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9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48CE-FD48-40B3-9C99-31B0A6D8E221}" type="datetimeFigureOut">
              <a:rPr lang="en-GB" smtClean="0"/>
              <a:t>18/11/2010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464E-9445-4FD2-BE69-306945010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858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48CE-FD48-40B3-9C99-31B0A6D8E221}" type="datetimeFigureOut">
              <a:rPr lang="en-GB" smtClean="0"/>
              <a:t>18/11/2010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464E-9445-4FD2-BE69-306945010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11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48CE-FD48-40B3-9C99-31B0A6D8E221}" type="datetimeFigureOut">
              <a:rPr lang="en-GB" smtClean="0"/>
              <a:t>18/11/2010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464E-9445-4FD2-BE69-306945010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934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48CE-FD48-40B3-9C99-31B0A6D8E221}" type="datetimeFigureOut">
              <a:rPr lang="en-GB" smtClean="0"/>
              <a:t>18/11/2010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464E-9445-4FD2-BE69-306945010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295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48CE-FD48-40B3-9C99-31B0A6D8E221}" type="datetimeFigureOut">
              <a:rPr lang="en-GB" smtClean="0"/>
              <a:t>18/11/2010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464E-9445-4FD2-BE69-306945010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22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48CE-FD48-40B3-9C99-31B0A6D8E221}" type="datetimeFigureOut">
              <a:rPr lang="en-GB" smtClean="0"/>
              <a:t>18/11/2010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464E-9445-4FD2-BE69-306945010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52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48CE-FD48-40B3-9C99-31B0A6D8E221}" type="datetimeFigureOut">
              <a:rPr lang="en-GB" smtClean="0"/>
              <a:t>18/11/2010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464E-9445-4FD2-BE69-306945010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58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48CE-FD48-40B3-9C99-31B0A6D8E221}" type="datetimeFigureOut">
              <a:rPr lang="en-GB" smtClean="0"/>
              <a:t>18/11/2010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464E-9445-4FD2-BE69-306945010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19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48CE-FD48-40B3-9C99-31B0A6D8E221}" type="datetimeFigureOut">
              <a:rPr lang="en-GB" smtClean="0"/>
              <a:t>18/11/2010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464E-9445-4FD2-BE69-306945010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011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48CE-FD48-40B3-9C99-31B0A6D8E221}" type="datetimeFigureOut">
              <a:rPr lang="en-GB" smtClean="0"/>
              <a:t>18/11/2010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464E-9445-4FD2-BE69-306945010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197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48CE-FD48-40B3-9C99-31B0A6D8E221}" type="datetimeFigureOut">
              <a:rPr lang="en-GB" smtClean="0"/>
              <a:t>18/11/2010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464E-9445-4FD2-BE69-306945010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89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E48CE-FD48-40B3-9C99-31B0A6D8E221}" type="datetimeFigureOut">
              <a:rPr lang="en-GB" smtClean="0"/>
              <a:t>18/11/2010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B464E-9445-4FD2-BE69-306945010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028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Work, Energy, Power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9286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2179147" y="152399"/>
            <a:ext cx="3904233" cy="2484512"/>
            <a:chOff x="3240" y="7374"/>
            <a:chExt cx="3960" cy="2520"/>
          </a:xfrm>
        </p:grpSpPr>
        <p:sp>
          <p:nvSpPr>
            <p:cNvPr id="4" name="AutoShape 22"/>
            <p:cNvSpPr>
              <a:spLocks noChangeAspect="1" noChangeArrowheads="1" noTextEdit="1"/>
            </p:cNvSpPr>
            <p:nvPr/>
          </p:nvSpPr>
          <p:spPr bwMode="auto">
            <a:xfrm>
              <a:off x="3240" y="7374"/>
              <a:ext cx="3960" cy="25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3420" y="7374"/>
              <a:ext cx="3600" cy="2520"/>
              <a:chOff x="3420" y="7374"/>
              <a:chExt cx="3600" cy="2520"/>
            </a:xfrm>
          </p:grpSpPr>
          <p:sp>
            <p:nvSpPr>
              <p:cNvPr id="6" name="Text Box 21"/>
              <p:cNvSpPr txBox="1">
                <a:spLocks noChangeArrowheads="1"/>
              </p:cNvSpPr>
              <p:nvPr/>
            </p:nvSpPr>
            <p:spPr bwMode="auto">
              <a:xfrm>
                <a:off x="5220" y="8994"/>
                <a:ext cx="540" cy="5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66" charset="0"/>
                    <a:ea typeface="Times New Roman" pitchFamily="18" charset="0"/>
                    <a:cs typeface="Arial" pitchFamily="34" charset="0"/>
                  </a:rPr>
                  <a:t>8g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" name="Group 3"/>
              <p:cNvGrpSpPr>
                <a:grpSpLocks/>
              </p:cNvGrpSpPr>
              <p:nvPr/>
            </p:nvGrpSpPr>
            <p:grpSpPr bwMode="auto">
              <a:xfrm>
                <a:off x="3420" y="7374"/>
                <a:ext cx="3600" cy="2520"/>
                <a:chOff x="3420" y="7374"/>
                <a:chExt cx="3600" cy="2520"/>
              </a:xfrm>
            </p:grpSpPr>
            <p:grpSp>
              <p:nvGrpSpPr>
                <p:cNvPr id="8" name="Group 5"/>
                <p:cNvGrpSpPr>
                  <a:grpSpLocks/>
                </p:cNvGrpSpPr>
                <p:nvPr/>
              </p:nvGrpSpPr>
              <p:grpSpPr bwMode="auto">
                <a:xfrm>
                  <a:off x="3420" y="7554"/>
                  <a:ext cx="3600" cy="2340"/>
                  <a:chOff x="3420" y="7554"/>
                  <a:chExt cx="3600" cy="2340"/>
                </a:xfrm>
              </p:grpSpPr>
              <p:sp>
                <p:nvSpPr>
                  <p:cNvPr id="10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60" y="8634"/>
                    <a:ext cx="360" cy="54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rPr>
                      <a:t>F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1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3420" y="7554"/>
                    <a:ext cx="3600" cy="2340"/>
                    <a:chOff x="3420" y="7554"/>
                    <a:chExt cx="3600" cy="2340"/>
                  </a:xfrm>
                </p:grpSpPr>
                <p:sp>
                  <p:nvSpPr>
                    <p:cNvPr id="12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760" y="8094"/>
                      <a:ext cx="540" cy="5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P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13" name="Group 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20" y="7554"/>
                      <a:ext cx="3600" cy="2340"/>
                      <a:chOff x="3420" y="7554"/>
                      <a:chExt cx="3600" cy="2340"/>
                    </a:xfrm>
                  </p:grpSpPr>
                  <p:sp>
                    <p:nvSpPr>
                      <p:cNvPr id="14" name="Text Box 1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780" y="9354"/>
                        <a:ext cx="720" cy="54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Times New Roman" pitchFamily="18" charset="0"/>
                            <a:cs typeface="Arial" pitchFamily="34" charset="0"/>
                          </a:rPr>
                          <a:t>30º</a:t>
                        </a:r>
                        <a:endPara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grpSp>
                    <p:nvGrpSpPr>
                      <p:cNvPr id="15" name="Group 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20" y="7554"/>
                        <a:ext cx="3600" cy="2160"/>
                        <a:chOff x="3420" y="7554"/>
                        <a:chExt cx="3600" cy="2160"/>
                      </a:xfrm>
                    </p:grpSpPr>
                    <p:sp>
                      <p:nvSpPr>
                        <p:cNvPr id="16" name="Line 1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420" y="9714"/>
                          <a:ext cx="3600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GB"/>
                        </a:p>
                      </p:txBody>
                    </p:sp>
                    <p:grpSp>
                      <p:nvGrpSpPr>
                        <p:cNvPr id="17" name="Group 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420" y="7554"/>
                          <a:ext cx="3420" cy="2160"/>
                          <a:chOff x="3420" y="7554"/>
                          <a:chExt cx="3420" cy="2160"/>
                        </a:xfrm>
                      </p:grpSpPr>
                      <p:grpSp>
                        <p:nvGrpSpPr>
                          <p:cNvPr id="18" name="Group 1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-2080919">
                            <a:off x="5040" y="7734"/>
                            <a:ext cx="720" cy="1260"/>
                            <a:chOff x="8100" y="8454"/>
                            <a:chExt cx="720" cy="1260"/>
                          </a:xfrm>
                        </p:grpSpPr>
                        <p:sp>
                          <p:nvSpPr>
                            <p:cNvPr id="21" name="Line 16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V="1">
                              <a:off x="8460" y="8454"/>
                              <a:ext cx="0" cy="720"/>
                            </a:xfrm>
                            <a:prstGeom prst="line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 type="triangle" w="med" len="med"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22" name="Line 15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8460" y="9174"/>
                              <a:ext cx="360" cy="0"/>
                            </a:xfrm>
                            <a:prstGeom prst="line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 type="triangle" w="med" len="med"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23" name="Line 14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H="1">
                              <a:off x="8100" y="9174"/>
                              <a:ext cx="360" cy="1"/>
                            </a:xfrm>
                            <a:prstGeom prst="line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 type="triangle" w="med" len="med"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24" name="Line 13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H="1">
                              <a:off x="8100" y="9174"/>
                              <a:ext cx="360" cy="540"/>
                            </a:xfrm>
                            <a:prstGeom prst="line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 type="triangle" w="med" len="med"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</p:grpSp>
                      <p:sp>
                        <p:nvSpPr>
                          <p:cNvPr id="19" name="Line 1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3420" y="7554"/>
                            <a:ext cx="3420" cy="216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20" name="Oval 10"/>
                          <p:cNvSpPr>
                            <a:spLocks noChangeAspect="1" noChangeArrowheads="1"/>
                          </p:cNvSpPr>
                          <p:nvPr/>
                        </p:nvSpPr>
                        <p:spPr bwMode="auto">
                          <a:xfrm>
                            <a:off x="5400" y="8358"/>
                            <a:ext cx="96" cy="96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GB"/>
                          </a:p>
                        </p:txBody>
                      </p:sp>
                    </p:grpSp>
                  </p:grpSp>
                </p:grpSp>
              </p:grpSp>
            </p:grpSp>
            <p:sp>
              <p:nvSpPr>
                <p:cNvPr id="9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4680" y="7374"/>
                  <a:ext cx="360" cy="54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omic Sans MS" pitchFamily="66" charset="0"/>
                      <a:ea typeface="Times New Roman" pitchFamily="18" charset="0"/>
                      <a:cs typeface="Arial" pitchFamily="34" charset="0"/>
                    </a:rPr>
                    <a:t>R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pic>
        <p:nvPicPr>
          <p:cNvPr id="9245" name="Picture 2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522" y="2636910"/>
            <a:ext cx="8459064" cy="4104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2670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2179147" y="152399"/>
            <a:ext cx="3904233" cy="2484512"/>
            <a:chOff x="3240" y="7374"/>
            <a:chExt cx="3960" cy="2520"/>
          </a:xfrm>
        </p:grpSpPr>
        <p:sp>
          <p:nvSpPr>
            <p:cNvPr id="4" name="AutoShape 22"/>
            <p:cNvSpPr>
              <a:spLocks noChangeAspect="1" noChangeArrowheads="1" noTextEdit="1"/>
            </p:cNvSpPr>
            <p:nvPr/>
          </p:nvSpPr>
          <p:spPr bwMode="auto">
            <a:xfrm>
              <a:off x="3240" y="7374"/>
              <a:ext cx="3960" cy="25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3420" y="7374"/>
              <a:ext cx="3600" cy="2520"/>
              <a:chOff x="3420" y="7374"/>
              <a:chExt cx="3600" cy="2520"/>
            </a:xfrm>
          </p:grpSpPr>
          <p:sp>
            <p:nvSpPr>
              <p:cNvPr id="6" name="Text Box 21"/>
              <p:cNvSpPr txBox="1">
                <a:spLocks noChangeArrowheads="1"/>
              </p:cNvSpPr>
              <p:nvPr/>
            </p:nvSpPr>
            <p:spPr bwMode="auto">
              <a:xfrm>
                <a:off x="5220" y="8994"/>
                <a:ext cx="540" cy="5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66" charset="0"/>
                    <a:ea typeface="Times New Roman" pitchFamily="18" charset="0"/>
                    <a:cs typeface="Arial" pitchFamily="34" charset="0"/>
                  </a:rPr>
                  <a:t>8g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" name="Group 3"/>
              <p:cNvGrpSpPr>
                <a:grpSpLocks/>
              </p:cNvGrpSpPr>
              <p:nvPr/>
            </p:nvGrpSpPr>
            <p:grpSpPr bwMode="auto">
              <a:xfrm>
                <a:off x="3420" y="7374"/>
                <a:ext cx="3600" cy="2520"/>
                <a:chOff x="3420" y="7374"/>
                <a:chExt cx="3600" cy="2520"/>
              </a:xfrm>
            </p:grpSpPr>
            <p:grpSp>
              <p:nvGrpSpPr>
                <p:cNvPr id="8" name="Group 5"/>
                <p:cNvGrpSpPr>
                  <a:grpSpLocks/>
                </p:cNvGrpSpPr>
                <p:nvPr/>
              </p:nvGrpSpPr>
              <p:grpSpPr bwMode="auto">
                <a:xfrm>
                  <a:off x="3420" y="7554"/>
                  <a:ext cx="3600" cy="2340"/>
                  <a:chOff x="3420" y="7554"/>
                  <a:chExt cx="3600" cy="2340"/>
                </a:xfrm>
              </p:grpSpPr>
              <p:sp>
                <p:nvSpPr>
                  <p:cNvPr id="10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60" y="8634"/>
                    <a:ext cx="360" cy="54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rPr>
                      <a:t>F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1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3420" y="7554"/>
                    <a:ext cx="3600" cy="2340"/>
                    <a:chOff x="3420" y="7554"/>
                    <a:chExt cx="3600" cy="2340"/>
                  </a:xfrm>
                </p:grpSpPr>
                <p:sp>
                  <p:nvSpPr>
                    <p:cNvPr id="12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760" y="8094"/>
                      <a:ext cx="540" cy="5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P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13" name="Group 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20" y="7554"/>
                      <a:ext cx="3600" cy="2340"/>
                      <a:chOff x="3420" y="7554"/>
                      <a:chExt cx="3600" cy="2340"/>
                    </a:xfrm>
                  </p:grpSpPr>
                  <p:sp>
                    <p:nvSpPr>
                      <p:cNvPr id="14" name="Text Box 1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780" y="9354"/>
                        <a:ext cx="720" cy="54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Times New Roman" pitchFamily="18" charset="0"/>
                            <a:cs typeface="Arial" pitchFamily="34" charset="0"/>
                          </a:rPr>
                          <a:t>30º</a:t>
                        </a:r>
                        <a:endPara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grpSp>
                    <p:nvGrpSpPr>
                      <p:cNvPr id="15" name="Group 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20" y="7554"/>
                        <a:ext cx="3600" cy="2160"/>
                        <a:chOff x="3420" y="7554"/>
                        <a:chExt cx="3600" cy="2160"/>
                      </a:xfrm>
                    </p:grpSpPr>
                    <p:sp>
                      <p:nvSpPr>
                        <p:cNvPr id="16" name="Line 1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420" y="9714"/>
                          <a:ext cx="3600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GB"/>
                        </a:p>
                      </p:txBody>
                    </p:sp>
                    <p:grpSp>
                      <p:nvGrpSpPr>
                        <p:cNvPr id="17" name="Group 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420" y="7554"/>
                          <a:ext cx="3420" cy="2160"/>
                          <a:chOff x="3420" y="7554"/>
                          <a:chExt cx="3420" cy="2160"/>
                        </a:xfrm>
                      </p:grpSpPr>
                      <p:grpSp>
                        <p:nvGrpSpPr>
                          <p:cNvPr id="18" name="Group 1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-2080919">
                            <a:off x="5040" y="7734"/>
                            <a:ext cx="720" cy="1260"/>
                            <a:chOff x="8100" y="8454"/>
                            <a:chExt cx="720" cy="1260"/>
                          </a:xfrm>
                        </p:grpSpPr>
                        <p:sp>
                          <p:nvSpPr>
                            <p:cNvPr id="21" name="Line 16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V="1">
                              <a:off x="8460" y="8454"/>
                              <a:ext cx="0" cy="720"/>
                            </a:xfrm>
                            <a:prstGeom prst="line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 type="triangle" w="med" len="med"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22" name="Line 15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8460" y="9174"/>
                              <a:ext cx="360" cy="0"/>
                            </a:xfrm>
                            <a:prstGeom prst="line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 type="triangle" w="med" len="med"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23" name="Line 14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H="1">
                              <a:off x="8100" y="9174"/>
                              <a:ext cx="360" cy="1"/>
                            </a:xfrm>
                            <a:prstGeom prst="line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 type="triangle" w="med" len="med"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24" name="Line 13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H="1">
                              <a:off x="8100" y="9174"/>
                              <a:ext cx="360" cy="540"/>
                            </a:xfrm>
                            <a:prstGeom prst="line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 type="triangle" w="med" len="med"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</p:grpSp>
                      <p:sp>
                        <p:nvSpPr>
                          <p:cNvPr id="19" name="Line 1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3420" y="7554"/>
                            <a:ext cx="3420" cy="216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20" name="Oval 10"/>
                          <p:cNvSpPr>
                            <a:spLocks noChangeAspect="1" noChangeArrowheads="1"/>
                          </p:cNvSpPr>
                          <p:nvPr/>
                        </p:nvSpPr>
                        <p:spPr bwMode="auto">
                          <a:xfrm>
                            <a:off x="5400" y="8358"/>
                            <a:ext cx="96" cy="96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GB"/>
                          </a:p>
                        </p:txBody>
                      </p:sp>
                    </p:grpSp>
                  </p:grpSp>
                </p:grpSp>
              </p:grpSp>
            </p:grpSp>
            <p:sp>
              <p:nvSpPr>
                <p:cNvPr id="9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4680" y="7374"/>
                  <a:ext cx="360" cy="54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omic Sans MS" pitchFamily="66" charset="0"/>
                      <a:ea typeface="Times New Roman" pitchFamily="18" charset="0"/>
                      <a:cs typeface="Arial" pitchFamily="34" charset="0"/>
                    </a:rPr>
                    <a:t>R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54" y="2852936"/>
            <a:ext cx="10685127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8122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32656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kern="0" dirty="0">
                <a:solidFill>
                  <a:srgbClr val="000000"/>
                </a:solidFill>
                <a:latin typeface="Comic Sans MS"/>
                <a:cs typeface="Comic Sans MS"/>
              </a:rPr>
              <a:t>Forces at an angle to the direction of motion</a:t>
            </a:r>
            <a:endParaRPr lang="en-GB" sz="2800" b="1" kern="0" dirty="0">
              <a:solidFill>
                <a:srgbClr val="000000"/>
              </a:solidFill>
              <a:effectLst/>
              <a:latin typeface="Comic Sans MS"/>
              <a:cs typeface="Comic Sans M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2060848"/>
            <a:ext cx="8784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omic Sans MS"/>
                <a:ea typeface="Times New Roman"/>
                <a:cs typeface="Comic Sans MS"/>
              </a:rPr>
              <a:t>For a force at an angle to the direction of motion: </a:t>
            </a:r>
            <a:endParaRPr lang="en-US" sz="2400" dirty="0" smtClean="0">
              <a:solidFill>
                <a:srgbClr val="000000"/>
              </a:solidFill>
              <a:latin typeface="Comic Sans MS"/>
              <a:ea typeface="Times New Roman"/>
              <a:cs typeface="Comic Sans MS"/>
            </a:endParaRPr>
          </a:p>
          <a:p>
            <a:endParaRPr lang="en-US" sz="2400" dirty="0" smtClean="0">
              <a:solidFill>
                <a:srgbClr val="000000"/>
              </a:solidFill>
              <a:latin typeface="Comic Sans MS"/>
              <a:ea typeface="Times New Roman"/>
              <a:cs typeface="Comic Sans MS"/>
            </a:endParaRPr>
          </a:p>
          <a:p>
            <a:endParaRPr lang="en-US" sz="2400" dirty="0">
              <a:solidFill>
                <a:srgbClr val="000000"/>
              </a:solidFill>
              <a:latin typeface="Comic Sans MS"/>
              <a:ea typeface="Times New Roman"/>
              <a:cs typeface="Comic Sans MS"/>
            </a:endParaRPr>
          </a:p>
          <a:p>
            <a:endParaRPr lang="en-US" sz="2400" dirty="0" smtClean="0">
              <a:solidFill>
                <a:srgbClr val="000000"/>
              </a:solidFill>
              <a:latin typeface="Comic Sans MS"/>
              <a:ea typeface="Times New Roman"/>
              <a:cs typeface="Comic Sans MS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mic Sans MS"/>
                <a:ea typeface="Times New Roman"/>
                <a:cs typeface="Comic Sans MS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Comic Sans MS"/>
                <a:ea typeface="Times New Roman"/>
                <a:cs typeface="Comic Sans MS"/>
              </a:rPr>
            </a:br>
            <a:r>
              <a:rPr lang="en-US" sz="2400" b="1" dirty="0">
                <a:solidFill>
                  <a:srgbClr val="000000"/>
                </a:solidFill>
                <a:latin typeface="Comic Sans MS"/>
                <a:ea typeface="Times New Roman"/>
                <a:cs typeface="Comic Sans MS"/>
              </a:rPr>
              <a:t>Work done = component of force in direction of motion x distance moved in the same direction.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533983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863" y="404664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omic Sans MS"/>
                <a:ea typeface="Times New Roman"/>
                <a:cs typeface="Comic Sans MS"/>
              </a:rPr>
              <a:t>A sledge is pulled across a smooth horizontal floor by a force of magnitude 50 N inclined at 35° to the horizontal. Find the work done by the force in moving the packing case a distance of 23m</a:t>
            </a:r>
            <a:endParaRPr lang="en-GB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513" y="1772816"/>
            <a:ext cx="5260975" cy="196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05064"/>
            <a:ext cx="8013846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2850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184284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3.2 Energy</a:t>
            </a:r>
            <a:endParaRPr lang="en-GB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23528" y="1124744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omic Sans MS"/>
                <a:ea typeface="Times New Roman"/>
                <a:cs typeface="Comic Sans MS"/>
              </a:rPr>
              <a:t>Kinetic Energy</a:t>
            </a:r>
          </a:p>
          <a:p>
            <a:endParaRPr lang="en-US" sz="2400" dirty="0">
              <a:solidFill>
                <a:srgbClr val="000000"/>
              </a:solidFill>
              <a:latin typeface="Comic Sans MS"/>
              <a:ea typeface="Times New Roman"/>
              <a:cs typeface="Comic Sans MS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omic Sans MS"/>
                <a:ea typeface="Times New Roman"/>
                <a:cs typeface="Comic Sans MS"/>
              </a:rPr>
              <a:t>The </a:t>
            </a:r>
            <a:r>
              <a:rPr lang="en-US" sz="2400" dirty="0">
                <a:solidFill>
                  <a:srgbClr val="000000"/>
                </a:solidFill>
                <a:latin typeface="Comic Sans MS"/>
                <a:ea typeface="Times New Roman"/>
                <a:cs typeface="Comic Sans MS"/>
              </a:rPr>
              <a:t>kinetic energy of a body is the energy that it possesses by virtue of its motion. When a force acts on a body to increase its speed, then the work done equates to the increase in kinetic energy of the body (provided that no other forces are involved)</a:t>
            </a:r>
            <a:endParaRPr lang="en-GB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874451"/>
              </p:ext>
            </p:extLst>
          </p:nvPr>
        </p:nvGraphicFramePr>
        <p:xfrm>
          <a:off x="3563888" y="5157192"/>
          <a:ext cx="1044116" cy="1312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r:id="rId3" imgW="330200" imgH="419100" progId="Equation.DSMT4">
                  <p:embed/>
                </p:oleObj>
              </mc:Choice>
              <mc:Fallback>
                <p:oleObj r:id="rId3" imgW="330200" imgH="4191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5157192"/>
                        <a:ext cx="1044116" cy="13126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416388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The kinetic energy of a mass m moving at a velocity v is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75651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443791"/>
            <a:ext cx="7760693" cy="305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4486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322734" cy="1059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74528"/>
            <a:ext cx="8210718" cy="127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448" y="3789040"/>
            <a:ext cx="6815596" cy="2525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6943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412776"/>
            <a:ext cx="8540961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4581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94" y="177907"/>
            <a:ext cx="8698453" cy="667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4164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10" y="1412776"/>
            <a:ext cx="8496943" cy="337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7952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objectives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the principle of conservation of mechanical energy and the work-energy principle to solve problems about a moving particle</a:t>
            </a:r>
          </a:p>
          <a:p>
            <a:r>
              <a:rPr lang="en-GB" dirty="0" smtClean="0"/>
              <a:t>Solve problems about a moving vehicle including calculating the power developed by its engine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366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7848872" cy="2538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76704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20688"/>
            <a:ext cx="8424936" cy="4804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3529" y="5425495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Comic Sans MS"/>
                <a:ea typeface="Times New Roman"/>
              </a:rPr>
              <a:t>The important thing to remember is that potential energy changes after a change in height.  The 5.5m displacement is </a:t>
            </a:r>
            <a:r>
              <a:rPr lang="en-US" b="1" dirty="0">
                <a:latin typeface="Comic Sans MS"/>
                <a:ea typeface="Times New Roman"/>
              </a:rPr>
              <a:t>not</a:t>
            </a:r>
            <a:r>
              <a:rPr lang="en-US" dirty="0">
                <a:latin typeface="Comic Sans MS"/>
                <a:ea typeface="Times New Roman"/>
              </a:rPr>
              <a:t> the value of h.</a:t>
            </a:r>
            <a:endParaRPr lang="en-GB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30308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759104"/>
            <a:ext cx="9377989" cy="5334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44761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32" y="1196752"/>
            <a:ext cx="957706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3200" b="1" kern="0" dirty="0">
                <a:solidFill>
                  <a:srgbClr val="000000"/>
                </a:solidFill>
                <a:latin typeface="Comic Sans MS"/>
                <a:cs typeface="Comic Sans MS"/>
              </a:rPr>
              <a:t>Conservation of </a:t>
            </a:r>
            <a:r>
              <a:rPr lang="en-US" sz="3200" b="1" kern="0" dirty="0" smtClean="0">
                <a:solidFill>
                  <a:srgbClr val="000000"/>
                </a:solidFill>
                <a:latin typeface="Comic Sans MS"/>
                <a:cs typeface="Comic Sans MS"/>
              </a:rPr>
              <a:t>Energy 3.3</a:t>
            </a:r>
            <a:endParaRPr lang="en-GB" sz="3200" b="1" kern="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Comic Sans MS"/>
                <a:ea typeface="Times New Roman"/>
              </a:rPr>
              <a:t> </a:t>
            </a:r>
            <a:endParaRPr lang="en-GB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mic Sans MS"/>
                <a:ea typeface="Times New Roman"/>
              </a:rPr>
              <a:t>Consider the situation of a moving body where no work is done against friction and that gravity is the only other force present then:</a:t>
            </a:r>
            <a:endParaRPr lang="en-GB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en-US" sz="2400" b="1" dirty="0" smtClean="0">
              <a:latin typeface="Comic Sans MS"/>
              <a:ea typeface="Times New Roman"/>
            </a:endParaRPr>
          </a:p>
          <a:p>
            <a:pPr>
              <a:spcAft>
                <a:spcPts val="0"/>
              </a:spcAft>
            </a:pPr>
            <a:endParaRPr lang="en-US" sz="2400" b="1" dirty="0">
              <a:latin typeface="Comic Sans MS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2400" b="1" dirty="0" smtClean="0">
                <a:latin typeface="Comic Sans MS"/>
                <a:ea typeface="Times New Roman"/>
              </a:rPr>
              <a:t>Total </a:t>
            </a:r>
            <a:r>
              <a:rPr lang="en-US" sz="2400" b="1" dirty="0">
                <a:latin typeface="Comic Sans MS"/>
                <a:ea typeface="Times New Roman"/>
              </a:rPr>
              <a:t>Energy = Kinetic Energy + Potential Energy = Constant</a:t>
            </a:r>
            <a:endParaRPr lang="en-GB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mic Sans MS"/>
                <a:ea typeface="Times New Roman"/>
              </a:rPr>
              <a:t> </a:t>
            </a:r>
            <a:endParaRPr lang="en-GB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mic Sans MS"/>
                <a:ea typeface="Times New Roman"/>
              </a:rPr>
              <a:t>Or in other terms:</a:t>
            </a:r>
            <a:endParaRPr lang="en-GB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2400" b="1" dirty="0">
                <a:latin typeface="Comic Sans MS"/>
                <a:ea typeface="Times New Roman"/>
              </a:rPr>
              <a:t> </a:t>
            </a:r>
            <a:endParaRPr lang="en-GB" sz="2400" dirty="0">
              <a:latin typeface="Times New Roman"/>
              <a:ea typeface="Times New Roman"/>
            </a:endParaRPr>
          </a:p>
          <a:p>
            <a:pPr marL="457200" indent="457200">
              <a:spcAft>
                <a:spcPts val="0"/>
              </a:spcAft>
            </a:pPr>
            <a:r>
              <a:rPr lang="en-US" sz="2400" b="1" dirty="0">
                <a:latin typeface="Comic Sans MS"/>
                <a:ea typeface="Times New Roman"/>
              </a:rPr>
              <a:t>Total Initial Energy = Total Final Energy</a:t>
            </a:r>
            <a:endParaRPr lang="en-GB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745921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8064896" cy="131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5536" y="2831068"/>
            <a:ext cx="3823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mic Sans MS"/>
                <a:ea typeface="Times New Roman"/>
                <a:cs typeface="Comic Sans MS"/>
              </a:rPr>
              <a:t>Let the distance travelled be </a:t>
            </a:r>
            <a:r>
              <a:rPr lang="en-US" i="1" dirty="0">
                <a:solidFill>
                  <a:srgbClr val="000000"/>
                </a:solidFill>
                <a:latin typeface="Comic Sans MS"/>
                <a:ea typeface="Times New Roman"/>
                <a:cs typeface="Comic Sans MS"/>
              </a:rPr>
              <a:t>z</a:t>
            </a:r>
            <a:r>
              <a:rPr lang="en-US" dirty="0">
                <a:solidFill>
                  <a:srgbClr val="000000"/>
                </a:solidFill>
                <a:latin typeface="Comic Sans MS"/>
                <a:ea typeface="Times New Roman"/>
                <a:cs typeface="Comic Sans MS"/>
              </a:rPr>
              <a:t> m.</a:t>
            </a:r>
            <a:endParaRPr lang="en-GB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249" y="3429000"/>
            <a:ext cx="8405933" cy="2744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0117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76672"/>
            <a:ext cx="6387607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07" y="3789040"/>
            <a:ext cx="7148235" cy="203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0916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052736"/>
            <a:ext cx="7967860" cy="2587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98115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620688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omic Sans MS"/>
                <a:ea typeface="Times New Roman"/>
                <a:cs typeface="Comic Sans MS"/>
              </a:rPr>
              <a:t>A ball of mass 1.5kg is projected up a rough plane inclined at an angle of 30º to the horizontal with a speed of 4 ms</a:t>
            </a:r>
            <a:r>
              <a:rPr lang="en-US" sz="2400" baseline="30000" dirty="0">
                <a:solidFill>
                  <a:srgbClr val="000000"/>
                </a:solidFill>
                <a:latin typeface="Comic Sans MS"/>
                <a:ea typeface="Times New Roman"/>
                <a:cs typeface="Comic Sans MS"/>
              </a:rPr>
              <a:t>-1</a:t>
            </a:r>
            <a:r>
              <a:rPr lang="en-US" sz="2400" dirty="0">
                <a:solidFill>
                  <a:srgbClr val="000000"/>
                </a:solidFill>
                <a:latin typeface="Comic Sans MS"/>
                <a:ea typeface="Times New Roman"/>
                <a:cs typeface="Comic Sans MS"/>
              </a:rPr>
              <a:t>. Given that the coefficient of friction between the particle and the plane is 0.2 find the distance the particle moves up the plane before coming to rest.</a:t>
            </a:r>
            <a:endParaRPr lang="en-GB" sz="24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636912"/>
            <a:ext cx="8405258" cy="3657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49417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24744"/>
            <a:ext cx="7821979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02350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490552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2262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36711"/>
            <a:ext cx="8208912" cy="4414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851920" y="11663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WORK  3.1</a:t>
            </a:r>
            <a:endParaRPr lang="en-GB" sz="2400" b="1" u="sng" dirty="0"/>
          </a:p>
        </p:txBody>
      </p:sp>
    </p:spTree>
    <p:extLst>
      <p:ext uri="{BB962C8B-B14F-4D97-AF65-F5344CB8AC3E}">
        <p14:creationId xmlns:p14="http://schemas.microsoft.com/office/powerpoint/2010/main" val="31056278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1"/>
            <a:ext cx="8469449" cy="3767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98504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568952" cy="2771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176516"/>
            <a:ext cx="5269135" cy="334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05890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94" y="692696"/>
            <a:ext cx="8630745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93843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3"/>
            <a:ext cx="7200800" cy="6372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86814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332656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kern="0" dirty="0" smtClean="0">
                <a:solidFill>
                  <a:srgbClr val="000000"/>
                </a:solidFill>
                <a:latin typeface="Comic Sans MS"/>
                <a:cs typeface="Comic Sans MS"/>
              </a:rPr>
              <a:t>Power 3.4</a:t>
            </a:r>
          </a:p>
          <a:p>
            <a:pPr>
              <a:spcAft>
                <a:spcPts val="0"/>
              </a:spcAft>
            </a:pPr>
            <a:endParaRPr lang="en-US" b="1" kern="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>
              <a:spcAft>
                <a:spcPts val="0"/>
              </a:spcAft>
            </a:pPr>
            <a:endParaRPr lang="en-GB" b="1" kern="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Comic Sans MS"/>
                <a:ea typeface="Times New Roman"/>
              </a:rPr>
              <a:t> </a:t>
            </a:r>
            <a:endParaRPr lang="en-GB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Comic Sans MS"/>
                <a:ea typeface="Times New Roman"/>
              </a:rPr>
              <a:t>Power is a measure of the rate at which work is being done. The unit of work is the Watt. If 1 Joule of work is done in 1 second then the rate of work is 1 Watt.</a:t>
            </a:r>
            <a:endParaRPr lang="en-GB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Comic Sans MS"/>
                <a:ea typeface="Times New Roman"/>
              </a:rPr>
              <a:t>		Power = Force </a:t>
            </a:r>
            <a:r>
              <a:rPr lang="en-US" dirty="0">
                <a:solidFill>
                  <a:srgbClr val="000000"/>
                </a:solidFill>
                <a:latin typeface="Comic Sans MS"/>
                <a:ea typeface="Times New Roman"/>
                <a:cs typeface="Comic Sans MS"/>
              </a:rPr>
              <a:t>× Distance moved in one second</a:t>
            </a:r>
            <a:endParaRPr lang="en-GB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mic Sans MS"/>
                <a:ea typeface="Times New Roman"/>
                <a:cs typeface="Comic Sans MS"/>
              </a:rPr>
              <a:t>or</a:t>
            </a:r>
            <a:endParaRPr lang="en-GB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Comic Sans MS"/>
                <a:ea typeface="Times New Roman"/>
              </a:rPr>
              <a:t>		Power = Force </a:t>
            </a:r>
            <a:r>
              <a:rPr lang="en-US" dirty="0">
                <a:solidFill>
                  <a:srgbClr val="000000"/>
                </a:solidFill>
                <a:latin typeface="Comic Sans MS"/>
                <a:ea typeface="Times New Roman"/>
                <a:cs typeface="Comic Sans MS"/>
              </a:rPr>
              <a:t>× Velocity</a:t>
            </a:r>
            <a:endParaRPr lang="en-GB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65462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8748464" cy="3183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13023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31456"/>
            <a:ext cx="8157674" cy="1920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645024"/>
            <a:ext cx="5390570" cy="2317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92675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548680"/>
            <a:ext cx="7488832" cy="5050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24368"/>
            <a:ext cx="7568632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78711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52320"/>
            <a:ext cx="8210382" cy="265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81817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476672"/>
            <a:ext cx="8557043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3589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71" y="836712"/>
            <a:ext cx="8435802" cy="5220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52671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260648"/>
            <a:ext cx="6086872" cy="6366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08058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Program Files (x86)\Microsoft Office\MEDIA\CAGCAT10\j021295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1520" y="2260976"/>
            <a:ext cx="1841779" cy="114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47601" y="2290705"/>
            <a:ext cx="47525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b="1" dirty="0" smtClean="0"/>
              <a:t>The End</a:t>
            </a:r>
            <a:endParaRPr lang="en-GB" sz="8800" b="1" dirty="0"/>
          </a:p>
        </p:txBody>
      </p:sp>
    </p:spTree>
    <p:extLst>
      <p:ext uri="{BB962C8B-B14F-4D97-AF65-F5344CB8AC3E}">
        <p14:creationId xmlns:p14="http://schemas.microsoft.com/office/powerpoint/2010/main" val="110501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0.84445 0.00254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222" y="1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77005"/>
            <a:ext cx="8650343" cy="308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287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7887072" cy="2870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2355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222" y="404664"/>
            <a:ext cx="8546266" cy="5926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2303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92696"/>
            <a:ext cx="9141720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6779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52" y="1124743"/>
            <a:ext cx="8962416" cy="3261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5239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280</Words>
  <Application>Microsoft Office PowerPoint</Application>
  <PresentationFormat>On-screen Show (4:3)</PresentationFormat>
  <Paragraphs>49</Paragraphs>
  <Slides>41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Office Theme</vt:lpstr>
      <vt:lpstr>Equation.DSMT4</vt:lpstr>
      <vt:lpstr>Work, Energy, Power  </vt:lpstr>
      <vt:lpstr>Chapter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Work, Energy, Power</dc:title>
  <dc:creator>Pam</dc:creator>
  <cp:lastModifiedBy>Pam</cp:lastModifiedBy>
  <cp:revision>10</cp:revision>
  <dcterms:created xsi:type="dcterms:W3CDTF">2010-11-17T18:39:14Z</dcterms:created>
  <dcterms:modified xsi:type="dcterms:W3CDTF">2010-11-18T12:21:35Z</dcterms:modified>
</cp:coreProperties>
</file>