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0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7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9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5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0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5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3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4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F3C7-4BC4-4389-B73F-3D38F9FEFCF8}" type="datetimeFigureOut">
              <a:rPr lang="en-GB" smtClean="0"/>
              <a:t>19/09/2010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EA38-3F02-41E8-8C71-A2F3CEA42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2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Projectiles</a:t>
            </a:r>
            <a:endParaRPr lang="en-GB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587" y="4067175"/>
            <a:ext cx="12668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3671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When a particle is projected with a speed u, at an angle </a:t>
            </a:r>
            <a:r>
              <a:rPr lang="el-GR" sz="2400" dirty="0" smtClean="0"/>
              <a:t>α</a:t>
            </a:r>
            <a:r>
              <a:rPr lang="en-GB" sz="2400" dirty="0" smtClean="0"/>
              <a:t> to the horizontal it will move along a symmetric curve.  </a:t>
            </a:r>
            <a:endParaRPr lang="en-GB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67744" y="3789040"/>
            <a:ext cx="482453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627785" y="2420889"/>
            <a:ext cx="4320480" cy="1370062"/>
          </a:xfrm>
          <a:custGeom>
            <a:avLst/>
            <a:gdLst>
              <a:gd name="connsiteX0" fmla="*/ 0 w 2828925"/>
              <a:gd name="connsiteY0" fmla="*/ 1076328 h 1085853"/>
              <a:gd name="connsiteX1" fmla="*/ 1447800 w 2828925"/>
              <a:gd name="connsiteY1" fmla="*/ 3 h 1085853"/>
              <a:gd name="connsiteX2" fmla="*/ 2828925 w 2828925"/>
              <a:gd name="connsiteY2" fmla="*/ 1085853 h 1085853"/>
              <a:gd name="connsiteX3" fmla="*/ 2828925 w 2828925"/>
              <a:gd name="connsiteY3" fmla="*/ 1085853 h 1085853"/>
              <a:gd name="connsiteX4" fmla="*/ 2809875 w 2828925"/>
              <a:gd name="connsiteY4" fmla="*/ 1076328 h 10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8925" h="1085853">
                <a:moveTo>
                  <a:pt x="0" y="1076328"/>
                </a:moveTo>
                <a:cubicBezTo>
                  <a:pt x="488156" y="537372"/>
                  <a:pt x="976313" y="-1584"/>
                  <a:pt x="1447800" y="3"/>
                </a:cubicBezTo>
                <a:cubicBezTo>
                  <a:pt x="1919287" y="1590"/>
                  <a:pt x="2828925" y="1085853"/>
                  <a:pt x="2828925" y="1085853"/>
                </a:cubicBezTo>
                <a:lnTo>
                  <a:pt x="2828925" y="1085853"/>
                </a:lnTo>
                <a:lnTo>
                  <a:pt x="2809875" y="1076328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2627785" y="2348880"/>
            <a:ext cx="1656183" cy="143005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2239574">
            <a:off x="2692732" y="3538446"/>
            <a:ext cx="455596" cy="280075"/>
          </a:xfrm>
          <a:prstGeom prst="arc">
            <a:avLst>
              <a:gd name="adj1" fmla="val 1442978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771800" y="350920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α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u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907" y="458112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initial speed is called the </a:t>
            </a:r>
            <a:r>
              <a:rPr lang="en-GB" sz="2400" b="1" dirty="0" smtClean="0"/>
              <a:t>speed of projection</a:t>
            </a:r>
            <a:r>
              <a:rPr lang="en-GB" sz="2400" dirty="0" smtClean="0"/>
              <a:t> of the particle</a:t>
            </a:r>
          </a:p>
          <a:p>
            <a:r>
              <a:rPr lang="en-GB" sz="2400" dirty="0" smtClean="0"/>
              <a:t>The angle </a:t>
            </a:r>
            <a:r>
              <a:rPr lang="el-GR" sz="2400" dirty="0" smtClean="0"/>
              <a:t>α</a:t>
            </a:r>
            <a:r>
              <a:rPr lang="en-GB" sz="2400" dirty="0" smtClean="0"/>
              <a:t> is called the </a:t>
            </a:r>
            <a:r>
              <a:rPr lang="en-GB" sz="2400" b="1" dirty="0" smtClean="0"/>
              <a:t>angle of projection </a:t>
            </a:r>
            <a:r>
              <a:rPr lang="en-GB" sz="2400" dirty="0" smtClean="0"/>
              <a:t> or </a:t>
            </a:r>
            <a:r>
              <a:rPr lang="en-GB" sz="2400" b="1" dirty="0" smtClean="0"/>
              <a:t> angle of elevation </a:t>
            </a:r>
            <a:r>
              <a:rPr lang="en-GB" sz="2400" dirty="0" smtClean="0"/>
              <a:t> of the particle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366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You can resolve the initial velocity into two components</a:t>
            </a:r>
            <a:endParaRPr lang="en-GB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640" y="2348880"/>
            <a:ext cx="0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1640" y="3861048"/>
            <a:ext cx="25922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31640" y="2780928"/>
            <a:ext cx="1800200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7784" y="26369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16088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140136" y="38648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ucos</a:t>
            </a:r>
            <a:r>
              <a:rPr lang="el-GR" dirty="0" smtClean="0"/>
              <a:t>α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292029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usin</a:t>
            </a:r>
            <a:r>
              <a:rPr lang="el-GR" dirty="0" smtClean="0"/>
              <a:t>α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458112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horizontal component </a:t>
            </a:r>
            <a:r>
              <a:rPr lang="en-GB" dirty="0" smtClean="0"/>
              <a:t> of the initial velocity is </a:t>
            </a:r>
            <a:r>
              <a:rPr lang="en-GB" dirty="0" err="1" smtClean="0"/>
              <a:t>ucos</a:t>
            </a:r>
            <a:r>
              <a:rPr lang="el-GR" dirty="0" smtClean="0"/>
              <a:t>α</a:t>
            </a:r>
            <a:endParaRPr lang="en-GB" dirty="0" smtClean="0"/>
          </a:p>
          <a:p>
            <a:r>
              <a:rPr lang="en-GB" b="1" dirty="0" smtClean="0"/>
              <a:t>The vertical component </a:t>
            </a:r>
            <a:r>
              <a:rPr lang="en-GB" dirty="0" smtClean="0"/>
              <a:t>of the initial velocity is </a:t>
            </a:r>
            <a:r>
              <a:rPr lang="en-GB" dirty="0" err="1" smtClean="0"/>
              <a:t>usin</a:t>
            </a:r>
            <a:r>
              <a:rPr lang="el-GR" dirty="0" smtClean="0"/>
              <a:t>α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3808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2068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vertical motion of the projectile is motion with constant acceleration g = 9.8 ms</a:t>
            </a:r>
            <a:r>
              <a:rPr lang="en-GB" sz="2400" baseline="30000" dirty="0" smtClean="0"/>
              <a:t>-2</a:t>
            </a:r>
            <a:r>
              <a:rPr lang="en-GB" sz="2400" dirty="0" smtClean="0"/>
              <a:t> </a:t>
            </a:r>
          </a:p>
          <a:p>
            <a:pPr algn="ctr"/>
            <a:r>
              <a:rPr lang="en-GB" sz="2400" dirty="0" smtClean="0"/>
              <a:t>You can use the constant acceleration formulae from M1</a:t>
            </a:r>
            <a:endParaRPr lang="en-GB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3568" y="2111540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/>
              <a:t>v = u + at</a:t>
            </a:r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74950228"/>
              </p:ext>
            </p:extLst>
          </p:nvPr>
        </p:nvGraphicFramePr>
        <p:xfrm>
          <a:off x="1259632" y="3501008"/>
          <a:ext cx="266382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825500" imgH="393700" progId="Equation.3">
                  <p:embed/>
                </p:oleObj>
              </mc:Choice>
              <mc:Fallback>
                <p:oleObj name="Equation" r:id="rId3" imgW="825500" imgH="3937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01008"/>
                        <a:ext cx="266382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0378514"/>
              </p:ext>
            </p:extLst>
          </p:nvPr>
        </p:nvGraphicFramePr>
        <p:xfrm>
          <a:off x="4283968" y="2462377"/>
          <a:ext cx="39544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837836" imgH="203112" progId="Equation.3">
                  <p:embed/>
                </p:oleObj>
              </mc:Choice>
              <mc:Fallback>
                <p:oleObj name="Equation" r:id="rId5" imgW="837836" imgH="20311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462377"/>
                        <a:ext cx="395446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06521445"/>
              </p:ext>
            </p:extLst>
          </p:nvPr>
        </p:nvGraphicFramePr>
        <p:xfrm>
          <a:off x="4067944" y="4437112"/>
          <a:ext cx="3597248" cy="17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825500" imgH="393700" progId="Equation.3">
                  <p:embed/>
                </p:oleObj>
              </mc:Choice>
              <mc:Fallback>
                <p:oleObj name="Equation" r:id="rId7" imgW="825500" imgH="3937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437112"/>
                        <a:ext cx="3597248" cy="171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83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5486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horizontal motion of the projectile is with constant speed.</a:t>
            </a:r>
          </a:p>
          <a:p>
            <a:endParaRPr lang="en-GB" sz="2400" dirty="0"/>
          </a:p>
          <a:p>
            <a:r>
              <a:rPr lang="en-GB" sz="2400" dirty="0" smtClean="0"/>
              <a:t>You can use the formula </a:t>
            </a:r>
            <a:r>
              <a:rPr lang="en-GB" sz="2400" b="1" dirty="0" smtClean="0"/>
              <a:t>distance = speed x time</a:t>
            </a:r>
            <a:endParaRPr lang="en-GB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76309" y="4312073"/>
            <a:ext cx="482453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504400" y="2552523"/>
            <a:ext cx="3384377" cy="1759550"/>
          </a:xfrm>
          <a:custGeom>
            <a:avLst/>
            <a:gdLst>
              <a:gd name="connsiteX0" fmla="*/ 0 w 2828925"/>
              <a:gd name="connsiteY0" fmla="*/ 1076328 h 1085853"/>
              <a:gd name="connsiteX1" fmla="*/ 1447800 w 2828925"/>
              <a:gd name="connsiteY1" fmla="*/ 3 h 1085853"/>
              <a:gd name="connsiteX2" fmla="*/ 2828925 w 2828925"/>
              <a:gd name="connsiteY2" fmla="*/ 1085853 h 1085853"/>
              <a:gd name="connsiteX3" fmla="*/ 2828925 w 2828925"/>
              <a:gd name="connsiteY3" fmla="*/ 1085853 h 1085853"/>
              <a:gd name="connsiteX4" fmla="*/ 2809875 w 2828925"/>
              <a:gd name="connsiteY4" fmla="*/ 1076328 h 10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8925" h="1085853">
                <a:moveTo>
                  <a:pt x="0" y="1076328"/>
                </a:moveTo>
                <a:cubicBezTo>
                  <a:pt x="488156" y="537372"/>
                  <a:pt x="976313" y="-1584"/>
                  <a:pt x="1447800" y="3"/>
                </a:cubicBezTo>
                <a:cubicBezTo>
                  <a:pt x="1919287" y="1590"/>
                  <a:pt x="2828925" y="1085853"/>
                  <a:pt x="2828925" y="1085853"/>
                </a:cubicBezTo>
                <a:lnTo>
                  <a:pt x="2828925" y="1085853"/>
                </a:lnTo>
                <a:lnTo>
                  <a:pt x="2809875" y="1076328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66517" y="2336499"/>
            <a:ext cx="522060" cy="51134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</p:cNvCxnSpPr>
          <p:nvPr/>
        </p:nvCxnSpPr>
        <p:spPr>
          <a:xfrm flipH="1">
            <a:off x="6196588" y="2552528"/>
            <a:ext cx="39884" cy="1759545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04400" y="4528097"/>
            <a:ext cx="338437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68496" y="467211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range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291366" y="3487170"/>
            <a:ext cx="1890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Greatest height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042175" y="5019836"/>
            <a:ext cx="430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distance from the point from which the particle was projected where it strikes the horizontal planes is called the </a:t>
            </a:r>
            <a:r>
              <a:rPr lang="en-GB" sz="2400" b="1" dirty="0" smtClean="0"/>
              <a:t> </a:t>
            </a:r>
            <a:r>
              <a:rPr lang="en-GB" sz="2400" b="1" u="sng" dirty="0" smtClean="0"/>
              <a:t>range</a:t>
            </a:r>
            <a:endParaRPr lang="en-GB" sz="24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1994457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time the particle takes to move from its point of projection to the point where it strikes the horizontal plane is called the </a:t>
            </a:r>
            <a:r>
              <a:rPr lang="en-GB" sz="2400" b="1" dirty="0" smtClean="0"/>
              <a:t>time of flight</a:t>
            </a:r>
            <a:r>
              <a:rPr lang="en-GB" sz="2400" dirty="0" smtClean="0"/>
              <a:t> of the projectile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876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4482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examples in the book are ok </a:t>
            </a:r>
          </a:p>
          <a:p>
            <a:endParaRPr lang="en-GB" sz="2400" dirty="0"/>
          </a:p>
          <a:p>
            <a:r>
              <a:rPr lang="en-GB" sz="2400" dirty="0" smtClean="0"/>
              <a:t>Then try exercise 1A page 9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349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Projectiles</vt:lpstr>
      <vt:lpstr>PowerPoint Presentation</vt:lpstr>
      <vt:lpstr>You can resolve the initial velocity into two components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Projectiles</dc:title>
  <dc:creator>Pam</dc:creator>
  <cp:lastModifiedBy>Pam</cp:lastModifiedBy>
  <cp:revision>8</cp:revision>
  <dcterms:created xsi:type="dcterms:W3CDTF">2010-09-16T13:44:40Z</dcterms:created>
  <dcterms:modified xsi:type="dcterms:W3CDTF">2010-09-19T07:13:51Z</dcterms:modified>
</cp:coreProperties>
</file>