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98D9-C87F-4A9F-8314-515EBDC81BA4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2B7F-4A0D-4322-9600-9F8FE8FB99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506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98D9-C87F-4A9F-8314-515EBDC81BA4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2B7F-4A0D-4322-9600-9F8FE8FB99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582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98D9-C87F-4A9F-8314-515EBDC81BA4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2B7F-4A0D-4322-9600-9F8FE8FB99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801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98D9-C87F-4A9F-8314-515EBDC81BA4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2B7F-4A0D-4322-9600-9F8FE8FB99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526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98D9-C87F-4A9F-8314-515EBDC81BA4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2B7F-4A0D-4322-9600-9F8FE8FB99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683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98D9-C87F-4A9F-8314-515EBDC81BA4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2B7F-4A0D-4322-9600-9F8FE8FB99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129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98D9-C87F-4A9F-8314-515EBDC81BA4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2B7F-4A0D-4322-9600-9F8FE8FB99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986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98D9-C87F-4A9F-8314-515EBDC81BA4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2B7F-4A0D-4322-9600-9F8FE8FB99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450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98D9-C87F-4A9F-8314-515EBDC81BA4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2B7F-4A0D-4322-9600-9F8FE8FB99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563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98D9-C87F-4A9F-8314-515EBDC81BA4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2B7F-4A0D-4322-9600-9F8FE8FB99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941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98D9-C87F-4A9F-8314-515EBDC81BA4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2B7F-4A0D-4322-9600-9F8FE8FB99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400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898D9-C87F-4A9F-8314-515EBDC81BA4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92B7F-4A0D-4322-9600-9F8FE8FB99E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903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yit.org.nz/subjects/maths/math1/13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yit.org.nz/subjects/maths/math1/13/subjectcontent/simulation.html" TargetMode="External"/><Relationship Id="rId2" Type="http://schemas.openxmlformats.org/officeDocument/2006/relationships/hyperlink" Target="http://www.studyit.org.nz/subjects/maths/math1/13/subjectcontent/probability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scripts.com/scripts/JavaScript/throw-dice.php" TargetMode="External"/><Relationship Id="rId3" Type="http://schemas.openxmlformats.org/officeDocument/2006/relationships/hyperlink" Target="http://www.studyit.org.nz/subjects/maths/math1/13/subjectcontent/simulation.html" TargetMode="External"/><Relationship Id="rId7" Type="http://schemas.openxmlformats.org/officeDocument/2006/relationships/hyperlink" Target="http://mathcentral.uregina.ca/QQ/database/QQ.09.99/raeluck1.html" TargetMode="External"/><Relationship Id="rId2" Type="http://schemas.openxmlformats.org/officeDocument/2006/relationships/hyperlink" Target="http://www.studyit.org.nz/subjects/maths/math1/13/subjectcontent/probability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hodor.org/interactivate/discussions/HistogramsVsBarGraph/" TargetMode="External"/><Relationship Id="rId5" Type="http://schemas.openxmlformats.org/officeDocument/2006/relationships/hyperlink" Target="http://pages.csam.montclair.edu/~mcdougal/SCP/statistical_graphs1.htm" TargetMode="External"/><Relationship Id="rId4" Type="http://schemas.openxmlformats.org/officeDocument/2006/relationships/hyperlink" Target="http://www.regentsprep.org/Regents/math/ALGEBRA/AD3/organData.htm" TargetMode="External"/><Relationship Id="rId9" Type="http://schemas.openxmlformats.org/officeDocument/2006/relationships/hyperlink" Target="http://www.shodor.org/interactivate/activities/CircleGraph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gentsprep.org/Regents/math/ALGEBRA/APR4/Ltree.htm" TargetMode="External"/><Relationship Id="rId13" Type="http://schemas.openxmlformats.org/officeDocument/2006/relationships/hyperlink" Target="http://www.s-cool.co.uk/gcse/maths/probability/revise-it/rules-of-probability" TargetMode="External"/><Relationship Id="rId3" Type="http://schemas.openxmlformats.org/officeDocument/2006/relationships/hyperlink" Target="http://www.regentsprep.org/Regents/math/ALGEBRA/APR5/indexAPR5.htm" TargetMode="External"/><Relationship Id="rId7" Type="http://schemas.openxmlformats.org/officeDocument/2006/relationships/hyperlink" Target="http://www.regentsprep.org/Regents/math/ALGEBRA/APR4/PracSamp.htm" TargetMode="External"/><Relationship Id="rId12" Type="http://schemas.openxmlformats.org/officeDocument/2006/relationships/hyperlink" Target="http://www.bbc.co.uk/schools/gcsebitesize/maths/data/probabilityhirev1.shtml" TargetMode="External"/><Relationship Id="rId2" Type="http://schemas.openxmlformats.org/officeDocument/2006/relationships/hyperlink" Target="http://www.s-cool.co.uk/gcse/maths/probability/revise-it/probabilit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egentsprep.org/Regents/math/ALGEBRA/APR4/Lsample.htm" TargetMode="External"/><Relationship Id="rId11" Type="http://schemas.openxmlformats.org/officeDocument/2006/relationships/hyperlink" Target="http://www.bbc.co.uk/schools/gcsebitesize/maths/statistics/probabilityhirev1.shtml" TargetMode="External"/><Relationship Id="rId5" Type="http://schemas.openxmlformats.org/officeDocument/2006/relationships/hyperlink" Target="http://www.bbc.co.uk/apps/ifl/schools/gcsebitesize/maths/quizengine?quiz=prob&amp;templateStyle=maths" TargetMode="External"/><Relationship Id="rId10" Type="http://schemas.openxmlformats.org/officeDocument/2006/relationships/hyperlink" Target="http://www.s-cool.co.uk/gcse/maths/probability/revise-it/tree-diagrams" TargetMode="External"/><Relationship Id="rId4" Type="http://schemas.openxmlformats.org/officeDocument/2006/relationships/hyperlink" Target="http://www.bbc.co.uk/schools/gcsebitesize/maths/statistics/probability1rev1.shtml" TargetMode="External"/><Relationship Id="rId9" Type="http://schemas.openxmlformats.org/officeDocument/2006/relationships/hyperlink" Target="http://www.regentsprep.org/Regents/math/ALGEBRA/APR4/PracTre.ht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new.censusatschool.org.nz/resources/1-13/" TargetMode="External"/><Relationship Id="rId3" Type="http://schemas.openxmlformats.org/officeDocument/2006/relationships/hyperlink" Target="http://graphic-technologies.co.nz/10.html" TargetMode="External"/><Relationship Id="rId7" Type="http://schemas.openxmlformats.org/officeDocument/2006/relationships/hyperlink" Target="http://mste.illinois.edu/activity/cliff/" TargetMode="External"/><Relationship Id="rId2" Type="http://schemas.openxmlformats.org/officeDocument/2006/relationships/hyperlink" Target="http://www.towson.edu/csme/mctp/Courses/Mathematics/UnitIV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ste.illinois.edu/reese/birthday/intro.html" TargetMode="External"/><Relationship Id="rId5" Type="http://schemas.openxmlformats.org/officeDocument/2006/relationships/hyperlink" Target="http://www.stat.sc.edu/~west/javahtml/LetsMakeaDeal.html" TargetMode="External"/><Relationship Id="rId4" Type="http://schemas.openxmlformats.org/officeDocument/2006/relationships/hyperlink" Target="http://www.nuffieldfoundation.org/fsmqs/fsmq-level-3-algebra-and-graphs-original-activitie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yit.org.nz/subjects/maths/math1/13/subjectcontent/simulation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1.13  Elements of Chance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AS  91038</a:t>
            </a:r>
          </a:p>
          <a:p>
            <a:r>
              <a:rPr lang="en-NZ" dirty="0" smtClean="0"/>
              <a:t>3 Credits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0054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44824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All this information came from </a:t>
            </a:r>
            <a:r>
              <a:rPr lang="en-NZ" dirty="0" smtClean="0">
                <a:hlinkClick r:id="rId2"/>
              </a:rPr>
              <a:t>Studyit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85293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 exercises in the </a:t>
            </a:r>
            <a:r>
              <a:rPr lang="en-NZ" dirty="0" err="1" smtClean="0"/>
              <a:t>Nulake</a:t>
            </a:r>
            <a:r>
              <a:rPr lang="en-NZ" dirty="0" smtClean="0"/>
              <a:t> book support </a:t>
            </a:r>
            <a:r>
              <a:rPr lang="en-NZ" smtClean="0"/>
              <a:t>this work.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178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12776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aim of this unit: </a:t>
            </a:r>
          </a:p>
          <a:p>
            <a:endParaRPr lang="en-NZ" dirty="0"/>
          </a:p>
          <a:p>
            <a:r>
              <a:rPr lang="en-NZ" dirty="0" smtClean="0"/>
              <a:t>You need to investigate a situation involving elements of chance.</a:t>
            </a:r>
          </a:p>
          <a:p>
            <a:endParaRPr lang="en-NZ" dirty="0"/>
          </a:p>
          <a:p>
            <a:endParaRPr lang="en-NZ" dirty="0" smtClean="0"/>
          </a:p>
          <a:p>
            <a:r>
              <a:rPr lang="en-NZ" dirty="0" err="1" smtClean="0"/>
              <a:t>ie</a:t>
            </a:r>
            <a:r>
              <a:rPr lang="en-NZ" dirty="0" smtClean="0"/>
              <a:t> you’re going to look at an experiment and comment on it, well more of write a repot on it.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1270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45" y="980728"/>
            <a:ext cx="90364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 smtClean="0"/>
              <a:t>Achievement</a:t>
            </a:r>
          </a:p>
          <a:p>
            <a:endParaRPr lang="en-NZ" sz="2000" b="1" dirty="0" smtClean="0"/>
          </a:p>
          <a:p>
            <a:r>
              <a:rPr lang="en-NZ" sz="2000" dirty="0" smtClean="0"/>
              <a:t>You need to investigate a situation involving elements of chance.</a:t>
            </a:r>
          </a:p>
          <a:p>
            <a:r>
              <a:rPr lang="en-NZ" sz="2000" dirty="0" smtClean="0"/>
              <a:t>This involves showing evidence of using the experimental </a:t>
            </a:r>
            <a:r>
              <a:rPr lang="en-NZ" sz="2000" dirty="0" smtClean="0">
                <a:hlinkClick r:id="rId2"/>
              </a:rPr>
              <a:t>probability</a:t>
            </a:r>
            <a:r>
              <a:rPr lang="en-NZ" sz="2000" dirty="0" smtClean="0"/>
              <a:t> process.</a:t>
            </a:r>
          </a:p>
          <a:p>
            <a:r>
              <a:rPr lang="en-NZ" sz="2000" dirty="0" smtClean="0"/>
              <a:t>You need to be familiar with: </a:t>
            </a:r>
          </a:p>
          <a:p>
            <a:pPr lvl="1"/>
            <a:r>
              <a:rPr lang="en-NZ" sz="2000" dirty="0" smtClean="0"/>
              <a:t>posing a question to explore a situation (see </a:t>
            </a:r>
            <a:r>
              <a:rPr lang="en-NZ" sz="2000" dirty="0" smtClean="0">
                <a:hlinkClick r:id="rId3"/>
              </a:rPr>
              <a:t>Simulation</a:t>
            </a:r>
            <a:r>
              <a:rPr lang="en-NZ" sz="2000" dirty="0" smtClean="0"/>
              <a:t>) involving elements of chance</a:t>
            </a:r>
          </a:p>
          <a:p>
            <a:pPr lvl="1"/>
            <a:r>
              <a:rPr lang="en-NZ" sz="2000" dirty="0" smtClean="0"/>
              <a:t>planning an experiment to explore the situation</a:t>
            </a:r>
          </a:p>
          <a:p>
            <a:pPr lvl="1"/>
            <a:r>
              <a:rPr lang="en-NZ" sz="2000" dirty="0" smtClean="0"/>
              <a:t>discussing and defining the set of possible outcomes</a:t>
            </a:r>
          </a:p>
          <a:p>
            <a:pPr lvl="1"/>
            <a:r>
              <a:rPr lang="en-NZ" sz="2000" dirty="0" smtClean="0"/>
              <a:t>deciding the sample size</a:t>
            </a:r>
          </a:p>
          <a:p>
            <a:pPr lvl="1"/>
            <a:r>
              <a:rPr lang="en-NZ" sz="2000" dirty="0" smtClean="0"/>
              <a:t>gathering data by performing the experiment</a:t>
            </a:r>
          </a:p>
          <a:p>
            <a:pPr lvl="1"/>
            <a:r>
              <a:rPr lang="en-NZ" sz="2000" dirty="0" smtClean="0"/>
              <a:t>selecting and using appropriate displays including experimental probability distributions</a:t>
            </a:r>
          </a:p>
          <a:p>
            <a:pPr lvl="1"/>
            <a:r>
              <a:rPr lang="en-NZ" sz="2000" dirty="0" smtClean="0"/>
              <a:t>identifying and communicating patterns in the data</a:t>
            </a:r>
          </a:p>
          <a:p>
            <a:pPr lvl="1"/>
            <a:r>
              <a:rPr lang="en-NZ" sz="2000" dirty="0" smtClean="0"/>
              <a:t>comparing discrete theoretical distributions and experimental distributions as appropriate</a:t>
            </a:r>
          </a:p>
          <a:p>
            <a:pPr lvl="1"/>
            <a:r>
              <a:rPr lang="en-NZ" sz="2000" dirty="0" smtClean="0"/>
              <a:t>communicating findings in a conclusion.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36894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772816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200" b="1" dirty="0" smtClean="0"/>
              <a:t>Achievement with merit</a:t>
            </a:r>
          </a:p>
          <a:p>
            <a:endParaRPr lang="en-NZ" sz="2200" b="1" dirty="0" smtClean="0"/>
          </a:p>
          <a:p>
            <a:r>
              <a:rPr lang="en-NZ" sz="2200" dirty="0" smtClean="0"/>
              <a:t>Make sure that you can meet the criteria for achievement.</a:t>
            </a:r>
          </a:p>
          <a:p>
            <a:endParaRPr lang="en-NZ" sz="2200" dirty="0" smtClean="0"/>
          </a:p>
          <a:p>
            <a:r>
              <a:rPr lang="en-NZ" sz="2200" dirty="0" smtClean="0"/>
              <a:t>You need to investigate, </a:t>
            </a:r>
            <a:r>
              <a:rPr lang="en-NZ" sz="2200" b="1" dirty="0" smtClean="0"/>
              <a:t>with justification, </a:t>
            </a:r>
            <a:r>
              <a:rPr lang="en-NZ" sz="2200" dirty="0" smtClean="0"/>
              <a:t>a situation involving elements of chance.</a:t>
            </a:r>
          </a:p>
          <a:p>
            <a:r>
              <a:rPr lang="en-NZ" sz="2200" dirty="0" smtClean="0"/>
              <a:t>This involves linking aspects of the investigation to the situation, and making supporting statements which refer to evidence such as summary statistics, probabilities, trends or features of visual displays.</a:t>
            </a:r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134023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340768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200" b="1" dirty="0" smtClean="0"/>
              <a:t>Achievement with excellence</a:t>
            </a:r>
          </a:p>
          <a:p>
            <a:endParaRPr lang="en-NZ" sz="2200" b="1" dirty="0" smtClean="0"/>
          </a:p>
          <a:p>
            <a:r>
              <a:rPr lang="en-NZ" sz="2200" dirty="0" smtClean="0"/>
              <a:t>Make sure that you can meet the criteria for merit</a:t>
            </a:r>
          </a:p>
          <a:p>
            <a:endParaRPr lang="en-NZ" sz="2200" dirty="0" smtClean="0"/>
          </a:p>
          <a:p>
            <a:r>
              <a:rPr lang="en-NZ" sz="2200" dirty="0" smtClean="0"/>
              <a:t>You need to investigate, </a:t>
            </a:r>
            <a:r>
              <a:rPr lang="en-NZ" sz="2200" b="1" dirty="0" smtClean="0"/>
              <a:t>showing statistical insight, </a:t>
            </a:r>
            <a:r>
              <a:rPr lang="en-NZ" sz="2200" dirty="0" smtClean="0"/>
              <a:t>a situation involving elements of chance.</a:t>
            </a:r>
          </a:p>
          <a:p>
            <a:endParaRPr lang="en-NZ" sz="2200" dirty="0" smtClean="0"/>
          </a:p>
          <a:p>
            <a:r>
              <a:rPr lang="en-NZ" sz="2200" dirty="0" smtClean="0"/>
              <a:t>This involves integrating contextual information and knowledge with an understanding of applications of probability and may involve considering the possible effects of other related variables or factors.</a:t>
            </a:r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1694410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7693"/>
            <a:ext cx="89644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b="1" dirty="0" smtClean="0"/>
              <a:t>Subject content</a:t>
            </a:r>
          </a:p>
          <a:p>
            <a:endParaRPr lang="en-NZ" b="1" dirty="0" smtClean="0"/>
          </a:p>
          <a:p>
            <a:r>
              <a:rPr lang="en-NZ" dirty="0" smtClean="0"/>
              <a:t>Know how to:</a:t>
            </a:r>
          </a:p>
          <a:p>
            <a:endParaRPr lang="en-NZ" dirty="0" smtClean="0"/>
          </a:p>
          <a:p>
            <a:r>
              <a:rPr lang="en-NZ" dirty="0" smtClean="0"/>
              <a:t>pose a question to explore a situation involving elements of chance</a:t>
            </a:r>
          </a:p>
          <a:p>
            <a:r>
              <a:rPr lang="en-NZ" dirty="0" smtClean="0"/>
              <a:t>plan an experiment to explore the situation </a:t>
            </a:r>
          </a:p>
          <a:p>
            <a:pPr lvl="1"/>
            <a:r>
              <a:rPr lang="en-NZ" dirty="0" smtClean="0"/>
              <a:t>discussing and defining the set of possible outcomes</a:t>
            </a:r>
          </a:p>
          <a:p>
            <a:pPr lvl="1"/>
            <a:r>
              <a:rPr lang="en-NZ" dirty="0" smtClean="0"/>
              <a:t>deciding the sample size</a:t>
            </a:r>
          </a:p>
          <a:p>
            <a:r>
              <a:rPr lang="en-NZ" dirty="0" smtClean="0"/>
              <a:t>gather data by performing the experiment</a:t>
            </a:r>
          </a:p>
          <a:p>
            <a:r>
              <a:rPr lang="en-NZ" dirty="0" smtClean="0"/>
              <a:t>select and use appropriate displays including experimental probability distributions</a:t>
            </a:r>
          </a:p>
          <a:p>
            <a:r>
              <a:rPr lang="en-NZ" dirty="0" smtClean="0"/>
              <a:t>identify and communicate patterns in the data</a:t>
            </a:r>
          </a:p>
          <a:p>
            <a:r>
              <a:rPr lang="en-NZ" dirty="0" smtClean="0"/>
              <a:t>compare discrete theoretical distributions and experimental distributions as appropriate</a:t>
            </a:r>
          </a:p>
          <a:p>
            <a:r>
              <a:rPr lang="en-NZ" dirty="0" smtClean="0"/>
              <a:t>communicate findings in a conclusion.</a:t>
            </a:r>
          </a:p>
          <a:p>
            <a:endParaRPr lang="en-NZ" dirty="0" smtClean="0"/>
          </a:p>
          <a:p>
            <a:r>
              <a:rPr lang="en-NZ" dirty="0" smtClean="0"/>
              <a:t>Visit these pages:</a:t>
            </a:r>
          </a:p>
          <a:p>
            <a:r>
              <a:rPr lang="en-NZ" dirty="0" smtClean="0">
                <a:hlinkClick r:id="rId2"/>
              </a:rPr>
              <a:t>Probability</a:t>
            </a:r>
            <a:endParaRPr lang="en-NZ" dirty="0" smtClean="0"/>
          </a:p>
          <a:p>
            <a:r>
              <a:rPr lang="en-NZ" dirty="0" smtClean="0">
                <a:hlinkClick r:id="rId3"/>
              </a:rPr>
              <a:t>Simulation</a:t>
            </a:r>
            <a:endParaRPr lang="en-NZ" dirty="0" smtClean="0"/>
          </a:p>
          <a:p>
            <a:r>
              <a:rPr lang="en-NZ" dirty="0" smtClean="0"/>
              <a:t>Revise bar graphs, histograms and pie charts:</a:t>
            </a:r>
          </a:p>
          <a:p>
            <a:r>
              <a:rPr lang="en-NZ" dirty="0" smtClean="0">
                <a:hlinkClick r:id="rId4"/>
              </a:rPr>
              <a:t>Displaying data</a:t>
            </a:r>
            <a:endParaRPr lang="en-NZ" dirty="0" smtClean="0"/>
          </a:p>
          <a:p>
            <a:r>
              <a:rPr lang="en-NZ" dirty="0" smtClean="0">
                <a:hlinkClick r:id="rId5"/>
              </a:rPr>
              <a:t>Statistical Graphs, Charts and Plots</a:t>
            </a:r>
            <a:endParaRPr lang="en-NZ" dirty="0" smtClean="0"/>
          </a:p>
          <a:p>
            <a:r>
              <a:rPr lang="en-NZ" dirty="0" smtClean="0">
                <a:hlinkClick r:id="rId6"/>
              </a:rPr>
              <a:t>Histograms vs. Bar Graphs</a:t>
            </a:r>
            <a:endParaRPr lang="en-NZ" dirty="0" smtClean="0"/>
          </a:p>
          <a:p>
            <a:r>
              <a:rPr lang="en-NZ" dirty="0" smtClean="0">
                <a:hlinkClick r:id="rId7"/>
              </a:rPr>
              <a:t>What is the difference between a bar graph and a histogram?</a:t>
            </a:r>
            <a:endParaRPr lang="en-NZ" dirty="0" smtClean="0"/>
          </a:p>
          <a:p>
            <a:r>
              <a:rPr lang="en-NZ" dirty="0" smtClean="0">
                <a:hlinkClick r:id="rId8"/>
              </a:rPr>
              <a:t>Simulation</a:t>
            </a:r>
            <a:endParaRPr lang="en-NZ" dirty="0" smtClean="0"/>
          </a:p>
          <a:p>
            <a:r>
              <a:rPr lang="en-NZ" dirty="0" smtClean="0">
                <a:hlinkClick r:id="rId9"/>
              </a:rPr>
              <a:t>Pie Graphs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1419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801" y="1052736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b="1" dirty="0" smtClean="0"/>
              <a:t>Probability</a:t>
            </a:r>
          </a:p>
          <a:p>
            <a:r>
              <a:rPr lang="en-NZ" b="1" dirty="0" smtClean="0"/>
              <a:t>Simple probability and experimental probability</a:t>
            </a:r>
          </a:p>
          <a:p>
            <a:r>
              <a:rPr lang="en-NZ" dirty="0" smtClean="0">
                <a:hlinkClick r:id="rId2"/>
              </a:rPr>
              <a:t>S-cool – Probability </a:t>
            </a:r>
            <a:endParaRPr lang="en-NZ" dirty="0" smtClean="0"/>
          </a:p>
          <a:p>
            <a:r>
              <a:rPr lang="en-NZ" dirty="0" smtClean="0">
                <a:hlinkClick r:id="rId3"/>
              </a:rPr>
              <a:t>Theoretical Versus Empirical Probability</a:t>
            </a:r>
            <a:endParaRPr lang="en-NZ" dirty="0" smtClean="0"/>
          </a:p>
          <a:p>
            <a:r>
              <a:rPr lang="en-NZ" dirty="0" smtClean="0"/>
              <a:t/>
            </a:r>
            <a:br>
              <a:rPr lang="en-NZ" dirty="0" smtClean="0"/>
            </a:br>
            <a:r>
              <a:rPr lang="en-NZ" b="1" dirty="0" smtClean="0"/>
              <a:t>Revision and practise on probability</a:t>
            </a:r>
          </a:p>
          <a:p>
            <a:r>
              <a:rPr lang="en-NZ" dirty="0" smtClean="0">
                <a:hlinkClick r:id="rId4"/>
              </a:rPr>
              <a:t>Revision Bite - probability</a:t>
            </a:r>
            <a:r>
              <a:rPr lang="en-NZ" dirty="0" smtClean="0"/>
              <a:t> (visit all three pages)</a:t>
            </a:r>
          </a:p>
          <a:p>
            <a:r>
              <a:rPr lang="en-NZ" dirty="0" smtClean="0">
                <a:hlinkClick r:id="rId5"/>
              </a:rPr>
              <a:t>Test Bite – probability</a:t>
            </a:r>
            <a:endParaRPr lang="en-NZ" dirty="0" smtClean="0"/>
          </a:p>
          <a:p>
            <a:r>
              <a:rPr lang="en-NZ" dirty="0" smtClean="0">
                <a:hlinkClick r:id="rId6"/>
              </a:rPr>
              <a:t>Sample Space</a:t>
            </a:r>
            <a:endParaRPr lang="en-NZ" dirty="0" smtClean="0"/>
          </a:p>
          <a:p>
            <a:r>
              <a:rPr lang="en-NZ" dirty="0" smtClean="0">
                <a:hlinkClick r:id="rId7"/>
              </a:rPr>
              <a:t>Practice with Sample Spaces</a:t>
            </a:r>
            <a:endParaRPr lang="en-NZ" dirty="0" smtClean="0"/>
          </a:p>
          <a:p>
            <a:r>
              <a:rPr lang="en-NZ" dirty="0" smtClean="0"/>
              <a:t/>
            </a:r>
            <a:br>
              <a:rPr lang="en-NZ" dirty="0" smtClean="0"/>
            </a:br>
            <a:r>
              <a:rPr lang="en-NZ" b="1" dirty="0" smtClean="0"/>
              <a:t>Tree diagrams</a:t>
            </a:r>
          </a:p>
          <a:p>
            <a:r>
              <a:rPr lang="en-NZ" dirty="0" smtClean="0">
                <a:hlinkClick r:id="rId8"/>
              </a:rPr>
              <a:t>Tree Diagrams</a:t>
            </a:r>
            <a:endParaRPr lang="en-NZ" dirty="0" smtClean="0"/>
          </a:p>
          <a:p>
            <a:r>
              <a:rPr lang="en-NZ" dirty="0" smtClean="0">
                <a:hlinkClick r:id="rId9"/>
              </a:rPr>
              <a:t>Working with Tree Diagrams</a:t>
            </a:r>
            <a:endParaRPr lang="en-NZ" dirty="0" smtClean="0"/>
          </a:p>
          <a:p>
            <a:r>
              <a:rPr lang="en-NZ" dirty="0" smtClean="0">
                <a:hlinkClick r:id="rId10"/>
              </a:rPr>
              <a:t>S-cool: Tree diagrams</a:t>
            </a:r>
            <a:endParaRPr lang="en-NZ" dirty="0" smtClean="0"/>
          </a:p>
          <a:p>
            <a:r>
              <a:rPr lang="en-NZ" dirty="0" smtClean="0">
                <a:hlinkClick r:id="rId11"/>
              </a:rPr>
              <a:t>Revision Bite – Probability - higher</a:t>
            </a:r>
            <a:r>
              <a:rPr lang="en-NZ" dirty="0" smtClean="0"/>
              <a:t> (visit all three pages)</a:t>
            </a:r>
          </a:p>
          <a:p>
            <a:r>
              <a:rPr lang="en-NZ" dirty="0" smtClean="0"/>
              <a:t/>
            </a:r>
            <a:br>
              <a:rPr lang="en-NZ" dirty="0" smtClean="0"/>
            </a:br>
            <a:r>
              <a:rPr lang="en-NZ" b="1" dirty="0" smtClean="0"/>
              <a:t>Conditional probability</a:t>
            </a:r>
          </a:p>
          <a:p>
            <a:r>
              <a:rPr lang="en-NZ" dirty="0" smtClean="0">
                <a:hlinkClick r:id="rId12"/>
              </a:rPr>
              <a:t>Revision Bite – Conditional probabilities</a:t>
            </a:r>
            <a:endParaRPr lang="en-NZ" dirty="0" smtClean="0"/>
          </a:p>
          <a:p>
            <a:r>
              <a:rPr lang="en-NZ" dirty="0" smtClean="0">
                <a:hlinkClick r:id="rId13"/>
              </a:rPr>
              <a:t>S-cool – Rules of Probability 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1750985" y="323782"/>
            <a:ext cx="54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/>
              <a:t>S</a:t>
            </a:r>
            <a:r>
              <a:rPr lang="en-NZ" sz="2200" dirty="0" smtClean="0"/>
              <a:t>tuff to Practice before you try an experiment</a:t>
            </a:r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180778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751344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b="1" dirty="0" smtClean="0"/>
              <a:t>Simulation</a:t>
            </a:r>
          </a:p>
          <a:p>
            <a:r>
              <a:rPr lang="en-NZ" dirty="0" smtClean="0"/>
              <a:t>To describe a simulation use words and show these steps:</a:t>
            </a:r>
          </a:p>
          <a:p>
            <a:r>
              <a:rPr lang="en-NZ" dirty="0" smtClean="0"/>
              <a:t>Explain what tool you are going to use.</a:t>
            </a:r>
          </a:p>
          <a:p>
            <a:r>
              <a:rPr lang="en-NZ" dirty="0" smtClean="0"/>
              <a:t>Define what represents a successful trial.</a:t>
            </a:r>
          </a:p>
          <a:p>
            <a:r>
              <a:rPr lang="en-NZ" dirty="0" smtClean="0"/>
              <a:t>Give a table of the outcomes of several trials.</a:t>
            </a:r>
          </a:p>
          <a:p>
            <a:r>
              <a:rPr lang="en-NZ" dirty="0" smtClean="0"/>
              <a:t>Show how to calculate required probabilities.</a:t>
            </a:r>
          </a:p>
          <a:p>
            <a:endParaRPr lang="en-NZ" dirty="0" smtClean="0"/>
          </a:p>
          <a:p>
            <a:r>
              <a:rPr lang="en-NZ" b="1" dirty="0" smtClean="0"/>
              <a:t>Interactive examples of simulation</a:t>
            </a:r>
          </a:p>
          <a:p>
            <a:r>
              <a:rPr lang="en-NZ" dirty="0" smtClean="0">
                <a:hlinkClick r:id="rId2"/>
              </a:rPr>
              <a:t>Chances Are</a:t>
            </a:r>
            <a:endParaRPr lang="en-NZ" dirty="0" smtClean="0"/>
          </a:p>
          <a:p>
            <a:r>
              <a:rPr lang="en-NZ" dirty="0" smtClean="0">
                <a:hlinkClick r:id="rId3"/>
              </a:rPr>
              <a:t>Casio – worksheets</a:t>
            </a:r>
            <a:r>
              <a:rPr lang="en-NZ" dirty="0" smtClean="0"/>
              <a:t>: See Statistical Simulations, Statistical Simulations 2, Statistical Simulations 3.</a:t>
            </a:r>
          </a:p>
          <a:p>
            <a:r>
              <a:rPr lang="en-NZ" dirty="0" smtClean="0">
                <a:hlinkClick r:id="rId4"/>
              </a:rPr>
              <a:t>Queues</a:t>
            </a:r>
            <a:r>
              <a:rPr lang="en-NZ" dirty="0" smtClean="0"/>
              <a:t> (See student and teacher notes under this heading.)</a:t>
            </a:r>
          </a:p>
          <a:p>
            <a:r>
              <a:rPr lang="en-NZ" dirty="0" smtClean="0">
                <a:hlinkClick r:id="rId5"/>
              </a:rPr>
              <a:t>Let’s Make a Deal</a:t>
            </a:r>
            <a:endParaRPr lang="en-NZ" dirty="0" smtClean="0"/>
          </a:p>
          <a:p>
            <a:r>
              <a:rPr lang="en-NZ" dirty="0" smtClean="0">
                <a:hlinkClick r:id="rId6"/>
              </a:rPr>
              <a:t>The Birthday Problem: A short lesson in probability</a:t>
            </a:r>
            <a:endParaRPr lang="en-NZ" dirty="0" smtClean="0"/>
          </a:p>
          <a:p>
            <a:r>
              <a:rPr lang="en-NZ" dirty="0" smtClean="0">
                <a:hlinkClick r:id="rId7"/>
              </a:rPr>
              <a:t>Cliff-Hanger</a:t>
            </a:r>
            <a:endParaRPr lang="en-NZ" dirty="0" smtClean="0"/>
          </a:p>
          <a:p>
            <a:r>
              <a:rPr lang="en-NZ" dirty="0" err="1" smtClean="0">
                <a:hlinkClick r:id="rId8"/>
              </a:rPr>
              <a:t>CensusAtSchool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1765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2656"/>
            <a:ext cx="89644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b="1" dirty="0" smtClean="0"/>
              <a:t>Key tips</a:t>
            </a:r>
          </a:p>
          <a:p>
            <a:endParaRPr lang="en-NZ" b="1" dirty="0" smtClean="0"/>
          </a:p>
          <a:p>
            <a:r>
              <a:rPr lang="en-NZ" dirty="0" smtClean="0"/>
              <a:t>Be familiar with outcomes based on using dice, coins, and playing cards.</a:t>
            </a:r>
          </a:p>
          <a:p>
            <a:r>
              <a:rPr lang="en-NZ" dirty="0" smtClean="0"/>
              <a:t>Practise using </a:t>
            </a:r>
            <a:r>
              <a:rPr lang="en-NZ" dirty="0" smtClean="0">
                <a:hlinkClick r:id="rId2"/>
              </a:rPr>
              <a:t>simulations</a:t>
            </a:r>
            <a:r>
              <a:rPr lang="en-NZ" dirty="0" smtClean="0"/>
              <a:t> to solve probability problems.</a:t>
            </a:r>
          </a:p>
          <a:p>
            <a:r>
              <a:rPr lang="en-NZ" dirty="0" smtClean="0"/>
              <a:t>Record your data carefully.</a:t>
            </a:r>
          </a:p>
          <a:p>
            <a:r>
              <a:rPr lang="en-NZ" dirty="0" smtClean="0"/>
              <a:t>Check you have addressed every requirement that was asked for in planning your investigation.</a:t>
            </a:r>
          </a:p>
          <a:p>
            <a:r>
              <a:rPr lang="en-NZ" dirty="0" smtClean="0"/>
              <a:t>Use appropriate graphs to display your data. They should enable you to show features in relation to your investigation.</a:t>
            </a:r>
          </a:p>
          <a:p>
            <a:r>
              <a:rPr lang="en-NZ" dirty="0" smtClean="0"/>
              <a:t>Summarise your findings, referring to the steps you took to come to your conclusion.</a:t>
            </a:r>
          </a:p>
          <a:p>
            <a:r>
              <a:rPr lang="en-NZ" dirty="0" smtClean="0"/>
              <a:t>You may be expected to complete probability trees and use these.</a:t>
            </a:r>
          </a:p>
          <a:p>
            <a:r>
              <a:rPr lang="en-NZ" dirty="0" smtClean="0"/>
              <a:t>Multiply the probabilities along the branches of tree diagrams if you are asked for the probability that an event </a:t>
            </a:r>
            <a:r>
              <a:rPr lang="en-NZ" b="1" dirty="0" smtClean="0"/>
              <a:t>AND</a:t>
            </a:r>
            <a:r>
              <a:rPr lang="en-NZ" dirty="0" smtClean="0"/>
              <a:t> another event occur.</a:t>
            </a:r>
          </a:p>
          <a:p>
            <a:r>
              <a:rPr lang="en-NZ" dirty="0" smtClean="0"/>
              <a:t>Add the probabilities at the end of the branches if you are asked for the probability that an event </a:t>
            </a:r>
            <a:r>
              <a:rPr lang="en-NZ" b="1" dirty="0" smtClean="0"/>
              <a:t>OR</a:t>
            </a:r>
            <a:r>
              <a:rPr lang="en-NZ" dirty="0" smtClean="0"/>
              <a:t> another event occurs.</a:t>
            </a:r>
          </a:p>
          <a:p>
            <a:r>
              <a:rPr lang="en-NZ" dirty="0" smtClean="0"/>
              <a:t>Probabilities are best written as fractions, but may be written as a decimal or percentage. If written as a percentage, you must include the percentage sign.</a:t>
            </a:r>
          </a:p>
          <a:p>
            <a:r>
              <a:rPr lang="en-NZ" dirty="0" smtClean="0"/>
              <a:t>Probability must </a:t>
            </a:r>
            <a:r>
              <a:rPr lang="en-NZ" b="1" dirty="0" smtClean="0"/>
              <a:t>not</a:t>
            </a:r>
            <a:r>
              <a:rPr lang="en-NZ" dirty="0" smtClean="0"/>
              <a:t> be written as a ratio.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52340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693</Words>
  <Application>Microsoft Office PowerPoint</Application>
  <PresentationFormat>On-screen Show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1.13  Elements of Chance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1.13  Chance</dc:title>
  <dc:creator>Pam Garnett</dc:creator>
  <cp:lastModifiedBy>Pam Garnett</cp:lastModifiedBy>
  <cp:revision>3</cp:revision>
  <dcterms:created xsi:type="dcterms:W3CDTF">2014-03-18T07:27:53Z</dcterms:created>
  <dcterms:modified xsi:type="dcterms:W3CDTF">2014-03-18T07:49:09Z</dcterms:modified>
</cp:coreProperties>
</file>