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7" r:id="rId6"/>
    <p:sldId id="278" r:id="rId7"/>
    <p:sldId id="279" r:id="rId8"/>
    <p:sldId id="263" r:id="rId9"/>
    <p:sldId id="264" r:id="rId10"/>
    <p:sldId id="265" r:id="rId11"/>
    <p:sldId id="267" r:id="rId12"/>
    <p:sldId id="266" r:id="rId13"/>
    <p:sldId id="262" r:id="rId14"/>
    <p:sldId id="260" r:id="rId15"/>
    <p:sldId id="261" r:id="rId16"/>
    <p:sldId id="268" r:id="rId17"/>
    <p:sldId id="269" r:id="rId18"/>
    <p:sldId id="271" r:id="rId19"/>
    <p:sldId id="272" r:id="rId20"/>
    <p:sldId id="273" r:id="rId21"/>
    <p:sldId id="274" r:id="rId22"/>
    <p:sldId id="275" r:id="rId23"/>
    <p:sldId id="276" r:id="rId24"/>
  </p:sldIdLst>
  <p:sldSz cx="9144000" cy="6858000" type="screen4x3"/>
  <p:notesSz cx="6877050" cy="96567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5CA8B-06BD-478E-8BCF-865ED000EFF3}" type="datetimeFigureOut">
              <a:rPr lang="en-GB" smtClean="0"/>
              <a:t>13/11/2012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8CA75-C43F-4F3E-A8ED-6621E36406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5164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5CA8B-06BD-478E-8BCF-865ED000EFF3}" type="datetimeFigureOut">
              <a:rPr lang="en-GB" smtClean="0"/>
              <a:t>13/11/2012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8CA75-C43F-4F3E-A8ED-6621E36406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9533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5CA8B-06BD-478E-8BCF-865ED000EFF3}" type="datetimeFigureOut">
              <a:rPr lang="en-GB" smtClean="0"/>
              <a:t>13/11/2012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8CA75-C43F-4F3E-A8ED-6621E36406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59863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41A1149-05F2-427F-BE77-2F06D8A176F4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124694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5CA8B-06BD-478E-8BCF-865ED000EFF3}" type="datetimeFigureOut">
              <a:rPr lang="en-GB" smtClean="0"/>
              <a:t>13/11/2012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8CA75-C43F-4F3E-A8ED-6621E36406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7863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5CA8B-06BD-478E-8BCF-865ED000EFF3}" type="datetimeFigureOut">
              <a:rPr lang="en-GB" smtClean="0"/>
              <a:t>13/11/2012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8CA75-C43F-4F3E-A8ED-6621E36406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1696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5CA8B-06BD-478E-8BCF-865ED000EFF3}" type="datetimeFigureOut">
              <a:rPr lang="en-GB" smtClean="0"/>
              <a:t>13/11/2012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8CA75-C43F-4F3E-A8ED-6621E36406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4920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5CA8B-06BD-478E-8BCF-865ED000EFF3}" type="datetimeFigureOut">
              <a:rPr lang="en-GB" smtClean="0"/>
              <a:t>13/11/2012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8CA75-C43F-4F3E-A8ED-6621E36406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5270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5CA8B-06BD-478E-8BCF-865ED000EFF3}" type="datetimeFigureOut">
              <a:rPr lang="en-GB" smtClean="0"/>
              <a:t>13/11/2012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8CA75-C43F-4F3E-A8ED-6621E36406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0085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5CA8B-06BD-478E-8BCF-865ED000EFF3}" type="datetimeFigureOut">
              <a:rPr lang="en-GB" smtClean="0"/>
              <a:t>13/11/2012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8CA75-C43F-4F3E-A8ED-6621E36406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4986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5CA8B-06BD-478E-8BCF-865ED000EFF3}" type="datetimeFigureOut">
              <a:rPr lang="en-GB" smtClean="0"/>
              <a:t>13/11/2012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8CA75-C43F-4F3E-A8ED-6621E36406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4656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5CA8B-06BD-478E-8BCF-865ED000EFF3}" type="datetimeFigureOut">
              <a:rPr lang="en-GB" smtClean="0"/>
              <a:t>13/11/2012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8CA75-C43F-4F3E-A8ED-6621E36406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1225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95CA8B-06BD-478E-8BCF-865ED000EFF3}" type="datetimeFigureOut">
              <a:rPr lang="en-GB" smtClean="0"/>
              <a:t>13/11/2012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98CA75-C43F-4F3E-A8ED-6621E36406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3246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0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mechanics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display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00315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60648"/>
            <a:ext cx="92890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b="1" dirty="0" smtClean="0"/>
              <a:t>Conservation of momentum</a:t>
            </a:r>
            <a:endParaRPr lang="en-GB" sz="60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-43942" y="2457330"/>
                <a:ext cx="9144000" cy="13690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40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4000" b="0" i="1" smtClean="0">
                              <a:latin typeface="Cambria Math"/>
                            </a:rPr>
                            <m:t>𝑡𝑜𝑡𝑎𝑙</m:t>
                          </m:r>
                          <m:r>
                            <a:rPr lang="en-GB" sz="40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4000" b="0" i="1" smtClean="0">
                              <a:latin typeface="Cambria Math"/>
                            </a:rPr>
                            <m:t>𝑚𝑜𝑚𝑒𝑛𝑡𝑢𝑚</m:t>
                          </m:r>
                        </m:num>
                        <m:den>
                          <m:r>
                            <a:rPr lang="en-GB" sz="4000" b="0" i="1" smtClean="0">
                              <a:latin typeface="Cambria Math"/>
                            </a:rPr>
                            <m:t>𝑏𝑒𝑓𝑜𝑟𝑒</m:t>
                          </m:r>
                          <m:r>
                            <a:rPr lang="en-GB" sz="40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GB" sz="4000" b="0" i="1" smtClean="0">
                              <a:latin typeface="Cambria Math"/>
                            </a:rPr>
                            <m:t>𝑖𝑚𝑝𝑎𝑐𝑡</m:t>
                          </m:r>
                        </m:den>
                      </m:f>
                      <m:r>
                        <a:rPr lang="en-GB" sz="4000" b="0" i="1" smtClean="0">
                          <a:latin typeface="Cambria Math"/>
                        </a:rPr>
                        <m:t> </m:t>
                      </m:r>
                      <m:r>
                        <a:rPr lang="en-GB" sz="4000" b="0" i="1" smtClean="0">
                          <a:latin typeface="Cambria Math"/>
                          <a:ea typeface="Cambria Math"/>
                        </a:rPr>
                        <m:t>= </m:t>
                      </m:r>
                      <m:f>
                        <m:fPr>
                          <m:ctrlPr>
                            <a:rPr lang="en-GB" sz="40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GB" sz="4000" b="0" i="1" smtClean="0">
                              <a:latin typeface="Cambria Math"/>
                              <a:ea typeface="Cambria Math"/>
                            </a:rPr>
                            <m:t>𝑡𝑜𝑡𝑎𝑙</m:t>
                          </m:r>
                          <m:r>
                            <a:rPr lang="en-GB" sz="4000" b="0" i="1" smtClean="0"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en-GB" sz="4000" b="0" i="1" smtClean="0">
                              <a:latin typeface="Cambria Math"/>
                              <a:ea typeface="Cambria Math"/>
                            </a:rPr>
                            <m:t>𝑚𝑜𝑚𝑒𝑛𝑡𝑢𝑛</m:t>
                          </m:r>
                        </m:num>
                        <m:den>
                          <m:r>
                            <a:rPr lang="en-GB" sz="4000" b="0" i="1" smtClean="0">
                              <a:latin typeface="Cambria Math"/>
                              <a:ea typeface="Cambria Math"/>
                            </a:rPr>
                            <m:t>𝑎𝑓𝑡𝑒𝑟</m:t>
                          </m:r>
                          <m:r>
                            <a:rPr lang="en-GB" sz="4000" b="0" i="1" smtClean="0"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en-GB" sz="4000" b="0" i="1" smtClean="0">
                              <a:latin typeface="Cambria Math"/>
                              <a:ea typeface="Cambria Math"/>
                            </a:rPr>
                            <m:t>𝑖𝑚𝑝𝑎𝑐𝑡</m:t>
                          </m:r>
                        </m:den>
                      </m:f>
                    </m:oMath>
                  </m:oMathPara>
                </a14:m>
                <a:endParaRPr lang="en-GB" sz="40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43942" y="2457330"/>
                <a:ext cx="9144000" cy="1369029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234334" y="4950087"/>
            <a:ext cx="87849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 smtClean="0"/>
              <a:t>m</a:t>
            </a:r>
            <a:r>
              <a:rPr lang="en-GB" sz="6000" baseline="-25000" dirty="0" smtClean="0"/>
              <a:t>1</a:t>
            </a:r>
            <a:r>
              <a:rPr lang="en-GB" sz="6000" dirty="0" smtClean="0"/>
              <a:t>u</a:t>
            </a:r>
            <a:r>
              <a:rPr lang="en-GB" sz="6000" baseline="-25000" dirty="0" smtClean="0"/>
              <a:t>1</a:t>
            </a:r>
            <a:r>
              <a:rPr lang="en-GB" sz="6000" dirty="0" smtClean="0"/>
              <a:t> + m</a:t>
            </a:r>
            <a:r>
              <a:rPr lang="en-GB" sz="6000" baseline="-25000" dirty="0" smtClean="0"/>
              <a:t>2</a:t>
            </a:r>
            <a:r>
              <a:rPr lang="en-GB" sz="6000" dirty="0" smtClean="0"/>
              <a:t>u</a:t>
            </a:r>
            <a:r>
              <a:rPr lang="en-GB" sz="6000" baseline="-25000" dirty="0" smtClean="0"/>
              <a:t>2 </a:t>
            </a:r>
            <a:r>
              <a:rPr lang="en-GB" sz="6000" dirty="0" smtClean="0"/>
              <a:t>= m</a:t>
            </a:r>
            <a:r>
              <a:rPr lang="en-GB" sz="6000" baseline="-25000" dirty="0" smtClean="0"/>
              <a:t>1</a:t>
            </a:r>
            <a:r>
              <a:rPr lang="en-GB" sz="6000" dirty="0" smtClean="0"/>
              <a:t>v</a:t>
            </a:r>
            <a:r>
              <a:rPr lang="en-GB" sz="6000" baseline="-25000" dirty="0" smtClean="0"/>
              <a:t>1</a:t>
            </a:r>
            <a:r>
              <a:rPr lang="en-GB" sz="6000" dirty="0" smtClean="0"/>
              <a:t> + m</a:t>
            </a:r>
            <a:r>
              <a:rPr lang="en-GB" sz="6000" baseline="-25000" dirty="0" smtClean="0"/>
              <a:t>2</a:t>
            </a:r>
            <a:r>
              <a:rPr lang="en-GB" sz="6000" dirty="0" smtClean="0"/>
              <a:t>v</a:t>
            </a:r>
            <a:r>
              <a:rPr lang="en-GB" sz="6000" baseline="-25000" dirty="0" smtClean="0"/>
              <a:t>2</a:t>
            </a:r>
            <a:endParaRPr lang="en-GB" sz="6000" baseline="-25000" dirty="0"/>
          </a:p>
        </p:txBody>
      </p:sp>
    </p:spTree>
    <p:extLst>
      <p:ext uri="{BB962C8B-B14F-4D97-AF65-F5344CB8AC3E}">
        <p14:creationId xmlns:p14="http://schemas.microsoft.com/office/powerpoint/2010/main" val="23204553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764704"/>
            <a:ext cx="460851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dirty="0" smtClean="0"/>
              <a:t>F</a:t>
            </a:r>
            <a:r>
              <a:rPr lang="en-GB" sz="8000" baseline="-25000" dirty="0" smtClean="0"/>
              <a:t>MAX </a:t>
            </a:r>
            <a:r>
              <a:rPr lang="en-GB" sz="8000" dirty="0" smtClean="0"/>
              <a:t>= </a:t>
            </a:r>
            <a:r>
              <a:rPr lang="el-GR" sz="8000" dirty="0" smtClean="0">
                <a:latin typeface="MS Reference Sans Serif"/>
              </a:rPr>
              <a:t>μ</a:t>
            </a:r>
            <a:r>
              <a:rPr lang="en-GB" sz="8000" dirty="0" smtClean="0">
                <a:latin typeface="MS Reference Sans Serif"/>
              </a:rPr>
              <a:t>R</a:t>
            </a:r>
          </a:p>
          <a:p>
            <a:endParaRPr lang="en-GB" sz="8000" dirty="0">
              <a:latin typeface="MS Reference Sans Serif"/>
            </a:endParaRPr>
          </a:p>
          <a:p>
            <a:r>
              <a:rPr lang="en-GB" sz="8000" dirty="0" smtClean="0">
                <a:latin typeface="MS Reference Sans Serif"/>
              </a:rPr>
              <a:t>F ≤</a:t>
            </a:r>
            <a:r>
              <a:rPr lang="el-GR" sz="8000" dirty="0" smtClean="0">
                <a:latin typeface="MS Reference Sans Serif"/>
              </a:rPr>
              <a:t>μ</a:t>
            </a:r>
            <a:r>
              <a:rPr lang="en-GB" sz="8000" dirty="0" smtClean="0">
                <a:latin typeface="MS Reference Sans Serif"/>
              </a:rPr>
              <a:t>R</a:t>
            </a:r>
          </a:p>
          <a:p>
            <a:endParaRPr lang="en-GB" sz="8000" dirty="0"/>
          </a:p>
        </p:txBody>
      </p:sp>
    </p:spTree>
    <p:extLst>
      <p:ext uri="{BB962C8B-B14F-4D97-AF65-F5344CB8AC3E}">
        <p14:creationId xmlns:p14="http://schemas.microsoft.com/office/powerpoint/2010/main" val="39527899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188640"/>
            <a:ext cx="8712968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 smtClean="0"/>
              <a:t>change in momentum =</a:t>
            </a:r>
          </a:p>
          <a:p>
            <a:endParaRPr lang="en-GB" sz="6000" dirty="0" smtClean="0"/>
          </a:p>
          <a:p>
            <a:r>
              <a:rPr lang="en-GB" sz="6000" dirty="0" smtClean="0"/>
              <a:t>Final momentum</a:t>
            </a:r>
          </a:p>
          <a:p>
            <a:endParaRPr lang="en-GB" sz="6000" dirty="0"/>
          </a:p>
          <a:p>
            <a:pPr marL="285750" indent="-285750">
              <a:buFontTx/>
              <a:buChar char="-"/>
            </a:pPr>
            <a:r>
              <a:rPr lang="en-GB" sz="6000" dirty="0" smtClean="0"/>
              <a:t>initial momentum</a:t>
            </a:r>
          </a:p>
          <a:p>
            <a:pPr marL="285750" indent="-285750">
              <a:buFontTx/>
              <a:buChar char="-"/>
            </a:pPr>
            <a:endParaRPr lang="en-GB" sz="6000" dirty="0"/>
          </a:p>
          <a:p>
            <a:r>
              <a:rPr lang="en-GB" sz="6000" dirty="0" smtClean="0"/>
              <a:t>Impulse   I = mv - mu</a:t>
            </a:r>
            <a:endParaRPr lang="en-GB" sz="6000" dirty="0"/>
          </a:p>
        </p:txBody>
      </p:sp>
    </p:spTree>
    <p:extLst>
      <p:ext uri="{BB962C8B-B14F-4D97-AF65-F5344CB8AC3E}">
        <p14:creationId xmlns:p14="http://schemas.microsoft.com/office/powerpoint/2010/main" val="12468571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332656"/>
            <a:ext cx="7272808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 smtClean="0"/>
              <a:t>F = ma</a:t>
            </a:r>
          </a:p>
          <a:p>
            <a:endParaRPr lang="en-GB" sz="8000" dirty="0"/>
          </a:p>
          <a:p>
            <a:r>
              <a:rPr lang="en-GB" sz="8000" dirty="0" smtClean="0"/>
              <a:t>F – force</a:t>
            </a:r>
          </a:p>
          <a:p>
            <a:r>
              <a:rPr lang="en-GB" sz="8000" dirty="0" smtClean="0"/>
              <a:t>m – mass</a:t>
            </a:r>
          </a:p>
          <a:p>
            <a:r>
              <a:rPr lang="en-GB" sz="8000" dirty="0" smtClean="0"/>
              <a:t>a - acceleration</a:t>
            </a:r>
            <a:endParaRPr lang="en-GB" sz="8000" dirty="0"/>
          </a:p>
        </p:txBody>
      </p:sp>
    </p:spTree>
    <p:extLst>
      <p:ext uri="{BB962C8B-B14F-4D97-AF65-F5344CB8AC3E}">
        <p14:creationId xmlns:p14="http://schemas.microsoft.com/office/powerpoint/2010/main" val="18334670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1720" y="980727"/>
            <a:ext cx="6228184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 smtClean="0"/>
              <a:t>s – displacement</a:t>
            </a:r>
          </a:p>
          <a:p>
            <a:r>
              <a:rPr lang="en-GB" sz="6000" dirty="0" smtClean="0"/>
              <a:t>a – acceleration</a:t>
            </a:r>
          </a:p>
          <a:p>
            <a:r>
              <a:rPr lang="en-GB" sz="6000" dirty="0" smtClean="0"/>
              <a:t>u  - initial velocity</a:t>
            </a:r>
          </a:p>
          <a:p>
            <a:r>
              <a:rPr lang="en-GB" sz="6000" dirty="0" smtClean="0"/>
              <a:t>v – final velocity</a:t>
            </a:r>
          </a:p>
          <a:p>
            <a:r>
              <a:rPr lang="en-GB" sz="6000" dirty="0" smtClean="0"/>
              <a:t>t - time</a:t>
            </a:r>
            <a:endParaRPr lang="en-GB" sz="6000" dirty="0"/>
          </a:p>
        </p:txBody>
      </p:sp>
    </p:spTree>
    <p:extLst>
      <p:ext uri="{BB962C8B-B14F-4D97-AF65-F5344CB8AC3E}">
        <p14:creationId xmlns:p14="http://schemas.microsoft.com/office/powerpoint/2010/main" val="2325623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332656"/>
            <a:ext cx="7272808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 smtClean="0"/>
              <a:t>F = ma</a:t>
            </a:r>
          </a:p>
          <a:p>
            <a:endParaRPr lang="en-GB" sz="8000" dirty="0"/>
          </a:p>
          <a:p>
            <a:r>
              <a:rPr lang="en-GB" sz="8000" dirty="0" smtClean="0"/>
              <a:t>F – force</a:t>
            </a:r>
          </a:p>
          <a:p>
            <a:r>
              <a:rPr lang="en-GB" sz="8000" dirty="0" smtClean="0"/>
              <a:t>m – mass</a:t>
            </a:r>
          </a:p>
          <a:p>
            <a:r>
              <a:rPr lang="en-GB" sz="8000" dirty="0" smtClean="0"/>
              <a:t>a - acceleration</a:t>
            </a:r>
            <a:endParaRPr lang="en-GB" sz="8000" dirty="0"/>
          </a:p>
        </p:txBody>
      </p:sp>
    </p:spTree>
    <p:extLst>
      <p:ext uri="{BB962C8B-B14F-4D97-AF65-F5344CB8AC3E}">
        <p14:creationId xmlns:p14="http://schemas.microsoft.com/office/powerpoint/2010/main" val="15872449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Arrow Connector 2"/>
          <p:cNvCxnSpPr/>
          <p:nvPr/>
        </p:nvCxnSpPr>
        <p:spPr>
          <a:xfrm flipV="1">
            <a:off x="1187624" y="1916832"/>
            <a:ext cx="1008112" cy="1224136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V="1">
            <a:off x="1187624" y="908720"/>
            <a:ext cx="1800200" cy="223224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11560" y="2780928"/>
            <a:ext cx="5760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 smtClean="0"/>
              <a:t>A</a:t>
            </a:r>
            <a:endParaRPr lang="en-GB" sz="6000" dirty="0"/>
          </a:p>
        </p:txBody>
      </p:sp>
      <p:sp>
        <p:nvSpPr>
          <p:cNvPr id="7" name="TextBox 6"/>
          <p:cNvSpPr txBox="1"/>
          <p:nvPr/>
        </p:nvSpPr>
        <p:spPr>
          <a:xfrm>
            <a:off x="3011666" y="400888"/>
            <a:ext cx="5760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/>
              <a:t>B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779912" y="1654083"/>
                <a:ext cx="1372299" cy="113377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GB" sz="600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GB" sz="6000" b="0" i="1" smtClean="0">
                              <a:latin typeface="Cambria Math"/>
                            </a:rPr>
                            <m:t>𝐴𝐵</m:t>
                          </m:r>
                        </m:e>
                      </m:acc>
                    </m:oMath>
                  </m:oMathPara>
                </a14:m>
                <a:endParaRPr lang="en-GB" sz="60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9912" y="1654083"/>
                <a:ext cx="1372299" cy="113377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5487099" y="400888"/>
                <a:ext cx="1372299" cy="101771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GB" sz="600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GB" sz="6000" b="0" i="1" smtClean="0">
                              <a:latin typeface="Cambria Math"/>
                            </a:rPr>
                            <m:t>𝐴𝐵</m:t>
                          </m:r>
                        </m:e>
                      </m:acc>
                    </m:oMath>
                  </m:oMathPara>
                </a14:m>
                <a:endParaRPr lang="en-GB" sz="60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7099" y="400888"/>
                <a:ext cx="1372299" cy="101771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7236296" y="1205306"/>
            <a:ext cx="12241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b="1" dirty="0" smtClean="0"/>
              <a:t>AB</a:t>
            </a:r>
            <a:endParaRPr lang="en-GB" sz="60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5562350" y="2286405"/>
            <a:ext cx="63789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b="1" dirty="0" smtClean="0"/>
              <a:t>a</a:t>
            </a:r>
            <a:endParaRPr lang="en-GB" sz="60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6859398" y="2463968"/>
                <a:ext cx="907621" cy="101566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6000" i="1" smtClean="0">
                          <a:latin typeface="Cambria Math"/>
                        </a:rPr>
                        <m:t>∼</m:t>
                      </m:r>
                    </m:oMath>
                  </m:oMathPara>
                </a14:m>
                <a:endParaRPr lang="en-GB" sz="60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9398" y="2463968"/>
                <a:ext cx="907621" cy="1015663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7020271" y="2125305"/>
            <a:ext cx="63789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 smtClean="0"/>
              <a:t>a</a:t>
            </a:r>
            <a:endParaRPr lang="en-GB" sz="6000" dirty="0"/>
          </a:p>
        </p:txBody>
      </p:sp>
    </p:spTree>
    <p:extLst>
      <p:ext uri="{BB962C8B-B14F-4D97-AF65-F5344CB8AC3E}">
        <p14:creationId xmlns:p14="http://schemas.microsoft.com/office/powerpoint/2010/main" val="18909280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907704" y="1052736"/>
            <a:ext cx="4104456" cy="2736303"/>
            <a:chOff x="1907704" y="2348880"/>
            <a:chExt cx="2376264" cy="1584176"/>
          </a:xfrm>
        </p:grpSpPr>
        <p:cxnSp>
          <p:nvCxnSpPr>
            <p:cNvPr id="3" name="Straight Arrow Connector 2"/>
            <p:cNvCxnSpPr/>
            <p:nvPr/>
          </p:nvCxnSpPr>
          <p:spPr>
            <a:xfrm flipV="1">
              <a:off x="1907704" y="2960948"/>
              <a:ext cx="1440160" cy="972108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flipV="1">
              <a:off x="1907704" y="2348880"/>
              <a:ext cx="2376264" cy="1584176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7"/>
          <p:cNvGrpSpPr/>
          <p:nvPr/>
        </p:nvGrpSpPr>
        <p:grpSpPr>
          <a:xfrm flipV="1">
            <a:off x="1907704" y="3796258"/>
            <a:ext cx="2304256" cy="1000893"/>
            <a:chOff x="1907704" y="2348880"/>
            <a:chExt cx="2376264" cy="1584176"/>
          </a:xfrm>
        </p:grpSpPr>
        <p:cxnSp>
          <p:nvCxnSpPr>
            <p:cNvPr id="9" name="Straight Arrow Connector 8"/>
            <p:cNvCxnSpPr/>
            <p:nvPr/>
          </p:nvCxnSpPr>
          <p:spPr>
            <a:xfrm flipV="1">
              <a:off x="1907704" y="2960948"/>
              <a:ext cx="1440160" cy="972108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V="1">
              <a:off x="1907704" y="2348880"/>
              <a:ext cx="2376264" cy="1584176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10"/>
          <p:cNvGrpSpPr/>
          <p:nvPr/>
        </p:nvGrpSpPr>
        <p:grpSpPr>
          <a:xfrm>
            <a:off x="4211960" y="1052736"/>
            <a:ext cx="1800200" cy="3744415"/>
            <a:chOff x="1907704" y="2348880"/>
            <a:chExt cx="2376264" cy="1584176"/>
          </a:xfrm>
        </p:grpSpPr>
        <p:cxnSp>
          <p:nvCxnSpPr>
            <p:cNvPr id="12" name="Straight Arrow Connector 11"/>
            <p:cNvCxnSpPr/>
            <p:nvPr/>
          </p:nvCxnSpPr>
          <p:spPr>
            <a:xfrm flipV="1">
              <a:off x="1907704" y="2960948"/>
              <a:ext cx="1440160" cy="972108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V="1">
              <a:off x="1907704" y="2348880"/>
              <a:ext cx="2376264" cy="1584176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TextBox 13"/>
          <p:cNvSpPr txBox="1"/>
          <p:nvPr/>
        </p:nvSpPr>
        <p:spPr>
          <a:xfrm>
            <a:off x="3561687" y="1259988"/>
            <a:ext cx="6480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b="1" dirty="0"/>
              <a:t>r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411760" y="4103350"/>
            <a:ext cx="6480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b="1" dirty="0" smtClean="0"/>
              <a:t>a</a:t>
            </a:r>
            <a:endParaRPr lang="en-GB" sz="60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5122556" y="2632633"/>
            <a:ext cx="6480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b="1" dirty="0" smtClean="0"/>
              <a:t>b</a:t>
            </a:r>
            <a:endParaRPr lang="en-GB" sz="60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5122556" y="4825070"/>
            <a:ext cx="51845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b="1" dirty="0" smtClean="0"/>
              <a:t>r = a + b</a:t>
            </a:r>
            <a:endParaRPr lang="en-GB" sz="6000" b="1" dirty="0"/>
          </a:p>
        </p:txBody>
      </p:sp>
    </p:spTree>
    <p:extLst>
      <p:ext uri="{BB962C8B-B14F-4D97-AF65-F5344CB8AC3E}">
        <p14:creationId xmlns:p14="http://schemas.microsoft.com/office/powerpoint/2010/main" val="14959365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Line 5"/>
          <p:cNvSpPr>
            <a:spLocks noChangeShapeType="1"/>
          </p:cNvSpPr>
          <p:nvPr/>
        </p:nvSpPr>
        <p:spPr bwMode="auto">
          <a:xfrm flipV="1">
            <a:off x="1763713" y="3141663"/>
            <a:ext cx="6048375" cy="1727200"/>
          </a:xfrm>
          <a:prstGeom prst="line">
            <a:avLst/>
          </a:prstGeom>
          <a:noFill/>
          <a:ln w="1270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150" name="Line 6"/>
          <p:cNvSpPr>
            <a:spLocks noChangeShapeType="1"/>
          </p:cNvSpPr>
          <p:nvPr/>
        </p:nvSpPr>
        <p:spPr bwMode="auto">
          <a:xfrm>
            <a:off x="1763713" y="4941888"/>
            <a:ext cx="6192837" cy="0"/>
          </a:xfrm>
          <a:prstGeom prst="line">
            <a:avLst/>
          </a:prstGeom>
          <a:noFill/>
          <a:ln w="349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 rot="-984540">
            <a:off x="3779838" y="2997200"/>
            <a:ext cx="1511300" cy="10080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152" name="Line 8"/>
          <p:cNvSpPr>
            <a:spLocks noChangeShapeType="1"/>
          </p:cNvSpPr>
          <p:nvPr/>
        </p:nvSpPr>
        <p:spPr bwMode="auto">
          <a:xfrm>
            <a:off x="4500563" y="3573463"/>
            <a:ext cx="0" cy="1511300"/>
          </a:xfrm>
          <a:prstGeom prst="line">
            <a:avLst/>
          </a:prstGeom>
          <a:noFill/>
          <a:ln w="73025">
            <a:solidFill>
              <a:srgbClr val="FFFF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154" name="Arc 10"/>
          <p:cNvSpPr>
            <a:spLocks/>
          </p:cNvSpPr>
          <p:nvPr/>
        </p:nvSpPr>
        <p:spPr bwMode="auto">
          <a:xfrm>
            <a:off x="2987675" y="4511675"/>
            <a:ext cx="144463" cy="414338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41230"/>
              <a:gd name="T2" fmla="*/ 9013 w 21600"/>
              <a:gd name="T3" fmla="*/ 41230 h 41230"/>
              <a:gd name="T4" fmla="*/ 0 w 21600"/>
              <a:gd name="T5" fmla="*/ 21600 h 412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4123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0040"/>
                  <a:pt x="16683" y="37707"/>
                  <a:pt x="9012" y="41229"/>
                </a:cubicBezTo>
              </a:path>
              <a:path w="21600" h="4123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0040"/>
                  <a:pt x="16683" y="37707"/>
                  <a:pt x="9012" y="41229"/>
                </a:cubicBezTo>
                <a:lnTo>
                  <a:pt x="0" y="21600"/>
                </a:lnTo>
                <a:close/>
              </a:path>
            </a:pathLst>
          </a:custGeom>
          <a:noFill/>
          <a:ln w="412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155" name="Line 11"/>
          <p:cNvSpPr>
            <a:spLocks noChangeShapeType="1"/>
          </p:cNvSpPr>
          <p:nvPr/>
        </p:nvSpPr>
        <p:spPr bwMode="auto">
          <a:xfrm flipH="1" flipV="1">
            <a:off x="4140200" y="2276475"/>
            <a:ext cx="360363" cy="1152525"/>
          </a:xfrm>
          <a:prstGeom prst="line">
            <a:avLst/>
          </a:prstGeom>
          <a:noFill/>
          <a:ln w="73025">
            <a:solidFill>
              <a:srgbClr val="FFFF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156" name="Line 12"/>
          <p:cNvSpPr>
            <a:spLocks noChangeShapeType="1"/>
          </p:cNvSpPr>
          <p:nvPr/>
        </p:nvSpPr>
        <p:spPr bwMode="auto">
          <a:xfrm flipV="1">
            <a:off x="2195513" y="3933825"/>
            <a:ext cx="1152525" cy="358775"/>
          </a:xfrm>
          <a:prstGeom prst="line">
            <a:avLst/>
          </a:prstGeom>
          <a:noFill/>
          <a:ln w="73025">
            <a:solidFill>
              <a:srgbClr val="FFFF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157" name="Text Box 13"/>
          <p:cNvSpPr txBox="1">
            <a:spLocks noChangeArrowheads="1"/>
          </p:cNvSpPr>
          <p:nvPr/>
        </p:nvSpPr>
        <p:spPr bwMode="auto">
          <a:xfrm rot="-1282156">
            <a:off x="1187450" y="3789363"/>
            <a:ext cx="11509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b="1" dirty="0"/>
              <a:t>F</a:t>
            </a:r>
            <a:r>
              <a:rPr lang="en-GB" sz="2400" b="1" dirty="0">
                <a:cs typeface="Arial" charset="0"/>
              </a:rPr>
              <a:t>≤</a:t>
            </a:r>
            <a:r>
              <a:rPr lang="en-GB" sz="2400" b="1" dirty="0">
                <a:cs typeface="Arial" charset="0"/>
                <a:sym typeface="Symbol" pitchFamily="18" charset="2"/>
              </a:rPr>
              <a:t>R</a:t>
            </a:r>
          </a:p>
        </p:txBody>
      </p:sp>
      <p:sp>
        <p:nvSpPr>
          <p:cNvPr id="6158" name="Text Box 14"/>
          <p:cNvSpPr txBox="1">
            <a:spLocks noChangeArrowheads="1"/>
          </p:cNvSpPr>
          <p:nvPr/>
        </p:nvSpPr>
        <p:spPr bwMode="auto">
          <a:xfrm>
            <a:off x="3924300" y="1844675"/>
            <a:ext cx="43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b="1" dirty="0"/>
              <a:t>R</a:t>
            </a:r>
          </a:p>
        </p:txBody>
      </p:sp>
      <p:sp>
        <p:nvSpPr>
          <p:cNvPr id="6159" name="Text Box 15"/>
          <p:cNvSpPr txBox="1">
            <a:spLocks noChangeArrowheads="1"/>
          </p:cNvSpPr>
          <p:nvPr/>
        </p:nvSpPr>
        <p:spPr bwMode="auto">
          <a:xfrm>
            <a:off x="4140200" y="5157788"/>
            <a:ext cx="792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b="1" dirty="0"/>
              <a:t>mg</a:t>
            </a:r>
          </a:p>
        </p:txBody>
      </p:sp>
      <p:sp>
        <p:nvSpPr>
          <p:cNvPr id="6160" name="Text Box 16"/>
          <p:cNvSpPr txBox="1">
            <a:spLocks noChangeArrowheads="1"/>
          </p:cNvSpPr>
          <p:nvPr/>
        </p:nvSpPr>
        <p:spPr bwMode="auto">
          <a:xfrm>
            <a:off x="3203575" y="4437063"/>
            <a:ext cx="5032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b="1" dirty="0">
                <a:sym typeface="Symbol" pitchFamily="18" charset="2"/>
              </a:rPr>
              <a:t></a:t>
            </a:r>
          </a:p>
        </p:txBody>
      </p:sp>
      <p:sp>
        <p:nvSpPr>
          <p:cNvPr id="6162" name="Text Box 18"/>
          <p:cNvSpPr txBox="1">
            <a:spLocks noChangeArrowheads="1"/>
          </p:cNvSpPr>
          <p:nvPr/>
        </p:nvSpPr>
        <p:spPr bwMode="auto">
          <a:xfrm>
            <a:off x="4932363" y="5445125"/>
            <a:ext cx="3384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b="1" dirty="0"/>
              <a:t>m is the mass of the block</a:t>
            </a:r>
          </a:p>
        </p:txBody>
      </p:sp>
      <p:sp>
        <p:nvSpPr>
          <p:cNvPr id="6163" name="Text Box 19"/>
          <p:cNvSpPr txBox="1">
            <a:spLocks noChangeArrowheads="1"/>
          </p:cNvSpPr>
          <p:nvPr/>
        </p:nvSpPr>
        <p:spPr bwMode="auto">
          <a:xfrm>
            <a:off x="4932363" y="5805488"/>
            <a:ext cx="33115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b="1" dirty="0"/>
              <a:t>g is gravity (9.8 ms</a:t>
            </a:r>
            <a:r>
              <a:rPr lang="en-GB" b="1" baseline="30000" dirty="0"/>
              <a:t>-2</a:t>
            </a:r>
            <a:r>
              <a:rPr lang="en-GB" b="1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623139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10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800" decel="1000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800" decel="1000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10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2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6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8" dur="10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30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900" decel="1000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6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6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2" grpId="0" animBg="1"/>
      <p:bldP spid="6155" grpId="0" animBg="1"/>
      <p:bldP spid="6156" grpId="0" animBg="1"/>
      <p:bldP spid="6157" grpId="0"/>
      <p:bldP spid="6158" grpId="0"/>
      <p:bldP spid="6159" grpId="0"/>
      <p:bldP spid="6162" grpId="0"/>
      <p:bldP spid="616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Line 2"/>
          <p:cNvSpPr>
            <a:spLocks noChangeShapeType="1"/>
          </p:cNvSpPr>
          <p:nvPr/>
        </p:nvSpPr>
        <p:spPr bwMode="auto">
          <a:xfrm flipV="1">
            <a:off x="1619250" y="1916113"/>
            <a:ext cx="6048375" cy="1727200"/>
          </a:xfrm>
          <a:prstGeom prst="line">
            <a:avLst/>
          </a:prstGeom>
          <a:noFill/>
          <a:ln w="1270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b="1"/>
          </a:p>
        </p:txBody>
      </p:sp>
      <p:sp>
        <p:nvSpPr>
          <p:cNvPr id="12291" name="Line 3"/>
          <p:cNvSpPr>
            <a:spLocks noChangeShapeType="1"/>
          </p:cNvSpPr>
          <p:nvPr/>
        </p:nvSpPr>
        <p:spPr bwMode="auto">
          <a:xfrm>
            <a:off x="1619250" y="3716338"/>
            <a:ext cx="6192838" cy="0"/>
          </a:xfrm>
          <a:prstGeom prst="line">
            <a:avLst/>
          </a:prstGeom>
          <a:noFill/>
          <a:ln w="349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b="1"/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 rot="-984540">
            <a:off x="3635375" y="1771650"/>
            <a:ext cx="1511300" cy="10080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b="1"/>
          </a:p>
        </p:txBody>
      </p:sp>
      <p:sp>
        <p:nvSpPr>
          <p:cNvPr id="12293" name="Line 5"/>
          <p:cNvSpPr>
            <a:spLocks noChangeShapeType="1"/>
          </p:cNvSpPr>
          <p:nvPr/>
        </p:nvSpPr>
        <p:spPr bwMode="auto">
          <a:xfrm flipH="1">
            <a:off x="1476375" y="2924175"/>
            <a:ext cx="863600" cy="290513"/>
          </a:xfrm>
          <a:prstGeom prst="line">
            <a:avLst/>
          </a:prstGeom>
          <a:noFill/>
          <a:ln w="73025">
            <a:solidFill>
              <a:srgbClr val="FF00FF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b="1"/>
          </a:p>
        </p:txBody>
      </p:sp>
      <p:sp>
        <p:nvSpPr>
          <p:cNvPr id="12294" name="Arc 6"/>
          <p:cNvSpPr>
            <a:spLocks/>
          </p:cNvSpPr>
          <p:nvPr/>
        </p:nvSpPr>
        <p:spPr bwMode="auto">
          <a:xfrm>
            <a:off x="2843213" y="3286125"/>
            <a:ext cx="144462" cy="414338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41230"/>
              <a:gd name="T2" fmla="*/ 9013 w 21600"/>
              <a:gd name="T3" fmla="*/ 41230 h 41230"/>
              <a:gd name="T4" fmla="*/ 0 w 21600"/>
              <a:gd name="T5" fmla="*/ 21600 h 412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4123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0040"/>
                  <a:pt x="16683" y="37707"/>
                  <a:pt x="9012" y="41229"/>
                </a:cubicBezTo>
              </a:path>
              <a:path w="21600" h="4123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0040"/>
                  <a:pt x="16683" y="37707"/>
                  <a:pt x="9012" y="41229"/>
                </a:cubicBezTo>
                <a:lnTo>
                  <a:pt x="0" y="21600"/>
                </a:lnTo>
                <a:close/>
              </a:path>
            </a:pathLst>
          </a:custGeom>
          <a:noFill/>
          <a:ln w="412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b="1"/>
          </a:p>
        </p:txBody>
      </p:sp>
      <p:sp>
        <p:nvSpPr>
          <p:cNvPr id="12295" name="Line 7"/>
          <p:cNvSpPr>
            <a:spLocks noChangeShapeType="1"/>
          </p:cNvSpPr>
          <p:nvPr/>
        </p:nvSpPr>
        <p:spPr bwMode="auto">
          <a:xfrm flipH="1">
            <a:off x="2555875" y="2205038"/>
            <a:ext cx="1800225" cy="576262"/>
          </a:xfrm>
          <a:prstGeom prst="line">
            <a:avLst/>
          </a:prstGeom>
          <a:noFill/>
          <a:ln w="73025">
            <a:solidFill>
              <a:srgbClr val="FF00FF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b="1"/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 rot="-996568">
            <a:off x="2339975" y="1989138"/>
            <a:ext cx="1511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b="1"/>
              <a:t>mgsin</a:t>
            </a:r>
            <a:r>
              <a:rPr lang="en-GB" sz="2400" b="1">
                <a:sym typeface="Symbol" pitchFamily="18" charset="2"/>
              </a:rPr>
              <a:t></a:t>
            </a:r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3059113" y="3211513"/>
            <a:ext cx="5032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b="1">
                <a:sym typeface="Symbol" pitchFamily="18" charset="2"/>
              </a:rPr>
              <a:t></a:t>
            </a:r>
          </a:p>
        </p:txBody>
      </p:sp>
      <p:sp>
        <p:nvSpPr>
          <p:cNvPr id="12298" name="Line 10"/>
          <p:cNvSpPr>
            <a:spLocks noChangeShapeType="1"/>
          </p:cNvSpPr>
          <p:nvPr/>
        </p:nvSpPr>
        <p:spPr bwMode="auto">
          <a:xfrm>
            <a:off x="4427538" y="2781300"/>
            <a:ext cx="0" cy="1511300"/>
          </a:xfrm>
          <a:prstGeom prst="line">
            <a:avLst/>
          </a:prstGeom>
          <a:noFill/>
          <a:ln w="508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b="1"/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 rot="-1282156">
            <a:off x="1042988" y="2563813"/>
            <a:ext cx="11509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b="1"/>
              <a:t>F</a:t>
            </a:r>
            <a:r>
              <a:rPr lang="en-GB" sz="2400" b="1">
                <a:cs typeface="Arial" charset="0"/>
              </a:rPr>
              <a:t>≤</a:t>
            </a:r>
            <a:r>
              <a:rPr lang="en-GB" sz="2400" b="1">
                <a:cs typeface="Arial" charset="0"/>
                <a:sym typeface="Symbol" pitchFamily="18" charset="2"/>
              </a:rPr>
              <a:t>R</a:t>
            </a:r>
          </a:p>
        </p:txBody>
      </p:sp>
      <p:sp>
        <p:nvSpPr>
          <p:cNvPr id="12301" name="Line 13"/>
          <p:cNvSpPr>
            <a:spLocks noChangeShapeType="1"/>
          </p:cNvSpPr>
          <p:nvPr/>
        </p:nvSpPr>
        <p:spPr bwMode="auto">
          <a:xfrm flipV="1">
            <a:off x="5148263" y="1268413"/>
            <a:ext cx="2447925" cy="792162"/>
          </a:xfrm>
          <a:prstGeom prst="line">
            <a:avLst/>
          </a:prstGeom>
          <a:noFill/>
          <a:ln w="73025">
            <a:solidFill>
              <a:srgbClr val="FF00FF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b="1"/>
          </a:p>
        </p:txBody>
      </p:sp>
      <p:sp>
        <p:nvSpPr>
          <p:cNvPr id="12302" name="Text Box 14"/>
          <p:cNvSpPr txBox="1">
            <a:spLocks noChangeArrowheads="1"/>
          </p:cNvSpPr>
          <p:nvPr/>
        </p:nvSpPr>
        <p:spPr bwMode="auto">
          <a:xfrm>
            <a:off x="7740650" y="1125538"/>
            <a:ext cx="360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b="1"/>
              <a:t>T</a:t>
            </a:r>
          </a:p>
        </p:txBody>
      </p:sp>
      <p:sp>
        <p:nvSpPr>
          <p:cNvPr id="12304" name="Text Box 16"/>
          <p:cNvSpPr txBox="1">
            <a:spLocks noChangeArrowheads="1"/>
          </p:cNvSpPr>
          <p:nvPr/>
        </p:nvSpPr>
        <p:spPr bwMode="auto">
          <a:xfrm>
            <a:off x="250826" y="4437063"/>
            <a:ext cx="8066088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000" b="1" dirty="0"/>
              <a:t>So what happens when the block starts to move?</a:t>
            </a:r>
          </a:p>
        </p:txBody>
      </p:sp>
      <p:sp>
        <p:nvSpPr>
          <p:cNvPr id="12305" name="Text Box 17"/>
          <p:cNvSpPr txBox="1">
            <a:spLocks noChangeArrowheads="1"/>
          </p:cNvSpPr>
          <p:nvPr/>
        </p:nvSpPr>
        <p:spPr bwMode="auto">
          <a:xfrm>
            <a:off x="177800" y="130249"/>
            <a:ext cx="7489825" cy="1246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000" b="1" dirty="0"/>
              <a:t>The force acting up the slope is </a:t>
            </a:r>
            <a:r>
              <a:rPr lang="en-GB" sz="3000" b="1" dirty="0" smtClean="0"/>
              <a:t>T (tension)</a:t>
            </a:r>
            <a:endParaRPr lang="en-GB" sz="3000" b="1" dirty="0"/>
          </a:p>
          <a:p>
            <a:pPr>
              <a:spcBef>
                <a:spcPct val="50000"/>
              </a:spcBef>
            </a:pPr>
            <a:r>
              <a:rPr lang="en-GB" sz="3000" b="1" dirty="0"/>
              <a:t>The force acting down the slope is F + </a:t>
            </a:r>
            <a:r>
              <a:rPr lang="en-GB" sz="3000" b="1" dirty="0" err="1"/>
              <a:t>mgsin</a:t>
            </a:r>
            <a:r>
              <a:rPr lang="en-GB" sz="3000" b="1" dirty="0">
                <a:sym typeface="Symbol" pitchFamily="18" charset="2"/>
              </a:rPr>
              <a:t></a:t>
            </a:r>
          </a:p>
        </p:txBody>
      </p:sp>
      <p:sp>
        <p:nvSpPr>
          <p:cNvPr id="12306" name="Text Box 18"/>
          <p:cNvSpPr txBox="1">
            <a:spLocks noChangeArrowheads="1"/>
          </p:cNvSpPr>
          <p:nvPr/>
        </p:nvSpPr>
        <p:spPr bwMode="auto">
          <a:xfrm>
            <a:off x="827087" y="4941888"/>
            <a:ext cx="7127875" cy="20928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ts val="600"/>
              </a:spcBef>
            </a:pPr>
            <a:r>
              <a:rPr lang="en-GB" sz="4000" b="1" dirty="0"/>
              <a:t>F = ma</a:t>
            </a:r>
          </a:p>
          <a:p>
            <a:pPr>
              <a:spcBef>
                <a:spcPts val="600"/>
              </a:spcBef>
            </a:pPr>
            <a:r>
              <a:rPr lang="en-GB" sz="4000" b="1" dirty="0"/>
              <a:t>Resolving the forces gives</a:t>
            </a:r>
          </a:p>
          <a:p>
            <a:pPr algn="ctr">
              <a:spcBef>
                <a:spcPts val="600"/>
              </a:spcBef>
            </a:pPr>
            <a:r>
              <a:rPr lang="en-GB" sz="4000" b="1" dirty="0"/>
              <a:t>T – F - </a:t>
            </a:r>
            <a:r>
              <a:rPr lang="en-GB" sz="4000" b="1" dirty="0" err="1"/>
              <a:t>mgsin</a:t>
            </a:r>
            <a:r>
              <a:rPr lang="en-GB" sz="4000" b="1" dirty="0">
                <a:sym typeface="Symbol" pitchFamily="18" charset="2"/>
              </a:rPr>
              <a:t> = ma</a:t>
            </a:r>
          </a:p>
        </p:txBody>
      </p:sp>
    </p:spTree>
    <p:extLst>
      <p:ext uri="{BB962C8B-B14F-4D97-AF65-F5344CB8AC3E}">
        <p14:creationId xmlns:p14="http://schemas.microsoft.com/office/powerpoint/2010/main" val="162351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2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12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2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32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23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3" grpId="0" animBg="1"/>
      <p:bldP spid="12295" grpId="0" animBg="1"/>
      <p:bldP spid="12296" grpId="0"/>
      <p:bldP spid="12299" grpId="0"/>
      <p:bldP spid="12301" grpId="0" animBg="1"/>
      <p:bldP spid="12302" grpId="0"/>
      <p:bldP spid="12304" grpId="0"/>
      <p:bldP spid="1230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1259632" y="332656"/>
            <a:ext cx="6841256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2000" dirty="0"/>
              <a:t>v = u + at</a:t>
            </a:r>
          </a:p>
        </p:txBody>
      </p:sp>
      <p:graphicFrame>
        <p:nvGraphicFramePr>
          <p:cNvPr id="3" name="Object 2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390792769"/>
              </p:ext>
            </p:extLst>
          </p:nvPr>
        </p:nvGraphicFramePr>
        <p:xfrm>
          <a:off x="124376" y="3284984"/>
          <a:ext cx="8909200" cy="21602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Equation" r:id="rId3" imgW="838080" imgH="203040" progId="Equation.3">
                  <p:embed/>
                </p:oleObj>
              </mc:Choice>
              <mc:Fallback>
                <p:oleObj name="Equation" r:id="rId3" imgW="838080" imgH="203040" progId="Equation.3">
                  <p:embed/>
                  <p:pic>
                    <p:nvPicPr>
                      <p:cNvPr id="0" name="Object 10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376" y="3284984"/>
                        <a:ext cx="8909200" cy="216024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6804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3" name="Text Box 13"/>
          <p:cNvSpPr txBox="1">
            <a:spLocks noChangeArrowheads="1"/>
          </p:cNvSpPr>
          <p:nvPr/>
        </p:nvSpPr>
        <p:spPr bwMode="auto">
          <a:xfrm>
            <a:off x="5435600" y="2852738"/>
            <a:ext cx="3384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>
                <a:solidFill>
                  <a:schemeClr val="bg1"/>
                </a:solidFill>
              </a:rPr>
              <a:t>m is the mass of the block</a:t>
            </a:r>
          </a:p>
        </p:txBody>
      </p:sp>
      <p:sp>
        <p:nvSpPr>
          <p:cNvPr id="5134" name="Text Box 14"/>
          <p:cNvSpPr txBox="1">
            <a:spLocks noChangeArrowheads="1"/>
          </p:cNvSpPr>
          <p:nvPr/>
        </p:nvSpPr>
        <p:spPr bwMode="auto">
          <a:xfrm>
            <a:off x="5219700" y="3357563"/>
            <a:ext cx="33115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chemeClr val="bg1"/>
                </a:solidFill>
              </a:rPr>
              <a:t>g is gravity (9.8 ms</a:t>
            </a:r>
            <a:r>
              <a:rPr lang="en-GB" baseline="30000">
                <a:solidFill>
                  <a:schemeClr val="bg1"/>
                </a:solidFill>
              </a:rPr>
              <a:t>-2</a:t>
            </a:r>
            <a:r>
              <a:rPr lang="en-GB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5137" name="Line 17"/>
          <p:cNvSpPr>
            <a:spLocks noChangeShapeType="1"/>
          </p:cNvSpPr>
          <p:nvPr/>
        </p:nvSpPr>
        <p:spPr bwMode="auto">
          <a:xfrm>
            <a:off x="4356100" y="1268413"/>
            <a:ext cx="2016125" cy="0"/>
          </a:xfrm>
          <a:prstGeom prst="line">
            <a:avLst/>
          </a:prstGeom>
          <a:noFill/>
          <a:ln w="539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36" name="desklamp"/>
          <p:cNvSpPr>
            <a:spLocks noEditPoints="1" noChangeArrowheads="1"/>
          </p:cNvSpPr>
          <p:nvPr/>
        </p:nvSpPr>
        <p:spPr bwMode="auto">
          <a:xfrm rot="10800000">
            <a:off x="3023388" y="476672"/>
            <a:ext cx="2082012" cy="1876213"/>
          </a:xfrm>
          <a:custGeom>
            <a:avLst/>
            <a:gdLst>
              <a:gd name="T0" fmla="*/ 5036 w 21600"/>
              <a:gd name="T1" fmla="*/ 12900 h 21600"/>
              <a:gd name="T2" fmla="*/ 5036 w 21600"/>
              <a:gd name="T3" fmla="*/ 14984 h 21600"/>
              <a:gd name="T4" fmla="*/ 0 w 21600"/>
              <a:gd name="T5" fmla="*/ 14984 h 21600"/>
              <a:gd name="T6" fmla="*/ 0 w 21600"/>
              <a:gd name="T7" fmla="*/ 12900 h 21600"/>
              <a:gd name="T8" fmla="*/ 2186 w 21600"/>
              <a:gd name="T9" fmla="*/ 22426 h 21600"/>
              <a:gd name="T10" fmla="*/ 19435 w 21600"/>
              <a:gd name="T11" fmla="*/ 27471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1178" y="11842"/>
                </a:moveTo>
                <a:lnTo>
                  <a:pt x="11644" y="12206"/>
                </a:lnTo>
                <a:lnTo>
                  <a:pt x="12168" y="12702"/>
                </a:lnTo>
                <a:lnTo>
                  <a:pt x="12605" y="13000"/>
                </a:lnTo>
                <a:lnTo>
                  <a:pt x="13129" y="13330"/>
                </a:lnTo>
                <a:lnTo>
                  <a:pt x="13682" y="13529"/>
                </a:lnTo>
                <a:lnTo>
                  <a:pt x="14264" y="13694"/>
                </a:lnTo>
                <a:lnTo>
                  <a:pt x="14905" y="13794"/>
                </a:lnTo>
                <a:lnTo>
                  <a:pt x="15545" y="13794"/>
                </a:lnTo>
                <a:lnTo>
                  <a:pt x="16127" y="13794"/>
                </a:lnTo>
                <a:lnTo>
                  <a:pt x="16680" y="13694"/>
                </a:lnTo>
                <a:lnTo>
                  <a:pt x="17233" y="13529"/>
                </a:lnTo>
                <a:lnTo>
                  <a:pt x="17816" y="13330"/>
                </a:lnTo>
                <a:lnTo>
                  <a:pt x="18427" y="13033"/>
                </a:lnTo>
                <a:lnTo>
                  <a:pt x="18893" y="12702"/>
                </a:lnTo>
                <a:lnTo>
                  <a:pt x="19300" y="12305"/>
                </a:lnTo>
                <a:lnTo>
                  <a:pt x="19766" y="11842"/>
                </a:lnTo>
                <a:lnTo>
                  <a:pt x="20203" y="11379"/>
                </a:lnTo>
                <a:lnTo>
                  <a:pt x="20523" y="10817"/>
                </a:lnTo>
                <a:lnTo>
                  <a:pt x="20843" y="10287"/>
                </a:lnTo>
                <a:lnTo>
                  <a:pt x="21076" y="9626"/>
                </a:lnTo>
                <a:lnTo>
                  <a:pt x="21338" y="8997"/>
                </a:lnTo>
                <a:lnTo>
                  <a:pt x="21513" y="8336"/>
                </a:lnTo>
                <a:lnTo>
                  <a:pt x="21600" y="7608"/>
                </a:lnTo>
                <a:lnTo>
                  <a:pt x="21600" y="6913"/>
                </a:lnTo>
                <a:lnTo>
                  <a:pt x="21600" y="6219"/>
                </a:lnTo>
                <a:lnTo>
                  <a:pt x="21513" y="5590"/>
                </a:lnTo>
                <a:lnTo>
                  <a:pt x="21338" y="4896"/>
                </a:lnTo>
                <a:lnTo>
                  <a:pt x="21163" y="4300"/>
                </a:lnTo>
                <a:lnTo>
                  <a:pt x="20901" y="3705"/>
                </a:lnTo>
                <a:lnTo>
                  <a:pt x="20610" y="3175"/>
                </a:lnTo>
                <a:lnTo>
                  <a:pt x="20290" y="2613"/>
                </a:lnTo>
                <a:lnTo>
                  <a:pt x="19882" y="2117"/>
                </a:lnTo>
                <a:lnTo>
                  <a:pt x="19475" y="1687"/>
                </a:lnTo>
                <a:lnTo>
                  <a:pt x="18980" y="1224"/>
                </a:lnTo>
                <a:lnTo>
                  <a:pt x="18514" y="860"/>
                </a:lnTo>
                <a:lnTo>
                  <a:pt x="17903" y="595"/>
                </a:lnTo>
                <a:lnTo>
                  <a:pt x="17350" y="298"/>
                </a:lnTo>
                <a:lnTo>
                  <a:pt x="16768" y="99"/>
                </a:lnTo>
                <a:lnTo>
                  <a:pt x="16127" y="0"/>
                </a:lnTo>
                <a:lnTo>
                  <a:pt x="15545" y="0"/>
                </a:lnTo>
                <a:lnTo>
                  <a:pt x="14905" y="0"/>
                </a:lnTo>
                <a:lnTo>
                  <a:pt x="14264" y="99"/>
                </a:lnTo>
                <a:lnTo>
                  <a:pt x="13682" y="298"/>
                </a:lnTo>
                <a:lnTo>
                  <a:pt x="13129" y="496"/>
                </a:lnTo>
                <a:lnTo>
                  <a:pt x="12547" y="761"/>
                </a:lnTo>
                <a:lnTo>
                  <a:pt x="12081" y="1058"/>
                </a:lnTo>
                <a:lnTo>
                  <a:pt x="11586" y="1489"/>
                </a:lnTo>
                <a:lnTo>
                  <a:pt x="11178" y="1985"/>
                </a:lnTo>
                <a:lnTo>
                  <a:pt x="10800" y="2481"/>
                </a:lnTo>
                <a:lnTo>
                  <a:pt x="10480" y="2944"/>
                </a:lnTo>
                <a:lnTo>
                  <a:pt x="10130" y="3572"/>
                </a:lnTo>
                <a:lnTo>
                  <a:pt x="9868" y="4201"/>
                </a:lnTo>
                <a:lnTo>
                  <a:pt x="9723" y="4829"/>
                </a:lnTo>
                <a:lnTo>
                  <a:pt x="9548" y="5491"/>
                </a:lnTo>
                <a:lnTo>
                  <a:pt x="9461" y="6219"/>
                </a:lnTo>
                <a:lnTo>
                  <a:pt x="9461" y="6913"/>
                </a:lnTo>
                <a:lnTo>
                  <a:pt x="9461" y="7608"/>
                </a:lnTo>
                <a:lnTo>
                  <a:pt x="9548" y="8336"/>
                </a:lnTo>
                <a:lnTo>
                  <a:pt x="9723" y="8997"/>
                </a:lnTo>
                <a:lnTo>
                  <a:pt x="9868" y="9626"/>
                </a:lnTo>
                <a:lnTo>
                  <a:pt x="10130" y="10254"/>
                </a:lnTo>
                <a:lnTo>
                  <a:pt x="10422" y="10717"/>
                </a:lnTo>
                <a:lnTo>
                  <a:pt x="10858" y="11313"/>
                </a:lnTo>
                <a:lnTo>
                  <a:pt x="11178" y="11842"/>
                </a:lnTo>
                <a:close/>
              </a:path>
              <a:path w="21600" h="21600" extrusionOk="0">
                <a:moveTo>
                  <a:pt x="15545" y="10420"/>
                </a:moveTo>
                <a:lnTo>
                  <a:pt x="16127" y="10387"/>
                </a:lnTo>
                <a:lnTo>
                  <a:pt x="16680" y="10188"/>
                </a:lnTo>
                <a:lnTo>
                  <a:pt x="17292" y="9824"/>
                </a:lnTo>
                <a:lnTo>
                  <a:pt x="17757" y="9427"/>
                </a:lnTo>
                <a:lnTo>
                  <a:pt x="18078" y="8898"/>
                </a:lnTo>
                <a:lnTo>
                  <a:pt x="18427" y="8236"/>
                </a:lnTo>
                <a:lnTo>
                  <a:pt x="18602" y="7608"/>
                </a:lnTo>
                <a:lnTo>
                  <a:pt x="18631" y="6913"/>
                </a:lnTo>
                <a:lnTo>
                  <a:pt x="18602" y="6219"/>
                </a:lnTo>
                <a:lnTo>
                  <a:pt x="18427" y="5590"/>
                </a:lnTo>
                <a:lnTo>
                  <a:pt x="18078" y="4896"/>
                </a:lnTo>
                <a:lnTo>
                  <a:pt x="17670" y="4366"/>
                </a:lnTo>
                <a:lnTo>
                  <a:pt x="17292" y="4002"/>
                </a:lnTo>
                <a:lnTo>
                  <a:pt x="16680" y="3606"/>
                </a:lnTo>
                <a:lnTo>
                  <a:pt x="16127" y="3407"/>
                </a:lnTo>
                <a:lnTo>
                  <a:pt x="15545" y="3374"/>
                </a:lnTo>
                <a:lnTo>
                  <a:pt x="14905" y="3407"/>
                </a:lnTo>
                <a:lnTo>
                  <a:pt x="14351" y="3606"/>
                </a:lnTo>
                <a:lnTo>
                  <a:pt x="13769" y="4002"/>
                </a:lnTo>
                <a:lnTo>
                  <a:pt x="13304" y="4366"/>
                </a:lnTo>
                <a:lnTo>
                  <a:pt x="12954" y="4896"/>
                </a:lnTo>
                <a:lnTo>
                  <a:pt x="12634" y="5590"/>
                </a:lnTo>
                <a:lnTo>
                  <a:pt x="12459" y="6219"/>
                </a:lnTo>
                <a:lnTo>
                  <a:pt x="12430" y="6913"/>
                </a:lnTo>
                <a:lnTo>
                  <a:pt x="12459" y="7608"/>
                </a:lnTo>
                <a:lnTo>
                  <a:pt x="12634" y="8236"/>
                </a:lnTo>
                <a:lnTo>
                  <a:pt x="12954" y="8898"/>
                </a:lnTo>
                <a:lnTo>
                  <a:pt x="13304" y="9328"/>
                </a:lnTo>
                <a:lnTo>
                  <a:pt x="13769" y="9824"/>
                </a:lnTo>
                <a:lnTo>
                  <a:pt x="14351" y="10188"/>
                </a:lnTo>
                <a:lnTo>
                  <a:pt x="14905" y="10387"/>
                </a:lnTo>
                <a:lnTo>
                  <a:pt x="15545" y="10420"/>
                </a:lnTo>
                <a:close/>
              </a:path>
              <a:path w="21600" h="21600" extrusionOk="0">
                <a:moveTo>
                  <a:pt x="15545" y="8633"/>
                </a:moveTo>
                <a:lnTo>
                  <a:pt x="15836" y="8600"/>
                </a:lnTo>
                <a:lnTo>
                  <a:pt x="16098" y="8501"/>
                </a:lnTo>
                <a:lnTo>
                  <a:pt x="16389" y="8303"/>
                </a:lnTo>
                <a:lnTo>
                  <a:pt x="16622" y="8137"/>
                </a:lnTo>
                <a:lnTo>
                  <a:pt x="16768" y="7873"/>
                </a:lnTo>
                <a:lnTo>
                  <a:pt x="16942" y="7542"/>
                </a:lnTo>
                <a:lnTo>
                  <a:pt x="17001" y="7244"/>
                </a:lnTo>
                <a:lnTo>
                  <a:pt x="17030" y="6913"/>
                </a:lnTo>
                <a:lnTo>
                  <a:pt x="17001" y="6549"/>
                </a:lnTo>
                <a:lnTo>
                  <a:pt x="16942" y="6252"/>
                </a:lnTo>
                <a:lnTo>
                  <a:pt x="16768" y="5921"/>
                </a:lnTo>
                <a:lnTo>
                  <a:pt x="16564" y="5689"/>
                </a:lnTo>
                <a:lnTo>
                  <a:pt x="16389" y="5491"/>
                </a:lnTo>
                <a:lnTo>
                  <a:pt x="16098" y="5292"/>
                </a:lnTo>
                <a:lnTo>
                  <a:pt x="15836" y="5226"/>
                </a:lnTo>
                <a:lnTo>
                  <a:pt x="15545" y="5193"/>
                </a:lnTo>
                <a:lnTo>
                  <a:pt x="15225" y="5226"/>
                </a:lnTo>
                <a:lnTo>
                  <a:pt x="14963" y="5292"/>
                </a:lnTo>
                <a:lnTo>
                  <a:pt x="14672" y="5491"/>
                </a:lnTo>
                <a:lnTo>
                  <a:pt x="14439" y="5689"/>
                </a:lnTo>
                <a:lnTo>
                  <a:pt x="14293" y="5921"/>
                </a:lnTo>
                <a:lnTo>
                  <a:pt x="14119" y="6252"/>
                </a:lnTo>
                <a:lnTo>
                  <a:pt x="14031" y="6549"/>
                </a:lnTo>
                <a:lnTo>
                  <a:pt x="14002" y="6913"/>
                </a:lnTo>
                <a:lnTo>
                  <a:pt x="14031" y="7244"/>
                </a:lnTo>
                <a:lnTo>
                  <a:pt x="14119" y="7542"/>
                </a:lnTo>
                <a:lnTo>
                  <a:pt x="14293" y="7873"/>
                </a:lnTo>
                <a:lnTo>
                  <a:pt x="14439" y="8071"/>
                </a:lnTo>
                <a:lnTo>
                  <a:pt x="14672" y="8303"/>
                </a:lnTo>
                <a:lnTo>
                  <a:pt x="14963" y="8501"/>
                </a:lnTo>
                <a:lnTo>
                  <a:pt x="15225" y="8600"/>
                </a:lnTo>
                <a:lnTo>
                  <a:pt x="15545" y="8633"/>
                </a:lnTo>
                <a:close/>
              </a:path>
              <a:path w="21600" h="21600" extrusionOk="0">
                <a:moveTo>
                  <a:pt x="0" y="12900"/>
                </a:moveTo>
                <a:lnTo>
                  <a:pt x="5036" y="12900"/>
                </a:lnTo>
                <a:lnTo>
                  <a:pt x="5036" y="14984"/>
                </a:lnTo>
                <a:lnTo>
                  <a:pt x="0" y="14984"/>
                </a:lnTo>
                <a:lnTo>
                  <a:pt x="0" y="12900"/>
                </a:lnTo>
                <a:close/>
              </a:path>
              <a:path w="21600" h="21600" extrusionOk="0">
                <a:moveTo>
                  <a:pt x="7714" y="19681"/>
                </a:moveTo>
                <a:lnTo>
                  <a:pt x="8675" y="19681"/>
                </a:lnTo>
                <a:lnTo>
                  <a:pt x="12168" y="12669"/>
                </a:lnTo>
                <a:lnTo>
                  <a:pt x="13245" y="13397"/>
                </a:lnTo>
                <a:lnTo>
                  <a:pt x="9170" y="21600"/>
                </a:lnTo>
                <a:lnTo>
                  <a:pt x="7423" y="21600"/>
                </a:lnTo>
                <a:lnTo>
                  <a:pt x="1456" y="14984"/>
                </a:lnTo>
                <a:lnTo>
                  <a:pt x="3348" y="14984"/>
                </a:lnTo>
                <a:lnTo>
                  <a:pt x="7714" y="19681"/>
                </a:lnTo>
              </a:path>
            </a:pathLst>
          </a:cu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38" name="Line 18"/>
          <p:cNvSpPr>
            <a:spLocks noChangeShapeType="1"/>
          </p:cNvSpPr>
          <p:nvPr/>
        </p:nvSpPr>
        <p:spPr bwMode="auto">
          <a:xfrm flipH="1">
            <a:off x="3020378" y="1797072"/>
            <a:ext cx="0" cy="3584553"/>
          </a:xfrm>
          <a:prstGeom prst="line">
            <a:avLst/>
          </a:prstGeom>
          <a:noFill/>
          <a:ln w="508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46" name="Line 26"/>
          <p:cNvSpPr>
            <a:spLocks noChangeShapeType="1"/>
          </p:cNvSpPr>
          <p:nvPr/>
        </p:nvSpPr>
        <p:spPr bwMode="auto">
          <a:xfrm flipH="1">
            <a:off x="4230591" y="1629543"/>
            <a:ext cx="0" cy="2685947"/>
          </a:xfrm>
          <a:prstGeom prst="line">
            <a:avLst/>
          </a:prstGeom>
          <a:noFill/>
          <a:ln w="508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49" name="AutoShape 29"/>
          <p:cNvSpPr>
            <a:spLocks noChangeArrowheads="1"/>
          </p:cNvSpPr>
          <p:nvPr/>
        </p:nvSpPr>
        <p:spPr bwMode="auto">
          <a:xfrm>
            <a:off x="3941117" y="4315490"/>
            <a:ext cx="578947" cy="599072"/>
          </a:xfrm>
          <a:prstGeom prst="smileyFace">
            <a:avLst>
              <a:gd name="adj" fmla="val -4653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50" name="AutoShape 30"/>
          <p:cNvSpPr>
            <a:spLocks noChangeArrowheads="1"/>
          </p:cNvSpPr>
          <p:nvPr/>
        </p:nvSpPr>
        <p:spPr bwMode="auto">
          <a:xfrm>
            <a:off x="2670330" y="5228378"/>
            <a:ext cx="669389" cy="581500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52" name="Line 32"/>
          <p:cNvSpPr>
            <a:spLocks noChangeShapeType="1"/>
          </p:cNvSpPr>
          <p:nvPr/>
        </p:nvSpPr>
        <p:spPr bwMode="auto">
          <a:xfrm flipH="1">
            <a:off x="2671222" y="3436633"/>
            <a:ext cx="332390" cy="447658"/>
          </a:xfrm>
          <a:prstGeom prst="line">
            <a:avLst/>
          </a:prstGeom>
          <a:noFill/>
          <a:ln w="508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53" name="Line 33"/>
          <p:cNvSpPr>
            <a:spLocks noChangeShapeType="1"/>
          </p:cNvSpPr>
          <p:nvPr/>
        </p:nvSpPr>
        <p:spPr bwMode="auto">
          <a:xfrm flipH="1">
            <a:off x="3898198" y="3272054"/>
            <a:ext cx="332393" cy="447658"/>
          </a:xfrm>
          <a:prstGeom prst="line">
            <a:avLst/>
          </a:prstGeom>
          <a:noFill/>
          <a:ln w="508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54" name="Line 34"/>
          <p:cNvSpPr>
            <a:spLocks noChangeShapeType="1"/>
          </p:cNvSpPr>
          <p:nvPr/>
        </p:nvSpPr>
        <p:spPr bwMode="auto">
          <a:xfrm flipH="1" flipV="1">
            <a:off x="3020378" y="3420175"/>
            <a:ext cx="328739" cy="447658"/>
          </a:xfrm>
          <a:prstGeom prst="line">
            <a:avLst/>
          </a:prstGeom>
          <a:noFill/>
          <a:ln w="508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55" name="Line 35"/>
          <p:cNvSpPr>
            <a:spLocks noChangeShapeType="1"/>
          </p:cNvSpPr>
          <p:nvPr/>
        </p:nvSpPr>
        <p:spPr bwMode="auto">
          <a:xfrm flipH="1" flipV="1">
            <a:off x="4230591" y="3272054"/>
            <a:ext cx="328739" cy="447658"/>
          </a:xfrm>
          <a:prstGeom prst="line">
            <a:avLst/>
          </a:prstGeom>
          <a:noFill/>
          <a:ln w="508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56" name="Line 36"/>
          <p:cNvSpPr>
            <a:spLocks noChangeShapeType="1"/>
          </p:cNvSpPr>
          <p:nvPr/>
        </p:nvSpPr>
        <p:spPr bwMode="auto">
          <a:xfrm>
            <a:off x="2991268" y="5905955"/>
            <a:ext cx="12344" cy="692696"/>
          </a:xfrm>
          <a:prstGeom prst="line">
            <a:avLst/>
          </a:prstGeom>
          <a:noFill/>
          <a:ln w="50800">
            <a:solidFill>
              <a:srgbClr val="00FF00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57" name="Line 37"/>
          <p:cNvSpPr>
            <a:spLocks noChangeShapeType="1"/>
          </p:cNvSpPr>
          <p:nvPr/>
        </p:nvSpPr>
        <p:spPr bwMode="auto">
          <a:xfrm>
            <a:off x="4230591" y="5113740"/>
            <a:ext cx="0" cy="895316"/>
          </a:xfrm>
          <a:prstGeom prst="line">
            <a:avLst/>
          </a:prstGeom>
          <a:noFill/>
          <a:ln w="50800">
            <a:solidFill>
              <a:srgbClr val="00FF00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58" name="Text Box 38"/>
          <p:cNvSpPr txBox="1">
            <a:spLocks noChangeArrowheads="1"/>
          </p:cNvSpPr>
          <p:nvPr/>
        </p:nvSpPr>
        <p:spPr bwMode="auto">
          <a:xfrm>
            <a:off x="2407916" y="6557072"/>
            <a:ext cx="1654653" cy="7603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chemeClr val="bg1"/>
                </a:solidFill>
              </a:rPr>
              <a:t>m</a:t>
            </a:r>
            <a:r>
              <a:rPr lang="en-GB" baseline="-25000">
                <a:solidFill>
                  <a:schemeClr val="bg1"/>
                </a:solidFill>
              </a:rPr>
              <a:t>1</a:t>
            </a:r>
            <a:r>
              <a:rPr lang="en-GB">
                <a:solidFill>
                  <a:schemeClr val="bg1"/>
                </a:solidFill>
              </a:rPr>
              <a:t>g</a:t>
            </a:r>
          </a:p>
        </p:txBody>
      </p:sp>
      <p:sp>
        <p:nvSpPr>
          <p:cNvPr id="5159" name="Text Box 39"/>
          <p:cNvSpPr txBox="1">
            <a:spLocks noChangeArrowheads="1"/>
          </p:cNvSpPr>
          <p:nvPr/>
        </p:nvSpPr>
        <p:spPr bwMode="auto">
          <a:xfrm>
            <a:off x="3733830" y="5661756"/>
            <a:ext cx="1654651" cy="7603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chemeClr val="bg1"/>
                </a:solidFill>
              </a:rPr>
              <a:t>m</a:t>
            </a:r>
            <a:r>
              <a:rPr lang="en-GB" baseline="-25000">
                <a:solidFill>
                  <a:schemeClr val="bg1"/>
                </a:solidFill>
              </a:rPr>
              <a:t>2</a:t>
            </a:r>
            <a:r>
              <a:rPr lang="en-GB">
                <a:solidFill>
                  <a:schemeClr val="bg1"/>
                </a:solidFill>
              </a:rPr>
              <a:t>g</a:t>
            </a:r>
          </a:p>
        </p:txBody>
      </p:sp>
      <p:sp>
        <p:nvSpPr>
          <p:cNvPr id="5160" name="Text Box 40"/>
          <p:cNvSpPr txBox="1">
            <a:spLocks noChangeArrowheads="1"/>
          </p:cNvSpPr>
          <p:nvPr/>
        </p:nvSpPr>
        <p:spPr bwMode="auto">
          <a:xfrm>
            <a:off x="1746787" y="3420175"/>
            <a:ext cx="829151" cy="760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chemeClr val="bg1"/>
                </a:solidFill>
              </a:rPr>
              <a:t>T</a:t>
            </a:r>
          </a:p>
        </p:txBody>
      </p:sp>
      <p:sp>
        <p:nvSpPr>
          <p:cNvPr id="5161" name="Text Box 41"/>
          <p:cNvSpPr txBox="1">
            <a:spLocks noChangeArrowheads="1"/>
          </p:cNvSpPr>
          <p:nvPr/>
        </p:nvSpPr>
        <p:spPr bwMode="auto">
          <a:xfrm>
            <a:off x="4895374" y="3123930"/>
            <a:ext cx="829151" cy="760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chemeClr val="bg1"/>
                </a:solidFill>
              </a:rPr>
              <a:t>T</a:t>
            </a:r>
          </a:p>
        </p:txBody>
      </p:sp>
      <p:sp>
        <p:nvSpPr>
          <p:cNvPr id="5174" name="Text Box 54"/>
          <p:cNvSpPr txBox="1">
            <a:spLocks noChangeArrowheads="1"/>
          </p:cNvSpPr>
          <p:nvPr/>
        </p:nvSpPr>
        <p:spPr bwMode="auto">
          <a:xfrm>
            <a:off x="611188" y="5229225"/>
            <a:ext cx="9366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400">
                <a:solidFill>
                  <a:schemeClr val="bg1"/>
                </a:solidFill>
              </a:rPr>
              <a:t>Helen</a:t>
            </a:r>
          </a:p>
        </p:txBody>
      </p:sp>
      <p:sp>
        <p:nvSpPr>
          <p:cNvPr id="5175" name="Text Box 55"/>
          <p:cNvSpPr txBox="1">
            <a:spLocks noChangeArrowheads="1"/>
          </p:cNvSpPr>
          <p:nvPr/>
        </p:nvSpPr>
        <p:spPr bwMode="auto">
          <a:xfrm>
            <a:off x="2051050" y="5229225"/>
            <a:ext cx="9366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400">
                <a:solidFill>
                  <a:schemeClr val="bg1"/>
                </a:solidFill>
              </a:rPr>
              <a:t>Jayne</a:t>
            </a:r>
          </a:p>
        </p:txBody>
      </p:sp>
      <p:sp>
        <p:nvSpPr>
          <p:cNvPr id="5177" name="Text Box 57"/>
          <p:cNvSpPr txBox="1">
            <a:spLocks noChangeArrowheads="1"/>
          </p:cNvSpPr>
          <p:nvPr/>
        </p:nvSpPr>
        <p:spPr bwMode="auto">
          <a:xfrm>
            <a:off x="4787900" y="5229225"/>
            <a:ext cx="9366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400">
                <a:solidFill>
                  <a:schemeClr val="bg1"/>
                </a:solidFill>
              </a:rPr>
              <a:t>Murray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787900" y="3036094"/>
            <a:ext cx="93662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b="1" dirty="0" smtClean="0"/>
              <a:t>T</a:t>
            </a:r>
            <a:endParaRPr lang="en-GB" sz="60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1639313" y="3157248"/>
            <a:ext cx="93662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b="1" dirty="0" smtClean="0"/>
              <a:t>T</a:t>
            </a:r>
            <a:endParaRPr lang="en-GB" sz="60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2184375" y="5943501"/>
            <a:ext cx="171382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b="1" dirty="0" smtClean="0"/>
              <a:t>m</a:t>
            </a:r>
            <a:r>
              <a:rPr lang="en-GB" sz="6000" b="1" baseline="-25000" dirty="0" smtClean="0"/>
              <a:t>1</a:t>
            </a:r>
            <a:r>
              <a:rPr lang="en-GB" sz="6000" b="1" dirty="0" smtClean="0"/>
              <a:t>g</a:t>
            </a:r>
            <a:endParaRPr lang="en-GB" sz="60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3373678" y="5541409"/>
            <a:ext cx="171382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b="1" dirty="0" smtClean="0"/>
              <a:t>m</a:t>
            </a:r>
            <a:r>
              <a:rPr lang="en-GB" sz="6000" b="1" baseline="-25000" dirty="0" smtClean="0"/>
              <a:t>2</a:t>
            </a:r>
            <a:r>
              <a:rPr lang="en-GB" sz="6000" b="1" dirty="0" smtClean="0"/>
              <a:t>g</a:t>
            </a:r>
            <a:endParaRPr lang="en-GB" sz="6000" b="1" dirty="0"/>
          </a:p>
        </p:txBody>
      </p:sp>
    </p:spTree>
    <p:extLst>
      <p:ext uri="{BB962C8B-B14F-4D97-AF65-F5344CB8AC3E}">
        <p14:creationId xmlns:p14="http://schemas.microsoft.com/office/powerpoint/2010/main" val="307439117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3" grpId="0"/>
      <p:bldP spid="513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539750" y="404813"/>
            <a:ext cx="7920682" cy="4392339"/>
            <a:chOff x="539750" y="404813"/>
            <a:chExt cx="4968875" cy="2670175"/>
          </a:xfrm>
        </p:grpSpPr>
        <p:sp>
          <p:nvSpPr>
            <p:cNvPr id="2" name="Line 4"/>
            <p:cNvSpPr>
              <a:spLocks noChangeShapeType="1"/>
            </p:cNvSpPr>
            <p:nvPr/>
          </p:nvSpPr>
          <p:spPr bwMode="auto">
            <a:xfrm>
              <a:off x="539750" y="1628775"/>
              <a:ext cx="3744913" cy="0"/>
            </a:xfrm>
            <a:prstGeom prst="line">
              <a:avLst/>
            </a:prstGeom>
            <a:noFill/>
            <a:ln w="50800">
              <a:solidFill>
                <a:srgbClr val="FF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 b="1"/>
            </a:p>
          </p:txBody>
        </p:sp>
        <p:sp>
          <p:nvSpPr>
            <p:cNvPr id="3" name="Rectangle 5"/>
            <p:cNvSpPr>
              <a:spLocks noChangeArrowheads="1"/>
            </p:cNvSpPr>
            <p:nvPr/>
          </p:nvSpPr>
          <p:spPr bwMode="auto">
            <a:xfrm>
              <a:off x="1692275" y="908050"/>
              <a:ext cx="1079500" cy="72072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b="1"/>
            </a:p>
          </p:txBody>
        </p:sp>
        <p:pic>
          <p:nvPicPr>
            <p:cNvPr id="4" name="Picture 6" descr="BD18199_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95738" y="1339850"/>
              <a:ext cx="576262" cy="57626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" name="Line 7"/>
            <p:cNvSpPr>
              <a:spLocks noChangeShapeType="1"/>
            </p:cNvSpPr>
            <p:nvPr/>
          </p:nvSpPr>
          <p:spPr bwMode="auto">
            <a:xfrm flipH="1">
              <a:off x="2771775" y="1341438"/>
              <a:ext cx="1655763" cy="0"/>
            </a:xfrm>
            <a:prstGeom prst="line">
              <a:avLst/>
            </a:prstGeom>
            <a:noFill/>
            <a:ln w="25400">
              <a:solidFill>
                <a:srgbClr val="FF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 b="1"/>
            </a:p>
          </p:txBody>
        </p:sp>
        <p:sp>
          <p:nvSpPr>
            <p:cNvPr id="6" name="Arc 8"/>
            <p:cNvSpPr>
              <a:spLocks/>
            </p:cNvSpPr>
            <p:nvPr/>
          </p:nvSpPr>
          <p:spPr bwMode="auto">
            <a:xfrm>
              <a:off x="4427538" y="1341438"/>
              <a:ext cx="144462" cy="21590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5400">
              <a:solidFill>
                <a:srgbClr val="FF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b="1"/>
            </a:p>
          </p:txBody>
        </p:sp>
        <p:sp>
          <p:nvSpPr>
            <p:cNvPr id="7" name="Line 9"/>
            <p:cNvSpPr>
              <a:spLocks noChangeShapeType="1"/>
            </p:cNvSpPr>
            <p:nvPr/>
          </p:nvSpPr>
          <p:spPr bwMode="auto">
            <a:xfrm>
              <a:off x="4572000" y="1557338"/>
              <a:ext cx="0" cy="503237"/>
            </a:xfrm>
            <a:prstGeom prst="line">
              <a:avLst/>
            </a:prstGeom>
            <a:noFill/>
            <a:ln w="25400">
              <a:solidFill>
                <a:srgbClr val="FF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 b="1"/>
            </a:p>
          </p:txBody>
        </p:sp>
        <p:sp>
          <p:nvSpPr>
            <p:cNvPr id="8" name="Oval 10"/>
            <p:cNvSpPr>
              <a:spLocks noChangeArrowheads="1"/>
            </p:cNvSpPr>
            <p:nvPr/>
          </p:nvSpPr>
          <p:spPr bwMode="auto">
            <a:xfrm>
              <a:off x="4427538" y="2060575"/>
              <a:ext cx="287337" cy="28733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b="1"/>
            </a:p>
          </p:txBody>
        </p:sp>
        <p:sp>
          <p:nvSpPr>
            <p:cNvPr id="9" name="Line 11"/>
            <p:cNvSpPr>
              <a:spLocks noChangeShapeType="1"/>
            </p:cNvSpPr>
            <p:nvPr/>
          </p:nvSpPr>
          <p:spPr bwMode="auto">
            <a:xfrm flipV="1">
              <a:off x="4572000" y="1773238"/>
              <a:ext cx="0" cy="215900"/>
            </a:xfrm>
            <a:prstGeom prst="line">
              <a:avLst/>
            </a:prstGeom>
            <a:noFill/>
            <a:ln w="25400">
              <a:solidFill>
                <a:srgbClr val="FF00FF"/>
              </a:solidFill>
              <a:round/>
              <a:headEnd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 b="1"/>
            </a:p>
          </p:txBody>
        </p:sp>
        <p:sp>
          <p:nvSpPr>
            <p:cNvPr id="10" name="Line 12"/>
            <p:cNvSpPr>
              <a:spLocks noChangeShapeType="1"/>
            </p:cNvSpPr>
            <p:nvPr/>
          </p:nvSpPr>
          <p:spPr bwMode="auto">
            <a:xfrm flipV="1">
              <a:off x="3563938" y="1341438"/>
              <a:ext cx="215900" cy="0"/>
            </a:xfrm>
            <a:prstGeom prst="line">
              <a:avLst/>
            </a:prstGeom>
            <a:noFill/>
            <a:ln w="25400">
              <a:solidFill>
                <a:srgbClr val="FF00FF"/>
              </a:solidFill>
              <a:round/>
              <a:headEnd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 b="1"/>
            </a:p>
          </p:txBody>
        </p:sp>
        <p:sp>
          <p:nvSpPr>
            <p:cNvPr id="11" name="Line 15"/>
            <p:cNvSpPr>
              <a:spLocks noChangeShapeType="1"/>
            </p:cNvSpPr>
            <p:nvPr/>
          </p:nvSpPr>
          <p:spPr bwMode="auto">
            <a:xfrm>
              <a:off x="2195513" y="1484313"/>
              <a:ext cx="0" cy="574675"/>
            </a:xfrm>
            <a:prstGeom prst="line">
              <a:avLst/>
            </a:prstGeom>
            <a:noFill/>
            <a:ln w="50800">
              <a:solidFill>
                <a:srgbClr val="FF00FF"/>
              </a:solidFill>
              <a:round/>
              <a:headEnd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 b="1"/>
            </a:p>
          </p:txBody>
        </p:sp>
        <p:sp>
          <p:nvSpPr>
            <p:cNvPr id="12" name="Line 16"/>
            <p:cNvSpPr>
              <a:spLocks noChangeShapeType="1"/>
            </p:cNvSpPr>
            <p:nvPr/>
          </p:nvSpPr>
          <p:spPr bwMode="auto">
            <a:xfrm flipV="1">
              <a:off x="2195513" y="620713"/>
              <a:ext cx="0" cy="576262"/>
            </a:xfrm>
            <a:prstGeom prst="line">
              <a:avLst/>
            </a:prstGeom>
            <a:noFill/>
            <a:ln w="50800">
              <a:solidFill>
                <a:srgbClr val="FF00FF"/>
              </a:solidFill>
              <a:round/>
              <a:headEnd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 b="1"/>
            </a:p>
          </p:txBody>
        </p:sp>
        <p:sp>
          <p:nvSpPr>
            <p:cNvPr id="13" name="Line 17"/>
            <p:cNvSpPr>
              <a:spLocks noChangeShapeType="1"/>
            </p:cNvSpPr>
            <p:nvPr/>
          </p:nvSpPr>
          <p:spPr bwMode="auto">
            <a:xfrm>
              <a:off x="4572000" y="2420938"/>
              <a:ext cx="0" cy="574675"/>
            </a:xfrm>
            <a:prstGeom prst="line">
              <a:avLst/>
            </a:prstGeom>
            <a:noFill/>
            <a:ln w="50800">
              <a:solidFill>
                <a:srgbClr val="FF00FF"/>
              </a:solidFill>
              <a:round/>
              <a:headEnd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 b="1"/>
            </a:p>
          </p:txBody>
        </p:sp>
        <p:sp>
          <p:nvSpPr>
            <p:cNvPr id="14" name="Text Box 18"/>
            <p:cNvSpPr txBox="1">
              <a:spLocks noChangeArrowheads="1"/>
            </p:cNvSpPr>
            <p:nvPr/>
          </p:nvSpPr>
          <p:spPr bwMode="auto">
            <a:xfrm>
              <a:off x="4859338" y="2708275"/>
              <a:ext cx="649287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b="1"/>
                <a:t>m</a:t>
              </a:r>
              <a:r>
                <a:rPr lang="en-GB" b="1" baseline="-25000"/>
                <a:t>2</a:t>
              </a:r>
              <a:r>
                <a:rPr lang="en-GB" b="1"/>
                <a:t>g</a:t>
              </a:r>
            </a:p>
          </p:txBody>
        </p:sp>
        <p:sp>
          <p:nvSpPr>
            <p:cNvPr id="15" name="Text Box 19"/>
            <p:cNvSpPr txBox="1">
              <a:spLocks noChangeArrowheads="1"/>
            </p:cNvSpPr>
            <p:nvPr/>
          </p:nvSpPr>
          <p:spPr bwMode="auto">
            <a:xfrm>
              <a:off x="1979613" y="2133600"/>
              <a:ext cx="720725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b="1"/>
                <a:t>m</a:t>
              </a:r>
              <a:r>
                <a:rPr lang="en-GB" b="1" baseline="-25000"/>
                <a:t>1</a:t>
              </a:r>
              <a:r>
                <a:rPr lang="en-GB" b="1"/>
                <a:t>g</a:t>
              </a:r>
            </a:p>
          </p:txBody>
        </p:sp>
        <p:sp>
          <p:nvSpPr>
            <p:cNvPr id="16" name="Text Box 20"/>
            <p:cNvSpPr txBox="1">
              <a:spLocks noChangeArrowheads="1"/>
            </p:cNvSpPr>
            <p:nvPr/>
          </p:nvSpPr>
          <p:spPr bwMode="auto">
            <a:xfrm>
              <a:off x="2268538" y="404813"/>
              <a:ext cx="358775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b="1"/>
                <a:t>R</a:t>
              </a:r>
            </a:p>
          </p:txBody>
        </p:sp>
        <p:sp>
          <p:nvSpPr>
            <p:cNvPr id="17" name="Text Box 21"/>
            <p:cNvSpPr txBox="1">
              <a:spLocks noChangeArrowheads="1"/>
            </p:cNvSpPr>
            <p:nvPr/>
          </p:nvSpPr>
          <p:spPr bwMode="auto">
            <a:xfrm>
              <a:off x="3492500" y="908050"/>
              <a:ext cx="431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b="1"/>
                <a:t>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303485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/>
        </p:nvGrpSpPr>
        <p:grpSpPr>
          <a:xfrm>
            <a:off x="539750" y="404813"/>
            <a:ext cx="8856786" cy="4320331"/>
            <a:chOff x="539750" y="404813"/>
            <a:chExt cx="4968875" cy="2670175"/>
          </a:xfrm>
        </p:grpSpPr>
        <p:sp>
          <p:nvSpPr>
            <p:cNvPr id="2" name="Line 2"/>
            <p:cNvSpPr>
              <a:spLocks noChangeShapeType="1"/>
            </p:cNvSpPr>
            <p:nvPr/>
          </p:nvSpPr>
          <p:spPr bwMode="auto">
            <a:xfrm>
              <a:off x="539750" y="1628775"/>
              <a:ext cx="3744913" cy="0"/>
            </a:xfrm>
            <a:prstGeom prst="line">
              <a:avLst/>
            </a:prstGeom>
            <a:noFill/>
            <a:ln w="50800">
              <a:solidFill>
                <a:srgbClr val="FF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 b="1"/>
            </a:p>
          </p:txBody>
        </p:sp>
        <p:sp>
          <p:nvSpPr>
            <p:cNvPr id="3" name="Rectangle 3"/>
            <p:cNvSpPr>
              <a:spLocks noChangeArrowheads="1"/>
            </p:cNvSpPr>
            <p:nvPr/>
          </p:nvSpPr>
          <p:spPr bwMode="auto">
            <a:xfrm>
              <a:off x="1692275" y="908050"/>
              <a:ext cx="1079500" cy="72072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b="1"/>
            </a:p>
          </p:txBody>
        </p:sp>
        <p:pic>
          <p:nvPicPr>
            <p:cNvPr id="4" name="Picture 4" descr="BD18199_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95738" y="1339850"/>
              <a:ext cx="576262" cy="57626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" name="Line 5"/>
            <p:cNvSpPr>
              <a:spLocks noChangeShapeType="1"/>
            </p:cNvSpPr>
            <p:nvPr/>
          </p:nvSpPr>
          <p:spPr bwMode="auto">
            <a:xfrm flipH="1">
              <a:off x="2771775" y="1341438"/>
              <a:ext cx="1655763" cy="0"/>
            </a:xfrm>
            <a:prstGeom prst="line">
              <a:avLst/>
            </a:prstGeom>
            <a:noFill/>
            <a:ln w="25400">
              <a:solidFill>
                <a:srgbClr val="FF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 b="1"/>
            </a:p>
          </p:txBody>
        </p:sp>
        <p:sp>
          <p:nvSpPr>
            <p:cNvPr id="6" name="Arc 6"/>
            <p:cNvSpPr>
              <a:spLocks/>
            </p:cNvSpPr>
            <p:nvPr/>
          </p:nvSpPr>
          <p:spPr bwMode="auto">
            <a:xfrm>
              <a:off x="4427538" y="1341438"/>
              <a:ext cx="144462" cy="21590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5400">
              <a:solidFill>
                <a:srgbClr val="FF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b="1"/>
            </a:p>
          </p:txBody>
        </p:sp>
        <p:sp>
          <p:nvSpPr>
            <p:cNvPr id="7" name="Line 7"/>
            <p:cNvSpPr>
              <a:spLocks noChangeShapeType="1"/>
            </p:cNvSpPr>
            <p:nvPr/>
          </p:nvSpPr>
          <p:spPr bwMode="auto">
            <a:xfrm>
              <a:off x="4572000" y="1557338"/>
              <a:ext cx="0" cy="503237"/>
            </a:xfrm>
            <a:prstGeom prst="line">
              <a:avLst/>
            </a:prstGeom>
            <a:noFill/>
            <a:ln w="25400">
              <a:solidFill>
                <a:srgbClr val="FF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 b="1"/>
            </a:p>
          </p:txBody>
        </p:sp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4427538" y="2060575"/>
              <a:ext cx="287337" cy="28733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b="1"/>
            </a:p>
          </p:txBody>
        </p:sp>
        <p:sp>
          <p:nvSpPr>
            <p:cNvPr id="9" name="Line 9"/>
            <p:cNvSpPr>
              <a:spLocks noChangeShapeType="1"/>
            </p:cNvSpPr>
            <p:nvPr/>
          </p:nvSpPr>
          <p:spPr bwMode="auto">
            <a:xfrm flipV="1">
              <a:off x="4572000" y="1773238"/>
              <a:ext cx="0" cy="215900"/>
            </a:xfrm>
            <a:prstGeom prst="line">
              <a:avLst/>
            </a:prstGeom>
            <a:noFill/>
            <a:ln w="25400">
              <a:solidFill>
                <a:srgbClr val="FF00FF"/>
              </a:solidFill>
              <a:round/>
              <a:headEnd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 b="1"/>
            </a:p>
          </p:txBody>
        </p:sp>
        <p:sp>
          <p:nvSpPr>
            <p:cNvPr id="10" name="Line 10"/>
            <p:cNvSpPr>
              <a:spLocks noChangeShapeType="1"/>
            </p:cNvSpPr>
            <p:nvPr/>
          </p:nvSpPr>
          <p:spPr bwMode="auto">
            <a:xfrm flipV="1">
              <a:off x="3563938" y="1341438"/>
              <a:ext cx="215900" cy="0"/>
            </a:xfrm>
            <a:prstGeom prst="line">
              <a:avLst/>
            </a:prstGeom>
            <a:noFill/>
            <a:ln w="25400">
              <a:solidFill>
                <a:srgbClr val="FF00FF"/>
              </a:solidFill>
              <a:round/>
              <a:headEnd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 b="1"/>
            </a:p>
          </p:txBody>
        </p:sp>
        <p:sp>
          <p:nvSpPr>
            <p:cNvPr id="11" name="Line 13"/>
            <p:cNvSpPr>
              <a:spLocks noChangeShapeType="1"/>
            </p:cNvSpPr>
            <p:nvPr/>
          </p:nvSpPr>
          <p:spPr bwMode="auto">
            <a:xfrm>
              <a:off x="2195513" y="1484313"/>
              <a:ext cx="0" cy="574675"/>
            </a:xfrm>
            <a:prstGeom prst="line">
              <a:avLst/>
            </a:prstGeom>
            <a:noFill/>
            <a:ln w="50800">
              <a:solidFill>
                <a:srgbClr val="FF00FF"/>
              </a:solidFill>
              <a:round/>
              <a:headEnd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 b="1"/>
            </a:p>
          </p:txBody>
        </p:sp>
        <p:sp>
          <p:nvSpPr>
            <p:cNvPr id="12" name="Line 14"/>
            <p:cNvSpPr>
              <a:spLocks noChangeShapeType="1"/>
            </p:cNvSpPr>
            <p:nvPr/>
          </p:nvSpPr>
          <p:spPr bwMode="auto">
            <a:xfrm flipV="1">
              <a:off x="2195513" y="620713"/>
              <a:ext cx="0" cy="576262"/>
            </a:xfrm>
            <a:prstGeom prst="line">
              <a:avLst/>
            </a:prstGeom>
            <a:noFill/>
            <a:ln w="50800">
              <a:solidFill>
                <a:srgbClr val="FF00FF"/>
              </a:solidFill>
              <a:round/>
              <a:headEnd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 b="1"/>
            </a:p>
          </p:txBody>
        </p:sp>
        <p:sp>
          <p:nvSpPr>
            <p:cNvPr id="13" name="Line 15"/>
            <p:cNvSpPr>
              <a:spLocks noChangeShapeType="1"/>
            </p:cNvSpPr>
            <p:nvPr/>
          </p:nvSpPr>
          <p:spPr bwMode="auto">
            <a:xfrm>
              <a:off x="4572000" y="2420938"/>
              <a:ext cx="0" cy="574675"/>
            </a:xfrm>
            <a:prstGeom prst="line">
              <a:avLst/>
            </a:prstGeom>
            <a:noFill/>
            <a:ln w="50800">
              <a:solidFill>
                <a:srgbClr val="FF00FF"/>
              </a:solidFill>
              <a:round/>
              <a:headEnd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 b="1"/>
            </a:p>
          </p:txBody>
        </p:sp>
        <p:sp>
          <p:nvSpPr>
            <p:cNvPr id="14" name="Text Box 16"/>
            <p:cNvSpPr txBox="1">
              <a:spLocks noChangeArrowheads="1"/>
            </p:cNvSpPr>
            <p:nvPr/>
          </p:nvSpPr>
          <p:spPr bwMode="auto">
            <a:xfrm>
              <a:off x="4859338" y="2708275"/>
              <a:ext cx="649287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b="1" dirty="0"/>
                <a:t>m</a:t>
              </a:r>
              <a:r>
                <a:rPr lang="en-GB" b="1" baseline="-25000" dirty="0"/>
                <a:t>2</a:t>
              </a:r>
              <a:r>
                <a:rPr lang="en-GB" b="1" dirty="0"/>
                <a:t>g</a:t>
              </a:r>
            </a:p>
          </p:txBody>
        </p:sp>
        <p:sp>
          <p:nvSpPr>
            <p:cNvPr id="15" name="Text Box 17"/>
            <p:cNvSpPr txBox="1">
              <a:spLocks noChangeArrowheads="1"/>
            </p:cNvSpPr>
            <p:nvPr/>
          </p:nvSpPr>
          <p:spPr bwMode="auto">
            <a:xfrm>
              <a:off x="1979613" y="2133600"/>
              <a:ext cx="720725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b="1"/>
                <a:t>m</a:t>
              </a:r>
              <a:r>
                <a:rPr lang="en-GB" b="1" baseline="-25000"/>
                <a:t>1</a:t>
              </a:r>
              <a:r>
                <a:rPr lang="en-GB" b="1"/>
                <a:t>g</a:t>
              </a:r>
            </a:p>
          </p:txBody>
        </p:sp>
        <p:sp>
          <p:nvSpPr>
            <p:cNvPr id="16" name="Text Box 18"/>
            <p:cNvSpPr txBox="1">
              <a:spLocks noChangeArrowheads="1"/>
            </p:cNvSpPr>
            <p:nvPr/>
          </p:nvSpPr>
          <p:spPr bwMode="auto">
            <a:xfrm>
              <a:off x="2268538" y="404813"/>
              <a:ext cx="358775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b="1"/>
                <a:t>R</a:t>
              </a:r>
            </a:p>
          </p:txBody>
        </p:sp>
        <p:sp>
          <p:nvSpPr>
            <p:cNvPr id="17" name="Text Box 19"/>
            <p:cNvSpPr txBox="1">
              <a:spLocks noChangeArrowheads="1"/>
            </p:cNvSpPr>
            <p:nvPr/>
          </p:nvSpPr>
          <p:spPr bwMode="auto">
            <a:xfrm>
              <a:off x="3492500" y="908050"/>
              <a:ext cx="4318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b="1"/>
                <a:t>T</a:t>
              </a:r>
            </a:p>
          </p:txBody>
        </p:sp>
        <p:sp>
          <p:nvSpPr>
            <p:cNvPr id="18" name="Line 24"/>
            <p:cNvSpPr>
              <a:spLocks noChangeShapeType="1"/>
            </p:cNvSpPr>
            <p:nvPr/>
          </p:nvSpPr>
          <p:spPr bwMode="auto">
            <a:xfrm flipH="1">
              <a:off x="827088" y="1341438"/>
              <a:ext cx="865187" cy="0"/>
            </a:xfrm>
            <a:prstGeom prst="line">
              <a:avLst/>
            </a:prstGeom>
            <a:noFill/>
            <a:ln w="50800">
              <a:solidFill>
                <a:srgbClr val="FF00FF"/>
              </a:solidFill>
              <a:round/>
              <a:headEnd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 b="1"/>
            </a:p>
          </p:txBody>
        </p:sp>
        <p:sp>
          <p:nvSpPr>
            <p:cNvPr id="19" name="Text Box 25"/>
            <p:cNvSpPr txBox="1">
              <a:spLocks noChangeArrowheads="1"/>
            </p:cNvSpPr>
            <p:nvPr/>
          </p:nvSpPr>
          <p:spPr bwMode="auto">
            <a:xfrm>
              <a:off x="539750" y="765175"/>
              <a:ext cx="936625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400" b="1"/>
                <a:t>F</a:t>
              </a:r>
              <a:r>
                <a:rPr lang="en-GB" sz="2400" b="1">
                  <a:cs typeface="Arial" charset="0"/>
                </a:rPr>
                <a:t>≤</a:t>
              </a:r>
              <a:r>
                <a:rPr lang="en-GB" sz="2400" b="1">
                  <a:cs typeface="Arial" charset="0"/>
                  <a:sym typeface="Symbol" pitchFamily="18" charset="2"/>
                </a:rPr>
                <a:t>R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68765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2"/>
          <p:cNvSpPr>
            <a:spLocks noChangeShapeType="1"/>
          </p:cNvSpPr>
          <p:nvPr/>
        </p:nvSpPr>
        <p:spPr bwMode="auto">
          <a:xfrm flipV="1">
            <a:off x="1619250" y="1916113"/>
            <a:ext cx="6048375" cy="1727200"/>
          </a:xfrm>
          <a:prstGeom prst="line">
            <a:avLst/>
          </a:prstGeom>
          <a:noFill/>
          <a:ln w="1270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b="1"/>
          </a:p>
        </p:txBody>
      </p:sp>
      <p:sp>
        <p:nvSpPr>
          <p:cNvPr id="3" name="Line 3"/>
          <p:cNvSpPr>
            <a:spLocks noChangeShapeType="1"/>
          </p:cNvSpPr>
          <p:nvPr/>
        </p:nvSpPr>
        <p:spPr bwMode="auto">
          <a:xfrm>
            <a:off x="1619250" y="3716338"/>
            <a:ext cx="6192838" cy="0"/>
          </a:xfrm>
          <a:prstGeom prst="line">
            <a:avLst/>
          </a:prstGeom>
          <a:noFill/>
          <a:ln w="349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b="1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 rot="20615460">
            <a:off x="3635375" y="1771650"/>
            <a:ext cx="1511300" cy="10080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b="1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 flipH="1">
            <a:off x="1476375" y="2924175"/>
            <a:ext cx="863600" cy="290513"/>
          </a:xfrm>
          <a:prstGeom prst="line">
            <a:avLst/>
          </a:prstGeom>
          <a:noFill/>
          <a:ln w="73025">
            <a:solidFill>
              <a:srgbClr val="FF00FF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b="1"/>
          </a:p>
        </p:txBody>
      </p:sp>
      <p:sp>
        <p:nvSpPr>
          <p:cNvPr id="6" name="Arc 6"/>
          <p:cNvSpPr>
            <a:spLocks/>
          </p:cNvSpPr>
          <p:nvPr/>
        </p:nvSpPr>
        <p:spPr bwMode="auto">
          <a:xfrm>
            <a:off x="2843213" y="3286125"/>
            <a:ext cx="144462" cy="414338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41230"/>
              <a:gd name="T2" fmla="*/ 9013 w 21600"/>
              <a:gd name="T3" fmla="*/ 41230 h 41230"/>
              <a:gd name="T4" fmla="*/ 0 w 21600"/>
              <a:gd name="T5" fmla="*/ 21600 h 412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4123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0040"/>
                  <a:pt x="16683" y="37707"/>
                  <a:pt x="9012" y="41229"/>
                </a:cubicBezTo>
              </a:path>
              <a:path w="21600" h="4123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0040"/>
                  <a:pt x="16683" y="37707"/>
                  <a:pt x="9012" y="41229"/>
                </a:cubicBezTo>
                <a:lnTo>
                  <a:pt x="0" y="21600"/>
                </a:lnTo>
                <a:close/>
              </a:path>
            </a:pathLst>
          </a:custGeom>
          <a:noFill/>
          <a:ln w="412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b="1"/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 flipH="1">
            <a:off x="2555875" y="2205038"/>
            <a:ext cx="1800225" cy="576262"/>
          </a:xfrm>
          <a:prstGeom prst="line">
            <a:avLst/>
          </a:prstGeom>
          <a:noFill/>
          <a:ln w="73025">
            <a:solidFill>
              <a:srgbClr val="FF00FF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b="1"/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 rot="20603432">
            <a:off x="2339975" y="1989138"/>
            <a:ext cx="1511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b="1"/>
              <a:t>mgsin</a:t>
            </a:r>
            <a:r>
              <a:rPr lang="en-GB" sz="2400" b="1">
                <a:sym typeface="Symbol" pitchFamily="18" charset="2"/>
              </a:rPr>
              <a:t>a</a:t>
            </a: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3059113" y="3211513"/>
            <a:ext cx="5032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b="1">
                <a:sym typeface="Symbol" pitchFamily="18" charset="2"/>
              </a:rPr>
              <a:t>a</a:t>
            </a:r>
          </a:p>
        </p:txBody>
      </p:sp>
      <p:sp>
        <p:nvSpPr>
          <p:cNvPr id="10" name="Line 11"/>
          <p:cNvSpPr>
            <a:spLocks noChangeShapeType="1"/>
          </p:cNvSpPr>
          <p:nvPr/>
        </p:nvSpPr>
        <p:spPr bwMode="auto">
          <a:xfrm>
            <a:off x="4427538" y="2781300"/>
            <a:ext cx="0" cy="1511300"/>
          </a:xfrm>
          <a:prstGeom prst="line">
            <a:avLst/>
          </a:prstGeom>
          <a:noFill/>
          <a:ln w="508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b="1"/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auto">
          <a:xfrm rot="20317844">
            <a:off x="1042988" y="2563813"/>
            <a:ext cx="11509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b="1"/>
              <a:t>F</a:t>
            </a:r>
            <a:r>
              <a:rPr lang="en-GB" sz="2400" b="1">
                <a:cs typeface="Arial" charset="0"/>
              </a:rPr>
              <a:t>≤</a:t>
            </a:r>
            <a:r>
              <a:rPr lang="en-GB" sz="2400" b="1">
                <a:cs typeface="Arial" charset="0"/>
                <a:sym typeface="Symbol" pitchFamily="18" charset="2"/>
              </a:rPr>
              <a:t>R</a:t>
            </a:r>
          </a:p>
        </p:txBody>
      </p:sp>
      <p:sp>
        <p:nvSpPr>
          <p:cNvPr id="12" name="Text Box 16"/>
          <p:cNvSpPr txBox="1">
            <a:spLocks noChangeArrowheads="1"/>
          </p:cNvSpPr>
          <p:nvPr/>
        </p:nvSpPr>
        <p:spPr bwMode="auto">
          <a:xfrm>
            <a:off x="6443663" y="981075"/>
            <a:ext cx="3603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b="1"/>
              <a:t>T</a:t>
            </a:r>
          </a:p>
        </p:txBody>
      </p:sp>
      <p:pic>
        <p:nvPicPr>
          <p:cNvPr id="13" name="Picture 22" descr="BD18199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715092">
            <a:off x="6946900" y="1409700"/>
            <a:ext cx="1008063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Line 23"/>
          <p:cNvSpPr>
            <a:spLocks noChangeShapeType="1"/>
          </p:cNvSpPr>
          <p:nvPr/>
        </p:nvSpPr>
        <p:spPr bwMode="auto">
          <a:xfrm flipH="1">
            <a:off x="5076825" y="1412875"/>
            <a:ext cx="2447925" cy="720725"/>
          </a:xfrm>
          <a:prstGeom prst="line">
            <a:avLst/>
          </a:prstGeom>
          <a:noFill/>
          <a:ln w="508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b="1"/>
          </a:p>
        </p:txBody>
      </p:sp>
      <p:sp>
        <p:nvSpPr>
          <p:cNvPr id="15" name="Line 24"/>
          <p:cNvSpPr>
            <a:spLocks noChangeShapeType="1"/>
          </p:cNvSpPr>
          <p:nvPr/>
        </p:nvSpPr>
        <p:spPr bwMode="auto">
          <a:xfrm>
            <a:off x="7812088" y="1628775"/>
            <a:ext cx="0" cy="1008063"/>
          </a:xfrm>
          <a:prstGeom prst="line">
            <a:avLst/>
          </a:prstGeom>
          <a:noFill/>
          <a:ln w="508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b="1"/>
          </a:p>
        </p:txBody>
      </p:sp>
      <p:sp>
        <p:nvSpPr>
          <p:cNvPr id="16" name="Arc 25"/>
          <p:cNvSpPr>
            <a:spLocks/>
          </p:cNvSpPr>
          <p:nvPr/>
        </p:nvSpPr>
        <p:spPr bwMode="auto">
          <a:xfrm>
            <a:off x="7524750" y="1412875"/>
            <a:ext cx="287338" cy="2159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508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b="1"/>
          </a:p>
        </p:txBody>
      </p:sp>
      <p:sp>
        <p:nvSpPr>
          <p:cNvPr id="17" name="Oval 26"/>
          <p:cNvSpPr>
            <a:spLocks noChangeArrowheads="1"/>
          </p:cNvSpPr>
          <p:nvPr/>
        </p:nvSpPr>
        <p:spPr bwMode="auto">
          <a:xfrm>
            <a:off x="7667625" y="2636838"/>
            <a:ext cx="288925" cy="288925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b="1"/>
          </a:p>
        </p:txBody>
      </p:sp>
      <p:sp>
        <p:nvSpPr>
          <p:cNvPr id="18" name="Line 27"/>
          <p:cNvSpPr>
            <a:spLocks noChangeShapeType="1"/>
          </p:cNvSpPr>
          <p:nvPr/>
        </p:nvSpPr>
        <p:spPr bwMode="auto">
          <a:xfrm flipV="1">
            <a:off x="5364163" y="1773238"/>
            <a:ext cx="863600" cy="287337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b="1"/>
          </a:p>
        </p:txBody>
      </p:sp>
      <p:sp>
        <p:nvSpPr>
          <p:cNvPr id="19" name="Line 28"/>
          <p:cNvSpPr>
            <a:spLocks noChangeShapeType="1"/>
          </p:cNvSpPr>
          <p:nvPr/>
        </p:nvSpPr>
        <p:spPr bwMode="auto">
          <a:xfrm>
            <a:off x="7812088" y="2997200"/>
            <a:ext cx="0" cy="287338"/>
          </a:xfrm>
          <a:prstGeom prst="line">
            <a:avLst/>
          </a:prstGeom>
          <a:noFill/>
          <a:ln w="50800">
            <a:solidFill>
              <a:srgbClr val="FF00FF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b="1"/>
          </a:p>
        </p:txBody>
      </p:sp>
      <p:sp>
        <p:nvSpPr>
          <p:cNvPr id="20" name="Text Box 29"/>
          <p:cNvSpPr txBox="1">
            <a:spLocks noChangeArrowheads="1"/>
          </p:cNvSpPr>
          <p:nvPr/>
        </p:nvSpPr>
        <p:spPr bwMode="auto">
          <a:xfrm>
            <a:off x="7524750" y="3213100"/>
            <a:ext cx="5746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b="1"/>
              <a:t>mg</a:t>
            </a:r>
          </a:p>
        </p:txBody>
      </p:sp>
      <p:sp>
        <p:nvSpPr>
          <p:cNvPr id="21" name="Line 30"/>
          <p:cNvSpPr>
            <a:spLocks noChangeShapeType="1"/>
          </p:cNvSpPr>
          <p:nvPr/>
        </p:nvSpPr>
        <p:spPr bwMode="auto">
          <a:xfrm flipH="1" flipV="1">
            <a:off x="3995738" y="981075"/>
            <a:ext cx="360362" cy="1223963"/>
          </a:xfrm>
          <a:prstGeom prst="line">
            <a:avLst/>
          </a:prstGeom>
          <a:noFill/>
          <a:ln w="50800">
            <a:solidFill>
              <a:srgbClr val="FF00FF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b="1"/>
          </a:p>
        </p:txBody>
      </p:sp>
    </p:spTree>
    <p:extLst>
      <p:ext uri="{BB962C8B-B14F-4D97-AF65-F5344CB8AC3E}">
        <p14:creationId xmlns:p14="http://schemas.microsoft.com/office/powerpoint/2010/main" val="3996848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35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/>
      <p:bldP spid="11" grpId="0"/>
      <p:bldP spid="12" grpId="0"/>
      <p:bldP spid="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18177922"/>
              </p:ext>
            </p:extLst>
          </p:nvPr>
        </p:nvGraphicFramePr>
        <p:xfrm>
          <a:off x="611560" y="476672"/>
          <a:ext cx="7702876" cy="36724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Equation" r:id="rId3" imgW="825500" imgH="393700" progId="Equation.3">
                  <p:embed/>
                </p:oleObj>
              </mc:Choice>
              <mc:Fallback>
                <p:oleObj name="Equation" r:id="rId3" imgW="825500" imgH="393700" progId="Equation.3">
                  <p:embed/>
                  <p:pic>
                    <p:nvPicPr>
                      <p:cNvPr id="0" name="Object 7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476672"/>
                        <a:ext cx="7702876" cy="367240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315042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991531004"/>
              </p:ext>
            </p:extLst>
          </p:nvPr>
        </p:nvGraphicFramePr>
        <p:xfrm>
          <a:off x="460375" y="1412875"/>
          <a:ext cx="8367713" cy="4052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Equation" r:id="rId3" imgW="812520" imgH="393480" progId="Equation.3">
                  <p:embed/>
                </p:oleObj>
              </mc:Choice>
              <mc:Fallback>
                <p:oleObj name="Equation" r:id="rId3" imgW="812520" imgH="393480" progId="Equation.3">
                  <p:embed/>
                  <p:pic>
                    <p:nvPicPr>
                      <p:cNvPr id="0" name="Object 1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0375" y="1412875"/>
                        <a:ext cx="8367713" cy="4052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509847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416707988"/>
              </p:ext>
            </p:extLst>
          </p:nvPr>
        </p:nvGraphicFramePr>
        <p:xfrm>
          <a:off x="395288" y="1412875"/>
          <a:ext cx="8497887" cy="4052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Equation" r:id="rId3" imgW="825480" imgH="393480" progId="Equation.3">
                  <p:embed/>
                </p:oleObj>
              </mc:Choice>
              <mc:Fallback>
                <p:oleObj name="Equation" r:id="rId3" imgW="825480" imgH="393480" progId="Equation.3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1412875"/>
                        <a:ext cx="8497887" cy="4052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359532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355398" y="4005064"/>
                <a:ext cx="2738635" cy="24302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8000" i="1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GB" sz="8000" b="0" i="1" smtClean="0">
                          <a:latin typeface="Cambria Math"/>
                          <a:ea typeface="Cambria Math"/>
                        </a:rPr>
                        <m:t> </m:t>
                      </m:r>
                      <m:f>
                        <m:fPr>
                          <m:ctrlPr>
                            <a:rPr lang="en-GB" sz="80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8000" b="0" i="1" smtClean="0">
                              <a:latin typeface="Cambria Math"/>
                            </a:rPr>
                            <m:t>5</m:t>
                          </m:r>
                        </m:num>
                        <m:den>
                          <m:r>
                            <a:rPr lang="en-GB" sz="8000" b="0" i="1" smtClean="0">
                              <a:latin typeface="Cambria Math"/>
                            </a:rPr>
                            <m:t>18</m:t>
                          </m:r>
                        </m:den>
                      </m:f>
                    </m:oMath>
                  </m:oMathPara>
                </a14:m>
                <a:endParaRPr lang="en-GB" sz="8000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5398" y="4005064"/>
                <a:ext cx="2738635" cy="2430217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2843808" y="675190"/>
            <a:ext cx="6160661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0" dirty="0" smtClean="0"/>
              <a:t>when y = x²</a:t>
            </a:r>
            <a:endParaRPr lang="en-GB" sz="10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4163291" y="2971800"/>
                <a:ext cx="5061578" cy="30140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00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10000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GB" sz="10000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GB" sz="10000" b="0" i="1" smtClean="0">
                          <a:latin typeface="Cambria Math"/>
                        </a:rPr>
                        <m:t>=2</m:t>
                      </m:r>
                      <m:r>
                        <a:rPr lang="en-GB" sz="100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10000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3291" y="2971800"/>
                <a:ext cx="5061578" cy="301409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188564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395536" y="620688"/>
                <a:ext cx="8032520" cy="3321358"/>
              </a:xfrm>
              <a:prstGeom prst="rect">
                <a:avLst/>
              </a:prstGeom>
              <a:noFill/>
              <a:ln>
                <a:solidFill>
                  <a:schemeClr val="bg2"/>
                </a:solidFill>
              </a:ln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8000" i="1" smtClean="0"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GB" sz="800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GB" sz="80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80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8000" b="0" i="1" smtClean="0">
                              <a:latin typeface="Cambria Math"/>
                            </a:rPr>
                            <m:t>𝑑𝑥</m:t>
                          </m:r>
                          <m:r>
                            <a:rPr lang="en-GB" sz="8000" b="0" i="1" smtClean="0">
                              <a:latin typeface="Cambria Math"/>
                            </a:rPr>
                            <m:t>= </m:t>
                          </m:r>
                          <m:f>
                            <m:fPr>
                              <m:ctrlPr>
                                <a:rPr lang="en-GB" sz="80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GB" sz="8000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GB" sz="8000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sz="8000" b="0" i="1" smtClean="0">
                                      <a:latin typeface="Cambria Math"/>
                                    </a:rPr>
                                    <m:t>3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GB" sz="8000" b="0" i="1" smtClean="0">
                                  <a:latin typeface="Cambria Math"/>
                                </a:rPr>
                                <m:t>3</m:t>
                              </m:r>
                            </m:den>
                          </m:f>
                        </m:e>
                      </m:nary>
                      <m:r>
                        <a:rPr lang="en-GB" sz="8000" b="0" i="1" smtClean="0">
                          <a:latin typeface="Cambria Math"/>
                        </a:rPr>
                        <m:t>+</m:t>
                      </m:r>
                      <m:r>
                        <a:rPr lang="en-GB" sz="8000" b="0" i="1" smtClean="0">
                          <a:latin typeface="Cambria Math"/>
                        </a:rPr>
                        <m:t>𝑐</m:t>
                      </m:r>
                    </m:oMath>
                  </m:oMathPara>
                </a14:m>
                <a:endParaRPr lang="en-GB" sz="8000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620688"/>
                <a:ext cx="8032520" cy="3321358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  <a:ln>
                <a:solidFill>
                  <a:schemeClr val="bg2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539653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802160" y="188639"/>
            <a:ext cx="5400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b="1" dirty="0" smtClean="0">
                <a:latin typeface="Comic Sans MS" pitchFamily="66" charset="0"/>
              </a:rPr>
              <a:t>USE SI </a:t>
            </a:r>
            <a:r>
              <a:rPr lang="en-GB" sz="6000" b="1" dirty="0" smtClean="0">
                <a:latin typeface="Comic Sans MS" pitchFamily="66" charset="0"/>
              </a:rPr>
              <a:t>Units</a:t>
            </a:r>
            <a:endParaRPr lang="en-GB" sz="6000" b="1" dirty="0">
              <a:latin typeface="Comic Sans MS" pitchFamily="66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5691658"/>
              </p:ext>
            </p:extLst>
          </p:nvPr>
        </p:nvGraphicFramePr>
        <p:xfrm>
          <a:off x="107504" y="1397001"/>
          <a:ext cx="8928992" cy="472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72408"/>
                <a:gridCol w="5256584"/>
              </a:tblGrid>
              <a:tr h="311583">
                <a:tc>
                  <a:txBody>
                    <a:bodyPr/>
                    <a:lstStyle/>
                    <a:p>
                      <a:r>
                        <a:rPr lang="en-GB" sz="4000" b="1" dirty="0" smtClean="0"/>
                        <a:t>Measurement</a:t>
                      </a:r>
                      <a:endParaRPr lang="en-GB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000" b="1" dirty="0" smtClean="0"/>
                        <a:t>SI unit</a:t>
                      </a:r>
                      <a:endParaRPr lang="en-GB" sz="4000" b="1" dirty="0"/>
                    </a:p>
                  </a:txBody>
                  <a:tcPr/>
                </a:tc>
              </a:tr>
              <a:tr h="311583">
                <a:tc>
                  <a:txBody>
                    <a:bodyPr/>
                    <a:lstStyle/>
                    <a:p>
                      <a:r>
                        <a:rPr lang="en-GB" sz="4000" dirty="0" smtClean="0"/>
                        <a:t>time (t)</a:t>
                      </a:r>
                      <a:endParaRPr lang="en-GB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000" smtClean="0"/>
                        <a:t>seconds </a:t>
                      </a:r>
                      <a:r>
                        <a:rPr lang="en-GB" sz="4000" dirty="0" smtClean="0"/>
                        <a:t>(s)</a:t>
                      </a:r>
                      <a:endParaRPr lang="en-GB" sz="4000" dirty="0"/>
                    </a:p>
                  </a:txBody>
                  <a:tcPr/>
                </a:tc>
              </a:tr>
              <a:tr h="311583">
                <a:tc>
                  <a:txBody>
                    <a:bodyPr/>
                    <a:lstStyle/>
                    <a:p>
                      <a:r>
                        <a:rPr lang="en-GB" sz="4000" dirty="0" smtClean="0"/>
                        <a:t>displacement (s)</a:t>
                      </a:r>
                      <a:endParaRPr lang="en-GB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000" smtClean="0"/>
                        <a:t>metres</a:t>
                      </a:r>
                      <a:r>
                        <a:rPr lang="en-GB" sz="4000" baseline="0" smtClean="0"/>
                        <a:t> </a:t>
                      </a:r>
                      <a:r>
                        <a:rPr lang="en-GB" sz="4000" baseline="0" dirty="0" smtClean="0"/>
                        <a:t>(m)</a:t>
                      </a:r>
                      <a:endParaRPr lang="en-GB" sz="4000" dirty="0"/>
                    </a:p>
                  </a:txBody>
                  <a:tcPr/>
                </a:tc>
              </a:tr>
              <a:tr h="311583">
                <a:tc>
                  <a:txBody>
                    <a:bodyPr/>
                    <a:lstStyle/>
                    <a:p>
                      <a:r>
                        <a:rPr lang="en-GB" sz="4000" dirty="0" smtClean="0"/>
                        <a:t>velocity (v or u)</a:t>
                      </a:r>
                      <a:endParaRPr lang="en-GB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000" dirty="0" smtClean="0"/>
                        <a:t>metres per second </a:t>
                      </a:r>
                    </a:p>
                    <a:p>
                      <a:r>
                        <a:rPr lang="en-GB" sz="4000" dirty="0" smtClean="0"/>
                        <a:t>(ms</a:t>
                      </a:r>
                      <a:r>
                        <a:rPr lang="en-GB" sz="4000" baseline="30000" dirty="0" smtClean="0"/>
                        <a:t>-1</a:t>
                      </a:r>
                      <a:r>
                        <a:rPr lang="en-GB" sz="4000" dirty="0" smtClean="0"/>
                        <a:t>)</a:t>
                      </a:r>
                      <a:endParaRPr lang="en-GB" sz="4000" dirty="0"/>
                    </a:p>
                  </a:txBody>
                  <a:tcPr/>
                </a:tc>
              </a:tr>
              <a:tr h="569645">
                <a:tc>
                  <a:txBody>
                    <a:bodyPr/>
                    <a:lstStyle/>
                    <a:p>
                      <a:r>
                        <a:rPr lang="en-GB" sz="4000" dirty="0" smtClean="0"/>
                        <a:t>acceleration</a:t>
                      </a:r>
                      <a:r>
                        <a:rPr lang="en-GB" sz="4000" baseline="0" dirty="0" smtClean="0"/>
                        <a:t> (a)</a:t>
                      </a:r>
                      <a:endParaRPr lang="en-GB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4000" dirty="0" smtClean="0"/>
                        <a:t>metres per second per second (ms</a:t>
                      </a:r>
                      <a:r>
                        <a:rPr lang="en-GB" sz="4000" baseline="30000" dirty="0" smtClean="0"/>
                        <a:t>-2</a:t>
                      </a:r>
                      <a:r>
                        <a:rPr lang="en-GB" sz="4000" dirty="0" smtClean="0"/>
                        <a:t>)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24860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476672"/>
            <a:ext cx="367240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dirty="0" smtClean="0"/>
              <a:t>W = mg</a:t>
            </a:r>
            <a:endParaRPr lang="en-GB" sz="8000" dirty="0"/>
          </a:p>
        </p:txBody>
      </p:sp>
      <p:sp>
        <p:nvSpPr>
          <p:cNvPr id="3" name="TextBox 2"/>
          <p:cNvSpPr txBox="1"/>
          <p:nvPr/>
        </p:nvSpPr>
        <p:spPr>
          <a:xfrm>
            <a:off x="393754" y="2161337"/>
            <a:ext cx="42839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 smtClean="0">
                <a:latin typeface="Comic Sans MS" pitchFamily="66" charset="0"/>
              </a:rPr>
              <a:t>g = 9.8 ms</a:t>
            </a:r>
            <a:r>
              <a:rPr lang="en-GB" sz="6000" baseline="30000" dirty="0" smtClean="0">
                <a:latin typeface="Comic Sans MS" pitchFamily="66" charset="0"/>
              </a:rPr>
              <a:t>-2</a:t>
            </a:r>
            <a:endParaRPr lang="en-GB" sz="6000" baseline="30000" dirty="0"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3789040"/>
            <a:ext cx="604867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6000" dirty="0" smtClean="0">
                <a:latin typeface="MS Reference Sans Serif"/>
              </a:rPr>
              <a:t>μ</a:t>
            </a:r>
            <a:endParaRPr lang="en-GB" sz="6000" dirty="0" smtClean="0">
              <a:latin typeface="MS Reference Sans Serif"/>
            </a:endParaRPr>
          </a:p>
          <a:p>
            <a:pPr algn="ctr"/>
            <a:r>
              <a:rPr lang="en-GB" sz="6000" dirty="0" smtClean="0">
                <a:latin typeface="MS Reference Sans Serif"/>
              </a:rPr>
              <a:t>coefficient of friction</a:t>
            </a:r>
            <a:endParaRPr lang="en-GB" sz="6000" dirty="0"/>
          </a:p>
        </p:txBody>
      </p:sp>
    </p:spTree>
    <p:extLst>
      <p:ext uri="{BB962C8B-B14F-4D97-AF65-F5344CB8AC3E}">
        <p14:creationId xmlns:p14="http://schemas.microsoft.com/office/powerpoint/2010/main" val="26971354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321</Words>
  <Application>Microsoft Office PowerPoint</Application>
  <PresentationFormat>On-screen Show (4:3)</PresentationFormat>
  <Paragraphs>106</Paragraphs>
  <Slides>23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26" baseType="lpstr">
      <vt:lpstr>Office Theme</vt:lpstr>
      <vt:lpstr>Equation</vt:lpstr>
      <vt:lpstr>Microsoft Equation 3.0</vt:lpstr>
      <vt:lpstr>mechanics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mechanics</dc:title>
  <dc:creator>Pam</dc:creator>
  <cp:lastModifiedBy>Pam</cp:lastModifiedBy>
  <cp:revision>9</cp:revision>
  <cp:lastPrinted>2012-11-11T15:01:03Z</cp:lastPrinted>
  <dcterms:created xsi:type="dcterms:W3CDTF">2012-11-08T14:48:40Z</dcterms:created>
  <dcterms:modified xsi:type="dcterms:W3CDTF">2012-11-13T14:40:12Z</dcterms:modified>
</cp:coreProperties>
</file>