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61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F25F-28DB-40D0-9CCC-C5418837B1D3}" type="datetimeFigureOut">
              <a:rPr lang="en-NZ" smtClean="0"/>
              <a:t>29/01/2014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02CD-DE42-4673-BBFA-7F18C0E7346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91948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F25F-28DB-40D0-9CCC-C5418837B1D3}" type="datetimeFigureOut">
              <a:rPr lang="en-NZ" smtClean="0"/>
              <a:t>29/01/2014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02CD-DE42-4673-BBFA-7F18C0E7346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67727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F25F-28DB-40D0-9CCC-C5418837B1D3}" type="datetimeFigureOut">
              <a:rPr lang="en-NZ" smtClean="0"/>
              <a:t>29/01/2014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02CD-DE42-4673-BBFA-7F18C0E7346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9632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F25F-28DB-40D0-9CCC-C5418837B1D3}" type="datetimeFigureOut">
              <a:rPr lang="en-NZ" smtClean="0"/>
              <a:t>29/01/2014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02CD-DE42-4673-BBFA-7F18C0E7346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41143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F25F-28DB-40D0-9CCC-C5418837B1D3}" type="datetimeFigureOut">
              <a:rPr lang="en-NZ" smtClean="0"/>
              <a:t>29/01/2014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02CD-DE42-4673-BBFA-7F18C0E7346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7472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F25F-28DB-40D0-9CCC-C5418837B1D3}" type="datetimeFigureOut">
              <a:rPr lang="en-NZ" smtClean="0"/>
              <a:t>29/01/2014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02CD-DE42-4673-BBFA-7F18C0E7346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86385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F25F-28DB-40D0-9CCC-C5418837B1D3}" type="datetimeFigureOut">
              <a:rPr lang="en-NZ" smtClean="0"/>
              <a:t>29/01/2014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02CD-DE42-4673-BBFA-7F18C0E7346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1518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F25F-28DB-40D0-9CCC-C5418837B1D3}" type="datetimeFigureOut">
              <a:rPr lang="en-NZ" smtClean="0"/>
              <a:t>29/01/2014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02CD-DE42-4673-BBFA-7F18C0E7346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15616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F25F-28DB-40D0-9CCC-C5418837B1D3}" type="datetimeFigureOut">
              <a:rPr lang="en-NZ" smtClean="0"/>
              <a:t>29/01/2014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02CD-DE42-4673-BBFA-7F18C0E7346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28897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F25F-28DB-40D0-9CCC-C5418837B1D3}" type="datetimeFigureOut">
              <a:rPr lang="en-NZ" smtClean="0"/>
              <a:t>29/01/2014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02CD-DE42-4673-BBFA-7F18C0E7346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19888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F25F-28DB-40D0-9CCC-C5418837B1D3}" type="datetimeFigureOut">
              <a:rPr lang="en-NZ" smtClean="0"/>
              <a:t>29/01/2014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02CD-DE42-4673-BBFA-7F18C0E7346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52935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6F25F-28DB-40D0-9CCC-C5418837B1D3}" type="datetimeFigureOut">
              <a:rPr lang="en-NZ" smtClean="0"/>
              <a:t>29/01/2014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702CD-DE42-4673-BBFA-7F18C0E7346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07291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course.statslc.com/login/index.php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.uk/url?sa=i&amp;rct=j&amp;q=&amp;esrc=s&amp;frm=1&amp;source=images&amp;cd=&amp;cad=rja&amp;docid=3hEsPkYQIiaXGM&amp;tbnid=EYlhb15U0ED_8M:&amp;ved=0CAUQjRw&amp;url=http://graphing-calculator-review.toptenreviews.com/fx-9750gii-review.html&amp;ei=F5ToUobxCYLIkwW944CwDw&amp;bvm=bv.60157871,d.dGI&amp;psig=AFQjCNFzandgeGjmvOJvZOUNNFemd3ji_g&amp;ust=1391060370330085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s://www.stat.auckland.ac.nz/~wild/iNZight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Statistics Level 3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introduction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87069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923925" cy="1905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99862" y="227567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/>
              <a:t>Using your calculator to find summary statistics from a frequency table.</a:t>
            </a:r>
            <a:endParaRPr lang="en-NZ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1367002" y="1432501"/>
            <a:ext cx="757848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/>
              <a:t>Select 2 from the menu to get STAT.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/>
              <a:t>Delete any existing data by pressing F6 F4 F1 {(more)  DEL_A  YES] and repeat if required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/>
              <a:t>Move the cursor to column one and </a:t>
            </a:r>
            <a:r>
              <a:rPr lang="en-NZ" dirty="0" smtClean="0"/>
              <a:t>enter </a:t>
            </a:r>
            <a:r>
              <a:rPr lang="en-NZ" dirty="0"/>
              <a:t>the data </a:t>
            </a:r>
            <a:r>
              <a:rPr lang="en-NZ" dirty="0" smtClean="0"/>
              <a:t>values for </a:t>
            </a:r>
            <a:r>
              <a:rPr lang="en-NZ" dirty="0" err="1" smtClean="0"/>
              <a:t>Bullseyes</a:t>
            </a:r>
            <a:r>
              <a:rPr lang="en-NZ" dirty="0" smtClean="0"/>
              <a:t>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703785"/>
              </p:ext>
            </p:extLst>
          </p:nvPr>
        </p:nvGraphicFramePr>
        <p:xfrm>
          <a:off x="1475656" y="3412403"/>
          <a:ext cx="60960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err="1" smtClean="0"/>
                        <a:t>Bullseyes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frequency</a:t>
                      </a:r>
                      <a:endParaRPr lang="en-N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0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2</a:t>
                      </a:r>
                      <a:endParaRPr lang="en-N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1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3</a:t>
                      </a:r>
                      <a:endParaRPr lang="en-N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2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4</a:t>
                      </a:r>
                      <a:endParaRPr lang="en-N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3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7</a:t>
                      </a:r>
                      <a:endParaRPr lang="en-N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4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6</a:t>
                      </a:r>
                      <a:endParaRPr lang="en-N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5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3</a:t>
                      </a:r>
                      <a:endParaRPr lang="en-N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total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35</a:t>
                      </a:r>
                      <a:endParaRPr lang="en-NZ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151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923925" cy="1905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99862" y="631776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/>
              <a:t>Using your calculator to find summary statistics from a frequency table.</a:t>
            </a:r>
            <a:endParaRPr lang="en-NZ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1475656" y="1628800"/>
            <a:ext cx="6912768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 smtClean="0"/>
              <a:t>Move </a:t>
            </a:r>
            <a:r>
              <a:rPr lang="en-NZ" dirty="0"/>
              <a:t>the cursor to column </a:t>
            </a:r>
            <a:r>
              <a:rPr lang="en-NZ" dirty="0" smtClean="0"/>
              <a:t>two </a:t>
            </a:r>
            <a:r>
              <a:rPr lang="en-NZ" dirty="0"/>
              <a:t>and </a:t>
            </a:r>
            <a:r>
              <a:rPr lang="en-NZ" dirty="0" smtClean="0"/>
              <a:t>enter </a:t>
            </a:r>
            <a:r>
              <a:rPr lang="en-NZ" dirty="0"/>
              <a:t>the </a:t>
            </a:r>
            <a:r>
              <a:rPr lang="en-NZ" dirty="0" smtClean="0"/>
              <a:t>frequency.</a:t>
            </a:r>
          </a:p>
          <a:p>
            <a:pPr>
              <a:lnSpc>
                <a:spcPct val="150000"/>
              </a:lnSpc>
            </a:pPr>
            <a:endParaRPr lang="en-NZ" dirty="0" smtClean="0"/>
          </a:p>
          <a:p>
            <a:pPr>
              <a:lnSpc>
                <a:spcPct val="150000"/>
              </a:lnSpc>
            </a:pPr>
            <a:endParaRPr lang="en-NZ" dirty="0"/>
          </a:p>
          <a:p>
            <a:pPr>
              <a:lnSpc>
                <a:spcPct val="150000"/>
              </a:lnSpc>
            </a:pPr>
            <a:endParaRPr lang="en-NZ" dirty="0" smtClean="0"/>
          </a:p>
          <a:p>
            <a:pPr>
              <a:lnSpc>
                <a:spcPct val="150000"/>
              </a:lnSpc>
            </a:pPr>
            <a:endParaRPr lang="en-NZ" dirty="0"/>
          </a:p>
          <a:p>
            <a:pPr>
              <a:lnSpc>
                <a:spcPct val="150000"/>
              </a:lnSpc>
            </a:pPr>
            <a:endParaRPr lang="en-NZ" dirty="0" smtClean="0"/>
          </a:p>
          <a:p>
            <a:pPr>
              <a:lnSpc>
                <a:spcPct val="150000"/>
              </a:lnSpc>
            </a:pPr>
            <a:endParaRPr lang="en-NZ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/>
              <a:t>Select F2 F6 (CALC, SET) and check that 1Var </a:t>
            </a:r>
            <a:r>
              <a:rPr lang="en-NZ" dirty="0" err="1"/>
              <a:t>Xlist</a:t>
            </a:r>
            <a:r>
              <a:rPr lang="en-NZ" dirty="0"/>
              <a:t>: list1   and 1Var </a:t>
            </a:r>
            <a:r>
              <a:rPr lang="en-NZ" dirty="0" err="1"/>
              <a:t>Freq</a:t>
            </a:r>
            <a:r>
              <a:rPr lang="en-NZ" dirty="0"/>
              <a:t>: 1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/>
              <a:t>Then press EXE  F1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/>
              <a:t>Scrolling down what summary statistics have you been given?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589742"/>
              </p:ext>
            </p:extLst>
          </p:nvPr>
        </p:nvGraphicFramePr>
        <p:xfrm>
          <a:off x="1541782" y="2302970"/>
          <a:ext cx="60960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err="1" smtClean="0"/>
                        <a:t>Bullseyes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frequency</a:t>
                      </a:r>
                      <a:endParaRPr lang="en-N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0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2</a:t>
                      </a:r>
                      <a:endParaRPr lang="en-N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1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3</a:t>
                      </a:r>
                      <a:endParaRPr lang="en-N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2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4</a:t>
                      </a:r>
                      <a:endParaRPr lang="en-N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3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7</a:t>
                      </a:r>
                      <a:endParaRPr lang="en-N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4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6</a:t>
                      </a:r>
                      <a:endParaRPr lang="en-N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5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3</a:t>
                      </a:r>
                      <a:endParaRPr lang="en-N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total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35</a:t>
                      </a:r>
                      <a:endParaRPr lang="en-NZ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78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923925" cy="1905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99862" y="631776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/>
              <a:t>Using your calculator to find summary statistics from a frequency table.</a:t>
            </a:r>
            <a:endParaRPr lang="en-NZ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899592" y="4406604"/>
            <a:ext cx="792088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 smtClean="0"/>
              <a:t>Select </a:t>
            </a:r>
            <a:r>
              <a:rPr lang="en-NZ" dirty="0"/>
              <a:t>F2 F6 (CALC, SET) and check that 1Var </a:t>
            </a:r>
            <a:r>
              <a:rPr lang="en-NZ" dirty="0" err="1"/>
              <a:t>Xlist</a:t>
            </a:r>
            <a:r>
              <a:rPr lang="en-NZ" dirty="0"/>
              <a:t>: list1   and 1Var </a:t>
            </a:r>
            <a:r>
              <a:rPr lang="en-NZ" dirty="0" err="1"/>
              <a:t>Freq</a:t>
            </a:r>
            <a:r>
              <a:rPr lang="en-NZ" dirty="0"/>
              <a:t>: </a:t>
            </a:r>
            <a:r>
              <a:rPr lang="en-NZ" dirty="0" smtClean="0"/>
              <a:t>list2</a:t>
            </a:r>
            <a:endParaRPr lang="en-NZ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/>
              <a:t>Then press EXE  F1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/>
              <a:t>Scrolling down what summary statistics have you been given?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031769"/>
              </p:ext>
            </p:extLst>
          </p:nvPr>
        </p:nvGraphicFramePr>
        <p:xfrm>
          <a:off x="1699862" y="1380828"/>
          <a:ext cx="60960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err="1" smtClean="0"/>
                        <a:t>Bullseyes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frequency</a:t>
                      </a:r>
                      <a:endParaRPr lang="en-N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0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2</a:t>
                      </a:r>
                      <a:endParaRPr lang="en-N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1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3</a:t>
                      </a:r>
                      <a:endParaRPr lang="en-N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2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4</a:t>
                      </a:r>
                      <a:endParaRPr lang="en-N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3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7</a:t>
                      </a:r>
                      <a:endParaRPr lang="en-N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4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6</a:t>
                      </a:r>
                      <a:endParaRPr lang="en-N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5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3</a:t>
                      </a:r>
                      <a:endParaRPr lang="en-N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total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35</a:t>
                      </a:r>
                      <a:endParaRPr lang="en-NZ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8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2492896"/>
            <a:ext cx="770485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500" dirty="0" smtClean="0"/>
              <a:t>A bit of practice on this now!</a:t>
            </a:r>
            <a:endParaRPr lang="en-NZ" sz="2500" dirty="0"/>
          </a:p>
        </p:txBody>
      </p:sp>
    </p:spTree>
    <p:extLst>
      <p:ext uri="{BB962C8B-B14F-4D97-AF65-F5344CB8AC3E}">
        <p14:creationId xmlns:p14="http://schemas.microsoft.com/office/powerpoint/2010/main" val="221919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5488" y="620688"/>
            <a:ext cx="763284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500" b="1" dirty="0" smtClean="0"/>
              <a:t>The Course</a:t>
            </a:r>
            <a:endParaRPr lang="en-NZ" sz="25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772816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 smtClean="0"/>
              <a:t>4 internal Assessment Standards        4 credits each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 smtClean="0"/>
              <a:t>2 external Assessment standards        4 credits each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N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N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 smtClean="0"/>
              <a:t>Access to www.statslc.com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9115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5488" y="620688"/>
            <a:ext cx="763284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500" b="1" dirty="0" smtClean="0"/>
              <a:t>Assessment Standards</a:t>
            </a:r>
            <a:endParaRPr lang="en-NZ" sz="25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910143"/>
              </p:ext>
            </p:extLst>
          </p:nvPr>
        </p:nvGraphicFramePr>
        <p:xfrm>
          <a:off x="925491" y="1628800"/>
          <a:ext cx="7632845" cy="340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5380"/>
                <a:gridCol w="1086906"/>
                <a:gridCol w="1959169"/>
                <a:gridCol w="1540695"/>
                <a:gridCol w="15406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Standard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Credits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When</a:t>
                      </a:r>
                      <a:endParaRPr lang="en-N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91580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3.8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Time Series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4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Term 1</a:t>
                      </a:r>
                      <a:endParaRPr lang="en-N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91581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3.9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Bivariate data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4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Term 1</a:t>
                      </a:r>
                      <a:endParaRPr lang="en-N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91582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3.10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Formal</a:t>
                      </a:r>
                      <a:r>
                        <a:rPr lang="en-NZ" baseline="0" dirty="0" smtClean="0"/>
                        <a:t> Inference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4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Term 2</a:t>
                      </a:r>
                      <a:endParaRPr lang="en-N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91583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3.11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Experimental design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4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Term 2</a:t>
                      </a:r>
                      <a:endParaRPr lang="en-N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91585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3.13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Probability Concepts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4</a:t>
                      </a:r>
                    </a:p>
                    <a:p>
                      <a:pPr algn="ctr"/>
                      <a:r>
                        <a:rPr lang="en-NZ" dirty="0" smtClean="0"/>
                        <a:t>external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Term 3</a:t>
                      </a:r>
                      <a:endParaRPr lang="en-N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91586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3.14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Probability Distributions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4</a:t>
                      </a:r>
                    </a:p>
                    <a:p>
                      <a:pPr algn="ctr"/>
                      <a:r>
                        <a:rPr lang="en-NZ" dirty="0" smtClean="0"/>
                        <a:t>external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Term 3</a:t>
                      </a:r>
                      <a:endParaRPr lang="en-NZ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0554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364594"/>
            <a:ext cx="79208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500" b="1" dirty="0" smtClean="0"/>
              <a:t>How to achieve or better!</a:t>
            </a:r>
            <a:endParaRPr lang="en-NZ" sz="25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443497"/>
              </p:ext>
            </p:extLst>
          </p:nvPr>
        </p:nvGraphicFramePr>
        <p:xfrm>
          <a:off x="248950" y="1412776"/>
          <a:ext cx="8496945" cy="4851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2315"/>
                <a:gridCol w="2832315"/>
                <a:gridCol w="283231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Achieved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Merit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Excellence</a:t>
                      </a:r>
                      <a:endParaRPr lang="en-N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student has investigated time series data. They have shown evidence of using each component of the </a:t>
                      </a:r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statistical enquiry cycle</a:t>
                      </a:r>
                      <a:r>
                        <a:rPr lang="en-A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investigate 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student investigated time series data, with justification. They have shown evidence of linking components of the </a:t>
                      </a:r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statistical enquiry cycle</a:t>
                      </a:r>
                      <a:r>
                        <a:rPr lang="en-A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the context, and referring to evidence such as statistics, data values, trends, or features of visual displays in support of statements made.</a:t>
                      </a:r>
                      <a:endParaRPr lang="en-NZ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student investigated time series data, with statistical insight. They have shown evidence of integrating statistical and contextual knowledge throughout </a:t>
                      </a:r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statistical enquiry cycle</a:t>
                      </a:r>
                      <a:r>
                        <a:rPr lang="en-A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They may have reflected on the process, considered other relevant variables, evaluated the adequacy of any models, or shown a deeper understanding of models.</a:t>
                      </a:r>
                      <a:endParaRPr lang="en-NZ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NZ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9064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476672"/>
            <a:ext cx="763284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500" b="1" dirty="0" smtClean="0"/>
              <a:t>The Statistics Enquiry Cycle</a:t>
            </a:r>
          </a:p>
          <a:p>
            <a:pPr algn="ctr"/>
            <a:endParaRPr lang="en-NZ" sz="2500" b="1" dirty="0" smtClean="0"/>
          </a:p>
          <a:p>
            <a:pPr algn="ctr"/>
            <a:r>
              <a:rPr lang="en-NZ" sz="2500" b="1" dirty="0" smtClean="0"/>
              <a:t>PPDAC</a:t>
            </a:r>
            <a:endParaRPr lang="en-NZ" sz="25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87624" y="2924944"/>
            <a:ext cx="59046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000" dirty="0" smtClean="0"/>
              <a:t>Problem</a:t>
            </a:r>
          </a:p>
          <a:p>
            <a:endParaRPr lang="en-N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000" dirty="0" smtClean="0"/>
              <a:t>Plan</a:t>
            </a:r>
          </a:p>
          <a:p>
            <a:endParaRPr lang="en-N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000" dirty="0" smtClean="0"/>
              <a:t>Data</a:t>
            </a:r>
          </a:p>
          <a:p>
            <a:endParaRPr lang="en-N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000" dirty="0" smtClean="0"/>
              <a:t>Analysis</a:t>
            </a:r>
          </a:p>
          <a:p>
            <a:endParaRPr lang="en-N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000" dirty="0" smtClean="0"/>
              <a:t>Conclusion</a:t>
            </a:r>
            <a:endParaRPr lang="en-NZ" sz="2000" dirty="0"/>
          </a:p>
        </p:txBody>
      </p:sp>
    </p:spTree>
    <p:extLst>
      <p:ext uri="{BB962C8B-B14F-4D97-AF65-F5344CB8AC3E}">
        <p14:creationId xmlns:p14="http://schemas.microsoft.com/office/powerpoint/2010/main" val="980108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5488" y="620688"/>
            <a:ext cx="763284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500" b="1" dirty="0" smtClean="0"/>
              <a:t>Statistics </a:t>
            </a:r>
            <a:r>
              <a:rPr lang="en-NZ" sz="2500" b="1" smtClean="0"/>
              <a:t>Learning Centre</a:t>
            </a:r>
            <a:endParaRPr lang="en-NZ" sz="2500" b="1" dirty="0"/>
          </a:p>
        </p:txBody>
      </p:sp>
      <p:pic>
        <p:nvPicPr>
          <p:cNvPr id="2050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76" y="1484784"/>
            <a:ext cx="7955360" cy="4474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922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5488" y="620688"/>
            <a:ext cx="763284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500" b="1" dirty="0" smtClean="0"/>
              <a:t>Using Technology</a:t>
            </a:r>
            <a:endParaRPr lang="en-NZ" sz="2500" b="1" dirty="0"/>
          </a:p>
        </p:txBody>
      </p:sp>
      <p:sp>
        <p:nvSpPr>
          <p:cNvPr id="3" name="AutoShape 2" descr="data:image/jpeg;base64,/9j/4AAQSkZJRgABAQAAAQABAAD/2wCEAAkGBxQTERIUEhISFRUXGBgYFRgVFBUVFxYXFhgZGRgZGBwYHSggGBomGxgXITEiJSkrLi4vGB8zODMsNygtLisBCgoKDg0OGxAQGzQfHyQsLSwsNCwvLCwsLCwsLCwsLC8sNCwsLCwsLCwsLCwsLCwsLCwsLCwsLCwsLCwsLCwsLP/AABEIAOcA2gMBIgACEQEDEQH/xAAbAAEAAgMBAQAAAAAAAAAAAAAABQYDBAcCAf/EAE8QAAIBAgMFBAYFBgoJBAMAAAECAwARBBIhBQYTMUEHIlFhFDJxgZGxI0JScqEzNVOywdEVFiSCkpOio8LSQ2Jjc4Ozw9PhJTRk8BdUVf/EABkBAQEBAQEBAAAAAAAAAAAAAAABAgMFBP/EACgRAQEAAgEDAwIHAQAAAAAAAAABAhExAxIhMkGRYbEEIlFxgcHRE//aAAwDAQACEQMRAD8A7jSlKBSlKBSlKBUZtrbK4cKMrPI5tHGtszcrnXkouLnz61J1zyHEGfbeIvqsCBU8sqrf355H+ArWM2sWFcbj2/0WEi8mkklI9uVVH418/l554jCL93DSH9aapPNUEN7MOYeN9OI8qMpOGnHEWU2QxjJeS/OwuQNTpTaNg4XGHnj7fdw0Y/WJrydm4k89o4j3RYYf9M1rYnfLCI7q0puilmIR2AURce9wNRw9b8unPStvCbehkk4a8S5MgUtFIqOYWyyZXZcrWPnrbS9NjwdkTddoYz3ejj5Q18/gaT/9/Hf0of8AtVL3r5endV2if4Hl/wD6GN/pQf8AaoNlzjltDFe9cOf+lUtevha2pp3U2i/QcWOW0JP50EDfJRTgY4csbG338KP8LisqbZhMYkzi2mn1he1gVFyDqDbmL62r5/DkFiS5AW2bMki2v43XQefmPEXdybeRLtEf6TBP7YpkP4SGsU29E2GKnGwxrESF40MjOEJ5F0ZQQvmCa3Ydoxu/DUtnylrFHWwDZTfMoAN+nOorfSLPhZV/1GI9qjMPxFWWW+VXJWBAIIIOoI1BFfaqfZfjzLs2HMbmMtF7kbu/2CtWys2aukKUpUClKUClKUClKUClKUClKUCuXbhScTGbQl+1I9vY0rEfgorpeMmyRu/2VZuduQJ59K5b2Tax4hjzJjv/AGz+2umHptWcLztLaSQKDJex8B++qfx9mDKPRQ4W2VZCJEUKCFAV3KhQGawtYX0qd3iP0mGH+un660xe1DGTdFAEkSEs+UWmlRFI01OVi1tNVt51hi3SvPidnkZfRAVC5QplbKAYzFouYqDwyVuBe2lZsNtnCxyGSPDqrnOb8YkAyNmkyqe6uZtTlAvU8NpE3+ieOzMt5QUXuqTcG2oNvn7DhO2iNWiKLkkdnchUi4eTSXqpOe4AB0A8TlqdzV/jmv6Nf6wfur5/HMfYT+sH7q312ocmbKp7qNdWDKM75bsRoFAOc2v3Q3hr7g2iWd14bHK1roQb991zd4ju922lzmDC1gCR3I7+OQ+wv9Z/4r5JvcjAq0akEEH6W2h59KkcPtTMFIUNd50IRs5HBZlv00OUA+BdR1r5HtQlgOHmuobuG/MXyDNYZxzIJHdF+elDuRi7ywa/QILsHNmXVxazHTUiw18h4Ci7cwml4F0XINVNktbIL8lt05anxNSP8KHO62Q5cllDXku5sVYC4DAWIF9dbaAmpWh3IjZG1MO0lokIdueoJIHU96/vrc24t1t4hh8RWaT14fvn/lSVj2yfV9pqNS7VzsQxF8NiY7+rKH9mdFHzQ10muSdis2XEYyPxRG/oMw/x11ut9T1NZclKUrmhSlKBSlKBSlKBSlKBSlKCN3le2DxRHMQSnr0RvAg/jXPeykfQTfeT5Gr9vcP5BjOX/t5udv0beIIqh9lf5Cb7y/I11x9FX2T28P5fDffX9cVL1D7wfl8N95f1hW3LtSNWKkS3BsbQTsL5c2jBCCLaXBtfTnWI55cvW1cbwYmkylsttOQFza7H6qDmWsbAE1C7v42SSaMyMxz4bOt7KbiRQ9lCgFLkFGvcq+uup29o7UjeMKBN3miBvh5wCrOuZTdOqhgR5261pY7aKelRTAS2RLNeCcHLI+U800A9a/8Aq260ZTe0Tcwrc2Mq31tfIGkH9pFPusdCa3KhcTtaMyxaTd3iuf5PPc5VyWAyXN+JcEfZ863YdqRs4UCW5bKLwTqL5c1yzIABbS5Nr6c6D76S7gNCEZfF2kjNwSDYcM3HgetaLvJC00rmABgGIMshyiMG5UCK553POt7ZP5CP7v7TWhjpcQVxAaGMrk+jJZChOQFg+ZgSpYlRoPVJPOgkWllIUosRBUE5ncanwshuPM29lRCTnCizNAOS6yytYqGfW0RsSCTr5VI4x5hGnBSMn6O4J5C4DgC4FgvI391RO0XxTlj6LCFChkMpjYrmhbOr2ksbPZSQbEHqNaCYw+MWR4bEZgVY2D2s8UpUqWUZlNjqPAjmK97cOi+2tHAj+UR90L9Fh+6tsq9zF6C2lhy0rd26dF9tRvHhReyE/wDqOJHjE34SJ5+fh8K7HXGuyL85Tf7l/D9Inl+0V2Wt9X1OmXJSlK5slKUoFKUoFKUoFKUoFKUoI/eJL4TFDxhlGl+qN4a/Cud9lR+gm9qfJq6ZtCPNFIv2kYdOqkddPjXLeyR/opx/uz+vXXH0VfZZtv8A5fDffX9YVL1FbeH02F++P1hWxBtWJnKBjmBK2KsNQQpsbW5kDnWI55Pm0WOfDDo03e8wsMzj+0qn3VhxMKviSjWIbDOpHUqzgNbpbxv5edepMbGZMOwb1rqB1u6hhm+zoL6862fRzxuJfThlLa88wIPh40ZeMHA+bPKVLBQgykkWGrMbgHMxtprbKNeZO4KVhxWIEaM7XsoubAsfgKDFswEQoCDcDlyPXxrS2xiA0UqtFMTkbKq5gWGRWYZlBUHW2t7kG16zptqEuyh9QpbUFb5WKsFzWLEEHkPDxFYsFvFBK6IjEl/V0Fiche1wbZsoJy8/K2tBs4nFGKJGWNm1RcouCoawvYC+nhb4VEbT20XWWNcLO6MgsbPEWWSJn0zp3SLZbHUE6jpVkpQQ2zo7TRWVlXhYcLmB0tHiu6bgd4Ai/XUcq29un1ffWzJ+Uh++f+VJWlvA1gPIGo3jwpnYyt8biG/2Pn1dfPy8K7FXJexGP6bFt4JEPiXPh5ePx6darfV9TplyUpSubJSlKBSlKBSlKBSlKBSlKAa5P2bR8PEY2I80Yr1+pIy9detdYrl+78eTbe0E8c7ezOY3/wAVdMOLFizbXwrO0DKubIwJAtewKnS+nQ1mUkXtC4vqbcMXPj61bwpWGbNo/JqD6O1xqDaK4IFgfW520rJxG/RSf3f+etu9am08eIYy5V2F7WQXJ58h7rDxJA602nbDiN+ik/u/89fC7HnDIf6v/PUbhd5g7sgw+I7q5rhVYE8XhZQQbE/W00trfQ1kbeNR/ocVyJ0i52BOhvYnS1udyKbO2NtkubnDsT4kRE/HN5n415jgCkFcMQRyIWEEaW0s2mmnsrFLt5FbKY8QeWoiLDXL4eTE+xWPt94TbAkZV4U6FhfvplA56E3tfTkL/gbDtjY4jfoZPjH/AJ6Z3/QyfGL/AD1s3pTZ2xrxozPGTGyhSSSxT7DLbusTe7Corel7I58Ec/ganarO+x+gmPQRt8SLD9/wqzzWpNNXsSw9oMVJ9qVU6/UQHxt/pPD/AMdJqm9ksGXZsZ+28rf2yo/BRVyq9S7yq3kpSlYQpSlApSlApSlApSlApSlArnJjybwTf7SFW/uwv/Tro1c/20Mu38OftYa3w43/AIreHv8AssWjFMqjMcvTmQt/eetY4ZFb1Sw94I/G9aO9UZMKsPqsCfYQV+ZFVlMQsM8LIxIMyxsDbVZHWP4d+/8ANFY0i7SHLa7HXxAPytRGvyYH+af31DbyZuJGFbICjG98o7up5eVq093sW4xRhkZmDRFxct3ShTlfUXEhv90U1RYfSB9tfHkRpXpJb8mU++q/tfEy8aUJIVVMv1iBYqv7Wra3WxTScdJCS0UmW9zyKg208Dm/Cmsl8JUzDUZl05869pci4YW9h/fVTxGKnbO6OwXvmwY6KuvyIqT2TjmbAcZrlwsljc65HZVPwANNX3Epxh9rn4Kf3mslha+ZjpfoP2CqHteaVIZJOKxst7B2JBZSR7/KrPt6Urh4wbAuVDkC31ST+Ipq+431xEZIF1uejOCb+ABN6rfaK9sNJ91R8XFRphDT4ZImJLSqT4qsThyTboVW3tb2X2+1B7YZ/wCZ+tf9lawn5oTlbNwIcmzcGPGJW/p979tWCtDd+LLhMMv2YYx8EArfqXlKUpSoFKUoFKUoFKUoFKUoFKUoFUPeZbbawB8YnHwzf5qvlUfesf8Aq2zfuTf4a3hz8rFlljDKVYAgixB5EEaiq3HukBOjmUtGjB1QrrmXVczX7wBseQOguTU1tDaPCKgIzsRewNtOXzqLxO85jUs+HYKNT3xe3kCNeRr4s/xvRwy7Mr5/a/43j0s8puRv7b2dx47AgODdSeV+oPkf3HpUNuzsGWKdppsgshSNVbNoxBdibDnlUAW6Hx019sb8mOZosPhJMRlCEsHCD6RQ6gDKSe6wrW2b2hlsRBDiMG8AmbKj8UOubl9kXF7DTlcV9bml95tlSMRLCpZrAMoIUm3JluQL9OfQeFZd0dlvDE5l0klfOwvfKAAqrfqbLc+ZNVnF7+SNI/AwU8ihsobjZQe/wxoEIF2t161ubv7/AKyNLFNBJFJHEZrFw5dRYkXyrY99bDw9lTz+ivm19g4jiMsKgqxOVywyoGP1hfMbX5Aa2GovpaYNlqmGGHF8oj4d+vK1/b1qs/xpmtpg5iCLg8XWxtYjucvPzqX2BvGk0UrMrRmH1wzZja1wQbC99Ra3MU8+4icLurK0y8bhiJGDHKxYyFTdRYgZVuATz5W9tm2ts4Tx5CSpBurAXsRccuosSLefSqdtLb00zHKxjToF5/Ec/l5VHAtf8o9/G4rWkXTYW7y4dmdn4khFsxGUKvgo1sL6nUk+Ogqudq5/kre1fk1Z9lbeljIDkyJ1vqwHiD4+XyrV7V3DYS6m4bKVI5EFXsauHqizl1DCrZEHgoHwFZa+KNBX2sIUpSgUpSgUpSgUpSgUpSgUpSgVSN7Pzrsz7s/+GrvVH3u/Ouy/uz/Ja3hz8rG/t/AmUpkkaOQA2OXMpB5hgCD06HxquSbrzSd2XEgq3dOVGBI10BZjbmenXpcVt7+4rI0GeSWOIqwvGbAvdbBtbcr29ht1qlYvayqhMM+JEv1Bn9Zr9LG562FeN170v+17sN37/wCvV/D/AITLPozKZ6/jj+Vs3l3B475sPiJIWZFWRRco4Rcik2I1ygD3e2tHYfZu0eIifEYmSXhHOi6hQSeepOvdHL7Iv0qtb74+X04DFTzQxMkZGVnC24a5sgAIP0ma+nj5VHbobYlbaWGGGefJmQSIZHdSuW0hcXItzIv1tyr2POnkrvtTs5kaWRsLjJoVZ2fJ3rBn9YqVYc9OetgK2d19w1ieV5pZJnZGgJa4sptmydbeflXN9q7QZcVOuMmxIIdhlDsCCzHvd42yqveCj1u6LgG4kNwtoYtjjFhkmdfRpcvecgSC3DKXPde2blrr7Kap4XPE7mYgMRHi5co0F1e4FuWjgctOlbc+75wmEmu7O8kkRdjzNnFvde3xrlo2nh7LxZ8YX7ucCQ6HMc/raggZbe+/Sr/2TPLiMFiI8QZGjZ/oy7MxAKi+Rm1sCLjzvU8+9GBV00tyFq+qG8vxrb2jgnw5tKDl6SAHIR5keofI+4mtEY+LnxorffX99aG1Amo/GozeyYtszD3+3MB9xZGCe7LUrhIpJ+5h1bvaNMykKinnkv67W5Hl8ji7RMEsWFijQd1OGi+wB6uPqizl12lKVzQpSlApSlApSlApSlApSlApSlAqkb3/AJ02X7J/klXeqVvf+c9l+yf5R1vDn5+yxk3r3ihwoRJY5JS4LZI4w/cW1ybkAC5FVeDffAqyuMHPDHoXc4dMtn0RiVfQXB6G9jU3v3urJi+G8EqxyIrJZ1BV0kAzDy6jzDEVSH7OcbK4TETwhWsO6ASVQWAHdWwAJsOQzE2uTfOoS1b95t8MLHM0EkUs+QKzCONGVc2UjViD9ZeX2gK1d3d9cFJiY4o4ZYTILIHiQKX1IOZWJFxoNLVqbzblTtiDNg51Viio6sPsqq6GxuCEXS3T3Vp7C3FxDYyCfFTRkxBWCpe7BCbEk6+sSSbak1J2nlJ7R35wTSSBsLPPkJXMsUZAAJAtdr+Oprb3a33wUqz5FeIxI0pDIoPDB+rkJva6jzuPdAY/s9xaTyvg8SgVmJswKstye6dCDa510rZ3S7Nmi45nlBMkTw9weqHtc3PM3A+FXwPr7/YNiXfB4iTn3uDF8fX8jUvs/fnCjAnEDid1xEy8NQ+cjMNA2W2XrfoeulVU9n+0FBjixURj1Gl1uCTzFj1vpepbZ/ZsRgJYGnHEeRZA4XuhlBUC172sSOfW/lTUN1mbtRhCteDFjQ2bhx2GgsbZ9eY+I8a3tpb34RI8NIkbyGcZkEcKM5sQpBBIs2bSwvqDVUxO4O0WVlkxMIjscx8r5iT3R1F+fO/ibzW0eztzhsIsE4WXD3sXW4e7B76eqQ2o5jWmpweWSLtPwoKBosVGuYXZo48tiPJtBqG0ubV67TzeJLdZI7e9WqAPZzjpSqYnEx8PMNFF75VI00ABy3FTnaPHlihXwkiX4KwrWGu6E5dVpSlYQpSlApSlApSlApSlApSlApSlAqlb3/nPZfsxHyjq61St8Pznsv8A4/yjreHPz9liG7SNrTRTYWNMScNG6uWcWFyuXr5AjS45+yuf47ejFRZJItovM1xZGOYi63sQ1+oKm3iPGu27bw0MkYWeJJE00cLYG2mraA1A7P2Ps1HvHDhlYagho738Bre9Y7pwSVTd8t5MQMVOvpcmGCiHhooYAh48zElBmsGuL66m2lq1t295MQuNwSrjnxKysVlQi+Vemrd4DUn6pGTXQ11DaOy8NiY1fEYdGsNOIFJUX8fDrWlsjBbPgYmJcNE2mueIE/jeruGrHK8ZvTjGmnD4yePLxjlV+GM6BrJYWtqPactuZFb+5e92Nb0xTNJLlwzyKWs5jkUixBIubgtofs10rF7BweKHGkwsbseZKoWNtNSND+6mzTgsN3YvR4b6Hvxr06i/uqd0NVyEbz4oxyN6biFKlMoEpAbMWvoPIXv5eYqZwG9mMOy5W4r3XEKglsAwRkJy3t9uwvz71q6Am7OAnZnGFw5N+aqhB89NP/vtrdcYWGMxWgCHQoWjAt4EE2tV7oavDiuI3pxQRWGPxDMxYMhZ7KBbKbkkMGudLaZfOrBtjerF+i7PbjPFxI2zOoy5yr5cxyi/q5TZftcuVXzCbr7Ocho4MMTz7oRrfCpDamHwpi4c6wMgt3JCmnmM3I1dzlHGMVvTiojG0W0ZJ2vfKRKQGBsARKtmv5eNXrtEfMmGJFi00Rt4XVtKnNlbB2eGDQw4YNfTKY2PutUP2jjXDD/5EXyarhd2LOXUaUpWEKUpQKUpQKUpQKUpQKUpQKUpQKpW+H5y2X/x/lHV1qlb5fnHZXtn+Udbw5+Vih9uYYz4S98nDa3hmzDN77FapGJ4fDgCpGHylpChY8zZFa7EZgFLG1vygHSu774YvBrGiY04fI2qrKMxJXmVABNxcajx+NMw77CzcoPes5F/Yy2tWZl7GlQxUkrbGVTmMS4wgc8tuGdPZxM3v86048Nh/QQ3c49/0ne/KEZcmfnksfUtbXPfu12z03ALgQ0j4b0VhkPIxMeRQLa51B0tcW8qqRbd7Npw/ck+X9W1XaKZsWSX0Daix5smSEvblpKM/wDd3v5c6jdjR4cwz8VVDgMUYsL3yHIqrxAb8TLc5HFr3y867du7jMCuFd4Ww6RJfi5bKqfeB5XHxvVYxE+7xa/0IJ+xFMB8FW1JS+FQ3AkkGLIhzXaCYNl+4cvvz5bVKbLjwpROKwDd++snOxyAgC2XlqCDfyva97oTbPvIMGcOCO9ZAUbILDMwYAnXr00qJ2htbYjuzPJGWJNzEsve8yUWxPnTa8K3g2EeKw7QMD3obWvcE5eIpuPv+6vbRwmTEHEMRLxZLBg+U2vo5UE2ZmGo1AQ8rirdu7itmNOq4Z4i5By5g6uSNbDOBfQE28q87xbU2QZmGJkiMi91iquXBGlmMY1t+FNilyzQCJsiSCUWyuGNswbnYm+o5aXB8ell33csuBLesZoM3tK6/jWXZuM2OXTgyRZ8wA4iyjmbaFwLH3167Qh9JhB/8mGtY38yx1GlKVzZKUpQKUpQKUpQKUpQKUpQKUpQKpe+f5w2V96b5R1dKpm+f5w2V96b5R1vDlYovbfgpOLh5grGMRlCwFwrZrgN4XB08bGqVtHaEDxYZIQymPOGDBNcwj1zL6xLK515ZraCwrtW+W90GCyJKHZpASFRFfujS7ZmAAv+2qx/+QsEAD6FOhYXVjFEL8xmHeFxcHl4GpLU0qWJ2TiDscPw5Cq4oyWym6xmPJntzy5h8DflULHjo/ROGzKHDXQKCGN2Jbik90i1rW15X0rss+/GFTBR4gNJlZ+HlWNc+cAlgVJyjTW97ajneoOPtBwhXiHAYgre3E4MQW/hfNa/vpLf0NKhsHZE8uB2gY43IZIcose+YpQ7ZR9ay3tbmdOdROy8dCmHxEcl1kYmxAIY9whVuCLAPYsG0IJtqBbsOyt+MIcLNNd1EOXiKY1DnObJlCkg3Og16a251DHtEwcmdxgMS4XV34URC+bEMbe+mxTNw8BLNO/CBymCZC3JbyRlVW/XU391QuypUw0zDFwF7DK0TgKc2ZTqx1S1idPWtlOjE12DdbfPCzNKozxlVaQB40UCNNWsUJvYW5+7rUVP2m4J2t6JiJTrYlIrkezMTypurZpQ924XlxsRhDNaYPmChQqh81yF7qafVGmthWrtjDnDY6UYmIkcV2ysSgZWYlWUj1hYg/getdU3e36wk2IjjSOSEv3VDJHlL8x3lYkE8uVqw7Y7SsEsrxmGabISpOSPLdSQcuZr2v5dKbqacuxTLiZ39GiPfY5VW5JJY94gXCcwSBovTSum75g3wAbnx4AfbpevOC7RcCWUcCWEZhdskRUD/Ws1wPMC9bG/xvNgrdcTD81rWPqWOpUpSuaFKUoFKUoFKUoFKUoFKUoFKUoFUzfT/wB/sr7836qVc6pu/OmK2W3+2Zf6Sj91aw5WKl2v7tzzvBPBGZAiFHVdWXXMGA6jUjTlYeOnP2wGJcQp6NiLxoU1jk1vJI45jQAOFtf6vurrO/8Avz6A8UawiVnXOSXKBQDYclNySD4VX8T2k4pUDSYOFVewusveUsgdQ1rlGKMGAYcj7aTaIuTcjFNsvRLyCcy8K4zZCmTToW0Bt7ffXYcBMsLRDB4kSOwzvlYhlU3VMuTQA66NqQCeQFdIxfaUq4COdYCZDIYjHxLBSozElwtyCuXp18qrUvafK7ZvR1XkO7LIB4+HOm6sk9687C3KxUmExoKZGkSMRq1gWMcgk1+ze1hf31X8HszEQcZXweILujRghNFDggm4Qt1+qyhuRuNK6HsntGX0PFStC3EhyEJxLh+KwRe9lGUBuYsbDxvatKDtExpC5MBGQQGH0jOcrAspa1ioIBsSB08RdLUukPuVuniHlZnjaJDFKl3FiTKhTlzsLnnUPgNm4zAYi7YQuRmH5JZVN1Zbo2VrDvX0tcaGuhbB38vLNHiYDEyxvNpKZAci8QqAdBdTcEEgj3VBYjtTnZVYYKMISwUmV2JKgZuQHIOutra08r4Qm7O72JlxULGExqrq7HIIlGUg2VQBblyAsKw7d3ZxeGxUrej8VS7sjcJZkZWJIupBswv1Gh5eNXfd/tFZ5oIp8MqLNokiuTzYqCQQbjOpU63FbeI34mdpBBhlKqwUFmJJLEhdNO8bHQXrph088+IjmsOw8ViHAGGKXsCRCIEA8bAAX9gua6DvZGVk2cp5ieAfAoKzJvvNHkM+GQKeoYhrA2Jsb6jXnbUEV83tcSY3ZwXUNiImHsDxn5Vq9PLCzuXHl1OlKV86FKUoFKUoFKUoFKUoFKUoFKUoFU7tJFkwUv6PFxE+SsGHztVxqH3u2R6Vg5oRoxAKHwdCGX3XAHvrWN1SKN2l7nS43hSwFS8alGRjbMpNwQfEG+nW/lrUMRuptKVQjYeNdVLMG1dkjESM/ePJBbugDUm1zXSN2dvDEQg3tKndmQ6Mrrobjpcg/iOlS/ph8qXc8Dnj9m8rbO4WdROJTKL3CElcpS9rjS2tuY5a1WV3H2kE4XDPDz58vEGTOFy5reOU2v4V2n00+Ap6b5CmxzvYfZzKcLikmdUkmVAtrlVMbZ1vyvduflUUN2trR5VCRkIqxgrw2BRPVU5hcrex5c1U81BHWfTvKvnp3l+NTY55uxuNiDM8uMb1kkQ2Ysx4i5SSSOYGgGtQ0+4+04LRxNmRSxR4pWjJD5b3Fxp3Qba2N9da656d5fjT03ypscy2DuVjGngfE2VIjcd4szHO0hJPiXYkm5JqTx+7OLgeT0cLJG7K45ZgUJKghtNMx8QfCrz6afAU9MPlXTp9XLC+Bz19gY2fKsqBVBbU2v3yWY2XQkkk3PU1utHm2rs2Ma5Cze5FJB/sVasftDKjFmCqBck6ADzNQnZ3hTicZPjiDw0BhguLZj9dvcNP55HSt5dXLPzfb+1kdJpSlfOhSlKBSlKBSlKBSlKBSlKBSlKBSlKCsbx7lQ4l+Mjvh8R+liNi33x9b4g6c6hP4obST1NoxOP9pDb95pStd9Xby27+1xynwLe0OPktYzsjbI6YBv50n7hX2lO76G3n+Dts/osEf57/AL6++g7Y/QYP+sb/ADUpTu+hsGA2x+gwQ/4jfvr0Nk7YP1cAvtaU/KvtKd30NvS7A2uecuAX2CU/Na9fxV2m3rY7Dp9yHN8wKUp3G3uDs24jBsdjJsQAb5AOEh9tiT8LGrzhcOkaKkaqiKLKqgAADoAKUqXK02y0pSohSlKBSlKBSlKD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2414588"/>
            <a:ext cx="4762500" cy="503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4" name="AutoShape 4" descr="data:image/jpeg;base64,/9j/4AAQSkZJRgABAQAAAQABAAD/2wCEAAkGBxQTERIUEhISFRUXGBgYFRgVFBUVFxYXFhgZGRgZGBwYHSggGBomGxgXITEiJSkrLi4vGB8zODMsNygtLisBCgoKDg0OGxAQGzQfHyQsLSwsNCwvLCwsLCwsLCwsLC8sNCwsLCwsLCwsLCwsLCwsLCwsLCwsLCwsLCwsLCwsLP/AABEIAOcA2gMBIgACEQEDEQH/xAAbAAEAAgMBAQAAAAAAAAAAAAAABQYDBAcCAf/EAE8QAAIBAgMFBAYFBgoJBAMAAAECAwARBBIhBQYTMUEHIlFhFDJxgZGxI0JScqEzNVOywdEVFiSCkpOio8LSQ2Jjc4Ozw9PhJTRk8BdUVf/EABkBAQEBAQEBAAAAAAAAAAAAAAABAgMFBP/EACgRAQEAAgEDAwIHAQAAAAAAAAABAhExAxIhMkGRYbEEIlFxgcHRE//aAAwDAQACEQMRAD8A7jSlKBSlKBSlKBUZtrbK4cKMrPI5tHGtszcrnXkouLnz61J1zyHEGfbeIvqsCBU8sqrf355H+ArWM2sWFcbj2/0WEi8mkklI9uVVH418/l554jCL93DSH9aapPNUEN7MOYeN9OI8qMpOGnHEWU2QxjJeS/OwuQNTpTaNg4XGHnj7fdw0Y/WJrydm4k89o4j3RYYf9M1rYnfLCI7q0puilmIR2AURce9wNRw9b8unPStvCbehkk4a8S5MgUtFIqOYWyyZXZcrWPnrbS9NjwdkTddoYz3ejj5Q18/gaT/9/Hf0of8AtVL3r5endV2if4Hl/wD6GN/pQf8AaoNlzjltDFe9cOf+lUtevha2pp3U2i/QcWOW0JP50EDfJRTgY4csbG338KP8LisqbZhMYkzi2mn1he1gVFyDqDbmL62r5/DkFiS5AW2bMki2v43XQefmPEXdybeRLtEf6TBP7YpkP4SGsU29E2GKnGwxrESF40MjOEJ5F0ZQQvmCa3Ydoxu/DUtnylrFHWwDZTfMoAN+nOorfSLPhZV/1GI9qjMPxFWWW+VXJWBAIIIOoI1BFfaqfZfjzLs2HMbmMtF7kbu/2CtWys2aukKUpUClKUClKUClKUClKUClKUCuXbhScTGbQl+1I9vY0rEfgorpeMmyRu/2VZuduQJ59K5b2Tax4hjzJjv/AGz+2umHptWcLztLaSQKDJex8B++qfx9mDKPRQ4W2VZCJEUKCFAV3KhQGawtYX0qd3iP0mGH+un660xe1DGTdFAEkSEs+UWmlRFI01OVi1tNVt51hi3SvPidnkZfRAVC5QplbKAYzFouYqDwyVuBe2lZsNtnCxyGSPDqrnOb8YkAyNmkyqe6uZtTlAvU8NpE3+ieOzMt5QUXuqTcG2oNvn7DhO2iNWiKLkkdnchUi4eTSXqpOe4AB0A8TlqdzV/jmv6Nf6wfur5/HMfYT+sH7q312ocmbKp7qNdWDKM75bsRoFAOc2v3Q3hr7g2iWd14bHK1roQb991zd4ju922lzmDC1gCR3I7+OQ+wv9Z/4r5JvcjAq0akEEH6W2h59KkcPtTMFIUNd50IRs5HBZlv00OUA+BdR1r5HtQlgOHmuobuG/MXyDNYZxzIJHdF+elDuRi7ywa/QILsHNmXVxazHTUiw18h4Ci7cwml4F0XINVNktbIL8lt05anxNSP8KHO62Q5cllDXku5sVYC4DAWIF9dbaAmpWh3IjZG1MO0lokIdueoJIHU96/vrc24t1t4hh8RWaT14fvn/lSVj2yfV9pqNS7VzsQxF8NiY7+rKH9mdFHzQ10muSdis2XEYyPxRG/oMw/x11ut9T1NZclKUrmhSlKBSlKBSlKBSlKBSlKCN3le2DxRHMQSnr0RvAg/jXPeykfQTfeT5Gr9vcP5BjOX/t5udv0beIIqh9lf5Cb7y/I11x9FX2T28P5fDffX9cVL1D7wfl8N95f1hW3LtSNWKkS3BsbQTsL5c2jBCCLaXBtfTnWI55cvW1cbwYmkylsttOQFza7H6qDmWsbAE1C7v42SSaMyMxz4bOt7KbiRQ9lCgFLkFGvcq+uup29o7UjeMKBN3miBvh5wCrOuZTdOqhgR5261pY7aKelRTAS2RLNeCcHLI+U800A9a/8Aq260ZTe0Tcwrc2Mq31tfIGkH9pFPusdCa3KhcTtaMyxaTd3iuf5PPc5VyWAyXN+JcEfZ863YdqRs4UCW5bKLwTqL5c1yzIABbS5Nr6c6D76S7gNCEZfF2kjNwSDYcM3HgetaLvJC00rmABgGIMshyiMG5UCK553POt7ZP5CP7v7TWhjpcQVxAaGMrk+jJZChOQFg+ZgSpYlRoPVJPOgkWllIUosRBUE5ncanwshuPM29lRCTnCizNAOS6yytYqGfW0RsSCTr5VI4x5hGnBSMn6O4J5C4DgC4FgvI391RO0XxTlj6LCFChkMpjYrmhbOr2ksbPZSQbEHqNaCYw+MWR4bEZgVY2D2s8UpUqWUZlNjqPAjmK97cOi+2tHAj+UR90L9Fh+6tsq9zF6C2lhy0rd26dF9tRvHhReyE/wDqOJHjE34SJ5+fh8K7HXGuyL85Tf7l/D9Inl+0V2Wt9X1OmXJSlK5slKUoFKUoFKUoFKUoFKUoI/eJL4TFDxhlGl+qN4a/Cud9lR+gm9qfJq6ZtCPNFIv2kYdOqkddPjXLeyR/opx/uz+vXXH0VfZZtv8A5fDffX9YVL1FbeH02F++P1hWxBtWJnKBjmBK2KsNQQpsbW5kDnWI55Pm0WOfDDo03e8wsMzj+0qn3VhxMKviSjWIbDOpHUqzgNbpbxv5edepMbGZMOwb1rqB1u6hhm+zoL6862fRzxuJfThlLa88wIPh40ZeMHA+bPKVLBQgykkWGrMbgHMxtprbKNeZO4KVhxWIEaM7XsoubAsfgKDFswEQoCDcDlyPXxrS2xiA0UqtFMTkbKq5gWGRWYZlBUHW2t7kG16zptqEuyh9QpbUFb5WKsFzWLEEHkPDxFYsFvFBK6IjEl/V0Fiche1wbZsoJy8/K2tBs4nFGKJGWNm1RcouCoawvYC+nhb4VEbT20XWWNcLO6MgsbPEWWSJn0zp3SLZbHUE6jpVkpQQ2zo7TRWVlXhYcLmB0tHiu6bgd4Ai/XUcq29un1ffWzJ+Uh++f+VJWlvA1gPIGo3jwpnYyt8biG/2Pn1dfPy8K7FXJexGP6bFt4JEPiXPh5ePx6darfV9TplyUpSubJSlKBSlKBSlKBSlKBSlKAa5P2bR8PEY2I80Yr1+pIy9detdYrl+78eTbe0E8c7ezOY3/wAVdMOLFizbXwrO0DKubIwJAtewKnS+nQ1mUkXtC4vqbcMXPj61bwpWGbNo/JqD6O1xqDaK4IFgfW520rJxG/RSf3f+etu9am08eIYy5V2F7WQXJ58h7rDxJA602nbDiN+ik/u/89fC7HnDIf6v/PUbhd5g7sgw+I7q5rhVYE8XhZQQbE/W00trfQ1kbeNR/ocVyJ0i52BOhvYnS1udyKbO2NtkubnDsT4kRE/HN5n415jgCkFcMQRyIWEEaW0s2mmnsrFLt5FbKY8QeWoiLDXL4eTE+xWPt94TbAkZV4U6FhfvplA56E3tfTkL/gbDtjY4jfoZPjH/AJ6Z3/QyfGL/AD1s3pTZ2xrxozPGTGyhSSSxT7DLbusTe7Corel7I58Ec/ganarO+x+gmPQRt8SLD9/wqzzWpNNXsSw9oMVJ9qVU6/UQHxt/pPD/AMdJqm9ksGXZsZ+28rf2yo/BRVyq9S7yq3kpSlYQpSlApSlApSlApSlApSlArnJjybwTf7SFW/uwv/Tro1c/20Mu38OftYa3w43/AIreHv8AssWjFMqjMcvTmQt/eetY4ZFb1Sw94I/G9aO9UZMKsPqsCfYQV+ZFVlMQsM8LIxIMyxsDbVZHWP4d+/8ANFY0i7SHLa7HXxAPytRGvyYH+af31DbyZuJGFbICjG98o7up5eVq093sW4xRhkZmDRFxct3ShTlfUXEhv90U1RYfSB9tfHkRpXpJb8mU++q/tfEy8aUJIVVMv1iBYqv7Wra3WxTScdJCS0UmW9zyKg208Dm/Cmsl8JUzDUZl05869pci4YW9h/fVTxGKnbO6OwXvmwY6KuvyIqT2TjmbAcZrlwsljc65HZVPwANNX3Epxh9rn4Kf3mslha+ZjpfoP2CqHteaVIZJOKxst7B2JBZSR7/KrPt6Urh4wbAuVDkC31ST+Ipq+431xEZIF1uejOCb+ABN6rfaK9sNJ91R8XFRphDT4ZImJLSqT4qsThyTboVW3tb2X2+1B7YZ/wCZ+tf9lawn5oTlbNwIcmzcGPGJW/p979tWCtDd+LLhMMv2YYx8EArfqXlKUpSoFKUoFKUoFKUoFKUoFKUoFUPeZbbawB8YnHwzf5qvlUfesf8Aq2zfuTf4a3hz8rFlljDKVYAgixB5EEaiq3HukBOjmUtGjB1QrrmXVczX7wBseQOguTU1tDaPCKgIzsRewNtOXzqLxO85jUs+HYKNT3xe3kCNeRr4s/xvRwy7Mr5/a/43j0s8puRv7b2dx47AgODdSeV+oPkf3HpUNuzsGWKdppsgshSNVbNoxBdibDnlUAW6Hx019sb8mOZosPhJMRlCEsHCD6RQ6gDKSe6wrW2b2hlsRBDiMG8AmbKj8UOubl9kXF7DTlcV9bml95tlSMRLCpZrAMoIUm3JluQL9OfQeFZd0dlvDE5l0klfOwvfKAAqrfqbLc+ZNVnF7+SNI/AwU8ihsobjZQe/wxoEIF2t161ubv7/AKyNLFNBJFJHEZrFw5dRYkXyrY99bDw9lTz+ivm19g4jiMsKgqxOVywyoGP1hfMbX5Aa2GovpaYNlqmGGHF8oj4d+vK1/b1qs/xpmtpg5iCLg8XWxtYjucvPzqX2BvGk0UrMrRmH1wzZja1wQbC99Ra3MU8+4icLurK0y8bhiJGDHKxYyFTdRYgZVuATz5W9tm2ts4Tx5CSpBurAXsRccuosSLefSqdtLb00zHKxjToF5/Ec/l5VHAtf8o9/G4rWkXTYW7y4dmdn4khFsxGUKvgo1sL6nUk+Ogqudq5/kre1fk1Z9lbeljIDkyJ1vqwHiD4+XyrV7V3DYS6m4bKVI5EFXsauHqizl1DCrZEHgoHwFZa+KNBX2sIUpSgUpSgUpSgUpSgUpSgUpSgVSN7Pzrsz7s/+GrvVH3u/Ouy/uz/Ja3hz8rG/t/AmUpkkaOQA2OXMpB5hgCD06HxquSbrzSd2XEgq3dOVGBI10BZjbmenXpcVt7+4rI0GeSWOIqwvGbAvdbBtbcr29ht1qlYvayqhMM+JEv1Bn9Zr9LG562FeN170v+17sN37/wCvV/D/AITLPozKZ6/jj+Vs3l3B475sPiJIWZFWRRco4Rcik2I1ygD3e2tHYfZu0eIifEYmSXhHOi6hQSeepOvdHL7Iv0qtb74+X04DFTzQxMkZGVnC24a5sgAIP0ma+nj5VHbobYlbaWGGGefJmQSIZHdSuW0hcXItzIv1tyr2POnkrvtTs5kaWRsLjJoVZ2fJ3rBn9YqVYc9OetgK2d19w1ieV5pZJnZGgJa4sptmydbeflXN9q7QZcVOuMmxIIdhlDsCCzHvd42yqveCj1u6LgG4kNwtoYtjjFhkmdfRpcvecgSC3DKXPde2blrr7Kap4XPE7mYgMRHi5co0F1e4FuWjgctOlbc+75wmEmu7O8kkRdjzNnFvde3xrlo2nh7LxZ8YX7ucCQ6HMc/raggZbe+/Sr/2TPLiMFiI8QZGjZ/oy7MxAKi+Rm1sCLjzvU8+9GBV00tyFq+qG8vxrb2jgnw5tKDl6SAHIR5keofI+4mtEY+LnxorffX99aG1Amo/GozeyYtszD3+3MB9xZGCe7LUrhIpJ+5h1bvaNMykKinnkv67W5Hl8ji7RMEsWFijQd1OGi+wB6uPqizl12lKVzQpSlApSlApSlApSlApSlApSlAqkb3/AJ02X7J/klXeqVvf+c9l+yf5R1vDn5+yxk3r3ihwoRJY5JS4LZI4w/cW1ybkAC5FVeDffAqyuMHPDHoXc4dMtn0RiVfQXB6G9jU3v3urJi+G8EqxyIrJZ1BV0kAzDy6jzDEVSH7OcbK4TETwhWsO6ASVQWAHdWwAJsOQzE2uTfOoS1b95t8MLHM0EkUs+QKzCONGVc2UjViD9ZeX2gK1d3d9cFJiY4o4ZYTILIHiQKX1IOZWJFxoNLVqbzblTtiDNg51Viio6sPsqq6GxuCEXS3T3Vp7C3FxDYyCfFTRkxBWCpe7BCbEk6+sSSbak1J2nlJ7R35wTSSBsLPPkJXMsUZAAJAtdr+Oprb3a33wUqz5FeIxI0pDIoPDB+rkJva6jzuPdAY/s9xaTyvg8SgVmJswKstye6dCDa510rZ3S7Nmi45nlBMkTw9weqHtc3PM3A+FXwPr7/YNiXfB4iTn3uDF8fX8jUvs/fnCjAnEDid1xEy8NQ+cjMNA2W2XrfoeulVU9n+0FBjixURj1Gl1uCTzFj1vpepbZ/ZsRgJYGnHEeRZA4XuhlBUC172sSOfW/lTUN1mbtRhCteDFjQ2bhx2GgsbZ9eY+I8a3tpb34RI8NIkbyGcZkEcKM5sQpBBIs2bSwvqDVUxO4O0WVlkxMIjscx8r5iT3R1F+fO/ibzW0eztzhsIsE4WXD3sXW4e7B76eqQ2o5jWmpweWSLtPwoKBosVGuYXZo48tiPJtBqG0ubV67TzeJLdZI7e9WqAPZzjpSqYnEx8PMNFF75VI00ABy3FTnaPHlihXwkiX4KwrWGu6E5dVpSlYQpSlApSlApSlApSlApSlApSlAqlb3/nPZfsxHyjq61St8Pznsv8A4/yjreHPz9liG7SNrTRTYWNMScNG6uWcWFyuXr5AjS45+yuf47ejFRZJItovM1xZGOYi63sQ1+oKm3iPGu27bw0MkYWeJJE00cLYG2mraA1A7P2Ps1HvHDhlYagho738Bre9Y7pwSVTd8t5MQMVOvpcmGCiHhooYAh48zElBmsGuL66m2lq1t295MQuNwSrjnxKysVlQi+Vemrd4DUn6pGTXQ11DaOy8NiY1fEYdGsNOIFJUX8fDrWlsjBbPgYmJcNE2mueIE/jeruGrHK8ZvTjGmnD4yePLxjlV+GM6BrJYWtqPactuZFb+5e92Nb0xTNJLlwzyKWs5jkUixBIubgtofs10rF7BweKHGkwsbseZKoWNtNSND+6mzTgsN3YvR4b6Hvxr06i/uqd0NVyEbz4oxyN6biFKlMoEpAbMWvoPIXv5eYqZwG9mMOy5W4r3XEKglsAwRkJy3t9uwvz71q6Am7OAnZnGFw5N+aqhB89NP/vtrdcYWGMxWgCHQoWjAt4EE2tV7oavDiuI3pxQRWGPxDMxYMhZ7KBbKbkkMGudLaZfOrBtjerF+i7PbjPFxI2zOoy5yr5cxyi/q5TZftcuVXzCbr7Ocho4MMTz7oRrfCpDamHwpi4c6wMgt3JCmnmM3I1dzlHGMVvTiojG0W0ZJ2vfKRKQGBsARKtmv5eNXrtEfMmGJFi00Rt4XVtKnNlbB2eGDQw4YNfTKY2PutUP2jjXDD/5EXyarhd2LOXUaUpWEKUpQKUpQKUpQKUpQKUpQKUpQKpW+H5y2X/x/lHV1qlb5fnHZXtn+Udbw5+Vih9uYYz4S98nDa3hmzDN77FapGJ4fDgCpGHylpChY8zZFa7EZgFLG1vygHSu774YvBrGiY04fI2qrKMxJXmVABNxcajx+NMw77CzcoPes5F/Yy2tWZl7GlQxUkrbGVTmMS4wgc8tuGdPZxM3v86048Nh/QQ3c49/0ne/KEZcmfnksfUtbXPfu12z03ALgQ0j4b0VhkPIxMeRQLa51B0tcW8qqRbd7Npw/ck+X9W1XaKZsWSX0Daix5smSEvblpKM/wDd3v5c6jdjR4cwz8VVDgMUYsL3yHIqrxAb8TLc5HFr3y867du7jMCuFd4Ww6RJfi5bKqfeB5XHxvVYxE+7xa/0IJ+xFMB8FW1JS+FQ3AkkGLIhzXaCYNl+4cvvz5bVKbLjwpROKwDd++snOxyAgC2XlqCDfyva97oTbPvIMGcOCO9ZAUbILDMwYAnXr00qJ2htbYjuzPJGWJNzEsve8yUWxPnTa8K3g2EeKw7QMD3obWvcE5eIpuPv+6vbRwmTEHEMRLxZLBg+U2vo5UE2ZmGo1AQ8rirdu7itmNOq4Z4i5By5g6uSNbDOBfQE28q87xbU2QZmGJkiMi91iquXBGlmMY1t+FNilyzQCJsiSCUWyuGNswbnYm+o5aXB8ell33csuBLesZoM3tK6/jWXZuM2OXTgyRZ8wA4iyjmbaFwLH3167Qh9JhB/8mGtY38yx1GlKVzZKUpQKUpQKUpQKUpQKUpQKUpQKpe+f5w2V96b5R1dKpm+f5w2V96b5R1vDlYovbfgpOLh5grGMRlCwFwrZrgN4XB08bGqVtHaEDxYZIQymPOGDBNcwj1zL6xLK515ZraCwrtW+W90GCyJKHZpASFRFfujS7ZmAAv+2qx/+QsEAD6FOhYXVjFEL8xmHeFxcHl4GpLU0qWJ2TiDscPw5Cq4oyWym6xmPJntzy5h8DflULHjo/ROGzKHDXQKCGN2Jbik90i1rW15X0rss+/GFTBR4gNJlZ+HlWNc+cAlgVJyjTW97ajneoOPtBwhXiHAYgre3E4MQW/hfNa/vpLf0NKhsHZE8uB2gY43IZIcose+YpQ7ZR9ay3tbmdOdROy8dCmHxEcl1kYmxAIY9whVuCLAPYsG0IJtqBbsOyt+MIcLNNd1EOXiKY1DnObJlCkg3Og16a251DHtEwcmdxgMS4XV34URC+bEMbe+mxTNw8BLNO/CBymCZC3JbyRlVW/XU391QuypUw0zDFwF7DK0TgKc2ZTqx1S1idPWtlOjE12DdbfPCzNKozxlVaQB40UCNNWsUJvYW5+7rUVP2m4J2t6JiJTrYlIrkezMTypurZpQ924XlxsRhDNaYPmChQqh81yF7qafVGmthWrtjDnDY6UYmIkcV2ysSgZWYlWUj1hYg/getdU3e36wk2IjjSOSEv3VDJHlL8x3lYkE8uVqw7Y7SsEsrxmGabISpOSPLdSQcuZr2v5dKbqacuxTLiZ39GiPfY5VW5JJY94gXCcwSBovTSum75g3wAbnx4AfbpevOC7RcCWUcCWEZhdskRUD/Ws1wPMC9bG/xvNgrdcTD81rWPqWOpUpSuaFKUoFKUoFKUoFKUoFKUoFKUoFUzfT/wB/sr7836qVc6pu/OmK2W3+2Zf6Sj91aw5WKl2v7tzzvBPBGZAiFHVdWXXMGA6jUjTlYeOnP2wGJcQp6NiLxoU1jk1vJI45jQAOFtf6vurrO/8Avz6A8UawiVnXOSXKBQDYclNySD4VX8T2k4pUDSYOFVewusveUsgdQ1rlGKMGAYcj7aTaIuTcjFNsvRLyCcy8K4zZCmTToW0Bt7ffXYcBMsLRDB4kSOwzvlYhlU3VMuTQA66NqQCeQFdIxfaUq4COdYCZDIYjHxLBSozElwtyCuXp18qrUvafK7ZvR1XkO7LIB4+HOm6sk9687C3KxUmExoKZGkSMRq1gWMcgk1+ze1hf31X8HszEQcZXweILujRghNFDggm4Qt1+qyhuRuNK6HsntGX0PFStC3EhyEJxLh+KwRe9lGUBuYsbDxvatKDtExpC5MBGQQGH0jOcrAspa1ioIBsSB08RdLUukPuVuniHlZnjaJDFKl3FiTKhTlzsLnnUPgNm4zAYi7YQuRmH5JZVN1Zbo2VrDvX0tcaGuhbB38vLNHiYDEyxvNpKZAci8QqAdBdTcEEgj3VBYjtTnZVYYKMISwUmV2JKgZuQHIOutra08r4Qm7O72JlxULGExqrq7HIIlGUg2VQBblyAsKw7d3ZxeGxUrej8VS7sjcJZkZWJIupBswv1Gh5eNXfd/tFZ5oIp8MqLNokiuTzYqCQQbjOpU63FbeI34mdpBBhlKqwUFmJJLEhdNO8bHQXrph088+IjmsOw8ViHAGGKXsCRCIEA8bAAX9gua6DvZGVk2cp5ieAfAoKzJvvNHkM+GQKeoYhrA2Jsb6jXnbUEV83tcSY3ZwXUNiImHsDxn5Vq9PLCzuXHl1OlKV86FKUoFKUoFKUoFKUoFKUoFKUoFU7tJFkwUv6PFxE+SsGHztVxqH3u2R6Vg5oRoxAKHwdCGX3XAHvrWN1SKN2l7nS43hSwFS8alGRjbMpNwQfEG+nW/lrUMRuptKVQjYeNdVLMG1dkjESM/ePJBbugDUm1zXSN2dvDEQg3tKndmQ6Mrrobjpcg/iOlS/ph8qXc8Dnj9m8rbO4WdROJTKL3CElcpS9rjS2tuY5a1WV3H2kE4XDPDz58vEGTOFy5reOU2v4V2n00+Ap6b5CmxzvYfZzKcLikmdUkmVAtrlVMbZ1vyvduflUUN2trR5VCRkIqxgrw2BRPVU5hcrex5c1U81BHWfTvKvnp3l+NTY55uxuNiDM8uMb1kkQ2Ysx4i5SSSOYGgGtQ0+4+04LRxNmRSxR4pWjJD5b3Fxp3Qba2N9da656d5fjT03ypscy2DuVjGngfE2VIjcd4szHO0hJPiXYkm5JqTx+7OLgeT0cLJG7K45ZgUJKghtNMx8QfCrz6afAU9MPlXTp9XLC+Bz19gY2fKsqBVBbU2v3yWY2XQkkk3PU1utHm2rs2Ma5Cze5FJB/sVasftDKjFmCqBck6ADzNQnZ3hTicZPjiDw0BhguLZj9dvcNP55HSt5dXLPzfb+1kdJpSlfOhSlKBSlKBSlKBSlKBSlKBSlKBSlKCsbx7lQ4l+Mjvh8R+liNi33x9b4g6c6hP4obST1NoxOP9pDb95pStd9Xby27+1xynwLe0OPktYzsjbI6YBv50n7hX2lO76G3n+Dts/osEf57/AL6++g7Y/QYP+sb/ADUpTu+hsGA2x+gwQ/4jfvr0Nk7YP1cAvtaU/KvtKd30NvS7A2uecuAX2CU/Na9fxV2m3rY7Dp9yHN8wKUp3G3uDs24jBsdjJsQAb5AOEh9tiT8LGrzhcOkaKkaqiKLKqgAADoAKUqXK02y0pSohSlKBSlKBSlKD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80975" y="-2262188"/>
            <a:ext cx="4762500" cy="503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547529"/>
            <a:ext cx="923925" cy="1905000"/>
          </a:xfrm>
          <a:prstGeom prst="rect">
            <a:avLst/>
          </a:prstGeom>
        </p:spPr>
      </p:pic>
      <p:pic>
        <p:nvPicPr>
          <p:cNvPr id="6" name="Picture 5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312" y="4221088"/>
            <a:ext cx="57150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74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923925" cy="1905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99862" y="63177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/>
              <a:t>Using your calculator to find summary statistics.</a:t>
            </a:r>
            <a:endParaRPr lang="en-NZ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1475656" y="1628800"/>
            <a:ext cx="6912768" cy="4408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/>
              <a:t>Select 2 from the menu to get STAT.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/>
              <a:t>Delete any existing data by pressing F6 F4 F1 {(more)  DEL_A  YES] and repeat if required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/>
              <a:t>Move the cursor to column one and </a:t>
            </a:r>
            <a:r>
              <a:rPr lang="en-NZ" dirty="0" smtClean="0"/>
              <a:t>enter </a:t>
            </a:r>
            <a:r>
              <a:rPr lang="en-NZ" dirty="0"/>
              <a:t>the data values</a:t>
            </a:r>
            <a:r>
              <a:rPr lang="en-NZ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NZ" sz="2500" b="1" dirty="0" smtClean="0"/>
              <a:t>12, 15, 21, 14, 13, 12, 11, 24, 19, 17, 18, 17, 21, 12, </a:t>
            </a:r>
            <a:endParaRPr lang="en-NZ" sz="2500" b="1" dirty="0"/>
          </a:p>
          <a:p>
            <a:pPr>
              <a:lnSpc>
                <a:spcPct val="150000"/>
              </a:lnSpc>
            </a:pPr>
            <a:endParaRPr lang="en-NZ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/>
              <a:t>Select F2 F6 (CALC, SET) and check that 1Var </a:t>
            </a:r>
            <a:r>
              <a:rPr lang="en-NZ" dirty="0" err="1"/>
              <a:t>Xlist</a:t>
            </a:r>
            <a:r>
              <a:rPr lang="en-NZ" dirty="0"/>
              <a:t>: list1   and 1Var </a:t>
            </a:r>
            <a:r>
              <a:rPr lang="en-NZ" dirty="0" err="1"/>
              <a:t>Freq</a:t>
            </a:r>
            <a:r>
              <a:rPr lang="en-NZ" dirty="0"/>
              <a:t>: 1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/>
              <a:t>Then press EXE  F1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/>
              <a:t>Scrolling down what summary statistics have you been given? </a:t>
            </a:r>
          </a:p>
        </p:txBody>
      </p:sp>
    </p:spTree>
    <p:extLst>
      <p:ext uri="{BB962C8B-B14F-4D97-AF65-F5344CB8AC3E}">
        <p14:creationId xmlns:p14="http://schemas.microsoft.com/office/powerpoint/2010/main" val="295136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66"/>
          <a:stretch/>
        </p:blipFill>
        <p:spPr>
          <a:xfrm rot="5400000">
            <a:off x="1117544" y="363184"/>
            <a:ext cx="6830233" cy="607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34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547</Words>
  <Application>Microsoft Office PowerPoint</Application>
  <PresentationFormat>On-screen Show (4:3)</PresentationFormat>
  <Paragraphs>142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Statistics Level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Reporoa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Level 3</dc:title>
  <dc:creator>Pam Garnett</dc:creator>
  <cp:lastModifiedBy>Pam Garnett</cp:lastModifiedBy>
  <cp:revision>6</cp:revision>
  <dcterms:created xsi:type="dcterms:W3CDTF">2014-01-29T05:35:40Z</dcterms:created>
  <dcterms:modified xsi:type="dcterms:W3CDTF">2014-01-29T06:23:56Z</dcterms:modified>
</cp:coreProperties>
</file>