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64" y="-102"/>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1C421B01-8190-4DC8-B709-74CCB013FFB3}" type="datetimeFigureOut">
              <a:rPr lang="en-NZ" smtClean="0"/>
              <a:t>10/06/2014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993874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C421B01-8190-4DC8-B709-74CCB013FFB3}" type="datetimeFigureOut">
              <a:rPr lang="en-NZ" smtClean="0"/>
              <a:t>10/06/2014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556563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C421B01-8190-4DC8-B709-74CCB013FFB3}" type="datetimeFigureOut">
              <a:rPr lang="en-NZ" smtClean="0"/>
              <a:t>10/06/2014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185711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gradFill flip="none" rotWithShape="1">
            <a:gsLst>
              <a:gs pos="53000">
                <a:srgbClr val="000082"/>
              </a:gs>
              <a:gs pos="89000">
                <a:srgbClr val="0047FF"/>
              </a:gs>
            </a:gsLst>
            <a:lin ang="10800000" scaled="1"/>
            <a:tileRect/>
          </a:gradFill>
        </p:spPr>
        <p:txBody>
          <a:bodyPr>
            <a:noAutofit/>
          </a:bodyPr>
          <a:lstStyle>
            <a:lvl1pPr>
              <a:defRPr sz="3200" baseline="0">
                <a:solidFill>
                  <a:schemeClr val="tx2">
                    <a:lumMod val="60000"/>
                    <a:lumOff val="40000"/>
                  </a:schemeClr>
                </a:solidFill>
              </a:defRPr>
            </a:lvl1pPr>
          </a:lstStyle>
          <a:p>
            <a:r>
              <a:rPr lang="en-US" dirty="0" smtClean="0"/>
              <a:t>Click to edit Master title style</a:t>
            </a:r>
            <a:endParaRPr lang="en-NZ" dirty="0"/>
          </a:p>
        </p:txBody>
      </p:sp>
      <p:sp>
        <p:nvSpPr>
          <p:cNvPr id="3" name="Content Placeholder 2"/>
          <p:cNvSpPr>
            <a:spLocks noGrp="1"/>
          </p:cNvSpPr>
          <p:nvPr>
            <p:ph idx="1"/>
          </p:nvPr>
        </p:nvSpPr>
        <p:spPr>
          <a:xfrm>
            <a:off x="457200" y="656692"/>
            <a:ext cx="8229600" cy="54694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5" name="Footer Placeholder 4"/>
          <p:cNvSpPr>
            <a:spLocks noGrp="1"/>
          </p:cNvSpPr>
          <p:nvPr>
            <p:ph type="ftr" sz="quarter" idx="11"/>
          </p:nvPr>
        </p:nvSpPr>
        <p:spPr>
          <a:xfrm>
            <a:off x="0" y="6669360"/>
            <a:ext cx="4355976" cy="188640"/>
          </a:xfrm>
          <a:solidFill>
            <a:schemeClr val="tx1"/>
          </a:solidFill>
        </p:spPr>
        <p:txBody>
          <a:bodyPr/>
          <a:lstStyle>
            <a:lvl1pPr>
              <a:defRPr sz="1050"/>
            </a:lvl1pPr>
          </a:lstStyle>
          <a:p>
            <a:r>
              <a:rPr lang="en-NZ" dirty="0" smtClean="0"/>
              <a:t>James M. Curran</a:t>
            </a:r>
            <a:endParaRPr lang="en-NZ" dirty="0"/>
          </a:p>
        </p:txBody>
      </p:sp>
      <p:sp>
        <p:nvSpPr>
          <p:cNvPr id="6" name="Slide Number Placeholder 5"/>
          <p:cNvSpPr>
            <a:spLocks noGrp="1"/>
          </p:cNvSpPr>
          <p:nvPr>
            <p:ph type="sldNum" sz="quarter" idx="12"/>
          </p:nvPr>
        </p:nvSpPr>
        <p:spPr>
          <a:xfrm>
            <a:off x="4355976" y="6669360"/>
            <a:ext cx="4824536" cy="188640"/>
          </a:xfrm>
          <a:solidFill>
            <a:srgbClr val="00487E"/>
          </a:solidFill>
        </p:spPr>
        <p:txBody>
          <a:bodyPr/>
          <a:lstStyle>
            <a:lvl1pPr>
              <a:defRPr baseline="0">
                <a:solidFill>
                  <a:schemeClr val="bg1"/>
                </a:solidFill>
              </a:defRPr>
            </a:lvl1pPr>
          </a:lstStyle>
          <a:p>
            <a:r>
              <a:rPr lang="en-NZ" dirty="0" smtClean="0"/>
              <a:t>Institute of Judicial Studies			</a:t>
            </a:r>
            <a:fld id="{F84ECE18-B053-4802-A405-06D741BDF1A9}" type="slidenum">
              <a:rPr lang="en-NZ" smtClean="0"/>
              <a:pPr/>
              <a:t>‹#›</a:t>
            </a:fld>
            <a:endParaRPr lang="en-NZ" dirty="0"/>
          </a:p>
        </p:txBody>
      </p:sp>
    </p:spTree>
    <p:extLst>
      <p:ext uri="{BB962C8B-B14F-4D97-AF65-F5344CB8AC3E}">
        <p14:creationId xmlns:p14="http://schemas.microsoft.com/office/powerpoint/2010/main" val="100462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421B01-8190-4DC8-B709-74CCB013FFB3}" type="datetimeFigureOut">
              <a:rPr lang="en-NZ" smtClean="0"/>
              <a:t>10/06/2014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83126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1C421B01-8190-4DC8-B709-74CCB013FFB3}" type="datetimeFigureOut">
              <a:rPr lang="en-NZ" smtClean="0"/>
              <a:t>10/06/2014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61254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1C421B01-8190-4DC8-B709-74CCB013FFB3}" type="datetimeFigureOut">
              <a:rPr lang="en-NZ" smtClean="0"/>
              <a:t>10/06/2014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134150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1C421B01-8190-4DC8-B709-74CCB013FFB3}" type="datetimeFigureOut">
              <a:rPr lang="en-NZ" smtClean="0"/>
              <a:t>10/06/2014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2404645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21B01-8190-4DC8-B709-74CCB013FFB3}" type="datetimeFigureOut">
              <a:rPr lang="en-NZ" smtClean="0"/>
              <a:t>10/06/2014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3487486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21B01-8190-4DC8-B709-74CCB013FFB3}" type="datetimeFigureOut">
              <a:rPr lang="en-NZ" smtClean="0"/>
              <a:t>10/06/2014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3143838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421B01-8190-4DC8-B709-74CCB013FFB3}" type="datetimeFigureOut">
              <a:rPr lang="en-NZ" smtClean="0"/>
              <a:t>10/06/2014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84ECE18-B053-4802-A405-06D741BDF1A9}" type="slidenum">
              <a:rPr lang="en-NZ" smtClean="0"/>
              <a:t>‹#›</a:t>
            </a:fld>
            <a:endParaRPr lang="en-NZ"/>
          </a:p>
        </p:txBody>
      </p:sp>
    </p:spTree>
    <p:extLst>
      <p:ext uri="{BB962C8B-B14F-4D97-AF65-F5344CB8AC3E}">
        <p14:creationId xmlns:p14="http://schemas.microsoft.com/office/powerpoint/2010/main" val="4147559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21B01-8190-4DC8-B709-74CCB013FFB3}" type="datetimeFigureOut">
              <a:rPr lang="en-NZ" smtClean="0"/>
              <a:t>10/06/2014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ECE18-B053-4802-A405-06D741BDF1A9}" type="slidenum">
              <a:rPr lang="en-NZ" smtClean="0"/>
              <a:t>‹#›</a:t>
            </a:fld>
            <a:endParaRPr lang="en-NZ"/>
          </a:p>
        </p:txBody>
      </p:sp>
    </p:spTree>
    <p:extLst>
      <p:ext uri="{BB962C8B-B14F-4D97-AF65-F5344CB8AC3E}">
        <p14:creationId xmlns:p14="http://schemas.microsoft.com/office/powerpoint/2010/main" val="1661441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curran@auckland.ac.n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NZ" dirty="0" smtClean="0"/>
              <a:t>Introduction to the design (and analysis) of experiments</a:t>
            </a:r>
            <a:endParaRPr lang="en-NZ" dirty="0"/>
          </a:p>
        </p:txBody>
      </p:sp>
      <p:sp>
        <p:nvSpPr>
          <p:cNvPr id="7" name="Subtitle 6"/>
          <p:cNvSpPr>
            <a:spLocks noGrp="1"/>
          </p:cNvSpPr>
          <p:nvPr>
            <p:ph type="subTitle" idx="1"/>
          </p:nvPr>
        </p:nvSpPr>
        <p:spPr/>
        <p:txBody>
          <a:bodyPr/>
          <a:lstStyle/>
          <a:p>
            <a:r>
              <a:rPr lang="en-NZ" dirty="0" smtClean="0"/>
              <a:t>James M. Curran</a:t>
            </a:r>
          </a:p>
          <a:p>
            <a:r>
              <a:rPr lang="en-NZ" sz="1600" dirty="0" smtClean="0"/>
              <a:t>Department of Statistics, University of Auckland</a:t>
            </a:r>
          </a:p>
          <a:p>
            <a:r>
              <a:rPr lang="en-NZ" sz="1600" dirty="0" smtClean="0"/>
              <a:t>Email: </a:t>
            </a:r>
            <a:r>
              <a:rPr lang="en-NZ" sz="1600" dirty="0" smtClean="0">
                <a:hlinkClick r:id="rId2"/>
              </a:rPr>
              <a:t>j.curran@auckland.ac.nz</a:t>
            </a:r>
            <a:endParaRPr lang="en-NZ" sz="1600" dirty="0" smtClean="0"/>
          </a:p>
          <a:p>
            <a:endParaRPr lang="en-NZ" sz="1600" dirty="0"/>
          </a:p>
        </p:txBody>
      </p:sp>
    </p:spTree>
    <p:extLst>
      <p:ext uri="{BB962C8B-B14F-4D97-AF65-F5344CB8AC3E}">
        <p14:creationId xmlns:p14="http://schemas.microsoft.com/office/powerpoint/2010/main" val="895524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Structure in experimental units</a:t>
            </a:r>
            <a:endParaRPr lang="en-NZ" dirty="0"/>
          </a:p>
        </p:txBody>
      </p:sp>
      <p:sp>
        <p:nvSpPr>
          <p:cNvPr id="3" name="Content Placeholder 2"/>
          <p:cNvSpPr>
            <a:spLocks noGrp="1"/>
          </p:cNvSpPr>
          <p:nvPr>
            <p:ph idx="1"/>
          </p:nvPr>
        </p:nvSpPr>
        <p:spPr/>
        <p:txBody>
          <a:bodyPr>
            <a:normAutofit/>
          </a:bodyPr>
          <a:lstStyle/>
          <a:p>
            <a:pPr marL="0" indent="0">
              <a:buNone/>
            </a:pPr>
            <a:r>
              <a:rPr lang="en-NZ" sz="2400" dirty="0"/>
              <a:t>Sometimes experimental units are (or can </a:t>
            </a:r>
            <a:r>
              <a:rPr lang="en-NZ" sz="2400" dirty="0" smtClean="0"/>
              <a:t>be) divided </a:t>
            </a:r>
            <a:r>
              <a:rPr lang="en-NZ" sz="2400" dirty="0"/>
              <a:t>into groups (called </a:t>
            </a:r>
            <a:r>
              <a:rPr lang="en-NZ" sz="2400" b="1" dirty="0"/>
              <a:t>blocks</a:t>
            </a:r>
            <a:r>
              <a:rPr lang="en-NZ" sz="2400" dirty="0"/>
              <a:t>) such that </a:t>
            </a:r>
            <a:r>
              <a:rPr lang="en-NZ" sz="2400" dirty="0" smtClean="0"/>
              <a:t>units within </a:t>
            </a:r>
            <a:r>
              <a:rPr lang="en-NZ" sz="2400" dirty="0"/>
              <a:t>a group are more similar than units </a:t>
            </a:r>
            <a:r>
              <a:rPr lang="en-NZ" sz="2400" dirty="0" smtClean="0"/>
              <a:t>from different </a:t>
            </a:r>
            <a:r>
              <a:rPr lang="en-NZ" sz="2400" dirty="0"/>
              <a:t>groups. </a:t>
            </a:r>
            <a:endParaRPr lang="en-NZ" sz="2400" dirty="0" smtClean="0"/>
          </a:p>
          <a:p>
            <a:pPr marL="0" indent="0">
              <a:buNone/>
            </a:pPr>
            <a:endParaRPr lang="en-NZ" sz="2400" dirty="0" smtClean="0"/>
          </a:p>
          <a:p>
            <a:pPr marL="0" indent="0">
              <a:buNone/>
            </a:pPr>
            <a:r>
              <a:rPr lang="en-NZ" sz="2400" dirty="0" smtClean="0"/>
              <a:t>In our experiment, the biggest source of variability is likely to be between individuals. That is, the difference in ability from person to person has the potential to obscure the differences we are interested in.</a:t>
            </a:r>
          </a:p>
          <a:p>
            <a:pPr marL="0" indent="0">
              <a:buNone/>
            </a:pPr>
            <a:endParaRPr lang="en-NZ" sz="2400" dirty="0"/>
          </a:p>
          <a:p>
            <a:pPr marL="0" indent="0">
              <a:buNone/>
            </a:pPr>
            <a:r>
              <a:rPr lang="en-NZ" sz="2400" dirty="0" smtClean="0"/>
              <a:t>One way to cope with this is to block on subject.</a:t>
            </a:r>
            <a:endParaRPr lang="en-NZ" sz="2400" dirty="0"/>
          </a:p>
        </p:txBody>
      </p:sp>
    </p:spTree>
    <p:extLst>
      <p:ext uri="{BB962C8B-B14F-4D97-AF65-F5344CB8AC3E}">
        <p14:creationId xmlns:p14="http://schemas.microsoft.com/office/powerpoint/2010/main" val="190471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Assigning treatments to experimental units</a:t>
            </a:r>
            <a:endParaRPr lang="en-NZ" dirty="0"/>
          </a:p>
        </p:txBody>
      </p:sp>
      <p:sp>
        <p:nvSpPr>
          <p:cNvPr id="3" name="Content Placeholder 2"/>
          <p:cNvSpPr>
            <a:spLocks noGrp="1"/>
          </p:cNvSpPr>
          <p:nvPr>
            <p:ph idx="1"/>
          </p:nvPr>
        </p:nvSpPr>
        <p:spPr/>
        <p:txBody>
          <a:bodyPr>
            <a:normAutofit/>
          </a:bodyPr>
          <a:lstStyle/>
          <a:p>
            <a:pPr marL="0" indent="0">
              <a:buNone/>
            </a:pPr>
            <a:r>
              <a:rPr lang="en-NZ" sz="2800" dirty="0"/>
              <a:t>The </a:t>
            </a:r>
            <a:r>
              <a:rPr lang="en-NZ" sz="2800" dirty="0" smtClean="0"/>
              <a:t>experimenter must </a:t>
            </a:r>
            <a:r>
              <a:rPr lang="en-NZ" sz="2800" dirty="0"/>
              <a:t>decide which treatment will </a:t>
            </a:r>
            <a:r>
              <a:rPr lang="en-NZ" sz="2800" dirty="0" smtClean="0"/>
              <a:t>be assigned </a:t>
            </a:r>
            <a:r>
              <a:rPr lang="en-NZ" sz="2800" dirty="0"/>
              <a:t>to each experimental unit. Two </a:t>
            </a:r>
            <a:r>
              <a:rPr lang="en-NZ" sz="2800" dirty="0" smtClean="0"/>
              <a:t>key objectives </a:t>
            </a:r>
            <a:r>
              <a:rPr lang="en-NZ" sz="2800" dirty="0"/>
              <a:t>are to:</a:t>
            </a:r>
          </a:p>
          <a:p>
            <a:pPr marL="971550" lvl="1" indent="-514350">
              <a:buFont typeface="+mj-lt"/>
              <a:buAutoNum type="arabicPeriod"/>
            </a:pPr>
            <a:r>
              <a:rPr lang="en-NZ" dirty="0" smtClean="0"/>
              <a:t>Exploit </a:t>
            </a:r>
            <a:r>
              <a:rPr lang="en-NZ" dirty="0"/>
              <a:t>the (block) structure of the units </a:t>
            </a:r>
            <a:r>
              <a:rPr lang="en-NZ" dirty="0" smtClean="0"/>
              <a:t>to make </a:t>
            </a:r>
            <a:r>
              <a:rPr lang="en-NZ" dirty="0"/>
              <a:t>comparisons as fair and as precise </a:t>
            </a:r>
            <a:r>
              <a:rPr lang="en-NZ" dirty="0" smtClean="0"/>
              <a:t>as possible</a:t>
            </a:r>
            <a:r>
              <a:rPr lang="en-NZ" dirty="0"/>
              <a:t>.</a:t>
            </a:r>
          </a:p>
          <a:p>
            <a:pPr marL="971550" lvl="1" indent="-514350">
              <a:buFont typeface="+mj-lt"/>
              <a:buAutoNum type="arabicPeriod"/>
            </a:pPr>
            <a:r>
              <a:rPr lang="en-NZ" dirty="0" smtClean="0"/>
              <a:t>Insure </a:t>
            </a:r>
            <a:r>
              <a:rPr lang="en-NZ" dirty="0"/>
              <a:t>that the analysis will be valid (from </a:t>
            </a:r>
            <a:r>
              <a:rPr lang="en-NZ" dirty="0" smtClean="0"/>
              <a:t>a statistical </a:t>
            </a:r>
            <a:r>
              <a:rPr lang="en-NZ" dirty="0"/>
              <a:t>point of view</a:t>
            </a:r>
            <a:r>
              <a:rPr lang="en-NZ" dirty="0" smtClean="0"/>
              <a:t>).</a:t>
            </a:r>
          </a:p>
          <a:p>
            <a:pPr marL="457200" lvl="1" indent="0">
              <a:buNone/>
            </a:pPr>
            <a:endParaRPr lang="en-NZ" dirty="0"/>
          </a:p>
          <a:p>
            <a:pPr marL="857250" lvl="1" indent="-457200"/>
            <a:r>
              <a:rPr lang="en-NZ" dirty="0" smtClean="0"/>
              <a:t>In </a:t>
            </a:r>
            <a:r>
              <a:rPr lang="en-NZ" dirty="0"/>
              <a:t>addition practical considerations (</a:t>
            </a:r>
            <a:r>
              <a:rPr lang="en-NZ" dirty="0" smtClean="0"/>
              <a:t>cost, convenience</a:t>
            </a:r>
            <a:r>
              <a:rPr lang="en-NZ" dirty="0"/>
              <a:t>, . . . ) may </a:t>
            </a:r>
            <a:r>
              <a:rPr lang="en-NZ" dirty="0" smtClean="0"/>
              <a:t>affect </a:t>
            </a:r>
            <a:r>
              <a:rPr lang="en-NZ" dirty="0"/>
              <a:t>this </a:t>
            </a:r>
            <a:r>
              <a:rPr lang="en-NZ" dirty="0" smtClean="0"/>
              <a:t>decision.</a:t>
            </a:r>
            <a:endParaRPr lang="en-NZ" dirty="0"/>
          </a:p>
        </p:txBody>
      </p:sp>
    </p:spTree>
    <p:extLst>
      <p:ext uri="{BB962C8B-B14F-4D97-AF65-F5344CB8AC3E}">
        <p14:creationId xmlns:p14="http://schemas.microsoft.com/office/powerpoint/2010/main" val="118358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Block structure</a:t>
            </a:r>
            <a:endParaRPr lang="en-NZ" dirty="0"/>
          </a:p>
        </p:txBody>
      </p:sp>
      <p:sp>
        <p:nvSpPr>
          <p:cNvPr id="28" name="Rectangle 27"/>
          <p:cNvSpPr/>
          <p:nvPr/>
        </p:nvSpPr>
        <p:spPr>
          <a:xfrm>
            <a:off x="2852192" y="3753036"/>
            <a:ext cx="3960440" cy="20522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12" name="Group 11"/>
          <p:cNvGrpSpPr/>
          <p:nvPr/>
        </p:nvGrpSpPr>
        <p:grpSpPr>
          <a:xfrm>
            <a:off x="3131840" y="3945180"/>
            <a:ext cx="1152128" cy="792088"/>
            <a:chOff x="1907704" y="1268760"/>
            <a:chExt cx="1152128" cy="792088"/>
          </a:xfrm>
        </p:grpSpPr>
        <p:sp>
          <p:nvSpPr>
            <p:cNvPr id="10" name="TextBox 9"/>
            <p:cNvSpPr txBox="1"/>
            <p:nvPr/>
          </p:nvSpPr>
          <p:spPr>
            <a:xfrm>
              <a:off x="2008221" y="1480138"/>
              <a:ext cx="870751" cy="369332"/>
            </a:xfrm>
            <a:prstGeom prst="rect">
              <a:avLst/>
            </a:prstGeom>
            <a:noFill/>
          </p:spPr>
          <p:txBody>
            <a:bodyPr wrap="none" rtlCol="0">
              <a:spAutoFit/>
            </a:bodyPr>
            <a:lstStyle/>
            <a:p>
              <a:r>
                <a:rPr lang="en-NZ" dirty="0" smtClean="0"/>
                <a:t>2m, On</a:t>
              </a:r>
              <a:endParaRPr lang="en-NZ" dirty="0"/>
            </a:p>
          </p:txBody>
        </p:sp>
        <p:sp>
          <p:nvSpPr>
            <p:cNvPr id="11" name="Oval 10"/>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3" name="Group 12"/>
          <p:cNvGrpSpPr/>
          <p:nvPr/>
        </p:nvGrpSpPr>
        <p:grpSpPr>
          <a:xfrm>
            <a:off x="4346030" y="3945180"/>
            <a:ext cx="1152128" cy="792088"/>
            <a:chOff x="1907704" y="1268760"/>
            <a:chExt cx="1152128" cy="792088"/>
          </a:xfrm>
        </p:grpSpPr>
        <p:sp>
          <p:nvSpPr>
            <p:cNvPr id="14" name="TextBox 13"/>
            <p:cNvSpPr txBox="1"/>
            <p:nvPr/>
          </p:nvSpPr>
          <p:spPr>
            <a:xfrm>
              <a:off x="2008221" y="1480138"/>
              <a:ext cx="870751" cy="369332"/>
            </a:xfrm>
            <a:prstGeom prst="rect">
              <a:avLst/>
            </a:prstGeom>
            <a:noFill/>
          </p:spPr>
          <p:txBody>
            <a:bodyPr wrap="none" rtlCol="0">
              <a:spAutoFit/>
            </a:bodyPr>
            <a:lstStyle/>
            <a:p>
              <a:r>
                <a:rPr lang="en-NZ" dirty="0" smtClean="0"/>
                <a:t>1m, On</a:t>
              </a:r>
              <a:endParaRPr lang="en-NZ" dirty="0"/>
            </a:p>
          </p:txBody>
        </p:sp>
        <p:sp>
          <p:nvSpPr>
            <p:cNvPr id="15" name="Oval 14"/>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6" name="Group 15"/>
          <p:cNvGrpSpPr/>
          <p:nvPr/>
        </p:nvGrpSpPr>
        <p:grpSpPr>
          <a:xfrm>
            <a:off x="3147346" y="4826611"/>
            <a:ext cx="1152128" cy="792088"/>
            <a:chOff x="1907704" y="1268760"/>
            <a:chExt cx="1152128" cy="792088"/>
          </a:xfrm>
        </p:grpSpPr>
        <p:sp>
          <p:nvSpPr>
            <p:cNvPr id="17" name="TextBox 16"/>
            <p:cNvSpPr txBox="1"/>
            <p:nvPr/>
          </p:nvSpPr>
          <p:spPr>
            <a:xfrm>
              <a:off x="2008221" y="1480138"/>
              <a:ext cx="887744" cy="369332"/>
            </a:xfrm>
            <a:prstGeom prst="rect">
              <a:avLst/>
            </a:prstGeom>
            <a:noFill/>
          </p:spPr>
          <p:txBody>
            <a:bodyPr wrap="none" rtlCol="0">
              <a:spAutoFit/>
            </a:bodyPr>
            <a:lstStyle/>
            <a:p>
              <a:r>
                <a:rPr lang="en-NZ" dirty="0" smtClean="0"/>
                <a:t>1m, Off</a:t>
              </a:r>
              <a:endParaRPr lang="en-NZ" dirty="0"/>
            </a:p>
          </p:txBody>
        </p:sp>
        <p:sp>
          <p:nvSpPr>
            <p:cNvPr id="18" name="Oval 17"/>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19" name="Group 18"/>
          <p:cNvGrpSpPr/>
          <p:nvPr/>
        </p:nvGrpSpPr>
        <p:grpSpPr>
          <a:xfrm>
            <a:off x="5552468" y="4826611"/>
            <a:ext cx="1152128" cy="792088"/>
            <a:chOff x="1907704" y="1268760"/>
            <a:chExt cx="1152128" cy="792088"/>
          </a:xfrm>
        </p:grpSpPr>
        <p:sp>
          <p:nvSpPr>
            <p:cNvPr id="20" name="TextBox 19"/>
            <p:cNvSpPr txBox="1"/>
            <p:nvPr/>
          </p:nvSpPr>
          <p:spPr>
            <a:xfrm>
              <a:off x="2008221" y="1480138"/>
              <a:ext cx="887744" cy="369332"/>
            </a:xfrm>
            <a:prstGeom prst="rect">
              <a:avLst/>
            </a:prstGeom>
            <a:noFill/>
          </p:spPr>
          <p:txBody>
            <a:bodyPr wrap="none" rtlCol="0">
              <a:spAutoFit/>
            </a:bodyPr>
            <a:lstStyle/>
            <a:p>
              <a:r>
                <a:rPr lang="en-NZ" dirty="0" smtClean="0"/>
                <a:t>3m, Off</a:t>
              </a:r>
              <a:endParaRPr lang="en-NZ" dirty="0"/>
            </a:p>
          </p:txBody>
        </p:sp>
        <p:sp>
          <p:nvSpPr>
            <p:cNvPr id="21" name="Oval 20"/>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22" name="Group 21"/>
          <p:cNvGrpSpPr/>
          <p:nvPr/>
        </p:nvGrpSpPr>
        <p:grpSpPr>
          <a:xfrm>
            <a:off x="5552468" y="3945180"/>
            <a:ext cx="1152128" cy="792088"/>
            <a:chOff x="1907704" y="1268760"/>
            <a:chExt cx="1152128" cy="792088"/>
          </a:xfrm>
        </p:grpSpPr>
        <p:sp>
          <p:nvSpPr>
            <p:cNvPr id="23" name="TextBox 22"/>
            <p:cNvSpPr txBox="1"/>
            <p:nvPr/>
          </p:nvSpPr>
          <p:spPr>
            <a:xfrm>
              <a:off x="2008221" y="1480138"/>
              <a:ext cx="887744" cy="369332"/>
            </a:xfrm>
            <a:prstGeom prst="rect">
              <a:avLst/>
            </a:prstGeom>
            <a:noFill/>
          </p:spPr>
          <p:txBody>
            <a:bodyPr wrap="none" rtlCol="0">
              <a:spAutoFit/>
            </a:bodyPr>
            <a:lstStyle/>
            <a:p>
              <a:r>
                <a:rPr lang="en-NZ" dirty="0" smtClean="0"/>
                <a:t>3m, Off</a:t>
              </a:r>
              <a:endParaRPr lang="en-NZ" dirty="0"/>
            </a:p>
          </p:txBody>
        </p:sp>
        <p:sp>
          <p:nvSpPr>
            <p:cNvPr id="24" name="Oval 23"/>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25" name="Group 24"/>
          <p:cNvGrpSpPr/>
          <p:nvPr/>
        </p:nvGrpSpPr>
        <p:grpSpPr>
          <a:xfrm>
            <a:off x="4346030" y="4826611"/>
            <a:ext cx="1152128" cy="792088"/>
            <a:chOff x="1907704" y="1268760"/>
            <a:chExt cx="1152128" cy="792088"/>
          </a:xfrm>
        </p:grpSpPr>
        <p:sp>
          <p:nvSpPr>
            <p:cNvPr id="26" name="TextBox 25"/>
            <p:cNvSpPr txBox="1"/>
            <p:nvPr/>
          </p:nvSpPr>
          <p:spPr>
            <a:xfrm>
              <a:off x="2008221" y="1480138"/>
              <a:ext cx="870751" cy="369332"/>
            </a:xfrm>
            <a:prstGeom prst="rect">
              <a:avLst/>
            </a:prstGeom>
            <a:noFill/>
          </p:spPr>
          <p:txBody>
            <a:bodyPr wrap="none" rtlCol="0">
              <a:spAutoFit/>
            </a:bodyPr>
            <a:lstStyle/>
            <a:p>
              <a:r>
                <a:rPr lang="en-NZ" dirty="0" smtClean="0"/>
                <a:t>2m, On</a:t>
              </a:r>
              <a:endParaRPr lang="en-NZ" dirty="0"/>
            </a:p>
          </p:txBody>
        </p:sp>
        <p:sp>
          <p:nvSpPr>
            <p:cNvPr id="27" name="Oval 26"/>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30" name="Group 29"/>
          <p:cNvGrpSpPr/>
          <p:nvPr/>
        </p:nvGrpSpPr>
        <p:grpSpPr>
          <a:xfrm>
            <a:off x="2852192" y="1097124"/>
            <a:ext cx="3960440" cy="2052228"/>
            <a:chOff x="1691680" y="1052736"/>
            <a:chExt cx="3960440" cy="2052228"/>
          </a:xfrm>
        </p:grpSpPr>
        <p:sp>
          <p:nvSpPr>
            <p:cNvPr id="31" name="Rectangle 30"/>
            <p:cNvSpPr/>
            <p:nvPr/>
          </p:nvSpPr>
          <p:spPr>
            <a:xfrm>
              <a:off x="1691680" y="1052736"/>
              <a:ext cx="3960440" cy="20522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32" name="Group 31"/>
            <p:cNvGrpSpPr/>
            <p:nvPr/>
          </p:nvGrpSpPr>
          <p:grpSpPr>
            <a:xfrm>
              <a:off x="1907704" y="1244880"/>
              <a:ext cx="1152128" cy="792088"/>
              <a:chOff x="1907704" y="1268760"/>
              <a:chExt cx="1152128" cy="792088"/>
            </a:xfrm>
          </p:grpSpPr>
          <p:sp>
            <p:nvSpPr>
              <p:cNvPr id="48" name="TextBox 47"/>
              <p:cNvSpPr txBox="1"/>
              <p:nvPr/>
            </p:nvSpPr>
            <p:spPr>
              <a:xfrm>
                <a:off x="2008221" y="1480138"/>
                <a:ext cx="951094" cy="369332"/>
              </a:xfrm>
              <a:prstGeom prst="rect">
                <a:avLst/>
              </a:prstGeom>
              <a:noFill/>
            </p:spPr>
            <p:txBody>
              <a:bodyPr wrap="none" rtlCol="0">
                <a:spAutoFit/>
              </a:bodyPr>
              <a:lstStyle/>
              <a:p>
                <a:r>
                  <a:rPr lang="en-NZ" dirty="0" smtClean="0"/>
                  <a:t>Throw 1</a:t>
                </a:r>
                <a:endParaRPr lang="en-NZ" dirty="0"/>
              </a:p>
            </p:txBody>
          </p:sp>
          <p:sp>
            <p:nvSpPr>
              <p:cNvPr id="49" name="Oval 48"/>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33" name="Group 32"/>
            <p:cNvGrpSpPr/>
            <p:nvPr/>
          </p:nvGrpSpPr>
          <p:grpSpPr>
            <a:xfrm>
              <a:off x="3121894" y="1244880"/>
              <a:ext cx="1152128" cy="792088"/>
              <a:chOff x="1907704" y="1268760"/>
              <a:chExt cx="1152128" cy="792088"/>
            </a:xfrm>
          </p:grpSpPr>
          <p:sp>
            <p:nvSpPr>
              <p:cNvPr id="46" name="TextBox 45"/>
              <p:cNvSpPr txBox="1"/>
              <p:nvPr/>
            </p:nvSpPr>
            <p:spPr>
              <a:xfrm>
                <a:off x="2008221" y="1480138"/>
                <a:ext cx="951094" cy="369332"/>
              </a:xfrm>
              <a:prstGeom prst="rect">
                <a:avLst/>
              </a:prstGeom>
              <a:noFill/>
            </p:spPr>
            <p:txBody>
              <a:bodyPr wrap="none" rtlCol="0">
                <a:spAutoFit/>
              </a:bodyPr>
              <a:lstStyle/>
              <a:p>
                <a:r>
                  <a:rPr lang="en-NZ" dirty="0" smtClean="0"/>
                  <a:t>Throw 2</a:t>
                </a:r>
                <a:endParaRPr lang="en-NZ" dirty="0"/>
              </a:p>
            </p:txBody>
          </p:sp>
          <p:sp>
            <p:nvSpPr>
              <p:cNvPr id="47" name="Oval 46"/>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34" name="Group 33"/>
            <p:cNvGrpSpPr/>
            <p:nvPr/>
          </p:nvGrpSpPr>
          <p:grpSpPr>
            <a:xfrm>
              <a:off x="1923210" y="2126311"/>
              <a:ext cx="1152128" cy="792088"/>
              <a:chOff x="1907704" y="1268760"/>
              <a:chExt cx="1152128" cy="792088"/>
            </a:xfrm>
          </p:grpSpPr>
          <p:sp>
            <p:nvSpPr>
              <p:cNvPr id="44" name="TextBox 43"/>
              <p:cNvSpPr txBox="1"/>
              <p:nvPr/>
            </p:nvSpPr>
            <p:spPr>
              <a:xfrm>
                <a:off x="2008221" y="1480138"/>
                <a:ext cx="951094" cy="369332"/>
              </a:xfrm>
              <a:prstGeom prst="rect">
                <a:avLst/>
              </a:prstGeom>
              <a:noFill/>
            </p:spPr>
            <p:txBody>
              <a:bodyPr wrap="none" rtlCol="0">
                <a:spAutoFit/>
              </a:bodyPr>
              <a:lstStyle/>
              <a:p>
                <a:r>
                  <a:rPr lang="en-NZ" dirty="0" smtClean="0"/>
                  <a:t>Throw 4</a:t>
                </a:r>
                <a:endParaRPr lang="en-NZ" dirty="0"/>
              </a:p>
            </p:txBody>
          </p:sp>
          <p:sp>
            <p:nvSpPr>
              <p:cNvPr id="45" name="Oval 44"/>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35" name="Group 34"/>
            <p:cNvGrpSpPr/>
            <p:nvPr/>
          </p:nvGrpSpPr>
          <p:grpSpPr>
            <a:xfrm>
              <a:off x="4328332" y="2126311"/>
              <a:ext cx="1152128" cy="792088"/>
              <a:chOff x="1907704" y="1268760"/>
              <a:chExt cx="1152128" cy="792088"/>
            </a:xfrm>
          </p:grpSpPr>
          <p:sp>
            <p:nvSpPr>
              <p:cNvPr id="42" name="TextBox 41"/>
              <p:cNvSpPr txBox="1"/>
              <p:nvPr/>
            </p:nvSpPr>
            <p:spPr>
              <a:xfrm>
                <a:off x="2008221" y="1480138"/>
                <a:ext cx="951094" cy="369332"/>
              </a:xfrm>
              <a:prstGeom prst="rect">
                <a:avLst/>
              </a:prstGeom>
              <a:noFill/>
            </p:spPr>
            <p:txBody>
              <a:bodyPr wrap="none" rtlCol="0">
                <a:spAutoFit/>
              </a:bodyPr>
              <a:lstStyle/>
              <a:p>
                <a:r>
                  <a:rPr lang="en-NZ" dirty="0" smtClean="0"/>
                  <a:t>Throw 6</a:t>
                </a:r>
                <a:endParaRPr lang="en-NZ" dirty="0"/>
              </a:p>
            </p:txBody>
          </p:sp>
          <p:sp>
            <p:nvSpPr>
              <p:cNvPr id="43" name="Oval 42"/>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36" name="Group 35"/>
            <p:cNvGrpSpPr/>
            <p:nvPr/>
          </p:nvGrpSpPr>
          <p:grpSpPr>
            <a:xfrm>
              <a:off x="4328332" y="1244880"/>
              <a:ext cx="1152128" cy="792088"/>
              <a:chOff x="1907704" y="1268760"/>
              <a:chExt cx="1152128" cy="792088"/>
            </a:xfrm>
          </p:grpSpPr>
          <p:sp>
            <p:nvSpPr>
              <p:cNvPr id="40" name="TextBox 39"/>
              <p:cNvSpPr txBox="1"/>
              <p:nvPr/>
            </p:nvSpPr>
            <p:spPr>
              <a:xfrm>
                <a:off x="2008221" y="1480138"/>
                <a:ext cx="951094" cy="369332"/>
              </a:xfrm>
              <a:prstGeom prst="rect">
                <a:avLst/>
              </a:prstGeom>
              <a:noFill/>
            </p:spPr>
            <p:txBody>
              <a:bodyPr wrap="none" rtlCol="0">
                <a:spAutoFit/>
              </a:bodyPr>
              <a:lstStyle/>
              <a:p>
                <a:r>
                  <a:rPr lang="en-NZ" dirty="0" smtClean="0"/>
                  <a:t>Throw 3</a:t>
                </a:r>
                <a:endParaRPr lang="en-NZ" dirty="0"/>
              </a:p>
            </p:txBody>
          </p:sp>
          <p:sp>
            <p:nvSpPr>
              <p:cNvPr id="41" name="Oval 40"/>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nvGrpSpPr>
            <p:cNvPr id="37" name="Group 36"/>
            <p:cNvGrpSpPr/>
            <p:nvPr/>
          </p:nvGrpSpPr>
          <p:grpSpPr>
            <a:xfrm>
              <a:off x="3121894" y="2126311"/>
              <a:ext cx="1152128" cy="792088"/>
              <a:chOff x="1907704" y="1268760"/>
              <a:chExt cx="1152128" cy="792088"/>
            </a:xfrm>
          </p:grpSpPr>
          <p:sp>
            <p:nvSpPr>
              <p:cNvPr id="38" name="TextBox 37"/>
              <p:cNvSpPr txBox="1"/>
              <p:nvPr/>
            </p:nvSpPr>
            <p:spPr>
              <a:xfrm>
                <a:off x="2008221" y="1480138"/>
                <a:ext cx="951094" cy="369332"/>
              </a:xfrm>
              <a:prstGeom prst="rect">
                <a:avLst/>
              </a:prstGeom>
              <a:noFill/>
            </p:spPr>
            <p:txBody>
              <a:bodyPr wrap="none" rtlCol="0">
                <a:spAutoFit/>
              </a:bodyPr>
              <a:lstStyle/>
              <a:p>
                <a:r>
                  <a:rPr lang="en-NZ" dirty="0" smtClean="0"/>
                  <a:t>Throw 5</a:t>
                </a:r>
                <a:endParaRPr lang="en-NZ" dirty="0"/>
              </a:p>
            </p:txBody>
          </p:sp>
          <p:sp>
            <p:nvSpPr>
              <p:cNvPr id="39" name="Oval 38"/>
              <p:cNvSpPr/>
              <p:nvPr/>
            </p:nvSpPr>
            <p:spPr>
              <a:xfrm>
                <a:off x="1907704" y="1268760"/>
                <a:ext cx="1152128"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grpSp>
      <p:sp>
        <p:nvSpPr>
          <p:cNvPr id="50" name="TextBox 49"/>
          <p:cNvSpPr txBox="1"/>
          <p:nvPr/>
        </p:nvSpPr>
        <p:spPr>
          <a:xfrm>
            <a:off x="791581" y="2081356"/>
            <a:ext cx="1598515" cy="369332"/>
          </a:xfrm>
          <a:prstGeom prst="rect">
            <a:avLst/>
          </a:prstGeom>
          <a:noFill/>
        </p:spPr>
        <p:txBody>
          <a:bodyPr wrap="none" rtlCol="0">
            <a:spAutoFit/>
          </a:bodyPr>
          <a:lstStyle/>
          <a:p>
            <a:r>
              <a:rPr lang="en-NZ" dirty="0" smtClean="0"/>
              <a:t>Subject = block</a:t>
            </a:r>
            <a:endParaRPr lang="en-NZ" dirty="0"/>
          </a:p>
        </p:txBody>
      </p:sp>
      <p:sp>
        <p:nvSpPr>
          <p:cNvPr id="51" name="TextBox 50"/>
          <p:cNvSpPr txBox="1"/>
          <p:nvPr/>
        </p:nvSpPr>
        <p:spPr>
          <a:xfrm>
            <a:off x="791581" y="4472728"/>
            <a:ext cx="1872208" cy="923330"/>
          </a:xfrm>
          <a:prstGeom prst="rect">
            <a:avLst/>
          </a:prstGeom>
          <a:noFill/>
        </p:spPr>
        <p:txBody>
          <a:bodyPr wrap="square" rtlCol="0">
            <a:spAutoFit/>
          </a:bodyPr>
          <a:lstStyle/>
          <a:p>
            <a:r>
              <a:rPr lang="en-NZ" dirty="0" smtClean="0"/>
              <a:t>Treatments assigned to a block</a:t>
            </a:r>
            <a:endParaRPr lang="en-NZ" dirty="0"/>
          </a:p>
        </p:txBody>
      </p:sp>
    </p:spTree>
    <p:extLst>
      <p:ext uri="{BB962C8B-B14F-4D97-AF65-F5344CB8AC3E}">
        <p14:creationId xmlns:p14="http://schemas.microsoft.com/office/powerpoint/2010/main" val="1852508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Fitting this into the standard</a:t>
            </a:r>
            <a:endParaRPr lang="en-NZ" dirty="0"/>
          </a:p>
        </p:txBody>
      </p:sp>
      <p:sp>
        <p:nvSpPr>
          <p:cNvPr id="3" name="Content Placeholder 2"/>
          <p:cNvSpPr>
            <a:spLocks noGrp="1"/>
          </p:cNvSpPr>
          <p:nvPr>
            <p:ph idx="1"/>
          </p:nvPr>
        </p:nvSpPr>
        <p:spPr/>
        <p:txBody>
          <a:bodyPr/>
          <a:lstStyle/>
          <a:p>
            <a:pPr marL="0" indent="0">
              <a:buNone/>
            </a:pPr>
            <a:r>
              <a:rPr lang="en-NZ" sz="2800" dirty="0" smtClean="0"/>
              <a:t>The formal analysis techniques I would use are: </a:t>
            </a:r>
          </a:p>
          <a:p>
            <a:pPr marL="857250" lvl="1" indent="-457200"/>
            <a:r>
              <a:rPr lang="en-NZ" dirty="0" smtClean="0"/>
              <a:t>Beyond the level of the students.</a:t>
            </a:r>
          </a:p>
          <a:p>
            <a:pPr marL="857250" lvl="1" indent="-457200"/>
            <a:r>
              <a:rPr lang="en-NZ" dirty="0" smtClean="0"/>
              <a:t>Subject to a set of conditions to ensure their validity.</a:t>
            </a:r>
          </a:p>
          <a:p>
            <a:pPr marL="857250" lvl="1" indent="-457200"/>
            <a:r>
              <a:rPr lang="en-NZ" dirty="0" smtClean="0"/>
              <a:t>Often don’t reveal much more than a plot (of the means with standard error bars) can show you.</a:t>
            </a:r>
          </a:p>
          <a:p>
            <a:pPr marL="857250" lvl="1" indent="-457200"/>
            <a:endParaRPr lang="en-NZ" dirty="0"/>
          </a:p>
          <a:p>
            <a:pPr marL="0" indent="0">
              <a:buNone/>
            </a:pPr>
            <a:r>
              <a:rPr lang="en-NZ" sz="2800" dirty="0" smtClean="0"/>
              <a:t>Most of the standard’s requirements can be met with thought about what we have looked at so far and “Fisher’s principles of experimental design.”</a:t>
            </a:r>
          </a:p>
          <a:p>
            <a:pPr marL="857250" lvl="1" indent="-457200"/>
            <a:endParaRPr lang="en-NZ" sz="2400" dirty="0" smtClean="0"/>
          </a:p>
          <a:p>
            <a:pPr marL="0" indent="0">
              <a:buNone/>
            </a:pPr>
            <a:endParaRPr lang="en-NZ" dirty="0"/>
          </a:p>
          <a:p>
            <a:pPr marL="857250" lvl="1" indent="-457200"/>
            <a:endParaRPr lang="en-NZ" dirty="0"/>
          </a:p>
        </p:txBody>
      </p:sp>
    </p:spTree>
    <p:extLst>
      <p:ext uri="{BB962C8B-B14F-4D97-AF65-F5344CB8AC3E}">
        <p14:creationId xmlns:p14="http://schemas.microsoft.com/office/powerpoint/2010/main" val="1575041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Principles of experimental design</a:t>
            </a:r>
            <a:endParaRPr lang="en-NZ" dirty="0"/>
          </a:p>
        </p:txBody>
      </p:sp>
      <p:sp>
        <p:nvSpPr>
          <p:cNvPr id="3" name="Content Placeholder 2"/>
          <p:cNvSpPr>
            <a:spLocks noGrp="1"/>
          </p:cNvSpPr>
          <p:nvPr>
            <p:ph idx="1"/>
          </p:nvPr>
        </p:nvSpPr>
        <p:spPr/>
        <p:txBody>
          <a:bodyPr/>
          <a:lstStyle/>
          <a:p>
            <a:pPr marL="0" indent="0">
              <a:buNone/>
            </a:pPr>
            <a:r>
              <a:rPr lang="en-NZ" sz="2800" dirty="0" smtClean="0"/>
              <a:t>R</a:t>
            </a:r>
            <a:r>
              <a:rPr lang="en-NZ" sz="2800" dirty="0"/>
              <a:t>. A. Fisher </a:t>
            </a:r>
            <a:r>
              <a:rPr lang="en-NZ" sz="2800" dirty="0" smtClean="0"/>
              <a:t>identified </a:t>
            </a:r>
            <a:r>
              <a:rPr lang="en-NZ" sz="2800" dirty="0"/>
              <a:t>three important </a:t>
            </a:r>
            <a:r>
              <a:rPr lang="en-NZ" sz="2800" dirty="0" smtClean="0"/>
              <a:t>principles that </a:t>
            </a:r>
            <a:r>
              <a:rPr lang="en-NZ" sz="2800" dirty="0"/>
              <a:t>should be considered when designing </a:t>
            </a:r>
            <a:r>
              <a:rPr lang="en-NZ" sz="2800" dirty="0" smtClean="0"/>
              <a:t>an experiment.</a:t>
            </a:r>
          </a:p>
          <a:p>
            <a:pPr marL="0" indent="0">
              <a:buNone/>
            </a:pPr>
            <a:endParaRPr lang="en-NZ" sz="2800" dirty="0"/>
          </a:p>
          <a:p>
            <a:pPr lvl="1"/>
            <a:r>
              <a:rPr lang="en-NZ" dirty="0" smtClean="0"/>
              <a:t>Replication</a:t>
            </a:r>
            <a:r>
              <a:rPr lang="en-NZ" dirty="0"/>
              <a:t>.</a:t>
            </a:r>
          </a:p>
          <a:p>
            <a:pPr lvl="1"/>
            <a:r>
              <a:rPr lang="en-NZ" dirty="0" smtClean="0"/>
              <a:t>Blocking</a:t>
            </a:r>
            <a:r>
              <a:rPr lang="en-NZ" dirty="0"/>
              <a:t>.</a:t>
            </a:r>
          </a:p>
          <a:p>
            <a:pPr lvl="1"/>
            <a:r>
              <a:rPr lang="en-NZ" dirty="0" smtClean="0"/>
              <a:t>Randomisation</a:t>
            </a:r>
            <a:r>
              <a:rPr lang="en-NZ" dirty="0"/>
              <a:t>.</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164" y="3212976"/>
            <a:ext cx="2409825" cy="315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8838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Replication</a:t>
            </a:r>
            <a:endParaRPr lang="en-NZ" dirty="0"/>
          </a:p>
        </p:txBody>
      </p:sp>
      <p:sp>
        <p:nvSpPr>
          <p:cNvPr id="3" name="Content Placeholder 2"/>
          <p:cNvSpPr>
            <a:spLocks noGrp="1"/>
          </p:cNvSpPr>
          <p:nvPr>
            <p:ph idx="1"/>
          </p:nvPr>
        </p:nvSpPr>
        <p:spPr/>
        <p:txBody>
          <a:bodyPr/>
          <a:lstStyle/>
          <a:p>
            <a:pPr marL="0" indent="0">
              <a:buNone/>
            </a:pPr>
            <a:r>
              <a:rPr lang="en-NZ" sz="2800" dirty="0"/>
              <a:t>Replication means that each treatment is used </a:t>
            </a:r>
            <a:r>
              <a:rPr lang="en-NZ" sz="2800" dirty="0" smtClean="0"/>
              <a:t>more than </a:t>
            </a:r>
            <a:r>
              <a:rPr lang="en-NZ" sz="2800" dirty="0"/>
              <a:t>once in the experiment.</a:t>
            </a:r>
          </a:p>
          <a:p>
            <a:pPr marL="857250" lvl="1" indent="-457200"/>
            <a:r>
              <a:rPr lang="en-NZ" sz="2400" dirty="0" smtClean="0"/>
              <a:t>For </a:t>
            </a:r>
            <a:r>
              <a:rPr lang="en-NZ" sz="2400" dirty="0"/>
              <a:t>our example each combination of </a:t>
            </a:r>
            <a:r>
              <a:rPr lang="en-NZ" sz="2400" dirty="0" smtClean="0"/>
              <a:t>distance and sunglasses should </a:t>
            </a:r>
            <a:r>
              <a:rPr lang="en-NZ" sz="2400" dirty="0"/>
              <a:t>be used more than </a:t>
            </a:r>
            <a:r>
              <a:rPr lang="en-NZ" sz="2400" dirty="0" smtClean="0"/>
              <a:t>once</a:t>
            </a:r>
            <a:r>
              <a:rPr lang="en-NZ" sz="2400" dirty="0"/>
              <a:t> </a:t>
            </a:r>
            <a:r>
              <a:rPr lang="en-NZ" sz="2400" dirty="0" smtClean="0"/>
              <a:t>(note this is overall – not within a subject)</a:t>
            </a:r>
          </a:p>
          <a:p>
            <a:pPr marL="857250" lvl="1" indent="-457200"/>
            <a:endParaRPr lang="en-NZ" dirty="0"/>
          </a:p>
          <a:p>
            <a:pPr marL="0" indent="0">
              <a:buNone/>
            </a:pPr>
            <a:r>
              <a:rPr lang="en-NZ" sz="2800" dirty="0" smtClean="0"/>
              <a:t>The more treatment factors you have the harder (expensive) it is to get replication</a:t>
            </a:r>
          </a:p>
          <a:p>
            <a:pPr lvl="1" indent="-342900"/>
            <a:r>
              <a:rPr lang="en-NZ" sz="2400" dirty="0" smtClean="0"/>
              <a:t>Most simple experiments have factorial treatment structure</a:t>
            </a:r>
          </a:p>
          <a:p>
            <a:pPr lvl="1" indent="-342900"/>
            <a:r>
              <a:rPr lang="en-NZ" sz="2400" dirty="0" smtClean="0"/>
              <a:t>Every combination of every level of each factor is performed</a:t>
            </a:r>
          </a:p>
        </p:txBody>
      </p:sp>
    </p:spTree>
    <p:extLst>
      <p:ext uri="{BB962C8B-B14F-4D97-AF65-F5344CB8AC3E}">
        <p14:creationId xmlns:p14="http://schemas.microsoft.com/office/powerpoint/2010/main" val="4290846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Why is replication important?</a:t>
            </a:r>
            <a:endParaRPr lang="en-NZ" dirty="0"/>
          </a:p>
        </p:txBody>
      </p:sp>
      <p:sp>
        <p:nvSpPr>
          <p:cNvPr id="3" name="Content Placeholder 2"/>
          <p:cNvSpPr>
            <a:spLocks noGrp="1"/>
          </p:cNvSpPr>
          <p:nvPr>
            <p:ph idx="1"/>
          </p:nvPr>
        </p:nvSpPr>
        <p:spPr/>
        <p:txBody>
          <a:bodyPr>
            <a:normAutofit/>
          </a:bodyPr>
          <a:lstStyle/>
          <a:p>
            <a:pPr marL="0" indent="0">
              <a:buNone/>
            </a:pPr>
            <a:r>
              <a:rPr lang="en-NZ" sz="2800" dirty="0" smtClean="0"/>
              <a:t>If we only used </a:t>
            </a:r>
            <a:r>
              <a:rPr lang="en-NZ" sz="2800" dirty="0"/>
              <a:t>each treatment once </a:t>
            </a:r>
            <a:r>
              <a:rPr lang="en-NZ" sz="2800" dirty="0" smtClean="0"/>
              <a:t>then we </a:t>
            </a:r>
            <a:r>
              <a:rPr lang="en-NZ" sz="2800" dirty="0"/>
              <a:t>would not know whether an observed </a:t>
            </a:r>
            <a:r>
              <a:rPr lang="en-NZ" sz="2800" dirty="0" smtClean="0"/>
              <a:t>difference</a:t>
            </a:r>
            <a:r>
              <a:rPr lang="en-NZ" sz="2800" dirty="0"/>
              <a:t> </a:t>
            </a:r>
            <a:r>
              <a:rPr lang="en-NZ" sz="2800" dirty="0" smtClean="0"/>
              <a:t>in accuracy is </a:t>
            </a:r>
            <a:r>
              <a:rPr lang="en-NZ" sz="2800" dirty="0"/>
              <a:t>due to the </a:t>
            </a:r>
            <a:r>
              <a:rPr lang="en-NZ" sz="2800" dirty="0" smtClean="0"/>
              <a:t>difference in distance </a:t>
            </a:r>
            <a:r>
              <a:rPr lang="en-NZ" sz="2800" dirty="0"/>
              <a:t>or just random variability</a:t>
            </a:r>
            <a:r>
              <a:rPr lang="en-NZ" sz="2800" dirty="0" smtClean="0"/>
              <a:t>.</a:t>
            </a:r>
          </a:p>
          <a:p>
            <a:pPr marL="0" indent="0">
              <a:buNone/>
            </a:pPr>
            <a:endParaRPr lang="en-NZ" sz="2800" dirty="0"/>
          </a:p>
          <a:p>
            <a:pPr lvl="1"/>
            <a:r>
              <a:rPr lang="en-NZ" dirty="0" smtClean="0"/>
              <a:t>We </a:t>
            </a:r>
            <a:r>
              <a:rPr lang="en-NZ" dirty="0"/>
              <a:t>can estimate the inherent variability in </a:t>
            </a:r>
            <a:r>
              <a:rPr lang="en-NZ" dirty="0" smtClean="0"/>
              <a:t>the data </a:t>
            </a:r>
            <a:r>
              <a:rPr lang="en-NZ" dirty="0"/>
              <a:t>from the replicate </a:t>
            </a:r>
            <a:r>
              <a:rPr lang="en-NZ" dirty="0" smtClean="0"/>
              <a:t>observations.</a:t>
            </a:r>
          </a:p>
          <a:p>
            <a:pPr lvl="1"/>
            <a:r>
              <a:rPr lang="en-NZ" dirty="0" smtClean="0"/>
              <a:t>This </a:t>
            </a:r>
            <a:r>
              <a:rPr lang="en-NZ" dirty="0"/>
              <a:t>allows us to assess whether an </a:t>
            </a:r>
            <a:r>
              <a:rPr lang="en-NZ" dirty="0" smtClean="0"/>
              <a:t>observed difference </a:t>
            </a:r>
            <a:r>
              <a:rPr lang="en-NZ" dirty="0"/>
              <a:t>is real or could be due to </a:t>
            </a:r>
            <a:r>
              <a:rPr lang="en-NZ" dirty="0" smtClean="0"/>
              <a:t>chance variation </a:t>
            </a:r>
            <a:r>
              <a:rPr lang="en-NZ" dirty="0"/>
              <a:t>(i.e. statistical inference).</a:t>
            </a:r>
          </a:p>
        </p:txBody>
      </p:sp>
    </p:spTree>
    <p:extLst>
      <p:ext uri="{BB962C8B-B14F-4D97-AF65-F5344CB8AC3E}">
        <p14:creationId xmlns:p14="http://schemas.microsoft.com/office/powerpoint/2010/main" val="3860659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Blocking</a:t>
            </a:r>
            <a:endParaRPr lang="en-NZ" dirty="0"/>
          </a:p>
        </p:txBody>
      </p:sp>
      <p:sp>
        <p:nvSpPr>
          <p:cNvPr id="3" name="Content Placeholder 2"/>
          <p:cNvSpPr>
            <a:spLocks noGrp="1"/>
          </p:cNvSpPr>
          <p:nvPr>
            <p:ph idx="1"/>
          </p:nvPr>
        </p:nvSpPr>
        <p:spPr/>
        <p:txBody>
          <a:bodyPr>
            <a:normAutofit/>
          </a:bodyPr>
          <a:lstStyle/>
          <a:p>
            <a:pPr marL="0" indent="0">
              <a:buNone/>
            </a:pPr>
            <a:endParaRPr lang="en-NZ" sz="2800" dirty="0" smtClean="0"/>
          </a:p>
          <a:p>
            <a:pPr marL="0" indent="0">
              <a:buNone/>
            </a:pPr>
            <a:r>
              <a:rPr lang="en-NZ" sz="2800" dirty="0" smtClean="0"/>
              <a:t>Experimental </a:t>
            </a:r>
            <a:r>
              <a:rPr lang="en-NZ" sz="2800" dirty="0"/>
              <a:t>units should be divided into </a:t>
            </a:r>
            <a:r>
              <a:rPr lang="en-NZ" sz="2800" dirty="0" smtClean="0"/>
              <a:t>subsets (called </a:t>
            </a:r>
            <a:r>
              <a:rPr lang="en-NZ" sz="2800" dirty="0"/>
              <a:t>blocks) so that units within the same </a:t>
            </a:r>
            <a:r>
              <a:rPr lang="en-NZ" sz="2800" dirty="0" smtClean="0"/>
              <a:t>block are </a:t>
            </a:r>
            <a:r>
              <a:rPr lang="en-NZ" sz="2800" dirty="0"/>
              <a:t>more similar than units from </a:t>
            </a:r>
            <a:r>
              <a:rPr lang="en-NZ" sz="2800" dirty="0" smtClean="0"/>
              <a:t>different </a:t>
            </a:r>
            <a:r>
              <a:rPr lang="en-NZ" sz="2800" dirty="0"/>
              <a:t>subsets </a:t>
            </a:r>
            <a:r>
              <a:rPr lang="en-NZ" sz="2800" dirty="0" smtClean="0"/>
              <a:t>or blocks.</a:t>
            </a:r>
          </a:p>
          <a:p>
            <a:pPr marL="0" indent="0">
              <a:buNone/>
            </a:pPr>
            <a:endParaRPr lang="en-NZ" sz="2800" dirty="0"/>
          </a:p>
          <a:p>
            <a:pPr marL="857250" lvl="1" indent="-457200"/>
            <a:r>
              <a:rPr lang="en-NZ" dirty="0" smtClean="0"/>
              <a:t>For </a:t>
            </a:r>
            <a:r>
              <a:rPr lang="en-NZ" dirty="0"/>
              <a:t>our example, the </a:t>
            </a:r>
            <a:r>
              <a:rPr lang="en-NZ" dirty="0" smtClean="0"/>
              <a:t>subjects would </a:t>
            </a:r>
            <a:r>
              <a:rPr lang="en-NZ" dirty="0"/>
              <a:t>be blocks</a:t>
            </a:r>
            <a:r>
              <a:rPr lang="en-NZ" dirty="0" smtClean="0"/>
              <a:t>.</a:t>
            </a:r>
            <a:endParaRPr lang="en-NZ" dirty="0"/>
          </a:p>
        </p:txBody>
      </p:sp>
    </p:spTree>
    <p:extLst>
      <p:ext uri="{BB962C8B-B14F-4D97-AF65-F5344CB8AC3E}">
        <p14:creationId xmlns:p14="http://schemas.microsoft.com/office/powerpoint/2010/main" val="3476738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Why is this important?</a:t>
            </a:r>
            <a:endParaRPr lang="en-NZ" dirty="0"/>
          </a:p>
        </p:txBody>
      </p:sp>
      <p:sp>
        <p:nvSpPr>
          <p:cNvPr id="3" name="Content Placeholder 2"/>
          <p:cNvSpPr>
            <a:spLocks noGrp="1"/>
          </p:cNvSpPr>
          <p:nvPr>
            <p:ph idx="1"/>
          </p:nvPr>
        </p:nvSpPr>
        <p:spPr/>
        <p:txBody>
          <a:bodyPr>
            <a:normAutofit/>
          </a:bodyPr>
          <a:lstStyle/>
          <a:p>
            <a:pPr marL="0" indent="0">
              <a:buNone/>
            </a:pPr>
            <a:r>
              <a:rPr lang="en-NZ" sz="3000" dirty="0"/>
              <a:t>If two units in the same block get </a:t>
            </a:r>
            <a:r>
              <a:rPr lang="en-NZ" sz="3000" dirty="0" smtClean="0"/>
              <a:t>different treatments </a:t>
            </a:r>
            <a:r>
              <a:rPr lang="en-NZ" sz="3000" dirty="0"/>
              <a:t>the treatments can be compared </a:t>
            </a:r>
            <a:r>
              <a:rPr lang="en-NZ" sz="3000" dirty="0" smtClean="0"/>
              <a:t>more precisely </a:t>
            </a:r>
            <a:r>
              <a:rPr lang="en-NZ" sz="3000" dirty="0"/>
              <a:t>than if the treatments were assigned </a:t>
            </a:r>
            <a:r>
              <a:rPr lang="en-NZ" sz="3000" dirty="0" smtClean="0"/>
              <a:t>to units </a:t>
            </a:r>
            <a:r>
              <a:rPr lang="en-NZ" sz="3000" dirty="0"/>
              <a:t>in </a:t>
            </a:r>
            <a:r>
              <a:rPr lang="en-NZ" sz="3000" dirty="0" smtClean="0"/>
              <a:t>different </a:t>
            </a:r>
            <a:r>
              <a:rPr lang="en-NZ" sz="3000" dirty="0"/>
              <a:t>blocks.</a:t>
            </a:r>
          </a:p>
          <a:p>
            <a:pPr lvl="1"/>
            <a:r>
              <a:rPr lang="en-NZ" dirty="0" smtClean="0"/>
              <a:t>Blocking </a:t>
            </a:r>
            <a:r>
              <a:rPr lang="en-NZ" dirty="0"/>
              <a:t>allows us to increase our ability </a:t>
            </a:r>
            <a:r>
              <a:rPr lang="en-NZ" dirty="0" smtClean="0"/>
              <a:t>to detect differences </a:t>
            </a:r>
            <a:r>
              <a:rPr lang="en-NZ" dirty="0"/>
              <a:t>without increasing the size </a:t>
            </a:r>
            <a:r>
              <a:rPr lang="en-NZ" dirty="0" smtClean="0"/>
              <a:t>of the </a:t>
            </a:r>
            <a:r>
              <a:rPr lang="en-NZ" dirty="0"/>
              <a:t>experiment.</a:t>
            </a:r>
          </a:p>
          <a:p>
            <a:pPr lvl="1"/>
            <a:r>
              <a:rPr lang="en-NZ" dirty="0" smtClean="0"/>
              <a:t>We </a:t>
            </a:r>
            <a:r>
              <a:rPr lang="en-NZ" dirty="0"/>
              <a:t>can also increase our ability to </a:t>
            </a:r>
            <a:r>
              <a:rPr lang="en-NZ" dirty="0" smtClean="0"/>
              <a:t>detect differences </a:t>
            </a:r>
            <a:r>
              <a:rPr lang="en-NZ" dirty="0"/>
              <a:t>by increasing the amount </a:t>
            </a:r>
            <a:r>
              <a:rPr lang="en-NZ" dirty="0" smtClean="0"/>
              <a:t>of replication </a:t>
            </a:r>
            <a:r>
              <a:rPr lang="en-NZ" dirty="0"/>
              <a:t>but that increases the size of </a:t>
            </a:r>
            <a:r>
              <a:rPr lang="en-NZ" dirty="0" smtClean="0"/>
              <a:t>the experiment.</a:t>
            </a:r>
          </a:p>
        </p:txBody>
      </p:sp>
    </p:spTree>
    <p:extLst>
      <p:ext uri="{BB962C8B-B14F-4D97-AF65-F5344CB8AC3E}">
        <p14:creationId xmlns:p14="http://schemas.microsoft.com/office/powerpoint/2010/main" val="3321638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Randomisation</a:t>
            </a:r>
            <a:endParaRPr lang="en-NZ" dirty="0"/>
          </a:p>
        </p:txBody>
      </p:sp>
      <p:sp>
        <p:nvSpPr>
          <p:cNvPr id="3" name="Content Placeholder 2"/>
          <p:cNvSpPr>
            <a:spLocks noGrp="1"/>
          </p:cNvSpPr>
          <p:nvPr>
            <p:ph idx="1"/>
          </p:nvPr>
        </p:nvSpPr>
        <p:spPr/>
        <p:txBody>
          <a:bodyPr>
            <a:normAutofit/>
          </a:bodyPr>
          <a:lstStyle/>
          <a:p>
            <a:pPr marL="0" indent="0">
              <a:buNone/>
            </a:pPr>
            <a:r>
              <a:rPr lang="en-NZ" sz="2800" dirty="0"/>
              <a:t>The assignment of treatments to experimental units</a:t>
            </a:r>
          </a:p>
          <a:p>
            <a:pPr marL="0" indent="0">
              <a:buNone/>
            </a:pPr>
            <a:r>
              <a:rPr lang="en-NZ" sz="2800" dirty="0"/>
              <a:t>should be determined by a random process.</a:t>
            </a:r>
          </a:p>
          <a:p>
            <a:pPr lvl="1" indent="-342900"/>
            <a:r>
              <a:rPr lang="en-NZ" dirty="0" smtClean="0"/>
              <a:t>We </a:t>
            </a:r>
            <a:r>
              <a:rPr lang="en-NZ" dirty="0"/>
              <a:t>will often place certain restrictions on </a:t>
            </a:r>
            <a:r>
              <a:rPr lang="en-NZ" dirty="0" smtClean="0"/>
              <a:t>the randomisation </a:t>
            </a:r>
            <a:r>
              <a:rPr lang="en-NZ" dirty="0"/>
              <a:t>process in order to exploit </a:t>
            </a:r>
            <a:r>
              <a:rPr lang="en-NZ" dirty="0" smtClean="0"/>
              <a:t>the block </a:t>
            </a:r>
            <a:r>
              <a:rPr lang="en-NZ" dirty="0"/>
              <a:t>structure</a:t>
            </a:r>
            <a:r>
              <a:rPr lang="en-NZ" dirty="0" smtClean="0"/>
              <a:t>.</a:t>
            </a:r>
            <a:endParaRPr lang="en-NZ" dirty="0"/>
          </a:p>
        </p:txBody>
      </p:sp>
    </p:spTree>
    <p:extLst>
      <p:ext uri="{BB962C8B-B14F-4D97-AF65-F5344CB8AC3E}">
        <p14:creationId xmlns:p14="http://schemas.microsoft.com/office/powerpoint/2010/main" val="218149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Anatomy of a scientific investigation</a:t>
            </a:r>
            <a:endParaRPr lang="en-NZ" dirty="0"/>
          </a:p>
        </p:txBody>
      </p:sp>
      <p:sp>
        <p:nvSpPr>
          <p:cNvPr id="3" name="Content Placeholder 2"/>
          <p:cNvSpPr>
            <a:spLocks noGrp="1"/>
          </p:cNvSpPr>
          <p:nvPr>
            <p:ph idx="1"/>
          </p:nvPr>
        </p:nvSpPr>
        <p:spPr/>
        <p:txBody>
          <a:bodyPr>
            <a:normAutofit lnSpcReduction="10000"/>
          </a:bodyPr>
          <a:lstStyle/>
          <a:p>
            <a:r>
              <a:rPr lang="en-NZ" dirty="0"/>
              <a:t>Five key steps in using an experiment for a </a:t>
            </a:r>
            <a:r>
              <a:rPr lang="en-NZ" dirty="0" smtClean="0"/>
              <a:t>scientific investigation</a:t>
            </a:r>
            <a:r>
              <a:rPr lang="en-NZ" dirty="0"/>
              <a:t>:</a:t>
            </a:r>
          </a:p>
          <a:p>
            <a:pPr marL="971550" lvl="1" indent="-514350">
              <a:buFont typeface="+mj-lt"/>
              <a:buAutoNum type="arabicPeriod"/>
            </a:pPr>
            <a:r>
              <a:rPr lang="en-NZ" b="1" dirty="0" smtClean="0"/>
              <a:t>Purpose</a:t>
            </a:r>
            <a:r>
              <a:rPr lang="en-NZ" dirty="0"/>
              <a:t>: Specify the questions that are to </a:t>
            </a:r>
            <a:r>
              <a:rPr lang="en-NZ" dirty="0" smtClean="0"/>
              <a:t>be answered</a:t>
            </a:r>
            <a:r>
              <a:rPr lang="en-NZ" dirty="0"/>
              <a:t>.</a:t>
            </a:r>
          </a:p>
          <a:p>
            <a:pPr marL="971550" lvl="1" indent="-514350">
              <a:buFont typeface="+mj-lt"/>
              <a:buAutoNum type="arabicPeriod"/>
            </a:pPr>
            <a:r>
              <a:rPr lang="en-NZ" b="1" dirty="0" smtClean="0"/>
              <a:t>Plan</a:t>
            </a:r>
            <a:r>
              <a:rPr lang="en-NZ" dirty="0"/>
              <a:t>: A detailed </a:t>
            </a:r>
            <a:r>
              <a:rPr lang="en-NZ" dirty="0" smtClean="0"/>
              <a:t>description </a:t>
            </a:r>
            <a:r>
              <a:rPr lang="en-NZ" dirty="0"/>
              <a:t>of how </a:t>
            </a:r>
            <a:r>
              <a:rPr lang="en-NZ" dirty="0" smtClean="0"/>
              <a:t>the experiment </a:t>
            </a:r>
            <a:r>
              <a:rPr lang="en-NZ" dirty="0"/>
              <a:t>is to be run.</a:t>
            </a:r>
          </a:p>
          <a:p>
            <a:pPr marL="971550" lvl="1" indent="-514350">
              <a:buFont typeface="+mj-lt"/>
              <a:buAutoNum type="arabicPeriod"/>
            </a:pPr>
            <a:r>
              <a:rPr lang="en-NZ" b="1" dirty="0" smtClean="0"/>
              <a:t>Data</a:t>
            </a:r>
            <a:r>
              <a:rPr lang="en-NZ" dirty="0" smtClean="0"/>
              <a:t> </a:t>
            </a:r>
            <a:r>
              <a:rPr lang="en-NZ" b="1" dirty="0"/>
              <a:t>collection</a:t>
            </a:r>
            <a:r>
              <a:rPr lang="en-NZ" dirty="0"/>
              <a:t>: Perform the experiment.</a:t>
            </a:r>
          </a:p>
          <a:p>
            <a:pPr marL="971550" lvl="1" indent="-514350">
              <a:buFont typeface="+mj-lt"/>
              <a:buAutoNum type="arabicPeriod"/>
            </a:pPr>
            <a:r>
              <a:rPr lang="en-NZ" b="1" dirty="0" smtClean="0"/>
              <a:t>Analysis</a:t>
            </a:r>
            <a:r>
              <a:rPr lang="en-NZ" dirty="0"/>
              <a:t>: The methods used to </a:t>
            </a:r>
            <a:r>
              <a:rPr lang="en-NZ" dirty="0" smtClean="0"/>
              <a:t>extract information </a:t>
            </a:r>
            <a:r>
              <a:rPr lang="en-NZ" dirty="0"/>
              <a:t>from data. This will depend </a:t>
            </a:r>
            <a:r>
              <a:rPr lang="en-NZ" dirty="0" smtClean="0"/>
              <a:t>on both </a:t>
            </a:r>
            <a:r>
              <a:rPr lang="en-NZ" dirty="0"/>
              <a:t>the questions and the design.</a:t>
            </a:r>
          </a:p>
          <a:p>
            <a:pPr marL="971550" lvl="1" indent="-514350">
              <a:buFont typeface="+mj-lt"/>
              <a:buAutoNum type="arabicPeriod"/>
            </a:pPr>
            <a:r>
              <a:rPr lang="en-NZ" b="1" dirty="0" smtClean="0"/>
              <a:t>Conclusions</a:t>
            </a:r>
            <a:r>
              <a:rPr lang="en-NZ" dirty="0"/>
              <a:t>: Answer the questions using </a:t>
            </a:r>
            <a:r>
              <a:rPr lang="en-NZ" dirty="0" smtClean="0"/>
              <a:t>the results </a:t>
            </a:r>
            <a:r>
              <a:rPr lang="en-NZ" dirty="0"/>
              <a:t>of the analysis.</a:t>
            </a:r>
          </a:p>
        </p:txBody>
      </p:sp>
    </p:spTree>
    <p:extLst>
      <p:ext uri="{BB962C8B-B14F-4D97-AF65-F5344CB8AC3E}">
        <p14:creationId xmlns:p14="http://schemas.microsoft.com/office/powerpoint/2010/main" val="2743047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Why is this important?</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dirty="0"/>
              <a:t>Randomisation is important for a couple of reasons.</a:t>
            </a:r>
          </a:p>
          <a:p>
            <a:pPr marL="857250" lvl="1" indent="-457200"/>
            <a:r>
              <a:rPr lang="en-NZ" dirty="0" smtClean="0"/>
              <a:t>First </a:t>
            </a:r>
            <a:r>
              <a:rPr lang="en-NZ" dirty="0"/>
              <a:t>it ensures that each treatment has </a:t>
            </a:r>
            <a:r>
              <a:rPr lang="en-NZ" dirty="0" smtClean="0"/>
              <a:t>the same </a:t>
            </a:r>
            <a:r>
              <a:rPr lang="en-NZ" dirty="0"/>
              <a:t>probability of getting good (or bad) </a:t>
            </a:r>
            <a:r>
              <a:rPr lang="en-NZ" dirty="0" smtClean="0"/>
              <a:t>units and </a:t>
            </a:r>
            <a:r>
              <a:rPr lang="en-NZ" dirty="0"/>
              <a:t>thus avoids systematic bias.</a:t>
            </a:r>
          </a:p>
          <a:p>
            <a:pPr marL="857250" lvl="1" indent="-457200"/>
            <a:r>
              <a:rPr lang="en-NZ" dirty="0" smtClean="0"/>
              <a:t>Second </a:t>
            </a:r>
            <a:r>
              <a:rPr lang="en-NZ" dirty="0"/>
              <a:t>it </a:t>
            </a:r>
            <a:r>
              <a:rPr lang="en-NZ" dirty="0" smtClean="0"/>
              <a:t>justifies </a:t>
            </a:r>
            <a:r>
              <a:rPr lang="en-NZ" dirty="0"/>
              <a:t>one of the key </a:t>
            </a:r>
            <a:r>
              <a:rPr lang="en-NZ" dirty="0" smtClean="0"/>
              <a:t>assumptions for </a:t>
            </a:r>
            <a:r>
              <a:rPr lang="en-NZ" dirty="0"/>
              <a:t>the statistical analysis. Our </a:t>
            </a:r>
            <a:r>
              <a:rPr lang="en-NZ" dirty="0" smtClean="0"/>
              <a:t>statistical analysis </a:t>
            </a:r>
            <a:r>
              <a:rPr lang="en-NZ" dirty="0"/>
              <a:t>assumes that observations </a:t>
            </a:r>
            <a:r>
              <a:rPr lang="en-NZ" dirty="0" smtClean="0"/>
              <a:t>are independent</a:t>
            </a:r>
            <a:r>
              <a:rPr lang="en-NZ" dirty="0"/>
              <a:t>. This is almost never strictly </a:t>
            </a:r>
            <a:r>
              <a:rPr lang="en-NZ" dirty="0" smtClean="0"/>
              <a:t>true in </a:t>
            </a:r>
            <a:r>
              <a:rPr lang="en-NZ" dirty="0"/>
              <a:t>practice but randomisation means that </a:t>
            </a:r>
            <a:r>
              <a:rPr lang="en-NZ" dirty="0" smtClean="0"/>
              <a:t>our estimates </a:t>
            </a:r>
            <a:r>
              <a:rPr lang="en-NZ" dirty="0"/>
              <a:t>will behave as if they were based </a:t>
            </a:r>
            <a:r>
              <a:rPr lang="en-NZ" dirty="0" smtClean="0"/>
              <a:t>on independent </a:t>
            </a:r>
            <a:r>
              <a:rPr lang="en-NZ" dirty="0"/>
              <a:t>observations</a:t>
            </a:r>
            <a:r>
              <a:rPr lang="en-NZ" dirty="0" smtClean="0"/>
              <a:t>.</a:t>
            </a:r>
            <a:endParaRPr lang="en-NZ" dirty="0"/>
          </a:p>
        </p:txBody>
      </p:sp>
    </p:spTree>
    <p:extLst>
      <p:ext uri="{BB962C8B-B14F-4D97-AF65-F5344CB8AC3E}">
        <p14:creationId xmlns:p14="http://schemas.microsoft.com/office/powerpoint/2010/main" val="355461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Purpose</a:t>
            </a:r>
            <a:endParaRPr lang="en-NZ" dirty="0"/>
          </a:p>
        </p:txBody>
      </p:sp>
      <p:sp>
        <p:nvSpPr>
          <p:cNvPr id="3" name="Content Placeholder 2"/>
          <p:cNvSpPr>
            <a:spLocks noGrp="1"/>
          </p:cNvSpPr>
          <p:nvPr>
            <p:ph idx="1"/>
          </p:nvPr>
        </p:nvSpPr>
        <p:spPr/>
        <p:txBody>
          <a:bodyPr/>
          <a:lstStyle/>
          <a:p>
            <a:r>
              <a:rPr lang="en-NZ" dirty="0" smtClean="0"/>
              <a:t>We are going to conduct a simple experiment </a:t>
            </a:r>
            <a:r>
              <a:rPr lang="en-NZ" dirty="0"/>
              <a:t>to </a:t>
            </a:r>
            <a:r>
              <a:rPr lang="en-NZ" dirty="0" smtClean="0"/>
              <a:t>illustrate the </a:t>
            </a:r>
            <a:r>
              <a:rPr lang="en-NZ" dirty="0"/>
              <a:t>components of an experiment and </a:t>
            </a:r>
            <a:r>
              <a:rPr lang="en-NZ" dirty="0" smtClean="0"/>
              <a:t>to introduce </a:t>
            </a:r>
            <a:r>
              <a:rPr lang="en-NZ" dirty="0"/>
              <a:t>some </a:t>
            </a:r>
            <a:r>
              <a:rPr lang="en-NZ" dirty="0" smtClean="0"/>
              <a:t>terminology.</a:t>
            </a:r>
          </a:p>
          <a:p>
            <a:endParaRPr lang="en-NZ" dirty="0"/>
          </a:p>
          <a:p>
            <a:r>
              <a:rPr lang="en-NZ" dirty="0" smtClean="0"/>
              <a:t>Question: “What things affect the score in darts?”</a:t>
            </a:r>
          </a:p>
          <a:p>
            <a:endParaRPr lang="en-NZ" dirty="0"/>
          </a:p>
          <a:p>
            <a:r>
              <a:rPr lang="en-NZ" dirty="0" smtClean="0"/>
              <a:t>Purpose – what are our objectives here?</a:t>
            </a:r>
            <a:endParaRPr lang="en-NZ" dirty="0"/>
          </a:p>
        </p:txBody>
      </p:sp>
    </p:spTree>
    <p:extLst>
      <p:ext uri="{BB962C8B-B14F-4D97-AF65-F5344CB8AC3E}">
        <p14:creationId xmlns:p14="http://schemas.microsoft.com/office/powerpoint/2010/main" val="4802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Response variables</a:t>
            </a:r>
            <a:endParaRPr lang="en-NZ" dirty="0"/>
          </a:p>
        </p:txBody>
      </p:sp>
      <p:sp>
        <p:nvSpPr>
          <p:cNvPr id="3" name="Content Placeholder 2"/>
          <p:cNvSpPr>
            <a:spLocks noGrp="1"/>
          </p:cNvSpPr>
          <p:nvPr>
            <p:ph idx="1"/>
          </p:nvPr>
        </p:nvSpPr>
        <p:spPr/>
        <p:txBody>
          <a:bodyPr/>
          <a:lstStyle/>
          <a:p>
            <a:pPr marL="0" indent="0" algn="just">
              <a:buNone/>
            </a:pPr>
            <a:r>
              <a:rPr lang="en-NZ" sz="2800" dirty="0"/>
              <a:t>The purpose of the experiment determines </a:t>
            </a:r>
            <a:r>
              <a:rPr lang="en-NZ" sz="2800" dirty="0" smtClean="0"/>
              <a:t>which output(s</a:t>
            </a:r>
            <a:r>
              <a:rPr lang="en-NZ" sz="2800" dirty="0"/>
              <a:t>) need to be measured. The methods </a:t>
            </a:r>
            <a:r>
              <a:rPr lang="en-NZ" sz="2800" dirty="0" smtClean="0"/>
              <a:t>used to </a:t>
            </a:r>
            <a:r>
              <a:rPr lang="en-NZ" sz="2800" dirty="0"/>
              <a:t>measure these outputs must also be </a:t>
            </a:r>
            <a:r>
              <a:rPr lang="en-NZ" sz="2800" dirty="0" smtClean="0"/>
              <a:t>specified. The </a:t>
            </a:r>
            <a:r>
              <a:rPr lang="en-NZ" sz="2800" dirty="0"/>
              <a:t>quantity that is actually measured is referred </a:t>
            </a:r>
            <a:r>
              <a:rPr lang="en-NZ" sz="2800" dirty="0" smtClean="0"/>
              <a:t>to as </a:t>
            </a:r>
            <a:r>
              <a:rPr lang="en-NZ" sz="2800" dirty="0"/>
              <a:t>a </a:t>
            </a:r>
            <a:r>
              <a:rPr lang="en-NZ" sz="2800" b="1" dirty="0"/>
              <a:t>response</a:t>
            </a:r>
            <a:r>
              <a:rPr lang="en-NZ" dirty="0" smtClean="0"/>
              <a:t>.</a:t>
            </a:r>
            <a:endParaRPr lang="en-NZ" dirty="0"/>
          </a:p>
          <a:p>
            <a:pPr marL="0" indent="0" algn="just">
              <a:buNone/>
            </a:pPr>
            <a:endParaRPr lang="en-NZ" dirty="0" smtClean="0"/>
          </a:p>
          <a:p>
            <a:pPr marL="0" indent="0" algn="just">
              <a:buNone/>
            </a:pPr>
            <a:r>
              <a:rPr lang="en-NZ" dirty="0" smtClean="0"/>
              <a:t>Our response is?</a:t>
            </a:r>
            <a:endParaRPr lang="en-NZ" dirty="0"/>
          </a:p>
        </p:txBody>
      </p:sp>
    </p:spTree>
    <p:extLst>
      <p:ext uri="{BB962C8B-B14F-4D97-AF65-F5344CB8AC3E}">
        <p14:creationId xmlns:p14="http://schemas.microsoft.com/office/powerpoint/2010/main" val="26401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Treatment factors</a:t>
            </a:r>
            <a:endParaRPr lang="en-NZ" dirty="0"/>
          </a:p>
        </p:txBody>
      </p:sp>
      <p:sp>
        <p:nvSpPr>
          <p:cNvPr id="3" name="Content Placeholder 2"/>
          <p:cNvSpPr>
            <a:spLocks noGrp="1"/>
          </p:cNvSpPr>
          <p:nvPr>
            <p:ph idx="1"/>
          </p:nvPr>
        </p:nvSpPr>
        <p:spPr/>
        <p:txBody>
          <a:bodyPr>
            <a:normAutofit lnSpcReduction="10000"/>
          </a:bodyPr>
          <a:lstStyle/>
          <a:p>
            <a:pPr marL="0" indent="0">
              <a:buNone/>
            </a:pPr>
            <a:r>
              <a:rPr lang="en-NZ" dirty="0"/>
              <a:t>What controllable inputs may </a:t>
            </a:r>
            <a:r>
              <a:rPr lang="en-NZ" dirty="0" smtClean="0"/>
              <a:t>affect the response(s)?</a:t>
            </a:r>
          </a:p>
          <a:p>
            <a:pPr lvl="1"/>
            <a:r>
              <a:rPr lang="en-NZ" dirty="0" smtClean="0"/>
              <a:t>Distance from board</a:t>
            </a:r>
          </a:p>
          <a:p>
            <a:pPr lvl="1"/>
            <a:r>
              <a:rPr lang="en-NZ" dirty="0" smtClean="0"/>
              <a:t>Size of the board?</a:t>
            </a:r>
          </a:p>
          <a:p>
            <a:pPr lvl="1"/>
            <a:r>
              <a:rPr lang="en-NZ" dirty="0" smtClean="0"/>
              <a:t>Brand of darts? Weight of darts?</a:t>
            </a:r>
          </a:p>
          <a:p>
            <a:pPr lvl="1"/>
            <a:r>
              <a:rPr lang="en-NZ" dirty="0" smtClean="0"/>
              <a:t>….</a:t>
            </a:r>
          </a:p>
          <a:p>
            <a:pPr lvl="1"/>
            <a:endParaRPr lang="en-NZ" dirty="0"/>
          </a:p>
          <a:p>
            <a:pPr marL="0" indent="0">
              <a:buNone/>
            </a:pPr>
            <a:r>
              <a:rPr lang="en-NZ" sz="3000" dirty="0"/>
              <a:t>The </a:t>
            </a:r>
            <a:r>
              <a:rPr lang="en-NZ" sz="3000" dirty="0" smtClean="0"/>
              <a:t>experimenter needs </a:t>
            </a:r>
            <a:r>
              <a:rPr lang="en-NZ" sz="3000" dirty="0"/>
              <a:t>to specify which of these </a:t>
            </a:r>
            <a:r>
              <a:rPr lang="en-NZ" sz="3000" dirty="0" smtClean="0"/>
              <a:t>inputs will </a:t>
            </a:r>
            <a:r>
              <a:rPr lang="en-NZ" sz="3000" dirty="0"/>
              <a:t>varied during the experiment (we call these </a:t>
            </a:r>
            <a:r>
              <a:rPr lang="en-NZ" sz="3000" dirty="0" smtClean="0"/>
              <a:t>the </a:t>
            </a:r>
            <a:r>
              <a:rPr lang="en-NZ" sz="3000" b="1" dirty="0" smtClean="0"/>
              <a:t>treatment </a:t>
            </a:r>
            <a:r>
              <a:rPr lang="en-NZ" sz="3000" b="1" dirty="0"/>
              <a:t>factors</a:t>
            </a:r>
            <a:r>
              <a:rPr lang="en-NZ" sz="3000" dirty="0"/>
              <a:t>) and which will be </a:t>
            </a:r>
            <a:r>
              <a:rPr lang="en-NZ" sz="3000" dirty="0" smtClean="0"/>
              <a:t>held constant</a:t>
            </a:r>
            <a:r>
              <a:rPr lang="en-NZ" sz="3000" dirty="0"/>
              <a:t>. </a:t>
            </a:r>
            <a:r>
              <a:rPr lang="en-NZ" sz="3000" dirty="0" smtClean="0"/>
              <a:t>She </a:t>
            </a:r>
            <a:r>
              <a:rPr lang="en-NZ" sz="3000" dirty="0"/>
              <a:t>must also choose levels for each of </a:t>
            </a:r>
            <a:r>
              <a:rPr lang="en-NZ" sz="3000" dirty="0" smtClean="0"/>
              <a:t>the treatment factors.</a:t>
            </a:r>
            <a:endParaRPr lang="en-NZ" sz="3000" dirty="0"/>
          </a:p>
        </p:txBody>
      </p:sp>
    </p:spTree>
    <p:extLst>
      <p:ext uri="{BB962C8B-B14F-4D97-AF65-F5344CB8AC3E}">
        <p14:creationId xmlns:p14="http://schemas.microsoft.com/office/powerpoint/2010/main" val="3650563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Questions of interest</a:t>
            </a:r>
            <a:endParaRPr lang="en-NZ" dirty="0"/>
          </a:p>
        </p:txBody>
      </p:sp>
      <p:sp>
        <p:nvSpPr>
          <p:cNvPr id="3" name="Content Placeholder 2"/>
          <p:cNvSpPr>
            <a:spLocks noGrp="1"/>
          </p:cNvSpPr>
          <p:nvPr>
            <p:ph idx="1"/>
          </p:nvPr>
        </p:nvSpPr>
        <p:spPr/>
        <p:txBody>
          <a:bodyPr>
            <a:normAutofit/>
          </a:bodyPr>
          <a:lstStyle/>
          <a:p>
            <a:pPr marL="0" indent="0">
              <a:buNone/>
            </a:pPr>
            <a:r>
              <a:rPr lang="en-NZ" dirty="0"/>
              <a:t>Questions of interest are concerned with the </a:t>
            </a:r>
            <a:r>
              <a:rPr lang="en-NZ" dirty="0" smtClean="0"/>
              <a:t>impact that </a:t>
            </a:r>
            <a:r>
              <a:rPr lang="en-NZ" dirty="0"/>
              <a:t>the treatment factors have on the response:</a:t>
            </a:r>
          </a:p>
          <a:p>
            <a:pPr marL="857250" lvl="1" indent="-457200"/>
            <a:r>
              <a:rPr lang="en-NZ" dirty="0" smtClean="0"/>
              <a:t>We </a:t>
            </a:r>
            <a:r>
              <a:rPr lang="en-NZ" dirty="0"/>
              <a:t>can now </a:t>
            </a:r>
            <a:r>
              <a:rPr lang="en-NZ" dirty="0" smtClean="0"/>
              <a:t>refine </a:t>
            </a:r>
            <a:r>
              <a:rPr lang="en-NZ" dirty="0"/>
              <a:t>our statement of </a:t>
            </a:r>
            <a:r>
              <a:rPr lang="en-NZ" dirty="0" smtClean="0"/>
              <a:t>the purpose </a:t>
            </a:r>
            <a:r>
              <a:rPr lang="en-NZ" dirty="0"/>
              <a:t>of the experiment from the </a:t>
            </a:r>
            <a:r>
              <a:rPr lang="en-NZ" dirty="0" smtClean="0"/>
              <a:t>somewhat vague “affect ability” to </a:t>
            </a:r>
            <a:r>
              <a:rPr lang="en-NZ" dirty="0"/>
              <a:t>something </a:t>
            </a:r>
            <a:r>
              <a:rPr lang="en-NZ" dirty="0" smtClean="0"/>
              <a:t>much more specific</a:t>
            </a:r>
            <a:r>
              <a:rPr lang="en-NZ" dirty="0"/>
              <a:t>: </a:t>
            </a:r>
            <a:endParaRPr lang="en-NZ" dirty="0" smtClean="0"/>
          </a:p>
          <a:p>
            <a:pPr marL="806450" lvl="1" indent="-406400">
              <a:buNone/>
            </a:pPr>
            <a:r>
              <a:rPr lang="en-NZ" dirty="0"/>
              <a:t>	</a:t>
            </a:r>
            <a:r>
              <a:rPr lang="en-NZ" dirty="0" smtClean="0"/>
              <a:t>Which </a:t>
            </a:r>
            <a:r>
              <a:rPr lang="en-NZ" dirty="0"/>
              <a:t>combination of </a:t>
            </a:r>
            <a:r>
              <a:rPr lang="en-NZ" dirty="0" smtClean="0"/>
              <a:t>settings for distance and hoop size </a:t>
            </a:r>
            <a:r>
              <a:rPr lang="en-NZ" dirty="0"/>
              <a:t>results in the </a:t>
            </a:r>
            <a:r>
              <a:rPr lang="en-NZ" dirty="0" smtClean="0"/>
              <a:t>most baskets?</a:t>
            </a:r>
            <a:endParaRPr lang="en-NZ" dirty="0"/>
          </a:p>
        </p:txBody>
      </p:sp>
    </p:spTree>
    <p:extLst>
      <p:ext uri="{BB962C8B-B14F-4D97-AF65-F5344CB8AC3E}">
        <p14:creationId xmlns:p14="http://schemas.microsoft.com/office/powerpoint/2010/main" val="1724421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Treatments</a:t>
            </a:r>
            <a:endParaRPr lang="en-NZ" dirty="0"/>
          </a:p>
        </p:txBody>
      </p:sp>
      <p:sp>
        <p:nvSpPr>
          <p:cNvPr id="3" name="Content Placeholder 2"/>
          <p:cNvSpPr>
            <a:spLocks noGrp="1"/>
          </p:cNvSpPr>
          <p:nvPr>
            <p:ph idx="1"/>
          </p:nvPr>
        </p:nvSpPr>
        <p:spPr/>
        <p:txBody>
          <a:bodyPr>
            <a:normAutofit/>
          </a:bodyPr>
          <a:lstStyle/>
          <a:p>
            <a:pPr marL="0" indent="0">
              <a:buNone/>
            </a:pPr>
            <a:r>
              <a:rPr lang="en-NZ" sz="2800" dirty="0"/>
              <a:t>The experimenter must decide what </a:t>
            </a:r>
            <a:r>
              <a:rPr lang="en-NZ" sz="2800" dirty="0" smtClean="0"/>
              <a:t>combinations of </a:t>
            </a:r>
            <a:r>
              <a:rPr lang="en-NZ" sz="2800" dirty="0"/>
              <a:t>levels of the treatment factors are to be used </a:t>
            </a:r>
            <a:r>
              <a:rPr lang="en-NZ" sz="2800" dirty="0" smtClean="0"/>
              <a:t>in the </a:t>
            </a:r>
            <a:r>
              <a:rPr lang="en-NZ" sz="2800" dirty="0"/>
              <a:t>experiment</a:t>
            </a:r>
            <a:r>
              <a:rPr lang="en-NZ" sz="2800" dirty="0" smtClean="0"/>
              <a:t>.</a:t>
            </a:r>
          </a:p>
          <a:p>
            <a:pPr marL="0" indent="0">
              <a:buNone/>
            </a:pPr>
            <a:endParaRPr lang="en-NZ" sz="2800" dirty="0" smtClean="0"/>
          </a:p>
          <a:p>
            <a:pPr marL="857250" lvl="1" indent="-457200"/>
            <a:r>
              <a:rPr lang="en-NZ" dirty="0" smtClean="0"/>
              <a:t>Each </a:t>
            </a:r>
            <a:r>
              <a:rPr lang="en-NZ" dirty="0"/>
              <a:t>combination of levels is called </a:t>
            </a:r>
            <a:r>
              <a:rPr lang="en-NZ" dirty="0" smtClean="0"/>
              <a:t>a </a:t>
            </a:r>
            <a:r>
              <a:rPr lang="en-NZ" b="1" dirty="0" smtClean="0"/>
              <a:t>treatment</a:t>
            </a:r>
            <a:r>
              <a:rPr lang="en-NZ" dirty="0"/>
              <a:t>.</a:t>
            </a:r>
          </a:p>
          <a:p>
            <a:pPr marL="857250" lvl="1" indent="-457200"/>
            <a:r>
              <a:rPr lang="en-NZ" dirty="0" smtClean="0"/>
              <a:t>Every </a:t>
            </a:r>
            <a:r>
              <a:rPr lang="en-NZ" dirty="0"/>
              <a:t>treatment must specify a level for </a:t>
            </a:r>
            <a:r>
              <a:rPr lang="en-NZ" dirty="0" smtClean="0"/>
              <a:t>each of </a:t>
            </a:r>
            <a:r>
              <a:rPr lang="en-NZ" dirty="0"/>
              <a:t>the treatment factors.</a:t>
            </a:r>
          </a:p>
          <a:p>
            <a:pPr marL="857250" lvl="1" indent="-457200"/>
            <a:r>
              <a:rPr lang="en-NZ" dirty="0" smtClean="0"/>
              <a:t>The </a:t>
            </a:r>
            <a:r>
              <a:rPr lang="en-NZ" dirty="0"/>
              <a:t>set of treatments determines </a:t>
            </a:r>
            <a:r>
              <a:rPr lang="en-NZ" dirty="0" smtClean="0"/>
              <a:t>what comparisons </a:t>
            </a:r>
            <a:r>
              <a:rPr lang="en-NZ" dirty="0"/>
              <a:t>can be made and thus </a:t>
            </a:r>
            <a:r>
              <a:rPr lang="en-NZ" dirty="0" smtClean="0"/>
              <a:t>what questions </a:t>
            </a:r>
            <a:r>
              <a:rPr lang="en-NZ" dirty="0"/>
              <a:t>can be answered.</a:t>
            </a:r>
          </a:p>
        </p:txBody>
      </p:sp>
    </p:spTree>
    <p:extLst>
      <p:ext uri="{BB962C8B-B14F-4D97-AF65-F5344CB8AC3E}">
        <p14:creationId xmlns:p14="http://schemas.microsoft.com/office/powerpoint/2010/main" val="3252136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Treatments</a:t>
            </a:r>
            <a:endParaRPr lang="en-NZ" dirty="0"/>
          </a:p>
        </p:txBody>
      </p:sp>
      <p:sp>
        <p:nvSpPr>
          <p:cNvPr id="3" name="Content Placeholder 2"/>
          <p:cNvSpPr>
            <a:spLocks noGrp="1"/>
          </p:cNvSpPr>
          <p:nvPr>
            <p:ph idx="1"/>
          </p:nvPr>
        </p:nvSpPr>
        <p:spPr/>
        <p:txBody>
          <a:bodyPr>
            <a:normAutofit/>
          </a:bodyPr>
          <a:lstStyle/>
          <a:p>
            <a:pPr marL="0" indent="0">
              <a:buNone/>
            </a:pPr>
            <a:r>
              <a:rPr lang="en-NZ" sz="2800" dirty="0"/>
              <a:t>Suppose that the treatment factors are (i) </a:t>
            </a:r>
            <a:r>
              <a:rPr lang="en-NZ" sz="2800" dirty="0" smtClean="0"/>
              <a:t>distance from board with </a:t>
            </a:r>
            <a:r>
              <a:rPr lang="en-NZ" sz="2800" dirty="0"/>
              <a:t>3 levels </a:t>
            </a:r>
            <a:r>
              <a:rPr lang="en-NZ" sz="2800" dirty="0" smtClean="0"/>
              <a:t>(1m, 2m, 3m) and </a:t>
            </a:r>
            <a:r>
              <a:rPr lang="en-NZ" sz="2800" dirty="0"/>
              <a:t>(ii) </a:t>
            </a:r>
            <a:r>
              <a:rPr lang="en-NZ" sz="2800" dirty="0" smtClean="0"/>
              <a:t>sunglasses with </a:t>
            </a:r>
            <a:r>
              <a:rPr lang="en-NZ" sz="2800" dirty="0"/>
              <a:t>two levels </a:t>
            </a:r>
            <a:r>
              <a:rPr lang="en-NZ" sz="2800" dirty="0" smtClean="0"/>
              <a:t>(on, off)</a:t>
            </a:r>
          </a:p>
          <a:p>
            <a:pPr marL="0" indent="0">
              <a:buNone/>
            </a:pPr>
            <a:endParaRPr lang="en-NZ" dirty="0" smtClean="0"/>
          </a:p>
          <a:p>
            <a:pPr lvl="1"/>
            <a:r>
              <a:rPr lang="en-NZ" dirty="0" smtClean="0"/>
              <a:t>An </a:t>
            </a:r>
            <a:r>
              <a:rPr lang="en-NZ" dirty="0"/>
              <a:t>example of a treatment is the combination</a:t>
            </a:r>
          </a:p>
          <a:p>
            <a:pPr lvl="1"/>
            <a:r>
              <a:rPr lang="en-NZ" dirty="0"/>
              <a:t>of </a:t>
            </a:r>
            <a:r>
              <a:rPr lang="en-NZ" dirty="0" smtClean="0"/>
              <a:t>distance = 1m and sunglasses=on.</a:t>
            </a:r>
            <a:endParaRPr lang="en-NZ" dirty="0"/>
          </a:p>
          <a:p>
            <a:pPr lvl="1"/>
            <a:r>
              <a:rPr lang="en-NZ" dirty="0" smtClean="0"/>
              <a:t>Note </a:t>
            </a:r>
            <a:r>
              <a:rPr lang="en-NZ" dirty="0"/>
              <a:t>that levels for both treatment </a:t>
            </a:r>
            <a:r>
              <a:rPr lang="en-NZ" dirty="0" smtClean="0"/>
              <a:t>factors must </a:t>
            </a:r>
            <a:r>
              <a:rPr lang="en-NZ" dirty="0"/>
              <a:t>be given to </a:t>
            </a:r>
            <a:r>
              <a:rPr lang="en-NZ" dirty="0" smtClean="0"/>
              <a:t>define </a:t>
            </a:r>
            <a:r>
              <a:rPr lang="en-NZ" dirty="0"/>
              <a:t>a treatment.</a:t>
            </a:r>
          </a:p>
          <a:p>
            <a:pPr lvl="1"/>
            <a:endParaRPr lang="en-NZ" dirty="0"/>
          </a:p>
        </p:txBody>
      </p:sp>
    </p:spTree>
    <p:extLst>
      <p:ext uri="{BB962C8B-B14F-4D97-AF65-F5344CB8AC3E}">
        <p14:creationId xmlns:p14="http://schemas.microsoft.com/office/powerpoint/2010/main" val="1848017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Experimental Units</a:t>
            </a:r>
            <a:endParaRPr lang="en-NZ" dirty="0"/>
          </a:p>
        </p:txBody>
      </p:sp>
      <p:sp>
        <p:nvSpPr>
          <p:cNvPr id="3" name="Content Placeholder 2"/>
          <p:cNvSpPr>
            <a:spLocks noGrp="1"/>
          </p:cNvSpPr>
          <p:nvPr>
            <p:ph idx="1"/>
          </p:nvPr>
        </p:nvSpPr>
        <p:spPr/>
        <p:txBody>
          <a:bodyPr>
            <a:normAutofit/>
          </a:bodyPr>
          <a:lstStyle/>
          <a:p>
            <a:pPr marL="0" indent="0">
              <a:buNone/>
            </a:pPr>
            <a:r>
              <a:rPr lang="en-NZ" sz="2800" dirty="0"/>
              <a:t>The experimenter must also identify the set of</a:t>
            </a:r>
          </a:p>
          <a:p>
            <a:pPr marL="0" indent="0">
              <a:buNone/>
            </a:pPr>
            <a:r>
              <a:rPr lang="en-NZ" sz="2800" dirty="0"/>
              <a:t>experimental units that are to be used</a:t>
            </a:r>
            <a:r>
              <a:rPr lang="en-NZ" sz="2800" dirty="0" smtClean="0"/>
              <a:t>.</a:t>
            </a:r>
          </a:p>
          <a:p>
            <a:pPr marL="0" indent="0">
              <a:buNone/>
            </a:pPr>
            <a:endParaRPr lang="en-NZ" sz="2800" dirty="0"/>
          </a:p>
          <a:p>
            <a:pPr marL="0" indent="0">
              <a:buNone/>
            </a:pPr>
            <a:r>
              <a:rPr lang="en-NZ" sz="2800" dirty="0" smtClean="0"/>
              <a:t>Experimental </a:t>
            </a:r>
            <a:r>
              <a:rPr lang="en-NZ" sz="2800" dirty="0"/>
              <a:t>units are the entities to which the</a:t>
            </a:r>
          </a:p>
          <a:p>
            <a:pPr marL="0" indent="0">
              <a:buNone/>
            </a:pPr>
            <a:r>
              <a:rPr lang="en-NZ" sz="2800" dirty="0"/>
              <a:t>treatments are applied.</a:t>
            </a:r>
          </a:p>
          <a:p>
            <a:pPr marL="0" indent="0">
              <a:buNone/>
            </a:pPr>
            <a:endParaRPr lang="en-NZ" sz="2800" dirty="0" smtClean="0"/>
          </a:p>
          <a:p>
            <a:pPr marL="0" indent="0">
              <a:buNone/>
            </a:pPr>
            <a:r>
              <a:rPr lang="en-NZ" sz="2800" dirty="0" smtClean="0"/>
              <a:t>The concept is a little abstract for </a:t>
            </a:r>
            <a:r>
              <a:rPr lang="en-NZ" sz="2800" dirty="0"/>
              <a:t>our </a:t>
            </a:r>
            <a:r>
              <a:rPr lang="en-NZ" sz="2800" dirty="0" smtClean="0"/>
              <a:t>example. In this experiment, an experimental unit might be a throw taken by a subject.</a:t>
            </a:r>
            <a:endParaRPr lang="en-NZ" sz="2800" dirty="0"/>
          </a:p>
          <a:p>
            <a:pPr marL="0" indent="0">
              <a:buNone/>
            </a:pPr>
            <a:endParaRPr lang="en-NZ" sz="2800" dirty="0"/>
          </a:p>
        </p:txBody>
      </p:sp>
    </p:spTree>
    <p:extLst>
      <p:ext uri="{BB962C8B-B14F-4D97-AF65-F5344CB8AC3E}">
        <p14:creationId xmlns:p14="http://schemas.microsoft.com/office/powerpoint/2010/main" val="2580621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TotalTime>
  <Words>1183</Words>
  <Application>Microsoft Office PowerPoint</Application>
  <PresentationFormat>On-screen Show (4:3)</PresentationFormat>
  <Paragraphs>123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Introduction to the design (and analysis) of experiments</vt:lpstr>
      <vt:lpstr>Anatomy of a scientific investigation</vt:lpstr>
      <vt:lpstr>Purpose</vt:lpstr>
      <vt:lpstr>Response variables</vt:lpstr>
      <vt:lpstr>Treatment factors</vt:lpstr>
      <vt:lpstr>Questions of interest</vt:lpstr>
      <vt:lpstr>Treatments</vt:lpstr>
      <vt:lpstr>Treatments</vt:lpstr>
      <vt:lpstr>Experimental Units</vt:lpstr>
      <vt:lpstr>Structure in experimental units</vt:lpstr>
      <vt:lpstr>Assigning treatments to experimental units</vt:lpstr>
      <vt:lpstr>Block structure</vt:lpstr>
      <vt:lpstr>Fitting this into the standard</vt:lpstr>
      <vt:lpstr>Principles of experimental design</vt:lpstr>
      <vt:lpstr>Replication</vt:lpstr>
      <vt:lpstr>Why is replication important?</vt:lpstr>
      <vt:lpstr>Blocking</vt:lpstr>
      <vt:lpstr>Why is this important?</vt:lpstr>
      <vt:lpstr>Randomisation</vt:lpstr>
      <vt:lpstr>Why is this important?</vt:lpstr>
    </vt:vector>
  </TitlesOfParts>
  <Company>UoA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probability</dc:title>
  <dc:creator>James M. Curran</dc:creator>
  <cp:lastModifiedBy>Pam Garnett</cp:lastModifiedBy>
  <cp:revision>49</cp:revision>
  <dcterms:created xsi:type="dcterms:W3CDTF">2011-10-02T20:05:37Z</dcterms:created>
  <dcterms:modified xsi:type="dcterms:W3CDTF">2014-06-10T09:26:54Z</dcterms:modified>
</cp:coreProperties>
</file>