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0" r:id="rId34"/>
    <p:sldId id="288" r:id="rId35"/>
    <p:sldId id="291" r:id="rId36"/>
    <p:sldId id="292" r:id="rId37"/>
    <p:sldId id="293" r:id="rId38"/>
    <p:sldId id="294" r:id="rId39"/>
    <p:sldId id="295" r:id="rId40"/>
    <p:sldId id="296" r:id="rId41"/>
    <p:sldId id="289"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84"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CE5571-7A19-4DA5-B27C-283E46B42C9B}" type="datetimeFigureOut">
              <a:rPr lang="en-GB" smtClean="0"/>
              <a:t>13/12/2010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EBC1FE-5C38-4964-8DE8-95DB612358E6}" type="slidenum">
              <a:rPr lang="en-GB" smtClean="0"/>
              <a:t>‹#›</a:t>
            </a:fld>
            <a:endParaRPr lang="en-GB"/>
          </a:p>
        </p:txBody>
      </p:sp>
    </p:spTree>
    <p:extLst>
      <p:ext uri="{BB962C8B-B14F-4D97-AF65-F5344CB8AC3E}">
        <p14:creationId xmlns:p14="http://schemas.microsoft.com/office/powerpoint/2010/main" val="157142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EBC1FE-5C38-4964-8DE8-95DB612358E6}" type="slidenum">
              <a:rPr lang="en-GB" smtClean="0"/>
              <a:t>1</a:t>
            </a:fld>
            <a:endParaRPr lang="en-GB"/>
          </a:p>
        </p:txBody>
      </p:sp>
    </p:spTree>
    <p:extLst>
      <p:ext uri="{BB962C8B-B14F-4D97-AF65-F5344CB8AC3E}">
        <p14:creationId xmlns:p14="http://schemas.microsoft.com/office/powerpoint/2010/main" val="370130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15264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762776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323505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292206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1858810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117259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78755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2140946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1082066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366818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88F96-793C-4CF9-8E9B-8C2BF835917D}" type="datetimeFigureOut">
              <a:rPr lang="en-GB" smtClean="0"/>
              <a:t>13/12/2010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DABE296-3C12-44EA-91C5-D8725B5F5E8A}" type="slidenum">
              <a:rPr lang="en-GB" smtClean="0"/>
              <a:t>‹#›</a:t>
            </a:fld>
            <a:endParaRPr lang="en-GB" dirty="0"/>
          </a:p>
        </p:txBody>
      </p:sp>
    </p:spTree>
    <p:extLst>
      <p:ext uri="{BB962C8B-B14F-4D97-AF65-F5344CB8AC3E}">
        <p14:creationId xmlns:p14="http://schemas.microsoft.com/office/powerpoint/2010/main" val="296425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88F96-793C-4CF9-8E9B-8C2BF835917D}" type="datetimeFigureOut">
              <a:rPr lang="en-GB" smtClean="0"/>
              <a:t>13/12/2010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BE296-3C12-44EA-91C5-D8725B5F5E8A}" type="slidenum">
              <a:rPr lang="en-GB" smtClean="0"/>
              <a:t>‹#›</a:t>
            </a:fld>
            <a:endParaRPr lang="en-GB" dirty="0"/>
          </a:p>
        </p:txBody>
      </p:sp>
    </p:spTree>
    <p:extLst>
      <p:ext uri="{BB962C8B-B14F-4D97-AF65-F5344CB8AC3E}">
        <p14:creationId xmlns:p14="http://schemas.microsoft.com/office/powerpoint/2010/main" val="1356791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emf"/><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6.emf"/><Relationship Id="rId4" Type="http://schemas.openxmlformats.org/officeDocument/2006/relationships/image" Target="../media/image35.wmf"/></Relationships>
</file>

<file path=ppt/slides/_rels/slide29.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 Id="rId4" Type="http://schemas.openxmlformats.org/officeDocument/2006/relationships/image" Target="../media/image40.emf"/></Relationships>
</file>

<file path=ppt/slides/_rels/slide31.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Collisions</a:t>
            </a:r>
            <a:endParaRPr lang="en-GB" dirty="0"/>
          </a:p>
        </p:txBody>
      </p:sp>
      <p:sp>
        <p:nvSpPr>
          <p:cNvPr id="3" name="Subtitle 2"/>
          <p:cNvSpPr>
            <a:spLocks noGrp="1"/>
          </p:cNvSpPr>
          <p:nvPr>
            <p:ph type="subTitle" idx="1"/>
          </p:nvPr>
        </p:nvSpPr>
        <p:spPr/>
        <p:txBody>
          <a:bodyPr/>
          <a:lstStyle/>
          <a:p>
            <a:r>
              <a:rPr lang="en-GB" dirty="0" smtClean="0"/>
              <a:t>Chapter 4</a:t>
            </a:r>
            <a:endParaRPr lang="en-GB" dirty="0"/>
          </a:p>
        </p:txBody>
      </p:sp>
    </p:spTree>
    <p:extLst>
      <p:ext uri="{BB962C8B-B14F-4D97-AF65-F5344CB8AC3E}">
        <p14:creationId xmlns:p14="http://schemas.microsoft.com/office/powerpoint/2010/main" val="288620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13019"/>
            <a:ext cx="7992888" cy="2035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99592" y="2852936"/>
            <a:ext cx="7344816" cy="369332"/>
          </a:xfrm>
          <a:prstGeom prst="rect">
            <a:avLst/>
          </a:prstGeom>
          <a:noFill/>
        </p:spPr>
        <p:txBody>
          <a:bodyPr wrap="square" rtlCol="0">
            <a:spAutoFit/>
          </a:bodyPr>
          <a:lstStyle/>
          <a:p>
            <a:pPr algn="ctr"/>
            <a:r>
              <a:rPr lang="en-GB" dirty="0" smtClean="0"/>
              <a:t>DRAW DIAGRAMS FOR BEFORE AND AFTER</a:t>
            </a:r>
            <a:endParaRPr lang="en-GB" dirty="0"/>
          </a:p>
        </p:txBody>
      </p:sp>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7" y="3645024"/>
            <a:ext cx="5260975" cy="89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3684137"/>
            <a:ext cx="2819400" cy="9048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91250" y="5085184"/>
            <a:ext cx="8185206" cy="646331"/>
          </a:xfrm>
          <a:prstGeom prst="rect">
            <a:avLst/>
          </a:prstGeom>
        </p:spPr>
        <p:txBody>
          <a:bodyPr wrap="square">
            <a:spAutoFit/>
          </a:bodyPr>
          <a:lstStyle/>
          <a:p>
            <a:pPr>
              <a:spcAft>
                <a:spcPts val="0"/>
              </a:spcAft>
            </a:pPr>
            <a:r>
              <a:rPr lang="en-GB" dirty="0" smtClean="0">
                <a:solidFill>
                  <a:srgbClr val="000000"/>
                </a:solidFill>
                <a:effectLst/>
                <a:latin typeface="Comic Sans MS"/>
                <a:ea typeface="Times New Roman"/>
                <a:cs typeface="Comic Sans MS"/>
              </a:rPr>
              <a:t>It is worth remembering that at this point one could not be certain of the direction of v</a:t>
            </a:r>
            <a:r>
              <a:rPr lang="en-GB" baseline="-25000" dirty="0" smtClean="0">
                <a:solidFill>
                  <a:srgbClr val="000000"/>
                </a:solidFill>
                <a:effectLst/>
                <a:latin typeface="Comic Sans MS"/>
                <a:ea typeface="Times New Roman"/>
                <a:cs typeface="Comic Sans MS"/>
              </a:rPr>
              <a:t>1</a:t>
            </a:r>
            <a:r>
              <a:rPr lang="en-GB" dirty="0" smtClean="0">
                <a:solidFill>
                  <a:srgbClr val="000000"/>
                </a:solidFill>
                <a:effectLst/>
                <a:latin typeface="Comic Sans MS"/>
                <a:ea typeface="Times New Roman"/>
                <a:cs typeface="Comic Sans MS"/>
              </a:rPr>
              <a:t>.</a:t>
            </a:r>
            <a:endParaRPr lang="en-GB" dirty="0">
              <a:effectLst/>
              <a:latin typeface="Times New Roman"/>
              <a:ea typeface="Times New Roman"/>
            </a:endParaRPr>
          </a:p>
        </p:txBody>
      </p:sp>
    </p:spTree>
    <p:extLst>
      <p:ext uri="{BB962C8B-B14F-4D97-AF65-F5344CB8AC3E}">
        <p14:creationId xmlns:p14="http://schemas.microsoft.com/office/powerpoint/2010/main" val="1581620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278" y="620688"/>
            <a:ext cx="7008352" cy="1440160"/>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8278" y="2204864"/>
            <a:ext cx="6619906" cy="393518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84901" y="268929"/>
            <a:ext cx="4464496" cy="369332"/>
          </a:xfrm>
          <a:prstGeom prst="rect">
            <a:avLst/>
          </a:prstGeom>
          <a:noFill/>
        </p:spPr>
        <p:txBody>
          <a:bodyPr wrap="square" rtlCol="0">
            <a:spAutoFit/>
          </a:bodyPr>
          <a:lstStyle/>
          <a:p>
            <a:r>
              <a:rPr lang="en-GB" dirty="0" smtClean="0"/>
              <a:t>unlike this example please state Newton’s law</a:t>
            </a:r>
            <a:endParaRPr lang="en-GB" dirty="0"/>
          </a:p>
        </p:txBody>
      </p:sp>
      <p:pic>
        <p:nvPicPr>
          <p:cNvPr id="5"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250" t="21506" r="25955" b="50850"/>
          <a:stretch/>
        </p:blipFill>
        <p:spPr bwMode="auto">
          <a:xfrm>
            <a:off x="3984159" y="620688"/>
            <a:ext cx="4765238" cy="953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0273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9" y="332656"/>
            <a:ext cx="8496944" cy="1769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66261" y="2437378"/>
            <a:ext cx="7344816" cy="369332"/>
          </a:xfrm>
          <a:prstGeom prst="rect">
            <a:avLst/>
          </a:prstGeom>
          <a:noFill/>
        </p:spPr>
        <p:txBody>
          <a:bodyPr wrap="square" rtlCol="0">
            <a:spAutoFit/>
          </a:bodyPr>
          <a:lstStyle/>
          <a:p>
            <a:pPr algn="ctr"/>
            <a:r>
              <a:rPr lang="en-GB" dirty="0" smtClean="0"/>
              <a:t>DRAW DIAGRAMS FOR BEFORE AND AFTER</a:t>
            </a:r>
            <a:endParaRPr lang="en-GB" dirty="0"/>
          </a:p>
        </p:txBody>
      </p:sp>
      <p:sp>
        <p:nvSpPr>
          <p:cNvPr id="2" name="Rectangle 20"/>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grpSp>
        <p:nvGrpSpPr>
          <p:cNvPr id="4" name="Group 3"/>
          <p:cNvGrpSpPr>
            <a:grpSpLocks noChangeAspect="1"/>
          </p:cNvGrpSpPr>
          <p:nvPr/>
        </p:nvGrpSpPr>
        <p:grpSpPr bwMode="auto">
          <a:xfrm>
            <a:off x="821920" y="3011810"/>
            <a:ext cx="2808288" cy="882650"/>
            <a:chOff x="1800" y="12477"/>
            <a:chExt cx="4423" cy="1390"/>
          </a:xfrm>
        </p:grpSpPr>
        <p:sp>
          <p:nvSpPr>
            <p:cNvPr id="5" name="AutoShape 19"/>
            <p:cNvSpPr>
              <a:spLocks noChangeAspect="1" noChangeArrowheads="1"/>
            </p:cNvSpPr>
            <p:nvPr/>
          </p:nvSpPr>
          <p:spPr bwMode="auto">
            <a:xfrm>
              <a:off x="1800" y="12477"/>
              <a:ext cx="4423" cy="139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Text Box 18"/>
            <p:cNvSpPr txBox="1">
              <a:spLocks noChangeArrowheads="1"/>
            </p:cNvSpPr>
            <p:nvPr/>
          </p:nvSpPr>
          <p:spPr bwMode="auto">
            <a:xfrm>
              <a:off x="5088" y="13272"/>
              <a:ext cx="681" cy="479"/>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B</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7" name="Group 4"/>
            <p:cNvGrpSpPr>
              <a:grpSpLocks/>
            </p:cNvGrpSpPr>
            <p:nvPr/>
          </p:nvGrpSpPr>
          <p:grpSpPr bwMode="auto">
            <a:xfrm>
              <a:off x="1800" y="12477"/>
              <a:ext cx="4423" cy="1390"/>
              <a:chOff x="158" y="1842"/>
              <a:chExt cx="1769" cy="556"/>
            </a:xfrm>
          </p:grpSpPr>
          <p:grpSp>
            <p:nvGrpSpPr>
              <p:cNvPr id="8" name="Group 6"/>
              <p:cNvGrpSpPr>
                <a:grpSpLocks/>
              </p:cNvGrpSpPr>
              <p:nvPr/>
            </p:nvGrpSpPr>
            <p:grpSpPr bwMode="auto">
              <a:xfrm>
                <a:off x="158" y="1842"/>
                <a:ext cx="1769" cy="556"/>
                <a:chOff x="158" y="1842"/>
                <a:chExt cx="1769" cy="556"/>
              </a:xfrm>
            </p:grpSpPr>
            <p:grpSp>
              <p:nvGrpSpPr>
                <p:cNvPr id="10" name="Group 8"/>
                <p:cNvGrpSpPr>
                  <a:grpSpLocks/>
                </p:cNvGrpSpPr>
                <p:nvPr/>
              </p:nvGrpSpPr>
              <p:grpSpPr bwMode="auto">
                <a:xfrm>
                  <a:off x="930" y="1842"/>
                  <a:ext cx="997" cy="556"/>
                  <a:chOff x="431" y="1741"/>
                  <a:chExt cx="997" cy="556"/>
                </a:xfrm>
              </p:grpSpPr>
              <p:sp>
                <p:nvSpPr>
                  <p:cNvPr id="12" name="Text Box 17"/>
                  <p:cNvSpPr txBox="1">
                    <a:spLocks noChangeArrowheads="1"/>
                  </p:cNvSpPr>
                  <p:nvPr/>
                </p:nvSpPr>
                <p:spPr bwMode="auto">
                  <a:xfrm>
                    <a:off x="431" y="1752"/>
                    <a:ext cx="272" cy="19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4ms</a:t>
                    </a:r>
                    <a:r>
                      <a:rPr kumimoji="0" lang="en-US" sz="800" b="0" i="0" u="none" strike="noStrike" cap="none" normalizeH="0" baseline="30000" dirty="0" smtClean="0">
                        <a:ln>
                          <a:noFill/>
                        </a:ln>
                        <a:solidFill>
                          <a:srgbClr val="000000"/>
                        </a:solidFill>
                        <a:effectLst/>
                        <a:latin typeface="Arial" pitchFamily="34" charset="0"/>
                        <a:ea typeface="Times New Roman" pitchFamily="18" charset="0"/>
                        <a:cs typeface="Comic Sans MS" pitchFamily="66" charset="0"/>
                      </a:rPr>
                      <a:t>-1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 Box 16"/>
                  <p:cNvSpPr txBox="1">
                    <a:spLocks noChangeArrowheads="1"/>
                  </p:cNvSpPr>
                  <p:nvPr/>
                </p:nvSpPr>
                <p:spPr bwMode="auto">
                  <a:xfrm>
                    <a:off x="1156" y="1741"/>
                    <a:ext cx="272" cy="19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2</a:t>
                    </a:r>
                    <a:r>
                      <a:rPr kumimoji="0" lang="en-GB" sz="8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ms</a:t>
                    </a:r>
                    <a:r>
                      <a:rPr kumimoji="0" lang="en-GB" sz="800" b="0" i="0" u="none" strike="noStrike" cap="none" normalizeH="0" baseline="30000" dirty="0" smtClean="0">
                        <a:ln>
                          <a:noFill/>
                        </a:ln>
                        <a:solidFill>
                          <a:srgbClr val="000000"/>
                        </a:solidFill>
                        <a:effectLst/>
                        <a:latin typeface="Arial" pitchFamily="34" charset="0"/>
                        <a:ea typeface="Times New Roman" pitchFamily="18" charset="0"/>
                        <a:cs typeface="Comic Sans MS" pitchFamily="66" charset="0"/>
                      </a:rPr>
                      <a:t>-1</a:t>
                    </a:r>
                    <a:r>
                      <a:rPr kumimoji="0" lang="en-GB" sz="8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 name="Group 9"/>
                  <p:cNvGrpSpPr>
                    <a:grpSpLocks/>
                  </p:cNvGrpSpPr>
                  <p:nvPr/>
                </p:nvGrpSpPr>
                <p:grpSpPr bwMode="auto">
                  <a:xfrm>
                    <a:off x="431" y="1933"/>
                    <a:ext cx="952" cy="364"/>
                    <a:chOff x="431" y="1933"/>
                    <a:chExt cx="952" cy="364"/>
                  </a:xfrm>
                </p:grpSpPr>
                <p:sp>
                  <p:nvSpPr>
                    <p:cNvPr id="15" name="Oval 15"/>
                    <p:cNvSpPr>
                      <a:spLocks noChangeArrowheads="1"/>
                    </p:cNvSpPr>
                    <p:nvPr/>
                  </p:nvSpPr>
                  <p:spPr bwMode="auto">
                    <a:xfrm>
                      <a:off x="476" y="2023"/>
                      <a:ext cx="227" cy="273"/>
                    </a:xfrm>
                    <a:prstGeom prst="ellipse">
                      <a:avLst/>
                    </a:prstGeom>
                    <a:solidFill>
                      <a:srgbClr val="00CC99"/>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dirty="0"/>
                    </a:p>
                  </p:txBody>
                </p:sp>
                <p:sp>
                  <p:nvSpPr>
                    <p:cNvPr id="16" name="Oval 14"/>
                    <p:cNvSpPr>
                      <a:spLocks noChangeArrowheads="1"/>
                    </p:cNvSpPr>
                    <p:nvPr/>
                  </p:nvSpPr>
                  <p:spPr bwMode="auto">
                    <a:xfrm>
                      <a:off x="1156" y="2024"/>
                      <a:ext cx="227" cy="273"/>
                    </a:xfrm>
                    <a:prstGeom prst="ellipse">
                      <a:avLst/>
                    </a:prstGeom>
                    <a:solidFill>
                      <a:srgbClr val="00CC99"/>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dirty="0"/>
                    </a:p>
                  </p:txBody>
                </p:sp>
                <p:sp>
                  <p:nvSpPr>
                    <p:cNvPr id="17" name="Line 13"/>
                    <p:cNvSpPr>
                      <a:spLocks noChangeShapeType="1"/>
                    </p:cNvSpPr>
                    <p:nvPr/>
                  </p:nvSpPr>
                  <p:spPr bwMode="auto">
                    <a:xfrm>
                      <a:off x="431" y="1933"/>
                      <a:ext cx="22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8" name="Line 12"/>
                    <p:cNvSpPr>
                      <a:spLocks noChangeShapeType="1"/>
                    </p:cNvSpPr>
                    <p:nvPr/>
                  </p:nvSpPr>
                  <p:spPr bwMode="auto">
                    <a:xfrm flipH="1">
                      <a:off x="1202" y="1933"/>
                      <a:ext cx="18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9" name="Text Box 11"/>
                    <p:cNvSpPr txBox="1">
                      <a:spLocks noChangeArrowheads="1"/>
                    </p:cNvSpPr>
                    <p:nvPr/>
                  </p:nvSpPr>
                  <p:spPr bwMode="auto">
                    <a:xfrm>
                      <a:off x="1111" y="2059"/>
                      <a:ext cx="272" cy="19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150g</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10"/>
                    <p:cNvSpPr txBox="1">
                      <a:spLocks noChangeArrowheads="1"/>
                    </p:cNvSpPr>
                    <p:nvPr/>
                  </p:nvSpPr>
                  <p:spPr bwMode="auto">
                    <a:xfrm>
                      <a:off x="476" y="2069"/>
                      <a:ext cx="272" cy="19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200g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1" name="Rectangle 7"/>
                <p:cNvSpPr>
                  <a:spLocks noChangeArrowheads="1"/>
                </p:cNvSpPr>
                <p:nvPr/>
              </p:nvSpPr>
              <p:spPr bwMode="auto">
                <a:xfrm>
                  <a:off x="158" y="2024"/>
                  <a:ext cx="772" cy="2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Before</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 name="Text Box 5"/>
              <p:cNvSpPr txBox="1">
                <a:spLocks noChangeArrowheads="1"/>
              </p:cNvSpPr>
              <p:nvPr/>
            </p:nvSpPr>
            <p:spPr bwMode="auto">
              <a:xfrm>
                <a:off x="793" y="2160"/>
                <a:ext cx="273" cy="19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A</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pSp>
      </p:grpSp>
      <p:pic>
        <p:nvPicPr>
          <p:cNvPr id="9244"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3002506"/>
            <a:ext cx="2819400" cy="89535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611560" y="4725144"/>
            <a:ext cx="7992888" cy="369332"/>
          </a:xfrm>
          <a:prstGeom prst="rect">
            <a:avLst/>
          </a:prstGeom>
          <a:noFill/>
        </p:spPr>
        <p:txBody>
          <a:bodyPr wrap="square" rtlCol="0">
            <a:spAutoFit/>
          </a:bodyPr>
          <a:lstStyle/>
          <a:p>
            <a:pPr algn="ctr"/>
            <a:r>
              <a:rPr lang="en-GB" dirty="0" smtClean="0"/>
              <a:t>SET UP THE TWO EQUATIONS ( NEWTON AND CONSERVATION)</a:t>
            </a:r>
            <a:endParaRPr lang="en-GB" dirty="0"/>
          </a:p>
        </p:txBody>
      </p:sp>
    </p:spTree>
    <p:extLst>
      <p:ext uri="{BB962C8B-B14F-4D97-AF65-F5344CB8AC3E}">
        <p14:creationId xmlns:p14="http://schemas.microsoft.com/office/powerpoint/2010/main" val="1466015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2852936"/>
            <a:ext cx="4760913"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9"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7" y="260648"/>
            <a:ext cx="8321483"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1705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9552" y="332656"/>
            <a:ext cx="8208912"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omic Sans MS" pitchFamily="66" charset="0"/>
                <a:cs typeface="Arial" pitchFamily="34" charset="0"/>
              </a:rPr>
              <a:t>I</a:t>
            </a:r>
            <a:r>
              <a:rPr kumimoji="0" lang="en-GB" sz="2400" b="1" i="0" u="none" strike="noStrike" cap="none" normalizeH="0" baseline="0" dirty="0" smtClean="0" bmk="">
                <a:ln>
                  <a:noFill/>
                </a:ln>
                <a:solidFill>
                  <a:schemeClr val="tx1"/>
                </a:solidFill>
                <a:effectLst/>
                <a:latin typeface="Comic Sans MS" pitchFamily="66" charset="0"/>
                <a:cs typeface="Arial" pitchFamily="34" charset="0"/>
              </a:rPr>
              <a:t>mpact of a particle with a fixed surface. 4.3</a:t>
            </a:r>
          </a:p>
          <a:p>
            <a:pPr marL="0" marR="0" lvl="0" indent="0" algn="l" defTabSz="914400" rtl="0" eaLnBrk="1" fontAlgn="base" latinLnBrk="0" hangingPunct="1">
              <a:lnSpc>
                <a:spcPct val="100000"/>
              </a:lnSpc>
              <a:spcBef>
                <a:spcPct val="0"/>
              </a:spcBef>
              <a:spcAft>
                <a:spcPct val="0"/>
              </a:spcAft>
              <a:buClrTx/>
              <a:buSzTx/>
              <a:buFontTx/>
              <a:buNone/>
              <a:tabLst/>
            </a:pPr>
            <a:endParaRPr lang="en-GB" sz="2400" b="1" dirty="0" bmk="">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omic Sans MS" pitchFamily="66" charset="0"/>
                <a:cs typeface="Arial" pitchFamily="34" charset="0"/>
              </a:rPr>
              <a:t>  	</a:t>
            </a:r>
            <a:endParaRPr kumimoji="0" lang="en-US" sz="2400" b="1"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It is assumed that the collisions occur normally (i.e. along a perpendicular line)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Newton’s Law becomes: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				</a:t>
            </a:r>
            <a:r>
              <a:rPr kumimoji="0" lang="en-US" sz="2400" b="1" i="0" u="sng"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Speed of rebound</a:t>
            </a:r>
            <a:r>
              <a:rPr kumimoji="0" lang="en-US" sz="24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Speed of approach</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As well as horizontal collisions with fixed surfaces one can also be asked to consider particles falling from a height and rebounding to a new height.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16176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24936" cy="1569660"/>
          </a:xfrm>
          <a:prstGeom prst="rect">
            <a:avLst/>
          </a:prstGeom>
        </p:spPr>
        <p:txBody>
          <a:bodyPr wrap="square">
            <a:spAutoFit/>
          </a:bodyPr>
          <a:lstStyle/>
          <a:p>
            <a:r>
              <a:rPr lang="en-GB" sz="2400" dirty="0" smtClean="0">
                <a:solidFill>
                  <a:srgbClr val="000000"/>
                </a:solidFill>
                <a:effectLst/>
                <a:latin typeface="Comic Sans MS"/>
                <a:ea typeface="Times New Roman"/>
                <a:cs typeface="Comic Sans MS"/>
              </a:rPr>
              <a:t>A small smooth ball falls from a height of 3m above a fixed smooth horizontal surface.  It rebounds to a height 1.2m.  Find the coefficient of restitution between the ball and the plane.</a:t>
            </a:r>
            <a:endParaRPr lang="en-GB" sz="2400" dirty="0"/>
          </a:p>
        </p:txBody>
      </p:sp>
      <p:sp>
        <p:nvSpPr>
          <p:cNvPr id="3" name="Rectangle 2"/>
          <p:cNvSpPr/>
          <p:nvPr/>
        </p:nvSpPr>
        <p:spPr>
          <a:xfrm>
            <a:off x="323528" y="2063061"/>
            <a:ext cx="8820472" cy="646331"/>
          </a:xfrm>
          <a:prstGeom prst="rect">
            <a:avLst/>
          </a:prstGeom>
        </p:spPr>
        <p:txBody>
          <a:bodyPr wrap="square">
            <a:spAutoFit/>
          </a:bodyPr>
          <a:lstStyle/>
          <a:p>
            <a:r>
              <a:rPr lang="en-GB" dirty="0" smtClean="0">
                <a:solidFill>
                  <a:srgbClr val="000000"/>
                </a:solidFill>
                <a:effectLst/>
                <a:latin typeface="Comic Sans MS"/>
                <a:ea typeface="Times New Roman"/>
                <a:cs typeface="Comic Sans MS"/>
              </a:rPr>
              <a:t>The first task is to calculate the time it takes to fall to the surface and the speed at the time of contact.</a:t>
            </a:r>
            <a:endParaRPr lang="en-GB" dirty="0"/>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718410"/>
            <a:ext cx="7422590" cy="395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8656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04664"/>
            <a:ext cx="8479399"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9598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476673"/>
            <a:ext cx="8424936" cy="1413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66261" y="2252712"/>
            <a:ext cx="7344816" cy="369332"/>
          </a:xfrm>
          <a:prstGeom prst="rect">
            <a:avLst/>
          </a:prstGeom>
          <a:noFill/>
        </p:spPr>
        <p:txBody>
          <a:bodyPr wrap="square" rtlCol="0">
            <a:spAutoFit/>
          </a:bodyPr>
          <a:lstStyle/>
          <a:p>
            <a:pPr algn="ctr"/>
            <a:r>
              <a:rPr lang="en-GB" dirty="0" smtClean="0"/>
              <a:t>DRAW DIAGRAMS FOR BEFORE AND AFTER</a:t>
            </a:r>
            <a:endParaRPr lang="en-GB" dirty="0"/>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37" y="2937552"/>
            <a:ext cx="2867025"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2114" y="2967038"/>
            <a:ext cx="28670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11560" y="4725144"/>
            <a:ext cx="7992888" cy="369332"/>
          </a:xfrm>
          <a:prstGeom prst="rect">
            <a:avLst/>
          </a:prstGeom>
          <a:noFill/>
        </p:spPr>
        <p:txBody>
          <a:bodyPr wrap="square" rtlCol="0">
            <a:spAutoFit/>
          </a:bodyPr>
          <a:lstStyle/>
          <a:p>
            <a:pPr algn="ctr"/>
            <a:r>
              <a:rPr lang="en-GB" dirty="0" smtClean="0"/>
              <a:t>SET UP THE TWO EQUATIONS ( NEWTON AND CONSERVATION)</a:t>
            </a:r>
            <a:endParaRPr lang="en-GB" dirty="0"/>
          </a:p>
        </p:txBody>
      </p:sp>
    </p:spTree>
    <p:extLst>
      <p:ext uri="{BB962C8B-B14F-4D97-AF65-F5344CB8AC3E}">
        <p14:creationId xmlns:p14="http://schemas.microsoft.com/office/powerpoint/2010/main" val="2195427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493961"/>
            <a:ext cx="9433048" cy="5171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6502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321862"/>
            <a:ext cx="6696744" cy="6252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9277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Objectives</a:t>
            </a:r>
            <a:endParaRPr lang="en-GB" dirty="0"/>
          </a:p>
        </p:txBody>
      </p:sp>
      <p:sp>
        <p:nvSpPr>
          <p:cNvPr id="3" name="Content Placeholder 2"/>
          <p:cNvSpPr>
            <a:spLocks noGrp="1"/>
          </p:cNvSpPr>
          <p:nvPr>
            <p:ph idx="1"/>
          </p:nvPr>
        </p:nvSpPr>
        <p:spPr/>
        <p:txBody>
          <a:bodyPr/>
          <a:lstStyle/>
          <a:p>
            <a:r>
              <a:rPr lang="en-GB" dirty="0" smtClean="0"/>
              <a:t>Use the impulse-momentum principle and the principle of conservation of linear momentum in vector form</a:t>
            </a:r>
          </a:p>
          <a:p>
            <a:r>
              <a:rPr lang="en-GB" dirty="0" smtClean="0"/>
              <a:t>Apply conservation of linear momentum and Newton’s Law of Restitution to solve problems involving direct impact</a:t>
            </a:r>
          </a:p>
          <a:p>
            <a:r>
              <a:rPr lang="en-GB" dirty="0" smtClean="0"/>
              <a:t>Model and solve problems involving </a:t>
            </a:r>
            <a:r>
              <a:rPr lang="en-GB" dirty="0" smtClean="0"/>
              <a:t>successive </a:t>
            </a:r>
            <a:r>
              <a:rPr lang="en-GB" dirty="0" smtClean="0"/>
              <a:t>impacts </a:t>
            </a:r>
            <a:endParaRPr lang="en-GB" dirty="0"/>
          </a:p>
        </p:txBody>
      </p:sp>
    </p:spTree>
    <p:extLst>
      <p:ext uri="{BB962C8B-B14F-4D97-AF65-F5344CB8AC3E}">
        <p14:creationId xmlns:p14="http://schemas.microsoft.com/office/powerpoint/2010/main" val="1799951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422" y="1196752"/>
            <a:ext cx="8424936" cy="3785652"/>
          </a:xfrm>
          <a:prstGeom prst="rect">
            <a:avLst/>
          </a:prstGeom>
        </p:spPr>
        <p:txBody>
          <a:bodyPr wrap="square">
            <a:spAutoFit/>
          </a:bodyPr>
          <a:lstStyle/>
          <a:p>
            <a:pPr>
              <a:spcAft>
                <a:spcPts val="0"/>
              </a:spcAft>
            </a:pPr>
            <a:r>
              <a:rPr lang="en-US" sz="2400" dirty="0" smtClean="0">
                <a:effectLst/>
                <a:latin typeface="Comic Sans MS"/>
                <a:ea typeface="Times New Roman"/>
              </a:rPr>
              <a:t>Two small smooth spheres, </a:t>
            </a:r>
            <a:r>
              <a:rPr lang="en-US" sz="2400" i="1" dirty="0" smtClean="0">
                <a:effectLst/>
                <a:latin typeface="Comic Sans MS"/>
                <a:ea typeface="Times New Roman"/>
              </a:rPr>
              <a:t>A</a:t>
            </a:r>
            <a:r>
              <a:rPr lang="en-US" sz="2400" dirty="0" smtClean="0">
                <a:effectLst/>
                <a:latin typeface="Comic Sans MS"/>
                <a:ea typeface="Times New Roman"/>
              </a:rPr>
              <a:t> and </a:t>
            </a:r>
            <a:r>
              <a:rPr lang="en-US" sz="2400" i="1" dirty="0" smtClean="0">
                <a:effectLst/>
                <a:latin typeface="Comic Sans MS"/>
                <a:ea typeface="Times New Roman"/>
              </a:rPr>
              <a:t>B</a:t>
            </a:r>
            <a:r>
              <a:rPr lang="en-US" sz="2400" dirty="0" smtClean="0">
                <a:effectLst/>
                <a:latin typeface="Comic Sans MS"/>
                <a:ea typeface="Times New Roman"/>
              </a:rPr>
              <a:t>, of equal radius, have masses </a:t>
            </a:r>
            <a:r>
              <a:rPr lang="en-US" sz="2400" i="1" dirty="0" smtClean="0">
                <a:effectLst/>
                <a:latin typeface="Comic Sans MS"/>
                <a:ea typeface="Times New Roman"/>
              </a:rPr>
              <a:t>m</a:t>
            </a:r>
            <a:r>
              <a:rPr lang="en-US" sz="2400" dirty="0" smtClean="0">
                <a:effectLst/>
                <a:latin typeface="Comic Sans MS"/>
                <a:ea typeface="Times New Roman"/>
              </a:rPr>
              <a:t> and 5</a:t>
            </a:r>
            <a:r>
              <a:rPr lang="en-US" sz="2400" i="1" dirty="0" smtClean="0">
                <a:effectLst/>
                <a:latin typeface="Comic Sans MS"/>
                <a:ea typeface="Times New Roman"/>
              </a:rPr>
              <a:t>m</a:t>
            </a:r>
            <a:r>
              <a:rPr lang="en-US" sz="2400" dirty="0" smtClean="0">
                <a:effectLst/>
                <a:latin typeface="Comic Sans MS"/>
                <a:ea typeface="Times New Roman"/>
              </a:rPr>
              <a:t> respectively. The sphere </a:t>
            </a:r>
            <a:r>
              <a:rPr lang="en-US" sz="2400" i="1" dirty="0" smtClean="0">
                <a:effectLst/>
                <a:latin typeface="Comic Sans MS"/>
                <a:ea typeface="Times New Roman"/>
              </a:rPr>
              <a:t>A</a:t>
            </a:r>
            <a:r>
              <a:rPr lang="en-US" sz="2400" dirty="0" smtClean="0">
                <a:effectLst/>
                <a:latin typeface="Comic Sans MS"/>
                <a:ea typeface="Times New Roman"/>
              </a:rPr>
              <a:t> is moving with speed </a:t>
            </a:r>
            <a:r>
              <a:rPr lang="en-US" sz="2400" i="1" dirty="0" smtClean="0">
                <a:effectLst/>
                <a:latin typeface="Comic Sans MS"/>
                <a:ea typeface="Times New Roman"/>
              </a:rPr>
              <a:t>u</a:t>
            </a:r>
            <a:r>
              <a:rPr lang="en-US" sz="2400" dirty="0" smtClean="0">
                <a:effectLst/>
                <a:latin typeface="Comic Sans MS"/>
                <a:ea typeface="Times New Roman"/>
              </a:rPr>
              <a:t> on a smooth horizontal table when it collides directly with </a:t>
            </a:r>
            <a:r>
              <a:rPr lang="en-US" sz="2400" i="1" dirty="0" smtClean="0">
                <a:effectLst/>
                <a:latin typeface="Comic Sans MS"/>
                <a:ea typeface="Times New Roman"/>
              </a:rPr>
              <a:t>B</a:t>
            </a:r>
            <a:r>
              <a:rPr lang="en-US" sz="2400" dirty="0" smtClean="0">
                <a:effectLst/>
                <a:latin typeface="Comic Sans MS"/>
                <a:ea typeface="Times New Roman"/>
              </a:rPr>
              <a:t>, which is at rest on the table.  As a result of the collision the direction of motion of A is reversed The coefficient of restitution between </a:t>
            </a:r>
            <a:r>
              <a:rPr lang="en-US" sz="2400" i="1" dirty="0" smtClean="0">
                <a:effectLst/>
                <a:latin typeface="Comic Sans MS"/>
                <a:ea typeface="Times New Roman"/>
              </a:rPr>
              <a:t>A</a:t>
            </a:r>
            <a:r>
              <a:rPr lang="en-US" sz="2400" dirty="0" smtClean="0">
                <a:effectLst/>
                <a:latin typeface="Comic Sans MS"/>
                <a:ea typeface="Times New Roman"/>
              </a:rPr>
              <a:t> and</a:t>
            </a:r>
            <a:r>
              <a:rPr lang="en-US" sz="2400" i="1" dirty="0" smtClean="0">
                <a:effectLst/>
                <a:latin typeface="Comic Sans MS"/>
                <a:ea typeface="Times New Roman"/>
              </a:rPr>
              <a:t> B</a:t>
            </a:r>
            <a:r>
              <a:rPr lang="en-US" sz="2400" dirty="0" smtClean="0">
                <a:effectLst/>
                <a:latin typeface="Comic Sans MS"/>
                <a:ea typeface="Times New Roman"/>
              </a:rPr>
              <a:t> is </a:t>
            </a:r>
            <a:r>
              <a:rPr lang="en-US" sz="2400" i="1" dirty="0" smtClean="0">
                <a:effectLst/>
                <a:latin typeface="Comic Sans MS"/>
                <a:ea typeface="Times New Roman"/>
              </a:rPr>
              <a:t>e.</a:t>
            </a:r>
            <a:endParaRPr lang="en-GB" sz="2400" dirty="0" smtClean="0">
              <a:effectLst/>
              <a:latin typeface="Times New Roman"/>
              <a:ea typeface="Times New Roman"/>
            </a:endParaRPr>
          </a:p>
          <a:p>
            <a:pPr algn="just">
              <a:spcAft>
                <a:spcPts val="0"/>
              </a:spcAft>
            </a:pPr>
            <a:r>
              <a:rPr lang="en-US" sz="2400" dirty="0" smtClean="0">
                <a:effectLst/>
                <a:latin typeface="Comic Sans MS"/>
                <a:ea typeface="Times New Roman"/>
              </a:rPr>
              <a:t> </a:t>
            </a:r>
            <a:endParaRPr lang="en-GB" sz="2400" dirty="0" smtClean="0">
              <a:effectLst/>
              <a:latin typeface="Times New Roman"/>
              <a:ea typeface="Times New Roman"/>
            </a:endParaRPr>
          </a:p>
          <a:p>
            <a:pPr algn="just">
              <a:spcAft>
                <a:spcPts val="0"/>
              </a:spcAft>
            </a:pPr>
            <a:r>
              <a:rPr lang="en-US" sz="2400" dirty="0" smtClean="0">
                <a:effectLst/>
                <a:latin typeface="Comic Sans MS"/>
                <a:ea typeface="Times New Roman"/>
              </a:rPr>
              <a:t>a)  Find the speed of </a:t>
            </a:r>
            <a:r>
              <a:rPr lang="en-US" sz="2400" i="1" dirty="0" smtClean="0">
                <a:effectLst/>
                <a:latin typeface="Comic Sans MS"/>
                <a:ea typeface="Times New Roman"/>
              </a:rPr>
              <a:t>A</a:t>
            </a:r>
            <a:r>
              <a:rPr lang="en-US" sz="2400" dirty="0" smtClean="0">
                <a:effectLst/>
                <a:latin typeface="Comic Sans MS"/>
                <a:ea typeface="Times New Roman"/>
              </a:rPr>
              <a:t> and </a:t>
            </a:r>
            <a:r>
              <a:rPr lang="en-US" sz="2400" i="1" dirty="0" smtClean="0">
                <a:effectLst/>
                <a:latin typeface="Comic Sans MS"/>
                <a:ea typeface="Times New Roman"/>
              </a:rPr>
              <a:t>B</a:t>
            </a:r>
            <a:r>
              <a:rPr lang="en-US" sz="2400" dirty="0" smtClean="0">
                <a:effectLst/>
                <a:latin typeface="Comic Sans MS"/>
                <a:ea typeface="Times New Roman"/>
              </a:rPr>
              <a:t> immediately after the collision</a:t>
            </a:r>
            <a:endParaRPr lang="en-GB" sz="2400" dirty="0" smtClean="0">
              <a:effectLst/>
              <a:latin typeface="Times New Roman"/>
              <a:ea typeface="Times New Roman"/>
            </a:endParaRPr>
          </a:p>
          <a:p>
            <a:pPr algn="just">
              <a:spcAft>
                <a:spcPts val="0"/>
              </a:spcAft>
            </a:pPr>
            <a:r>
              <a:rPr lang="en-US" sz="2400" dirty="0" smtClean="0">
                <a:effectLst/>
                <a:latin typeface="Comic Sans MS"/>
                <a:ea typeface="Times New Roman"/>
              </a:rPr>
              <a:t>b)  Find the range of possible values of e.</a:t>
            </a:r>
            <a:endParaRPr lang="en-GB" sz="2400" dirty="0">
              <a:effectLst/>
              <a:latin typeface="Times New Roman"/>
              <a:ea typeface="Times New Roman"/>
            </a:endParaRPr>
          </a:p>
        </p:txBody>
      </p:sp>
    </p:spTree>
    <p:extLst>
      <p:ext uri="{BB962C8B-B14F-4D97-AF65-F5344CB8AC3E}">
        <p14:creationId xmlns:p14="http://schemas.microsoft.com/office/powerpoint/2010/main" val="3373924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6261" y="548680"/>
            <a:ext cx="7344816" cy="369332"/>
          </a:xfrm>
          <a:prstGeom prst="rect">
            <a:avLst/>
          </a:prstGeom>
          <a:noFill/>
        </p:spPr>
        <p:txBody>
          <a:bodyPr wrap="square" rtlCol="0">
            <a:spAutoFit/>
          </a:bodyPr>
          <a:lstStyle/>
          <a:p>
            <a:pPr algn="ctr"/>
            <a:r>
              <a:rPr lang="en-GB" dirty="0" smtClean="0"/>
              <a:t>DRAW DIAGRAMS FOR BEFORE AND AFTER</a:t>
            </a:r>
            <a:endParaRPr lang="en-GB" dirty="0"/>
          </a:p>
        </p:txBody>
      </p:sp>
      <p:sp>
        <p:nvSpPr>
          <p:cNvPr id="3" name="TextBox 2"/>
          <p:cNvSpPr txBox="1"/>
          <p:nvPr/>
        </p:nvSpPr>
        <p:spPr>
          <a:xfrm>
            <a:off x="611560" y="4725144"/>
            <a:ext cx="7992888" cy="369332"/>
          </a:xfrm>
          <a:prstGeom prst="rect">
            <a:avLst/>
          </a:prstGeom>
          <a:noFill/>
        </p:spPr>
        <p:txBody>
          <a:bodyPr wrap="square" rtlCol="0">
            <a:spAutoFit/>
          </a:bodyPr>
          <a:lstStyle/>
          <a:p>
            <a:pPr algn="ctr"/>
            <a:r>
              <a:rPr lang="en-GB" dirty="0" smtClean="0"/>
              <a:t>SET UP THE TWO EQUATIONS ( NEWTON AND CONSERVATION)</a:t>
            </a:r>
            <a:endParaRPr lang="en-GB"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557" y="1888990"/>
            <a:ext cx="3350667" cy="1179969"/>
          </a:xfrm>
          <a:prstGeom prst="rect">
            <a:avLst/>
          </a:prstGeom>
          <a:noFill/>
          <a:extLst>
            <a:ext uri="{909E8E84-426E-40DD-AFC4-6F175D3DCCD1}">
              <a14:hiddenFill xmlns:a14="http://schemas.microsoft.com/office/drawing/2010/main">
                <a:solidFill>
                  <a:srgbClr val="FFFFFF"/>
                </a:solidFill>
              </a14:hiddenFill>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2135509"/>
            <a:ext cx="2867025"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260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548680"/>
            <a:ext cx="8797016"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353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404664"/>
            <a:ext cx="10327645" cy="3384376"/>
          </a:xfrm>
          <a:prstGeom prst="rect">
            <a:avLst/>
          </a:prstGeom>
          <a:noFill/>
          <a:extLst>
            <a:ext uri="{909E8E84-426E-40DD-AFC4-6F175D3DCCD1}">
              <a14:hiddenFill xmlns:a14="http://schemas.microsoft.com/office/drawing/2010/main">
                <a:solidFill>
                  <a:srgbClr val="FFFFFF"/>
                </a:solidFill>
              </a14:hiddenFill>
            </a:ext>
          </a:extLst>
        </p:spPr>
      </p:pic>
      <p:pic>
        <p:nvPicPr>
          <p:cNvPr id="1945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3444" y="3809533"/>
            <a:ext cx="10943372" cy="3028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258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548680"/>
            <a:ext cx="10430720"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741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55051" y="397581"/>
            <a:ext cx="8604448" cy="398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omic Sans MS" pitchFamily="66" charset="0"/>
                <a:cs typeface="Arial" pitchFamily="34" charset="0"/>
              </a:rPr>
              <a:t>4.4 M</a:t>
            </a:r>
            <a:r>
              <a:rPr kumimoji="0" lang="en-GB" sz="2400" b="1" i="0" u="none" strike="noStrike" cap="none" normalizeH="0" baseline="0" dirty="0" smtClean="0" bmk="">
                <a:ln>
                  <a:noFill/>
                </a:ln>
                <a:solidFill>
                  <a:schemeClr val="tx1"/>
                </a:solidFill>
                <a:effectLst/>
                <a:latin typeface="Comic Sans MS" pitchFamily="66" charset="0"/>
                <a:cs typeface="Arial" pitchFamily="34" charset="0"/>
              </a:rPr>
              <a:t>ultiple collisions and problems involving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bmk="">
                <a:ln>
                  <a:noFill/>
                </a:ln>
                <a:solidFill>
                  <a:schemeClr val="tx1"/>
                </a:solidFill>
                <a:effectLst/>
                <a:latin typeface="Comic Sans MS" pitchFamily="66" charset="0"/>
                <a:cs typeface="Arial" pitchFamily="34" charset="0"/>
              </a:rPr>
              <a:t> three particles.</a:t>
            </a:r>
          </a:p>
          <a:p>
            <a:pPr marL="0" marR="0" lvl="0" indent="0" algn="l" defTabSz="914400" rtl="0" eaLnBrk="1" fontAlgn="base" latinLnBrk="0" hangingPunct="1">
              <a:lnSpc>
                <a:spcPct val="100000"/>
              </a:lnSpc>
              <a:spcBef>
                <a:spcPct val="0"/>
              </a:spcBef>
              <a:spcAft>
                <a:spcPct val="0"/>
              </a:spcAft>
              <a:buClrTx/>
              <a:buSzTx/>
              <a:buFontTx/>
              <a:buNone/>
              <a:tabLst/>
            </a:pPr>
            <a:endParaRPr lang="en-GB" sz="2400" b="1" dirty="0" bmk="">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Once again these questions only require the same approach as before, you should be able to set up the first set of simultaneous equations and find the values for v</a:t>
            </a:r>
            <a:r>
              <a:rPr kumimoji="0" lang="en-GB" sz="2400" b="0" i="0" u="none" strike="noStrike" cap="none" normalizeH="0" baseline="-25000" dirty="0" smtClean="0">
                <a:ln>
                  <a:noFill/>
                </a:ln>
                <a:solidFill>
                  <a:srgbClr val="000000"/>
                </a:solidFill>
                <a:effectLst/>
                <a:latin typeface="Arial" pitchFamily="34" charset="0"/>
                <a:ea typeface="Times New Roman" pitchFamily="18" charset="0"/>
                <a:cs typeface="Comic Sans MS" pitchFamily="66" charset="0"/>
              </a:rPr>
              <a:t>1</a:t>
            </a:r>
            <a:r>
              <a:rPr kumimoji="0" lang="en-GB" sz="24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 and v</a:t>
            </a:r>
            <a:r>
              <a:rPr kumimoji="0" lang="en-GB" sz="2400" b="0" i="0" u="none" strike="noStrike" cap="none" normalizeH="0" baseline="-25000" dirty="0" smtClean="0">
                <a:ln>
                  <a:noFill/>
                </a:ln>
                <a:solidFill>
                  <a:srgbClr val="000000"/>
                </a:solidFill>
                <a:effectLst/>
                <a:latin typeface="Arial" pitchFamily="34" charset="0"/>
                <a:ea typeface="Times New Roman" pitchFamily="18" charset="0"/>
                <a:cs typeface="Comic Sans MS" pitchFamily="66" charset="0"/>
              </a:rPr>
              <a:t>2.</a:t>
            </a:r>
          </a:p>
          <a:p>
            <a:pPr marL="0" marR="0" lvl="0" indent="0" algn="l" defTabSz="914400" rtl="0" eaLnBrk="0" fontAlgn="base" latinLnBrk="0" hangingPunct="0">
              <a:lnSpc>
                <a:spcPct val="100000"/>
              </a:lnSpc>
              <a:spcBef>
                <a:spcPct val="0"/>
              </a:spcBef>
              <a:spcAft>
                <a:spcPct val="0"/>
              </a:spcAft>
              <a:buClrTx/>
              <a:buSzTx/>
              <a:buFontTx/>
              <a:buNone/>
              <a:tabLst/>
            </a:pPr>
            <a:endParaRPr lang="en-GB" sz="2400" baseline="-25000" dirty="0">
              <a:solidFill>
                <a:srgbClr val="000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sz="2400" baseline="-250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2400" dirty="0" smtClean="0">
                <a:latin typeface="Arial" pitchFamily="34" charset="0"/>
                <a:cs typeface="Arial" pitchFamily="34" charset="0"/>
              </a:rPr>
              <a:t>Lets look at some examples to see what goes on.</a:t>
            </a:r>
            <a:endParaRPr kumimoji="0" lang="en-GB"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0" y="857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67036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48680"/>
            <a:ext cx="8640960" cy="5590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572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6261" y="548680"/>
            <a:ext cx="7344816" cy="369332"/>
          </a:xfrm>
          <a:prstGeom prst="rect">
            <a:avLst/>
          </a:prstGeom>
          <a:noFill/>
        </p:spPr>
        <p:txBody>
          <a:bodyPr wrap="square" rtlCol="0">
            <a:spAutoFit/>
          </a:bodyPr>
          <a:lstStyle/>
          <a:p>
            <a:pPr algn="ctr"/>
            <a:r>
              <a:rPr lang="en-GB" dirty="0" smtClean="0"/>
              <a:t>DRAW DIAGRAMS FOR BEFORE AND AFTER</a:t>
            </a:r>
            <a:endParaRPr lang="en-GB" dirty="0"/>
          </a:p>
        </p:txBody>
      </p:sp>
      <p:sp>
        <p:nvSpPr>
          <p:cNvPr id="3" name="TextBox 2"/>
          <p:cNvSpPr txBox="1"/>
          <p:nvPr/>
        </p:nvSpPr>
        <p:spPr>
          <a:xfrm>
            <a:off x="611560" y="4725144"/>
            <a:ext cx="7992888" cy="369332"/>
          </a:xfrm>
          <a:prstGeom prst="rect">
            <a:avLst/>
          </a:prstGeom>
          <a:noFill/>
        </p:spPr>
        <p:txBody>
          <a:bodyPr wrap="square" rtlCol="0">
            <a:spAutoFit/>
          </a:bodyPr>
          <a:lstStyle/>
          <a:p>
            <a:pPr algn="ctr"/>
            <a:r>
              <a:rPr lang="en-GB" dirty="0" smtClean="0"/>
              <a:t>SET UP THE TWO EQUATIONS ( NEWTON AND CONSERVATION)</a:t>
            </a:r>
            <a:endParaRPr lang="en-GB"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1944949"/>
            <a:ext cx="3751385"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147441"/>
            <a:ext cx="3338159" cy="102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712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725" y="541512"/>
            <a:ext cx="443583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Conservation of momentum gives</a:t>
            </a: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Comic Sans MS" pitchFamily="66"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402126310"/>
              </p:ext>
            </p:extLst>
          </p:nvPr>
        </p:nvGraphicFramePr>
        <p:xfrm>
          <a:off x="2843808" y="1128365"/>
          <a:ext cx="2326827" cy="490982"/>
        </p:xfrm>
        <a:graphic>
          <a:graphicData uri="http://schemas.openxmlformats.org/presentationml/2006/ole">
            <mc:AlternateContent xmlns:mc="http://schemas.openxmlformats.org/markup-compatibility/2006">
              <mc:Choice xmlns:v="urn:schemas-microsoft-com:vml" Requires="v">
                <p:oleObj spid="_x0000_s24584" r:id="rId3" imgW="1040948" imgH="215806" progId="Equation.DSMT4">
                  <p:embed/>
                </p:oleObj>
              </mc:Choice>
              <mc:Fallback>
                <p:oleObj r:id="rId3" imgW="1040948" imgH="215806"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1128365"/>
                        <a:ext cx="2326827" cy="490982"/>
                      </a:xfrm>
                      <a:prstGeom prst="rect">
                        <a:avLst/>
                      </a:prstGeom>
                      <a:noFill/>
                    </p:spPr>
                  </p:pic>
                </p:oleObj>
              </mc:Fallback>
            </mc:AlternateContent>
          </a:graphicData>
        </a:graphic>
      </p:graphicFrame>
      <p:pic>
        <p:nvPicPr>
          <p:cNvPr id="24579"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15616" y="1679225"/>
            <a:ext cx="7358237" cy="4964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8921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628800"/>
            <a:ext cx="9714766"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840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60648"/>
            <a:ext cx="8712968" cy="1569660"/>
          </a:xfrm>
          <a:prstGeom prst="rect">
            <a:avLst/>
          </a:prstGeom>
        </p:spPr>
        <p:txBody>
          <a:bodyPr wrap="square">
            <a:spAutoFit/>
          </a:bodyPr>
          <a:lstStyle/>
          <a:p>
            <a:pPr lvl="0" algn="ctr">
              <a:spcBef>
                <a:spcPct val="20000"/>
              </a:spcBef>
            </a:pPr>
            <a:r>
              <a:rPr lang="en-GB" sz="3200" dirty="0">
                <a:solidFill>
                  <a:prstClr val="black"/>
                </a:solidFill>
              </a:rPr>
              <a:t>Use the impulse-momentum principle and the principle of conservation of linear momentum in vector form</a:t>
            </a:r>
          </a:p>
        </p:txBody>
      </p:sp>
      <p:sp>
        <p:nvSpPr>
          <p:cNvPr id="5" name="TextBox 4"/>
          <p:cNvSpPr txBox="1"/>
          <p:nvPr/>
        </p:nvSpPr>
        <p:spPr>
          <a:xfrm>
            <a:off x="323528" y="2132856"/>
            <a:ext cx="8712968" cy="2985433"/>
          </a:xfrm>
          <a:prstGeom prst="rect">
            <a:avLst/>
          </a:prstGeom>
          <a:noFill/>
        </p:spPr>
        <p:txBody>
          <a:bodyPr wrap="square" rtlCol="0">
            <a:spAutoFit/>
          </a:bodyPr>
          <a:lstStyle/>
          <a:p>
            <a:pPr algn="ctr"/>
            <a:r>
              <a:rPr lang="en-GB" sz="3200" dirty="0" smtClean="0"/>
              <a:t>You met these principles in M1</a:t>
            </a:r>
          </a:p>
          <a:p>
            <a:endParaRPr lang="en-GB" sz="3200" dirty="0"/>
          </a:p>
          <a:p>
            <a:pPr algn="ctr"/>
            <a:r>
              <a:rPr lang="en-GB" sz="3200" b="1" dirty="0" smtClean="0"/>
              <a:t>I = mv – mu </a:t>
            </a:r>
          </a:p>
          <a:p>
            <a:pPr algn="ctr"/>
            <a:r>
              <a:rPr lang="en-GB" sz="2000" dirty="0" smtClean="0"/>
              <a:t>the impulse of a force is equal to the change in momentum produced</a:t>
            </a:r>
          </a:p>
          <a:p>
            <a:pPr algn="ctr"/>
            <a:endParaRPr lang="en-GB" sz="2000" b="1" dirty="0"/>
          </a:p>
          <a:p>
            <a:pPr algn="ctr"/>
            <a:r>
              <a:rPr lang="en-GB" sz="3200" b="1" dirty="0" smtClean="0"/>
              <a:t>m</a:t>
            </a:r>
            <a:r>
              <a:rPr lang="en-GB" sz="3200" b="1" baseline="-25000" dirty="0" smtClean="0"/>
              <a:t>1</a:t>
            </a:r>
            <a:r>
              <a:rPr lang="en-GB" sz="3200" b="1" dirty="0" smtClean="0"/>
              <a:t>u</a:t>
            </a:r>
            <a:r>
              <a:rPr lang="en-GB" sz="3200" b="1" baseline="-25000" dirty="0" smtClean="0"/>
              <a:t>1</a:t>
            </a:r>
            <a:r>
              <a:rPr lang="en-GB" sz="3200" b="1" dirty="0" smtClean="0"/>
              <a:t> + m</a:t>
            </a:r>
            <a:r>
              <a:rPr lang="en-GB" sz="3200" b="1" baseline="-25000" dirty="0" smtClean="0"/>
              <a:t>2</a:t>
            </a:r>
            <a:r>
              <a:rPr lang="en-GB" sz="3200" b="1" dirty="0" smtClean="0"/>
              <a:t>u</a:t>
            </a:r>
            <a:r>
              <a:rPr lang="en-GB" sz="3200" b="1" baseline="-25000" dirty="0" smtClean="0"/>
              <a:t>2</a:t>
            </a:r>
            <a:r>
              <a:rPr lang="en-GB" sz="3200" b="1" dirty="0" smtClean="0"/>
              <a:t> = m</a:t>
            </a:r>
            <a:r>
              <a:rPr lang="en-GB" sz="3200" b="1" baseline="-25000" dirty="0" smtClean="0"/>
              <a:t>1</a:t>
            </a:r>
            <a:r>
              <a:rPr lang="en-GB" sz="3200" b="1" dirty="0" smtClean="0"/>
              <a:t>v</a:t>
            </a:r>
            <a:r>
              <a:rPr lang="en-GB" sz="3200" b="1" baseline="-25000" dirty="0" smtClean="0"/>
              <a:t>1</a:t>
            </a:r>
            <a:r>
              <a:rPr lang="en-GB" sz="3200" b="1" dirty="0" smtClean="0"/>
              <a:t> + m</a:t>
            </a:r>
            <a:r>
              <a:rPr lang="en-GB" sz="3200" b="1" baseline="-25000" dirty="0" smtClean="0"/>
              <a:t>2</a:t>
            </a:r>
            <a:r>
              <a:rPr lang="en-GB" sz="3200" b="1" dirty="0" smtClean="0"/>
              <a:t>v</a:t>
            </a:r>
            <a:r>
              <a:rPr lang="en-GB" sz="3200" b="1" baseline="-25000" dirty="0" smtClean="0"/>
              <a:t>2</a:t>
            </a:r>
          </a:p>
          <a:p>
            <a:pPr algn="ctr"/>
            <a:r>
              <a:rPr lang="en-GB" sz="2000" dirty="0" smtClean="0"/>
              <a:t>the total momentum before impact equals the total momentum after impact</a:t>
            </a:r>
            <a:endParaRPr lang="en-GB" sz="2000" baseline="-25000" dirty="0"/>
          </a:p>
        </p:txBody>
      </p:sp>
    </p:spTree>
    <p:extLst>
      <p:ext uri="{BB962C8B-B14F-4D97-AF65-F5344CB8AC3E}">
        <p14:creationId xmlns:p14="http://schemas.microsoft.com/office/powerpoint/2010/main" val="22229046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4599336" cy="430887"/>
          </a:xfrm>
          <a:prstGeom prst="rect">
            <a:avLst/>
          </a:prstGeom>
        </p:spPr>
        <p:txBody>
          <a:bodyPr wrap="none">
            <a:spAutoFit/>
          </a:bodyPr>
          <a:lstStyle/>
          <a:p>
            <a:r>
              <a:rPr lang="en-GB" sz="2200" dirty="0" smtClean="0">
                <a:solidFill>
                  <a:srgbClr val="000000"/>
                </a:solidFill>
                <a:effectLst/>
                <a:latin typeface="Comic Sans MS"/>
                <a:ea typeface="Times New Roman"/>
                <a:cs typeface="Comic Sans MS"/>
              </a:rPr>
              <a:t>Considering B going on to strike C</a:t>
            </a:r>
            <a:endParaRPr lang="en-GB" sz="2200" dirty="0"/>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514" y="1340768"/>
            <a:ext cx="36805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329524"/>
            <a:ext cx="3744416" cy="131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816" y="3189289"/>
            <a:ext cx="8895184" cy="826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11560" y="4725144"/>
            <a:ext cx="7992888" cy="369332"/>
          </a:xfrm>
          <a:prstGeom prst="rect">
            <a:avLst/>
          </a:prstGeom>
          <a:noFill/>
        </p:spPr>
        <p:txBody>
          <a:bodyPr wrap="square" rtlCol="0">
            <a:spAutoFit/>
          </a:bodyPr>
          <a:lstStyle/>
          <a:p>
            <a:pPr algn="ctr"/>
            <a:r>
              <a:rPr lang="en-GB" dirty="0" smtClean="0"/>
              <a:t>SET UP THE TWO EQUATIONS ( NEWTON AND CONSERVATION)</a:t>
            </a:r>
            <a:endParaRPr lang="en-GB" dirty="0"/>
          </a:p>
        </p:txBody>
      </p:sp>
      <p:sp>
        <p:nvSpPr>
          <p:cNvPr id="7" name="TextBox 6"/>
          <p:cNvSpPr txBox="1"/>
          <p:nvPr/>
        </p:nvSpPr>
        <p:spPr>
          <a:xfrm>
            <a:off x="508937" y="955593"/>
            <a:ext cx="7344816" cy="369332"/>
          </a:xfrm>
          <a:prstGeom prst="rect">
            <a:avLst/>
          </a:prstGeom>
          <a:noFill/>
        </p:spPr>
        <p:txBody>
          <a:bodyPr wrap="square" rtlCol="0">
            <a:spAutoFit/>
          </a:bodyPr>
          <a:lstStyle/>
          <a:p>
            <a:pPr algn="ctr"/>
            <a:r>
              <a:rPr lang="en-GB" dirty="0" smtClean="0"/>
              <a:t>DRAW DIAGRAMS FOR BEFORE AND AFTER</a:t>
            </a:r>
            <a:endParaRPr lang="en-GB" dirty="0"/>
          </a:p>
        </p:txBody>
      </p:sp>
    </p:spTree>
    <p:extLst>
      <p:ext uri="{BB962C8B-B14F-4D97-AF65-F5344CB8AC3E}">
        <p14:creationId xmlns:p14="http://schemas.microsoft.com/office/powerpoint/2010/main" val="2582717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052736"/>
            <a:ext cx="9339901"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0551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0000"/>
          <a:stretch/>
        </p:blipFill>
        <p:spPr bwMode="auto">
          <a:xfrm>
            <a:off x="1259632" y="576599"/>
            <a:ext cx="8617522"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081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0000"/>
          <a:stretch/>
        </p:blipFill>
        <p:spPr bwMode="auto">
          <a:xfrm>
            <a:off x="683568" y="548680"/>
            <a:ext cx="7992888" cy="4875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0967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221" y="1412776"/>
            <a:ext cx="8289594" cy="3384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88374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9032" y="188640"/>
            <a:ext cx="7613407" cy="676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7000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2060848"/>
            <a:ext cx="9046628" cy="2126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468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476672"/>
            <a:ext cx="6048672"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0651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260649"/>
            <a:ext cx="6556731"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3923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76672"/>
            <a:ext cx="7704856" cy="954107"/>
          </a:xfrm>
          <a:prstGeom prst="rect">
            <a:avLst/>
          </a:prstGeom>
          <a:noFill/>
        </p:spPr>
        <p:txBody>
          <a:bodyPr wrap="square" rtlCol="0">
            <a:spAutoFit/>
          </a:bodyPr>
          <a:lstStyle/>
          <a:p>
            <a:pPr algn="ctr"/>
            <a:r>
              <a:rPr lang="en-GB" sz="2800" b="1" dirty="0" smtClean="0"/>
              <a:t>4.5 change in energy due to an impact or the application of an impulse</a:t>
            </a:r>
            <a:endParaRPr lang="en-GB" sz="2800" b="1" dirty="0"/>
          </a:p>
        </p:txBody>
      </p:sp>
      <p:pic>
        <p:nvPicPr>
          <p:cNvPr id="348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890" y="2354261"/>
            <a:ext cx="8760211" cy="3595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156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32656"/>
            <a:ext cx="8352928" cy="526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6587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412776"/>
            <a:ext cx="5495925"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08937" y="753754"/>
            <a:ext cx="7344816" cy="369332"/>
          </a:xfrm>
          <a:prstGeom prst="rect">
            <a:avLst/>
          </a:prstGeom>
          <a:noFill/>
        </p:spPr>
        <p:txBody>
          <a:bodyPr wrap="square" rtlCol="0">
            <a:spAutoFit/>
          </a:bodyPr>
          <a:lstStyle/>
          <a:p>
            <a:pPr algn="ctr"/>
            <a:r>
              <a:rPr lang="en-GB" dirty="0" smtClean="0"/>
              <a:t>DRAW DIAGRAMS FOR BEFORE AND AFTER</a:t>
            </a:r>
            <a:endParaRPr lang="en-GB" dirty="0"/>
          </a:p>
        </p:txBody>
      </p:sp>
      <p:sp>
        <p:nvSpPr>
          <p:cNvPr id="5" name="TextBox 4"/>
          <p:cNvSpPr txBox="1"/>
          <p:nvPr/>
        </p:nvSpPr>
        <p:spPr>
          <a:xfrm>
            <a:off x="611560" y="5229200"/>
            <a:ext cx="7992888" cy="369332"/>
          </a:xfrm>
          <a:prstGeom prst="rect">
            <a:avLst/>
          </a:prstGeom>
          <a:noFill/>
        </p:spPr>
        <p:txBody>
          <a:bodyPr wrap="square" rtlCol="0">
            <a:spAutoFit/>
          </a:bodyPr>
          <a:lstStyle/>
          <a:p>
            <a:pPr algn="ctr"/>
            <a:r>
              <a:rPr lang="en-GB" dirty="0" smtClean="0"/>
              <a:t>SET UP THE TWO EQUATIONS ( NEWTON AND CONSERVATION)</a:t>
            </a:r>
            <a:endParaRPr lang="en-GB" dirty="0"/>
          </a:p>
        </p:txBody>
      </p:sp>
      <p:pic>
        <p:nvPicPr>
          <p:cNvPr id="358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79" y="3356992"/>
            <a:ext cx="5495925"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5113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4427" y="116632"/>
            <a:ext cx="8240620"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6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1844824"/>
            <a:ext cx="6568286" cy="4703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4791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7744" y="2492896"/>
            <a:ext cx="3816424" cy="369332"/>
          </a:xfrm>
          <a:prstGeom prst="rect">
            <a:avLst/>
          </a:prstGeom>
          <a:noFill/>
        </p:spPr>
        <p:txBody>
          <a:bodyPr wrap="square" rtlCol="0">
            <a:spAutoFit/>
          </a:bodyPr>
          <a:lstStyle/>
          <a:p>
            <a:r>
              <a:rPr lang="en-GB" dirty="0" smtClean="0"/>
              <a:t>End</a:t>
            </a:r>
            <a:endParaRPr lang="en-GB" dirty="0"/>
          </a:p>
        </p:txBody>
      </p:sp>
    </p:spTree>
    <p:extLst>
      <p:ext uri="{BB962C8B-B14F-4D97-AF65-F5344CB8AC3E}">
        <p14:creationId xmlns:p14="http://schemas.microsoft.com/office/powerpoint/2010/main" val="311699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5" y="1340768"/>
            <a:ext cx="8463519"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556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77815"/>
            <a:ext cx="7931949" cy="431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707904" y="577815"/>
            <a:ext cx="648072" cy="369332"/>
          </a:xfrm>
          <a:prstGeom prst="rect">
            <a:avLst/>
          </a:prstGeom>
          <a:noFill/>
        </p:spPr>
        <p:txBody>
          <a:bodyPr wrap="square" rtlCol="0">
            <a:spAutoFit/>
          </a:bodyPr>
          <a:lstStyle/>
          <a:p>
            <a:r>
              <a:rPr lang="en-GB" b="1" dirty="0" smtClean="0"/>
              <a:t>4.1</a:t>
            </a:r>
            <a:endParaRPr lang="en-GB" b="1" dirty="0"/>
          </a:p>
        </p:txBody>
      </p:sp>
    </p:spTree>
    <p:extLst>
      <p:ext uri="{BB962C8B-B14F-4D97-AF65-F5344CB8AC3E}">
        <p14:creationId xmlns:p14="http://schemas.microsoft.com/office/powerpoint/2010/main" val="3109104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8820472" cy="1586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2132856"/>
            <a:ext cx="7416824" cy="2443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244" y="4691936"/>
            <a:ext cx="8064896" cy="154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3677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9201082"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947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80897"/>
            <a:ext cx="8424936" cy="830997"/>
          </a:xfrm>
          <a:prstGeom prst="rect">
            <a:avLst/>
          </a:prstGeom>
        </p:spPr>
        <p:txBody>
          <a:bodyPr wrap="square">
            <a:spAutoFit/>
          </a:bodyPr>
          <a:lstStyle/>
          <a:p>
            <a:pPr lvl="0" algn="ctr">
              <a:spcBef>
                <a:spcPct val="20000"/>
              </a:spcBef>
            </a:pPr>
            <a:r>
              <a:rPr lang="en-GB" sz="2400" dirty="0" smtClean="0">
                <a:solidFill>
                  <a:prstClr val="black"/>
                </a:solidFill>
              </a:rPr>
              <a:t>4.2    Apply </a:t>
            </a:r>
            <a:r>
              <a:rPr lang="en-GB" sz="2400" dirty="0">
                <a:solidFill>
                  <a:prstClr val="black"/>
                </a:solidFill>
              </a:rPr>
              <a:t>conservation of linear momentum and Newton’s Law </a:t>
            </a:r>
            <a:r>
              <a:rPr lang="en-GB" sz="2400" dirty="0" smtClean="0">
                <a:solidFill>
                  <a:prstClr val="black"/>
                </a:solidFill>
              </a:rPr>
              <a:t>  of </a:t>
            </a:r>
            <a:r>
              <a:rPr lang="en-GB" sz="2400" dirty="0">
                <a:solidFill>
                  <a:prstClr val="black"/>
                </a:solidFill>
              </a:rPr>
              <a:t>Restitution to solve problems involving direct impact</a:t>
            </a:r>
          </a:p>
        </p:txBody>
      </p:sp>
      <p:sp>
        <p:nvSpPr>
          <p:cNvPr id="3" name="TextBox 2"/>
          <p:cNvSpPr txBox="1"/>
          <p:nvPr/>
        </p:nvSpPr>
        <p:spPr>
          <a:xfrm>
            <a:off x="215791" y="1988839"/>
            <a:ext cx="8892480" cy="1200329"/>
          </a:xfrm>
          <a:prstGeom prst="rect">
            <a:avLst/>
          </a:prstGeom>
          <a:noFill/>
        </p:spPr>
        <p:txBody>
          <a:bodyPr wrap="square" rtlCol="0">
            <a:spAutoFit/>
          </a:bodyPr>
          <a:lstStyle/>
          <a:p>
            <a:r>
              <a:rPr lang="en-GB" sz="2400" dirty="0" smtClean="0"/>
              <a:t>a direct impact is a collision between particles, of the same size, which are moving along the same straight line.  The speeds of the particles after the impact depend on the materials  they are made of.</a:t>
            </a:r>
            <a:endParaRPr lang="en-GB" sz="2400"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388" y="3266179"/>
            <a:ext cx="7711285" cy="3448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0746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522</Words>
  <Application>Microsoft Office PowerPoint</Application>
  <PresentationFormat>On-screen Show (4:3)</PresentationFormat>
  <Paragraphs>72</Paragraphs>
  <Slides>42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Equation.DSMT4</vt:lpstr>
      <vt:lpstr>Collisions</vt:lpstr>
      <vt:lpstr>Chapter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Collisions</dc:title>
  <dc:creator>Pam</dc:creator>
  <cp:lastModifiedBy>Pam</cp:lastModifiedBy>
  <cp:revision>15</cp:revision>
  <dcterms:created xsi:type="dcterms:W3CDTF">2010-11-18T12:22:00Z</dcterms:created>
  <dcterms:modified xsi:type="dcterms:W3CDTF">2010-12-13T07:43:58Z</dcterms:modified>
</cp:coreProperties>
</file>