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22.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9.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AE63752-D50C-4DB9-BE77-9EACE576FEA4}" type="datetimeFigureOut">
              <a:rPr lang="en-GB" smtClean="0"/>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175642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E63752-D50C-4DB9-BE77-9EACE576FEA4}" type="datetimeFigureOut">
              <a:rPr lang="en-GB" smtClean="0"/>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205489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E63752-D50C-4DB9-BE77-9EACE576FEA4}" type="datetimeFigureOut">
              <a:rPr lang="en-GB" smtClean="0"/>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384390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E63752-D50C-4DB9-BE77-9EACE576FEA4}" type="datetimeFigureOut">
              <a:rPr lang="en-GB" smtClean="0"/>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332555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63752-D50C-4DB9-BE77-9EACE576FEA4}" type="datetimeFigureOut">
              <a:rPr lang="en-GB" smtClean="0"/>
              <a:t>30/11/2010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39766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AE63752-D50C-4DB9-BE77-9EACE576FEA4}" type="datetimeFigureOut">
              <a:rPr lang="en-GB" smtClean="0"/>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18378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AE63752-D50C-4DB9-BE77-9EACE576FEA4}" type="datetimeFigureOut">
              <a:rPr lang="en-GB" smtClean="0"/>
              <a:t>30/11/2010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196788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E63752-D50C-4DB9-BE77-9EACE576FEA4}" type="datetimeFigureOut">
              <a:rPr lang="en-GB" smtClean="0"/>
              <a:t>30/11/2010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310407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63752-D50C-4DB9-BE77-9EACE576FEA4}" type="datetimeFigureOut">
              <a:rPr lang="en-GB" smtClean="0"/>
              <a:t>30/11/2010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4140894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63752-D50C-4DB9-BE77-9EACE576FEA4}" type="datetimeFigureOut">
              <a:rPr lang="en-GB" smtClean="0"/>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19648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63752-D50C-4DB9-BE77-9EACE576FEA4}" type="datetimeFigureOut">
              <a:rPr lang="en-GB" smtClean="0"/>
              <a:t>30/11/2010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63C44-B202-49F1-A154-D577A8B583E9}" type="slidenum">
              <a:rPr lang="en-GB" smtClean="0"/>
              <a:t>‹#›</a:t>
            </a:fld>
            <a:endParaRPr lang="en-GB"/>
          </a:p>
        </p:txBody>
      </p:sp>
    </p:spTree>
    <p:extLst>
      <p:ext uri="{BB962C8B-B14F-4D97-AF65-F5344CB8AC3E}">
        <p14:creationId xmlns:p14="http://schemas.microsoft.com/office/powerpoint/2010/main" val="301332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63752-D50C-4DB9-BE77-9EACE576FEA4}" type="datetimeFigureOut">
              <a:rPr lang="en-GB" smtClean="0"/>
              <a:t>30/11/2010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63C44-B202-49F1-A154-D577A8B583E9}" type="slidenum">
              <a:rPr lang="en-GB" smtClean="0"/>
              <a:t>‹#›</a:t>
            </a:fld>
            <a:endParaRPr lang="en-GB"/>
          </a:p>
        </p:txBody>
      </p:sp>
    </p:spTree>
    <p:extLst>
      <p:ext uri="{BB962C8B-B14F-4D97-AF65-F5344CB8AC3E}">
        <p14:creationId xmlns:p14="http://schemas.microsoft.com/office/powerpoint/2010/main" val="421497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9.png"/><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8.bin"/><Relationship Id="rId14" Type="http://schemas.openxmlformats.org/officeDocument/2006/relationships/image" Target="../media/image1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12.bin"/><Relationship Id="rId4" Type="http://schemas.openxmlformats.org/officeDocument/2006/relationships/image" Target="../media/image20.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2.wmf"/><Relationship Id="rId5" Type="http://schemas.openxmlformats.org/officeDocument/2006/relationships/oleObject" Target="../embeddings/oleObject14.bin"/><Relationship Id="rId10" Type="http://schemas.openxmlformats.org/officeDocument/2006/relationships/oleObject" Target="../embeddings/oleObject17.bin"/><Relationship Id="rId4" Type="http://schemas.openxmlformats.org/officeDocument/2006/relationships/image" Target="../media/image19.wmf"/><Relationship Id="rId9"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5.emf"/><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image" Target="../media/image24.wmf"/><Relationship Id="rId4" Type="http://schemas.openxmlformats.org/officeDocument/2006/relationships/oleObject" Target="../embeddings/oleObject18.bin"/><Relationship Id="rId9" Type="http://schemas.openxmlformats.org/officeDocument/2006/relationships/image" Target="../media/image22.wmf"/></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7.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a:t>
            </a:r>
            <a:r>
              <a:rPr lang="en-GB" dirty="0" smtClean="0"/>
              <a:t>entres of Mass</a:t>
            </a:r>
            <a:endParaRPr lang="en-GB" dirty="0"/>
          </a:p>
        </p:txBody>
      </p:sp>
    </p:spTree>
    <p:extLst>
      <p:ext uri="{BB962C8B-B14F-4D97-AF65-F5344CB8AC3E}">
        <p14:creationId xmlns:p14="http://schemas.microsoft.com/office/powerpoint/2010/main" val="2166828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292" y="1614529"/>
            <a:ext cx="5051375" cy="24898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1520" y="116632"/>
            <a:ext cx="8280920" cy="1477328"/>
          </a:xfrm>
          <a:prstGeom prst="rect">
            <a:avLst/>
          </a:prstGeom>
        </p:spPr>
        <p:txBody>
          <a:bodyPr wrap="square">
            <a:spAutoFit/>
          </a:bodyPr>
          <a:lstStyle/>
          <a:p>
            <a:pPr>
              <a:spcAft>
                <a:spcPts val="0"/>
              </a:spcAft>
            </a:pPr>
            <a:r>
              <a:rPr lang="en-US" dirty="0" smtClean="0">
                <a:effectLst/>
                <a:latin typeface="Comic Sans MS"/>
                <a:ea typeface="Times New Roman"/>
              </a:rPr>
              <a:t>calculate the distance of the </a:t>
            </a:r>
            <a:r>
              <a:rPr lang="en-US" dirty="0" err="1" smtClean="0">
                <a:effectLst/>
                <a:latin typeface="Comic Sans MS"/>
                <a:ea typeface="Times New Roman"/>
              </a:rPr>
              <a:t>centre</a:t>
            </a:r>
            <a:r>
              <a:rPr lang="en-US" dirty="0" smtClean="0">
                <a:effectLst/>
                <a:latin typeface="Comic Sans MS"/>
                <a:ea typeface="Times New Roman"/>
              </a:rPr>
              <a:t> of mass of the system from</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a)  PQ</a:t>
            </a:r>
          </a:p>
          <a:p>
            <a:pPr marL="342900" indent="-342900">
              <a:spcAft>
                <a:spcPts val="0"/>
              </a:spcAft>
              <a:buAutoNum type="alphaLcParenR" startAt="2"/>
            </a:pPr>
            <a:r>
              <a:rPr lang="en-US" dirty="0" smtClean="0">
                <a:effectLst/>
                <a:latin typeface="Comic Sans MS"/>
                <a:ea typeface="Times New Roman"/>
              </a:rPr>
              <a:t>PS</a:t>
            </a:r>
          </a:p>
          <a:p>
            <a:pPr marL="342900" indent="-342900">
              <a:spcAft>
                <a:spcPts val="0"/>
              </a:spcAft>
              <a:buAutoNum type="alphaLcParenR" startAt="2"/>
            </a:pPr>
            <a:endParaRPr lang="en-US" dirty="0">
              <a:latin typeface="Comic Sans MS"/>
              <a:ea typeface="Times New Roman"/>
            </a:endParaRPr>
          </a:p>
          <a:p>
            <a:pPr algn="ctr">
              <a:spcAft>
                <a:spcPts val="0"/>
              </a:spcAft>
            </a:pPr>
            <a:r>
              <a:rPr lang="en-US" dirty="0" smtClean="0">
                <a:effectLst/>
                <a:latin typeface="Comic Sans MS"/>
                <a:ea typeface="Times New Roman"/>
              </a:rPr>
              <a:t>There are 3 different methods to solve this question</a:t>
            </a:r>
            <a:endParaRPr lang="en-GB" dirty="0">
              <a:effectLst/>
              <a:latin typeface="Times New Roman"/>
              <a:ea typeface="Times New Roman"/>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544684529"/>
                  </p:ext>
                </p:extLst>
              </p:nvPr>
            </p:nvGraphicFramePr>
            <p:xfrm>
              <a:off x="1187624" y="4941168"/>
              <a:ext cx="6748780" cy="1524000"/>
            </p:xfrm>
            <a:graphic>
              <a:graphicData uri="http://schemas.openxmlformats.org/drawingml/2006/table">
                <a:tbl>
                  <a:tblPr firstRow="1" firstCol="1" lastRow="1" lastCol="1" bandRow="1" bandCol="1">
                    <a:tableStyleId>{5940675A-B579-460E-94D1-54222C63F5DA}</a:tableStyleId>
                  </a:tblPr>
                  <a:tblGrid>
                    <a:gridCol w="1124585"/>
                    <a:gridCol w="1124585"/>
                    <a:gridCol w="1124585"/>
                    <a:gridCol w="1124585"/>
                    <a:gridCol w="1125220"/>
                    <a:gridCol w="1125220"/>
                  </a:tblGrid>
                  <a:tr h="0">
                    <a:tc>
                      <a:txBody>
                        <a:bodyPr/>
                        <a:lstStyle/>
                        <a:p>
                          <a:pPr algn="ctr">
                            <a:spcAft>
                              <a:spcPts val="0"/>
                            </a:spcAft>
                          </a:pPr>
                          <a:r>
                            <a:rPr lang="en-US" sz="2000" dirty="0">
                              <a:effectLst/>
                            </a:rPr>
                            <a:t> </a:t>
                          </a:r>
                          <a:endParaRPr lang="en-GB" sz="2000" dirty="0">
                            <a:effectLst/>
                            <a:latin typeface="Times New Roman"/>
                            <a:ea typeface="Times New Roman"/>
                          </a:endParaRPr>
                        </a:p>
                      </a:txBody>
                      <a:tcPr marL="68580" marR="68580" marT="0" marB="0"/>
                    </a:tc>
                    <a:tc gridSpan="4">
                      <a:txBody>
                        <a:bodyPr/>
                        <a:lstStyle/>
                        <a:p>
                          <a:pPr algn="ctr">
                            <a:spcAft>
                              <a:spcPts val="0"/>
                            </a:spcAft>
                          </a:pPr>
                          <a:r>
                            <a:rPr lang="en-US" sz="2000">
                              <a:effectLst/>
                            </a:rPr>
                            <a:t>Separate Masses</a:t>
                          </a:r>
                          <a:endParaRPr lang="en-GB" sz="200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2000">
                              <a:effectLst/>
                            </a:rPr>
                            <a:t>Total Mass</a:t>
                          </a:r>
                          <a:endParaRPr lang="en-GB" sz="2000">
                            <a:effectLst/>
                            <a:latin typeface="Times New Roman"/>
                            <a:ea typeface="Times New Roman"/>
                          </a:endParaRPr>
                        </a:p>
                      </a:txBody>
                      <a:tcPr marL="68580" marR="68580" marT="0" marB="0"/>
                    </a:tc>
                  </a:tr>
                  <a:tr h="0">
                    <a:tc>
                      <a:txBody>
                        <a:bodyPr/>
                        <a:lstStyle/>
                        <a:p>
                          <a:pPr algn="ctr">
                            <a:spcAft>
                              <a:spcPts val="0"/>
                            </a:spcAft>
                          </a:pPr>
                          <a:r>
                            <a:rPr lang="en-US" sz="2000" dirty="0">
                              <a:effectLst/>
                            </a:rPr>
                            <a:t>Mass</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4</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6</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17</a:t>
                          </a:r>
                          <a:endParaRPr lang="en-GB" sz="2000">
                            <a:effectLst/>
                            <a:latin typeface="Times New Roman"/>
                            <a:ea typeface="Times New Roman"/>
                          </a:endParaRPr>
                        </a:p>
                      </a:txBody>
                      <a:tcPr marL="68580" marR="68580" marT="0" marB="0"/>
                    </a:tc>
                  </a:tr>
                  <a:tr h="0">
                    <a:tc>
                      <a:txBody>
                        <a:bodyPr/>
                        <a:lstStyle/>
                        <a:p>
                          <a:pPr algn="ctr">
                            <a:spcAft>
                              <a:spcPts val="0"/>
                            </a:spcAft>
                          </a:pPr>
                          <a:r>
                            <a:rPr lang="en-US" sz="2000">
                              <a:effectLst/>
                            </a:rPr>
                            <a:t>x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0</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acc>
                                  <m:accPr>
                                    <m:chr m:val="̅"/>
                                    <m:ctrlPr>
                                      <a:rPr lang="en-US" sz="2000" i="1" smtClean="0">
                                        <a:effectLst/>
                                        <a:latin typeface="Cambria Math"/>
                                      </a:rPr>
                                    </m:ctrlPr>
                                  </m:accPr>
                                  <m:e>
                                    <m:r>
                                      <a:rPr lang="en-GB" sz="2000" b="0" i="1" smtClean="0">
                                        <a:effectLst/>
                                        <a:latin typeface="Cambria Math"/>
                                      </a:rPr>
                                      <m:t>𝑥</m:t>
                                    </m:r>
                                  </m:e>
                                </m:acc>
                              </m:oMath>
                            </m:oMathPara>
                          </a14:m>
                          <a:endParaRPr lang="en-US" sz="2000" dirty="0">
                            <a:effectLst/>
                            <a:latin typeface="Comic Sans MS"/>
                            <a:ea typeface="Times New Roman"/>
                          </a:endParaRPr>
                        </a:p>
                      </a:txBody>
                      <a:tcPr marL="68580" marR="68580" marT="0" marB="0"/>
                    </a:tc>
                  </a:tr>
                  <a:tr h="0">
                    <a:tc>
                      <a:txBody>
                        <a:bodyPr/>
                        <a:lstStyle/>
                        <a:p>
                          <a:pPr algn="ctr">
                            <a:spcAft>
                              <a:spcPts val="0"/>
                            </a:spcAft>
                          </a:pPr>
                          <a:r>
                            <a:rPr lang="en-US" sz="2000">
                              <a:effectLst/>
                            </a:rPr>
                            <a:t>Y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acc>
                                  <m:accPr>
                                    <m:chr m:val="̅"/>
                                    <m:ctrlPr>
                                      <a:rPr lang="en-US" sz="2000" i="1" smtClean="0">
                                        <a:effectLst/>
                                        <a:latin typeface="Cambria Math"/>
                                      </a:rPr>
                                    </m:ctrlPr>
                                  </m:accPr>
                                  <m:e>
                                    <m:r>
                                      <a:rPr lang="en-GB" sz="2000" b="0" i="1" smtClean="0">
                                        <a:effectLst/>
                                        <a:latin typeface="Cambria Math"/>
                                      </a:rPr>
                                      <m:t>𝑦</m:t>
                                    </m:r>
                                  </m:e>
                                </m:acc>
                              </m:oMath>
                            </m:oMathPara>
                          </a14:m>
                          <a:endParaRPr lang="en-US" sz="2000" dirty="0">
                            <a:effectLst/>
                            <a:latin typeface="Comic Sans MS"/>
                            <a:ea typeface="Times New Roman"/>
                          </a:endParaRPr>
                        </a:p>
                      </a:txBody>
                      <a:tcPr marL="68580" marR="68580" marT="0" marB="0"/>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544684529"/>
                  </p:ext>
                </p:extLst>
              </p:nvPr>
            </p:nvGraphicFramePr>
            <p:xfrm>
              <a:off x="1187624" y="4941168"/>
              <a:ext cx="6748780" cy="1524000"/>
            </p:xfrm>
            <a:graphic>
              <a:graphicData uri="http://schemas.openxmlformats.org/drawingml/2006/table">
                <a:tbl>
                  <a:tblPr firstRow="1" firstCol="1" lastRow="1" lastCol="1" bandRow="1" bandCol="1">
                    <a:tableStyleId>{5940675A-B579-460E-94D1-54222C63F5DA}</a:tableStyleId>
                  </a:tblPr>
                  <a:tblGrid>
                    <a:gridCol w="1124585"/>
                    <a:gridCol w="1124585"/>
                    <a:gridCol w="1124585"/>
                    <a:gridCol w="1124585"/>
                    <a:gridCol w="1125220"/>
                    <a:gridCol w="1125220"/>
                  </a:tblGrid>
                  <a:tr h="609600">
                    <a:tc>
                      <a:txBody>
                        <a:bodyPr/>
                        <a:lstStyle/>
                        <a:p>
                          <a:pPr algn="ctr">
                            <a:spcAft>
                              <a:spcPts val="0"/>
                            </a:spcAft>
                          </a:pPr>
                          <a:r>
                            <a:rPr lang="en-US" sz="2000" dirty="0">
                              <a:effectLst/>
                            </a:rPr>
                            <a:t> </a:t>
                          </a:r>
                          <a:endParaRPr lang="en-GB" sz="2000" dirty="0">
                            <a:effectLst/>
                            <a:latin typeface="Times New Roman"/>
                            <a:ea typeface="Times New Roman"/>
                          </a:endParaRPr>
                        </a:p>
                      </a:txBody>
                      <a:tcPr marL="68580" marR="68580" marT="0" marB="0"/>
                    </a:tc>
                    <a:tc gridSpan="4">
                      <a:txBody>
                        <a:bodyPr/>
                        <a:lstStyle/>
                        <a:p>
                          <a:pPr algn="ctr">
                            <a:spcAft>
                              <a:spcPts val="0"/>
                            </a:spcAft>
                          </a:pPr>
                          <a:r>
                            <a:rPr lang="en-US" sz="2000">
                              <a:effectLst/>
                            </a:rPr>
                            <a:t>Separate Masses</a:t>
                          </a:r>
                          <a:endParaRPr lang="en-GB" sz="200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2000">
                              <a:effectLst/>
                            </a:rPr>
                            <a:t>Total Mass</a:t>
                          </a:r>
                          <a:endParaRPr lang="en-GB" sz="2000">
                            <a:effectLst/>
                            <a:latin typeface="Times New Roman"/>
                            <a:ea typeface="Times New Roman"/>
                          </a:endParaRPr>
                        </a:p>
                      </a:txBody>
                      <a:tcPr marL="68580" marR="68580" marT="0" marB="0"/>
                    </a:tc>
                  </a:tr>
                  <a:tr h="304800">
                    <a:tc>
                      <a:txBody>
                        <a:bodyPr/>
                        <a:lstStyle/>
                        <a:p>
                          <a:pPr algn="ctr">
                            <a:spcAft>
                              <a:spcPts val="0"/>
                            </a:spcAft>
                          </a:pPr>
                          <a:r>
                            <a:rPr lang="en-US" sz="2000" dirty="0">
                              <a:effectLst/>
                            </a:rPr>
                            <a:t>Mass</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4</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6</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17</a:t>
                          </a:r>
                          <a:endParaRPr lang="en-GB" sz="2000">
                            <a:effectLst/>
                            <a:latin typeface="Times New Roman"/>
                            <a:ea typeface="Times New Roman"/>
                          </a:endParaRPr>
                        </a:p>
                      </a:txBody>
                      <a:tcPr marL="68580" marR="68580" marT="0" marB="0"/>
                    </a:tc>
                  </a:tr>
                  <a:tr h="304800">
                    <a:tc>
                      <a:txBody>
                        <a:bodyPr/>
                        <a:lstStyle/>
                        <a:p>
                          <a:pPr algn="ctr">
                            <a:spcAft>
                              <a:spcPts val="0"/>
                            </a:spcAft>
                          </a:pPr>
                          <a:r>
                            <a:rPr lang="en-US" sz="2000">
                              <a:effectLst/>
                            </a:rPr>
                            <a:t>x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0</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endParaRPr lang="en-US"/>
                        </a:p>
                      </a:txBody>
                      <a:tcPr marL="68580" marR="68580" marT="0" marB="0">
                        <a:blipFill rotWithShape="1">
                          <a:blip r:embed="rId3"/>
                          <a:stretch>
                            <a:fillRect l="-498919" t="-326000" b="-150000"/>
                          </a:stretch>
                        </a:blipFill>
                      </a:tcPr>
                    </a:tc>
                  </a:tr>
                  <a:tr h="304800">
                    <a:tc>
                      <a:txBody>
                        <a:bodyPr/>
                        <a:lstStyle/>
                        <a:p>
                          <a:pPr algn="ctr">
                            <a:spcAft>
                              <a:spcPts val="0"/>
                            </a:spcAft>
                          </a:pPr>
                          <a:r>
                            <a:rPr lang="en-US" sz="2000">
                              <a:effectLst/>
                            </a:rPr>
                            <a:t>Y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endParaRPr lang="en-US"/>
                        </a:p>
                      </a:txBody>
                      <a:tcPr marL="68580" marR="68580" marT="0" marB="0">
                        <a:blipFill rotWithShape="1">
                          <a:blip r:embed="rId3"/>
                          <a:stretch>
                            <a:fillRect l="-498919" t="-426000" b="-50000"/>
                          </a:stretch>
                        </a:blipFill>
                      </a:tcPr>
                    </a:tc>
                  </a:tr>
                </a:tbl>
              </a:graphicData>
            </a:graphic>
          </p:graphicFrame>
        </mc:Fallback>
      </mc:AlternateContent>
      <p:sp>
        <p:nvSpPr>
          <p:cNvPr id="7" name="TextBox 6"/>
          <p:cNvSpPr txBox="1"/>
          <p:nvPr/>
        </p:nvSpPr>
        <p:spPr>
          <a:xfrm>
            <a:off x="755576" y="4293096"/>
            <a:ext cx="7560840" cy="369332"/>
          </a:xfrm>
          <a:prstGeom prst="rect">
            <a:avLst/>
          </a:prstGeom>
          <a:noFill/>
        </p:spPr>
        <p:txBody>
          <a:bodyPr wrap="square" rtlCol="0">
            <a:spAutoFit/>
          </a:bodyPr>
          <a:lstStyle/>
          <a:p>
            <a:r>
              <a:rPr lang="en-GB" dirty="0" smtClean="0"/>
              <a:t>Method 1:   taking P as (0, 0)    put the information in a table</a:t>
            </a:r>
            <a:endParaRPr lang="en-GB" dirty="0"/>
          </a:p>
        </p:txBody>
      </p:sp>
    </p:spTree>
    <p:extLst>
      <p:ext uri="{BB962C8B-B14F-4D97-AF65-F5344CB8AC3E}">
        <p14:creationId xmlns:p14="http://schemas.microsoft.com/office/powerpoint/2010/main" val="3700103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16632"/>
            <a:ext cx="8280920" cy="923330"/>
          </a:xfrm>
          <a:prstGeom prst="rect">
            <a:avLst/>
          </a:prstGeom>
        </p:spPr>
        <p:txBody>
          <a:bodyPr wrap="square">
            <a:spAutoFit/>
          </a:bodyPr>
          <a:lstStyle/>
          <a:p>
            <a:pPr>
              <a:spcAft>
                <a:spcPts val="0"/>
              </a:spcAft>
            </a:pPr>
            <a:r>
              <a:rPr lang="en-US" dirty="0" smtClean="0">
                <a:effectLst/>
                <a:latin typeface="Comic Sans MS"/>
                <a:ea typeface="Times New Roman"/>
              </a:rPr>
              <a:t>calculate the distance of the </a:t>
            </a:r>
            <a:r>
              <a:rPr lang="en-US" dirty="0" err="1" smtClean="0">
                <a:effectLst/>
                <a:latin typeface="Comic Sans MS"/>
                <a:ea typeface="Times New Roman"/>
              </a:rPr>
              <a:t>centre</a:t>
            </a:r>
            <a:r>
              <a:rPr lang="en-US" dirty="0" smtClean="0">
                <a:effectLst/>
                <a:latin typeface="Comic Sans MS"/>
                <a:ea typeface="Times New Roman"/>
              </a:rPr>
              <a:t> of mass of the system from</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a)  PQ</a:t>
            </a:r>
          </a:p>
          <a:p>
            <a:pPr marL="342900" indent="-342900">
              <a:spcAft>
                <a:spcPts val="0"/>
              </a:spcAft>
              <a:buAutoNum type="alphaLcParenR" startAt="2"/>
            </a:pPr>
            <a:r>
              <a:rPr lang="en-US" dirty="0" smtClean="0">
                <a:effectLst/>
                <a:latin typeface="Comic Sans MS"/>
                <a:ea typeface="Times New Roman"/>
              </a:rPr>
              <a:t>PS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471745174"/>
                  </p:ext>
                </p:extLst>
              </p:nvPr>
            </p:nvGraphicFramePr>
            <p:xfrm>
              <a:off x="827584" y="1062766"/>
              <a:ext cx="6748780" cy="1524000"/>
            </p:xfrm>
            <a:graphic>
              <a:graphicData uri="http://schemas.openxmlformats.org/drawingml/2006/table">
                <a:tbl>
                  <a:tblPr firstRow="1" firstCol="1" lastRow="1" lastCol="1" bandRow="1" bandCol="1">
                    <a:tableStyleId>{5940675A-B579-460E-94D1-54222C63F5DA}</a:tableStyleId>
                  </a:tblPr>
                  <a:tblGrid>
                    <a:gridCol w="1124585"/>
                    <a:gridCol w="1124585"/>
                    <a:gridCol w="1124585"/>
                    <a:gridCol w="1124585"/>
                    <a:gridCol w="1125220"/>
                    <a:gridCol w="1125220"/>
                  </a:tblGrid>
                  <a:tr h="0">
                    <a:tc>
                      <a:txBody>
                        <a:bodyPr/>
                        <a:lstStyle/>
                        <a:p>
                          <a:pPr algn="ctr">
                            <a:spcAft>
                              <a:spcPts val="0"/>
                            </a:spcAft>
                          </a:pPr>
                          <a:r>
                            <a:rPr lang="en-US" sz="2000" dirty="0">
                              <a:effectLst/>
                            </a:rPr>
                            <a:t> </a:t>
                          </a:r>
                          <a:endParaRPr lang="en-GB" sz="2000" dirty="0">
                            <a:effectLst/>
                            <a:latin typeface="Times New Roman"/>
                            <a:ea typeface="Times New Roman"/>
                          </a:endParaRPr>
                        </a:p>
                      </a:txBody>
                      <a:tcPr marL="68580" marR="68580" marT="0" marB="0"/>
                    </a:tc>
                    <a:tc gridSpan="4">
                      <a:txBody>
                        <a:bodyPr/>
                        <a:lstStyle/>
                        <a:p>
                          <a:pPr algn="ctr">
                            <a:spcAft>
                              <a:spcPts val="0"/>
                            </a:spcAft>
                          </a:pPr>
                          <a:r>
                            <a:rPr lang="en-US" sz="2000">
                              <a:effectLst/>
                            </a:rPr>
                            <a:t>Separate Masses</a:t>
                          </a:r>
                          <a:endParaRPr lang="en-GB" sz="200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2000">
                              <a:effectLst/>
                            </a:rPr>
                            <a:t>Total Mass</a:t>
                          </a:r>
                          <a:endParaRPr lang="en-GB" sz="2000">
                            <a:effectLst/>
                            <a:latin typeface="Times New Roman"/>
                            <a:ea typeface="Times New Roman"/>
                          </a:endParaRPr>
                        </a:p>
                      </a:txBody>
                      <a:tcPr marL="68580" marR="68580" marT="0" marB="0"/>
                    </a:tc>
                  </a:tr>
                  <a:tr h="0">
                    <a:tc>
                      <a:txBody>
                        <a:bodyPr/>
                        <a:lstStyle/>
                        <a:p>
                          <a:pPr algn="ctr">
                            <a:spcAft>
                              <a:spcPts val="0"/>
                            </a:spcAft>
                          </a:pPr>
                          <a:r>
                            <a:rPr lang="en-US" sz="2000" dirty="0">
                              <a:effectLst/>
                            </a:rPr>
                            <a:t>Mass</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4</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6</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17</a:t>
                          </a:r>
                          <a:endParaRPr lang="en-GB" sz="2000">
                            <a:effectLst/>
                            <a:latin typeface="Times New Roman"/>
                            <a:ea typeface="Times New Roman"/>
                          </a:endParaRPr>
                        </a:p>
                      </a:txBody>
                      <a:tcPr marL="68580" marR="68580" marT="0" marB="0"/>
                    </a:tc>
                  </a:tr>
                  <a:tr h="0">
                    <a:tc>
                      <a:txBody>
                        <a:bodyPr/>
                        <a:lstStyle/>
                        <a:p>
                          <a:pPr algn="ctr">
                            <a:spcAft>
                              <a:spcPts val="0"/>
                            </a:spcAft>
                          </a:pPr>
                          <a:r>
                            <a:rPr lang="en-US" sz="2000">
                              <a:effectLst/>
                            </a:rPr>
                            <a:t>x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0</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acc>
                                  <m:accPr>
                                    <m:chr m:val="̅"/>
                                    <m:ctrlPr>
                                      <a:rPr lang="en-US" sz="2000" i="1" smtClean="0">
                                        <a:effectLst/>
                                        <a:latin typeface="Cambria Math"/>
                                      </a:rPr>
                                    </m:ctrlPr>
                                  </m:accPr>
                                  <m:e>
                                    <m:r>
                                      <a:rPr lang="en-GB" sz="2000" b="0" i="1" smtClean="0">
                                        <a:effectLst/>
                                        <a:latin typeface="Cambria Math"/>
                                      </a:rPr>
                                      <m:t>𝑥</m:t>
                                    </m:r>
                                  </m:e>
                                </m:acc>
                              </m:oMath>
                            </m:oMathPara>
                          </a14:m>
                          <a:endParaRPr lang="en-US" sz="2000" dirty="0">
                            <a:effectLst/>
                            <a:latin typeface="Comic Sans MS"/>
                            <a:ea typeface="Times New Roman"/>
                          </a:endParaRPr>
                        </a:p>
                      </a:txBody>
                      <a:tcPr marL="68580" marR="68580" marT="0" marB="0"/>
                    </a:tc>
                  </a:tr>
                  <a:tr h="0">
                    <a:tc>
                      <a:txBody>
                        <a:bodyPr/>
                        <a:lstStyle/>
                        <a:p>
                          <a:pPr algn="ctr">
                            <a:spcAft>
                              <a:spcPts val="0"/>
                            </a:spcAft>
                          </a:pPr>
                          <a:r>
                            <a:rPr lang="en-US" sz="2000">
                              <a:effectLst/>
                            </a:rPr>
                            <a:t>Y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5</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acc>
                                  <m:accPr>
                                    <m:chr m:val="̅"/>
                                    <m:ctrlPr>
                                      <a:rPr lang="en-US" sz="2000" i="1" smtClean="0">
                                        <a:effectLst/>
                                        <a:latin typeface="Cambria Math"/>
                                      </a:rPr>
                                    </m:ctrlPr>
                                  </m:accPr>
                                  <m:e>
                                    <m:r>
                                      <a:rPr lang="en-GB" sz="2000" b="0" i="1" smtClean="0">
                                        <a:effectLst/>
                                        <a:latin typeface="Cambria Math"/>
                                      </a:rPr>
                                      <m:t>𝑦</m:t>
                                    </m:r>
                                  </m:e>
                                </m:acc>
                              </m:oMath>
                            </m:oMathPara>
                          </a14:m>
                          <a:endParaRPr lang="en-US" sz="2000" dirty="0">
                            <a:effectLst/>
                            <a:latin typeface="Comic Sans MS"/>
                            <a:ea typeface="Times New Roman"/>
                          </a:endParaRPr>
                        </a:p>
                      </a:txBody>
                      <a:tcPr marL="68580" marR="68580" marT="0" marB="0"/>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471745174"/>
                  </p:ext>
                </p:extLst>
              </p:nvPr>
            </p:nvGraphicFramePr>
            <p:xfrm>
              <a:off x="827584" y="1062766"/>
              <a:ext cx="6748780" cy="1524000"/>
            </p:xfrm>
            <a:graphic>
              <a:graphicData uri="http://schemas.openxmlformats.org/drawingml/2006/table">
                <a:tbl>
                  <a:tblPr firstRow="1" firstCol="1" lastRow="1" lastCol="1" bandRow="1" bandCol="1">
                    <a:tableStyleId>{5940675A-B579-460E-94D1-54222C63F5DA}</a:tableStyleId>
                  </a:tblPr>
                  <a:tblGrid>
                    <a:gridCol w="1124585"/>
                    <a:gridCol w="1124585"/>
                    <a:gridCol w="1124585"/>
                    <a:gridCol w="1124585"/>
                    <a:gridCol w="1125220"/>
                    <a:gridCol w="1125220"/>
                  </a:tblGrid>
                  <a:tr h="609600">
                    <a:tc>
                      <a:txBody>
                        <a:bodyPr/>
                        <a:lstStyle/>
                        <a:p>
                          <a:pPr algn="ctr">
                            <a:spcAft>
                              <a:spcPts val="0"/>
                            </a:spcAft>
                          </a:pPr>
                          <a:r>
                            <a:rPr lang="en-US" sz="2000" dirty="0">
                              <a:effectLst/>
                            </a:rPr>
                            <a:t> </a:t>
                          </a:r>
                          <a:endParaRPr lang="en-GB" sz="2000" dirty="0">
                            <a:effectLst/>
                            <a:latin typeface="Times New Roman"/>
                            <a:ea typeface="Times New Roman"/>
                          </a:endParaRPr>
                        </a:p>
                      </a:txBody>
                      <a:tcPr marL="68580" marR="68580" marT="0" marB="0"/>
                    </a:tc>
                    <a:tc gridSpan="4">
                      <a:txBody>
                        <a:bodyPr/>
                        <a:lstStyle/>
                        <a:p>
                          <a:pPr algn="ctr">
                            <a:spcAft>
                              <a:spcPts val="0"/>
                            </a:spcAft>
                          </a:pPr>
                          <a:r>
                            <a:rPr lang="en-US" sz="2000">
                              <a:effectLst/>
                            </a:rPr>
                            <a:t>Separate Masses</a:t>
                          </a:r>
                          <a:endParaRPr lang="en-GB" sz="2000">
                            <a:effectLst/>
                            <a:latin typeface="Times New Roman"/>
                            <a:ea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2000">
                              <a:effectLst/>
                            </a:rPr>
                            <a:t>Total Mass</a:t>
                          </a:r>
                          <a:endParaRPr lang="en-GB" sz="2000">
                            <a:effectLst/>
                            <a:latin typeface="Times New Roman"/>
                            <a:ea typeface="Times New Roman"/>
                          </a:endParaRPr>
                        </a:p>
                      </a:txBody>
                      <a:tcPr marL="68580" marR="68580" marT="0" marB="0"/>
                    </a:tc>
                  </a:tr>
                  <a:tr h="304800">
                    <a:tc>
                      <a:txBody>
                        <a:bodyPr/>
                        <a:lstStyle/>
                        <a:p>
                          <a:pPr algn="ctr">
                            <a:spcAft>
                              <a:spcPts val="0"/>
                            </a:spcAft>
                          </a:pPr>
                          <a:r>
                            <a:rPr lang="en-US" sz="2000" dirty="0">
                              <a:effectLst/>
                            </a:rPr>
                            <a:t>Mass</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4</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6</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17</a:t>
                          </a:r>
                          <a:endParaRPr lang="en-GB" sz="2000">
                            <a:effectLst/>
                            <a:latin typeface="Times New Roman"/>
                            <a:ea typeface="Times New Roman"/>
                          </a:endParaRPr>
                        </a:p>
                      </a:txBody>
                      <a:tcPr marL="68580" marR="68580" marT="0" marB="0"/>
                    </a:tc>
                  </a:tr>
                  <a:tr h="304800">
                    <a:tc>
                      <a:txBody>
                        <a:bodyPr/>
                        <a:lstStyle/>
                        <a:p>
                          <a:pPr algn="ctr">
                            <a:spcAft>
                              <a:spcPts val="0"/>
                            </a:spcAft>
                          </a:pPr>
                          <a:r>
                            <a:rPr lang="en-US" sz="2000">
                              <a:effectLst/>
                            </a:rPr>
                            <a:t>x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0</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dirty="0">
                              <a:effectLst/>
                            </a:rPr>
                            <a:t>12</a:t>
                          </a:r>
                          <a:endParaRPr lang="en-GB" sz="2000" dirty="0">
                            <a:effectLst/>
                            <a:latin typeface="Times New Roman"/>
                            <a:ea typeface="Times New Roman"/>
                          </a:endParaRPr>
                        </a:p>
                      </a:txBody>
                      <a:tcPr marL="68580" marR="68580" marT="0" marB="0"/>
                    </a:tc>
                    <a:tc>
                      <a:txBody>
                        <a:bodyPr/>
                        <a:lstStyle/>
                        <a:p>
                          <a:endParaRPr lang="en-US"/>
                        </a:p>
                      </a:txBody>
                      <a:tcPr marL="68580" marR="68580" marT="0" marB="0">
                        <a:blipFill rotWithShape="1">
                          <a:blip r:embed="rId3"/>
                          <a:stretch>
                            <a:fillRect l="-498919" t="-324000" b="-152000"/>
                          </a:stretch>
                        </a:blipFill>
                      </a:tcPr>
                    </a:tc>
                  </a:tr>
                  <a:tr h="304800">
                    <a:tc>
                      <a:txBody>
                        <a:bodyPr/>
                        <a:lstStyle/>
                        <a:p>
                          <a:pPr algn="ctr">
                            <a:spcAft>
                              <a:spcPts val="0"/>
                            </a:spcAft>
                          </a:pPr>
                          <a:r>
                            <a:rPr lang="en-US" sz="2000">
                              <a:effectLst/>
                            </a:rPr>
                            <a:t>Y co-ord</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pPr algn="ctr">
                            <a:spcAft>
                              <a:spcPts val="0"/>
                            </a:spcAft>
                          </a:pPr>
                          <a:r>
                            <a:rPr lang="en-US" sz="2000">
                              <a:effectLst/>
                            </a:rPr>
                            <a:t>5</a:t>
                          </a:r>
                          <a:endParaRPr lang="en-GB" sz="2000">
                            <a:effectLst/>
                            <a:latin typeface="Times New Roman"/>
                            <a:ea typeface="Times New Roman"/>
                          </a:endParaRPr>
                        </a:p>
                      </a:txBody>
                      <a:tcPr marL="68580" marR="68580" marT="0" marB="0"/>
                    </a:tc>
                    <a:tc>
                      <a:txBody>
                        <a:bodyPr/>
                        <a:lstStyle/>
                        <a:p>
                          <a:pPr algn="ctr">
                            <a:spcAft>
                              <a:spcPts val="0"/>
                            </a:spcAft>
                          </a:pPr>
                          <a:r>
                            <a:rPr lang="en-US" sz="2000" dirty="0">
                              <a:effectLst/>
                            </a:rPr>
                            <a:t>5</a:t>
                          </a:r>
                          <a:endParaRPr lang="en-GB" sz="2000" dirty="0">
                            <a:effectLst/>
                            <a:latin typeface="Times New Roman"/>
                            <a:ea typeface="Times New Roman"/>
                          </a:endParaRPr>
                        </a:p>
                      </a:txBody>
                      <a:tcPr marL="68580" marR="68580" marT="0" marB="0"/>
                    </a:tc>
                    <a:tc>
                      <a:txBody>
                        <a:bodyPr/>
                        <a:lstStyle/>
                        <a:p>
                          <a:pPr algn="ctr">
                            <a:spcAft>
                              <a:spcPts val="0"/>
                            </a:spcAft>
                          </a:pPr>
                          <a:r>
                            <a:rPr lang="en-US" sz="2000">
                              <a:effectLst/>
                            </a:rPr>
                            <a:t>0</a:t>
                          </a:r>
                          <a:endParaRPr lang="en-GB" sz="2000">
                            <a:effectLst/>
                            <a:latin typeface="Times New Roman"/>
                            <a:ea typeface="Times New Roman"/>
                          </a:endParaRPr>
                        </a:p>
                      </a:txBody>
                      <a:tcPr marL="68580" marR="68580" marT="0" marB="0"/>
                    </a:tc>
                    <a:tc>
                      <a:txBody>
                        <a:bodyPr/>
                        <a:lstStyle/>
                        <a:p>
                          <a:endParaRPr lang="en-US"/>
                        </a:p>
                      </a:txBody>
                      <a:tcPr marL="68580" marR="68580" marT="0" marB="0">
                        <a:blipFill rotWithShape="1">
                          <a:blip r:embed="rId3"/>
                          <a:stretch>
                            <a:fillRect l="-498919" t="-424000" b="-52000"/>
                          </a:stretch>
                        </a:blipFill>
                      </a:tcPr>
                    </a:tc>
                  </a:tr>
                </a:tbl>
              </a:graphicData>
            </a:graphic>
          </p:graphicFrame>
        </mc:Fallback>
      </mc:AlternateContent>
      <p:graphicFrame>
        <p:nvGraphicFramePr>
          <p:cNvPr id="2" name="Object 1"/>
          <p:cNvGraphicFramePr>
            <a:graphicFrameLocks noChangeAspect="1"/>
          </p:cNvGraphicFramePr>
          <p:nvPr>
            <p:extLst>
              <p:ext uri="{D42A27DB-BD31-4B8C-83A1-F6EECF244321}">
                <p14:modId xmlns:p14="http://schemas.microsoft.com/office/powerpoint/2010/main" val="457385602"/>
              </p:ext>
            </p:extLst>
          </p:nvPr>
        </p:nvGraphicFramePr>
        <p:xfrm>
          <a:off x="467544" y="3826557"/>
          <a:ext cx="2376264" cy="616069"/>
        </p:xfrm>
        <a:graphic>
          <a:graphicData uri="http://schemas.openxmlformats.org/presentationml/2006/ole">
            <mc:AlternateContent xmlns:mc="http://schemas.openxmlformats.org/markup-compatibility/2006">
              <mc:Choice xmlns:v="urn:schemas-microsoft-com:vml" Requires="v">
                <p:oleObj spid="_x0000_s6215" r:id="rId4" imgW="1028254" imgH="266584" progId="Equation.DSMT4">
                  <p:embed/>
                </p:oleObj>
              </mc:Choice>
              <mc:Fallback>
                <p:oleObj r:id="rId4" imgW="1028254" imgH="266584"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3826557"/>
                        <a:ext cx="2376264" cy="616069"/>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568345"/>
              </p:ext>
            </p:extLst>
          </p:nvPr>
        </p:nvGraphicFramePr>
        <p:xfrm>
          <a:off x="755576" y="4509120"/>
          <a:ext cx="2133237" cy="1512168"/>
        </p:xfrm>
        <a:graphic>
          <a:graphicData uri="http://schemas.openxmlformats.org/presentationml/2006/ole">
            <mc:AlternateContent xmlns:mc="http://schemas.openxmlformats.org/markup-compatibility/2006">
              <mc:Choice xmlns:v="urn:schemas-microsoft-com:vml" Requires="v">
                <p:oleObj spid="_x0000_s6216" r:id="rId6" imgW="1002865" imgH="710891" progId="Equation.DSMT4">
                  <p:embed/>
                </p:oleObj>
              </mc:Choice>
              <mc:Fallback>
                <p:oleObj r:id="rId6" imgW="1002865" imgH="710891"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576" y="4509120"/>
                        <a:ext cx="2133237" cy="1512168"/>
                      </a:xfrm>
                      <a:prstGeom prst="rect">
                        <a:avLst/>
                      </a:prstGeom>
                      <a:noFill/>
                    </p:spPr>
                  </p:pic>
                </p:oleObj>
              </mc:Fallback>
            </mc:AlternateContent>
          </a:graphicData>
        </a:graphic>
      </p:graphicFrame>
      <p:sp>
        <p:nvSpPr>
          <p:cNvPr id="9" name="Rectangle 6"/>
          <p:cNvSpPr>
            <a:spLocks noChangeArrowheads="1"/>
          </p:cNvSpPr>
          <p:nvPr/>
        </p:nvSpPr>
        <p:spPr bwMode="auto">
          <a:xfrm>
            <a:off x="251521" y="2780928"/>
            <a:ext cx="34563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To find the distance of the </a:t>
            </a:r>
            <a:r>
              <a:rPr kumimoji="0" lang="en-US"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centre</a:t>
            </a: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of mass from PQ we use the formula</a:t>
            </a:r>
            <a:r>
              <a:rPr kumimoji="0" lang="en-US"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622845114"/>
              </p:ext>
            </p:extLst>
          </p:nvPr>
        </p:nvGraphicFramePr>
        <p:xfrm>
          <a:off x="5220072" y="3861048"/>
          <a:ext cx="2664296" cy="742035"/>
        </p:xfrm>
        <a:graphic>
          <a:graphicData uri="http://schemas.openxmlformats.org/presentationml/2006/ole">
            <mc:AlternateContent xmlns:mc="http://schemas.openxmlformats.org/markup-compatibility/2006">
              <mc:Choice xmlns:v="urn:schemas-microsoft-com:vml" Requires="v">
                <p:oleObj spid="_x0000_s6217" r:id="rId8" imgW="1015559" imgH="266584" progId="Equation.DSMT4">
                  <p:embed/>
                </p:oleObj>
              </mc:Choice>
              <mc:Fallback>
                <p:oleObj r:id="rId8" imgW="1015559" imgH="266584"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0072" y="3861048"/>
                        <a:ext cx="2664296" cy="742035"/>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510984050"/>
              </p:ext>
            </p:extLst>
          </p:nvPr>
        </p:nvGraphicFramePr>
        <p:xfrm>
          <a:off x="5436096" y="4581128"/>
          <a:ext cx="2160240" cy="1557865"/>
        </p:xfrm>
        <a:graphic>
          <a:graphicData uri="http://schemas.openxmlformats.org/presentationml/2006/ole">
            <mc:AlternateContent xmlns:mc="http://schemas.openxmlformats.org/markup-compatibility/2006">
              <mc:Choice xmlns:v="urn:schemas-microsoft-com:vml" Requires="v">
                <p:oleObj spid="_x0000_s6218" r:id="rId10" imgW="990170" imgH="710891" progId="Equation.DSMT4">
                  <p:embed/>
                </p:oleObj>
              </mc:Choice>
              <mc:Fallback>
                <p:oleObj r:id="rId10" imgW="990170" imgH="710891"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36096" y="4581128"/>
                        <a:ext cx="2160240" cy="1557865"/>
                      </a:xfrm>
                      <a:prstGeom prst="rect">
                        <a:avLst/>
                      </a:prstGeom>
                      <a:noFill/>
                    </p:spPr>
                  </p:pic>
                </p:oleObj>
              </mc:Fallback>
            </mc:AlternateContent>
          </a:graphicData>
        </a:graphic>
      </p:graphicFrame>
      <p:sp>
        <p:nvSpPr>
          <p:cNvPr id="16" name="Rectangle 13"/>
          <p:cNvSpPr>
            <a:spLocks noChangeArrowheads="1"/>
          </p:cNvSpPr>
          <p:nvPr/>
        </p:nvSpPr>
        <p:spPr bwMode="auto">
          <a:xfrm>
            <a:off x="5076056" y="3040226"/>
            <a:ext cx="38164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To find the distance from PS we use the formula:</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4"/>
          <p:cNvSpPr>
            <a:spLocks noChangeArrowheads="1"/>
          </p:cNvSpPr>
          <p:nvPr/>
        </p:nvSpPr>
        <p:spPr bwMode="auto">
          <a:xfrm>
            <a:off x="0" y="723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Box 17"/>
          <p:cNvSpPr txBox="1"/>
          <p:nvPr/>
        </p:nvSpPr>
        <p:spPr>
          <a:xfrm>
            <a:off x="1799692" y="6093476"/>
            <a:ext cx="5544616" cy="584775"/>
          </a:xfrm>
          <a:prstGeom prst="rect">
            <a:avLst/>
          </a:prstGeom>
          <a:noFill/>
        </p:spPr>
        <p:txBody>
          <a:bodyPr wrap="square" rtlCol="0">
            <a:spAutoFit/>
          </a:bodyPr>
          <a:lstStyle/>
          <a:p>
            <a:r>
              <a:rPr lang="en-GB" sz="3200" u="sng" dirty="0" smtClean="0"/>
              <a:t>centre of mass is at (7.66, 2.65)</a:t>
            </a:r>
            <a:endParaRPr lang="en-GB" sz="3200" u="sng" dirty="0"/>
          </a:p>
        </p:txBody>
      </p:sp>
    </p:spTree>
    <p:extLst>
      <p:ext uri="{BB962C8B-B14F-4D97-AF65-F5344CB8AC3E}">
        <p14:creationId xmlns:p14="http://schemas.microsoft.com/office/powerpoint/2010/main" val="1352077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1512168" cy="461665"/>
          </a:xfrm>
          <a:prstGeom prst="rect">
            <a:avLst/>
          </a:prstGeom>
          <a:noFill/>
        </p:spPr>
        <p:txBody>
          <a:bodyPr wrap="square" rtlCol="0">
            <a:spAutoFit/>
          </a:bodyPr>
          <a:lstStyle/>
          <a:p>
            <a:r>
              <a:rPr lang="en-GB" sz="2400" dirty="0" smtClean="0"/>
              <a:t>Method 2</a:t>
            </a:r>
            <a:endParaRPr lang="en-GB"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88640"/>
            <a:ext cx="3707596" cy="182745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TextBox 3"/>
              <p:cNvSpPr txBox="1"/>
              <p:nvPr/>
            </p:nvSpPr>
            <p:spPr>
              <a:xfrm>
                <a:off x="467544" y="2016098"/>
                <a:ext cx="8208912" cy="3785652"/>
              </a:xfrm>
              <a:prstGeom prst="rect">
                <a:avLst/>
              </a:prstGeom>
              <a:noFill/>
            </p:spPr>
            <p:txBody>
              <a:bodyPr wrap="square" rtlCol="0">
                <a:spAutoFit/>
              </a:bodyPr>
              <a:lstStyle/>
              <a:p>
                <a:r>
                  <a:rPr lang="en-GB" sz="2400" dirty="0" smtClean="0"/>
                  <a:t>Take moments about the Y axis PQ:</a:t>
                </a:r>
              </a:p>
              <a:p>
                <a:endParaRPr lang="en-GB" sz="2400" dirty="0" smtClean="0"/>
              </a:p>
              <a:p>
                <a:r>
                  <a:rPr lang="en-GB" sz="2400" dirty="0" smtClean="0"/>
                  <a:t>5 x 12 + 6 x 12 = 17</a:t>
                </a:r>
                <a14:m>
                  <m:oMath xmlns:m="http://schemas.openxmlformats.org/officeDocument/2006/math">
                    <m:acc>
                      <m:accPr>
                        <m:chr m:val="̅"/>
                        <m:ctrlPr>
                          <a:rPr lang="en-GB" sz="2400" i="1" smtClean="0">
                            <a:latin typeface="Cambria Math"/>
                          </a:rPr>
                        </m:ctrlPr>
                      </m:accPr>
                      <m:e>
                        <m:r>
                          <a:rPr lang="en-GB" sz="2400" b="0" i="1" smtClean="0">
                            <a:latin typeface="Cambria Math"/>
                          </a:rPr>
                          <m:t>𝑥</m:t>
                        </m:r>
                        <m:r>
                          <a:rPr lang="en-GB" sz="2400" b="0" i="1" smtClean="0">
                            <a:latin typeface="Cambria Math"/>
                          </a:rPr>
                          <m:t> </m:t>
                        </m:r>
                      </m:e>
                    </m:acc>
                  </m:oMath>
                </a14:m>
                <a:r>
                  <a:rPr lang="en-GB" sz="2400" dirty="0" smtClean="0"/>
                  <a:t>                    </a:t>
                </a:r>
                <a:r>
                  <a:rPr lang="en-GB" sz="2400" dirty="0" err="1" smtClean="0"/>
                  <a:t>n.b.</a:t>
                </a:r>
                <a:r>
                  <a:rPr lang="en-GB" sz="2400" dirty="0" smtClean="0"/>
                  <a:t>    g has been cancelled</a:t>
                </a:r>
              </a:p>
              <a:p>
                <a:r>
                  <a:rPr lang="en-GB" sz="2400" dirty="0"/>
                  <a:t> </a:t>
                </a:r>
                <a:r>
                  <a:rPr lang="en-GB" sz="2400" dirty="0" smtClean="0"/>
                  <a:t>                    </a:t>
                </a:r>
                <a14:m>
                  <m:oMath xmlns:m="http://schemas.openxmlformats.org/officeDocument/2006/math">
                    <m:acc>
                      <m:accPr>
                        <m:chr m:val="̅"/>
                        <m:ctrlPr>
                          <a:rPr lang="en-GB" sz="2400" i="1" smtClean="0">
                            <a:latin typeface="Cambria Math"/>
                          </a:rPr>
                        </m:ctrlPr>
                      </m:accPr>
                      <m:e>
                        <m:r>
                          <a:rPr lang="en-GB" sz="2400" b="0" i="1" smtClean="0">
                            <a:latin typeface="Cambria Math"/>
                          </a:rPr>
                          <m:t>𝑥</m:t>
                        </m:r>
                        <m:r>
                          <a:rPr lang="en-GB" sz="2400" b="0" i="1" smtClean="0">
                            <a:latin typeface="Cambria Math"/>
                          </a:rPr>
                          <m:t> </m:t>
                        </m:r>
                      </m:e>
                    </m:acc>
                  </m:oMath>
                </a14:m>
                <a:r>
                  <a:rPr lang="en-GB" sz="2400" dirty="0" smtClean="0"/>
                  <a:t> = 7.66</a:t>
                </a:r>
              </a:p>
              <a:p>
                <a:endParaRPr lang="en-GB" sz="2400" dirty="0"/>
              </a:p>
              <a:p>
                <a:r>
                  <a:rPr lang="en-GB" sz="2400" dirty="0" smtClean="0"/>
                  <a:t>Take moments about the X axis PS:</a:t>
                </a:r>
              </a:p>
              <a:p>
                <a:endParaRPr lang="en-GB" sz="2400" dirty="0"/>
              </a:p>
              <a:p>
                <a:r>
                  <a:rPr lang="en-GB" sz="2400" dirty="0" smtClean="0"/>
                  <a:t>4 x 5 + 5 x 5 = 17 </a:t>
                </a:r>
                <a14:m>
                  <m:oMath xmlns:m="http://schemas.openxmlformats.org/officeDocument/2006/math">
                    <m:acc>
                      <m:accPr>
                        <m:chr m:val="̅"/>
                        <m:ctrlPr>
                          <a:rPr lang="en-GB" sz="2400" i="1" smtClean="0">
                            <a:latin typeface="Cambria Math"/>
                          </a:rPr>
                        </m:ctrlPr>
                      </m:accPr>
                      <m:e>
                        <m:r>
                          <a:rPr lang="en-GB" sz="2400" b="0" i="1" smtClean="0">
                            <a:latin typeface="Cambria Math"/>
                          </a:rPr>
                          <m:t>𝑦</m:t>
                        </m:r>
                      </m:e>
                    </m:acc>
                  </m:oMath>
                </a14:m>
                <a:r>
                  <a:rPr lang="en-GB" sz="2400" dirty="0" smtClean="0"/>
                  <a:t> </a:t>
                </a:r>
              </a:p>
              <a:p>
                <a:r>
                  <a:rPr lang="en-GB" sz="2400" dirty="0"/>
                  <a:t> </a:t>
                </a:r>
                <a:r>
                  <a:rPr lang="en-GB" sz="2400" dirty="0" smtClean="0"/>
                  <a:t>                  </a:t>
                </a:r>
                <a14:m>
                  <m:oMath xmlns:m="http://schemas.openxmlformats.org/officeDocument/2006/math">
                    <m:acc>
                      <m:accPr>
                        <m:chr m:val="̅"/>
                        <m:ctrlPr>
                          <a:rPr lang="en-GB" sz="2400" i="1" smtClean="0">
                            <a:latin typeface="Cambria Math"/>
                          </a:rPr>
                        </m:ctrlPr>
                      </m:accPr>
                      <m:e>
                        <m:r>
                          <a:rPr lang="en-GB" sz="2400" b="0" i="1" smtClean="0">
                            <a:latin typeface="Cambria Math"/>
                          </a:rPr>
                          <m:t>𝑦</m:t>
                        </m:r>
                      </m:e>
                    </m:acc>
                  </m:oMath>
                </a14:m>
                <a:r>
                  <a:rPr lang="en-GB" sz="2400" dirty="0" smtClean="0"/>
                  <a:t> = 2.65</a:t>
                </a:r>
                <a:endParaRPr lang="en-GB" sz="2400" dirty="0"/>
              </a:p>
              <a:p>
                <a:endParaRPr lang="en-GB"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467544" y="2016098"/>
                <a:ext cx="8208912" cy="3785652"/>
              </a:xfrm>
              <a:prstGeom prst="rect">
                <a:avLst/>
              </a:prstGeom>
              <a:blipFill rotWithShape="1">
                <a:blip r:embed="rId3"/>
                <a:stretch>
                  <a:fillRect l="-1189" t="-1288"/>
                </a:stretch>
              </a:blipFill>
            </p:spPr>
            <p:txBody>
              <a:bodyPr/>
              <a:lstStyle/>
              <a:p>
                <a:r>
                  <a:rPr lang="en-GB">
                    <a:noFill/>
                  </a:rPr>
                  <a:t> </a:t>
                </a:r>
              </a:p>
            </p:txBody>
          </p:sp>
        </mc:Fallback>
      </mc:AlternateContent>
      <p:sp>
        <p:nvSpPr>
          <p:cNvPr id="5" name="TextBox 4"/>
          <p:cNvSpPr txBox="1"/>
          <p:nvPr/>
        </p:nvSpPr>
        <p:spPr>
          <a:xfrm>
            <a:off x="1799692" y="5533886"/>
            <a:ext cx="5544616" cy="584775"/>
          </a:xfrm>
          <a:prstGeom prst="rect">
            <a:avLst/>
          </a:prstGeom>
          <a:noFill/>
        </p:spPr>
        <p:txBody>
          <a:bodyPr wrap="square" rtlCol="0">
            <a:spAutoFit/>
          </a:bodyPr>
          <a:lstStyle/>
          <a:p>
            <a:r>
              <a:rPr lang="en-GB" sz="3200" u="sng" dirty="0" smtClean="0"/>
              <a:t>centre of mass is at (7.66, 2.65)</a:t>
            </a:r>
            <a:endParaRPr lang="en-GB" sz="3200" u="sng" dirty="0"/>
          </a:p>
        </p:txBody>
      </p:sp>
    </p:spTree>
    <p:extLst>
      <p:ext uri="{BB962C8B-B14F-4D97-AF65-F5344CB8AC3E}">
        <p14:creationId xmlns:p14="http://schemas.microsoft.com/office/powerpoint/2010/main" val="124700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88640"/>
            <a:ext cx="3707596" cy="182745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5536" y="332656"/>
            <a:ext cx="3744416" cy="523220"/>
          </a:xfrm>
          <a:prstGeom prst="rect">
            <a:avLst/>
          </a:prstGeom>
          <a:noFill/>
        </p:spPr>
        <p:txBody>
          <a:bodyPr wrap="square" rtlCol="0">
            <a:spAutoFit/>
          </a:bodyPr>
          <a:lstStyle/>
          <a:p>
            <a:r>
              <a:rPr lang="en-GB" sz="2800" dirty="0" smtClean="0"/>
              <a:t>Method 3</a:t>
            </a:r>
            <a:endParaRPr lang="en-GB" sz="2800" dirty="0"/>
          </a:p>
        </p:txBody>
      </p:sp>
      <p:sp>
        <p:nvSpPr>
          <p:cNvPr id="4" name="TextBox 3"/>
          <p:cNvSpPr txBox="1"/>
          <p:nvPr/>
        </p:nvSpPr>
        <p:spPr>
          <a:xfrm>
            <a:off x="395536" y="2204864"/>
            <a:ext cx="7056784" cy="461665"/>
          </a:xfrm>
          <a:prstGeom prst="rect">
            <a:avLst/>
          </a:prstGeom>
          <a:noFill/>
        </p:spPr>
        <p:txBody>
          <a:bodyPr wrap="square" rtlCol="0">
            <a:spAutoFit/>
          </a:bodyPr>
          <a:lstStyle/>
          <a:p>
            <a:r>
              <a:rPr lang="en-GB" sz="2400" dirty="0" smtClean="0"/>
              <a:t>Use position vectors  taking P as (0, 0)</a:t>
            </a:r>
            <a:endParaRPr lang="en-GB" sz="2400" dirty="0"/>
          </a:p>
        </p:txBody>
      </p:sp>
      <mc:AlternateContent xmlns:mc="http://schemas.openxmlformats.org/markup-compatibility/2006" xmlns:a14="http://schemas.microsoft.com/office/drawing/2010/main">
        <mc:Choice Requires="a14">
          <p:sp>
            <p:nvSpPr>
              <p:cNvPr id="5" name="TextBox 4"/>
              <p:cNvSpPr txBox="1"/>
              <p:nvPr/>
            </p:nvSpPr>
            <p:spPr>
              <a:xfrm>
                <a:off x="1043608" y="2852936"/>
                <a:ext cx="6246838" cy="872162"/>
              </a:xfrm>
              <a:prstGeom prst="rect">
                <a:avLst/>
              </a:prstGeom>
              <a:noFill/>
            </p:spPr>
            <p:txBody>
              <a:bodyPr wrap="none" rtlCol="0">
                <a:spAutoFit/>
              </a:bodyPr>
              <a:lstStyle/>
              <a:p>
                <a:r>
                  <a:rPr lang="en-GB" sz="3200" dirty="0" smtClean="0"/>
                  <a:t>2</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0</m:t>
                            </m:r>
                          </m:num>
                          <m:den>
                            <m:r>
                              <a:rPr lang="en-GB" sz="3200" b="0" i="1" smtClean="0">
                                <a:latin typeface="Cambria Math"/>
                              </a:rPr>
                              <m:t>0</m:t>
                            </m:r>
                          </m:den>
                        </m:f>
                      </m:e>
                    </m:d>
                  </m:oMath>
                </a14:m>
                <a:r>
                  <a:rPr lang="en-GB" sz="3200" dirty="0" smtClean="0"/>
                  <a:t> + 6</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12</m:t>
                            </m:r>
                          </m:num>
                          <m:den>
                            <m:r>
                              <a:rPr lang="en-GB" sz="3200" b="0" i="1" smtClean="0">
                                <a:latin typeface="Cambria Math"/>
                              </a:rPr>
                              <m:t>0</m:t>
                            </m:r>
                          </m:den>
                        </m:f>
                      </m:e>
                    </m:d>
                  </m:oMath>
                </a14:m>
                <a:r>
                  <a:rPr lang="en-GB" sz="3200" dirty="0" smtClean="0"/>
                  <a:t> + 5</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12</m:t>
                            </m:r>
                          </m:num>
                          <m:den>
                            <m:r>
                              <a:rPr lang="en-GB" sz="3200" b="0" i="1" smtClean="0">
                                <a:latin typeface="Cambria Math"/>
                              </a:rPr>
                              <m:t>5</m:t>
                            </m:r>
                          </m:den>
                        </m:f>
                      </m:e>
                    </m:d>
                  </m:oMath>
                </a14:m>
                <a:r>
                  <a:rPr lang="en-GB" sz="3200" dirty="0" smtClean="0"/>
                  <a:t> + 4</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0</m:t>
                            </m:r>
                          </m:num>
                          <m:den>
                            <m:r>
                              <a:rPr lang="en-GB" sz="3200" b="0" i="1" smtClean="0">
                                <a:latin typeface="Cambria Math"/>
                              </a:rPr>
                              <m:t>5</m:t>
                            </m:r>
                          </m:den>
                        </m:f>
                      </m:e>
                    </m:d>
                  </m:oMath>
                </a14:m>
                <a:r>
                  <a:rPr lang="en-GB" sz="3200" dirty="0" smtClean="0"/>
                  <a:t> = 17</a:t>
                </a:r>
                <a14:m>
                  <m:oMath xmlns:m="http://schemas.openxmlformats.org/officeDocument/2006/math">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1043608" y="2852936"/>
                <a:ext cx="6246838" cy="872162"/>
              </a:xfrm>
              <a:prstGeom prst="rect">
                <a:avLst/>
              </a:prstGeom>
              <a:blipFill rotWithShape="1">
                <a:blip r:embed="rId3"/>
                <a:stretch>
                  <a:fillRect l="-2439" b="-4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138033" y="3877498"/>
                <a:ext cx="5586401" cy="872162"/>
              </a:xfrm>
              <a:prstGeom prst="rect">
                <a:avLst/>
              </a:prstGeom>
              <a:noFill/>
            </p:spPr>
            <p:txBody>
              <a:bodyPr wrap="none" rtlCol="0">
                <a:spAutoFit/>
              </a:bodyPr>
              <a:lstStyle/>
              <a:p>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0</m:t>
                            </m:r>
                          </m:num>
                          <m:den>
                            <m:r>
                              <a:rPr lang="en-GB" sz="3200" b="0" i="1" smtClean="0">
                                <a:latin typeface="Cambria Math"/>
                              </a:rPr>
                              <m:t>0</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72</m:t>
                            </m:r>
                          </m:num>
                          <m:den>
                            <m:r>
                              <a:rPr lang="en-GB" sz="3200" b="0" i="1" smtClean="0">
                                <a:latin typeface="Cambria Math"/>
                              </a:rPr>
                              <m:t>0</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60</m:t>
                            </m:r>
                          </m:num>
                          <m:den>
                            <m:r>
                              <a:rPr lang="en-GB" sz="3200" b="0" i="1" smtClean="0">
                                <a:latin typeface="Cambria Math"/>
                              </a:rPr>
                              <m:t>25</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0</m:t>
                            </m:r>
                          </m:num>
                          <m:den>
                            <m:r>
                              <a:rPr lang="en-GB" sz="3200" b="0" i="1" smtClean="0">
                                <a:latin typeface="Cambria Math"/>
                              </a:rPr>
                              <m:t>20</m:t>
                            </m:r>
                          </m:den>
                        </m:f>
                      </m:e>
                    </m:d>
                  </m:oMath>
                </a14:m>
                <a:r>
                  <a:rPr lang="en-GB" sz="3200" dirty="0" smtClean="0"/>
                  <a:t> = 17</a:t>
                </a:r>
                <a14:m>
                  <m:oMath xmlns:m="http://schemas.openxmlformats.org/officeDocument/2006/math">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6" name="TextBox 5"/>
              <p:cNvSpPr txBox="1">
                <a:spLocks noRot="1" noChangeAspect="1" noMove="1" noResize="1" noEditPoints="1" noAdjustHandles="1" noChangeArrowheads="1" noChangeShapeType="1" noTextEdit="1"/>
              </p:cNvSpPr>
              <p:nvPr/>
            </p:nvSpPr>
            <p:spPr>
              <a:xfrm>
                <a:off x="1138033" y="3877498"/>
                <a:ext cx="5586401" cy="872162"/>
              </a:xfrm>
              <a:prstGeom prst="rect">
                <a:avLst/>
              </a:prstGeom>
              <a:blipFill rotWithShape="1">
                <a:blip r:embed="rId4"/>
                <a:stretch>
                  <a:fillRect b="-4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556445" y="4899611"/>
                <a:ext cx="2157385" cy="872162"/>
              </a:xfrm>
              <a:prstGeom prst="rect">
                <a:avLst/>
              </a:prstGeom>
              <a:noFill/>
            </p:spPr>
            <p:txBody>
              <a:bodyPr wrap="none" rtlCol="0">
                <a:spAutoFit/>
              </a:bodyPr>
              <a:lstStyle/>
              <a:p>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7.66</m:t>
                            </m:r>
                          </m:num>
                          <m:den>
                            <m:r>
                              <a:rPr lang="en-GB" sz="3200" b="0" i="1" smtClean="0">
                                <a:latin typeface="Cambria Math"/>
                              </a:rPr>
                              <m:t>2.65</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7" name="TextBox 6"/>
              <p:cNvSpPr txBox="1">
                <a:spLocks noRot="1" noChangeAspect="1" noMove="1" noResize="1" noEditPoints="1" noAdjustHandles="1" noChangeArrowheads="1" noChangeShapeType="1" noTextEdit="1"/>
              </p:cNvSpPr>
              <p:nvPr/>
            </p:nvSpPr>
            <p:spPr>
              <a:xfrm>
                <a:off x="4556445" y="4899611"/>
                <a:ext cx="2157385" cy="872162"/>
              </a:xfrm>
              <a:prstGeom prst="rect">
                <a:avLst/>
              </a:prstGeom>
              <a:blipFill rotWithShape="1">
                <a:blip r:embed="rId5"/>
                <a:stretch>
                  <a:fillRect b="-4895"/>
                </a:stretch>
              </a:blipFill>
            </p:spPr>
            <p:txBody>
              <a:bodyPr/>
              <a:lstStyle/>
              <a:p>
                <a:r>
                  <a:rPr lang="en-GB">
                    <a:noFill/>
                  </a:rPr>
                  <a:t> </a:t>
                </a:r>
              </a:p>
            </p:txBody>
          </p:sp>
        </mc:Fallback>
      </mc:AlternateContent>
      <p:sp>
        <p:nvSpPr>
          <p:cNvPr id="8" name="TextBox 7"/>
          <p:cNvSpPr txBox="1"/>
          <p:nvPr/>
        </p:nvSpPr>
        <p:spPr>
          <a:xfrm>
            <a:off x="1619672" y="5949280"/>
            <a:ext cx="5544616" cy="584775"/>
          </a:xfrm>
          <a:prstGeom prst="rect">
            <a:avLst/>
          </a:prstGeom>
          <a:noFill/>
        </p:spPr>
        <p:txBody>
          <a:bodyPr wrap="square" rtlCol="0">
            <a:spAutoFit/>
          </a:bodyPr>
          <a:lstStyle/>
          <a:p>
            <a:r>
              <a:rPr lang="en-GB" sz="3200" u="sng" dirty="0" smtClean="0"/>
              <a:t>centre of mass is at (7.66, 2.65)</a:t>
            </a:r>
            <a:endParaRPr lang="en-GB" sz="3200" u="sng" dirty="0"/>
          </a:p>
        </p:txBody>
      </p:sp>
    </p:spTree>
    <p:extLst>
      <p:ext uri="{BB962C8B-B14F-4D97-AF65-F5344CB8AC3E}">
        <p14:creationId xmlns:p14="http://schemas.microsoft.com/office/powerpoint/2010/main" val="298248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052736"/>
            <a:ext cx="8496944" cy="1200329"/>
          </a:xfrm>
          <a:prstGeom prst="rect">
            <a:avLst/>
          </a:prstGeom>
        </p:spPr>
        <p:txBody>
          <a:bodyPr wrap="square">
            <a:spAutoFit/>
          </a:bodyPr>
          <a:lstStyle/>
          <a:p>
            <a:r>
              <a:rPr lang="en-US" sz="2400" dirty="0"/>
              <a:t>The diagram below shows a series of particles that make up a system. The </a:t>
            </a:r>
            <a:r>
              <a:rPr lang="en-US" sz="2400" dirty="0" err="1" smtClean="0"/>
              <a:t>centre</a:t>
            </a:r>
            <a:r>
              <a:rPr lang="en-US" sz="2400" dirty="0" smtClean="0"/>
              <a:t> </a:t>
            </a:r>
            <a:r>
              <a:rPr lang="en-US" sz="2400" dirty="0"/>
              <a:t>of mass of the system is at the point (</a:t>
            </a:r>
            <a:r>
              <a:rPr lang="en-US" sz="2400" dirty="0" err="1"/>
              <a:t>x,y</a:t>
            </a:r>
            <a:r>
              <a:rPr lang="en-US" sz="2400" dirty="0"/>
              <a:t>). Find the coordinates of the </a:t>
            </a:r>
            <a:r>
              <a:rPr lang="en-US" sz="2400" dirty="0" err="1" smtClean="0"/>
              <a:t>centre</a:t>
            </a:r>
            <a:r>
              <a:rPr lang="en-US" sz="2400" dirty="0" smtClean="0"/>
              <a:t> </a:t>
            </a:r>
            <a:r>
              <a:rPr lang="en-US" sz="2400" dirty="0"/>
              <a:t>of mass of the system</a:t>
            </a:r>
            <a:endParaRPr lang="en-GB" sz="2400" dirty="0"/>
          </a:p>
        </p:txBody>
      </p:sp>
      <p:sp>
        <p:nvSpPr>
          <p:cNvPr id="3" name="TextBox 2"/>
          <p:cNvSpPr txBox="1"/>
          <p:nvPr/>
        </p:nvSpPr>
        <p:spPr>
          <a:xfrm>
            <a:off x="467544" y="260648"/>
            <a:ext cx="8280920" cy="461665"/>
          </a:xfrm>
          <a:prstGeom prst="rect">
            <a:avLst/>
          </a:prstGeom>
          <a:noFill/>
        </p:spPr>
        <p:txBody>
          <a:bodyPr wrap="square" rtlCol="0">
            <a:spAutoFit/>
          </a:bodyPr>
          <a:lstStyle/>
          <a:p>
            <a:r>
              <a:rPr lang="en-GB" sz="2400" dirty="0" smtClean="0"/>
              <a:t>Pick a method and try this example</a:t>
            </a:r>
            <a:endParaRPr lang="en-GB"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492896"/>
            <a:ext cx="5904656" cy="392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827584" y="836712"/>
                <a:ext cx="7478522" cy="910314"/>
              </a:xfrm>
              <a:prstGeom prst="rect">
                <a:avLst/>
              </a:prstGeom>
              <a:noFill/>
            </p:spPr>
            <p:txBody>
              <a:bodyPr wrap="none" rtlCol="0">
                <a:spAutoFit/>
              </a:bodyPr>
              <a:lstStyle/>
              <a:p>
                <a:r>
                  <a:rPr lang="en-GB" sz="3200" dirty="0" smtClean="0"/>
                  <a:t>2</a:t>
                </a:r>
                <a14:m>
                  <m:oMath xmlns:m="http://schemas.openxmlformats.org/officeDocument/2006/math">
                    <m:d>
                      <m:dPr>
                        <m:ctrlPr>
                          <a:rPr lang="en-GB" sz="3200" i="1" smtClean="0">
                            <a:latin typeface="Cambria Math"/>
                          </a:rPr>
                        </m:ctrlPr>
                      </m:dPr>
                      <m:e>
                        <m:eqArr>
                          <m:eqArrPr>
                            <m:ctrlPr>
                              <a:rPr lang="en-GB" sz="3200" b="0" i="1" smtClean="0">
                                <a:latin typeface="Cambria Math"/>
                              </a:rPr>
                            </m:ctrlPr>
                          </m:eqArrPr>
                          <m:e>
                            <m:r>
                              <a:rPr lang="en-GB" sz="3200" b="0" i="0" smtClean="0">
                                <a:latin typeface="Cambria Math"/>
                              </a:rPr>
                              <m:t>−2</m:t>
                            </m:r>
                          </m:e>
                          <m:e>
                            <m:r>
                              <a:rPr lang="en-GB" sz="3200" b="0" i="1" smtClean="0">
                                <a:latin typeface="Cambria Math"/>
                              </a:rPr>
                              <m:t>  2</m:t>
                            </m:r>
                          </m:e>
                        </m:eqArr>
                      </m:e>
                    </m:d>
                  </m:oMath>
                </a14:m>
                <a:r>
                  <a:rPr lang="en-GB" sz="3200" dirty="0" smtClean="0"/>
                  <a:t> + 3</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5</m:t>
                            </m:r>
                          </m:num>
                          <m:den>
                            <m:r>
                              <a:rPr lang="en-GB" sz="3200" b="0" i="1" smtClean="0">
                                <a:latin typeface="Cambria Math"/>
                              </a:rPr>
                              <m:t>2</m:t>
                            </m:r>
                          </m:den>
                        </m:f>
                      </m:e>
                    </m:d>
                  </m:oMath>
                </a14:m>
                <a:r>
                  <a:rPr lang="en-GB" sz="3200" dirty="0" smtClean="0"/>
                  <a:t> + 4</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3</m:t>
                            </m:r>
                          </m:num>
                          <m:den>
                            <m:r>
                              <a:rPr lang="en-GB" sz="3200" b="0" i="1" smtClean="0">
                                <a:latin typeface="Cambria Math"/>
                              </a:rPr>
                              <m:t>−2</m:t>
                            </m:r>
                          </m:den>
                        </m:f>
                      </m:e>
                    </m:d>
                  </m:oMath>
                </a14:m>
                <a:r>
                  <a:rPr lang="en-GB" sz="3200" dirty="0" smtClean="0"/>
                  <a:t> + 2</a:t>
                </a:r>
                <a14:m>
                  <m:oMath xmlns:m="http://schemas.openxmlformats.org/officeDocument/2006/math">
                    <m:r>
                      <a:rPr lang="en-GB" sz="3200" b="0" i="0" smtClean="0">
                        <a:latin typeface="Cambria Math"/>
                      </a:rPr>
                      <m:t>.5</m:t>
                    </m:r>
                    <m:d>
                      <m:dPr>
                        <m:ctrlPr>
                          <a:rPr lang="en-GB" sz="3200" i="1" smtClean="0">
                            <a:latin typeface="Cambria Math"/>
                          </a:rPr>
                        </m:ctrlPr>
                      </m:dPr>
                      <m:e>
                        <m:f>
                          <m:fPr>
                            <m:ctrlPr>
                              <a:rPr lang="en-GB" sz="3200" i="1" smtClean="0">
                                <a:latin typeface="Cambria Math"/>
                              </a:rPr>
                            </m:ctrlPr>
                          </m:fPr>
                          <m:num>
                            <m:r>
                              <a:rPr lang="en-GB" sz="3200" b="0" i="1" smtClean="0">
                                <a:latin typeface="Cambria Math"/>
                              </a:rPr>
                              <m:t>1</m:t>
                            </m:r>
                          </m:num>
                          <m:den>
                            <m:r>
                              <a:rPr lang="en-GB" sz="3200" b="0" i="1" smtClean="0">
                                <a:latin typeface="Cambria Math"/>
                              </a:rPr>
                              <m:t>−1</m:t>
                            </m:r>
                          </m:den>
                        </m:f>
                      </m:e>
                    </m:d>
                  </m:oMath>
                </a14:m>
                <a:r>
                  <a:rPr lang="en-GB" sz="3200" dirty="0" smtClean="0"/>
                  <a:t> = 1</a:t>
                </a:r>
                <a14:m>
                  <m:oMath xmlns:m="http://schemas.openxmlformats.org/officeDocument/2006/math">
                    <m:r>
                      <a:rPr lang="en-GB" sz="3200" b="0" i="0" smtClean="0">
                        <a:latin typeface="Cambria Math"/>
                      </a:rPr>
                      <m:t>1.5</m:t>
                    </m:r>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827584" y="836712"/>
                <a:ext cx="7478522" cy="910314"/>
              </a:xfrm>
              <a:prstGeom prst="rect">
                <a:avLst/>
              </a:prstGeom>
              <a:blipFill rotWithShape="1">
                <a:blip r:embed="rId2"/>
                <a:stretch>
                  <a:fillRect l="-2119"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956387" y="1861274"/>
                <a:ext cx="6528454" cy="872162"/>
              </a:xfrm>
              <a:prstGeom prst="rect">
                <a:avLst/>
              </a:prstGeom>
              <a:noFill/>
            </p:spPr>
            <p:txBody>
              <a:bodyPr wrap="none" rtlCol="0">
                <a:spAutoFit/>
              </a:bodyPr>
              <a:lstStyle/>
              <a:p>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−4</m:t>
                            </m:r>
                          </m:num>
                          <m:den>
                            <m:r>
                              <a:rPr lang="en-GB" sz="3200" b="0" i="1" smtClean="0">
                                <a:latin typeface="Cambria Math"/>
                              </a:rPr>
                              <m:t>4</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15</m:t>
                            </m:r>
                          </m:num>
                          <m:den>
                            <m:r>
                              <a:rPr lang="en-GB" sz="3200" b="0" i="1" smtClean="0">
                                <a:latin typeface="Cambria Math"/>
                              </a:rPr>
                              <m:t>6</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12</m:t>
                            </m:r>
                          </m:num>
                          <m:den>
                            <m:r>
                              <a:rPr lang="en-GB" sz="3200" b="0" i="1" smtClean="0">
                                <a:latin typeface="Cambria Math"/>
                              </a:rPr>
                              <m:t>−8</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2.5</m:t>
                            </m:r>
                          </m:num>
                          <m:den>
                            <m:r>
                              <a:rPr lang="en-GB" sz="3200" b="0" i="1" smtClean="0">
                                <a:latin typeface="Cambria Math"/>
                              </a:rPr>
                              <m:t>−2.5</m:t>
                            </m:r>
                          </m:den>
                        </m:f>
                      </m:e>
                    </m:d>
                  </m:oMath>
                </a14:m>
                <a:r>
                  <a:rPr lang="en-GB" sz="3200" dirty="0" smtClean="0"/>
                  <a:t> = 1</a:t>
                </a:r>
                <a14:m>
                  <m:oMath xmlns:m="http://schemas.openxmlformats.org/officeDocument/2006/math">
                    <m:r>
                      <a:rPr lang="en-GB" sz="3200" b="0" i="0" smtClean="0">
                        <a:latin typeface="Cambria Math"/>
                      </a:rPr>
                      <m:t>1.5</m:t>
                    </m:r>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956387" y="1861274"/>
                <a:ext cx="6528454" cy="872162"/>
              </a:xfrm>
              <a:prstGeom prst="rect">
                <a:avLst/>
              </a:prstGeom>
              <a:blipFill rotWithShape="1">
                <a:blip r:embed="rId3"/>
                <a:stretch>
                  <a:fillRect b="-4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443714" y="2923162"/>
                <a:ext cx="3019288" cy="872162"/>
              </a:xfrm>
              <a:prstGeom prst="rect">
                <a:avLst/>
              </a:prstGeom>
              <a:noFill/>
            </p:spPr>
            <p:txBody>
              <a:bodyPr wrap="none" rtlCol="0">
                <a:spAutoFit/>
              </a:bodyPr>
              <a:lstStyle/>
              <a:p>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25.5</m:t>
                            </m:r>
                          </m:num>
                          <m:den>
                            <m:r>
                              <a:rPr lang="en-GB" sz="3200" b="0" i="1" smtClean="0">
                                <a:latin typeface="Cambria Math"/>
                              </a:rPr>
                              <m:t>−0.5</m:t>
                            </m:r>
                          </m:den>
                        </m:f>
                      </m:e>
                    </m:d>
                  </m:oMath>
                </a14:m>
                <a:r>
                  <a:rPr lang="en-GB" sz="3200" dirty="0" smtClean="0"/>
                  <a:t> = 1</a:t>
                </a:r>
                <a14:m>
                  <m:oMath xmlns:m="http://schemas.openxmlformats.org/officeDocument/2006/math">
                    <m:r>
                      <a:rPr lang="en-GB" sz="3200" b="0" i="0" smtClean="0">
                        <a:latin typeface="Cambria Math"/>
                      </a:rPr>
                      <m:t>1.5</m:t>
                    </m:r>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4443714" y="2923162"/>
                <a:ext cx="3019288" cy="872162"/>
              </a:xfrm>
              <a:prstGeom prst="rect">
                <a:avLst/>
              </a:prstGeom>
              <a:blipFill rotWithShape="1">
                <a:blip r:embed="rId4"/>
                <a:stretch>
                  <a:fillRect b="-48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443714" y="4365104"/>
                <a:ext cx="2375394" cy="872162"/>
              </a:xfrm>
              <a:prstGeom prst="rect">
                <a:avLst/>
              </a:prstGeom>
              <a:noFill/>
            </p:spPr>
            <p:txBody>
              <a:bodyPr wrap="none" rtlCol="0">
                <a:spAutoFit/>
              </a:bodyPr>
              <a:lstStyle/>
              <a:p>
                <a14:m>
                  <m:oMath xmlns:m="http://schemas.openxmlformats.org/officeDocument/2006/math">
                    <m:d>
                      <m:dPr>
                        <m:ctrlPr>
                          <a:rPr lang="en-GB" sz="3200" i="1" smtClean="0">
                            <a:latin typeface="Cambria Math"/>
                          </a:rPr>
                        </m:ctrlPr>
                      </m:dPr>
                      <m:e>
                        <m:f>
                          <m:fPr>
                            <m:ctrlPr>
                              <a:rPr lang="en-GB" sz="3200" i="1" smtClean="0">
                                <a:latin typeface="Cambria Math"/>
                              </a:rPr>
                            </m:ctrlPr>
                          </m:fPr>
                          <m:num>
                            <m:r>
                              <a:rPr lang="en-GB" sz="3200" b="0" i="1" smtClean="0">
                                <a:latin typeface="Cambria Math"/>
                              </a:rPr>
                              <m:t>2.22</m:t>
                            </m:r>
                          </m:num>
                          <m:den>
                            <m:r>
                              <a:rPr lang="en-GB" sz="3200" b="0" i="1" smtClean="0">
                                <a:latin typeface="Cambria Math"/>
                              </a:rPr>
                              <m:t>−0.04</m:t>
                            </m:r>
                          </m:den>
                        </m:f>
                      </m:e>
                    </m:d>
                  </m:oMath>
                </a14:m>
                <a:r>
                  <a:rPr lang="en-GB" sz="3200" dirty="0" smtClean="0"/>
                  <a:t> = </a:t>
                </a:r>
                <a14:m>
                  <m:oMath xmlns:m="http://schemas.openxmlformats.org/officeDocument/2006/math">
                    <m:d>
                      <m:dPr>
                        <m:ctrlPr>
                          <a:rPr lang="en-GB" sz="3200" i="1" smtClean="0">
                            <a:latin typeface="Cambria Math"/>
                          </a:rPr>
                        </m:ctrlPr>
                      </m:dPr>
                      <m:e>
                        <m:f>
                          <m:fPr>
                            <m:ctrlPr>
                              <a:rPr lang="en-GB" sz="3200" i="1" smtClean="0">
                                <a:latin typeface="Cambria Math"/>
                              </a:rPr>
                            </m:ctrlPr>
                          </m:fPr>
                          <m:num>
                            <m:acc>
                              <m:accPr>
                                <m:chr m:val="̅"/>
                                <m:ctrlPr>
                                  <a:rPr lang="en-GB" sz="3200" i="1" smtClean="0">
                                    <a:latin typeface="Cambria Math"/>
                                  </a:rPr>
                                </m:ctrlPr>
                              </m:accPr>
                              <m:e>
                                <m:r>
                                  <a:rPr lang="en-GB" sz="3200" b="0" i="1" smtClean="0">
                                    <a:latin typeface="Cambria Math"/>
                                  </a:rPr>
                                  <m:t>𝑥</m:t>
                                </m:r>
                              </m:e>
                            </m:acc>
                          </m:num>
                          <m:den>
                            <m:acc>
                              <m:accPr>
                                <m:chr m:val="̅"/>
                                <m:ctrlPr>
                                  <a:rPr lang="en-GB" sz="3200" i="1" smtClean="0">
                                    <a:latin typeface="Cambria Math"/>
                                  </a:rPr>
                                </m:ctrlPr>
                              </m:accPr>
                              <m:e>
                                <m:r>
                                  <a:rPr lang="en-GB" sz="3200" b="0" i="1" smtClean="0">
                                    <a:latin typeface="Cambria Math"/>
                                  </a:rPr>
                                  <m:t>𝑦</m:t>
                                </m:r>
                              </m:e>
                            </m:acc>
                          </m:den>
                        </m:f>
                      </m:e>
                    </m:d>
                  </m:oMath>
                </a14:m>
                <a:endParaRPr lang="en-GB"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4443714" y="4365104"/>
                <a:ext cx="2375394" cy="872162"/>
              </a:xfrm>
              <a:prstGeom prst="rect">
                <a:avLst/>
              </a:prstGeom>
              <a:blipFill rotWithShape="1">
                <a:blip r:embed="rId5"/>
                <a:stretch>
                  <a:fillRect b="-4895"/>
                </a:stretch>
              </a:blipFill>
            </p:spPr>
            <p:txBody>
              <a:bodyPr/>
              <a:lstStyle/>
              <a:p>
                <a:r>
                  <a:rPr lang="en-GB">
                    <a:noFill/>
                  </a:rPr>
                  <a:t> </a:t>
                </a:r>
              </a:p>
            </p:txBody>
          </p:sp>
        </mc:Fallback>
      </mc:AlternateContent>
      <p:sp>
        <p:nvSpPr>
          <p:cNvPr id="6" name="TextBox 5"/>
          <p:cNvSpPr txBox="1"/>
          <p:nvPr/>
        </p:nvSpPr>
        <p:spPr>
          <a:xfrm>
            <a:off x="1115616" y="5731678"/>
            <a:ext cx="7047822" cy="523220"/>
          </a:xfrm>
          <a:prstGeom prst="rect">
            <a:avLst/>
          </a:prstGeom>
          <a:noFill/>
        </p:spPr>
        <p:txBody>
          <a:bodyPr wrap="square" rtlCol="0">
            <a:spAutoFit/>
          </a:bodyPr>
          <a:lstStyle/>
          <a:p>
            <a:r>
              <a:rPr lang="en-GB" sz="2800" u="sng" dirty="0" smtClean="0"/>
              <a:t>centre of mass is at (2.22, -0.04)</a:t>
            </a:r>
            <a:endParaRPr lang="en-GB" sz="2800" u="sng" dirty="0"/>
          </a:p>
        </p:txBody>
      </p:sp>
    </p:spTree>
    <p:extLst>
      <p:ext uri="{BB962C8B-B14F-4D97-AF65-F5344CB8AC3E}">
        <p14:creationId xmlns:p14="http://schemas.microsoft.com/office/powerpoint/2010/main" val="307273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841341"/>
            <a:ext cx="8352928" cy="3416320"/>
          </a:xfrm>
          <a:prstGeom prst="rect">
            <a:avLst/>
          </a:prstGeom>
          <a:noFill/>
        </p:spPr>
        <p:txBody>
          <a:bodyPr wrap="square" rtlCol="0">
            <a:spAutoFit/>
          </a:bodyPr>
          <a:lstStyle/>
          <a:p>
            <a:r>
              <a:rPr lang="en-GB" sz="2400" dirty="0" smtClean="0"/>
              <a:t>There is a general rule that goes with all this.</a:t>
            </a:r>
          </a:p>
          <a:p>
            <a:endParaRPr lang="en-GB" sz="2400" dirty="0"/>
          </a:p>
          <a:p>
            <a:r>
              <a:rPr lang="en-GB" sz="2400" dirty="0" smtClean="0"/>
              <a:t>It can be found on page 35.</a:t>
            </a:r>
          </a:p>
          <a:p>
            <a:endParaRPr lang="en-GB" sz="2400" dirty="0"/>
          </a:p>
          <a:p>
            <a:endParaRPr lang="en-GB" sz="2400" dirty="0" smtClean="0"/>
          </a:p>
          <a:p>
            <a:endParaRPr lang="en-GB" sz="2400" dirty="0"/>
          </a:p>
          <a:p>
            <a:r>
              <a:rPr lang="en-GB" sz="2400" dirty="0" smtClean="0"/>
              <a:t>There is an error in question 9 on page 39</a:t>
            </a:r>
          </a:p>
          <a:p>
            <a:endParaRPr lang="en-GB" sz="2400" dirty="0"/>
          </a:p>
          <a:p>
            <a:r>
              <a:rPr lang="en-GB" sz="2400" dirty="0" smtClean="0"/>
              <a:t>The third side is CD not CA</a:t>
            </a:r>
            <a:endParaRPr lang="en-GB" sz="2400" dirty="0"/>
          </a:p>
        </p:txBody>
      </p:sp>
    </p:spTree>
    <p:extLst>
      <p:ext uri="{BB962C8B-B14F-4D97-AF65-F5344CB8AC3E}">
        <p14:creationId xmlns:p14="http://schemas.microsoft.com/office/powerpoint/2010/main" val="299738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496944" cy="954107"/>
          </a:xfrm>
          <a:prstGeom prst="rect">
            <a:avLst/>
          </a:prstGeom>
        </p:spPr>
        <p:txBody>
          <a:bodyPr wrap="square">
            <a:spAutoFit/>
          </a:bodyPr>
          <a:lstStyle/>
          <a:p>
            <a:pPr algn="ctr"/>
            <a:r>
              <a:rPr lang="en-GB" sz="2800" dirty="0" smtClean="0"/>
              <a:t>Use knowledge of standard results to find the centre of mass of plane figures</a:t>
            </a:r>
          </a:p>
        </p:txBody>
      </p:sp>
      <p:sp>
        <p:nvSpPr>
          <p:cNvPr id="3" name="Rectangle 2"/>
          <p:cNvSpPr/>
          <p:nvPr/>
        </p:nvSpPr>
        <p:spPr>
          <a:xfrm>
            <a:off x="291024" y="1916832"/>
            <a:ext cx="8457440" cy="3693319"/>
          </a:xfrm>
          <a:prstGeom prst="rect">
            <a:avLst/>
          </a:prstGeom>
        </p:spPr>
        <p:txBody>
          <a:bodyPr wrap="square">
            <a:spAutoFit/>
          </a:bodyPr>
          <a:lstStyle/>
          <a:p>
            <a:pPr>
              <a:spcAft>
                <a:spcPts val="0"/>
              </a:spcAft>
            </a:pPr>
            <a:r>
              <a:rPr lang="en-US" dirty="0" smtClean="0">
                <a:effectLst/>
                <a:latin typeface="Comic Sans MS"/>
                <a:ea typeface="Times New Roman"/>
              </a:rPr>
              <a:t>There are some standard results to be taken for granted when it comes to the </a:t>
            </a:r>
            <a:r>
              <a:rPr lang="en-US" dirty="0" err="1" smtClean="0">
                <a:effectLst/>
                <a:latin typeface="Comic Sans MS"/>
                <a:ea typeface="Times New Roman"/>
              </a:rPr>
              <a:t>centre</a:t>
            </a:r>
            <a:r>
              <a:rPr lang="en-US" dirty="0" smtClean="0">
                <a:effectLst/>
                <a:latin typeface="Comic Sans MS"/>
                <a:ea typeface="Times New Roman"/>
              </a:rPr>
              <a:t> of mass.</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 </a:t>
            </a:r>
            <a:endParaRPr lang="en-GB" dirty="0" smtClean="0">
              <a:effectLst/>
              <a:latin typeface="Times New Roman"/>
              <a:ea typeface="Times New Roman"/>
            </a:endParaRPr>
          </a:p>
          <a:p>
            <a:pPr marL="342900" lvl="0" indent="-342900">
              <a:spcAft>
                <a:spcPts val="0"/>
              </a:spcAft>
              <a:buFont typeface="Symbol"/>
              <a:buChar char=""/>
              <a:tabLst>
                <a:tab pos="457200" algn="l"/>
              </a:tabLst>
            </a:pPr>
            <a:r>
              <a:rPr lang="en-US" dirty="0" smtClean="0">
                <a:effectLst/>
                <a:latin typeface="Comic Sans MS"/>
                <a:ea typeface="Times New Roman"/>
              </a:rPr>
              <a:t>Uniform rectangular lamina:- at </a:t>
            </a:r>
            <a:r>
              <a:rPr lang="en-US" dirty="0" err="1" smtClean="0">
                <a:effectLst/>
                <a:latin typeface="Comic Sans MS"/>
                <a:ea typeface="Times New Roman"/>
              </a:rPr>
              <a:t>centre</a:t>
            </a:r>
            <a:r>
              <a:rPr lang="en-US" dirty="0" smtClean="0">
                <a:effectLst/>
                <a:latin typeface="Comic Sans MS"/>
                <a:ea typeface="Times New Roman"/>
              </a:rPr>
              <a:t> of the shape</a:t>
            </a:r>
            <a:endParaRPr lang="en-GB" dirty="0" smtClean="0">
              <a:effectLst/>
              <a:latin typeface="Times New Roman"/>
              <a:ea typeface="Times New Roman"/>
            </a:endParaRPr>
          </a:p>
          <a:p>
            <a:pPr marL="342900" lvl="0" indent="-342900">
              <a:spcAft>
                <a:spcPts val="0"/>
              </a:spcAft>
              <a:buFont typeface="Symbol"/>
              <a:buChar char=""/>
              <a:tabLst>
                <a:tab pos="457200" algn="l"/>
              </a:tabLst>
            </a:pPr>
            <a:r>
              <a:rPr lang="en-US" dirty="0" smtClean="0">
                <a:effectLst/>
                <a:latin typeface="Comic Sans MS"/>
                <a:ea typeface="Times New Roman"/>
              </a:rPr>
              <a:t>Uniform circular disc:- at </a:t>
            </a:r>
            <a:r>
              <a:rPr lang="en-US" dirty="0" err="1" smtClean="0">
                <a:effectLst/>
                <a:latin typeface="Comic Sans MS"/>
                <a:ea typeface="Times New Roman"/>
              </a:rPr>
              <a:t>centre</a:t>
            </a:r>
            <a:r>
              <a:rPr lang="en-US" dirty="0" smtClean="0">
                <a:effectLst/>
                <a:latin typeface="Comic Sans MS"/>
                <a:ea typeface="Times New Roman"/>
              </a:rPr>
              <a:t> of disc</a:t>
            </a:r>
            <a:endParaRPr lang="en-GB" dirty="0" smtClean="0">
              <a:effectLst/>
              <a:latin typeface="Times New Roman"/>
              <a:ea typeface="Times New Roman"/>
            </a:endParaRPr>
          </a:p>
          <a:p>
            <a:pPr marL="342900" lvl="0" indent="-342900">
              <a:spcAft>
                <a:spcPts val="0"/>
              </a:spcAft>
              <a:buFont typeface="Symbol"/>
              <a:buChar char=""/>
              <a:tabLst>
                <a:tab pos="457200" algn="l"/>
              </a:tabLst>
            </a:pPr>
            <a:r>
              <a:rPr lang="en-US" dirty="0" smtClean="0">
                <a:effectLst/>
                <a:latin typeface="Comic Sans MS"/>
                <a:ea typeface="Times New Roman"/>
              </a:rPr>
              <a:t>Uniform triangular lamina:- </a:t>
            </a:r>
            <a:endParaRPr lang="en-GB" dirty="0" smtClean="0">
              <a:effectLst/>
              <a:latin typeface="Times New Roman"/>
              <a:ea typeface="Times New Roman"/>
            </a:endParaRPr>
          </a:p>
          <a:p>
            <a:pPr marL="2057400" lvl="4" indent="-228600">
              <a:spcAft>
                <a:spcPts val="0"/>
              </a:spcAft>
              <a:buFont typeface="Courier New"/>
              <a:buChar char="o"/>
              <a:tabLst>
                <a:tab pos="2286000" algn="l"/>
              </a:tabLst>
            </a:pPr>
            <a:r>
              <a:rPr lang="en-US" dirty="0" smtClean="0">
                <a:effectLst/>
                <a:latin typeface="Comic Sans MS"/>
                <a:ea typeface="Times New Roman"/>
              </a:rPr>
              <a:t>Equilateral:- at </a:t>
            </a:r>
            <a:r>
              <a:rPr lang="en-US" dirty="0" err="1" smtClean="0">
                <a:effectLst/>
                <a:latin typeface="Comic Sans MS"/>
                <a:ea typeface="Times New Roman"/>
              </a:rPr>
              <a:t>centre</a:t>
            </a:r>
            <a:endParaRPr lang="en-GB" dirty="0" smtClean="0">
              <a:effectLst/>
              <a:latin typeface="Times New Roman"/>
              <a:ea typeface="Times New Roman"/>
            </a:endParaRPr>
          </a:p>
          <a:p>
            <a:pPr marL="2057400" lvl="4" indent="-228600">
              <a:spcAft>
                <a:spcPts val="0"/>
              </a:spcAft>
              <a:buFont typeface="Courier New"/>
              <a:buChar char="o"/>
              <a:tabLst>
                <a:tab pos="2286000" algn="l"/>
              </a:tabLst>
            </a:pPr>
            <a:r>
              <a:rPr lang="en-US" dirty="0" smtClean="0">
                <a:effectLst/>
                <a:latin typeface="Comic Sans MS"/>
                <a:ea typeface="Times New Roman"/>
              </a:rPr>
              <a:t>Isosceles:- at the intersection of the medians</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 </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A median is a line that joins a vertex of a triangle to the </a:t>
            </a:r>
            <a:r>
              <a:rPr lang="en-US" dirty="0" err="1" smtClean="0">
                <a:effectLst/>
                <a:latin typeface="Comic Sans MS"/>
                <a:ea typeface="Times New Roman"/>
              </a:rPr>
              <a:t>centre</a:t>
            </a:r>
            <a:r>
              <a:rPr lang="en-US" dirty="0" smtClean="0">
                <a:effectLst/>
                <a:latin typeface="Comic Sans MS"/>
                <a:ea typeface="Times New Roman"/>
              </a:rPr>
              <a:t> of the side opposite to the vertex. The </a:t>
            </a:r>
            <a:r>
              <a:rPr lang="en-US" dirty="0" err="1" smtClean="0">
                <a:effectLst/>
                <a:latin typeface="Comic Sans MS"/>
                <a:ea typeface="Times New Roman"/>
              </a:rPr>
              <a:t>centre</a:t>
            </a:r>
            <a:r>
              <a:rPr lang="en-US" dirty="0" smtClean="0">
                <a:effectLst/>
                <a:latin typeface="Comic Sans MS"/>
                <a:ea typeface="Times New Roman"/>
              </a:rPr>
              <a:t> of mass of a scalene triangle is at a point one third of the way along the median (from the edge).</a:t>
            </a:r>
          </a:p>
          <a:p>
            <a:pPr>
              <a:spcAft>
                <a:spcPts val="0"/>
              </a:spcAft>
            </a:pPr>
            <a:endParaRPr lang="en-GB" dirty="0">
              <a:effectLst/>
              <a:latin typeface="Times New Roman"/>
              <a:ea typeface="Times New Roman"/>
            </a:endParaRPr>
          </a:p>
        </p:txBody>
      </p:sp>
      <p:pic>
        <p:nvPicPr>
          <p:cNvPr id="8195"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7413"/>
          <a:stretch/>
        </p:blipFill>
        <p:spPr bwMode="auto">
          <a:xfrm>
            <a:off x="5940152" y="5013176"/>
            <a:ext cx="3062535" cy="171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368152" y="5610151"/>
            <a:ext cx="4572000" cy="646331"/>
          </a:xfrm>
          <a:prstGeom prst="rect">
            <a:avLst/>
          </a:prstGeom>
        </p:spPr>
        <p:txBody>
          <a:bodyPr>
            <a:spAutoFit/>
          </a:bodyPr>
          <a:lstStyle/>
          <a:p>
            <a:r>
              <a:rPr lang="en-US" dirty="0" smtClean="0">
                <a:effectLst/>
                <a:latin typeface="Comic Sans MS"/>
                <a:ea typeface="Times New Roman"/>
                <a:cs typeface="Times New Roman"/>
              </a:rPr>
              <a:t>The </a:t>
            </a:r>
            <a:r>
              <a:rPr lang="en-US" dirty="0" err="1" smtClean="0">
                <a:effectLst/>
                <a:latin typeface="Comic Sans MS"/>
                <a:ea typeface="Times New Roman"/>
                <a:cs typeface="Times New Roman"/>
              </a:rPr>
              <a:t>centre</a:t>
            </a:r>
            <a:r>
              <a:rPr lang="en-US" dirty="0" smtClean="0">
                <a:effectLst/>
                <a:latin typeface="Comic Sans MS"/>
                <a:ea typeface="Times New Roman"/>
                <a:cs typeface="Times New Roman"/>
              </a:rPr>
              <a:t> of mass of the triangle ABC is at the point G, where EG = </a:t>
            </a:r>
            <a:r>
              <a:rPr lang="en-US" dirty="0" smtClean="0">
                <a:effectLst/>
                <a:latin typeface="Arial"/>
                <a:ea typeface="Times New Roman"/>
              </a:rPr>
              <a:t>⅓</a:t>
            </a:r>
            <a:r>
              <a:rPr lang="en-US" dirty="0" smtClean="0">
                <a:effectLst/>
                <a:latin typeface="Comic Sans MS"/>
                <a:ea typeface="Times New Roman"/>
                <a:cs typeface="Times New Roman"/>
              </a:rPr>
              <a:t>EC</a:t>
            </a:r>
            <a:endParaRPr lang="en-GB" dirty="0"/>
          </a:p>
        </p:txBody>
      </p:sp>
    </p:spTree>
    <p:extLst>
      <p:ext uri="{BB962C8B-B14F-4D97-AF65-F5344CB8AC3E}">
        <p14:creationId xmlns:p14="http://schemas.microsoft.com/office/powerpoint/2010/main" val="1125427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660" y="1124744"/>
            <a:ext cx="8568952" cy="1815882"/>
          </a:xfrm>
          <a:prstGeom prst="rect">
            <a:avLst/>
          </a:prstGeom>
          <a:noFill/>
        </p:spPr>
        <p:txBody>
          <a:bodyPr wrap="square" rtlCol="0">
            <a:spAutoFit/>
          </a:bodyPr>
          <a:lstStyle/>
          <a:p>
            <a:pPr algn="ctr"/>
            <a:r>
              <a:rPr lang="en-GB" sz="2800" dirty="0" smtClean="0"/>
              <a:t>If the coordinates of the three vertices of a uniform triangular lamina are (x</a:t>
            </a:r>
            <a:r>
              <a:rPr lang="en-GB" sz="2800" baseline="-25000" dirty="0" smtClean="0"/>
              <a:t>1</a:t>
            </a:r>
            <a:r>
              <a:rPr lang="en-GB" sz="2800" dirty="0" smtClean="0"/>
              <a:t>, y</a:t>
            </a:r>
            <a:r>
              <a:rPr lang="en-GB" sz="2800" baseline="-25000" dirty="0" smtClean="0"/>
              <a:t>1</a:t>
            </a:r>
            <a:r>
              <a:rPr lang="en-GB" sz="2800" dirty="0" smtClean="0"/>
              <a:t>), (x</a:t>
            </a:r>
            <a:r>
              <a:rPr lang="en-GB" sz="2800" baseline="-25000" dirty="0" smtClean="0"/>
              <a:t>2</a:t>
            </a:r>
            <a:r>
              <a:rPr lang="en-GB" sz="2800" dirty="0" smtClean="0"/>
              <a:t>, y</a:t>
            </a:r>
            <a:r>
              <a:rPr lang="en-GB" sz="2800" baseline="-25000" dirty="0" smtClean="0"/>
              <a:t>2</a:t>
            </a:r>
            <a:r>
              <a:rPr lang="en-GB" sz="2800" dirty="0" smtClean="0"/>
              <a:t>) and (x</a:t>
            </a:r>
            <a:r>
              <a:rPr lang="en-GB" sz="2800" baseline="-25000" dirty="0" smtClean="0"/>
              <a:t>3</a:t>
            </a:r>
            <a:r>
              <a:rPr lang="en-GB" sz="2800" dirty="0" smtClean="0"/>
              <a:t>, y</a:t>
            </a:r>
            <a:r>
              <a:rPr lang="en-GB" sz="2800" baseline="-25000" dirty="0" smtClean="0"/>
              <a:t>3</a:t>
            </a:r>
            <a:r>
              <a:rPr lang="en-GB" sz="2800" dirty="0" smtClean="0"/>
              <a:t>) then the coordinates of the centre of mass are found by taking the mean of the coordinates of the 3 vertices.  </a:t>
            </a:r>
            <a:endParaRPr lang="en-GB" sz="2800" dirty="0"/>
          </a:p>
        </p:txBody>
      </p:sp>
    </p:spTree>
    <p:extLst>
      <p:ext uri="{BB962C8B-B14F-4D97-AF65-F5344CB8AC3E}">
        <p14:creationId xmlns:p14="http://schemas.microsoft.com/office/powerpoint/2010/main" val="1854975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24936" cy="646331"/>
          </a:xfrm>
          <a:prstGeom prst="rect">
            <a:avLst/>
          </a:prstGeom>
        </p:spPr>
        <p:txBody>
          <a:bodyPr wrap="square">
            <a:spAutoFit/>
          </a:bodyPr>
          <a:lstStyle/>
          <a:p>
            <a:pPr>
              <a:spcAft>
                <a:spcPts val="0"/>
              </a:spcAft>
            </a:pPr>
            <a:r>
              <a:rPr lang="en-US" dirty="0" smtClean="0">
                <a:effectLst/>
                <a:latin typeface="Comic Sans MS"/>
                <a:ea typeface="Times New Roman"/>
              </a:rPr>
              <a:t>Calculate the coordinates of the </a:t>
            </a:r>
            <a:r>
              <a:rPr lang="en-US" dirty="0" err="1" smtClean="0">
                <a:effectLst/>
                <a:latin typeface="Comic Sans MS"/>
                <a:ea typeface="Times New Roman"/>
              </a:rPr>
              <a:t>centre</a:t>
            </a:r>
            <a:r>
              <a:rPr lang="en-US" dirty="0" smtClean="0">
                <a:effectLst/>
                <a:latin typeface="Comic Sans MS"/>
                <a:ea typeface="Times New Roman"/>
              </a:rPr>
              <a:t> of mass of the uniform triangular lamina ABC if the point A is placed at the origin.</a:t>
            </a:r>
            <a:endParaRPr lang="en-GB" dirty="0">
              <a:effectLst/>
              <a:latin typeface="Times New Roman"/>
              <a:ea typeface="Times New Roman"/>
            </a:endParaRPr>
          </a:p>
        </p:txBody>
      </p:sp>
      <p:sp>
        <p:nvSpPr>
          <p:cNvPr id="3" name="Rectangle 11"/>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4" name="Group 1"/>
          <p:cNvGrpSpPr>
            <a:grpSpLocks noChangeAspect="1"/>
          </p:cNvGrpSpPr>
          <p:nvPr/>
        </p:nvGrpSpPr>
        <p:grpSpPr bwMode="auto">
          <a:xfrm>
            <a:off x="3299110" y="1638467"/>
            <a:ext cx="2617788" cy="2141538"/>
            <a:chOff x="1290" y="3060"/>
            <a:chExt cx="5230" cy="4280"/>
          </a:xfrm>
        </p:grpSpPr>
        <p:sp>
          <p:nvSpPr>
            <p:cNvPr id="5" name="AutoShape 10"/>
            <p:cNvSpPr>
              <a:spLocks noChangeAspect="1" noChangeArrowheads="1" noTextEdit="1"/>
            </p:cNvSpPr>
            <p:nvPr/>
          </p:nvSpPr>
          <p:spPr bwMode="auto">
            <a:xfrm>
              <a:off x="1290" y="3060"/>
              <a:ext cx="5230" cy="42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Line 9"/>
            <p:cNvSpPr>
              <a:spLocks noChangeShapeType="1"/>
            </p:cNvSpPr>
            <p:nvPr/>
          </p:nvSpPr>
          <p:spPr bwMode="auto">
            <a:xfrm>
              <a:off x="2180" y="3710"/>
              <a:ext cx="0" cy="291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Line 8"/>
            <p:cNvSpPr>
              <a:spLocks noChangeShapeType="1"/>
            </p:cNvSpPr>
            <p:nvPr/>
          </p:nvSpPr>
          <p:spPr bwMode="auto">
            <a:xfrm>
              <a:off x="2180" y="6620"/>
              <a:ext cx="376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7"/>
            <p:cNvSpPr>
              <a:spLocks noChangeShapeType="1"/>
            </p:cNvSpPr>
            <p:nvPr/>
          </p:nvSpPr>
          <p:spPr bwMode="auto">
            <a:xfrm>
              <a:off x="2180" y="3710"/>
              <a:ext cx="3760" cy="291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 Box 6"/>
            <p:cNvSpPr txBox="1">
              <a:spLocks noChangeArrowheads="1"/>
            </p:cNvSpPr>
            <p:nvPr/>
          </p:nvSpPr>
          <p:spPr bwMode="auto">
            <a:xfrm>
              <a:off x="1670" y="6670"/>
              <a:ext cx="58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5"/>
            <p:cNvSpPr txBox="1">
              <a:spLocks noChangeArrowheads="1"/>
            </p:cNvSpPr>
            <p:nvPr/>
          </p:nvSpPr>
          <p:spPr bwMode="auto">
            <a:xfrm>
              <a:off x="1600" y="3200"/>
              <a:ext cx="58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5940" y="6620"/>
              <a:ext cx="58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3470" y="6030"/>
              <a:ext cx="84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18m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1290" y="4860"/>
              <a:ext cx="79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  12m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4" name="TextBox 13"/>
          <p:cNvSpPr txBox="1"/>
          <p:nvPr/>
        </p:nvSpPr>
        <p:spPr>
          <a:xfrm>
            <a:off x="395906" y="4261738"/>
            <a:ext cx="3349048" cy="369332"/>
          </a:xfrm>
          <a:prstGeom prst="rect">
            <a:avLst/>
          </a:prstGeom>
          <a:noFill/>
        </p:spPr>
        <p:txBody>
          <a:bodyPr wrap="square" rtlCol="0">
            <a:spAutoFit/>
          </a:bodyPr>
          <a:lstStyle/>
          <a:p>
            <a:r>
              <a:rPr lang="en-GB" dirty="0" smtClean="0"/>
              <a:t>centre of mass G is at the point </a:t>
            </a:r>
            <a:endParaRPr lang="en-GB" dirty="0"/>
          </a:p>
        </p:txBody>
      </p:sp>
      <mc:AlternateContent xmlns:mc="http://schemas.openxmlformats.org/markup-compatibility/2006" xmlns:a14="http://schemas.microsoft.com/office/drawing/2010/main">
        <mc:Choice Requires="a14">
          <p:sp>
            <p:nvSpPr>
              <p:cNvPr id="15" name="TextBox 14"/>
              <p:cNvSpPr txBox="1"/>
              <p:nvPr/>
            </p:nvSpPr>
            <p:spPr>
              <a:xfrm>
                <a:off x="3924106" y="4123880"/>
                <a:ext cx="3410870" cy="645048"/>
              </a:xfrm>
              <a:prstGeom prst="rect">
                <a:avLst/>
              </a:prstGeom>
              <a:noFill/>
            </p:spPr>
            <p:txBody>
              <a:bodyPr wrap="none" rtlCol="0">
                <a:spAutoFit/>
              </a:bodyPr>
              <a:lstStyle/>
              <a:p>
                <a14:m>
                  <m:oMath xmlns:m="http://schemas.openxmlformats.org/officeDocument/2006/math">
                    <m:d>
                      <m:dPr>
                        <m:ctrlPr>
                          <a:rPr lang="en-GB" sz="2400" i="1" smtClean="0">
                            <a:latin typeface="Cambria Math"/>
                          </a:rPr>
                        </m:ctrlPr>
                      </m:dPr>
                      <m:e>
                        <m:f>
                          <m:fPr>
                            <m:ctrlPr>
                              <a:rPr lang="en-GB" sz="2400" i="1" smtClean="0">
                                <a:latin typeface="Cambria Math"/>
                              </a:rPr>
                            </m:ctrlPr>
                          </m:fPr>
                          <m:num>
                            <m:r>
                              <a:rPr lang="en-GB" sz="2400" b="0" i="1" smtClean="0">
                                <a:latin typeface="Cambria Math"/>
                              </a:rPr>
                              <m:t>0+18+0</m:t>
                            </m:r>
                          </m:num>
                          <m:den>
                            <m:r>
                              <a:rPr lang="en-GB" sz="2400" b="0" i="1" smtClean="0">
                                <a:latin typeface="Cambria Math"/>
                              </a:rPr>
                              <m:t>3</m:t>
                            </m:r>
                          </m:den>
                        </m:f>
                        <m:r>
                          <a:rPr lang="en-GB" sz="2400" b="0" i="1" smtClean="0">
                            <a:latin typeface="Cambria Math"/>
                          </a:rPr>
                          <m:t> ,</m:t>
                        </m:r>
                        <m:f>
                          <m:fPr>
                            <m:ctrlPr>
                              <a:rPr lang="en-GB" sz="2400" b="0" i="1" smtClean="0">
                                <a:latin typeface="Cambria Math"/>
                              </a:rPr>
                            </m:ctrlPr>
                          </m:fPr>
                          <m:num>
                            <m:r>
                              <a:rPr lang="en-GB" sz="2400" b="0" i="1" smtClean="0">
                                <a:latin typeface="Cambria Math"/>
                              </a:rPr>
                              <m:t>0+0+12</m:t>
                            </m:r>
                          </m:num>
                          <m:den>
                            <m:r>
                              <a:rPr lang="en-GB" sz="2400" b="0" i="1" smtClean="0">
                                <a:latin typeface="Cambria Math"/>
                              </a:rPr>
                              <m:t>3</m:t>
                            </m:r>
                          </m:den>
                        </m:f>
                      </m:e>
                    </m:d>
                    <m:r>
                      <a:rPr lang="en-GB" sz="2400" b="0" i="1" smtClean="0">
                        <a:latin typeface="Cambria Math"/>
                      </a:rPr>
                      <m:t> </m:t>
                    </m:r>
                  </m:oMath>
                </a14:m>
                <a:r>
                  <a:rPr lang="en-GB" sz="2400" dirty="0" smtClean="0"/>
                  <a:t>= </a:t>
                </a:r>
                <a14:m>
                  <m:oMath xmlns:m="http://schemas.openxmlformats.org/officeDocument/2006/math">
                    <m:d>
                      <m:dPr>
                        <m:ctrlPr>
                          <a:rPr lang="en-GB" sz="2400" i="1" u="sng" smtClean="0">
                            <a:latin typeface="Cambria Math"/>
                          </a:rPr>
                        </m:ctrlPr>
                      </m:dPr>
                      <m:e>
                        <m:r>
                          <a:rPr lang="en-GB" sz="2400" b="0" i="1" u="sng" smtClean="0">
                            <a:latin typeface="Cambria Math"/>
                          </a:rPr>
                          <m:t>6, 4</m:t>
                        </m:r>
                      </m:e>
                    </m:d>
                  </m:oMath>
                </a14:m>
                <a:endParaRPr lang="en-GB" sz="2400" u="sng" dirty="0"/>
              </a:p>
            </p:txBody>
          </p:sp>
        </mc:Choice>
        <mc:Fallback xmlns="">
          <p:sp>
            <p:nvSpPr>
              <p:cNvPr id="15" name="TextBox 14"/>
              <p:cNvSpPr txBox="1">
                <a:spLocks noRot="1" noChangeAspect="1" noMove="1" noResize="1" noEditPoints="1" noAdjustHandles="1" noChangeArrowheads="1" noChangeShapeType="1" noTextEdit="1"/>
              </p:cNvSpPr>
              <p:nvPr/>
            </p:nvSpPr>
            <p:spPr>
              <a:xfrm>
                <a:off x="3924106" y="4123880"/>
                <a:ext cx="3410870" cy="645048"/>
              </a:xfrm>
              <a:prstGeom prst="rect">
                <a:avLst/>
              </a:prstGeom>
              <a:blipFill rotWithShape="1">
                <a:blip r:embed="rId2"/>
                <a:stretch>
                  <a:fillRect b="-7547"/>
                </a:stretch>
              </a:blipFill>
            </p:spPr>
            <p:txBody>
              <a:bodyPr/>
              <a:lstStyle/>
              <a:p>
                <a:r>
                  <a:rPr lang="en-GB">
                    <a:noFill/>
                  </a:rPr>
                  <a:t> </a:t>
                </a:r>
              </a:p>
            </p:txBody>
          </p:sp>
        </mc:Fallback>
      </mc:AlternateContent>
    </p:spTree>
    <p:extLst>
      <p:ext uri="{BB962C8B-B14F-4D97-AF65-F5344CB8AC3E}">
        <p14:creationId xmlns:p14="http://schemas.microsoft.com/office/powerpoint/2010/main" val="95455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Chapter objectives</a:t>
            </a:r>
            <a:endParaRPr lang="en-GB" sz="3600" dirty="0"/>
          </a:p>
        </p:txBody>
      </p:sp>
      <p:sp>
        <p:nvSpPr>
          <p:cNvPr id="3" name="Content Placeholder 2"/>
          <p:cNvSpPr>
            <a:spLocks noGrp="1"/>
          </p:cNvSpPr>
          <p:nvPr>
            <p:ph idx="1"/>
          </p:nvPr>
        </p:nvSpPr>
        <p:spPr>
          <a:xfrm>
            <a:off x="467544" y="1340768"/>
            <a:ext cx="8229600" cy="4525963"/>
          </a:xfrm>
        </p:spPr>
        <p:txBody>
          <a:bodyPr>
            <a:normAutofit lnSpcReduction="10000"/>
          </a:bodyPr>
          <a:lstStyle/>
          <a:p>
            <a:r>
              <a:rPr lang="en-GB" dirty="0" smtClean="0"/>
              <a:t>Find the centre of mass of a system of particles distributed in one dimension</a:t>
            </a:r>
          </a:p>
          <a:p>
            <a:r>
              <a:rPr lang="en-GB" dirty="0" smtClean="0"/>
              <a:t>Find the centre of mass of a system of particles distributed in two dimensions</a:t>
            </a:r>
          </a:p>
          <a:p>
            <a:r>
              <a:rPr lang="en-GB" dirty="0" smtClean="0"/>
              <a:t>Use knowledge of standard results to find the centre of mass of plane figures</a:t>
            </a:r>
          </a:p>
          <a:p>
            <a:r>
              <a:rPr lang="en-GB" dirty="0" smtClean="0"/>
              <a:t>Consider the equilibrium of a lamina which is suspended from a fixed point or placed on an inclined plane</a:t>
            </a:r>
            <a:endParaRPr lang="en-GB" dirty="0"/>
          </a:p>
        </p:txBody>
      </p:sp>
    </p:spTree>
    <p:extLst>
      <p:ext uri="{BB962C8B-B14F-4D97-AF65-F5344CB8AC3E}">
        <p14:creationId xmlns:p14="http://schemas.microsoft.com/office/powerpoint/2010/main" val="3832960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025" y="260648"/>
            <a:ext cx="5260975"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568" y="3501008"/>
            <a:ext cx="9940590" cy="154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71600" y="5517232"/>
            <a:ext cx="7272808" cy="461665"/>
          </a:xfrm>
          <a:prstGeom prst="rect">
            <a:avLst/>
          </a:prstGeom>
          <a:noFill/>
        </p:spPr>
        <p:txBody>
          <a:bodyPr wrap="square" rtlCol="0">
            <a:spAutoFit/>
          </a:bodyPr>
          <a:lstStyle/>
          <a:p>
            <a:r>
              <a:rPr lang="en-GB" sz="2400" dirty="0" smtClean="0"/>
              <a:t>This formulae is in the booklet</a:t>
            </a:r>
            <a:endParaRPr lang="en-GB" sz="2400" dirty="0"/>
          </a:p>
        </p:txBody>
      </p:sp>
    </p:spTree>
    <p:extLst>
      <p:ext uri="{BB962C8B-B14F-4D97-AF65-F5344CB8AC3E}">
        <p14:creationId xmlns:p14="http://schemas.microsoft.com/office/powerpoint/2010/main" val="1474673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p:nvPr/>
        </p:nvSpPr>
        <p:spPr>
          <a:xfrm rot="5400000">
            <a:off x="2627784" y="836712"/>
            <a:ext cx="3456384" cy="3168352"/>
          </a:xfrm>
          <a:prstGeom prst="pie">
            <a:avLst>
              <a:gd name="adj1" fmla="val 5378120"/>
              <a:gd name="adj2" fmla="val 162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6" name="Straight Connector 5"/>
          <p:cNvCxnSpPr/>
          <p:nvPr/>
        </p:nvCxnSpPr>
        <p:spPr>
          <a:xfrm>
            <a:off x="4355976" y="404664"/>
            <a:ext cx="0" cy="2376264"/>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9512" y="3068960"/>
            <a:ext cx="8712968" cy="461665"/>
          </a:xfrm>
          <a:prstGeom prst="rect">
            <a:avLst/>
          </a:prstGeom>
          <a:noFill/>
        </p:spPr>
        <p:txBody>
          <a:bodyPr wrap="square" rtlCol="0">
            <a:spAutoFit/>
          </a:bodyPr>
          <a:lstStyle/>
          <a:p>
            <a:pPr algn="ctr"/>
            <a:r>
              <a:rPr lang="en-GB" sz="2400" dirty="0" smtClean="0"/>
              <a:t>Find the centre of mass of the lamina with radius 5 cm</a:t>
            </a:r>
            <a:endParaRPr lang="en-GB" sz="2400" dirty="0"/>
          </a:p>
        </p:txBody>
      </p:sp>
      <p:sp>
        <p:nvSpPr>
          <p:cNvPr id="8" name="TextBox 7"/>
          <p:cNvSpPr txBox="1"/>
          <p:nvPr/>
        </p:nvSpPr>
        <p:spPr>
          <a:xfrm>
            <a:off x="3995936" y="2276872"/>
            <a:ext cx="288032" cy="369332"/>
          </a:xfrm>
          <a:prstGeom prst="rect">
            <a:avLst/>
          </a:prstGeom>
          <a:noFill/>
        </p:spPr>
        <p:txBody>
          <a:bodyPr wrap="square" rtlCol="0">
            <a:spAutoFit/>
          </a:bodyPr>
          <a:lstStyle/>
          <a:p>
            <a:r>
              <a:rPr lang="en-GB" dirty="0"/>
              <a:t>O</a:t>
            </a:r>
          </a:p>
        </p:txBody>
      </p:sp>
      <p:sp>
        <p:nvSpPr>
          <p:cNvPr id="9" name="Oval 8"/>
          <p:cNvSpPr/>
          <p:nvPr/>
        </p:nvSpPr>
        <p:spPr>
          <a:xfrm>
            <a:off x="4319972" y="2398028"/>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319972" y="1844824"/>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483768" y="2276872"/>
            <a:ext cx="288032" cy="369332"/>
          </a:xfrm>
          <a:prstGeom prst="rect">
            <a:avLst/>
          </a:prstGeom>
          <a:noFill/>
        </p:spPr>
        <p:txBody>
          <a:bodyPr wrap="square" rtlCol="0">
            <a:spAutoFit/>
          </a:bodyPr>
          <a:lstStyle/>
          <a:p>
            <a:r>
              <a:rPr lang="en-GB" dirty="0" smtClean="0"/>
              <a:t>A</a:t>
            </a:r>
            <a:endParaRPr lang="en-GB" dirty="0"/>
          </a:p>
        </p:txBody>
      </p:sp>
      <p:sp>
        <p:nvSpPr>
          <p:cNvPr id="12" name="TextBox 11"/>
          <p:cNvSpPr txBox="1"/>
          <p:nvPr/>
        </p:nvSpPr>
        <p:spPr>
          <a:xfrm>
            <a:off x="5940152" y="2276872"/>
            <a:ext cx="288032" cy="369332"/>
          </a:xfrm>
          <a:prstGeom prst="rect">
            <a:avLst/>
          </a:prstGeom>
          <a:noFill/>
        </p:spPr>
        <p:txBody>
          <a:bodyPr wrap="square" rtlCol="0">
            <a:spAutoFit/>
          </a:bodyPr>
          <a:lstStyle/>
          <a:p>
            <a:r>
              <a:rPr lang="en-GB" dirty="0" smtClean="0"/>
              <a:t>B</a:t>
            </a:r>
            <a:endParaRPr lang="en-GB" dirty="0"/>
          </a:p>
        </p:txBody>
      </p:sp>
      <p:sp>
        <p:nvSpPr>
          <p:cNvPr id="13" name="TextBox 12"/>
          <p:cNvSpPr txBox="1"/>
          <p:nvPr/>
        </p:nvSpPr>
        <p:spPr>
          <a:xfrm>
            <a:off x="4004320" y="1660158"/>
            <a:ext cx="288032" cy="369332"/>
          </a:xfrm>
          <a:prstGeom prst="rect">
            <a:avLst/>
          </a:prstGeom>
          <a:noFill/>
        </p:spPr>
        <p:txBody>
          <a:bodyPr wrap="square" rtlCol="0">
            <a:spAutoFit/>
          </a:bodyPr>
          <a:lstStyle/>
          <a:p>
            <a:r>
              <a:rPr lang="en-GB" dirty="0" smtClean="0"/>
              <a:t>G</a:t>
            </a:r>
            <a:endParaRPr lang="en-GB" dirty="0"/>
          </a:p>
        </p:txBody>
      </p:sp>
      <p:sp>
        <p:nvSpPr>
          <p:cNvPr id="14" name="TextBox 13"/>
          <p:cNvSpPr txBox="1"/>
          <p:nvPr/>
        </p:nvSpPr>
        <p:spPr>
          <a:xfrm>
            <a:off x="4034420" y="404664"/>
            <a:ext cx="288032" cy="369332"/>
          </a:xfrm>
          <a:prstGeom prst="rect">
            <a:avLst/>
          </a:prstGeom>
          <a:noFill/>
        </p:spPr>
        <p:txBody>
          <a:bodyPr wrap="square" rtlCol="0">
            <a:spAutoFit/>
          </a:bodyPr>
          <a:lstStyle/>
          <a:p>
            <a:r>
              <a:rPr lang="en-GB" dirty="0" smtClean="0"/>
              <a:t>C</a:t>
            </a:r>
            <a:endParaRPr lang="en-GB" dirty="0"/>
          </a:p>
        </p:txBody>
      </p:sp>
      <mc:AlternateContent xmlns:mc="http://schemas.openxmlformats.org/markup-compatibility/2006" xmlns:a14="http://schemas.microsoft.com/office/drawing/2010/main">
        <mc:Choice Requires="a14">
          <p:sp>
            <p:nvSpPr>
              <p:cNvPr id="15" name="TextBox 14"/>
              <p:cNvSpPr txBox="1"/>
              <p:nvPr/>
            </p:nvSpPr>
            <p:spPr>
              <a:xfrm>
                <a:off x="323528" y="3861048"/>
                <a:ext cx="8568952" cy="2151230"/>
              </a:xfrm>
              <a:prstGeom prst="rect">
                <a:avLst/>
              </a:prstGeom>
              <a:noFill/>
            </p:spPr>
            <p:txBody>
              <a:bodyPr wrap="square" rtlCol="0">
                <a:spAutoFit/>
              </a:bodyPr>
              <a:lstStyle/>
              <a:p>
                <a:r>
                  <a:rPr lang="en-GB" sz="2400" dirty="0" smtClean="0"/>
                  <a:t>The centre of mass lies on the line of symmetry OC</a:t>
                </a:r>
              </a:p>
              <a:p>
                <a:r>
                  <a:rPr lang="en-GB" sz="2400" dirty="0" smtClean="0"/>
                  <a:t>Using the result for a sector with r = 5 and </a:t>
                </a:r>
                <a:r>
                  <a:rPr lang="el-GR" sz="2400" dirty="0" smtClean="0"/>
                  <a:t>α</a:t>
                </a:r>
                <a:r>
                  <a:rPr lang="en-GB" sz="2400" dirty="0" smtClean="0"/>
                  <a:t> = </a:t>
                </a:r>
                <a14:m>
                  <m:oMath xmlns:m="http://schemas.openxmlformats.org/officeDocument/2006/math">
                    <m:f>
                      <m:fPr>
                        <m:ctrlPr>
                          <a:rPr lang="en-GB" sz="2400" i="1" smtClean="0">
                            <a:latin typeface="Cambria Math"/>
                          </a:rPr>
                        </m:ctrlPr>
                      </m:fPr>
                      <m:num>
                        <m:r>
                          <a:rPr lang="en-GB" sz="2400" i="1" smtClean="0">
                            <a:latin typeface="Cambria Math"/>
                            <a:ea typeface="Cambria Math"/>
                          </a:rPr>
                          <m:t>𝜋</m:t>
                        </m:r>
                      </m:num>
                      <m:den>
                        <m:r>
                          <a:rPr lang="en-GB" sz="2400" b="0" i="1" smtClean="0">
                            <a:latin typeface="Cambria Math"/>
                          </a:rPr>
                          <m:t>2</m:t>
                        </m:r>
                      </m:den>
                    </m:f>
                  </m:oMath>
                </a14:m>
                <a:endParaRPr lang="en-GB" sz="2400" dirty="0" smtClean="0"/>
              </a:p>
              <a:p>
                <a:endParaRPr lang="en-GB" sz="2400" dirty="0"/>
              </a:p>
              <a:p>
                <a:r>
                  <a:rPr lang="en-GB" sz="2400" dirty="0" smtClean="0"/>
                  <a:t>Then OG = </a:t>
                </a:r>
                <a14:m>
                  <m:oMath xmlns:m="http://schemas.openxmlformats.org/officeDocument/2006/math">
                    <m:f>
                      <m:fPr>
                        <m:ctrlPr>
                          <a:rPr lang="en-GB" sz="2400" i="1" smtClean="0">
                            <a:latin typeface="Cambria Math"/>
                          </a:rPr>
                        </m:ctrlPr>
                      </m:fPr>
                      <m:num>
                        <m:r>
                          <a:rPr lang="en-GB" sz="2400" b="0" i="1" smtClean="0">
                            <a:latin typeface="Cambria Math"/>
                          </a:rPr>
                          <m:t>2 </m:t>
                        </m:r>
                        <m:r>
                          <a:rPr lang="en-GB" sz="2400" b="0" i="1" smtClean="0">
                            <a:latin typeface="Cambria Math"/>
                          </a:rPr>
                          <m:t>𝑥</m:t>
                        </m:r>
                        <m:r>
                          <a:rPr lang="en-GB" sz="2400" b="0" i="1" smtClean="0">
                            <a:latin typeface="Cambria Math"/>
                          </a:rPr>
                          <m:t> 5 </m:t>
                        </m:r>
                        <m:r>
                          <a:rPr lang="en-GB" sz="2400" b="0" i="1" smtClean="0">
                            <a:latin typeface="Cambria Math"/>
                          </a:rPr>
                          <m:t>𝑥</m:t>
                        </m:r>
                        <m:r>
                          <a:rPr lang="en-GB" sz="2400" b="0" i="1" smtClean="0">
                            <a:latin typeface="Cambria Math"/>
                          </a:rPr>
                          <m:t> </m:t>
                        </m:r>
                        <m:r>
                          <a:rPr lang="en-GB" sz="2400" b="0" i="1" smtClean="0">
                            <a:latin typeface="Cambria Math"/>
                          </a:rPr>
                          <m:t>𝑠𝑖𝑛</m:t>
                        </m:r>
                        <m:f>
                          <m:fPr>
                            <m:ctrlPr>
                              <a:rPr lang="en-GB" sz="2400" b="0" i="1" smtClean="0">
                                <a:latin typeface="Cambria Math"/>
                              </a:rPr>
                            </m:ctrlPr>
                          </m:fPr>
                          <m:num>
                            <m:r>
                              <a:rPr lang="en-GB" sz="2400" b="0" i="1" smtClean="0">
                                <a:latin typeface="Cambria Math"/>
                                <a:ea typeface="Cambria Math"/>
                              </a:rPr>
                              <m:t>𝜋</m:t>
                            </m:r>
                          </m:num>
                          <m:den>
                            <m:r>
                              <a:rPr lang="en-GB" sz="2400" b="0" i="1" smtClean="0">
                                <a:latin typeface="Cambria Math"/>
                              </a:rPr>
                              <m:t>2</m:t>
                            </m:r>
                          </m:den>
                        </m:f>
                      </m:num>
                      <m:den>
                        <m:f>
                          <m:fPr>
                            <m:ctrlPr>
                              <a:rPr lang="en-GB" sz="2400" i="1" smtClean="0">
                                <a:latin typeface="Cambria Math"/>
                              </a:rPr>
                            </m:ctrlPr>
                          </m:fPr>
                          <m:num>
                            <m:r>
                              <a:rPr lang="en-GB" sz="2400" b="0" i="1" smtClean="0">
                                <a:latin typeface="Cambria Math"/>
                              </a:rPr>
                              <m:t>3</m:t>
                            </m:r>
                            <m:r>
                              <a:rPr lang="en-GB" sz="2400" b="0" i="1" smtClean="0">
                                <a:latin typeface="Cambria Math"/>
                                <a:ea typeface="Cambria Math"/>
                              </a:rPr>
                              <m:t>𝜋</m:t>
                            </m:r>
                          </m:num>
                          <m:den>
                            <m:r>
                              <a:rPr lang="en-GB" sz="2400" b="0" i="1" smtClean="0">
                                <a:latin typeface="Cambria Math"/>
                              </a:rPr>
                              <m:t>2</m:t>
                            </m:r>
                          </m:den>
                        </m:f>
                      </m:den>
                    </m:f>
                  </m:oMath>
                </a14:m>
                <a:r>
                  <a:rPr lang="en-GB" sz="2400" dirty="0" smtClean="0"/>
                  <a:t> = </a:t>
                </a:r>
                <a14:m>
                  <m:oMath xmlns:m="http://schemas.openxmlformats.org/officeDocument/2006/math">
                    <m:f>
                      <m:fPr>
                        <m:ctrlPr>
                          <a:rPr lang="en-GB" sz="2400" i="1" dirty="0" smtClean="0">
                            <a:latin typeface="Cambria Math"/>
                          </a:rPr>
                        </m:ctrlPr>
                      </m:fPr>
                      <m:num>
                        <m:r>
                          <a:rPr lang="en-GB" sz="2400" b="0" i="1" dirty="0" smtClean="0">
                            <a:latin typeface="Cambria Math"/>
                          </a:rPr>
                          <m:t>20</m:t>
                        </m:r>
                      </m:num>
                      <m:den>
                        <m:r>
                          <a:rPr lang="en-GB" sz="2400" b="0" i="1" dirty="0" smtClean="0">
                            <a:latin typeface="Cambria Math"/>
                          </a:rPr>
                          <m:t>3</m:t>
                        </m:r>
                        <m:r>
                          <a:rPr lang="en-GB" sz="2400" b="0" i="1" dirty="0" smtClean="0">
                            <a:latin typeface="Cambria Math"/>
                            <a:ea typeface="Cambria Math"/>
                          </a:rPr>
                          <m:t>𝜋</m:t>
                        </m:r>
                      </m:den>
                    </m:f>
                  </m:oMath>
                </a14:m>
                <a:endParaRPr lang="en-GB" sz="2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23528" y="3861048"/>
                <a:ext cx="8568952" cy="2151230"/>
              </a:xfrm>
              <a:prstGeom prst="rect">
                <a:avLst/>
              </a:prstGeom>
              <a:blipFill rotWithShape="1">
                <a:blip r:embed="rId2"/>
                <a:stretch>
                  <a:fillRect l="-1067" t="-22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17678" y="5877272"/>
                <a:ext cx="7854721" cy="616644"/>
              </a:xfrm>
              <a:prstGeom prst="rect">
                <a:avLst/>
              </a:prstGeom>
            </p:spPr>
            <p:txBody>
              <a:bodyPr wrap="square">
                <a:spAutoFit/>
              </a:bodyPr>
              <a:lstStyle/>
              <a:p>
                <a:pPr lvl="0"/>
                <a:r>
                  <a:rPr lang="en-GB" sz="2400" dirty="0">
                    <a:solidFill>
                      <a:prstClr val="black"/>
                    </a:solidFill>
                  </a:rPr>
                  <a:t>The </a:t>
                </a:r>
                <a:r>
                  <a:rPr lang="en-GB" sz="2400" dirty="0" smtClean="0">
                    <a:solidFill>
                      <a:prstClr val="black"/>
                    </a:solidFill>
                  </a:rPr>
                  <a:t>centre </a:t>
                </a:r>
                <a:r>
                  <a:rPr lang="en-GB" sz="2400" dirty="0">
                    <a:solidFill>
                      <a:prstClr val="black"/>
                    </a:solidFill>
                  </a:rPr>
                  <a:t>of mass lies on the line </a:t>
                </a:r>
                <a:r>
                  <a:rPr lang="en-GB" sz="2400" dirty="0" smtClean="0">
                    <a:solidFill>
                      <a:prstClr val="black"/>
                    </a:solidFill>
                  </a:rPr>
                  <a:t>OC a distance </a:t>
                </a:r>
                <a14:m>
                  <m:oMath xmlns:m="http://schemas.openxmlformats.org/officeDocument/2006/math">
                    <m:f>
                      <m:fPr>
                        <m:ctrlPr>
                          <a:rPr lang="en-GB" sz="2400" i="1" dirty="0" smtClean="0">
                            <a:latin typeface="Cambria Math"/>
                          </a:rPr>
                        </m:ctrlPr>
                      </m:fPr>
                      <m:num>
                        <m:r>
                          <a:rPr lang="en-GB" sz="2400" b="0" i="1" dirty="0" smtClean="0">
                            <a:latin typeface="Cambria Math"/>
                          </a:rPr>
                          <m:t>20</m:t>
                        </m:r>
                      </m:num>
                      <m:den>
                        <m:r>
                          <a:rPr lang="en-GB" sz="2400" b="0" i="1" dirty="0" smtClean="0">
                            <a:latin typeface="Cambria Math"/>
                          </a:rPr>
                          <m:t>3</m:t>
                        </m:r>
                        <m:r>
                          <a:rPr lang="en-GB" sz="2400" b="0" i="1" dirty="0" smtClean="0">
                            <a:latin typeface="Cambria Math"/>
                            <a:ea typeface="Cambria Math"/>
                          </a:rPr>
                          <m:t>𝜋</m:t>
                        </m:r>
                      </m:den>
                    </m:f>
                  </m:oMath>
                </a14:m>
                <a:r>
                  <a:rPr lang="en-GB" sz="2400" dirty="0" smtClean="0">
                    <a:solidFill>
                      <a:prstClr val="black"/>
                    </a:solidFill>
                  </a:rPr>
                  <a:t> from O. </a:t>
                </a:r>
                <a:endParaRPr lang="en-GB" sz="2400" dirty="0">
                  <a:solidFill>
                    <a:prstClr val="black"/>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317678" y="5877272"/>
                <a:ext cx="7854721" cy="616644"/>
              </a:xfrm>
              <a:prstGeom prst="rect">
                <a:avLst/>
              </a:prstGeom>
              <a:blipFill rotWithShape="1">
                <a:blip r:embed="rId3"/>
                <a:stretch>
                  <a:fillRect l="-1164" b="-9901"/>
                </a:stretch>
              </a:blipFill>
            </p:spPr>
            <p:txBody>
              <a:bodyPr/>
              <a:lstStyle/>
              <a:p>
                <a:r>
                  <a:rPr lang="en-GB">
                    <a:noFill/>
                  </a:rPr>
                  <a:t> </a:t>
                </a:r>
              </a:p>
            </p:txBody>
          </p:sp>
        </mc:Fallback>
      </mc:AlternateContent>
    </p:spTree>
    <p:extLst>
      <p:ext uri="{BB962C8B-B14F-4D97-AF65-F5344CB8AC3E}">
        <p14:creationId xmlns:p14="http://schemas.microsoft.com/office/powerpoint/2010/main" val="111958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776864" cy="584775"/>
          </a:xfrm>
          <a:prstGeom prst="rect">
            <a:avLst/>
          </a:prstGeom>
          <a:noFill/>
        </p:spPr>
        <p:txBody>
          <a:bodyPr wrap="square" rtlCol="0">
            <a:spAutoFit/>
          </a:bodyPr>
          <a:lstStyle/>
          <a:p>
            <a:r>
              <a:rPr lang="en-GB" sz="3200" dirty="0" smtClean="0"/>
              <a:t>Application to composite figures</a:t>
            </a:r>
            <a:endParaRPr lang="en-GB" sz="3200" dirty="0"/>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1196752"/>
            <a:ext cx="5260975" cy="189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85501" y="3087465"/>
            <a:ext cx="8928992" cy="1477328"/>
          </a:xfrm>
          <a:prstGeom prst="rect">
            <a:avLst/>
          </a:prstGeom>
          <a:noFill/>
        </p:spPr>
        <p:txBody>
          <a:bodyPr wrap="square" rtlCol="0">
            <a:spAutoFit/>
          </a:bodyPr>
          <a:lstStyle/>
          <a:p>
            <a:r>
              <a:rPr lang="en-GB" dirty="0" smtClean="0"/>
              <a:t>You can find the centre of mass for this shape by applying the ideas we have already come across:</a:t>
            </a:r>
          </a:p>
          <a:p>
            <a:pPr marL="342900" indent="-342900">
              <a:buAutoNum type="arabicPeriod"/>
            </a:pPr>
            <a:r>
              <a:rPr lang="en-GB" dirty="0" smtClean="0"/>
              <a:t>Work out the centre of mass for the rectangle</a:t>
            </a:r>
          </a:p>
          <a:p>
            <a:pPr marL="342900" indent="-342900">
              <a:buAutoNum type="arabicPeriod"/>
            </a:pPr>
            <a:r>
              <a:rPr lang="en-GB" dirty="0" smtClean="0"/>
              <a:t>Work out the centre of mass for the triangle</a:t>
            </a:r>
          </a:p>
          <a:p>
            <a:pPr marL="342900" indent="-342900">
              <a:buAutoNum type="arabicPeriod"/>
            </a:pPr>
            <a:r>
              <a:rPr lang="en-GB" dirty="0" smtClean="0"/>
              <a:t>Find the centre of mass of both ‘particles’</a:t>
            </a:r>
            <a:endParaRPr lang="en-GB" dirty="0"/>
          </a:p>
        </p:txBody>
      </p:sp>
      <p:sp>
        <p:nvSpPr>
          <p:cNvPr id="4" name="TextBox 3"/>
          <p:cNvSpPr txBox="1"/>
          <p:nvPr/>
        </p:nvSpPr>
        <p:spPr>
          <a:xfrm>
            <a:off x="185501" y="4941168"/>
            <a:ext cx="3090355" cy="1200329"/>
          </a:xfrm>
          <a:prstGeom prst="rect">
            <a:avLst/>
          </a:prstGeom>
          <a:noFill/>
        </p:spPr>
        <p:txBody>
          <a:bodyPr wrap="square" rtlCol="0">
            <a:spAutoFit/>
          </a:bodyPr>
          <a:lstStyle/>
          <a:p>
            <a:pPr algn="ctr"/>
            <a:r>
              <a:rPr lang="en-GB" dirty="0" smtClean="0"/>
              <a:t>centre of mass for ABCE</a:t>
            </a:r>
          </a:p>
          <a:p>
            <a:endParaRPr lang="en-GB" dirty="0"/>
          </a:p>
          <a:p>
            <a:r>
              <a:rPr lang="en-GB" dirty="0" smtClean="0"/>
              <a:t>Take A as the origin then</a:t>
            </a:r>
          </a:p>
          <a:p>
            <a:r>
              <a:rPr lang="en-GB" dirty="0" smtClean="0"/>
              <a:t>(6, 4.5) is the centre of mass </a:t>
            </a:r>
            <a:endParaRPr lang="en-GB" dirty="0"/>
          </a:p>
        </p:txBody>
      </p:sp>
      <mc:AlternateContent xmlns:mc="http://schemas.openxmlformats.org/markup-compatibility/2006" xmlns:a14="http://schemas.microsoft.com/office/drawing/2010/main">
        <mc:Choice Requires="a14">
          <p:sp>
            <p:nvSpPr>
              <p:cNvPr id="5" name="TextBox 4"/>
              <p:cNvSpPr txBox="1"/>
              <p:nvPr/>
            </p:nvSpPr>
            <p:spPr>
              <a:xfrm>
                <a:off x="4084567" y="5070626"/>
                <a:ext cx="4176464" cy="1070871"/>
              </a:xfrm>
              <a:prstGeom prst="rect">
                <a:avLst/>
              </a:prstGeom>
              <a:noFill/>
            </p:spPr>
            <p:txBody>
              <a:bodyPr wrap="square" rtlCol="0">
                <a:spAutoFit/>
              </a:bodyPr>
              <a:lstStyle/>
              <a:p>
                <a:r>
                  <a:rPr lang="en-GB" dirty="0" smtClean="0"/>
                  <a:t>centre of mass for CDE</a:t>
                </a:r>
              </a:p>
              <a:p>
                <a:endParaRPr lang="en-GB" dirty="0"/>
              </a:p>
              <a:p>
                <a:r>
                  <a:rPr lang="en-GB" dirty="0" smtClean="0"/>
                  <a:t>= </a:t>
                </a:r>
                <a14:m>
                  <m:oMath xmlns:m="http://schemas.openxmlformats.org/officeDocument/2006/math">
                    <m:d>
                      <m:dPr>
                        <m:ctrlPr>
                          <a:rPr lang="en-GB" i="1" smtClean="0">
                            <a:latin typeface="Cambria Math"/>
                          </a:rPr>
                        </m:ctrlPr>
                      </m:dPr>
                      <m:e>
                        <m:f>
                          <m:fPr>
                            <m:ctrlPr>
                              <a:rPr lang="en-GB" i="1" smtClean="0">
                                <a:latin typeface="Cambria Math"/>
                              </a:rPr>
                            </m:ctrlPr>
                          </m:fPr>
                          <m:num>
                            <m:r>
                              <a:rPr lang="en-GB" b="0" i="1" smtClean="0">
                                <a:latin typeface="Cambria Math"/>
                              </a:rPr>
                              <m:t>12+12+19.5</m:t>
                            </m:r>
                          </m:num>
                          <m:den>
                            <m:r>
                              <a:rPr lang="en-GB" b="0" i="1" smtClean="0">
                                <a:latin typeface="Cambria Math"/>
                              </a:rPr>
                              <m:t>3</m:t>
                            </m:r>
                          </m:den>
                        </m:f>
                        <m:r>
                          <a:rPr lang="en-GB" b="0" i="1" smtClean="0">
                            <a:latin typeface="Cambria Math"/>
                          </a:rPr>
                          <m:t> ,</m:t>
                        </m:r>
                        <m:f>
                          <m:fPr>
                            <m:ctrlPr>
                              <a:rPr lang="en-GB" b="0" i="1" smtClean="0">
                                <a:latin typeface="Cambria Math"/>
                              </a:rPr>
                            </m:ctrlPr>
                          </m:fPr>
                          <m:num>
                            <m:r>
                              <a:rPr lang="en-GB" b="0" i="1" smtClean="0">
                                <a:latin typeface="Cambria Math"/>
                              </a:rPr>
                              <m:t>0+9+4.5</m:t>
                            </m:r>
                          </m:num>
                          <m:den>
                            <m:r>
                              <a:rPr lang="en-GB" b="0" i="1" smtClean="0">
                                <a:latin typeface="Cambria Math"/>
                              </a:rPr>
                              <m:t>3</m:t>
                            </m:r>
                          </m:den>
                        </m:f>
                        <m:r>
                          <a:rPr lang="en-GB" b="0" i="1" smtClean="0">
                            <a:latin typeface="Cambria Math"/>
                          </a:rPr>
                          <m:t> </m:t>
                        </m:r>
                      </m:e>
                    </m:d>
                  </m:oMath>
                </a14:m>
                <a:r>
                  <a:rPr lang="en-GB" dirty="0" smtClean="0"/>
                  <a:t> = (14.5, 4.5)</a:t>
                </a:r>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4084567" y="5070626"/>
                <a:ext cx="4176464" cy="1070871"/>
              </a:xfrm>
              <a:prstGeom prst="rect">
                <a:avLst/>
              </a:prstGeom>
              <a:blipFill rotWithShape="1">
                <a:blip r:embed="rId3"/>
                <a:stretch>
                  <a:fillRect l="-1168" t="-2857" b="-1714"/>
                </a:stretch>
              </a:blipFill>
            </p:spPr>
            <p:txBody>
              <a:bodyPr/>
              <a:lstStyle/>
              <a:p>
                <a:r>
                  <a:rPr lang="en-GB">
                    <a:noFill/>
                  </a:rPr>
                  <a:t> </a:t>
                </a:r>
              </a:p>
            </p:txBody>
          </p:sp>
        </mc:Fallback>
      </mc:AlternateContent>
    </p:spTree>
    <p:extLst>
      <p:ext uri="{BB962C8B-B14F-4D97-AF65-F5344CB8AC3E}">
        <p14:creationId xmlns:p14="http://schemas.microsoft.com/office/powerpoint/2010/main" val="3178712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67544" y="404664"/>
                <a:ext cx="8280920" cy="3057888"/>
              </a:xfrm>
              <a:prstGeom prst="rect">
                <a:avLst/>
              </a:prstGeom>
              <a:noFill/>
            </p:spPr>
            <p:txBody>
              <a:bodyPr wrap="square" rtlCol="0">
                <a:spAutoFit/>
              </a:bodyPr>
              <a:lstStyle/>
              <a:p>
                <a:r>
                  <a:rPr lang="en-GB" dirty="0" smtClean="0"/>
                  <a:t>Because the shapes are uniform the area of each can be used to represent it’s mass</a:t>
                </a:r>
              </a:p>
              <a:p>
                <a:endParaRPr lang="en-GB" dirty="0"/>
              </a:p>
              <a:p>
                <a:r>
                  <a:rPr lang="en-GB" dirty="0" smtClean="0"/>
                  <a:t>Mass of rectangle = 108 cm²                               mass of triangle = 33.75cm²</a:t>
                </a:r>
              </a:p>
              <a:p>
                <a:endParaRPr lang="en-GB" dirty="0"/>
              </a:p>
              <a:p>
                <a:r>
                  <a:rPr lang="en-GB" dirty="0" smtClean="0"/>
                  <a:t>centre of mass of shape</a:t>
                </a:r>
              </a:p>
              <a:p>
                <a:endParaRPr lang="en-GB" dirty="0"/>
              </a:p>
              <a:p>
                <a:r>
                  <a:rPr lang="en-GB" dirty="0" smtClean="0"/>
                  <a:t> = 108 </a:t>
                </a:r>
                <a14:m>
                  <m:oMath xmlns:m="http://schemas.openxmlformats.org/officeDocument/2006/math">
                    <m:d>
                      <m:dPr>
                        <m:ctrlPr>
                          <a:rPr lang="en-GB" i="1" smtClean="0">
                            <a:latin typeface="Cambria Math"/>
                          </a:rPr>
                        </m:ctrlPr>
                      </m:dPr>
                      <m:e>
                        <m:eqArr>
                          <m:eqArrPr>
                            <m:ctrlPr>
                              <a:rPr lang="en-GB" b="0" i="1" smtClean="0">
                                <a:latin typeface="Cambria Math"/>
                              </a:rPr>
                            </m:ctrlPr>
                          </m:eqArrPr>
                          <m:e>
                            <m:r>
                              <a:rPr lang="en-GB" b="0" i="1" smtClean="0">
                                <a:latin typeface="Cambria Math"/>
                              </a:rPr>
                              <m:t>6</m:t>
                            </m:r>
                          </m:e>
                          <m:e>
                            <m:r>
                              <a:rPr lang="en-GB" b="0" i="1" smtClean="0">
                                <a:latin typeface="Cambria Math"/>
                              </a:rPr>
                              <m:t>4.5</m:t>
                            </m:r>
                          </m:e>
                        </m:eqArr>
                      </m:e>
                    </m:d>
                    <m:r>
                      <a:rPr lang="en-GB" b="0" i="1" smtClean="0">
                        <a:latin typeface="Cambria Math"/>
                      </a:rPr>
                      <m:t>+33.75</m:t>
                    </m:r>
                    <m:d>
                      <m:dPr>
                        <m:ctrlPr>
                          <a:rPr lang="en-GB" b="0" i="1" smtClean="0">
                            <a:latin typeface="Cambria Math"/>
                          </a:rPr>
                        </m:ctrlPr>
                      </m:dPr>
                      <m:e>
                        <m:eqArr>
                          <m:eqArrPr>
                            <m:ctrlPr>
                              <a:rPr lang="en-GB" b="0" i="1" smtClean="0">
                                <a:latin typeface="Cambria Math"/>
                              </a:rPr>
                            </m:ctrlPr>
                          </m:eqArrPr>
                          <m:e>
                            <m:r>
                              <a:rPr lang="en-GB" b="0" i="1" smtClean="0">
                                <a:latin typeface="Cambria Math"/>
                              </a:rPr>
                              <m:t>14.5</m:t>
                            </m:r>
                          </m:e>
                          <m:e>
                            <m:r>
                              <a:rPr lang="en-GB" b="0" i="1" smtClean="0">
                                <a:latin typeface="Cambria Math"/>
                              </a:rPr>
                              <m:t>4.5</m:t>
                            </m:r>
                          </m:e>
                        </m:eqArr>
                      </m:e>
                    </m:d>
                    <m:r>
                      <a:rPr lang="en-GB" b="0" i="1" smtClean="0">
                        <a:latin typeface="Cambria Math"/>
                      </a:rPr>
                      <m:t>= </m:t>
                    </m:r>
                  </m:oMath>
                </a14:m>
                <a:r>
                  <a:rPr lang="en-GB" dirty="0" smtClean="0"/>
                  <a:t>141.75</a:t>
                </a:r>
                <a14:m>
                  <m:oMath xmlns:m="http://schemas.openxmlformats.org/officeDocument/2006/math">
                    <m:d>
                      <m:dPr>
                        <m:ctrlPr>
                          <a:rPr lang="en-GB" i="1" dirty="0" smtClean="0">
                            <a:latin typeface="Cambria Math"/>
                          </a:rPr>
                        </m:ctrlPr>
                      </m:dPr>
                      <m:e>
                        <m:acc>
                          <m:accPr>
                            <m:chr m:val="̅"/>
                            <m:ctrlPr>
                              <a:rPr lang="en-GB" i="1" dirty="0" smtClean="0">
                                <a:latin typeface="Cambria Math"/>
                              </a:rPr>
                            </m:ctrlPr>
                          </m:accPr>
                          <m:e>
                            <m:eqArr>
                              <m:eqArrPr>
                                <m:ctrlPr>
                                  <a:rPr lang="en-GB" b="0" i="1" dirty="0" smtClean="0">
                                    <a:latin typeface="Cambria Math"/>
                                  </a:rPr>
                                </m:ctrlPr>
                              </m:eqArrPr>
                              <m:e>
                                <m:r>
                                  <a:rPr lang="en-GB" b="0" i="1" dirty="0" smtClean="0">
                                    <a:latin typeface="Cambria Math"/>
                                  </a:rPr>
                                  <m:t>𝑥</m:t>
                                </m:r>
                              </m:e>
                              <m:e>
                                <m:acc>
                                  <m:accPr>
                                    <m:chr m:val="̅"/>
                                    <m:ctrlPr>
                                      <a:rPr lang="en-GB" b="0" i="1" dirty="0" smtClean="0">
                                        <a:latin typeface="Cambria Math"/>
                                      </a:rPr>
                                    </m:ctrlPr>
                                  </m:accPr>
                                  <m:e>
                                    <m:r>
                                      <a:rPr lang="en-GB" b="0" i="1" dirty="0" smtClean="0">
                                        <a:latin typeface="Cambria Math"/>
                                      </a:rPr>
                                      <m:t>𝑦</m:t>
                                    </m:r>
                                  </m:e>
                                </m:acc>
                              </m:e>
                            </m:eqArr>
                          </m:e>
                        </m:acc>
                      </m:e>
                    </m:d>
                  </m:oMath>
                </a14:m>
                <a:endParaRPr lang="en-GB" dirty="0" smtClean="0"/>
              </a:p>
              <a:p>
                <a:endParaRPr lang="en-GB" dirty="0"/>
              </a:p>
              <a:p>
                <a:pPr/>
                <a14:m>
                  <m:oMathPara xmlns:m="http://schemas.openxmlformats.org/officeDocument/2006/math">
                    <m:oMathParaPr>
                      <m:jc m:val="centerGroup"/>
                    </m:oMathParaPr>
                    <m:oMath xmlns:m="http://schemas.openxmlformats.org/officeDocument/2006/math">
                      <m:d>
                        <m:dPr>
                          <m:ctrlPr>
                            <a:rPr lang="en-GB" b="0" i="1" smtClean="0">
                              <a:latin typeface="Cambria Math"/>
                            </a:rPr>
                          </m:ctrlPr>
                        </m:dPr>
                        <m:e>
                          <m:eqArr>
                            <m:eqArrPr>
                              <m:ctrlPr>
                                <a:rPr lang="en-GB" b="0" i="1" smtClean="0">
                                  <a:latin typeface="Cambria Math"/>
                                </a:rPr>
                              </m:ctrlPr>
                            </m:eqArrPr>
                            <m:e>
                              <m:r>
                                <a:rPr lang="en-GB" b="0" i="1" smtClean="0">
                                  <a:latin typeface="Cambria Math"/>
                                </a:rPr>
                                <m:t>8.02</m:t>
                              </m:r>
                            </m:e>
                            <m:e>
                              <m:r>
                                <a:rPr lang="en-GB" b="0" i="1" smtClean="0">
                                  <a:latin typeface="Cambria Math"/>
                                </a:rPr>
                                <m:t>4.5</m:t>
                              </m:r>
                            </m:e>
                          </m:eqArr>
                        </m:e>
                      </m:d>
                      <m:r>
                        <a:rPr lang="en-GB" b="0" i="1" smtClean="0">
                          <a:latin typeface="Cambria Math"/>
                        </a:rPr>
                        <m:t>= </m:t>
                      </m:r>
                      <m:d>
                        <m:dPr>
                          <m:ctrlPr>
                            <a:rPr lang="en-GB" i="1" dirty="0" smtClean="0">
                              <a:latin typeface="Cambria Math"/>
                            </a:rPr>
                          </m:ctrlPr>
                        </m:dPr>
                        <m:e>
                          <m:acc>
                            <m:accPr>
                              <m:chr m:val="̅"/>
                              <m:ctrlPr>
                                <a:rPr lang="en-GB" i="1" dirty="0" smtClean="0">
                                  <a:latin typeface="Cambria Math"/>
                                </a:rPr>
                              </m:ctrlPr>
                            </m:accPr>
                            <m:e>
                              <m:eqArr>
                                <m:eqArrPr>
                                  <m:ctrlPr>
                                    <a:rPr lang="en-GB" b="0" i="1" dirty="0" smtClean="0">
                                      <a:latin typeface="Cambria Math"/>
                                    </a:rPr>
                                  </m:ctrlPr>
                                </m:eqArrPr>
                                <m:e>
                                  <m:r>
                                    <a:rPr lang="en-GB" b="0" i="1" dirty="0" smtClean="0">
                                      <a:latin typeface="Cambria Math"/>
                                    </a:rPr>
                                    <m:t>𝑥</m:t>
                                  </m:r>
                                </m:e>
                                <m:e>
                                  <m:acc>
                                    <m:accPr>
                                      <m:chr m:val="̅"/>
                                      <m:ctrlPr>
                                        <a:rPr lang="en-GB" b="0" i="1" dirty="0" smtClean="0">
                                          <a:latin typeface="Cambria Math"/>
                                        </a:rPr>
                                      </m:ctrlPr>
                                    </m:accPr>
                                    <m:e>
                                      <m:r>
                                        <a:rPr lang="en-GB" b="0" i="1" dirty="0" smtClean="0">
                                          <a:latin typeface="Cambria Math"/>
                                        </a:rPr>
                                        <m:t>𝑦</m:t>
                                      </m:r>
                                    </m:e>
                                  </m:acc>
                                </m:e>
                              </m:eqArr>
                            </m:e>
                          </m:acc>
                        </m:e>
                      </m:d>
                    </m:oMath>
                  </m:oMathPara>
                </a14:m>
                <a:endParaRPr lang="en-GB" dirty="0"/>
              </a:p>
            </p:txBody>
          </p:sp>
        </mc:Choice>
        <mc:Fallback xmlns="">
          <p:sp>
            <p:nvSpPr>
              <p:cNvPr id="2" name="TextBox 1"/>
              <p:cNvSpPr txBox="1">
                <a:spLocks noRot="1" noChangeAspect="1" noMove="1" noResize="1" noEditPoints="1" noAdjustHandles="1" noChangeArrowheads="1" noChangeShapeType="1" noTextEdit="1"/>
              </p:cNvSpPr>
              <p:nvPr/>
            </p:nvSpPr>
            <p:spPr>
              <a:xfrm>
                <a:off x="467544" y="404664"/>
                <a:ext cx="8280920" cy="3057888"/>
              </a:xfrm>
              <a:prstGeom prst="rect">
                <a:avLst/>
              </a:prstGeom>
              <a:blipFill rotWithShape="1">
                <a:blip r:embed="rId2"/>
                <a:stretch>
                  <a:fillRect l="-663" t="-996"/>
                </a:stretch>
              </a:blipFill>
            </p:spPr>
            <p:txBody>
              <a:bodyPr/>
              <a:lstStyle/>
              <a:p>
                <a:r>
                  <a:rPr lang="en-GB">
                    <a:noFill/>
                  </a:rPr>
                  <a:t> </a:t>
                </a:r>
              </a:p>
            </p:txBody>
          </p:sp>
        </mc:Fallback>
      </mc:AlternateContent>
      <p:sp>
        <p:nvSpPr>
          <p:cNvPr id="3" name="TextBox 2"/>
          <p:cNvSpPr txBox="1"/>
          <p:nvPr/>
        </p:nvSpPr>
        <p:spPr>
          <a:xfrm>
            <a:off x="467544" y="3861048"/>
            <a:ext cx="8280920" cy="369332"/>
          </a:xfrm>
          <a:prstGeom prst="rect">
            <a:avLst/>
          </a:prstGeom>
          <a:noFill/>
        </p:spPr>
        <p:txBody>
          <a:bodyPr wrap="square" rtlCol="0">
            <a:spAutoFit/>
          </a:bodyPr>
          <a:lstStyle/>
          <a:p>
            <a:r>
              <a:rPr lang="en-GB" dirty="0" smtClean="0"/>
              <a:t>centre of mass is  8.02 cm from AB and  4.5 cm from AE</a:t>
            </a:r>
            <a:endParaRPr lang="en-GB" dirty="0"/>
          </a:p>
        </p:txBody>
      </p:sp>
    </p:spTree>
    <p:extLst>
      <p:ext uri="{BB962C8B-B14F-4D97-AF65-F5344CB8AC3E}">
        <p14:creationId xmlns:p14="http://schemas.microsoft.com/office/powerpoint/2010/main" val="149265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24936" cy="1569660"/>
          </a:xfrm>
          <a:prstGeom prst="rect">
            <a:avLst/>
          </a:prstGeom>
        </p:spPr>
        <p:txBody>
          <a:bodyPr wrap="square">
            <a:spAutoFit/>
          </a:bodyPr>
          <a:lstStyle/>
          <a:p>
            <a:pPr>
              <a:spcAft>
                <a:spcPts val="0"/>
              </a:spcAft>
            </a:pPr>
            <a:r>
              <a:rPr lang="en-US" sz="2400" dirty="0" smtClean="0">
                <a:effectLst/>
                <a:latin typeface="Comic Sans MS"/>
                <a:ea typeface="Times New Roman"/>
              </a:rPr>
              <a:t>The object below is formed by removing a uniform semi circular disc of radius 3m from a second uniform semi circular disc of radius 6m. Calculate the </a:t>
            </a:r>
            <a:r>
              <a:rPr lang="en-US" sz="2400" dirty="0" err="1" smtClean="0">
                <a:effectLst/>
                <a:latin typeface="Comic Sans MS"/>
                <a:ea typeface="Times New Roman"/>
              </a:rPr>
              <a:t>centre</a:t>
            </a:r>
            <a:r>
              <a:rPr lang="en-US" sz="2400" dirty="0" smtClean="0">
                <a:effectLst/>
                <a:latin typeface="Comic Sans MS"/>
                <a:ea typeface="Times New Roman"/>
              </a:rPr>
              <a:t> of mass of the object.</a:t>
            </a:r>
            <a:endParaRPr lang="en-GB" sz="2400" dirty="0">
              <a:effectLst/>
              <a:latin typeface="Times New Roman"/>
              <a:ea typeface="Times New Roman"/>
            </a:endParaRPr>
          </a:p>
        </p:txBody>
      </p:sp>
      <p:sp>
        <p:nvSpPr>
          <p:cNvPr id="3" name="Rectangle 1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4" name="Group 1"/>
          <p:cNvGrpSpPr>
            <a:grpSpLocks noChangeAspect="1"/>
          </p:cNvGrpSpPr>
          <p:nvPr/>
        </p:nvGrpSpPr>
        <p:grpSpPr bwMode="auto">
          <a:xfrm>
            <a:off x="3293554" y="2069641"/>
            <a:ext cx="2628900" cy="2139950"/>
            <a:chOff x="2730" y="2620"/>
            <a:chExt cx="4140" cy="3370"/>
          </a:xfrm>
        </p:grpSpPr>
        <p:sp>
          <p:nvSpPr>
            <p:cNvPr id="5" name="AutoShape 17"/>
            <p:cNvSpPr>
              <a:spLocks noChangeAspect="1" noChangeArrowheads="1" noTextEdit="1"/>
            </p:cNvSpPr>
            <p:nvPr/>
          </p:nvSpPr>
          <p:spPr bwMode="auto">
            <a:xfrm>
              <a:off x="2730" y="2620"/>
              <a:ext cx="4140" cy="337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6" name="Group 2"/>
            <p:cNvGrpSpPr>
              <a:grpSpLocks/>
            </p:cNvGrpSpPr>
            <p:nvPr/>
          </p:nvGrpSpPr>
          <p:grpSpPr bwMode="auto">
            <a:xfrm>
              <a:off x="2866" y="2846"/>
              <a:ext cx="3855" cy="3144"/>
              <a:chOff x="2866" y="2846"/>
              <a:chExt cx="3855" cy="3144"/>
            </a:xfrm>
          </p:grpSpPr>
          <p:grpSp>
            <p:nvGrpSpPr>
              <p:cNvPr id="7" name="Group 5"/>
              <p:cNvGrpSpPr>
                <a:grpSpLocks/>
              </p:cNvGrpSpPr>
              <p:nvPr/>
            </p:nvGrpSpPr>
            <p:grpSpPr bwMode="auto">
              <a:xfrm>
                <a:off x="2866" y="2846"/>
                <a:ext cx="3855" cy="3084"/>
                <a:chOff x="2866" y="2846"/>
                <a:chExt cx="3855" cy="3084"/>
              </a:xfrm>
            </p:grpSpPr>
            <p:grpSp>
              <p:nvGrpSpPr>
                <p:cNvPr id="10" name="Group 8"/>
                <p:cNvGrpSpPr>
                  <a:grpSpLocks/>
                </p:cNvGrpSpPr>
                <p:nvPr/>
              </p:nvGrpSpPr>
              <p:grpSpPr bwMode="auto">
                <a:xfrm>
                  <a:off x="2866" y="2846"/>
                  <a:ext cx="3855" cy="2424"/>
                  <a:chOff x="2866" y="2846"/>
                  <a:chExt cx="3855" cy="2424"/>
                </a:xfrm>
              </p:grpSpPr>
              <p:grpSp>
                <p:nvGrpSpPr>
                  <p:cNvPr id="13" name="Group 10"/>
                  <p:cNvGrpSpPr>
                    <a:grpSpLocks/>
                  </p:cNvGrpSpPr>
                  <p:nvPr/>
                </p:nvGrpSpPr>
                <p:grpSpPr bwMode="auto">
                  <a:xfrm>
                    <a:off x="2866" y="2846"/>
                    <a:ext cx="3855" cy="2424"/>
                    <a:chOff x="5742" y="4460"/>
                    <a:chExt cx="1829" cy="970"/>
                  </a:xfrm>
                </p:grpSpPr>
                <p:grpSp>
                  <p:nvGrpSpPr>
                    <p:cNvPr id="15" name="Group 13"/>
                    <p:cNvGrpSpPr>
                      <a:grpSpLocks/>
                    </p:cNvGrpSpPr>
                    <p:nvPr/>
                  </p:nvGrpSpPr>
                  <p:grpSpPr bwMode="auto">
                    <a:xfrm>
                      <a:off x="5747" y="4964"/>
                      <a:ext cx="1823" cy="466"/>
                      <a:chOff x="3728" y="5662"/>
                      <a:chExt cx="1519" cy="389"/>
                    </a:xfrm>
                  </p:grpSpPr>
                  <p:sp>
                    <p:nvSpPr>
                      <p:cNvPr id="18" name="Freeform 16"/>
                      <p:cNvSpPr>
                        <a:spLocks/>
                      </p:cNvSpPr>
                      <p:nvPr/>
                    </p:nvSpPr>
                    <p:spPr bwMode="auto">
                      <a:xfrm>
                        <a:off x="4153" y="5662"/>
                        <a:ext cx="692" cy="389"/>
                      </a:xfrm>
                      <a:custGeom>
                        <a:avLst/>
                        <a:gdLst>
                          <a:gd name="T0" fmla="*/ 0 w 832"/>
                          <a:gd name="T1" fmla="*/ 465 h 465"/>
                          <a:gd name="T2" fmla="*/ 44 w 832"/>
                          <a:gd name="T3" fmla="*/ 255 h 465"/>
                          <a:gd name="T4" fmla="*/ 167 w 832"/>
                          <a:gd name="T5" fmla="*/ 99 h 465"/>
                          <a:gd name="T6" fmla="*/ 308 w 832"/>
                          <a:gd name="T7" fmla="*/ 24 h 465"/>
                          <a:gd name="T8" fmla="*/ 482 w 832"/>
                          <a:gd name="T9" fmla="*/ 8 h 465"/>
                          <a:gd name="T10" fmla="*/ 638 w 832"/>
                          <a:gd name="T11" fmla="*/ 75 h 465"/>
                          <a:gd name="T12" fmla="*/ 740 w 832"/>
                          <a:gd name="T13" fmla="*/ 174 h 465"/>
                          <a:gd name="T14" fmla="*/ 815 w 832"/>
                          <a:gd name="T15" fmla="*/ 330 h 465"/>
                          <a:gd name="T16" fmla="*/ 832 w 832"/>
                          <a:gd name="T17" fmla="*/ 465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2" h="465">
                            <a:moveTo>
                              <a:pt x="0" y="465"/>
                            </a:moveTo>
                            <a:cubicBezTo>
                              <a:pt x="8" y="390"/>
                              <a:pt x="16" y="316"/>
                              <a:pt x="44" y="255"/>
                            </a:cubicBezTo>
                            <a:cubicBezTo>
                              <a:pt x="72" y="194"/>
                              <a:pt x="123" y="137"/>
                              <a:pt x="167" y="99"/>
                            </a:cubicBezTo>
                            <a:cubicBezTo>
                              <a:pt x="211" y="61"/>
                              <a:pt x="256" y="39"/>
                              <a:pt x="308" y="24"/>
                            </a:cubicBezTo>
                            <a:cubicBezTo>
                              <a:pt x="360" y="9"/>
                              <a:pt x="427" y="0"/>
                              <a:pt x="482" y="8"/>
                            </a:cubicBezTo>
                            <a:cubicBezTo>
                              <a:pt x="537" y="16"/>
                              <a:pt x="595" y="47"/>
                              <a:pt x="638" y="75"/>
                            </a:cubicBezTo>
                            <a:cubicBezTo>
                              <a:pt x="681" y="103"/>
                              <a:pt x="711" y="132"/>
                              <a:pt x="740" y="174"/>
                            </a:cubicBezTo>
                            <a:cubicBezTo>
                              <a:pt x="769" y="216"/>
                              <a:pt x="800" y="281"/>
                              <a:pt x="815" y="330"/>
                            </a:cubicBezTo>
                            <a:cubicBezTo>
                              <a:pt x="830" y="379"/>
                              <a:pt x="831" y="422"/>
                              <a:pt x="832" y="465"/>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15"/>
                      <p:cNvSpPr>
                        <a:spLocks noChangeShapeType="1"/>
                      </p:cNvSpPr>
                      <p:nvPr/>
                    </p:nvSpPr>
                    <p:spPr bwMode="auto">
                      <a:xfrm>
                        <a:off x="4845" y="6051"/>
                        <a:ext cx="40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14"/>
                      <p:cNvSpPr>
                        <a:spLocks noChangeShapeType="1"/>
                      </p:cNvSpPr>
                      <p:nvPr/>
                    </p:nvSpPr>
                    <p:spPr bwMode="auto">
                      <a:xfrm flipH="1">
                        <a:off x="3728" y="6051"/>
                        <a:ext cx="4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6" name="Freeform 12"/>
                    <p:cNvSpPr>
                      <a:spLocks/>
                    </p:cNvSpPr>
                    <p:nvPr/>
                  </p:nvSpPr>
                  <p:spPr bwMode="auto">
                    <a:xfrm>
                      <a:off x="5742" y="4460"/>
                      <a:ext cx="1828" cy="933"/>
                    </a:xfrm>
                    <a:custGeom>
                      <a:avLst/>
                      <a:gdLst>
                        <a:gd name="T0" fmla="*/ 0 w 1828"/>
                        <a:gd name="T1" fmla="*/ 932 h 932"/>
                        <a:gd name="T2" fmla="*/ 43 w 1828"/>
                        <a:gd name="T3" fmla="*/ 629 h 932"/>
                        <a:gd name="T4" fmla="*/ 220 w 1828"/>
                        <a:gd name="T5" fmla="*/ 314 h 932"/>
                        <a:gd name="T6" fmla="*/ 562 w 1828"/>
                        <a:gd name="T7" fmla="*/ 71 h 932"/>
                        <a:gd name="T8" fmla="*/ 945 w 1828"/>
                        <a:gd name="T9" fmla="*/ 2 h 932"/>
                        <a:gd name="T10" fmla="*/ 1234 w 1828"/>
                        <a:gd name="T11" fmla="*/ 59 h 932"/>
                        <a:gd name="T12" fmla="*/ 1480 w 1828"/>
                        <a:gd name="T13" fmla="*/ 203 h 932"/>
                        <a:gd name="T14" fmla="*/ 1690 w 1828"/>
                        <a:gd name="T15" fmla="*/ 437 h 932"/>
                        <a:gd name="T16" fmla="*/ 1793 w 1828"/>
                        <a:gd name="T17" fmla="*/ 704 h 932"/>
                        <a:gd name="T18" fmla="*/ 1823 w 1828"/>
                        <a:gd name="T19" fmla="*/ 851 h 932"/>
                        <a:gd name="T20" fmla="*/ 1823 w 1828"/>
                        <a:gd name="T21" fmla="*/ 893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8" h="932">
                          <a:moveTo>
                            <a:pt x="0" y="932"/>
                          </a:moveTo>
                          <a:cubicBezTo>
                            <a:pt x="3" y="832"/>
                            <a:pt x="6" y="732"/>
                            <a:pt x="43" y="629"/>
                          </a:cubicBezTo>
                          <a:cubicBezTo>
                            <a:pt x="80" y="526"/>
                            <a:pt x="134" y="407"/>
                            <a:pt x="220" y="314"/>
                          </a:cubicBezTo>
                          <a:cubicBezTo>
                            <a:pt x="306" y="221"/>
                            <a:pt x="441" y="123"/>
                            <a:pt x="562" y="71"/>
                          </a:cubicBezTo>
                          <a:cubicBezTo>
                            <a:pt x="683" y="19"/>
                            <a:pt x="833" y="4"/>
                            <a:pt x="945" y="2"/>
                          </a:cubicBezTo>
                          <a:cubicBezTo>
                            <a:pt x="1057" y="0"/>
                            <a:pt x="1145" y="26"/>
                            <a:pt x="1234" y="59"/>
                          </a:cubicBezTo>
                          <a:cubicBezTo>
                            <a:pt x="1323" y="92"/>
                            <a:pt x="1404" y="140"/>
                            <a:pt x="1480" y="203"/>
                          </a:cubicBezTo>
                          <a:cubicBezTo>
                            <a:pt x="1556" y="266"/>
                            <a:pt x="1638" y="353"/>
                            <a:pt x="1690" y="437"/>
                          </a:cubicBezTo>
                          <a:cubicBezTo>
                            <a:pt x="1742" y="521"/>
                            <a:pt x="1771" y="635"/>
                            <a:pt x="1793" y="704"/>
                          </a:cubicBezTo>
                          <a:cubicBezTo>
                            <a:pt x="1815" y="773"/>
                            <a:pt x="1818" y="820"/>
                            <a:pt x="1823" y="851"/>
                          </a:cubicBezTo>
                          <a:cubicBezTo>
                            <a:pt x="1828" y="882"/>
                            <a:pt x="1825" y="887"/>
                            <a:pt x="1823" y="893"/>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Freeform 11"/>
                    <p:cNvSpPr>
                      <a:spLocks/>
                    </p:cNvSpPr>
                    <p:nvPr/>
                  </p:nvSpPr>
                  <p:spPr bwMode="auto">
                    <a:xfrm>
                      <a:off x="7570" y="5352"/>
                      <a:ext cx="1" cy="78"/>
                    </a:xfrm>
                    <a:custGeom>
                      <a:avLst/>
                      <a:gdLst>
                        <a:gd name="T0" fmla="*/ 0 w 1"/>
                        <a:gd name="T1" fmla="*/ 78 h 78"/>
                        <a:gd name="T2" fmla="*/ 0 w 1"/>
                        <a:gd name="T3" fmla="*/ 0 h 78"/>
                      </a:gdLst>
                      <a:ahLst/>
                      <a:cxnLst>
                        <a:cxn ang="0">
                          <a:pos x="T0" y="T1"/>
                        </a:cxn>
                        <a:cxn ang="0">
                          <a:pos x="T2" y="T3"/>
                        </a:cxn>
                      </a:cxnLst>
                      <a:rect l="0" t="0" r="r" b="b"/>
                      <a:pathLst>
                        <a:path w="1" h="78">
                          <a:moveTo>
                            <a:pt x="0" y="78"/>
                          </a:moveTo>
                          <a:cubicBezTo>
                            <a:pt x="0" y="78"/>
                            <a:pt x="0" y="39"/>
                            <a:pt x="0" y="0"/>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4" name="Freeform 9"/>
                  <p:cNvSpPr>
                    <a:spLocks/>
                  </p:cNvSpPr>
                  <p:nvPr/>
                </p:nvSpPr>
                <p:spPr bwMode="auto">
                  <a:xfrm>
                    <a:off x="2866" y="5178"/>
                    <a:ext cx="1" cy="92"/>
                  </a:xfrm>
                  <a:custGeom>
                    <a:avLst/>
                    <a:gdLst>
                      <a:gd name="T0" fmla="*/ 0 w 1"/>
                      <a:gd name="T1" fmla="*/ 92 h 92"/>
                      <a:gd name="T2" fmla="*/ 0 w 1"/>
                      <a:gd name="T3" fmla="*/ 0 h 92"/>
                    </a:gdLst>
                    <a:ahLst/>
                    <a:cxnLst>
                      <a:cxn ang="0">
                        <a:pos x="T0" y="T1"/>
                      </a:cxn>
                      <a:cxn ang="0">
                        <a:pos x="T2" y="T3"/>
                      </a:cxn>
                    </a:cxnLst>
                    <a:rect l="0" t="0" r="r" b="b"/>
                    <a:pathLst>
                      <a:path w="1" h="92">
                        <a:moveTo>
                          <a:pt x="0" y="92"/>
                        </a:moveTo>
                        <a:cubicBezTo>
                          <a:pt x="0" y="92"/>
                          <a:pt x="0" y="46"/>
                          <a:pt x="0" y="0"/>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1" name="Line 7"/>
                <p:cNvSpPr>
                  <a:spLocks noChangeShapeType="1"/>
                </p:cNvSpPr>
                <p:nvPr/>
              </p:nvSpPr>
              <p:spPr bwMode="auto">
                <a:xfrm>
                  <a:off x="4780" y="5270"/>
                  <a:ext cx="92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Text Box 6"/>
                <p:cNvSpPr txBox="1">
                  <a:spLocks noChangeArrowheads="1"/>
                </p:cNvSpPr>
                <p:nvPr/>
              </p:nvSpPr>
              <p:spPr bwMode="auto">
                <a:xfrm>
                  <a:off x="5060" y="5390"/>
                  <a:ext cx="7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3m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 name="Line 4"/>
              <p:cNvSpPr>
                <a:spLocks noChangeShapeType="1"/>
              </p:cNvSpPr>
              <p:nvPr/>
            </p:nvSpPr>
            <p:spPr bwMode="auto">
              <a:xfrm flipH="1">
                <a:off x="2866" y="5390"/>
                <a:ext cx="1964"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 Box 3"/>
              <p:cNvSpPr txBox="1">
                <a:spLocks noChangeArrowheads="1"/>
              </p:cNvSpPr>
              <p:nvPr/>
            </p:nvSpPr>
            <p:spPr bwMode="auto">
              <a:xfrm>
                <a:off x="3278" y="5470"/>
                <a:ext cx="782" cy="5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pic>
        <p:nvPicPr>
          <p:cNvPr id="15384"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9575" y="4398787"/>
            <a:ext cx="7156927" cy="1262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805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3161443" cy="369332"/>
          </a:xfrm>
          <a:prstGeom prst="rect">
            <a:avLst/>
          </a:prstGeom>
        </p:spPr>
        <p:txBody>
          <a:bodyPr wrap="none">
            <a:spAutoFit/>
          </a:bodyPr>
          <a:lstStyle/>
          <a:p>
            <a:r>
              <a:rPr lang="en-US" dirty="0" smtClean="0">
                <a:effectLst/>
                <a:latin typeface="Comic Sans MS"/>
                <a:ea typeface="Times New Roman"/>
                <a:cs typeface="Times New Roman"/>
              </a:rPr>
              <a:t>Using the tabular approach </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406695794"/>
              </p:ext>
            </p:extLst>
          </p:nvPr>
        </p:nvGraphicFramePr>
        <p:xfrm>
          <a:off x="755576" y="1340768"/>
          <a:ext cx="5976664" cy="2448272"/>
        </p:xfrm>
        <a:graphic>
          <a:graphicData uri="http://schemas.openxmlformats.org/drawingml/2006/table">
            <a:tbl>
              <a:tblPr firstRow="1" firstCol="1" lastRow="1" lastCol="1" bandRow="1" bandCol="1"/>
              <a:tblGrid>
                <a:gridCol w="1529954"/>
                <a:gridCol w="1710406"/>
                <a:gridCol w="1656184"/>
                <a:gridCol w="1080120"/>
              </a:tblGrid>
              <a:tr h="648072">
                <a:tc>
                  <a:txBody>
                    <a:bodyPr/>
                    <a:lstStyle/>
                    <a:p>
                      <a:pPr>
                        <a:spcAft>
                          <a:spcPts val="0"/>
                        </a:spcAft>
                      </a:pPr>
                      <a:r>
                        <a:rPr lang="en-US" sz="1200" dirty="0">
                          <a:effectLst/>
                          <a:latin typeface="Comic Sans MS"/>
                          <a:ea typeface="Times New Roman"/>
                        </a:rPr>
                        <a:t> </a:t>
                      </a:r>
                      <a:endParaRPr lang="en-GB"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200" dirty="0">
                          <a:effectLst/>
                          <a:latin typeface="Comic Sans MS"/>
                          <a:ea typeface="Times New Roman"/>
                        </a:rPr>
                        <a:t>Separate </a:t>
                      </a:r>
                      <a:r>
                        <a:rPr lang="en-US" sz="1200" dirty="0" smtClean="0">
                          <a:effectLst/>
                          <a:latin typeface="Comic Sans MS"/>
                          <a:ea typeface="Times New Roman"/>
                        </a:rPr>
                        <a:t>Masses</a:t>
                      </a:r>
                    </a:p>
                    <a:p>
                      <a:pPr algn="ctr">
                        <a:spcAft>
                          <a:spcPts val="0"/>
                        </a:spcAft>
                      </a:pPr>
                      <a:endParaRPr lang="en-US" sz="1200" dirty="0" smtClean="0">
                        <a:effectLst/>
                        <a:latin typeface="Comic Sans MS"/>
                        <a:ea typeface="Times New Roman"/>
                      </a:endParaRPr>
                    </a:p>
                    <a:p>
                      <a:pPr algn="ctr">
                        <a:spcAft>
                          <a:spcPts val="0"/>
                        </a:spcAft>
                      </a:pPr>
                      <a:r>
                        <a:rPr lang="en-US" sz="1200" dirty="0" smtClean="0">
                          <a:effectLst/>
                          <a:latin typeface="Comic Sans MS"/>
                          <a:ea typeface="Times New Roman"/>
                        </a:rPr>
                        <a:t>Little disc                    Big disc</a:t>
                      </a:r>
                      <a:endParaRPr lang="en-GB"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spcAft>
                          <a:spcPts val="0"/>
                        </a:spcAft>
                      </a:pPr>
                      <a:r>
                        <a:rPr lang="en-US" sz="1200">
                          <a:effectLst/>
                          <a:latin typeface="Comic Sans MS"/>
                          <a:ea typeface="Times New Roman"/>
                        </a:rPr>
                        <a:t>Total Mass</a:t>
                      </a:r>
                      <a:endParaRPr lang="en-GB"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a:txBody>
                    <a:bodyPr/>
                    <a:lstStyle/>
                    <a:p>
                      <a:pPr algn="ctr">
                        <a:spcAft>
                          <a:spcPts val="0"/>
                        </a:spcAft>
                      </a:pPr>
                      <a:r>
                        <a:rPr lang="en-US" sz="1200" dirty="0">
                          <a:effectLst/>
                          <a:latin typeface="Comic Sans MS"/>
                          <a:ea typeface="Times New Roman"/>
                        </a:rPr>
                        <a:t>Mass</a:t>
                      </a:r>
                      <a:endParaRPr lang="en-GB"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algn="ctr">
                        <a:spcAft>
                          <a:spcPts val="0"/>
                        </a:spcAft>
                      </a:pPr>
                      <a:r>
                        <a:rPr lang="en-US" sz="1200" dirty="0">
                          <a:effectLst/>
                          <a:latin typeface="Comic Sans MS"/>
                          <a:ea typeface="Times New Roman"/>
                        </a:rPr>
                        <a:t>y co-</a:t>
                      </a:r>
                      <a:r>
                        <a:rPr lang="en-US" sz="1200" dirty="0" err="1">
                          <a:effectLst/>
                          <a:latin typeface="Comic Sans MS"/>
                          <a:ea typeface="Times New Roman"/>
                        </a:rPr>
                        <a:t>ord</a:t>
                      </a:r>
                      <a:endParaRPr lang="en-GB"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dirty="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200158375"/>
              </p:ext>
            </p:extLst>
          </p:nvPr>
        </p:nvGraphicFramePr>
        <p:xfrm>
          <a:off x="2915816" y="2132856"/>
          <a:ext cx="238125" cy="390525"/>
        </p:xfrm>
        <a:graphic>
          <a:graphicData uri="http://schemas.openxmlformats.org/presentationml/2006/ole">
            <mc:AlternateContent xmlns:mc="http://schemas.openxmlformats.org/markup-compatibility/2006">
              <mc:Choice xmlns:v="urn:schemas-microsoft-com:vml" Requires="v">
                <p:oleObj spid="_x0000_s16445" r:id="rId3" imgW="241195" imgH="393529" progId="Equation.DSMT4">
                  <p:embed/>
                </p:oleObj>
              </mc:Choice>
              <mc:Fallback>
                <p:oleObj r:id="rId3" imgW="241195" imgH="393529"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2132856"/>
                        <a:ext cx="2381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9947390"/>
              </p:ext>
            </p:extLst>
          </p:nvPr>
        </p:nvGraphicFramePr>
        <p:xfrm>
          <a:off x="4644008" y="2204864"/>
          <a:ext cx="276225" cy="180975"/>
        </p:xfrm>
        <a:graphic>
          <a:graphicData uri="http://schemas.openxmlformats.org/presentationml/2006/ole">
            <mc:AlternateContent xmlns:mc="http://schemas.openxmlformats.org/markup-compatibility/2006">
              <mc:Choice xmlns:v="urn:schemas-microsoft-com:vml" Requires="v">
                <p:oleObj spid="_x0000_s16446" r:id="rId5" imgW="279158" imgH="177646" progId="Equation.DSMT4">
                  <p:embed/>
                </p:oleObj>
              </mc:Choice>
              <mc:Fallback>
                <p:oleObj r:id="rId5" imgW="279158" imgH="177646"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08" y="2204864"/>
                        <a:ext cx="276225"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36368429"/>
              </p:ext>
            </p:extLst>
          </p:nvPr>
        </p:nvGraphicFramePr>
        <p:xfrm>
          <a:off x="5796136" y="2204864"/>
          <a:ext cx="342900" cy="390525"/>
        </p:xfrm>
        <a:graphic>
          <a:graphicData uri="http://schemas.openxmlformats.org/presentationml/2006/ole">
            <mc:AlternateContent xmlns:mc="http://schemas.openxmlformats.org/markup-compatibility/2006">
              <mc:Choice xmlns:v="urn:schemas-microsoft-com:vml" Requires="v">
                <p:oleObj spid="_x0000_s16447" r:id="rId7" imgW="342751" imgH="393529" progId="Equation.DSMT4">
                  <p:embed/>
                </p:oleObj>
              </mc:Choice>
              <mc:Fallback>
                <p:oleObj r:id="rId7" imgW="342751" imgH="393529"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6136" y="2204864"/>
                        <a:ext cx="3429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83204341"/>
              </p:ext>
            </p:extLst>
          </p:nvPr>
        </p:nvGraphicFramePr>
        <p:xfrm>
          <a:off x="2411760" y="2780928"/>
          <a:ext cx="1533525" cy="752475"/>
        </p:xfrm>
        <a:graphic>
          <a:graphicData uri="http://schemas.openxmlformats.org/presentationml/2006/ole">
            <mc:AlternateContent xmlns:mc="http://schemas.openxmlformats.org/markup-compatibility/2006">
              <mc:Choice xmlns:v="urn:schemas-microsoft-com:vml" Requires="v">
                <p:oleObj spid="_x0000_s16448" r:id="rId9" imgW="1536700" imgH="749300" progId="Equation.DSMT4">
                  <p:embed/>
                </p:oleObj>
              </mc:Choice>
              <mc:Fallback>
                <p:oleObj r:id="rId9" imgW="1536700" imgH="749300" progId="Equation.DSMT4">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1760" y="2780928"/>
                        <a:ext cx="1533525"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28242842"/>
              </p:ext>
            </p:extLst>
          </p:nvPr>
        </p:nvGraphicFramePr>
        <p:xfrm>
          <a:off x="4067944" y="2780928"/>
          <a:ext cx="1457325" cy="752475"/>
        </p:xfrm>
        <a:graphic>
          <a:graphicData uri="http://schemas.openxmlformats.org/presentationml/2006/ole">
            <mc:AlternateContent xmlns:mc="http://schemas.openxmlformats.org/markup-compatibility/2006">
              <mc:Choice xmlns:v="urn:schemas-microsoft-com:vml" Requires="v">
                <p:oleObj spid="_x0000_s16449" r:id="rId11" imgW="1459866" imgH="748975" progId="Equation.DSMT4">
                  <p:embed/>
                </p:oleObj>
              </mc:Choice>
              <mc:Fallback>
                <p:oleObj r:id="rId11" imgW="1459866" imgH="748975"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2780928"/>
                        <a:ext cx="1457325"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69207281"/>
              </p:ext>
            </p:extLst>
          </p:nvPr>
        </p:nvGraphicFramePr>
        <p:xfrm>
          <a:off x="5940152" y="2996952"/>
          <a:ext cx="161925" cy="219075"/>
        </p:xfrm>
        <a:graphic>
          <a:graphicData uri="http://schemas.openxmlformats.org/presentationml/2006/ole">
            <mc:AlternateContent xmlns:mc="http://schemas.openxmlformats.org/markup-compatibility/2006">
              <mc:Choice xmlns:v="urn:schemas-microsoft-com:vml" Requires="v">
                <p:oleObj spid="_x0000_s16450" r:id="rId13" imgW="164885" imgH="215619" progId="Equation.DSMT4">
                  <p:embed/>
                </p:oleObj>
              </mc:Choice>
              <mc:Fallback>
                <p:oleObj r:id="rId13" imgW="164885" imgH="215619" progId="Equation.DSMT4">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0152" y="2996952"/>
                        <a:ext cx="16192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11392" y="4735393"/>
            <a:ext cx="8881087" cy="830997"/>
          </a:xfrm>
          <a:prstGeom prst="rect">
            <a:avLst/>
          </a:prstGeom>
        </p:spPr>
        <p:txBody>
          <a:bodyPr wrap="square">
            <a:spAutoFit/>
          </a:bodyPr>
          <a:lstStyle/>
          <a:p>
            <a:pPr algn="ctr"/>
            <a:r>
              <a:rPr lang="en-US" sz="2400" dirty="0" smtClean="0">
                <a:effectLst/>
                <a:latin typeface="Comic Sans MS"/>
                <a:ea typeface="Times New Roman"/>
                <a:cs typeface="Times New Roman"/>
              </a:rPr>
              <a:t>the disc we are interested in can be found by subtracting the small semi circular disc from the larger one.</a:t>
            </a:r>
            <a:endParaRPr lang="en-GB" sz="2400" dirty="0"/>
          </a:p>
        </p:txBody>
      </p:sp>
    </p:spTree>
    <p:extLst>
      <p:ext uri="{BB962C8B-B14F-4D97-AF65-F5344CB8AC3E}">
        <p14:creationId xmlns:p14="http://schemas.microsoft.com/office/powerpoint/2010/main" val="4178397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653718738"/>
              </p:ext>
            </p:extLst>
          </p:nvPr>
        </p:nvGraphicFramePr>
        <p:xfrm>
          <a:off x="323528" y="457200"/>
          <a:ext cx="2555776" cy="662609"/>
        </p:xfrm>
        <a:graphic>
          <a:graphicData uri="http://schemas.openxmlformats.org/presentationml/2006/ole">
            <mc:AlternateContent xmlns:mc="http://schemas.openxmlformats.org/markup-compatibility/2006">
              <mc:Choice xmlns:v="urn:schemas-microsoft-com:vml" Requires="v">
                <p:oleObj spid="_x0000_s17431" r:id="rId3" imgW="1028254" imgH="266584" progId="Equation.DSMT4">
                  <p:embed/>
                </p:oleObj>
              </mc:Choice>
              <mc:Fallback>
                <p:oleObj r:id="rId3" imgW="1028254" imgH="266584"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57200"/>
                        <a:ext cx="2555776" cy="662609"/>
                      </a:xfrm>
                      <a:prstGeom prst="rect">
                        <a:avLst/>
                      </a:prstGeom>
                      <a:noFill/>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49510928"/>
              </p:ext>
            </p:extLst>
          </p:nvPr>
        </p:nvGraphicFramePr>
        <p:xfrm>
          <a:off x="2087724" y="1412776"/>
          <a:ext cx="4968552" cy="2809075"/>
        </p:xfrm>
        <a:graphic>
          <a:graphicData uri="http://schemas.openxmlformats.org/presentationml/2006/ole">
            <mc:AlternateContent xmlns:mc="http://schemas.openxmlformats.org/markup-compatibility/2006">
              <mc:Choice xmlns:v="urn:schemas-microsoft-com:vml" Requires="v">
                <p:oleObj spid="_x0000_s17432" r:id="rId5" imgW="2692400" imgH="1524000" progId="Equation.DSMT4">
                  <p:embed/>
                </p:oleObj>
              </mc:Choice>
              <mc:Fallback>
                <p:oleObj r:id="rId5" imgW="2692400" imgH="15240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7724" y="1412776"/>
                        <a:ext cx="4968552" cy="2809075"/>
                      </a:xfrm>
                      <a:prstGeom prst="rect">
                        <a:avLst/>
                      </a:prstGeom>
                      <a:noFill/>
                    </p:spPr>
                  </p:pic>
                </p:oleObj>
              </mc:Fallback>
            </mc:AlternateContent>
          </a:graphicData>
        </a:graphic>
      </p:graphicFrame>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0" y="723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521804" y="4797152"/>
            <a:ext cx="8100392" cy="830997"/>
          </a:xfrm>
          <a:prstGeom prst="rect">
            <a:avLst/>
          </a:prstGeom>
        </p:spPr>
        <p:txBody>
          <a:bodyPr wrap="square">
            <a:spAutoFit/>
          </a:bodyPr>
          <a:lstStyle/>
          <a:p>
            <a:pPr>
              <a:spcAft>
                <a:spcPts val="0"/>
              </a:spcAft>
            </a:pPr>
            <a:r>
              <a:rPr lang="en-US" sz="2400" dirty="0" smtClean="0">
                <a:effectLst/>
                <a:latin typeface="Comic Sans MS"/>
                <a:ea typeface="Times New Roman"/>
              </a:rPr>
              <a:t>So the </a:t>
            </a:r>
            <a:r>
              <a:rPr lang="en-US" sz="2400" dirty="0" err="1" smtClean="0">
                <a:effectLst/>
                <a:latin typeface="Comic Sans MS"/>
                <a:ea typeface="Times New Roman"/>
              </a:rPr>
              <a:t>centre</a:t>
            </a:r>
            <a:r>
              <a:rPr lang="en-US" sz="2400" dirty="0" smtClean="0">
                <a:effectLst/>
                <a:latin typeface="Comic Sans MS"/>
                <a:ea typeface="Times New Roman"/>
              </a:rPr>
              <a:t> of mass is 2.97cm from the </a:t>
            </a:r>
            <a:r>
              <a:rPr lang="en-US" sz="2400" dirty="0" err="1" smtClean="0">
                <a:effectLst/>
                <a:latin typeface="Comic Sans MS"/>
                <a:ea typeface="Times New Roman"/>
              </a:rPr>
              <a:t>centre</a:t>
            </a:r>
            <a:r>
              <a:rPr lang="en-US" sz="2400" dirty="0" smtClean="0">
                <a:effectLst/>
                <a:latin typeface="Comic Sans MS"/>
                <a:ea typeface="Times New Roman"/>
              </a:rPr>
              <a:t> along the axis of symmetry.</a:t>
            </a:r>
            <a:endParaRPr lang="en-GB" sz="2400" dirty="0">
              <a:effectLst/>
              <a:latin typeface="Times New Roman"/>
              <a:ea typeface="Times New Roman"/>
            </a:endParaRPr>
          </a:p>
        </p:txBody>
      </p:sp>
    </p:spTree>
    <p:extLst>
      <p:ext uri="{BB962C8B-B14F-4D97-AF65-F5344CB8AC3E}">
        <p14:creationId xmlns:p14="http://schemas.microsoft.com/office/powerpoint/2010/main" val="112179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7920880" cy="1200329"/>
          </a:xfrm>
          <a:prstGeom prst="rect">
            <a:avLst/>
          </a:prstGeom>
        </p:spPr>
        <p:txBody>
          <a:bodyPr wrap="square">
            <a:spAutoFit/>
          </a:bodyPr>
          <a:lstStyle/>
          <a:p>
            <a:r>
              <a:rPr lang="en-US" sz="2400" dirty="0" smtClean="0">
                <a:effectLst/>
                <a:latin typeface="Comic Sans MS"/>
                <a:ea typeface="Times New Roman"/>
                <a:cs typeface="Times New Roman"/>
              </a:rPr>
              <a:t>The object below is formed by removing two uniform circular discs from a uniform rectangular lamina.</a:t>
            </a:r>
          </a:p>
          <a:p>
            <a:r>
              <a:rPr lang="en-US" sz="2400" dirty="0" smtClean="0">
                <a:effectLst/>
                <a:latin typeface="Comic Sans MS"/>
                <a:ea typeface="Times New Roman"/>
                <a:cs typeface="Times New Roman"/>
              </a:rPr>
              <a:t> Calculate the </a:t>
            </a:r>
            <a:r>
              <a:rPr lang="en-US" sz="2400" dirty="0" err="1" smtClean="0">
                <a:effectLst/>
                <a:latin typeface="Comic Sans MS"/>
                <a:ea typeface="Times New Roman"/>
                <a:cs typeface="Times New Roman"/>
              </a:rPr>
              <a:t>centre</a:t>
            </a:r>
            <a:r>
              <a:rPr lang="en-US" sz="2400" dirty="0" smtClean="0">
                <a:effectLst/>
                <a:latin typeface="Comic Sans MS"/>
                <a:ea typeface="Times New Roman"/>
                <a:cs typeface="Times New Roman"/>
              </a:rPr>
              <a:t> of mass of the plate. </a:t>
            </a:r>
            <a:endParaRPr lang="en-GB" sz="2400" dirty="0"/>
          </a:p>
        </p:txBody>
      </p:sp>
      <p:sp>
        <p:nvSpPr>
          <p:cNvPr id="3" name="Rectangle 2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4" name="Group 1"/>
          <p:cNvGrpSpPr>
            <a:grpSpLocks noChangeAspect="1"/>
          </p:cNvGrpSpPr>
          <p:nvPr/>
        </p:nvGrpSpPr>
        <p:grpSpPr bwMode="auto">
          <a:xfrm>
            <a:off x="1394642" y="1980993"/>
            <a:ext cx="5978267" cy="4432865"/>
            <a:chOff x="150" y="2140"/>
            <a:chExt cx="5880" cy="4360"/>
          </a:xfrm>
        </p:grpSpPr>
        <p:sp>
          <p:nvSpPr>
            <p:cNvPr id="5" name="AutoShape 28"/>
            <p:cNvSpPr>
              <a:spLocks noChangeAspect="1" noChangeArrowheads="1" noTextEdit="1"/>
            </p:cNvSpPr>
            <p:nvPr/>
          </p:nvSpPr>
          <p:spPr bwMode="auto">
            <a:xfrm>
              <a:off x="150" y="2140"/>
              <a:ext cx="5880" cy="43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6" name="Group 11"/>
            <p:cNvGrpSpPr>
              <a:grpSpLocks/>
            </p:cNvGrpSpPr>
            <p:nvPr/>
          </p:nvGrpSpPr>
          <p:grpSpPr bwMode="auto">
            <a:xfrm>
              <a:off x="270" y="2190"/>
              <a:ext cx="5760" cy="3570"/>
              <a:chOff x="2795" y="2690"/>
              <a:chExt cx="4800" cy="2975"/>
            </a:xfrm>
          </p:grpSpPr>
          <p:sp>
            <p:nvSpPr>
              <p:cNvPr id="16" name="Text Box 27"/>
              <p:cNvSpPr txBox="1">
                <a:spLocks noChangeArrowheads="1"/>
              </p:cNvSpPr>
              <p:nvPr/>
            </p:nvSpPr>
            <p:spPr bwMode="auto">
              <a:xfrm>
                <a:off x="3262" y="5307"/>
                <a:ext cx="358"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7" name="Group 12"/>
              <p:cNvGrpSpPr>
                <a:grpSpLocks/>
              </p:cNvGrpSpPr>
              <p:nvPr/>
            </p:nvGrpSpPr>
            <p:grpSpPr bwMode="auto">
              <a:xfrm>
                <a:off x="2795" y="2690"/>
                <a:ext cx="4800" cy="2975"/>
                <a:chOff x="2795" y="2690"/>
                <a:chExt cx="4800" cy="2975"/>
              </a:xfrm>
            </p:grpSpPr>
            <p:sp>
              <p:nvSpPr>
                <p:cNvPr id="18" name="Text Box 26"/>
                <p:cNvSpPr txBox="1">
                  <a:spLocks noChangeArrowheads="1"/>
                </p:cNvSpPr>
                <p:nvPr/>
              </p:nvSpPr>
              <p:spPr bwMode="auto">
                <a:xfrm>
                  <a:off x="2795" y="4090"/>
                  <a:ext cx="667"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10cm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9" name="Group 13"/>
                <p:cNvGrpSpPr>
                  <a:grpSpLocks/>
                </p:cNvGrpSpPr>
                <p:nvPr/>
              </p:nvGrpSpPr>
              <p:grpSpPr bwMode="auto">
                <a:xfrm>
                  <a:off x="3303" y="2690"/>
                  <a:ext cx="4292" cy="2975"/>
                  <a:chOff x="3303" y="2690"/>
                  <a:chExt cx="4292" cy="2975"/>
                </a:xfrm>
              </p:grpSpPr>
              <p:sp>
                <p:nvSpPr>
                  <p:cNvPr id="20" name="Text Box 25"/>
                  <p:cNvSpPr txBox="1">
                    <a:spLocks noChangeArrowheads="1"/>
                  </p:cNvSpPr>
                  <p:nvPr/>
                </p:nvSpPr>
                <p:spPr bwMode="auto">
                  <a:xfrm>
                    <a:off x="4878" y="2690"/>
                    <a:ext cx="667"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16cm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1" name="Group 14"/>
                  <p:cNvGrpSpPr>
                    <a:grpSpLocks/>
                  </p:cNvGrpSpPr>
                  <p:nvPr/>
                </p:nvGrpSpPr>
                <p:grpSpPr bwMode="auto">
                  <a:xfrm>
                    <a:off x="3303" y="2832"/>
                    <a:ext cx="4292" cy="2833"/>
                    <a:chOff x="3303" y="2832"/>
                    <a:chExt cx="4292" cy="2833"/>
                  </a:xfrm>
                </p:grpSpPr>
                <p:grpSp>
                  <p:nvGrpSpPr>
                    <p:cNvPr id="22" name="Group 17"/>
                    <p:cNvGrpSpPr>
                      <a:grpSpLocks/>
                    </p:cNvGrpSpPr>
                    <p:nvPr/>
                  </p:nvGrpSpPr>
                  <p:grpSpPr bwMode="auto">
                    <a:xfrm>
                      <a:off x="3620" y="3190"/>
                      <a:ext cx="3900" cy="2475"/>
                      <a:chOff x="3620" y="3190"/>
                      <a:chExt cx="3900" cy="2475"/>
                    </a:xfrm>
                  </p:grpSpPr>
                  <p:grpSp>
                    <p:nvGrpSpPr>
                      <p:cNvPr id="25" name="Group 19"/>
                      <p:cNvGrpSpPr>
                        <a:grpSpLocks/>
                      </p:cNvGrpSpPr>
                      <p:nvPr/>
                    </p:nvGrpSpPr>
                    <p:grpSpPr bwMode="auto">
                      <a:xfrm>
                        <a:off x="3620" y="3190"/>
                        <a:ext cx="3550" cy="2117"/>
                        <a:chOff x="3620" y="3190"/>
                        <a:chExt cx="3550" cy="2117"/>
                      </a:xfrm>
                    </p:grpSpPr>
                    <p:sp>
                      <p:nvSpPr>
                        <p:cNvPr id="27" name="Rectangle 24"/>
                        <p:cNvSpPr>
                          <a:spLocks noChangeArrowheads="1"/>
                        </p:cNvSpPr>
                        <p:nvPr/>
                      </p:nvSpPr>
                      <p:spPr bwMode="auto">
                        <a:xfrm>
                          <a:off x="3620" y="3190"/>
                          <a:ext cx="3550" cy="2117"/>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Oval 23"/>
                        <p:cNvSpPr>
                          <a:spLocks noChangeArrowheads="1"/>
                        </p:cNvSpPr>
                        <p:nvPr/>
                      </p:nvSpPr>
                      <p:spPr bwMode="auto">
                        <a:xfrm>
                          <a:off x="6112" y="3465"/>
                          <a:ext cx="658" cy="783"/>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9" name="Group 20"/>
                        <p:cNvGrpSpPr>
                          <a:grpSpLocks/>
                        </p:cNvGrpSpPr>
                        <p:nvPr/>
                      </p:nvGrpSpPr>
                      <p:grpSpPr bwMode="auto">
                        <a:xfrm>
                          <a:off x="4003" y="3532"/>
                          <a:ext cx="659" cy="783"/>
                          <a:chOff x="4003" y="3532"/>
                          <a:chExt cx="659" cy="783"/>
                        </a:xfrm>
                      </p:grpSpPr>
                      <p:sp>
                        <p:nvSpPr>
                          <p:cNvPr id="30" name="Oval 22"/>
                          <p:cNvSpPr>
                            <a:spLocks noChangeArrowheads="1"/>
                          </p:cNvSpPr>
                          <p:nvPr/>
                        </p:nvSpPr>
                        <p:spPr bwMode="auto">
                          <a:xfrm>
                            <a:off x="4003" y="3532"/>
                            <a:ext cx="659" cy="783"/>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 name="Line 21"/>
                          <p:cNvSpPr>
                            <a:spLocks noChangeShapeType="1"/>
                          </p:cNvSpPr>
                          <p:nvPr/>
                        </p:nvSpPr>
                        <p:spPr bwMode="auto">
                          <a:xfrm flipV="1">
                            <a:off x="4337" y="3707"/>
                            <a:ext cx="258" cy="22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sp>
                    <p:nvSpPr>
                      <p:cNvPr id="26" name="Text Box 18"/>
                      <p:cNvSpPr txBox="1">
                        <a:spLocks noChangeArrowheads="1"/>
                      </p:cNvSpPr>
                      <p:nvPr/>
                    </p:nvSpPr>
                    <p:spPr bwMode="auto">
                      <a:xfrm>
                        <a:off x="7170" y="5307"/>
                        <a:ext cx="350"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3" name="Text Box 16"/>
                    <p:cNvSpPr txBox="1">
                      <a:spLocks noChangeArrowheads="1"/>
                    </p:cNvSpPr>
                    <p:nvPr/>
                  </p:nvSpPr>
                  <p:spPr bwMode="auto">
                    <a:xfrm>
                      <a:off x="7170" y="2832"/>
                      <a:ext cx="425"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15"/>
                    <p:cNvSpPr txBox="1">
                      <a:spLocks noChangeArrowheads="1"/>
                    </p:cNvSpPr>
                    <p:nvPr/>
                  </p:nvSpPr>
                  <p:spPr bwMode="auto">
                    <a:xfrm>
                      <a:off x="3303" y="2832"/>
                      <a:ext cx="317" cy="358"/>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grpSp>
        </p:grpSp>
        <p:sp>
          <p:nvSpPr>
            <p:cNvPr id="7" name="Text Box 10"/>
            <p:cNvSpPr txBox="1">
              <a:spLocks noChangeArrowheads="1"/>
            </p:cNvSpPr>
            <p:nvPr/>
          </p:nvSpPr>
          <p:spPr bwMode="auto">
            <a:xfrm>
              <a:off x="1810" y="3360"/>
              <a:ext cx="960" cy="43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1.5cm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7"/>
            <p:cNvGrpSpPr>
              <a:grpSpLocks/>
            </p:cNvGrpSpPr>
            <p:nvPr/>
          </p:nvGrpSpPr>
          <p:grpSpPr bwMode="auto">
            <a:xfrm>
              <a:off x="2150" y="3730"/>
              <a:ext cx="920" cy="1600"/>
              <a:chOff x="2150" y="3730"/>
              <a:chExt cx="920" cy="1600"/>
            </a:xfrm>
          </p:grpSpPr>
          <p:sp>
            <p:nvSpPr>
              <p:cNvPr id="14" name="Line 9"/>
              <p:cNvSpPr>
                <a:spLocks noChangeShapeType="1"/>
              </p:cNvSpPr>
              <p:nvPr/>
            </p:nvSpPr>
            <p:spPr bwMode="auto">
              <a:xfrm flipH="1" flipV="1">
                <a:off x="2150" y="3730"/>
                <a:ext cx="1" cy="1600"/>
              </a:xfrm>
              <a:prstGeom prst="line">
                <a:avLst/>
              </a:prstGeom>
              <a:noFill/>
              <a:ln w="31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Text Box 8"/>
              <p:cNvSpPr txBox="1">
                <a:spLocks noChangeArrowheads="1"/>
              </p:cNvSpPr>
              <p:nvPr/>
            </p:nvSpPr>
            <p:spPr bwMode="auto">
              <a:xfrm>
                <a:off x="2220" y="4450"/>
                <a:ext cx="850" cy="4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9" name="Group 4"/>
            <p:cNvGrpSpPr>
              <a:grpSpLocks/>
            </p:cNvGrpSpPr>
            <p:nvPr/>
          </p:nvGrpSpPr>
          <p:grpSpPr bwMode="auto">
            <a:xfrm>
              <a:off x="1260" y="5610"/>
              <a:ext cx="3430" cy="570"/>
              <a:chOff x="1260" y="5610"/>
              <a:chExt cx="3430" cy="570"/>
            </a:xfrm>
          </p:grpSpPr>
          <p:sp>
            <p:nvSpPr>
              <p:cNvPr id="12" name="Line 6"/>
              <p:cNvSpPr>
                <a:spLocks noChangeShapeType="1"/>
              </p:cNvSpPr>
              <p:nvPr/>
            </p:nvSpPr>
            <p:spPr bwMode="auto">
              <a:xfrm>
                <a:off x="1260" y="5610"/>
                <a:ext cx="3430" cy="0"/>
              </a:xfrm>
              <a:prstGeom prst="line">
                <a:avLst/>
              </a:prstGeom>
              <a:noFill/>
              <a:ln w="31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Text Box 5"/>
              <p:cNvSpPr txBox="1">
                <a:spLocks noChangeArrowheads="1"/>
              </p:cNvSpPr>
              <p:nvPr/>
            </p:nvSpPr>
            <p:spPr bwMode="auto">
              <a:xfrm>
                <a:off x="2770" y="5690"/>
                <a:ext cx="880" cy="4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12cm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 name="Line 3"/>
            <p:cNvSpPr>
              <a:spLocks noChangeShapeType="1"/>
            </p:cNvSpPr>
            <p:nvPr/>
          </p:nvSpPr>
          <p:spPr bwMode="auto">
            <a:xfrm flipV="1">
              <a:off x="1260" y="4770"/>
              <a:ext cx="891" cy="10"/>
            </a:xfrm>
            <a:prstGeom prst="line">
              <a:avLst/>
            </a:prstGeom>
            <a:noFill/>
            <a:ln w="31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Text Box 2"/>
            <p:cNvSpPr txBox="1">
              <a:spLocks noChangeArrowheads="1"/>
            </p:cNvSpPr>
            <p:nvPr/>
          </p:nvSpPr>
          <p:spPr bwMode="auto">
            <a:xfrm>
              <a:off x="1330" y="4270"/>
              <a:ext cx="730"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3cm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394043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830997"/>
          </a:xfrm>
          <a:prstGeom prst="rect">
            <a:avLst/>
          </a:prstGeom>
        </p:spPr>
        <p:txBody>
          <a:bodyPr wrap="square">
            <a:spAutoFit/>
          </a:bodyPr>
          <a:lstStyle/>
          <a:p>
            <a:r>
              <a:rPr lang="en-US" sz="2400" dirty="0" smtClean="0">
                <a:effectLst/>
                <a:latin typeface="Comic Sans MS"/>
                <a:ea typeface="Times New Roman"/>
                <a:cs typeface="Times New Roman"/>
              </a:rPr>
              <a:t>The same principle of adding and subtracting parts can be applied to this question</a:t>
            </a:r>
            <a:endParaRPr lang="en-GB" sz="2400" dirty="0"/>
          </a:p>
        </p:txBody>
      </p:sp>
      <p:graphicFrame>
        <p:nvGraphicFramePr>
          <p:cNvPr id="3" name="Table 2"/>
          <p:cNvGraphicFramePr>
            <a:graphicFrameLocks noGrp="1"/>
          </p:cNvGraphicFramePr>
          <p:nvPr>
            <p:extLst>
              <p:ext uri="{D42A27DB-BD31-4B8C-83A1-F6EECF244321}">
                <p14:modId xmlns:p14="http://schemas.microsoft.com/office/powerpoint/2010/main" val="4188530330"/>
              </p:ext>
            </p:extLst>
          </p:nvPr>
        </p:nvGraphicFramePr>
        <p:xfrm>
          <a:off x="539552" y="1628800"/>
          <a:ext cx="7776863" cy="2160240"/>
        </p:xfrm>
        <a:graphic>
          <a:graphicData uri="http://schemas.openxmlformats.org/drawingml/2006/table">
            <a:tbl>
              <a:tblPr firstRow="1" firstCol="1" lastRow="1" lastCol="1" bandRow="1" bandCol="1"/>
              <a:tblGrid>
                <a:gridCol w="1555197"/>
                <a:gridCol w="1555197"/>
                <a:gridCol w="1555197"/>
                <a:gridCol w="1555197"/>
                <a:gridCol w="1556075"/>
              </a:tblGrid>
              <a:tr h="360040">
                <a:tc>
                  <a:txBody>
                    <a:bodyPr/>
                    <a:lstStyle/>
                    <a:p>
                      <a:pPr algn="ctr">
                        <a:spcAft>
                          <a:spcPts val="0"/>
                        </a:spcAft>
                      </a:pPr>
                      <a:r>
                        <a:rPr lang="en-US" sz="2000" dirty="0">
                          <a:effectLst/>
                          <a:latin typeface="Comic Sans MS"/>
                          <a:ea typeface="Times New Roman"/>
                        </a:rPr>
                        <a:t> </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2000">
                          <a:effectLst/>
                          <a:latin typeface="Comic Sans MS"/>
                          <a:ea typeface="Times New Roman"/>
                        </a:rPr>
                        <a:t>Separate Masses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spcAft>
                          <a:spcPts val="0"/>
                        </a:spcAft>
                      </a:pPr>
                      <a:r>
                        <a:rPr lang="en-US" sz="2000">
                          <a:effectLst/>
                          <a:latin typeface="Comic Sans MS"/>
                          <a:ea typeface="Times New Roman"/>
                        </a:rPr>
                        <a:t>Total Mass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ctr">
                        <a:spcAft>
                          <a:spcPts val="0"/>
                        </a:spcAft>
                      </a:pPr>
                      <a:r>
                        <a:rPr lang="en-US" sz="2000">
                          <a:effectLst/>
                          <a:latin typeface="Comic Sans MS"/>
                          <a:ea typeface="Times New Roman"/>
                        </a:rPr>
                        <a:t> </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Comic Sans MS"/>
                          <a:ea typeface="Times New Roman"/>
                        </a:rPr>
                        <a:t>Circle 1</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Comic Sans MS"/>
                          <a:ea typeface="Times New Roman"/>
                        </a:rPr>
                        <a:t>Circle 2</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Rectangular Lamina</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Plate</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sz="2000">
                          <a:effectLst/>
                          <a:latin typeface="Comic Sans MS"/>
                          <a:ea typeface="Times New Roman"/>
                        </a:rPr>
                        <a:t>Mass</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2.25∏</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Comic Sans MS"/>
                          <a:ea typeface="Times New Roman"/>
                        </a:rPr>
                        <a:t>2.25∏</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120</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120-4.5∏</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sz="2000">
                          <a:effectLst/>
                          <a:latin typeface="Comic Sans MS"/>
                          <a:ea typeface="Times New Roman"/>
                        </a:rPr>
                        <a:t>x co-ord</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3</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12</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Comic Sans MS"/>
                          <a:ea typeface="Times New Roman"/>
                        </a:rPr>
                        <a:t>6</a:t>
                      </a:r>
                      <a:endParaRPr lang="en-GB"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2000" dirty="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a:spcAft>
                          <a:spcPts val="0"/>
                        </a:spcAft>
                      </a:pPr>
                      <a:r>
                        <a:rPr lang="en-US" sz="2000">
                          <a:effectLst/>
                          <a:latin typeface="Comic Sans MS"/>
                          <a:ea typeface="Times New Roman"/>
                        </a:rPr>
                        <a:t>Y co-ord</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6</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6</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Comic Sans MS"/>
                          <a:ea typeface="Times New Roman"/>
                        </a:rPr>
                        <a:t>5</a:t>
                      </a:r>
                      <a:endParaRPr lang="en-GB"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2000" dirty="0">
                        <a:effectLst/>
                        <a:latin typeface="Comic Sans MS"/>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Object 6"/>
          <p:cNvGraphicFramePr>
            <a:graphicFrameLocks noChangeAspect="1"/>
          </p:cNvGraphicFramePr>
          <p:nvPr>
            <p:extLst>
              <p:ext uri="{D42A27DB-BD31-4B8C-83A1-F6EECF244321}">
                <p14:modId xmlns:p14="http://schemas.microsoft.com/office/powerpoint/2010/main" val="174399490"/>
              </p:ext>
            </p:extLst>
          </p:nvPr>
        </p:nvGraphicFramePr>
        <p:xfrm>
          <a:off x="7380312" y="3140968"/>
          <a:ext cx="161925" cy="219075"/>
        </p:xfrm>
        <a:graphic>
          <a:graphicData uri="http://schemas.openxmlformats.org/presentationml/2006/ole">
            <mc:AlternateContent xmlns:mc="http://schemas.openxmlformats.org/markup-compatibility/2006">
              <mc:Choice xmlns:v="urn:schemas-microsoft-com:vml" Requires="v">
                <p:oleObj spid="_x0000_s19507" r:id="rId3" imgW="164885" imgH="215619" progId="Equation.DSMT4">
                  <p:embed/>
                </p:oleObj>
              </mc:Choice>
              <mc:Fallback>
                <p:oleObj r:id="rId3" imgW="164885" imgH="215619"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3140968"/>
                        <a:ext cx="16192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9" name="Object 8"/>
          <p:cNvGraphicFramePr>
            <a:graphicFrameLocks noChangeAspect="1"/>
          </p:cNvGraphicFramePr>
          <p:nvPr>
            <p:extLst>
              <p:ext uri="{D42A27DB-BD31-4B8C-83A1-F6EECF244321}">
                <p14:modId xmlns:p14="http://schemas.microsoft.com/office/powerpoint/2010/main" val="2707279716"/>
              </p:ext>
            </p:extLst>
          </p:nvPr>
        </p:nvGraphicFramePr>
        <p:xfrm>
          <a:off x="7380312" y="3501008"/>
          <a:ext cx="152400" cy="219075"/>
        </p:xfrm>
        <a:graphic>
          <a:graphicData uri="http://schemas.openxmlformats.org/presentationml/2006/ole">
            <mc:AlternateContent xmlns:mc="http://schemas.openxmlformats.org/markup-compatibility/2006">
              <mc:Choice xmlns:v="urn:schemas-microsoft-com:vml" Requires="v">
                <p:oleObj spid="_x0000_s19508" r:id="rId5" imgW="152268" imgH="215713" progId="Equation.DSMT4">
                  <p:embed/>
                </p:oleObj>
              </mc:Choice>
              <mc:Fallback>
                <p:oleObj r:id="rId5" imgW="152268" imgH="215713"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312" y="3501008"/>
                        <a:ext cx="1524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4050086"/>
              </p:ext>
            </p:extLst>
          </p:nvPr>
        </p:nvGraphicFramePr>
        <p:xfrm>
          <a:off x="1043608" y="4692045"/>
          <a:ext cx="1569456" cy="406896"/>
        </p:xfrm>
        <a:graphic>
          <a:graphicData uri="http://schemas.openxmlformats.org/presentationml/2006/ole">
            <mc:AlternateContent xmlns:mc="http://schemas.openxmlformats.org/markup-compatibility/2006">
              <mc:Choice xmlns:v="urn:schemas-microsoft-com:vml" Requires="v">
                <p:oleObj spid="_x0000_s19509" r:id="rId7" imgW="1028254" imgH="266584" progId="Equation.DSMT4">
                  <p:embed/>
                </p:oleObj>
              </mc:Choice>
              <mc:Fallback>
                <p:oleObj r:id="rId7" imgW="1028254" imgH="266584"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4692045"/>
                        <a:ext cx="1569456" cy="406896"/>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63358398"/>
              </p:ext>
            </p:extLst>
          </p:nvPr>
        </p:nvGraphicFramePr>
        <p:xfrm>
          <a:off x="1390240" y="5304458"/>
          <a:ext cx="405232" cy="327501"/>
        </p:xfrm>
        <a:graphic>
          <a:graphicData uri="http://schemas.openxmlformats.org/presentationml/2006/ole">
            <mc:AlternateContent xmlns:mc="http://schemas.openxmlformats.org/markup-compatibility/2006">
              <mc:Choice xmlns:v="urn:schemas-microsoft-com:vml" Requires="v">
                <p:oleObj spid="_x0000_s19510" r:id="rId9" imgW="164885" imgH="215619" progId="Equation.DSMT4">
                  <p:embed/>
                </p:oleObj>
              </mc:Choice>
              <mc:Fallback>
                <p:oleObj r:id="rId9" imgW="164885" imgH="215619"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0240" y="5304458"/>
                        <a:ext cx="405232" cy="327501"/>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999198792"/>
              </p:ext>
            </p:extLst>
          </p:nvPr>
        </p:nvGraphicFramePr>
        <p:xfrm>
          <a:off x="1380746" y="5949280"/>
          <a:ext cx="424220" cy="412039"/>
        </p:xfrm>
        <a:graphic>
          <a:graphicData uri="http://schemas.openxmlformats.org/presentationml/2006/ole">
            <mc:AlternateContent xmlns:mc="http://schemas.openxmlformats.org/markup-compatibility/2006">
              <mc:Choice xmlns:v="urn:schemas-microsoft-com:vml" Requires="v">
                <p:oleObj spid="_x0000_s19511" r:id="rId10" imgW="164885" imgH="215619" progId="Equation.DSMT4">
                  <p:embed/>
                </p:oleObj>
              </mc:Choice>
              <mc:Fallback>
                <p:oleObj r:id="rId10" imgW="164885" imgH="215619"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0746" y="5949280"/>
                        <a:ext cx="424220" cy="412039"/>
                      </a:xfrm>
                      <a:prstGeom prst="rect">
                        <a:avLst/>
                      </a:prstGeom>
                      <a:noFill/>
                    </p:spPr>
                  </p:pic>
                </p:oleObj>
              </mc:Fallback>
            </mc:AlternateContent>
          </a:graphicData>
        </a:graphic>
      </p:graphicFrame>
      <p:sp>
        <p:nvSpPr>
          <p:cNvPr id="13" name="Rectangle 12"/>
          <p:cNvSpPr>
            <a:spLocks noChangeArrowheads="1"/>
          </p:cNvSpPr>
          <p:nvPr/>
        </p:nvSpPr>
        <p:spPr bwMode="auto">
          <a:xfrm>
            <a:off x="683568" y="3861048"/>
            <a:ext cx="734688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Plate = Rectangular Lamina - Circle 1 - Circle 2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0" y="723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			(120-4.5∏)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1592856" y="5242418"/>
            <a:ext cx="64552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 720 – (7.75∏ + 27∏)</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1856700" y="5949280"/>
            <a:ext cx="1656184" cy="461665"/>
          </a:xfrm>
          <a:prstGeom prst="rect">
            <a:avLst/>
          </a:prstGeom>
          <a:noFill/>
        </p:spPr>
        <p:txBody>
          <a:bodyPr wrap="square" rtlCol="0">
            <a:spAutoFit/>
          </a:bodyPr>
          <a:lstStyle/>
          <a:p>
            <a:r>
              <a:rPr lang="en-GB" sz="2400" dirty="0" smtClean="0"/>
              <a:t>= 5.77 cm</a:t>
            </a:r>
            <a:endParaRPr lang="en-GB" sz="2400" dirty="0"/>
          </a:p>
        </p:txBody>
      </p:sp>
    </p:spTree>
    <p:extLst>
      <p:ext uri="{BB962C8B-B14F-4D97-AF65-F5344CB8AC3E}">
        <p14:creationId xmlns:p14="http://schemas.microsoft.com/office/powerpoint/2010/main" val="328354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7" y="879620"/>
            <a:ext cx="8731279" cy="3654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36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Keywords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centre of mass</a:t>
            </a:r>
            <a:r>
              <a:rPr lang="en-GB" dirty="0" smtClean="0"/>
              <a:t> – the point at which the whole mass of the body can be considered to be concentrated</a:t>
            </a:r>
          </a:p>
          <a:p>
            <a:pPr marL="0" indent="0">
              <a:buNone/>
            </a:pPr>
            <a:endParaRPr lang="en-GB" b="1" dirty="0"/>
          </a:p>
          <a:p>
            <a:pPr marL="0" indent="0">
              <a:buNone/>
            </a:pPr>
            <a:r>
              <a:rPr lang="en-GB" b="1" dirty="0" smtClean="0"/>
              <a:t>Lamina </a:t>
            </a:r>
            <a:r>
              <a:rPr lang="en-GB" dirty="0" smtClean="0"/>
              <a:t>– an object which is very thin compared to it’s other two dimensions is modelled as a lamina e.g. a sheet of paper</a:t>
            </a:r>
          </a:p>
          <a:p>
            <a:pPr marL="0" indent="0">
              <a:buNone/>
            </a:pPr>
            <a:endParaRPr lang="en-GB" b="1" dirty="0"/>
          </a:p>
          <a:p>
            <a:pPr marL="0" indent="0">
              <a:buNone/>
            </a:pPr>
            <a:r>
              <a:rPr lang="en-GB" b="1" dirty="0" smtClean="0"/>
              <a:t>Uniform</a:t>
            </a:r>
            <a:r>
              <a:rPr lang="en-GB" dirty="0" smtClean="0"/>
              <a:t> – mass is evenly distributed Find the centre of mass of a system of particles distributed in one dimension</a:t>
            </a:r>
          </a:p>
        </p:txBody>
      </p:sp>
    </p:spTree>
    <p:extLst>
      <p:ext uri="{BB962C8B-B14F-4D97-AF65-F5344CB8AC3E}">
        <p14:creationId xmlns:p14="http://schemas.microsoft.com/office/powerpoint/2010/main" val="2714340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568952" cy="1200329"/>
          </a:xfrm>
          <a:prstGeom prst="rect">
            <a:avLst/>
          </a:prstGeom>
          <a:noFill/>
        </p:spPr>
        <p:txBody>
          <a:bodyPr wrap="square" rtlCol="0">
            <a:spAutoFit/>
          </a:bodyPr>
          <a:lstStyle/>
          <a:p>
            <a:r>
              <a:rPr lang="en-GB" sz="2400" dirty="0" smtClean="0"/>
              <a:t>2.5</a:t>
            </a:r>
          </a:p>
          <a:p>
            <a:pPr algn="ctr"/>
            <a:r>
              <a:rPr lang="en-GB" sz="2400" dirty="0" smtClean="0"/>
              <a:t>You can find the centre of mass of a framework by using the centre of mass of each rod or wire that makes up the framework</a:t>
            </a:r>
            <a:endParaRPr lang="en-GB" sz="2400" dirty="0"/>
          </a:p>
        </p:txBody>
      </p:sp>
      <p:sp>
        <p:nvSpPr>
          <p:cNvPr id="3" name="Rectangle 2"/>
          <p:cNvSpPr/>
          <p:nvPr/>
        </p:nvSpPr>
        <p:spPr>
          <a:xfrm>
            <a:off x="323528" y="2132856"/>
            <a:ext cx="8568952" cy="1200329"/>
          </a:xfrm>
          <a:prstGeom prst="rect">
            <a:avLst/>
          </a:prstGeom>
        </p:spPr>
        <p:txBody>
          <a:bodyPr wrap="square">
            <a:spAutoFit/>
          </a:bodyPr>
          <a:lstStyle/>
          <a:p>
            <a:r>
              <a:rPr lang="en-US" sz="2400" dirty="0" smtClean="0">
                <a:effectLst/>
                <a:latin typeface="Comic Sans MS"/>
                <a:ea typeface="Times New Roman"/>
                <a:cs typeface="Times New Roman"/>
              </a:rPr>
              <a:t>The framework ABC is made up of three uniform rods and a semi circular arc. Find the </a:t>
            </a:r>
            <a:r>
              <a:rPr lang="en-US" sz="2400" dirty="0" err="1" smtClean="0">
                <a:effectLst/>
                <a:latin typeface="Comic Sans MS"/>
                <a:ea typeface="Times New Roman"/>
                <a:cs typeface="Times New Roman"/>
              </a:rPr>
              <a:t>centre</a:t>
            </a:r>
            <a:r>
              <a:rPr lang="en-US" sz="2400" dirty="0" smtClean="0">
                <a:effectLst/>
                <a:latin typeface="Comic Sans MS"/>
                <a:ea typeface="Times New Roman"/>
                <a:cs typeface="Times New Roman"/>
              </a:rPr>
              <a:t> of mass of the framework assuming that A is at the origin</a:t>
            </a:r>
            <a:endParaRPr lang="en-GB" sz="2400" dirty="0"/>
          </a:p>
        </p:txBody>
      </p:sp>
      <p:sp>
        <p:nvSpPr>
          <p:cNvPr id="4" name="Rectangle 14"/>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5" name="Group 1"/>
          <p:cNvGrpSpPr>
            <a:grpSpLocks noChangeAspect="1"/>
          </p:cNvGrpSpPr>
          <p:nvPr/>
        </p:nvGrpSpPr>
        <p:grpSpPr bwMode="auto">
          <a:xfrm>
            <a:off x="2744667" y="3311421"/>
            <a:ext cx="3686504" cy="2669401"/>
            <a:chOff x="3225" y="9645"/>
            <a:chExt cx="4657" cy="3373"/>
          </a:xfrm>
        </p:grpSpPr>
        <p:sp>
          <p:nvSpPr>
            <p:cNvPr id="6" name="AutoShape 13"/>
            <p:cNvSpPr>
              <a:spLocks noChangeAspect="1" noChangeArrowheads="1" noTextEdit="1"/>
            </p:cNvSpPr>
            <p:nvPr/>
          </p:nvSpPr>
          <p:spPr bwMode="auto">
            <a:xfrm>
              <a:off x="3225" y="9645"/>
              <a:ext cx="4657" cy="337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 Box 12"/>
            <p:cNvSpPr txBox="1">
              <a:spLocks noChangeArrowheads="1"/>
            </p:cNvSpPr>
            <p:nvPr/>
          </p:nvSpPr>
          <p:spPr bwMode="auto">
            <a:xfrm>
              <a:off x="5780" y="10835"/>
              <a:ext cx="860" cy="5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20cm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11"/>
            <p:cNvSpPr>
              <a:spLocks noChangeShapeType="1"/>
            </p:cNvSpPr>
            <p:nvPr/>
          </p:nvSpPr>
          <p:spPr bwMode="auto">
            <a:xfrm>
              <a:off x="4462" y="10157"/>
              <a:ext cx="0" cy="229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Line 10"/>
            <p:cNvSpPr>
              <a:spLocks noChangeShapeType="1"/>
            </p:cNvSpPr>
            <p:nvPr/>
          </p:nvSpPr>
          <p:spPr bwMode="auto">
            <a:xfrm>
              <a:off x="4462" y="12451"/>
              <a:ext cx="2963"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9"/>
            <p:cNvSpPr>
              <a:spLocks noChangeShapeType="1"/>
            </p:cNvSpPr>
            <p:nvPr/>
          </p:nvSpPr>
          <p:spPr bwMode="auto">
            <a:xfrm>
              <a:off x="4462" y="10157"/>
              <a:ext cx="2963" cy="229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Text Box 8"/>
            <p:cNvSpPr txBox="1">
              <a:spLocks noChangeArrowheads="1"/>
            </p:cNvSpPr>
            <p:nvPr/>
          </p:nvSpPr>
          <p:spPr bwMode="auto">
            <a:xfrm>
              <a:off x="4060" y="12490"/>
              <a:ext cx="457" cy="4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7"/>
            <p:cNvSpPr txBox="1">
              <a:spLocks noChangeArrowheads="1"/>
            </p:cNvSpPr>
            <p:nvPr/>
          </p:nvSpPr>
          <p:spPr bwMode="auto">
            <a:xfrm>
              <a:off x="4004" y="9755"/>
              <a:ext cx="458" cy="4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6"/>
            <p:cNvSpPr txBox="1">
              <a:spLocks noChangeArrowheads="1"/>
            </p:cNvSpPr>
            <p:nvPr/>
          </p:nvSpPr>
          <p:spPr bwMode="auto">
            <a:xfrm>
              <a:off x="7425" y="12451"/>
              <a:ext cx="457" cy="4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5"/>
            <p:cNvSpPr txBox="1">
              <a:spLocks noChangeArrowheads="1"/>
            </p:cNvSpPr>
            <p:nvPr/>
          </p:nvSpPr>
          <p:spPr bwMode="auto">
            <a:xfrm>
              <a:off x="5478" y="11986"/>
              <a:ext cx="662" cy="4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16cm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4"/>
            <p:cNvSpPr txBox="1">
              <a:spLocks noChangeArrowheads="1"/>
            </p:cNvSpPr>
            <p:nvPr/>
          </p:nvSpPr>
          <p:spPr bwMode="auto">
            <a:xfrm>
              <a:off x="3760" y="11064"/>
              <a:ext cx="623" cy="4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2238" tIns="36119" rIns="72238" bIns="36119"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12cm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Freeform 3"/>
            <p:cNvSpPr>
              <a:spLocks/>
            </p:cNvSpPr>
            <p:nvPr/>
          </p:nvSpPr>
          <p:spPr bwMode="auto">
            <a:xfrm>
              <a:off x="3326" y="10157"/>
              <a:ext cx="1136" cy="2294"/>
            </a:xfrm>
            <a:custGeom>
              <a:avLst/>
              <a:gdLst>
                <a:gd name="T0" fmla="*/ 1057 w 1136"/>
                <a:gd name="T1" fmla="*/ 2294 h 2294"/>
                <a:gd name="T2" fmla="*/ 529 w 1136"/>
                <a:gd name="T3" fmla="*/ 2121 h 2294"/>
                <a:gd name="T4" fmla="*/ 109 w 1136"/>
                <a:gd name="T5" fmla="*/ 1618 h 2294"/>
                <a:gd name="T6" fmla="*/ 7 w 1136"/>
                <a:gd name="T7" fmla="*/ 1183 h 2294"/>
                <a:gd name="T8" fmla="*/ 154 w 1136"/>
                <a:gd name="T9" fmla="*/ 553 h 2294"/>
                <a:gd name="T10" fmla="*/ 612 w 1136"/>
                <a:gd name="T11" fmla="*/ 111 h 2294"/>
                <a:gd name="T12" fmla="*/ 1136 w 1136"/>
                <a:gd name="T13" fmla="*/ 0 h 2294"/>
              </a:gdLst>
              <a:ahLst/>
              <a:cxnLst>
                <a:cxn ang="0">
                  <a:pos x="T0" y="T1"/>
                </a:cxn>
                <a:cxn ang="0">
                  <a:pos x="T2" y="T3"/>
                </a:cxn>
                <a:cxn ang="0">
                  <a:pos x="T4" y="T5"/>
                </a:cxn>
                <a:cxn ang="0">
                  <a:pos x="T6" y="T7"/>
                </a:cxn>
                <a:cxn ang="0">
                  <a:pos x="T8" y="T9"/>
                </a:cxn>
                <a:cxn ang="0">
                  <a:pos x="T10" y="T11"/>
                </a:cxn>
                <a:cxn ang="0">
                  <a:pos x="T12" y="T13"/>
                </a:cxn>
              </a:cxnLst>
              <a:rect l="0" t="0" r="r" b="b"/>
              <a:pathLst>
                <a:path w="1136" h="2294">
                  <a:moveTo>
                    <a:pt x="1057" y="2294"/>
                  </a:moveTo>
                  <a:cubicBezTo>
                    <a:pt x="872" y="2264"/>
                    <a:pt x="687" y="2234"/>
                    <a:pt x="529" y="2121"/>
                  </a:cubicBezTo>
                  <a:cubicBezTo>
                    <a:pt x="371" y="2008"/>
                    <a:pt x="196" y="1774"/>
                    <a:pt x="109" y="1618"/>
                  </a:cubicBezTo>
                  <a:cubicBezTo>
                    <a:pt x="22" y="1462"/>
                    <a:pt x="0" y="1360"/>
                    <a:pt x="7" y="1183"/>
                  </a:cubicBezTo>
                  <a:cubicBezTo>
                    <a:pt x="14" y="1006"/>
                    <a:pt x="53" y="732"/>
                    <a:pt x="154" y="553"/>
                  </a:cubicBezTo>
                  <a:cubicBezTo>
                    <a:pt x="255" y="374"/>
                    <a:pt x="448" y="203"/>
                    <a:pt x="612" y="111"/>
                  </a:cubicBezTo>
                  <a:cubicBezTo>
                    <a:pt x="776" y="19"/>
                    <a:pt x="956" y="9"/>
                    <a:pt x="1136" y="0"/>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Freeform 2"/>
            <p:cNvSpPr>
              <a:spLocks/>
            </p:cNvSpPr>
            <p:nvPr/>
          </p:nvSpPr>
          <p:spPr bwMode="auto">
            <a:xfrm>
              <a:off x="4383" y="12451"/>
              <a:ext cx="79" cy="1"/>
            </a:xfrm>
            <a:custGeom>
              <a:avLst/>
              <a:gdLst>
                <a:gd name="T0" fmla="*/ 0 w 79"/>
                <a:gd name="T1" fmla="*/ 0 h 1"/>
                <a:gd name="T2" fmla="*/ 79 w 79"/>
                <a:gd name="T3" fmla="*/ 0 h 1"/>
              </a:gdLst>
              <a:ahLst/>
              <a:cxnLst>
                <a:cxn ang="0">
                  <a:pos x="T0" y="T1"/>
                </a:cxn>
                <a:cxn ang="0">
                  <a:pos x="T2" y="T3"/>
                </a:cxn>
              </a:cxnLst>
              <a:rect l="0" t="0" r="r" b="b"/>
              <a:pathLst>
                <a:path w="79" h="1">
                  <a:moveTo>
                    <a:pt x="0" y="0"/>
                  </a:moveTo>
                  <a:cubicBezTo>
                    <a:pt x="0" y="0"/>
                    <a:pt x="39" y="0"/>
                    <a:pt x="79" y="0"/>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683542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32656"/>
            <a:ext cx="7861990"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4195150440"/>
              </p:ext>
            </p:extLst>
          </p:nvPr>
        </p:nvGraphicFramePr>
        <p:xfrm>
          <a:off x="439128" y="1916832"/>
          <a:ext cx="8237330" cy="3470786"/>
        </p:xfrm>
        <a:graphic>
          <a:graphicData uri="http://schemas.openxmlformats.org/drawingml/2006/table">
            <a:tbl>
              <a:tblPr firstRow="1" firstCol="1" lastRow="1" lastCol="1" bandRow="1" bandCol="1"/>
              <a:tblGrid>
                <a:gridCol w="1372630"/>
                <a:gridCol w="1372630"/>
                <a:gridCol w="1372630"/>
                <a:gridCol w="1372630"/>
                <a:gridCol w="1373405"/>
                <a:gridCol w="1373405"/>
              </a:tblGrid>
              <a:tr h="590466">
                <a:tc>
                  <a:txBody>
                    <a:bodyPr/>
                    <a:lstStyle/>
                    <a:p>
                      <a:pPr algn="ctr">
                        <a:spcAft>
                          <a:spcPts val="0"/>
                        </a:spcAft>
                      </a:pPr>
                      <a:r>
                        <a:rPr lang="en-US" sz="1200" dirty="0">
                          <a:effectLst/>
                          <a:latin typeface="Comic Sans MS"/>
                          <a:ea typeface="Times New Roman"/>
                        </a:rPr>
                        <a:t> </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200" dirty="0">
                          <a:effectLst/>
                          <a:latin typeface="Comic Sans MS"/>
                          <a:ea typeface="Times New Roman"/>
                        </a:rPr>
                        <a:t>Separate Masses</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spcAft>
                          <a:spcPts val="0"/>
                        </a:spcAft>
                      </a:pPr>
                      <a:r>
                        <a:rPr lang="en-US" sz="1200" dirty="0">
                          <a:effectLst/>
                          <a:latin typeface="Comic Sans MS"/>
                          <a:ea typeface="Times New Roman"/>
                        </a:rPr>
                        <a:t> </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Total Mass</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66">
                <a:tc>
                  <a:txBody>
                    <a:bodyPr/>
                    <a:lstStyle/>
                    <a:p>
                      <a:pPr algn="ctr">
                        <a:spcAft>
                          <a:spcPts val="0"/>
                        </a:spcAft>
                      </a:pPr>
                      <a:r>
                        <a:rPr lang="en-US" sz="1200">
                          <a:effectLst/>
                          <a:latin typeface="Comic Sans MS"/>
                          <a:ea typeface="Times New Roman"/>
                        </a:rPr>
                        <a:t> </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Rod AB</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Rod AC</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Rod BC</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Arc AB</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Framework</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66">
                <a:tc>
                  <a:txBody>
                    <a:bodyPr/>
                    <a:lstStyle/>
                    <a:p>
                      <a:pPr algn="ctr">
                        <a:spcAft>
                          <a:spcPts val="0"/>
                        </a:spcAft>
                      </a:pPr>
                      <a:r>
                        <a:rPr lang="en-US" sz="1200">
                          <a:effectLst/>
                          <a:latin typeface="Comic Sans MS"/>
                          <a:ea typeface="Times New Roman"/>
                        </a:rPr>
                        <a:t>Mass</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12m</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16m</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20m</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6∏m</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(48 + 6∏)m</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922">
                <a:tc>
                  <a:txBody>
                    <a:bodyPr/>
                    <a:lstStyle/>
                    <a:p>
                      <a:pPr algn="ctr">
                        <a:spcAft>
                          <a:spcPts val="0"/>
                        </a:spcAft>
                      </a:pPr>
                      <a:r>
                        <a:rPr lang="en-US" sz="1200">
                          <a:effectLst/>
                          <a:latin typeface="Comic Sans MS"/>
                          <a:ea typeface="Times New Roman"/>
                        </a:rPr>
                        <a:t>x co-ord</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0</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8</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8</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effectLst/>
                        <a:latin typeface="Comic Sans MS"/>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effectLst/>
                        <a:latin typeface="Comic Sans MS"/>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66">
                <a:tc>
                  <a:txBody>
                    <a:bodyPr/>
                    <a:lstStyle/>
                    <a:p>
                      <a:pPr algn="ctr">
                        <a:spcAft>
                          <a:spcPts val="0"/>
                        </a:spcAft>
                      </a:pPr>
                      <a:r>
                        <a:rPr lang="en-US" sz="1200">
                          <a:effectLst/>
                          <a:latin typeface="Comic Sans MS"/>
                          <a:ea typeface="Times New Roman"/>
                        </a:rPr>
                        <a:t>Y co-ord</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6</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0</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Comic Sans MS"/>
                          <a:ea typeface="Times New Roman"/>
                        </a:rPr>
                        <a:t>6</a:t>
                      </a:r>
                      <a:endParaRPr lang="en-GB"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Comic Sans MS"/>
                          <a:ea typeface="Times New Roman"/>
                        </a:rPr>
                        <a:t>6</a:t>
                      </a:r>
                      <a:endParaRPr lang="en-GB"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effectLst/>
                        <a:latin typeface="Comic Sans MS"/>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61595912"/>
              </p:ext>
            </p:extLst>
          </p:nvPr>
        </p:nvGraphicFramePr>
        <p:xfrm>
          <a:off x="6084168" y="3861048"/>
          <a:ext cx="1028700" cy="733425"/>
        </p:xfrm>
        <a:graphic>
          <a:graphicData uri="http://schemas.openxmlformats.org/presentationml/2006/ole">
            <mc:AlternateContent xmlns:mc="http://schemas.openxmlformats.org/markup-compatibility/2006">
              <mc:Choice xmlns:v="urn:schemas-microsoft-com:vml" Requires="v">
                <p:oleObj spid="_x0000_s22556" r:id="rId4" imgW="1028700" imgH="736600" progId="Equation.DSMT4">
                  <p:embed/>
                </p:oleObj>
              </mc:Choice>
              <mc:Fallback>
                <p:oleObj r:id="rId4" imgW="1028700" imgH="7366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3861048"/>
                        <a:ext cx="1028700"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65320125"/>
              </p:ext>
            </p:extLst>
          </p:nvPr>
        </p:nvGraphicFramePr>
        <p:xfrm>
          <a:off x="7884368" y="4077072"/>
          <a:ext cx="161925" cy="219075"/>
        </p:xfrm>
        <a:graphic>
          <a:graphicData uri="http://schemas.openxmlformats.org/presentationml/2006/ole">
            <mc:AlternateContent xmlns:mc="http://schemas.openxmlformats.org/markup-compatibility/2006">
              <mc:Choice xmlns:v="urn:schemas-microsoft-com:vml" Requires="v">
                <p:oleObj spid="_x0000_s22557" r:id="rId6" imgW="164885" imgH="215619" progId="Equation.DSMT4">
                  <p:embed/>
                </p:oleObj>
              </mc:Choice>
              <mc:Fallback>
                <p:oleObj r:id="rId6" imgW="164885" imgH="215619"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4368" y="4077072"/>
                        <a:ext cx="16192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42105166"/>
              </p:ext>
            </p:extLst>
          </p:nvPr>
        </p:nvGraphicFramePr>
        <p:xfrm>
          <a:off x="7956376" y="4941168"/>
          <a:ext cx="152400" cy="219075"/>
        </p:xfrm>
        <a:graphic>
          <a:graphicData uri="http://schemas.openxmlformats.org/presentationml/2006/ole">
            <mc:AlternateContent xmlns:mc="http://schemas.openxmlformats.org/markup-compatibility/2006">
              <mc:Choice xmlns:v="urn:schemas-microsoft-com:vml" Requires="v">
                <p:oleObj spid="_x0000_s22558" r:id="rId8" imgW="152268" imgH="215713" progId="Equation.DSMT4">
                  <p:embed/>
                </p:oleObj>
              </mc:Choice>
              <mc:Fallback>
                <p:oleObj r:id="rId8" imgW="152268" imgH="215713"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6376" y="4941168"/>
                        <a:ext cx="1524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3647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3"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32655"/>
            <a:ext cx="7560840" cy="607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8890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136904" cy="523220"/>
          </a:xfrm>
          <a:prstGeom prst="rect">
            <a:avLst/>
          </a:prstGeom>
          <a:noFill/>
        </p:spPr>
        <p:txBody>
          <a:bodyPr wrap="square" rtlCol="0">
            <a:spAutoFit/>
          </a:bodyPr>
          <a:lstStyle/>
          <a:p>
            <a:r>
              <a:rPr lang="en-GB" sz="2800" dirty="0" smtClean="0"/>
              <a:t>2.6 Laminas in equilibrium</a:t>
            </a:r>
            <a:endParaRPr lang="en-GB" sz="2800" dirty="0"/>
          </a:p>
        </p:txBody>
      </p:sp>
      <p:sp>
        <p:nvSpPr>
          <p:cNvPr id="3" name="Rectangle 2"/>
          <p:cNvSpPr/>
          <p:nvPr/>
        </p:nvSpPr>
        <p:spPr>
          <a:xfrm>
            <a:off x="251520" y="1484784"/>
            <a:ext cx="8424936" cy="1569660"/>
          </a:xfrm>
          <a:prstGeom prst="rect">
            <a:avLst/>
          </a:prstGeom>
        </p:spPr>
        <p:txBody>
          <a:bodyPr wrap="square">
            <a:spAutoFit/>
          </a:bodyPr>
          <a:lstStyle/>
          <a:p>
            <a:r>
              <a:rPr lang="en-US" sz="2400" dirty="0" smtClean="0">
                <a:effectLst/>
                <a:latin typeface="Comic Sans MS"/>
                <a:ea typeface="Times New Roman"/>
                <a:cs typeface="Times New Roman"/>
              </a:rPr>
              <a:t>A suspended lamina will be in equilibrium when its </a:t>
            </a:r>
            <a:r>
              <a:rPr lang="en-US" sz="2400" dirty="0" err="1" smtClean="0">
                <a:effectLst/>
                <a:latin typeface="Comic Sans MS"/>
                <a:ea typeface="Times New Roman"/>
                <a:cs typeface="Times New Roman"/>
              </a:rPr>
              <a:t>centre</a:t>
            </a:r>
            <a:r>
              <a:rPr lang="en-US" sz="2400" dirty="0" smtClean="0">
                <a:effectLst/>
                <a:latin typeface="Comic Sans MS"/>
                <a:ea typeface="Times New Roman"/>
                <a:cs typeface="Times New Roman"/>
              </a:rPr>
              <a:t> of mass is directly below the point of suspension</a:t>
            </a:r>
          </a:p>
          <a:p>
            <a:endParaRPr lang="en-US" sz="2400" dirty="0">
              <a:latin typeface="Comic Sans MS"/>
              <a:cs typeface="Times New Roman"/>
            </a:endParaRPr>
          </a:p>
          <a:p>
            <a:r>
              <a:rPr lang="en-US" sz="2400" dirty="0" smtClean="0">
                <a:latin typeface="Comic Sans MS"/>
                <a:cs typeface="Times New Roman"/>
              </a:rPr>
              <a:t>It can be suspended from a fixed point or a pivot </a:t>
            </a:r>
            <a:endParaRPr lang="en-GB" sz="2400" dirty="0"/>
          </a:p>
        </p:txBody>
      </p:sp>
      <p:sp>
        <p:nvSpPr>
          <p:cNvPr id="4"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0" name="Freeform 39"/>
          <p:cNvSpPr/>
          <p:nvPr/>
        </p:nvSpPr>
        <p:spPr>
          <a:xfrm>
            <a:off x="1773382" y="3717032"/>
            <a:ext cx="1995054" cy="2454057"/>
          </a:xfrm>
          <a:custGeom>
            <a:avLst/>
            <a:gdLst>
              <a:gd name="connsiteX0" fmla="*/ 415636 w 1995054"/>
              <a:gd name="connsiteY0" fmla="*/ 0 h 2454057"/>
              <a:gd name="connsiteX1" fmla="*/ 415636 w 1995054"/>
              <a:gd name="connsiteY1" fmla="*/ 0 h 2454057"/>
              <a:gd name="connsiteX2" fmla="*/ 332509 w 1995054"/>
              <a:gd name="connsiteY2" fmla="*/ 96981 h 2454057"/>
              <a:gd name="connsiteX3" fmla="*/ 249382 w 1995054"/>
              <a:gd name="connsiteY3" fmla="*/ 207818 h 2454057"/>
              <a:gd name="connsiteX4" fmla="*/ 83127 w 1995054"/>
              <a:gd name="connsiteY4" fmla="*/ 443345 h 2454057"/>
              <a:gd name="connsiteX5" fmla="*/ 13854 w 1995054"/>
              <a:gd name="connsiteY5" fmla="*/ 623454 h 2454057"/>
              <a:gd name="connsiteX6" fmla="*/ 0 w 1995054"/>
              <a:gd name="connsiteY6" fmla="*/ 665018 h 2454057"/>
              <a:gd name="connsiteX7" fmla="*/ 13854 w 1995054"/>
              <a:gd name="connsiteY7" fmla="*/ 858981 h 2454057"/>
              <a:gd name="connsiteX8" fmla="*/ 55418 w 1995054"/>
              <a:gd name="connsiteY8" fmla="*/ 900545 h 2454057"/>
              <a:gd name="connsiteX9" fmla="*/ 138545 w 1995054"/>
              <a:gd name="connsiteY9" fmla="*/ 1011381 h 2454057"/>
              <a:gd name="connsiteX10" fmla="*/ 207818 w 1995054"/>
              <a:gd name="connsiteY10" fmla="*/ 1136072 h 2454057"/>
              <a:gd name="connsiteX11" fmla="*/ 290945 w 1995054"/>
              <a:gd name="connsiteY11" fmla="*/ 1191490 h 2454057"/>
              <a:gd name="connsiteX12" fmla="*/ 360218 w 1995054"/>
              <a:gd name="connsiteY12" fmla="*/ 1260763 h 2454057"/>
              <a:gd name="connsiteX13" fmla="*/ 360218 w 1995054"/>
              <a:gd name="connsiteY13" fmla="*/ 1648690 h 2454057"/>
              <a:gd name="connsiteX14" fmla="*/ 332509 w 1995054"/>
              <a:gd name="connsiteY14" fmla="*/ 1745672 h 2454057"/>
              <a:gd name="connsiteX15" fmla="*/ 290945 w 1995054"/>
              <a:gd name="connsiteY15" fmla="*/ 1898072 h 2454057"/>
              <a:gd name="connsiteX16" fmla="*/ 304800 w 1995054"/>
              <a:gd name="connsiteY16" fmla="*/ 2133600 h 2454057"/>
              <a:gd name="connsiteX17" fmla="*/ 401782 w 1995054"/>
              <a:gd name="connsiteY17" fmla="*/ 2216727 h 2454057"/>
              <a:gd name="connsiteX18" fmla="*/ 581891 w 1995054"/>
              <a:gd name="connsiteY18" fmla="*/ 2327563 h 2454057"/>
              <a:gd name="connsiteX19" fmla="*/ 637309 w 1995054"/>
              <a:gd name="connsiteY19" fmla="*/ 2341418 h 2454057"/>
              <a:gd name="connsiteX20" fmla="*/ 706582 w 1995054"/>
              <a:gd name="connsiteY20" fmla="*/ 2382981 h 2454057"/>
              <a:gd name="connsiteX21" fmla="*/ 775854 w 1995054"/>
              <a:gd name="connsiteY21" fmla="*/ 2396836 h 2454057"/>
              <a:gd name="connsiteX22" fmla="*/ 1149927 w 1995054"/>
              <a:gd name="connsiteY22" fmla="*/ 2424545 h 2454057"/>
              <a:gd name="connsiteX23" fmla="*/ 1551709 w 1995054"/>
              <a:gd name="connsiteY23" fmla="*/ 2424545 h 2454057"/>
              <a:gd name="connsiteX24" fmla="*/ 1759527 w 1995054"/>
              <a:gd name="connsiteY24" fmla="*/ 2244436 h 2454057"/>
              <a:gd name="connsiteX25" fmla="*/ 1814945 w 1995054"/>
              <a:gd name="connsiteY25" fmla="*/ 2133600 h 2454057"/>
              <a:gd name="connsiteX26" fmla="*/ 1870363 w 1995054"/>
              <a:gd name="connsiteY26" fmla="*/ 2022763 h 2454057"/>
              <a:gd name="connsiteX27" fmla="*/ 1925782 w 1995054"/>
              <a:gd name="connsiteY27" fmla="*/ 1884218 h 2454057"/>
              <a:gd name="connsiteX28" fmla="*/ 1953491 w 1995054"/>
              <a:gd name="connsiteY28" fmla="*/ 1828800 h 2454057"/>
              <a:gd name="connsiteX29" fmla="*/ 1995054 w 1995054"/>
              <a:gd name="connsiteY29" fmla="*/ 1690254 h 2454057"/>
              <a:gd name="connsiteX30" fmla="*/ 1981200 w 1995054"/>
              <a:gd name="connsiteY30" fmla="*/ 1510145 h 2454057"/>
              <a:gd name="connsiteX31" fmla="*/ 1898073 w 1995054"/>
              <a:gd name="connsiteY31" fmla="*/ 1427018 h 2454057"/>
              <a:gd name="connsiteX32" fmla="*/ 1814945 w 1995054"/>
              <a:gd name="connsiteY32" fmla="*/ 1371600 h 2454057"/>
              <a:gd name="connsiteX33" fmla="*/ 1787236 w 1995054"/>
              <a:gd name="connsiteY33" fmla="*/ 1343890 h 2454057"/>
              <a:gd name="connsiteX34" fmla="*/ 1731818 w 1995054"/>
              <a:gd name="connsiteY34" fmla="*/ 1330036 h 2454057"/>
              <a:gd name="connsiteX35" fmla="*/ 1676400 w 1995054"/>
              <a:gd name="connsiteY35" fmla="*/ 1260763 h 2454057"/>
              <a:gd name="connsiteX36" fmla="*/ 1620982 w 1995054"/>
              <a:gd name="connsiteY36" fmla="*/ 1205345 h 2454057"/>
              <a:gd name="connsiteX37" fmla="*/ 1551709 w 1995054"/>
              <a:gd name="connsiteY37" fmla="*/ 1149927 h 2454057"/>
              <a:gd name="connsiteX38" fmla="*/ 1468582 w 1995054"/>
              <a:gd name="connsiteY38" fmla="*/ 1066800 h 2454057"/>
              <a:gd name="connsiteX39" fmla="*/ 1440873 w 1995054"/>
              <a:gd name="connsiteY39" fmla="*/ 1039090 h 2454057"/>
              <a:gd name="connsiteX40" fmla="*/ 1385454 w 1995054"/>
              <a:gd name="connsiteY40" fmla="*/ 997527 h 2454057"/>
              <a:gd name="connsiteX41" fmla="*/ 1316182 w 1995054"/>
              <a:gd name="connsiteY41" fmla="*/ 858981 h 2454057"/>
              <a:gd name="connsiteX42" fmla="*/ 1288473 w 1995054"/>
              <a:gd name="connsiteY42" fmla="*/ 775854 h 2454057"/>
              <a:gd name="connsiteX43" fmla="*/ 1274618 w 1995054"/>
              <a:gd name="connsiteY43" fmla="*/ 706581 h 2454057"/>
              <a:gd name="connsiteX44" fmla="*/ 1246909 w 1995054"/>
              <a:gd name="connsiteY44" fmla="*/ 623454 h 2454057"/>
              <a:gd name="connsiteX45" fmla="*/ 1274618 w 1995054"/>
              <a:gd name="connsiteY45" fmla="*/ 498763 h 2454057"/>
              <a:gd name="connsiteX46" fmla="*/ 1302327 w 1995054"/>
              <a:gd name="connsiteY46" fmla="*/ 457200 h 2454057"/>
              <a:gd name="connsiteX47" fmla="*/ 1316182 w 1995054"/>
              <a:gd name="connsiteY47" fmla="*/ 401781 h 2454057"/>
              <a:gd name="connsiteX48" fmla="*/ 1288473 w 1995054"/>
              <a:gd name="connsiteY48" fmla="*/ 41563 h 2454057"/>
              <a:gd name="connsiteX49" fmla="*/ 1246909 w 1995054"/>
              <a:gd name="connsiteY49" fmla="*/ 27709 h 2454057"/>
              <a:gd name="connsiteX50" fmla="*/ 1066800 w 1995054"/>
              <a:gd name="connsiteY50" fmla="*/ 13854 h 2454057"/>
              <a:gd name="connsiteX51" fmla="*/ 415636 w 1995054"/>
              <a:gd name="connsiteY51" fmla="*/ 0 h 2454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995054" h="2454057">
                <a:moveTo>
                  <a:pt x="415636" y="0"/>
                </a:moveTo>
                <a:lnTo>
                  <a:pt x="415636" y="0"/>
                </a:lnTo>
                <a:cubicBezTo>
                  <a:pt x="387927" y="32327"/>
                  <a:pt x="359107" y="63734"/>
                  <a:pt x="332509" y="96981"/>
                </a:cubicBezTo>
                <a:cubicBezTo>
                  <a:pt x="303659" y="133043"/>
                  <a:pt x="279628" y="172919"/>
                  <a:pt x="249382" y="207818"/>
                </a:cubicBezTo>
                <a:cubicBezTo>
                  <a:pt x="104967" y="374451"/>
                  <a:pt x="185182" y="226479"/>
                  <a:pt x="83127" y="443345"/>
                </a:cubicBezTo>
                <a:cubicBezTo>
                  <a:pt x="42695" y="529263"/>
                  <a:pt x="42191" y="538443"/>
                  <a:pt x="13854" y="623454"/>
                </a:cubicBezTo>
                <a:lnTo>
                  <a:pt x="0" y="665018"/>
                </a:lnTo>
                <a:cubicBezTo>
                  <a:pt x="4618" y="729672"/>
                  <a:pt x="-992" y="795885"/>
                  <a:pt x="13854" y="858981"/>
                </a:cubicBezTo>
                <a:cubicBezTo>
                  <a:pt x="18342" y="878054"/>
                  <a:pt x="43662" y="884870"/>
                  <a:pt x="55418" y="900545"/>
                </a:cubicBezTo>
                <a:cubicBezTo>
                  <a:pt x="158707" y="1038263"/>
                  <a:pt x="40364" y="913200"/>
                  <a:pt x="138545" y="1011381"/>
                </a:cubicBezTo>
                <a:cubicBezTo>
                  <a:pt x="152983" y="1054693"/>
                  <a:pt x="166985" y="1108850"/>
                  <a:pt x="207818" y="1136072"/>
                </a:cubicBezTo>
                <a:cubicBezTo>
                  <a:pt x="235527" y="1154545"/>
                  <a:pt x="267397" y="1167942"/>
                  <a:pt x="290945" y="1191490"/>
                </a:cubicBezTo>
                <a:lnTo>
                  <a:pt x="360218" y="1260763"/>
                </a:lnTo>
                <a:cubicBezTo>
                  <a:pt x="409518" y="1408659"/>
                  <a:pt x="383320" y="1313723"/>
                  <a:pt x="360218" y="1648690"/>
                </a:cubicBezTo>
                <a:cubicBezTo>
                  <a:pt x="358088" y="1679573"/>
                  <a:pt x="340675" y="1715728"/>
                  <a:pt x="332509" y="1745672"/>
                </a:cubicBezTo>
                <a:cubicBezTo>
                  <a:pt x="285638" y="1917534"/>
                  <a:pt x="322833" y="1802412"/>
                  <a:pt x="290945" y="1898072"/>
                </a:cubicBezTo>
                <a:cubicBezTo>
                  <a:pt x="295563" y="1976581"/>
                  <a:pt x="293134" y="2055825"/>
                  <a:pt x="304800" y="2133600"/>
                </a:cubicBezTo>
                <a:cubicBezTo>
                  <a:pt x="311219" y="2176394"/>
                  <a:pt x="376819" y="2200842"/>
                  <a:pt x="401782" y="2216727"/>
                </a:cubicBezTo>
                <a:cubicBezTo>
                  <a:pt x="462520" y="2255378"/>
                  <a:pt x="515663" y="2297459"/>
                  <a:pt x="581891" y="2327563"/>
                </a:cubicBezTo>
                <a:cubicBezTo>
                  <a:pt x="599225" y="2335442"/>
                  <a:pt x="618836" y="2336800"/>
                  <a:pt x="637309" y="2341418"/>
                </a:cubicBezTo>
                <a:cubicBezTo>
                  <a:pt x="660400" y="2355272"/>
                  <a:pt x="681580" y="2372980"/>
                  <a:pt x="706582" y="2382981"/>
                </a:cubicBezTo>
                <a:cubicBezTo>
                  <a:pt x="728446" y="2391727"/>
                  <a:pt x="752580" y="2393255"/>
                  <a:pt x="775854" y="2396836"/>
                </a:cubicBezTo>
                <a:cubicBezTo>
                  <a:pt x="917431" y="2418617"/>
                  <a:pt x="982723" y="2415744"/>
                  <a:pt x="1149927" y="2424545"/>
                </a:cubicBezTo>
                <a:cubicBezTo>
                  <a:pt x="1291704" y="2452901"/>
                  <a:pt x="1366552" y="2473557"/>
                  <a:pt x="1551709" y="2424545"/>
                </a:cubicBezTo>
                <a:cubicBezTo>
                  <a:pt x="1596329" y="2412734"/>
                  <a:pt x="1714376" y="2289587"/>
                  <a:pt x="1759527" y="2244436"/>
                </a:cubicBezTo>
                <a:cubicBezTo>
                  <a:pt x="1786334" y="2164017"/>
                  <a:pt x="1757688" y="2239935"/>
                  <a:pt x="1814945" y="2133600"/>
                </a:cubicBezTo>
                <a:cubicBezTo>
                  <a:pt x="1834528" y="2097231"/>
                  <a:pt x="1853587" y="2060509"/>
                  <a:pt x="1870363" y="2022763"/>
                </a:cubicBezTo>
                <a:cubicBezTo>
                  <a:pt x="1890564" y="1977311"/>
                  <a:pt x="1903538" y="1928706"/>
                  <a:pt x="1925782" y="1884218"/>
                </a:cubicBezTo>
                <a:cubicBezTo>
                  <a:pt x="1935018" y="1865745"/>
                  <a:pt x="1945821" y="1847976"/>
                  <a:pt x="1953491" y="1828800"/>
                </a:cubicBezTo>
                <a:cubicBezTo>
                  <a:pt x="1975978" y="1772581"/>
                  <a:pt x="1981446" y="1744690"/>
                  <a:pt x="1995054" y="1690254"/>
                </a:cubicBezTo>
                <a:cubicBezTo>
                  <a:pt x="1990436" y="1630218"/>
                  <a:pt x="2002016" y="1566646"/>
                  <a:pt x="1981200" y="1510145"/>
                </a:cubicBezTo>
                <a:cubicBezTo>
                  <a:pt x="1967653" y="1473375"/>
                  <a:pt x="1930678" y="1448755"/>
                  <a:pt x="1898073" y="1427018"/>
                </a:cubicBezTo>
                <a:lnTo>
                  <a:pt x="1814945" y="1371600"/>
                </a:lnTo>
                <a:cubicBezTo>
                  <a:pt x="1804076" y="1364354"/>
                  <a:pt x="1798919" y="1349732"/>
                  <a:pt x="1787236" y="1343890"/>
                </a:cubicBezTo>
                <a:cubicBezTo>
                  <a:pt x="1770205" y="1335374"/>
                  <a:pt x="1750291" y="1334654"/>
                  <a:pt x="1731818" y="1330036"/>
                </a:cubicBezTo>
                <a:cubicBezTo>
                  <a:pt x="1708510" y="1260113"/>
                  <a:pt x="1734889" y="1310897"/>
                  <a:pt x="1676400" y="1260763"/>
                </a:cubicBezTo>
                <a:cubicBezTo>
                  <a:pt x="1656565" y="1243761"/>
                  <a:pt x="1640508" y="1222701"/>
                  <a:pt x="1620982" y="1205345"/>
                </a:cubicBezTo>
                <a:cubicBezTo>
                  <a:pt x="1598880" y="1185699"/>
                  <a:pt x="1573590" y="1169818"/>
                  <a:pt x="1551709" y="1149927"/>
                </a:cubicBezTo>
                <a:cubicBezTo>
                  <a:pt x="1522713" y="1123567"/>
                  <a:pt x="1496291" y="1094509"/>
                  <a:pt x="1468582" y="1066800"/>
                </a:cubicBezTo>
                <a:cubicBezTo>
                  <a:pt x="1459346" y="1057563"/>
                  <a:pt x="1451323" y="1046927"/>
                  <a:pt x="1440873" y="1039090"/>
                </a:cubicBezTo>
                <a:lnTo>
                  <a:pt x="1385454" y="997527"/>
                </a:lnTo>
                <a:cubicBezTo>
                  <a:pt x="1305524" y="877632"/>
                  <a:pt x="1346089" y="958672"/>
                  <a:pt x="1316182" y="858981"/>
                </a:cubicBezTo>
                <a:cubicBezTo>
                  <a:pt x="1307789" y="831005"/>
                  <a:pt x="1294201" y="804495"/>
                  <a:pt x="1288473" y="775854"/>
                </a:cubicBezTo>
                <a:cubicBezTo>
                  <a:pt x="1283855" y="752763"/>
                  <a:pt x="1280814" y="729300"/>
                  <a:pt x="1274618" y="706581"/>
                </a:cubicBezTo>
                <a:cubicBezTo>
                  <a:pt x="1266933" y="678402"/>
                  <a:pt x="1246909" y="623454"/>
                  <a:pt x="1246909" y="623454"/>
                </a:cubicBezTo>
                <a:cubicBezTo>
                  <a:pt x="1252231" y="591523"/>
                  <a:pt x="1257564" y="532871"/>
                  <a:pt x="1274618" y="498763"/>
                </a:cubicBezTo>
                <a:cubicBezTo>
                  <a:pt x="1282065" y="483870"/>
                  <a:pt x="1293091" y="471054"/>
                  <a:pt x="1302327" y="457200"/>
                </a:cubicBezTo>
                <a:cubicBezTo>
                  <a:pt x="1306945" y="438727"/>
                  <a:pt x="1316816" y="420812"/>
                  <a:pt x="1316182" y="401781"/>
                </a:cubicBezTo>
                <a:cubicBezTo>
                  <a:pt x="1312170" y="281420"/>
                  <a:pt x="1310402" y="159977"/>
                  <a:pt x="1288473" y="41563"/>
                </a:cubicBezTo>
                <a:cubicBezTo>
                  <a:pt x="1285814" y="27203"/>
                  <a:pt x="1261400" y="29520"/>
                  <a:pt x="1246909" y="27709"/>
                </a:cubicBezTo>
                <a:cubicBezTo>
                  <a:pt x="1187160" y="20240"/>
                  <a:pt x="1127005" y="14857"/>
                  <a:pt x="1066800" y="13854"/>
                </a:cubicBezTo>
                <a:lnTo>
                  <a:pt x="415636"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reeform 40"/>
          <p:cNvSpPr/>
          <p:nvPr/>
        </p:nvSpPr>
        <p:spPr>
          <a:xfrm>
            <a:off x="5148064" y="3724433"/>
            <a:ext cx="1995054" cy="2454057"/>
          </a:xfrm>
          <a:custGeom>
            <a:avLst/>
            <a:gdLst>
              <a:gd name="connsiteX0" fmla="*/ 415636 w 1995054"/>
              <a:gd name="connsiteY0" fmla="*/ 0 h 2454057"/>
              <a:gd name="connsiteX1" fmla="*/ 415636 w 1995054"/>
              <a:gd name="connsiteY1" fmla="*/ 0 h 2454057"/>
              <a:gd name="connsiteX2" fmla="*/ 332509 w 1995054"/>
              <a:gd name="connsiteY2" fmla="*/ 96981 h 2454057"/>
              <a:gd name="connsiteX3" fmla="*/ 249382 w 1995054"/>
              <a:gd name="connsiteY3" fmla="*/ 207818 h 2454057"/>
              <a:gd name="connsiteX4" fmla="*/ 83127 w 1995054"/>
              <a:gd name="connsiteY4" fmla="*/ 443345 h 2454057"/>
              <a:gd name="connsiteX5" fmla="*/ 13854 w 1995054"/>
              <a:gd name="connsiteY5" fmla="*/ 623454 h 2454057"/>
              <a:gd name="connsiteX6" fmla="*/ 0 w 1995054"/>
              <a:gd name="connsiteY6" fmla="*/ 665018 h 2454057"/>
              <a:gd name="connsiteX7" fmla="*/ 13854 w 1995054"/>
              <a:gd name="connsiteY7" fmla="*/ 858981 h 2454057"/>
              <a:gd name="connsiteX8" fmla="*/ 55418 w 1995054"/>
              <a:gd name="connsiteY8" fmla="*/ 900545 h 2454057"/>
              <a:gd name="connsiteX9" fmla="*/ 138545 w 1995054"/>
              <a:gd name="connsiteY9" fmla="*/ 1011381 h 2454057"/>
              <a:gd name="connsiteX10" fmla="*/ 207818 w 1995054"/>
              <a:gd name="connsiteY10" fmla="*/ 1136072 h 2454057"/>
              <a:gd name="connsiteX11" fmla="*/ 290945 w 1995054"/>
              <a:gd name="connsiteY11" fmla="*/ 1191490 h 2454057"/>
              <a:gd name="connsiteX12" fmla="*/ 360218 w 1995054"/>
              <a:gd name="connsiteY12" fmla="*/ 1260763 h 2454057"/>
              <a:gd name="connsiteX13" fmla="*/ 360218 w 1995054"/>
              <a:gd name="connsiteY13" fmla="*/ 1648690 h 2454057"/>
              <a:gd name="connsiteX14" fmla="*/ 332509 w 1995054"/>
              <a:gd name="connsiteY14" fmla="*/ 1745672 h 2454057"/>
              <a:gd name="connsiteX15" fmla="*/ 290945 w 1995054"/>
              <a:gd name="connsiteY15" fmla="*/ 1898072 h 2454057"/>
              <a:gd name="connsiteX16" fmla="*/ 304800 w 1995054"/>
              <a:gd name="connsiteY16" fmla="*/ 2133600 h 2454057"/>
              <a:gd name="connsiteX17" fmla="*/ 401782 w 1995054"/>
              <a:gd name="connsiteY17" fmla="*/ 2216727 h 2454057"/>
              <a:gd name="connsiteX18" fmla="*/ 581891 w 1995054"/>
              <a:gd name="connsiteY18" fmla="*/ 2327563 h 2454057"/>
              <a:gd name="connsiteX19" fmla="*/ 637309 w 1995054"/>
              <a:gd name="connsiteY19" fmla="*/ 2341418 h 2454057"/>
              <a:gd name="connsiteX20" fmla="*/ 706582 w 1995054"/>
              <a:gd name="connsiteY20" fmla="*/ 2382981 h 2454057"/>
              <a:gd name="connsiteX21" fmla="*/ 775854 w 1995054"/>
              <a:gd name="connsiteY21" fmla="*/ 2396836 h 2454057"/>
              <a:gd name="connsiteX22" fmla="*/ 1149927 w 1995054"/>
              <a:gd name="connsiteY22" fmla="*/ 2424545 h 2454057"/>
              <a:gd name="connsiteX23" fmla="*/ 1551709 w 1995054"/>
              <a:gd name="connsiteY23" fmla="*/ 2424545 h 2454057"/>
              <a:gd name="connsiteX24" fmla="*/ 1759527 w 1995054"/>
              <a:gd name="connsiteY24" fmla="*/ 2244436 h 2454057"/>
              <a:gd name="connsiteX25" fmla="*/ 1814945 w 1995054"/>
              <a:gd name="connsiteY25" fmla="*/ 2133600 h 2454057"/>
              <a:gd name="connsiteX26" fmla="*/ 1870363 w 1995054"/>
              <a:gd name="connsiteY26" fmla="*/ 2022763 h 2454057"/>
              <a:gd name="connsiteX27" fmla="*/ 1925782 w 1995054"/>
              <a:gd name="connsiteY27" fmla="*/ 1884218 h 2454057"/>
              <a:gd name="connsiteX28" fmla="*/ 1953491 w 1995054"/>
              <a:gd name="connsiteY28" fmla="*/ 1828800 h 2454057"/>
              <a:gd name="connsiteX29" fmla="*/ 1995054 w 1995054"/>
              <a:gd name="connsiteY29" fmla="*/ 1690254 h 2454057"/>
              <a:gd name="connsiteX30" fmla="*/ 1981200 w 1995054"/>
              <a:gd name="connsiteY30" fmla="*/ 1510145 h 2454057"/>
              <a:gd name="connsiteX31" fmla="*/ 1898073 w 1995054"/>
              <a:gd name="connsiteY31" fmla="*/ 1427018 h 2454057"/>
              <a:gd name="connsiteX32" fmla="*/ 1814945 w 1995054"/>
              <a:gd name="connsiteY32" fmla="*/ 1371600 h 2454057"/>
              <a:gd name="connsiteX33" fmla="*/ 1787236 w 1995054"/>
              <a:gd name="connsiteY33" fmla="*/ 1343890 h 2454057"/>
              <a:gd name="connsiteX34" fmla="*/ 1731818 w 1995054"/>
              <a:gd name="connsiteY34" fmla="*/ 1330036 h 2454057"/>
              <a:gd name="connsiteX35" fmla="*/ 1676400 w 1995054"/>
              <a:gd name="connsiteY35" fmla="*/ 1260763 h 2454057"/>
              <a:gd name="connsiteX36" fmla="*/ 1620982 w 1995054"/>
              <a:gd name="connsiteY36" fmla="*/ 1205345 h 2454057"/>
              <a:gd name="connsiteX37" fmla="*/ 1551709 w 1995054"/>
              <a:gd name="connsiteY37" fmla="*/ 1149927 h 2454057"/>
              <a:gd name="connsiteX38" fmla="*/ 1468582 w 1995054"/>
              <a:gd name="connsiteY38" fmla="*/ 1066800 h 2454057"/>
              <a:gd name="connsiteX39" fmla="*/ 1440873 w 1995054"/>
              <a:gd name="connsiteY39" fmla="*/ 1039090 h 2454057"/>
              <a:gd name="connsiteX40" fmla="*/ 1385454 w 1995054"/>
              <a:gd name="connsiteY40" fmla="*/ 997527 h 2454057"/>
              <a:gd name="connsiteX41" fmla="*/ 1316182 w 1995054"/>
              <a:gd name="connsiteY41" fmla="*/ 858981 h 2454057"/>
              <a:gd name="connsiteX42" fmla="*/ 1288473 w 1995054"/>
              <a:gd name="connsiteY42" fmla="*/ 775854 h 2454057"/>
              <a:gd name="connsiteX43" fmla="*/ 1274618 w 1995054"/>
              <a:gd name="connsiteY43" fmla="*/ 706581 h 2454057"/>
              <a:gd name="connsiteX44" fmla="*/ 1246909 w 1995054"/>
              <a:gd name="connsiteY44" fmla="*/ 623454 h 2454057"/>
              <a:gd name="connsiteX45" fmla="*/ 1274618 w 1995054"/>
              <a:gd name="connsiteY45" fmla="*/ 498763 h 2454057"/>
              <a:gd name="connsiteX46" fmla="*/ 1302327 w 1995054"/>
              <a:gd name="connsiteY46" fmla="*/ 457200 h 2454057"/>
              <a:gd name="connsiteX47" fmla="*/ 1316182 w 1995054"/>
              <a:gd name="connsiteY47" fmla="*/ 401781 h 2454057"/>
              <a:gd name="connsiteX48" fmla="*/ 1288473 w 1995054"/>
              <a:gd name="connsiteY48" fmla="*/ 41563 h 2454057"/>
              <a:gd name="connsiteX49" fmla="*/ 1246909 w 1995054"/>
              <a:gd name="connsiteY49" fmla="*/ 27709 h 2454057"/>
              <a:gd name="connsiteX50" fmla="*/ 1066800 w 1995054"/>
              <a:gd name="connsiteY50" fmla="*/ 13854 h 2454057"/>
              <a:gd name="connsiteX51" fmla="*/ 415636 w 1995054"/>
              <a:gd name="connsiteY51" fmla="*/ 0 h 2454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995054" h="2454057">
                <a:moveTo>
                  <a:pt x="415636" y="0"/>
                </a:moveTo>
                <a:lnTo>
                  <a:pt x="415636" y="0"/>
                </a:lnTo>
                <a:cubicBezTo>
                  <a:pt x="387927" y="32327"/>
                  <a:pt x="359107" y="63734"/>
                  <a:pt x="332509" y="96981"/>
                </a:cubicBezTo>
                <a:cubicBezTo>
                  <a:pt x="303659" y="133043"/>
                  <a:pt x="279628" y="172919"/>
                  <a:pt x="249382" y="207818"/>
                </a:cubicBezTo>
                <a:cubicBezTo>
                  <a:pt x="104967" y="374451"/>
                  <a:pt x="185182" y="226479"/>
                  <a:pt x="83127" y="443345"/>
                </a:cubicBezTo>
                <a:cubicBezTo>
                  <a:pt x="42695" y="529263"/>
                  <a:pt x="42191" y="538443"/>
                  <a:pt x="13854" y="623454"/>
                </a:cubicBezTo>
                <a:lnTo>
                  <a:pt x="0" y="665018"/>
                </a:lnTo>
                <a:cubicBezTo>
                  <a:pt x="4618" y="729672"/>
                  <a:pt x="-992" y="795885"/>
                  <a:pt x="13854" y="858981"/>
                </a:cubicBezTo>
                <a:cubicBezTo>
                  <a:pt x="18342" y="878054"/>
                  <a:pt x="43662" y="884870"/>
                  <a:pt x="55418" y="900545"/>
                </a:cubicBezTo>
                <a:cubicBezTo>
                  <a:pt x="158707" y="1038263"/>
                  <a:pt x="40364" y="913200"/>
                  <a:pt x="138545" y="1011381"/>
                </a:cubicBezTo>
                <a:cubicBezTo>
                  <a:pt x="152983" y="1054693"/>
                  <a:pt x="166985" y="1108850"/>
                  <a:pt x="207818" y="1136072"/>
                </a:cubicBezTo>
                <a:cubicBezTo>
                  <a:pt x="235527" y="1154545"/>
                  <a:pt x="267397" y="1167942"/>
                  <a:pt x="290945" y="1191490"/>
                </a:cubicBezTo>
                <a:lnTo>
                  <a:pt x="360218" y="1260763"/>
                </a:lnTo>
                <a:cubicBezTo>
                  <a:pt x="409518" y="1408659"/>
                  <a:pt x="383320" y="1313723"/>
                  <a:pt x="360218" y="1648690"/>
                </a:cubicBezTo>
                <a:cubicBezTo>
                  <a:pt x="358088" y="1679573"/>
                  <a:pt x="340675" y="1715728"/>
                  <a:pt x="332509" y="1745672"/>
                </a:cubicBezTo>
                <a:cubicBezTo>
                  <a:pt x="285638" y="1917534"/>
                  <a:pt x="322833" y="1802412"/>
                  <a:pt x="290945" y="1898072"/>
                </a:cubicBezTo>
                <a:cubicBezTo>
                  <a:pt x="295563" y="1976581"/>
                  <a:pt x="293134" y="2055825"/>
                  <a:pt x="304800" y="2133600"/>
                </a:cubicBezTo>
                <a:cubicBezTo>
                  <a:pt x="311219" y="2176394"/>
                  <a:pt x="376819" y="2200842"/>
                  <a:pt x="401782" y="2216727"/>
                </a:cubicBezTo>
                <a:cubicBezTo>
                  <a:pt x="462520" y="2255378"/>
                  <a:pt x="515663" y="2297459"/>
                  <a:pt x="581891" y="2327563"/>
                </a:cubicBezTo>
                <a:cubicBezTo>
                  <a:pt x="599225" y="2335442"/>
                  <a:pt x="618836" y="2336800"/>
                  <a:pt x="637309" y="2341418"/>
                </a:cubicBezTo>
                <a:cubicBezTo>
                  <a:pt x="660400" y="2355272"/>
                  <a:pt x="681580" y="2372980"/>
                  <a:pt x="706582" y="2382981"/>
                </a:cubicBezTo>
                <a:cubicBezTo>
                  <a:pt x="728446" y="2391727"/>
                  <a:pt x="752580" y="2393255"/>
                  <a:pt x="775854" y="2396836"/>
                </a:cubicBezTo>
                <a:cubicBezTo>
                  <a:pt x="917431" y="2418617"/>
                  <a:pt x="982723" y="2415744"/>
                  <a:pt x="1149927" y="2424545"/>
                </a:cubicBezTo>
                <a:cubicBezTo>
                  <a:pt x="1291704" y="2452901"/>
                  <a:pt x="1366552" y="2473557"/>
                  <a:pt x="1551709" y="2424545"/>
                </a:cubicBezTo>
                <a:cubicBezTo>
                  <a:pt x="1596329" y="2412734"/>
                  <a:pt x="1714376" y="2289587"/>
                  <a:pt x="1759527" y="2244436"/>
                </a:cubicBezTo>
                <a:cubicBezTo>
                  <a:pt x="1786334" y="2164017"/>
                  <a:pt x="1757688" y="2239935"/>
                  <a:pt x="1814945" y="2133600"/>
                </a:cubicBezTo>
                <a:cubicBezTo>
                  <a:pt x="1834528" y="2097231"/>
                  <a:pt x="1853587" y="2060509"/>
                  <a:pt x="1870363" y="2022763"/>
                </a:cubicBezTo>
                <a:cubicBezTo>
                  <a:pt x="1890564" y="1977311"/>
                  <a:pt x="1903538" y="1928706"/>
                  <a:pt x="1925782" y="1884218"/>
                </a:cubicBezTo>
                <a:cubicBezTo>
                  <a:pt x="1935018" y="1865745"/>
                  <a:pt x="1945821" y="1847976"/>
                  <a:pt x="1953491" y="1828800"/>
                </a:cubicBezTo>
                <a:cubicBezTo>
                  <a:pt x="1975978" y="1772581"/>
                  <a:pt x="1981446" y="1744690"/>
                  <a:pt x="1995054" y="1690254"/>
                </a:cubicBezTo>
                <a:cubicBezTo>
                  <a:pt x="1990436" y="1630218"/>
                  <a:pt x="2002016" y="1566646"/>
                  <a:pt x="1981200" y="1510145"/>
                </a:cubicBezTo>
                <a:cubicBezTo>
                  <a:pt x="1967653" y="1473375"/>
                  <a:pt x="1930678" y="1448755"/>
                  <a:pt x="1898073" y="1427018"/>
                </a:cubicBezTo>
                <a:lnTo>
                  <a:pt x="1814945" y="1371600"/>
                </a:lnTo>
                <a:cubicBezTo>
                  <a:pt x="1804076" y="1364354"/>
                  <a:pt x="1798919" y="1349732"/>
                  <a:pt x="1787236" y="1343890"/>
                </a:cubicBezTo>
                <a:cubicBezTo>
                  <a:pt x="1770205" y="1335374"/>
                  <a:pt x="1750291" y="1334654"/>
                  <a:pt x="1731818" y="1330036"/>
                </a:cubicBezTo>
                <a:cubicBezTo>
                  <a:pt x="1708510" y="1260113"/>
                  <a:pt x="1734889" y="1310897"/>
                  <a:pt x="1676400" y="1260763"/>
                </a:cubicBezTo>
                <a:cubicBezTo>
                  <a:pt x="1656565" y="1243761"/>
                  <a:pt x="1640508" y="1222701"/>
                  <a:pt x="1620982" y="1205345"/>
                </a:cubicBezTo>
                <a:cubicBezTo>
                  <a:pt x="1598880" y="1185699"/>
                  <a:pt x="1573590" y="1169818"/>
                  <a:pt x="1551709" y="1149927"/>
                </a:cubicBezTo>
                <a:cubicBezTo>
                  <a:pt x="1522713" y="1123567"/>
                  <a:pt x="1496291" y="1094509"/>
                  <a:pt x="1468582" y="1066800"/>
                </a:cubicBezTo>
                <a:cubicBezTo>
                  <a:pt x="1459346" y="1057563"/>
                  <a:pt x="1451323" y="1046927"/>
                  <a:pt x="1440873" y="1039090"/>
                </a:cubicBezTo>
                <a:lnTo>
                  <a:pt x="1385454" y="997527"/>
                </a:lnTo>
                <a:cubicBezTo>
                  <a:pt x="1305524" y="877632"/>
                  <a:pt x="1346089" y="958672"/>
                  <a:pt x="1316182" y="858981"/>
                </a:cubicBezTo>
                <a:cubicBezTo>
                  <a:pt x="1307789" y="831005"/>
                  <a:pt x="1294201" y="804495"/>
                  <a:pt x="1288473" y="775854"/>
                </a:cubicBezTo>
                <a:cubicBezTo>
                  <a:pt x="1283855" y="752763"/>
                  <a:pt x="1280814" y="729300"/>
                  <a:pt x="1274618" y="706581"/>
                </a:cubicBezTo>
                <a:cubicBezTo>
                  <a:pt x="1266933" y="678402"/>
                  <a:pt x="1246909" y="623454"/>
                  <a:pt x="1246909" y="623454"/>
                </a:cubicBezTo>
                <a:cubicBezTo>
                  <a:pt x="1252231" y="591523"/>
                  <a:pt x="1257564" y="532871"/>
                  <a:pt x="1274618" y="498763"/>
                </a:cubicBezTo>
                <a:cubicBezTo>
                  <a:pt x="1282065" y="483870"/>
                  <a:pt x="1293091" y="471054"/>
                  <a:pt x="1302327" y="457200"/>
                </a:cubicBezTo>
                <a:cubicBezTo>
                  <a:pt x="1306945" y="438727"/>
                  <a:pt x="1316816" y="420812"/>
                  <a:pt x="1316182" y="401781"/>
                </a:cubicBezTo>
                <a:cubicBezTo>
                  <a:pt x="1312170" y="281420"/>
                  <a:pt x="1310402" y="159977"/>
                  <a:pt x="1288473" y="41563"/>
                </a:cubicBezTo>
                <a:cubicBezTo>
                  <a:pt x="1285814" y="27203"/>
                  <a:pt x="1261400" y="29520"/>
                  <a:pt x="1246909" y="27709"/>
                </a:cubicBezTo>
                <a:cubicBezTo>
                  <a:pt x="1187160" y="20240"/>
                  <a:pt x="1127005" y="14857"/>
                  <a:pt x="1066800" y="13854"/>
                </a:cubicBezTo>
                <a:lnTo>
                  <a:pt x="415636"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2555776" y="3212976"/>
            <a:ext cx="0" cy="17294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2519772" y="3694172"/>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2527610" y="3190116"/>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2519772" y="4921200"/>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904148" y="4247377"/>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p:cNvCxnSpPr/>
          <p:nvPr/>
        </p:nvCxnSpPr>
        <p:spPr>
          <a:xfrm>
            <a:off x="5940152" y="3054444"/>
            <a:ext cx="0" cy="1238652"/>
          </a:xfrm>
          <a:prstGeom prst="line">
            <a:avLst/>
          </a:prstGeom>
          <a:ln w="25400">
            <a:solidFill>
              <a:schemeClr val="tx1"/>
            </a:solidFill>
            <a:headEnd type="triangle" w="lg" len="med"/>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904148" y="4919565"/>
            <a:ext cx="72008"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p:cNvCxnSpPr>
            <a:stCxn id="52" idx="4"/>
          </p:cNvCxnSpPr>
          <p:nvPr/>
        </p:nvCxnSpPr>
        <p:spPr>
          <a:xfrm>
            <a:off x="5940152" y="4965284"/>
            <a:ext cx="18002" cy="479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6" idx="4"/>
          </p:cNvCxnSpPr>
          <p:nvPr/>
        </p:nvCxnSpPr>
        <p:spPr>
          <a:xfrm>
            <a:off x="2555776" y="4966919"/>
            <a:ext cx="9001" cy="479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626893" y="4757758"/>
            <a:ext cx="288032" cy="369332"/>
          </a:xfrm>
          <a:prstGeom prst="rect">
            <a:avLst/>
          </a:prstGeom>
          <a:noFill/>
        </p:spPr>
        <p:txBody>
          <a:bodyPr wrap="square" rtlCol="0">
            <a:spAutoFit/>
          </a:bodyPr>
          <a:lstStyle/>
          <a:p>
            <a:r>
              <a:rPr lang="en-GB" dirty="0" smtClean="0"/>
              <a:t>G</a:t>
            </a:r>
            <a:endParaRPr lang="en-GB" dirty="0"/>
          </a:p>
        </p:txBody>
      </p:sp>
      <p:sp>
        <p:nvSpPr>
          <p:cNvPr id="59" name="TextBox 58"/>
          <p:cNvSpPr txBox="1"/>
          <p:nvPr/>
        </p:nvSpPr>
        <p:spPr>
          <a:xfrm>
            <a:off x="6001575" y="4757758"/>
            <a:ext cx="288032" cy="369332"/>
          </a:xfrm>
          <a:prstGeom prst="rect">
            <a:avLst/>
          </a:prstGeom>
          <a:noFill/>
        </p:spPr>
        <p:txBody>
          <a:bodyPr wrap="square" rtlCol="0">
            <a:spAutoFit/>
          </a:bodyPr>
          <a:lstStyle/>
          <a:p>
            <a:r>
              <a:rPr lang="en-GB" dirty="0" smtClean="0"/>
              <a:t>G</a:t>
            </a:r>
            <a:endParaRPr lang="en-GB" dirty="0"/>
          </a:p>
        </p:txBody>
      </p:sp>
      <p:sp>
        <p:nvSpPr>
          <p:cNvPr id="60" name="TextBox 59"/>
          <p:cNvSpPr txBox="1"/>
          <p:nvPr/>
        </p:nvSpPr>
        <p:spPr>
          <a:xfrm>
            <a:off x="2416260" y="5373216"/>
            <a:ext cx="288032" cy="369332"/>
          </a:xfrm>
          <a:prstGeom prst="rect">
            <a:avLst/>
          </a:prstGeom>
          <a:noFill/>
        </p:spPr>
        <p:txBody>
          <a:bodyPr wrap="square" rtlCol="0">
            <a:spAutoFit/>
          </a:bodyPr>
          <a:lstStyle/>
          <a:p>
            <a:r>
              <a:rPr lang="en-GB" dirty="0" smtClean="0"/>
              <a:t>W</a:t>
            </a:r>
            <a:endParaRPr lang="en-GB" dirty="0"/>
          </a:p>
        </p:txBody>
      </p:sp>
      <p:sp>
        <p:nvSpPr>
          <p:cNvPr id="61" name="TextBox 60"/>
          <p:cNvSpPr txBox="1"/>
          <p:nvPr/>
        </p:nvSpPr>
        <p:spPr>
          <a:xfrm>
            <a:off x="5805137" y="5389190"/>
            <a:ext cx="288032" cy="369332"/>
          </a:xfrm>
          <a:prstGeom prst="rect">
            <a:avLst/>
          </a:prstGeom>
          <a:noFill/>
        </p:spPr>
        <p:txBody>
          <a:bodyPr wrap="square" rtlCol="0">
            <a:spAutoFit/>
          </a:bodyPr>
          <a:lstStyle/>
          <a:p>
            <a:r>
              <a:rPr lang="en-GB" dirty="0" smtClean="0"/>
              <a:t>W</a:t>
            </a:r>
            <a:endParaRPr lang="en-GB" dirty="0"/>
          </a:p>
        </p:txBody>
      </p:sp>
      <p:sp>
        <p:nvSpPr>
          <p:cNvPr id="62" name="TextBox 61"/>
          <p:cNvSpPr txBox="1"/>
          <p:nvPr/>
        </p:nvSpPr>
        <p:spPr>
          <a:xfrm>
            <a:off x="2591780" y="3429000"/>
            <a:ext cx="288032" cy="369332"/>
          </a:xfrm>
          <a:prstGeom prst="rect">
            <a:avLst/>
          </a:prstGeom>
          <a:noFill/>
        </p:spPr>
        <p:txBody>
          <a:bodyPr wrap="square" rtlCol="0">
            <a:spAutoFit/>
          </a:bodyPr>
          <a:lstStyle/>
          <a:p>
            <a:r>
              <a:rPr lang="en-GB" dirty="0" smtClean="0"/>
              <a:t>O</a:t>
            </a:r>
            <a:endParaRPr lang="en-GB" dirty="0"/>
          </a:p>
        </p:txBody>
      </p:sp>
      <p:sp>
        <p:nvSpPr>
          <p:cNvPr id="63" name="TextBox 62"/>
          <p:cNvSpPr txBox="1"/>
          <p:nvPr/>
        </p:nvSpPr>
        <p:spPr>
          <a:xfrm>
            <a:off x="5611628" y="4085570"/>
            <a:ext cx="288032" cy="369332"/>
          </a:xfrm>
          <a:prstGeom prst="rect">
            <a:avLst/>
          </a:prstGeom>
          <a:noFill/>
        </p:spPr>
        <p:txBody>
          <a:bodyPr wrap="square" rtlCol="0">
            <a:spAutoFit/>
          </a:bodyPr>
          <a:lstStyle/>
          <a:p>
            <a:r>
              <a:rPr lang="en-GB" dirty="0" smtClean="0"/>
              <a:t>O</a:t>
            </a:r>
            <a:endParaRPr lang="en-GB" dirty="0"/>
          </a:p>
        </p:txBody>
      </p:sp>
      <p:sp>
        <p:nvSpPr>
          <p:cNvPr id="64" name="TextBox 63"/>
          <p:cNvSpPr txBox="1"/>
          <p:nvPr/>
        </p:nvSpPr>
        <p:spPr>
          <a:xfrm>
            <a:off x="2914925" y="3081946"/>
            <a:ext cx="1008112" cy="307777"/>
          </a:xfrm>
          <a:prstGeom prst="rect">
            <a:avLst/>
          </a:prstGeom>
          <a:noFill/>
        </p:spPr>
        <p:txBody>
          <a:bodyPr wrap="square" rtlCol="0">
            <a:spAutoFit/>
          </a:bodyPr>
          <a:lstStyle/>
          <a:p>
            <a:r>
              <a:rPr lang="en-GB" sz="1400" dirty="0" smtClean="0"/>
              <a:t>Fixed point</a:t>
            </a:r>
            <a:endParaRPr lang="en-GB" sz="1400" dirty="0"/>
          </a:p>
        </p:txBody>
      </p:sp>
      <p:sp>
        <p:nvSpPr>
          <p:cNvPr id="65" name="TextBox 64"/>
          <p:cNvSpPr txBox="1"/>
          <p:nvPr/>
        </p:nvSpPr>
        <p:spPr>
          <a:xfrm>
            <a:off x="3236243" y="3486198"/>
            <a:ext cx="1260140" cy="461665"/>
          </a:xfrm>
          <a:prstGeom prst="rect">
            <a:avLst/>
          </a:prstGeom>
          <a:noFill/>
        </p:spPr>
        <p:txBody>
          <a:bodyPr wrap="square" rtlCol="0">
            <a:spAutoFit/>
          </a:bodyPr>
          <a:lstStyle/>
          <a:p>
            <a:r>
              <a:rPr lang="en-GB" sz="1200" dirty="0" smtClean="0"/>
              <a:t>Point of suspension</a:t>
            </a:r>
            <a:endParaRPr lang="en-GB" sz="1200" dirty="0"/>
          </a:p>
        </p:txBody>
      </p:sp>
      <p:sp>
        <p:nvSpPr>
          <p:cNvPr id="66" name="TextBox 65"/>
          <p:cNvSpPr txBox="1"/>
          <p:nvPr/>
        </p:nvSpPr>
        <p:spPr>
          <a:xfrm>
            <a:off x="1619672" y="3235835"/>
            <a:ext cx="576064" cy="276999"/>
          </a:xfrm>
          <a:prstGeom prst="rect">
            <a:avLst/>
          </a:prstGeom>
          <a:noFill/>
        </p:spPr>
        <p:txBody>
          <a:bodyPr wrap="square" rtlCol="0">
            <a:spAutoFit/>
          </a:bodyPr>
          <a:lstStyle/>
          <a:p>
            <a:r>
              <a:rPr lang="en-GB" sz="1200" dirty="0" smtClean="0"/>
              <a:t>string</a:t>
            </a:r>
            <a:endParaRPr lang="en-GB" sz="1200" dirty="0"/>
          </a:p>
        </p:txBody>
      </p:sp>
      <p:sp>
        <p:nvSpPr>
          <p:cNvPr id="67" name="TextBox 66"/>
          <p:cNvSpPr txBox="1"/>
          <p:nvPr/>
        </p:nvSpPr>
        <p:spPr>
          <a:xfrm>
            <a:off x="5517105" y="2924944"/>
            <a:ext cx="288032" cy="369332"/>
          </a:xfrm>
          <a:prstGeom prst="rect">
            <a:avLst/>
          </a:prstGeom>
          <a:noFill/>
        </p:spPr>
        <p:txBody>
          <a:bodyPr wrap="square" rtlCol="0">
            <a:spAutoFit/>
          </a:bodyPr>
          <a:lstStyle/>
          <a:p>
            <a:r>
              <a:rPr lang="en-GB" dirty="0" smtClean="0"/>
              <a:t>R</a:t>
            </a:r>
            <a:endParaRPr lang="en-GB" dirty="0"/>
          </a:p>
        </p:txBody>
      </p:sp>
      <p:cxnSp>
        <p:nvCxnSpPr>
          <p:cNvPr id="69" name="Straight Arrow Connector 68"/>
          <p:cNvCxnSpPr>
            <a:stCxn id="44" idx="4"/>
          </p:cNvCxnSpPr>
          <p:nvPr/>
        </p:nvCxnSpPr>
        <p:spPr>
          <a:xfrm flipV="1">
            <a:off x="2555776" y="3429000"/>
            <a:ext cx="0" cy="31089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262051" y="3258621"/>
            <a:ext cx="288032" cy="369332"/>
          </a:xfrm>
          <a:prstGeom prst="rect">
            <a:avLst/>
          </a:prstGeom>
          <a:noFill/>
        </p:spPr>
        <p:txBody>
          <a:bodyPr wrap="square" rtlCol="0">
            <a:spAutoFit/>
          </a:bodyPr>
          <a:lstStyle/>
          <a:p>
            <a:r>
              <a:rPr lang="en-GB" dirty="0"/>
              <a:t>T</a:t>
            </a:r>
          </a:p>
        </p:txBody>
      </p:sp>
      <p:sp>
        <p:nvSpPr>
          <p:cNvPr id="71" name="TextBox 70"/>
          <p:cNvSpPr txBox="1"/>
          <p:nvPr/>
        </p:nvSpPr>
        <p:spPr>
          <a:xfrm>
            <a:off x="5140723" y="3374334"/>
            <a:ext cx="579673" cy="276999"/>
          </a:xfrm>
          <a:prstGeom prst="rect">
            <a:avLst/>
          </a:prstGeom>
          <a:noFill/>
        </p:spPr>
        <p:txBody>
          <a:bodyPr wrap="square" rtlCol="0">
            <a:spAutoFit/>
          </a:bodyPr>
          <a:lstStyle/>
          <a:p>
            <a:r>
              <a:rPr lang="en-GB" sz="1200" dirty="0" smtClean="0"/>
              <a:t>pivot</a:t>
            </a:r>
            <a:endParaRPr lang="en-GB" sz="1200" dirty="0"/>
          </a:p>
        </p:txBody>
      </p:sp>
      <p:cxnSp>
        <p:nvCxnSpPr>
          <p:cNvPr id="73" name="Straight Arrow Connector 72"/>
          <p:cNvCxnSpPr>
            <a:stCxn id="71" idx="2"/>
            <a:endCxn id="63" idx="3"/>
          </p:cNvCxnSpPr>
          <p:nvPr/>
        </p:nvCxnSpPr>
        <p:spPr>
          <a:xfrm>
            <a:off x="5430560" y="3651333"/>
            <a:ext cx="469100" cy="6189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64" idx="1"/>
          </p:cNvCxnSpPr>
          <p:nvPr/>
        </p:nvCxnSpPr>
        <p:spPr>
          <a:xfrm flipH="1" flipV="1">
            <a:off x="2626893" y="3212975"/>
            <a:ext cx="288032" cy="228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5" idx="1"/>
          </p:cNvCxnSpPr>
          <p:nvPr/>
        </p:nvCxnSpPr>
        <p:spPr>
          <a:xfrm flipH="1">
            <a:off x="2626893" y="3717031"/>
            <a:ext cx="609350" cy="228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2051720" y="3294276"/>
            <a:ext cx="468052" cy="95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89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8" name="TextBox 37"/>
          <p:cNvSpPr txBox="1"/>
          <p:nvPr/>
        </p:nvSpPr>
        <p:spPr>
          <a:xfrm>
            <a:off x="395536" y="1196752"/>
            <a:ext cx="8208912" cy="523220"/>
          </a:xfrm>
          <a:prstGeom prst="rect">
            <a:avLst/>
          </a:prstGeom>
          <a:noFill/>
        </p:spPr>
        <p:txBody>
          <a:bodyPr wrap="square" rtlCol="0">
            <a:spAutoFit/>
          </a:bodyPr>
          <a:lstStyle/>
          <a:p>
            <a:r>
              <a:rPr lang="en-GB" sz="2800" dirty="0" smtClean="0"/>
              <a:t>Lets look at the example in the book on page 54</a:t>
            </a:r>
            <a:endParaRPr lang="en-GB" sz="2800" dirty="0"/>
          </a:p>
        </p:txBody>
      </p:sp>
    </p:spTree>
    <p:extLst>
      <p:ext uri="{BB962C8B-B14F-4D97-AF65-F5344CB8AC3E}">
        <p14:creationId xmlns:p14="http://schemas.microsoft.com/office/powerpoint/2010/main" val="3656146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7848872" cy="1477328"/>
          </a:xfrm>
          <a:prstGeom prst="rect">
            <a:avLst/>
          </a:prstGeom>
        </p:spPr>
        <p:txBody>
          <a:bodyPr wrap="square">
            <a:spAutoFit/>
          </a:bodyPr>
          <a:lstStyle/>
          <a:p>
            <a:pPr>
              <a:spcAft>
                <a:spcPts val="0"/>
              </a:spcAft>
            </a:pPr>
            <a:r>
              <a:rPr lang="en-US" b="1" kern="0" dirty="0" smtClean="0">
                <a:effectLst/>
                <a:latin typeface="Comic Sans MS"/>
              </a:rPr>
              <a:t>Equilibrium of a uniform lamina on an inclined plane. </a:t>
            </a:r>
            <a:endParaRPr lang="en-GB" b="1" kern="0" dirty="0" smtClean="0">
              <a:effectLst/>
              <a:latin typeface="Comic Sans MS"/>
            </a:endParaRPr>
          </a:p>
          <a:p>
            <a:pPr>
              <a:spcAft>
                <a:spcPts val="0"/>
              </a:spcAft>
            </a:pPr>
            <a:r>
              <a:rPr lang="en-US" dirty="0" smtClean="0">
                <a:effectLst/>
                <a:latin typeface="Comic Sans MS"/>
                <a:ea typeface="Times New Roman"/>
              </a:rPr>
              <a:t> </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For an inclined lamina to remain in equilibrium on an inclined plane the line of action of the weight must fall within the side of the lamina that is in contact with the plane (as shown in the diagram below).</a:t>
            </a:r>
            <a:endParaRPr lang="en-GB" dirty="0">
              <a:effectLst/>
              <a:latin typeface="Times New Roman"/>
              <a:ea typeface="Times New Roman"/>
            </a:endParaRPr>
          </a:p>
        </p:txBody>
      </p:sp>
      <p:sp>
        <p:nvSpPr>
          <p:cNvPr id="3" name="Rectangle 1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4" name="Group 1"/>
          <p:cNvGrpSpPr>
            <a:grpSpLocks noChangeAspect="1"/>
          </p:cNvGrpSpPr>
          <p:nvPr/>
        </p:nvGrpSpPr>
        <p:grpSpPr bwMode="auto">
          <a:xfrm>
            <a:off x="2816485" y="1815224"/>
            <a:ext cx="2574925" cy="2060575"/>
            <a:chOff x="150" y="330"/>
            <a:chExt cx="4660" cy="3730"/>
          </a:xfrm>
        </p:grpSpPr>
        <p:sp>
          <p:nvSpPr>
            <p:cNvPr id="5" name="AutoShape 11"/>
            <p:cNvSpPr>
              <a:spLocks noChangeAspect="1" noChangeArrowheads="1" noTextEdit="1"/>
            </p:cNvSpPr>
            <p:nvPr/>
          </p:nvSpPr>
          <p:spPr bwMode="auto">
            <a:xfrm>
              <a:off x="150" y="330"/>
              <a:ext cx="4660" cy="373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10"/>
            <p:cNvSpPr>
              <a:spLocks noChangeArrowheads="1"/>
            </p:cNvSpPr>
            <p:nvPr/>
          </p:nvSpPr>
          <p:spPr bwMode="auto">
            <a:xfrm rot="-1273809">
              <a:off x="1879" y="739"/>
              <a:ext cx="831" cy="175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Text Box 9"/>
            <p:cNvSpPr txBox="1">
              <a:spLocks noChangeArrowheads="1"/>
            </p:cNvSpPr>
            <p:nvPr/>
          </p:nvSpPr>
          <p:spPr bwMode="auto">
            <a:xfrm>
              <a:off x="2061" y="1300"/>
              <a:ext cx="439" cy="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9553" tIns="39776" rIns="79553" bIns="397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2"/>
            <p:cNvGrpSpPr>
              <a:grpSpLocks/>
            </p:cNvGrpSpPr>
            <p:nvPr/>
          </p:nvGrpSpPr>
          <p:grpSpPr bwMode="auto">
            <a:xfrm>
              <a:off x="670" y="1650"/>
              <a:ext cx="4020" cy="1690"/>
              <a:chOff x="670" y="1650"/>
              <a:chExt cx="4020" cy="1690"/>
            </a:xfrm>
          </p:grpSpPr>
          <p:sp>
            <p:nvSpPr>
              <p:cNvPr id="9" name="Text Box 8"/>
              <p:cNvSpPr txBox="1">
                <a:spLocks noChangeArrowheads="1"/>
              </p:cNvSpPr>
              <p:nvPr/>
            </p:nvSpPr>
            <p:spPr bwMode="auto">
              <a:xfrm>
                <a:off x="1211" y="2911"/>
                <a:ext cx="440" cy="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9553" tIns="39776" rIns="79553" bIns="397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θ</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Group 3"/>
              <p:cNvGrpSpPr>
                <a:grpSpLocks/>
              </p:cNvGrpSpPr>
              <p:nvPr/>
            </p:nvGrpSpPr>
            <p:grpSpPr bwMode="auto">
              <a:xfrm>
                <a:off x="670" y="1650"/>
                <a:ext cx="4020" cy="1580"/>
                <a:chOff x="670" y="1650"/>
                <a:chExt cx="4020" cy="1580"/>
              </a:xfrm>
            </p:grpSpPr>
            <p:grpSp>
              <p:nvGrpSpPr>
                <p:cNvPr id="11" name="Group 5"/>
                <p:cNvGrpSpPr>
                  <a:grpSpLocks/>
                </p:cNvGrpSpPr>
                <p:nvPr/>
              </p:nvGrpSpPr>
              <p:grpSpPr bwMode="auto">
                <a:xfrm>
                  <a:off x="670" y="1650"/>
                  <a:ext cx="4020" cy="1580"/>
                  <a:chOff x="5320" y="1627"/>
                  <a:chExt cx="3350" cy="1316"/>
                </a:xfrm>
              </p:grpSpPr>
              <p:sp>
                <p:nvSpPr>
                  <p:cNvPr id="13" name="Line 7"/>
                  <p:cNvSpPr>
                    <a:spLocks noChangeShapeType="1"/>
                  </p:cNvSpPr>
                  <p:nvPr/>
                </p:nvSpPr>
                <p:spPr bwMode="auto">
                  <a:xfrm flipV="1">
                    <a:off x="5320" y="1627"/>
                    <a:ext cx="3350" cy="131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Line 6"/>
                  <p:cNvSpPr>
                    <a:spLocks noChangeShapeType="1"/>
                  </p:cNvSpPr>
                  <p:nvPr/>
                </p:nvSpPr>
                <p:spPr bwMode="auto">
                  <a:xfrm>
                    <a:off x="6637" y="1627"/>
                    <a:ext cx="0" cy="4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2" name="Line 4"/>
                <p:cNvSpPr>
                  <a:spLocks noChangeShapeType="1"/>
                </p:cNvSpPr>
                <p:nvPr/>
              </p:nvSpPr>
              <p:spPr bwMode="auto">
                <a:xfrm>
                  <a:off x="670" y="3230"/>
                  <a:ext cx="379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grpSp>
      <p:sp>
        <p:nvSpPr>
          <p:cNvPr id="15" name="Rectangle 14"/>
          <p:cNvSpPr/>
          <p:nvPr/>
        </p:nvSpPr>
        <p:spPr>
          <a:xfrm>
            <a:off x="152400" y="3511012"/>
            <a:ext cx="6363816" cy="369332"/>
          </a:xfrm>
          <a:prstGeom prst="rect">
            <a:avLst/>
          </a:prstGeom>
        </p:spPr>
        <p:txBody>
          <a:bodyPr wrap="square">
            <a:spAutoFit/>
          </a:bodyPr>
          <a:lstStyle/>
          <a:p>
            <a:r>
              <a:rPr lang="en-US" dirty="0" smtClean="0">
                <a:effectLst/>
                <a:latin typeface="Comic Sans MS"/>
                <a:ea typeface="Times New Roman"/>
                <a:cs typeface="Times New Roman"/>
              </a:rPr>
              <a:t>In the second diagram the object will topple over</a:t>
            </a:r>
            <a:endParaRPr lang="en-GB" dirty="0"/>
          </a:p>
        </p:txBody>
      </p:sp>
      <p:sp>
        <p:nvSpPr>
          <p:cNvPr id="18" name="Rectangle 2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9" name="Group 17"/>
          <p:cNvGrpSpPr>
            <a:grpSpLocks noChangeAspect="1"/>
          </p:cNvGrpSpPr>
          <p:nvPr/>
        </p:nvGrpSpPr>
        <p:grpSpPr bwMode="auto">
          <a:xfrm>
            <a:off x="2746087" y="3986385"/>
            <a:ext cx="2809656" cy="2571015"/>
            <a:chOff x="2590" y="16420"/>
            <a:chExt cx="3120" cy="2854"/>
          </a:xfrm>
        </p:grpSpPr>
        <p:sp>
          <p:nvSpPr>
            <p:cNvPr id="20" name="AutoShape 27"/>
            <p:cNvSpPr>
              <a:spLocks noChangeAspect="1" noChangeArrowheads="1" noTextEdit="1"/>
            </p:cNvSpPr>
            <p:nvPr/>
          </p:nvSpPr>
          <p:spPr bwMode="auto">
            <a:xfrm>
              <a:off x="2590" y="16420"/>
              <a:ext cx="3120" cy="28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Rectangle 26"/>
            <p:cNvSpPr>
              <a:spLocks noChangeArrowheads="1"/>
            </p:cNvSpPr>
            <p:nvPr/>
          </p:nvSpPr>
          <p:spPr bwMode="auto">
            <a:xfrm rot="-2044566">
              <a:off x="3487" y="16697"/>
              <a:ext cx="723" cy="1523"/>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Text Box 25"/>
            <p:cNvSpPr txBox="1">
              <a:spLocks noChangeArrowheads="1"/>
            </p:cNvSpPr>
            <p:nvPr/>
          </p:nvSpPr>
          <p:spPr bwMode="auto">
            <a:xfrm>
              <a:off x="3550" y="16997"/>
              <a:ext cx="382" cy="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9553" tIns="39776" rIns="79553" bIns="397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3" name="Group 18"/>
            <p:cNvGrpSpPr>
              <a:grpSpLocks/>
            </p:cNvGrpSpPr>
            <p:nvPr/>
          </p:nvGrpSpPr>
          <p:grpSpPr bwMode="auto">
            <a:xfrm>
              <a:off x="2762" y="17260"/>
              <a:ext cx="2768" cy="2014"/>
              <a:chOff x="670" y="1650"/>
              <a:chExt cx="4020" cy="1690"/>
            </a:xfrm>
          </p:grpSpPr>
          <p:sp>
            <p:nvSpPr>
              <p:cNvPr id="24" name="Text Box 24"/>
              <p:cNvSpPr txBox="1">
                <a:spLocks noChangeArrowheads="1"/>
              </p:cNvSpPr>
              <p:nvPr/>
            </p:nvSpPr>
            <p:spPr bwMode="auto">
              <a:xfrm>
                <a:off x="1211" y="2911"/>
                <a:ext cx="440" cy="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9553" tIns="39776" rIns="79553" bIns="397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θ</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5" name="Group 19"/>
              <p:cNvGrpSpPr>
                <a:grpSpLocks/>
              </p:cNvGrpSpPr>
              <p:nvPr/>
            </p:nvGrpSpPr>
            <p:grpSpPr bwMode="auto">
              <a:xfrm>
                <a:off x="670" y="1650"/>
                <a:ext cx="4020" cy="1580"/>
                <a:chOff x="670" y="1650"/>
                <a:chExt cx="4020" cy="1580"/>
              </a:xfrm>
            </p:grpSpPr>
            <p:grpSp>
              <p:nvGrpSpPr>
                <p:cNvPr id="26" name="Group 21"/>
                <p:cNvGrpSpPr>
                  <a:grpSpLocks/>
                </p:cNvGrpSpPr>
                <p:nvPr/>
              </p:nvGrpSpPr>
              <p:grpSpPr bwMode="auto">
                <a:xfrm>
                  <a:off x="670" y="1650"/>
                  <a:ext cx="4020" cy="1580"/>
                  <a:chOff x="5320" y="1627"/>
                  <a:chExt cx="3350" cy="1316"/>
                </a:xfrm>
              </p:grpSpPr>
              <p:sp>
                <p:nvSpPr>
                  <p:cNvPr id="28" name="Line 23"/>
                  <p:cNvSpPr>
                    <a:spLocks noChangeShapeType="1"/>
                  </p:cNvSpPr>
                  <p:nvPr/>
                </p:nvSpPr>
                <p:spPr bwMode="auto">
                  <a:xfrm flipV="1">
                    <a:off x="5320" y="1627"/>
                    <a:ext cx="3350" cy="131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Line 22"/>
                  <p:cNvSpPr>
                    <a:spLocks noChangeShapeType="1"/>
                  </p:cNvSpPr>
                  <p:nvPr/>
                </p:nvSpPr>
                <p:spPr bwMode="auto">
                  <a:xfrm>
                    <a:off x="6637" y="1627"/>
                    <a:ext cx="0" cy="4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27" name="Line 20"/>
                <p:cNvSpPr>
                  <a:spLocks noChangeShapeType="1"/>
                </p:cNvSpPr>
                <p:nvPr/>
              </p:nvSpPr>
              <p:spPr bwMode="auto">
                <a:xfrm>
                  <a:off x="670" y="3230"/>
                  <a:ext cx="379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grpSp>
    </p:spTree>
    <p:extLst>
      <p:ext uri="{BB962C8B-B14F-4D97-AF65-F5344CB8AC3E}">
        <p14:creationId xmlns:p14="http://schemas.microsoft.com/office/powerpoint/2010/main" val="2880981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352928" cy="646331"/>
          </a:xfrm>
          <a:prstGeom prst="rect">
            <a:avLst/>
          </a:prstGeom>
        </p:spPr>
        <p:txBody>
          <a:bodyPr wrap="square">
            <a:spAutoFit/>
          </a:bodyPr>
          <a:lstStyle/>
          <a:p>
            <a:pPr>
              <a:spcAft>
                <a:spcPts val="0"/>
              </a:spcAft>
            </a:pPr>
            <a:r>
              <a:rPr lang="en-US" dirty="0" smtClean="0">
                <a:effectLst/>
                <a:latin typeface="Comic Sans MS"/>
                <a:ea typeface="Times New Roman"/>
              </a:rPr>
              <a:t>A uniform rectangular lamina is placed on a plane inclined at an angle θ. Given that the lamina is in limiting equilibrium find the angle θ.</a:t>
            </a:r>
            <a:endParaRPr lang="en-GB" dirty="0">
              <a:effectLst/>
              <a:latin typeface="Times New Roman"/>
              <a:ea typeface="Times New Roman"/>
            </a:endParaRPr>
          </a:p>
        </p:txBody>
      </p:sp>
      <p:sp>
        <p:nvSpPr>
          <p:cNvPr id="3" name="Rectangle 1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4" name="Group 1"/>
          <p:cNvGrpSpPr>
            <a:grpSpLocks noChangeAspect="1"/>
          </p:cNvGrpSpPr>
          <p:nvPr/>
        </p:nvGrpSpPr>
        <p:grpSpPr bwMode="auto">
          <a:xfrm>
            <a:off x="3077592" y="1474855"/>
            <a:ext cx="2844800" cy="2562225"/>
            <a:chOff x="1590" y="210"/>
            <a:chExt cx="4479" cy="4035"/>
          </a:xfrm>
        </p:grpSpPr>
        <p:sp>
          <p:nvSpPr>
            <p:cNvPr id="5" name="AutoShape 14"/>
            <p:cNvSpPr>
              <a:spLocks noChangeAspect="1" noChangeArrowheads="1" noTextEdit="1"/>
            </p:cNvSpPr>
            <p:nvPr/>
          </p:nvSpPr>
          <p:spPr bwMode="auto">
            <a:xfrm>
              <a:off x="1590" y="210"/>
              <a:ext cx="4479" cy="40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 Box 13"/>
            <p:cNvSpPr txBox="1">
              <a:spLocks noChangeArrowheads="1"/>
            </p:cNvSpPr>
            <p:nvPr/>
          </p:nvSpPr>
          <p:spPr bwMode="auto">
            <a:xfrm>
              <a:off x="2880" y="720"/>
              <a:ext cx="832" cy="5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12"/>
            <p:cNvSpPr txBox="1">
              <a:spLocks noChangeArrowheads="1"/>
            </p:cNvSpPr>
            <p:nvPr/>
          </p:nvSpPr>
          <p:spPr bwMode="auto">
            <a:xfrm>
              <a:off x="3911" y="1320"/>
              <a:ext cx="939" cy="5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15cm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11"/>
            <p:cNvSpPr>
              <a:spLocks noChangeArrowheads="1"/>
            </p:cNvSpPr>
            <p:nvPr/>
          </p:nvSpPr>
          <p:spPr bwMode="auto">
            <a:xfrm rot="-1273809">
              <a:off x="3252" y="1053"/>
              <a:ext cx="799" cy="1683"/>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Text Box 10"/>
            <p:cNvSpPr txBox="1">
              <a:spLocks noChangeArrowheads="1"/>
            </p:cNvSpPr>
            <p:nvPr/>
          </p:nvSpPr>
          <p:spPr bwMode="auto">
            <a:xfrm>
              <a:off x="3427" y="1592"/>
              <a:ext cx="422" cy="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508" tIns="43754" rIns="87508" bIns="43754"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Group 3"/>
            <p:cNvGrpSpPr>
              <a:grpSpLocks/>
            </p:cNvGrpSpPr>
            <p:nvPr/>
          </p:nvGrpSpPr>
          <p:grpSpPr bwMode="auto">
            <a:xfrm>
              <a:off x="2090" y="1929"/>
              <a:ext cx="3864" cy="1624"/>
              <a:chOff x="670" y="1650"/>
              <a:chExt cx="4020" cy="1690"/>
            </a:xfrm>
          </p:grpSpPr>
          <p:sp>
            <p:nvSpPr>
              <p:cNvPr id="12" name="Text Box 9"/>
              <p:cNvSpPr txBox="1">
                <a:spLocks noChangeArrowheads="1"/>
              </p:cNvSpPr>
              <p:nvPr/>
            </p:nvSpPr>
            <p:spPr bwMode="auto">
              <a:xfrm>
                <a:off x="1211" y="2911"/>
                <a:ext cx="440" cy="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508" tIns="43754" rIns="87508" bIns="43754"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θ</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3" name="Group 4"/>
              <p:cNvGrpSpPr>
                <a:grpSpLocks/>
              </p:cNvGrpSpPr>
              <p:nvPr/>
            </p:nvGrpSpPr>
            <p:grpSpPr bwMode="auto">
              <a:xfrm>
                <a:off x="670" y="1650"/>
                <a:ext cx="4020" cy="1580"/>
                <a:chOff x="670" y="1650"/>
                <a:chExt cx="4020" cy="1580"/>
              </a:xfrm>
            </p:grpSpPr>
            <p:grpSp>
              <p:nvGrpSpPr>
                <p:cNvPr id="14" name="Group 6"/>
                <p:cNvGrpSpPr>
                  <a:grpSpLocks/>
                </p:cNvGrpSpPr>
                <p:nvPr/>
              </p:nvGrpSpPr>
              <p:grpSpPr bwMode="auto">
                <a:xfrm>
                  <a:off x="670" y="1650"/>
                  <a:ext cx="4020" cy="1580"/>
                  <a:chOff x="5320" y="1627"/>
                  <a:chExt cx="3350" cy="1316"/>
                </a:xfrm>
              </p:grpSpPr>
              <p:sp>
                <p:nvSpPr>
                  <p:cNvPr id="16" name="Line 8"/>
                  <p:cNvSpPr>
                    <a:spLocks noChangeShapeType="1"/>
                  </p:cNvSpPr>
                  <p:nvPr/>
                </p:nvSpPr>
                <p:spPr bwMode="auto">
                  <a:xfrm flipV="1">
                    <a:off x="5320" y="1627"/>
                    <a:ext cx="3350" cy="131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7"/>
                  <p:cNvSpPr>
                    <a:spLocks noChangeShapeType="1"/>
                  </p:cNvSpPr>
                  <p:nvPr/>
                </p:nvSpPr>
                <p:spPr bwMode="auto">
                  <a:xfrm>
                    <a:off x="6637" y="1627"/>
                    <a:ext cx="0" cy="4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5" name="Line 5"/>
                <p:cNvSpPr>
                  <a:spLocks noChangeShapeType="1"/>
                </p:cNvSpPr>
                <p:nvPr/>
              </p:nvSpPr>
              <p:spPr bwMode="auto">
                <a:xfrm>
                  <a:off x="670" y="3230"/>
                  <a:ext cx="379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sp>
          <p:nvSpPr>
            <p:cNvPr id="11" name="Line 2"/>
            <p:cNvSpPr>
              <a:spLocks noChangeShapeType="1"/>
            </p:cNvSpPr>
            <p:nvPr/>
          </p:nvSpPr>
          <p:spPr bwMode="auto">
            <a:xfrm flipH="1" flipV="1">
              <a:off x="3609" y="1840"/>
              <a:ext cx="302" cy="83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8" name="Rectangle 21"/>
          <p:cNvSpPr>
            <a:spLocks noChangeArrowheads="1"/>
          </p:cNvSpPr>
          <p:nvPr/>
        </p:nvSpPr>
        <p:spPr bwMode="auto">
          <a:xfrm>
            <a:off x="-20244" y="3713915"/>
            <a:ext cx="35926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By simple trigonometry:</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2473757182"/>
              </p:ext>
            </p:extLst>
          </p:nvPr>
        </p:nvGraphicFramePr>
        <p:xfrm>
          <a:off x="3839639" y="4332712"/>
          <a:ext cx="1869298" cy="1958312"/>
        </p:xfrm>
        <a:graphic>
          <a:graphicData uri="http://schemas.openxmlformats.org/presentationml/2006/ole">
            <mc:AlternateContent xmlns:mc="http://schemas.openxmlformats.org/markup-compatibility/2006">
              <mc:Choice xmlns:v="urn:schemas-microsoft-com:vml" Requires="v">
                <p:oleObj spid="_x0000_s27674" r:id="rId3" imgW="800100" imgH="838200" progId="Equation.DSMT4">
                  <p:embed/>
                </p:oleObj>
              </mc:Choice>
              <mc:Fallback>
                <p:oleObj r:id="rId3" imgW="800100" imgH="838200" progId="Equation.DSMT4">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9639" y="4332712"/>
                        <a:ext cx="1869298" cy="1958312"/>
                      </a:xfrm>
                      <a:prstGeom prst="rect">
                        <a:avLst/>
                      </a:prstGeom>
                      <a:noFill/>
                    </p:spPr>
                  </p:pic>
                </p:oleObj>
              </mc:Fallback>
            </mc:AlternateContent>
          </a:graphicData>
        </a:graphic>
      </p:graphicFrame>
    </p:spTree>
    <p:extLst>
      <p:ext uri="{BB962C8B-B14F-4D97-AF65-F5344CB8AC3E}">
        <p14:creationId xmlns:p14="http://schemas.microsoft.com/office/powerpoint/2010/main" val="369368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1556792"/>
            <a:ext cx="6336704" cy="369332"/>
          </a:xfrm>
          <a:prstGeom prst="rect">
            <a:avLst/>
          </a:prstGeom>
          <a:noFill/>
        </p:spPr>
        <p:txBody>
          <a:bodyPr wrap="square" rtlCol="0">
            <a:spAutoFit/>
          </a:bodyPr>
          <a:lstStyle/>
          <a:p>
            <a:r>
              <a:rPr lang="en-GB" dirty="0" smtClean="0"/>
              <a:t>Done</a:t>
            </a:r>
            <a:endParaRPr lang="en-GB" dirty="0"/>
          </a:p>
        </p:txBody>
      </p:sp>
    </p:spTree>
    <p:extLst>
      <p:ext uri="{BB962C8B-B14F-4D97-AF65-F5344CB8AC3E}">
        <p14:creationId xmlns:p14="http://schemas.microsoft.com/office/powerpoint/2010/main" val="17323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2656"/>
            <a:ext cx="8208912" cy="954107"/>
          </a:xfrm>
          <a:prstGeom prst="rect">
            <a:avLst/>
          </a:prstGeom>
        </p:spPr>
        <p:txBody>
          <a:bodyPr wrap="square">
            <a:spAutoFit/>
          </a:bodyPr>
          <a:lstStyle/>
          <a:p>
            <a:pPr algn="ctr"/>
            <a:r>
              <a:rPr lang="en-GB" sz="2800" dirty="0" smtClean="0"/>
              <a:t>Find the centre of mass of a system of particles distributed in one dimension</a:t>
            </a:r>
          </a:p>
        </p:txBody>
      </p:sp>
      <p:sp>
        <p:nvSpPr>
          <p:cNvPr id="5" name="TextBox 4"/>
          <p:cNvSpPr txBox="1"/>
          <p:nvPr/>
        </p:nvSpPr>
        <p:spPr>
          <a:xfrm>
            <a:off x="323528" y="1772816"/>
            <a:ext cx="7560840" cy="461665"/>
          </a:xfrm>
          <a:prstGeom prst="rect">
            <a:avLst/>
          </a:prstGeom>
          <a:noFill/>
        </p:spPr>
        <p:txBody>
          <a:bodyPr wrap="square" rtlCol="0">
            <a:spAutoFit/>
          </a:bodyPr>
          <a:lstStyle/>
          <a:p>
            <a:r>
              <a:rPr lang="en-GB" sz="2400" dirty="0" smtClean="0"/>
              <a:t>This means your particles are arranged along a straight line</a:t>
            </a:r>
            <a:endParaRPr lang="en-GB" sz="2400" dirty="0"/>
          </a:p>
        </p:txBody>
      </p:sp>
      <p:sp>
        <p:nvSpPr>
          <p:cNvPr id="6" name="Rectangle 5"/>
          <p:cNvSpPr/>
          <p:nvPr/>
        </p:nvSpPr>
        <p:spPr>
          <a:xfrm>
            <a:off x="539552" y="2492896"/>
            <a:ext cx="8496944" cy="2308324"/>
          </a:xfrm>
          <a:prstGeom prst="rect">
            <a:avLst/>
          </a:prstGeom>
        </p:spPr>
        <p:txBody>
          <a:bodyPr wrap="square">
            <a:spAutoFit/>
          </a:bodyPr>
          <a:lstStyle/>
          <a:p>
            <a:r>
              <a:rPr lang="en-US" sz="2400" dirty="0" smtClean="0">
                <a:latin typeface="Comic Sans MS" pitchFamily="66" charset="0"/>
              </a:rPr>
              <a:t>For example</a:t>
            </a:r>
          </a:p>
          <a:p>
            <a:endParaRPr lang="en-US" sz="2400" dirty="0" smtClean="0">
              <a:latin typeface="Comic Sans MS" pitchFamily="66" charset="0"/>
            </a:endParaRPr>
          </a:p>
          <a:p>
            <a:r>
              <a:rPr lang="en-US" sz="2400" dirty="0" smtClean="0">
                <a:latin typeface="Comic Sans MS" pitchFamily="66" charset="0"/>
              </a:rPr>
              <a:t>Three </a:t>
            </a:r>
            <a:r>
              <a:rPr lang="en-US" sz="2400" dirty="0">
                <a:latin typeface="Comic Sans MS" pitchFamily="66" charset="0"/>
              </a:rPr>
              <a:t>particles of mass 6kg, 3kg and 2.5kg are attached to a light rod PQ of length 3m at the points P, Q and R, where PR = 0.9m. Find the position of the </a:t>
            </a:r>
            <a:r>
              <a:rPr lang="en-US" sz="2400" dirty="0" err="1" smtClean="0">
                <a:latin typeface="Comic Sans MS" pitchFamily="66" charset="0"/>
              </a:rPr>
              <a:t>centre</a:t>
            </a:r>
            <a:r>
              <a:rPr lang="en-US" sz="2400" dirty="0" smtClean="0">
                <a:latin typeface="Comic Sans MS" pitchFamily="66" charset="0"/>
              </a:rPr>
              <a:t> </a:t>
            </a:r>
            <a:r>
              <a:rPr lang="en-US" sz="2400" dirty="0">
                <a:latin typeface="Comic Sans MS" pitchFamily="66" charset="0"/>
              </a:rPr>
              <a:t>of mass of the system. </a:t>
            </a:r>
            <a:endParaRPr lang="en-GB" sz="2400" dirty="0">
              <a:latin typeface="Comic Sans MS" pitchFamily="66" charset="0"/>
            </a:endParaRPr>
          </a:p>
        </p:txBody>
      </p:sp>
      <p:sp>
        <p:nvSpPr>
          <p:cNvPr id="7" name="TextBox 6"/>
          <p:cNvSpPr txBox="1"/>
          <p:nvPr/>
        </p:nvSpPr>
        <p:spPr>
          <a:xfrm>
            <a:off x="755576" y="5229200"/>
            <a:ext cx="7416824" cy="461665"/>
          </a:xfrm>
          <a:prstGeom prst="rect">
            <a:avLst/>
          </a:prstGeom>
          <a:noFill/>
        </p:spPr>
        <p:txBody>
          <a:bodyPr wrap="square" rtlCol="0">
            <a:spAutoFit/>
          </a:bodyPr>
          <a:lstStyle/>
          <a:p>
            <a:r>
              <a:rPr lang="en-GB" sz="2400" dirty="0" smtClean="0"/>
              <a:t>Draw a diagram or 2!</a:t>
            </a:r>
            <a:endParaRPr lang="en-GB" sz="2400" dirty="0"/>
          </a:p>
        </p:txBody>
      </p:sp>
    </p:spTree>
    <p:extLst>
      <p:ext uri="{BB962C8B-B14F-4D97-AF65-F5344CB8AC3E}">
        <p14:creationId xmlns:p14="http://schemas.microsoft.com/office/powerpoint/2010/main" val="3764432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1"/>
          <p:cNvGrpSpPr>
            <a:grpSpLocks noChangeAspect="1"/>
          </p:cNvGrpSpPr>
          <p:nvPr/>
        </p:nvGrpSpPr>
        <p:grpSpPr bwMode="auto">
          <a:xfrm>
            <a:off x="1893508" y="172346"/>
            <a:ext cx="5718605" cy="2662631"/>
            <a:chOff x="1246" y="8520"/>
            <a:chExt cx="5670" cy="2641"/>
          </a:xfrm>
        </p:grpSpPr>
        <p:sp>
          <p:nvSpPr>
            <p:cNvPr id="4" name="AutoShape 14"/>
            <p:cNvSpPr>
              <a:spLocks noChangeAspect="1" noChangeArrowheads="1" noTextEdit="1"/>
            </p:cNvSpPr>
            <p:nvPr/>
          </p:nvSpPr>
          <p:spPr bwMode="auto">
            <a:xfrm>
              <a:off x="1246" y="8520"/>
              <a:ext cx="5670" cy="264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Line 13"/>
            <p:cNvSpPr>
              <a:spLocks noChangeShapeType="1"/>
            </p:cNvSpPr>
            <p:nvPr/>
          </p:nvSpPr>
          <p:spPr bwMode="auto">
            <a:xfrm>
              <a:off x="1621" y="9466"/>
              <a:ext cx="4844"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Line 12"/>
            <p:cNvSpPr>
              <a:spLocks noChangeShapeType="1"/>
            </p:cNvSpPr>
            <p:nvPr/>
          </p:nvSpPr>
          <p:spPr bwMode="auto">
            <a:xfrm>
              <a:off x="1636" y="9466"/>
              <a:ext cx="0" cy="9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Line 11"/>
            <p:cNvSpPr>
              <a:spLocks noChangeShapeType="1"/>
            </p:cNvSpPr>
            <p:nvPr/>
          </p:nvSpPr>
          <p:spPr bwMode="auto">
            <a:xfrm>
              <a:off x="324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10"/>
            <p:cNvSpPr>
              <a:spLocks noChangeShapeType="1"/>
            </p:cNvSpPr>
            <p:nvPr/>
          </p:nvSpPr>
          <p:spPr bwMode="auto">
            <a:xfrm>
              <a:off x="648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 Box 9"/>
            <p:cNvSpPr txBox="1">
              <a:spLocks noChangeArrowheads="1"/>
            </p:cNvSpPr>
            <p:nvPr/>
          </p:nvSpPr>
          <p:spPr bwMode="auto">
            <a:xfrm>
              <a:off x="1351" y="1050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3001" y="1044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3g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7"/>
            <p:cNvSpPr txBox="1">
              <a:spLocks noChangeArrowheads="1"/>
            </p:cNvSpPr>
            <p:nvPr/>
          </p:nvSpPr>
          <p:spPr bwMode="auto">
            <a:xfrm>
              <a:off x="6136" y="10380"/>
              <a:ext cx="78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2.5g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6"/>
            <p:cNvSpPr txBox="1">
              <a:spLocks noChangeArrowheads="1"/>
            </p:cNvSpPr>
            <p:nvPr/>
          </p:nvSpPr>
          <p:spPr bwMode="auto">
            <a:xfrm>
              <a:off x="1246"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5"/>
            <p:cNvSpPr txBox="1">
              <a:spLocks noChangeArrowheads="1"/>
            </p:cNvSpPr>
            <p:nvPr/>
          </p:nvSpPr>
          <p:spPr bwMode="auto">
            <a:xfrm>
              <a:off x="3001"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4"/>
            <p:cNvSpPr txBox="1">
              <a:spLocks noChangeArrowheads="1"/>
            </p:cNvSpPr>
            <p:nvPr/>
          </p:nvSpPr>
          <p:spPr bwMode="auto">
            <a:xfrm>
              <a:off x="6136" y="8716"/>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Line 3"/>
            <p:cNvSpPr>
              <a:spLocks noChangeShapeType="1"/>
            </p:cNvSpPr>
            <p:nvPr/>
          </p:nvSpPr>
          <p:spPr bwMode="auto">
            <a:xfrm>
              <a:off x="1636" y="9600"/>
              <a:ext cx="1514"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 Box 2"/>
            <p:cNvSpPr txBox="1">
              <a:spLocks noChangeArrowheads="1"/>
            </p:cNvSpPr>
            <p:nvPr/>
          </p:nvSpPr>
          <p:spPr bwMode="auto">
            <a:xfrm>
              <a:off x="2040" y="9615"/>
              <a:ext cx="826"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0.9m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 name="Rectangle 16"/>
          <p:cNvSpPr/>
          <p:nvPr/>
        </p:nvSpPr>
        <p:spPr>
          <a:xfrm>
            <a:off x="467544" y="3030051"/>
            <a:ext cx="8208912" cy="830997"/>
          </a:xfrm>
          <a:prstGeom prst="rect">
            <a:avLst/>
          </a:prstGeom>
        </p:spPr>
        <p:txBody>
          <a:bodyPr wrap="square">
            <a:spAutoFit/>
          </a:bodyPr>
          <a:lstStyle/>
          <a:p>
            <a:r>
              <a:rPr lang="en-US" sz="2400" dirty="0"/>
              <a:t>Start by adding the </a:t>
            </a:r>
            <a:r>
              <a:rPr lang="en-US" sz="2400" dirty="0" err="1" smtClean="0"/>
              <a:t>centre</a:t>
            </a:r>
            <a:r>
              <a:rPr lang="en-US" sz="2400" dirty="0" smtClean="0"/>
              <a:t> </a:t>
            </a:r>
            <a:r>
              <a:rPr lang="en-US" sz="2400" dirty="0"/>
              <a:t>of mass to the diagram and let the distance PG be x.</a:t>
            </a:r>
            <a:endParaRPr lang="en-GB" sz="2400" dirty="0"/>
          </a:p>
        </p:txBody>
      </p:sp>
      <p:sp>
        <p:nvSpPr>
          <p:cNvPr id="18" name="Rectangle 4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9" name="Group 23"/>
          <p:cNvGrpSpPr>
            <a:grpSpLocks noChangeAspect="1"/>
          </p:cNvGrpSpPr>
          <p:nvPr/>
        </p:nvGrpSpPr>
        <p:grpSpPr bwMode="auto">
          <a:xfrm>
            <a:off x="1675765" y="3842823"/>
            <a:ext cx="5936348" cy="2764014"/>
            <a:chOff x="1246" y="8520"/>
            <a:chExt cx="5670" cy="2641"/>
          </a:xfrm>
        </p:grpSpPr>
        <p:sp>
          <p:nvSpPr>
            <p:cNvPr id="20" name="AutoShape 41"/>
            <p:cNvSpPr>
              <a:spLocks noChangeAspect="1" noChangeArrowheads="1" noTextEdit="1"/>
            </p:cNvSpPr>
            <p:nvPr/>
          </p:nvSpPr>
          <p:spPr bwMode="auto">
            <a:xfrm>
              <a:off x="1246" y="8520"/>
              <a:ext cx="5670" cy="264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Line 40"/>
            <p:cNvSpPr>
              <a:spLocks noChangeShapeType="1"/>
            </p:cNvSpPr>
            <p:nvPr/>
          </p:nvSpPr>
          <p:spPr bwMode="auto">
            <a:xfrm>
              <a:off x="1636" y="9466"/>
              <a:ext cx="0" cy="9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Line 39"/>
            <p:cNvSpPr>
              <a:spLocks noChangeShapeType="1"/>
            </p:cNvSpPr>
            <p:nvPr/>
          </p:nvSpPr>
          <p:spPr bwMode="auto">
            <a:xfrm>
              <a:off x="324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Line 38"/>
            <p:cNvSpPr>
              <a:spLocks noChangeShapeType="1"/>
            </p:cNvSpPr>
            <p:nvPr/>
          </p:nvSpPr>
          <p:spPr bwMode="auto">
            <a:xfrm>
              <a:off x="648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Text Box 37"/>
            <p:cNvSpPr txBox="1">
              <a:spLocks noChangeArrowheads="1"/>
            </p:cNvSpPr>
            <p:nvPr/>
          </p:nvSpPr>
          <p:spPr bwMode="auto">
            <a:xfrm>
              <a:off x="1351" y="1050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36"/>
            <p:cNvSpPr txBox="1">
              <a:spLocks noChangeArrowheads="1"/>
            </p:cNvSpPr>
            <p:nvPr/>
          </p:nvSpPr>
          <p:spPr bwMode="auto">
            <a:xfrm>
              <a:off x="3001" y="1044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3g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Text Box 35"/>
            <p:cNvSpPr txBox="1">
              <a:spLocks noChangeArrowheads="1"/>
            </p:cNvSpPr>
            <p:nvPr/>
          </p:nvSpPr>
          <p:spPr bwMode="auto">
            <a:xfrm>
              <a:off x="6136" y="10380"/>
              <a:ext cx="78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2.5g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34"/>
            <p:cNvSpPr txBox="1">
              <a:spLocks noChangeArrowheads="1"/>
            </p:cNvSpPr>
            <p:nvPr/>
          </p:nvSpPr>
          <p:spPr bwMode="auto">
            <a:xfrm>
              <a:off x="1246"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Text Box 33"/>
            <p:cNvSpPr txBox="1">
              <a:spLocks noChangeArrowheads="1"/>
            </p:cNvSpPr>
            <p:nvPr/>
          </p:nvSpPr>
          <p:spPr bwMode="auto">
            <a:xfrm>
              <a:off x="3001"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 Box 32"/>
            <p:cNvSpPr txBox="1">
              <a:spLocks noChangeArrowheads="1"/>
            </p:cNvSpPr>
            <p:nvPr/>
          </p:nvSpPr>
          <p:spPr bwMode="auto">
            <a:xfrm>
              <a:off x="6136" y="8716"/>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Line 31"/>
            <p:cNvSpPr>
              <a:spLocks noChangeShapeType="1"/>
            </p:cNvSpPr>
            <p:nvPr/>
          </p:nvSpPr>
          <p:spPr bwMode="auto">
            <a:xfrm>
              <a:off x="1636" y="9912"/>
              <a:ext cx="1514"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Text Box 30"/>
            <p:cNvSpPr txBox="1">
              <a:spLocks noChangeArrowheads="1"/>
            </p:cNvSpPr>
            <p:nvPr/>
          </p:nvSpPr>
          <p:spPr bwMode="auto">
            <a:xfrm>
              <a:off x="2040" y="9615"/>
              <a:ext cx="826"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0.9m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2" name="Group 24"/>
            <p:cNvGrpSpPr>
              <a:grpSpLocks/>
            </p:cNvGrpSpPr>
            <p:nvPr/>
          </p:nvGrpSpPr>
          <p:grpSpPr bwMode="auto">
            <a:xfrm>
              <a:off x="1621" y="8750"/>
              <a:ext cx="4844" cy="2190"/>
              <a:chOff x="1621" y="8750"/>
              <a:chExt cx="4844" cy="2190"/>
            </a:xfrm>
          </p:grpSpPr>
          <p:grpSp>
            <p:nvGrpSpPr>
              <p:cNvPr id="33" name="Group 26"/>
              <p:cNvGrpSpPr>
                <a:grpSpLocks/>
              </p:cNvGrpSpPr>
              <p:nvPr/>
            </p:nvGrpSpPr>
            <p:grpSpPr bwMode="auto">
              <a:xfrm>
                <a:off x="1621" y="8750"/>
                <a:ext cx="4844" cy="1630"/>
                <a:chOff x="1621" y="8750"/>
                <a:chExt cx="4844" cy="1630"/>
              </a:xfrm>
            </p:grpSpPr>
            <p:sp>
              <p:nvSpPr>
                <p:cNvPr id="35" name="Line 29"/>
                <p:cNvSpPr>
                  <a:spLocks noChangeShapeType="1"/>
                </p:cNvSpPr>
                <p:nvPr/>
              </p:nvSpPr>
              <p:spPr bwMode="auto">
                <a:xfrm>
                  <a:off x="1621" y="9466"/>
                  <a:ext cx="4844"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Line 28"/>
                <p:cNvSpPr>
                  <a:spLocks noChangeShapeType="1"/>
                </p:cNvSpPr>
                <p:nvPr/>
              </p:nvSpPr>
              <p:spPr bwMode="auto">
                <a:xfrm>
                  <a:off x="4016"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Text Box 27"/>
                <p:cNvSpPr txBox="1">
                  <a:spLocks noChangeArrowheads="1"/>
                </p:cNvSpPr>
                <p:nvPr/>
              </p:nvSpPr>
              <p:spPr bwMode="auto">
                <a:xfrm>
                  <a:off x="3816" y="8750"/>
                  <a:ext cx="410" cy="4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4" name="Text Box 25"/>
              <p:cNvSpPr txBox="1">
                <a:spLocks noChangeArrowheads="1"/>
              </p:cNvSpPr>
              <p:nvPr/>
            </p:nvSpPr>
            <p:spPr bwMode="auto">
              <a:xfrm>
                <a:off x="3716" y="10470"/>
                <a:ext cx="790" cy="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11.5g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Tree>
    <p:extLst>
      <p:ext uri="{BB962C8B-B14F-4D97-AF65-F5344CB8AC3E}">
        <p14:creationId xmlns:p14="http://schemas.microsoft.com/office/powerpoint/2010/main" val="163946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1"/>
          <p:cNvGrpSpPr>
            <a:grpSpLocks noChangeAspect="1"/>
          </p:cNvGrpSpPr>
          <p:nvPr/>
        </p:nvGrpSpPr>
        <p:grpSpPr bwMode="auto">
          <a:xfrm>
            <a:off x="1669739" y="152400"/>
            <a:ext cx="6109322" cy="2844552"/>
            <a:chOff x="1246" y="8520"/>
            <a:chExt cx="5670" cy="2641"/>
          </a:xfrm>
        </p:grpSpPr>
        <p:sp>
          <p:nvSpPr>
            <p:cNvPr id="4" name="AutoShape 19"/>
            <p:cNvSpPr>
              <a:spLocks noChangeAspect="1" noChangeArrowheads="1" noTextEdit="1"/>
            </p:cNvSpPr>
            <p:nvPr/>
          </p:nvSpPr>
          <p:spPr bwMode="auto">
            <a:xfrm>
              <a:off x="1246" y="8520"/>
              <a:ext cx="5670" cy="264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Line 18"/>
            <p:cNvSpPr>
              <a:spLocks noChangeShapeType="1"/>
            </p:cNvSpPr>
            <p:nvPr/>
          </p:nvSpPr>
          <p:spPr bwMode="auto">
            <a:xfrm>
              <a:off x="1636" y="9466"/>
              <a:ext cx="0" cy="9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Line 17"/>
            <p:cNvSpPr>
              <a:spLocks noChangeShapeType="1"/>
            </p:cNvSpPr>
            <p:nvPr/>
          </p:nvSpPr>
          <p:spPr bwMode="auto">
            <a:xfrm>
              <a:off x="324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Line 16"/>
            <p:cNvSpPr>
              <a:spLocks noChangeShapeType="1"/>
            </p:cNvSpPr>
            <p:nvPr/>
          </p:nvSpPr>
          <p:spPr bwMode="auto">
            <a:xfrm>
              <a:off x="6480"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ext Box 15"/>
            <p:cNvSpPr txBox="1">
              <a:spLocks noChangeArrowheads="1"/>
            </p:cNvSpPr>
            <p:nvPr/>
          </p:nvSpPr>
          <p:spPr bwMode="auto">
            <a:xfrm>
              <a:off x="1351" y="1050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6g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14"/>
            <p:cNvSpPr txBox="1">
              <a:spLocks noChangeArrowheads="1"/>
            </p:cNvSpPr>
            <p:nvPr/>
          </p:nvSpPr>
          <p:spPr bwMode="auto">
            <a:xfrm>
              <a:off x="3001" y="10441"/>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3g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13"/>
            <p:cNvSpPr txBox="1">
              <a:spLocks noChangeArrowheads="1"/>
            </p:cNvSpPr>
            <p:nvPr/>
          </p:nvSpPr>
          <p:spPr bwMode="auto">
            <a:xfrm>
              <a:off x="6136" y="10380"/>
              <a:ext cx="78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2.5g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12"/>
            <p:cNvSpPr txBox="1">
              <a:spLocks noChangeArrowheads="1"/>
            </p:cNvSpPr>
            <p:nvPr/>
          </p:nvSpPr>
          <p:spPr bwMode="auto">
            <a:xfrm>
              <a:off x="1246"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11"/>
            <p:cNvSpPr txBox="1">
              <a:spLocks noChangeArrowheads="1"/>
            </p:cNvSpPr>
            <p:nvPr/>
          </p:nvSpPr>
          <p:spPr bwMode="auto">
            <a:xfrm>
              <a:off x="3001" y="8715"/>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10"/>
            <p:cNvSpPr txBox="1">
              <a:spLocks noChangeArrowheads="1"/>
            </p:cNvSpPr>
            <p:nvPr/>
          </p:nvSpPr>
          <p:spPr bwMode="auto">
            <a:xfrm>
              <a:off x="6136" y="8716"/>
              <a:ext cx="540"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Line 9"/>
            <p:cNvSpPr>
              <a:spLocks noChangeShapeType="1"/>
            </p:cNvSpPr>
            <p:nvPr/>
          </p:nvSpPr>
          <p:spPr bwMode="auto">
            <a:xfrm>
              <a:off x="1636" y="9912"/>
              <a:ext cx="1514" cy="1"/>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Text Box 8"/>
            <p:cNvSpPr txBox="1">
              <a:spLocks noChangeArrowheads="1"/>
            </p:cNvSpPr>
            <p:nvPr/>
          </p:nvSpPr>
          <p:spPr bwMode="auto">
            <a:xfrm>
              <a:off x="2040" y="9615"/>
              <a:ext cx="826" cy="6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0.9m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6" name="Group 2"/>
            <p:cNvGrpSpPr>
              <a:grpSpLocks/>
            </p:cNvGrpSpPr>
            <p:nvPr/>
          </p:nvGrpSpPr>
          <p:grpSpPr bwMode="auto">
            <a:xfrm>
              <a:off x="1621" y="8750"/>
              <a:ext cx="4844" cy="2190"/>
              <a:chOff x="1621" y="8750"/>
              <a:chExt cx="4844" cy="2190"/>
            </a:xfrm>
          </p:grpSpPr>
          <p:grpSp>
            <p:nvGrpSpPr>
              <p:cNvPr id="17" name="Group 4"/>
              <p:cNvGrpSpPr>
                <a:grpSpLocks/>
              </p:cNvGrpSpPr>
              <p:nvPr/>
            </p:nvGrpSpPr>
            <p:grpSpPr bwMode="auto">
              <a:xfrm>
                <a:off x="1621" y="8750"/>
                <a:ext cx="4844" cy="1630"/>
                <a:chOff x="1621" y="8750"/>
                <a:chExt cx="4844" cy="1630"/>
              </a:xfrm>
            </p:grpSpPr>
            <p:sp>
              <p:nvSpPr>
                <p:cNvPr id="19" name="Line 7"/>
                <p:cNvSpPr>
                  <a:spLocks noChangeShapeType="1"/>
                </p:cNvSpPr>
                <p:nvPr/>
              </p:nvSpPr>
              <p:spPr bwMode="auto">
                <a:xfrm>
                  <a:off x="1621" y="9466"/>
                  <a:ext cx="4844"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6"/>
                <p:cNvSpPr>
                  <a:spLocks noChangeShapeType="1"/>
                </p:cNvSpPr>
                <p:nvPr/>
              </p:nvSpPr>
              <p:spPr bwMode="auto">
                <a:xfrm>
                  <a:off x="4016" y="9466"/>
                  <a:ext cx="0" cy="9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Text Box 5"/>
                <p:cNvSpPr txBox="1">
                  <a:spLocks noChangeArrowheads="1"/>
                </p:cNvSpPr>
                <p:nvPr/>
              </p:nvSpPr>
              <p:spPr bwMode="auto">
                <a:xfrm>
                  <a:off x="3816" y="8750"/>
                  <a:ext cx="410" cy="4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 name="Text Box 3"/>
              <p:cNvSpPr txBox="1">
                <a:spLocks noChangeArrowheads="1"/>
              </p:cNvSpPr>
              <p:nvPr/>
            </p:nvSpPr>
            <p:spPr bwMode="auto">
              <a:xfrm>
                <a:off x="3716" y="10470"/>
                <a:ext cx="790" cy="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ea typeface="Times New Roman" pitchFamily="18" charset="0"/>
                    <a:cs typeface="Arial" pitchFamily="34" charset="0"/>
                  </a:rPr>
                  <a:t>11.5g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2" name="Rectangle 21"/>
          <p:cNvSpPr/>
          <p:nvPr/>
        </p:nvSpPr>
        <p:spPr>
          <a:xfrm>
            <a:off x="1867513" y="3717032"/>
            <a:ext cx="6523588" cy="1938992"/>
          </a:xfrm>
          <a:prstGeom prst="rect">
            <a:avLst/>
          </a:prstGeom>
        </p:spPr>
        <p:txBody>
          <a:bodyPr wrap="square">
            <a:spAutoFit/>
          </a:bodyPr>
          <a:lstStyle/>
          <a:p>
            <a:r>
              <a:rPr lang="en-US" sz="2400" dirty="0"/>
              <a:t>Taking moments about P gives:</a:t>
            </a:r>
            <a:endParaRPr lang="en-GB" sz="2400" dirty="0"/>
          </a:p>
          <a:p>
            <a:r>
              <a:rPr lang="en-US" sz="2400" dirty="0"/>
              <a:t> </a:t>
            </a:r>
            <a:endParaRPr lang="en-GB" sz="2400" dirty="0"/>
          </a:p>
          <a:p>
            <a:r>
              <a:rPr lang="en-US" sz="2400" dirty="0" smtClean="0"/>
              <a:t>11.5g </a:t>
            </a:r>
            <a:r>
              <a:rPr lang="en-US" sz="2400" dirty="0"/>
              <a:t>× x = 3g × 0.9 + 3 × 2.5g</a:t>
            </a:r>
            <a:endParaRPr lang="en-GB" sz="2400" dirty="0"/>
          </a:p>
          <a:p>
            <a:r>
              <a:rPr lang="en-US" sz="2400" dirty="0"/>
              <a:t> </a:t>
            </a:r>
            <a:endParaRPr lang="en-GB" sz="2400" dirty="0"/>
          </a:p>
          <a:p>
            <a:r>
              <a:rPr lang="en-US" sz="2400" dirty="0"/>
              <a:t>	</a:t>
            </a:r>
            <a:r>
              <a:rPr lang="en-US" sz="2400" dirty="0" smtClean="0"/>
              <a:t>x </a:t>
            </a:r>
            <a:r>
              <a:rPr lang="en-US" sz="2400" dirty="0"/>
              <a:t>= 0.89m</a:t>
            </a:r>
            <a:endParaRPr lang="en-GB" sz="2400" dirty="0"/>
          </a:p>
        </p:txBody>
      </p:sp>
    </p:spTree>
    <p:extLst>
      <p:ext uri="{BB962C8B-B14F-4D97-AF65-F5344CB8AC3E}">
        <p14:creationId xmlns:p14="http://schemas.microsoft.com/office/powerpoint/2010/main" val="486868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548680"/>
            <a:ext cx="7344816" cy="584775"/>
          </a:xfrm>
          <a:prstGeom prst="rect">
            <a:avLst/>
          </a:prstGeom>
          <a:noFill/>
        </p:spPr>
        <p:txBody>
          <a:bodyPr wrap="square" rtlCol="0">
            <a:spAutoFit/>
          </a:bodyPr>
          <a:lstStyle/>
          <a:p>
            <a:r>
              <a:rPr lang="en-GB" sz="3200" dirty="0" smtClean="0"/>
              <a:t>There is a general rule you can apply to this</a:t>
            </a:r>
            <a:endParaRPr lang="en-GB" sz="3200" dirty="0"/>
          </a:p>
        </p:txBody>
      </p:sp>
      <mc:AlternateContent xmlns:mc="http://schemas.openxmlformats.org/markup-compatibility/2006" xmlns:a14="http://schemas.microsoft.com/office/drawing/2010/main">
        <mc:Choice Requires="a14">
          <p:sp>
            <p:nvSpPr>
              <p:cNvPr id="4" name="TextBox 3"/>
              <p:cNvSpPr txBox="1"/>
              <p:nvPr/>
            </p:nvSpPr>
            <p:spPr>
              <a:xfrm>
                <a:off x="1259632" y="2253462"/>
                <a:ext cx="6145832" cy="14366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ctrlPr>
                            <a:rPr lang="en-GB" sz="3200" i="1" smtClean="0">
                              <a:latin typeface="Cambria Math"/>
                            </a:rPr>
                          </m:ctrlPr>
                        </m:naryPr>
                        <m:sub>
                          <m:r>
                            <m:rPr>
                              <m:brk m:alnAt="23"/>
                            </m:rPr>
                            <a:rPr lang="en-GB" sz="3200" b="0" i="1" smtClean="0">
                              <a:latin typeface="Cambria Math"/>
                            </a:rPr>
                            <m:t>𝑖</m:t>
                          </m:r>
                          <m:r>
                            <a:rPr lang="en-GB" sz="3200" b="0" i="1" smtClean="0">
                              <a:latin typeface="Cambria Math"/>
                            </a:rPr>
                            <m:t>=1</m:t>
                          </m:r>
                        </m:sub>
                        <m:sup>
                          <m:r>
                            <a:rPr lang="en-GB" sz="3200" b="0" i="1" smtClean="0">
                              <a:latin typeface="Cambria Math"/>
                            </a:rPr>
                            <m:t>𝑛</m:t>
                          </m:r>
                        </m:sup>
                        <m:e>
                          <m:r>
                            <a:rPr lang="en-GB" sz="3200" b="0" i="1" smtClean="0">
                              <a:latin typeface="Cambria Math"/>
                            </a:rPr>
                            <m:t>𝑚</m:t>
                          </m:r>
                          <m:r>
                            <a:rPr lang="en-GB" sz="3200" b="0" i="1" baseline="-25000" smtClean="0">
                              <a:latin typeface="Cambria Math"/>
                            </a:rPr>
                            <m:t>𝑖</m:t>
                          </m:r>
                          <m:r>
                            <a:rPr lang="en-GB" sz="3200" b="0" i="1" smtClean="0">
                              <a:latin typeface="Cambria Math"/>
                            </a:rPr>
                            <m:t>𝑦</m:t>
                          </m:r>
                          <m:r>
                            <a:rPr lang="en-GB" sz="3200" b="0" i="1" baseline="-25000" smtClean="0">
                              <a:latin typeface="Cambria Math"/>
                            </a:rPr>
                            <m:t>𝑖</m:t>
                          </m:r>
                        </m:e>
                      </m:nary>
                      <m:r>
                        <a:rPr lang="en-GB" sz="3200" b="0" i="1" smtClean="0">
                          <a:latin typeface="Cambria Math"/>
                        </a:rPr>
                        <m:t>=</m:t>
                      </m:r>
                      <m:acc>
                        <m:accPr>
                          <m:chr m:val="̅"/>
                          <m:ctrlPr>
                            <a:rPr lang="en-GB" sz="3200" i="1" smtClean="0">
                              <a:latin typeface="Cambria Math"/>
                            </a:rPr>
                          </m:ctrlPr>
                        </m:accPr>
                        <m:e>
                          <m:r>
                            <a:rPr lang="en-GB" sz="3200" b="0" i="1" smtClean="0">
                              <a:latin typeface="Cambria Math"/>
                            </a:rPr>
                            <m:t>𝑚</m:t>
                          </m:r>
                        </m:e>
                      </m:acc>
                      <m:nary>
                        <m:naryPr>
                          <m:chr m:val="∑"/>
                          <m:ctrlPr>
                            <a:rPr lang="en-GB" sz="3200" i="1" smtClean="0">
                              <a:latin typeface="Cambria Math"/>
                            </a:rPr>
                          </m:ctrlPr>
                        </m:naryPr>
                        <m:sub>
                          <m:r>
                            <m:rPr>
                              <m:brk m:alnAt="23"/>
                            </m:rPr>
                            <a:rPr lang="en-GB" sz="3200" b="0" i="1" smtClean="0">
                              <a:latin typeface="Cambria Math"/>
                            </a:rPr>
                            <m:t>𝑖</m:t>
                          </m:r>
                          <m:r>
                            <a:rPr lang="en-GB" sz="3200" b="0" i="1" smtClean="0">
                              <a:latin typeface="Cambria Math"/>
                            </a:rPr>
                            <m:t>=1</m:t>
                          </m:r>
                        </m:sub>
                        <m:sup>
                          <m:r>
                            <a:rPr lang="en-GB" sz="3200" b="0" i="1" smtClean="0">
                              <a:latin typeface="Cambria Math"/>
                            </a:rPr>
                            <m:t>𝑛</m:t>
                          </m:r>
                        </m:sup>
                        <m:e>
                          <m:r>
                            <a:rPr lang="en-GB" sz="3200" b="0" i="1" smtClean="0">
                              <a:latin typeface="Cambria Math"/>
                            </a:rPr>
                            <m:t>𝑦</m:t>
                          </m:r>
                          <m:r>
                            <a:rPr lang="en-GB" sz="3200" b="0" i="1" baseline="-25000" smtClean="0">
                              <a:latin typeface="Cambria Math"/>
                            </a:rPr>
                            <m:t>𝑖</m:t>
                          </m:r>
                        </m:e>
                      </m:nary>
                    </m:oMath>
                  </m:oMathPara>
                </a14:m>
                <a:endParaRPr lang="en-GB"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1259632" y="2253462"/>
                <a:ext cx="6145832" cy="1436675"/>
              </a:xfrm>
              <a:prstGeom prst="rect">
                <a:avLst/>
              </a:prstGeom>
              <a:blipFill rotWithShape="1">
                <a:blip r:embed="rId2"/>
                <a:stretch>
                  <a:fillRect/>
                </a:stretch>
              </a:blipFill>
            </p:spPr>
            <p:txBody>
              <a:bodyPr/>
              <a:lstStyle/>
              <a:p>
                <a:r>
                  <a:rPr lang="en-GB">
                    <a:noFill/>
                  </a:rPr>
                  <a:t> </a:t>
                </a:r>
              </a:p>
            </p:txBody>
          </p:sp>
        </mc:Fallback>
      </mc:AlternateContent>
      <p:sp>
        <p:nvSpPr>
          <p:cNvPr id="5" name="TextBox 4"/>
          <p:cNvSpPr txBox="1"/>
          <p:nvPr/>
        </p:nvSpPr>
        <p:spPr>
          <a:xfrm>
            <a:off x="755576" y="4797152"/>
            <a:ext cx="7848872" cy="461665"/>
          </a:xfrm>
          <a:prstGeom prst="rect">
            <a:avLst/>
          </a:prstGeom>
          <a:noFill/>
        </p:spPr>
        <p:txBody>
          <a:bodyPr wrap="square" rtlCol="0">
            <a:spAutoFit/>
          </a:bodyPr>
          <a:lstStyle/>
          <a:p>
            <a:r>
              <a:rPr lang="en-GB" sz="2400" dirty="0" smtClean="0"/>
              <a:t>And our text book says you should learn it!</a:t>
            </a:r>
            <a:endParaRPr lang="en-GB" sz="2400" dirty="0"/>
          </a:p>
        </p:txBody>
      </p:sp>
    </p:spTree>
    <p:extLst>
      <p:ext uri="{BB962C8B-B14F-4D97-AF65-F5344CB8AC3E}">
        <p14:creationId xmlns:p14="http://schemas.microsoft.com/office/powerpoint/2010/main" val="1806388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9"/>
            <a:ext cx="8136904" cy="1077218"/>
          </a:xfrm>
          <a:prstGeom prst="rect">
            <a:avLst/>
          </a:prstGeom>
        </p:spPr>
        <p:txBody>
          <a:bodyPr wrap="square">
            <a:spAutoFit/>
          </a:bodyPr>
          <a:lstStyle/>
          <a:p>
            <a:pPr algn="ctr"/>
            <a:r>
              <a:rPr lang="en-GB" sz="3200" dirty="0" smtClean="0"/>
              <a:t>Find the centre of mass of a system of particles distributed in two dimensions   </a:t>
            </a:r>
          </a:p>
        </p:txBody>
      </p:sp>
      <p:sp>
        <p:nvSpPr>
          <p:cNvPr id="3" name="TextBox 2"/>
          <p:cNvSpPr txBox="1"/>
          <p:nvPr/>
        </p:nvSpPr>
        <p:spPr>
          <a:xfrm>
            <a:off x="611560" y="2132856"/>
            <a:ext cx="5400600" cy="461665"/>
          </a:xfrm>
          <a:prstGeom prst="rect">
            <a:avLst/>
          </a:prstGeom>
          <a:noFill/>
        </p:spPr>
        <p:txBody>
          <a:bodyPr wrap="square" rtlCol="0">
            <a:spAutoFit/>
          </a:bodyPr>
          <a:lstStyle/>
          <a:p>
            <a:r>
              <a:rPr lang="en-GB" sz="2400" dirty="0" smtClean="0"/>
              <a:t>Now our particles are arranged in a plane</a:t>
            </a:r>
            <a:endParaRPr lang="en-GB" sz="2400" dirty="0"/>
          </a:p>
        </p:txBody>
      </p:sp>
      <p:sp>
        <p:nvSpPr>
          <p:cNvPr id="4" name="Rectangle 3"/>
          <p:cNvSpPr/>
          <p:nvPr/>
        </p:nvSpPr>
        <p:spPr>
          <a:xfrm>
            <a:off x="755576" y="2924944"/>
            <a:ext cx="7920880" cy="2031325"/>
          </a:xfrm>
          <a:prstGeom prst="rect">
            <a:avLst/>
          </a:prstGeom>
        </p:spPr>
        <p:txBody>
          <a:bodyPr wrap="square">
            <a:spAutoFit/>
          </a:bodyPr>
          <a:lstStyle/>
          <a:p>
            <a:pPr>
              <a:spcAft>
                <a:spcPts val="0"/>
              </a:spcAft>
            </a:pPr>
            <a:r>
              <a:rPr lang="en-US" dirty="0" smtClean="0">
                <a:effectLst/>
                <a:latin typeface="Comic Sans MS"/>
                <a:ea typeface="Times New Roman"/>
              </a:rPr>
              <a:t>For example</a:t>
            </a:r>
          </a:p>
          <a:p>
            <a:pPr>
              <a:spcAft>
                <a:spcPts val="0"/>
              </a:spcAft>
            </a:pPr>
            <a:endParaRPr lang="en-US" dirty="0">
              <a:latin typeface="Comic Sans MS"/>
              <a:ea typeface="Times New Roman"/>
            </a:endParaRPr>
          </a:p>
          <a:p>
            <a:pPr>
              <a:spcAft>
                <a:spcPts val="0"/>
              </a:spcAft>
            </a:pPr>
            <a:r>
              <a:rPr lang="en-US" dirty="0" smtClean="0">
                <a:effectLst/>
                <a:latin typeface="Comic Sans MS"/>
                <a:ea typeface="Times New Roman"/>
              </a:rPr>
              <a:t>Particles of mass 2kg, 4kg, 5kg and 6kg are attached to the corners of a light rectangular plate PQRS. Given that PQ = 5cm and QR = 12cm calculate the distance of the </a:t>
            </a:r>
            <a:r>
              <a:rPr lang="en-US" dirty="0" err="1" smtClean="0">
                <a:effectLst/>
                <a:latin typeface="Comic Sans MS"/>
                <a:ea typeface="Times New Roman"/>
              </a:rPr>
              <a:t>centre</a:t>
            </a:r>
            <a:r>
              <a:rPr lang="en-US" dirty="0" smtClean="0">
                <a:effectLst/>
                <a:latin typeface="Comic Sans MS"/>
                <a:ea typeface="Times New Roman"/>
              </a:rPr>
              <a:t> of mass of the system from</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a)  PQ</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b)  PS</a:t>
            </a:r>
            <a:endParaRPr lang="en-GB" dirty="0">
              <a:effectLst/>
              <a:latin typeface="Times New Roman"/>
              <a:ea typeface="Times New Roman"/>
            </a:endParaRPr>
          </a:p>
        </p:txBody>
      </p:sp>
    </p:spTree>
    <p:extLst>
      <p:ext uri="{BB962C8B-B14F-4D97-AF65-F5344CB8AC3E}">
        <p14:creationId xmlns:p14="http://schemas.microsoft.com/office/powerpoint/2010/main" val="3451739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047" y="1340768"/>
            <a:ext cx="6574128" cy="32403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49047" y="588558"/>
            <a:ext cx="6912768" cy="461665"/>
          </a:xfrm>
          <a:prstGeom prst="rect">
            <a:avLst/>
          </a:prstGeom>
          <a:noFill/>
        </p:spPr>
        <p:txBody>
          <a:bodyPr wrap="square" rtlCol="0">
            <a:spAutoFit/>
          </a:bodyPr>
          <a:lstStyle/>
          <a:p>
            <a:r>
              <a:rPr lang="en-GB" sz="2400" dirty="0" smtClean="0"/>
              <a:t>Draw a diagram</a:t>
            </a:r>
            <a:endParaRPr lang="en-GB" sz="2400" dirty="0"/>
          </a:p>
        </p:txBody>
      </p:sp>
      <p:sp>
        <p:nvSpPr>
          <p:cNvPr id="3" name="Rectangle 2"/>
          <p:cNvSpPr/>
          <p:nvPr/>
        </p:nvSpPr>
        <p:spPr>
          <a:xfrm>
            <a:off x="611560" y="4869160"/>
            <a:ext cx="8280920" cy="1477328"/>
          </a:xfrm>
          <a:prstGeom prst="rect">
            <a:avLst/>
          </a:prstGeom>
        </p:spPr>
        <p:txBody>
          <a:bodyPr wrap="square">
            <a:spAutoFit/>
          </a:bodyPr>
          <a:lstStyle/>
          <a:p>
            <a:pPr>
              <a:spcAft>
                <a:spcPts val="0"/>
              </a:spcAft>
            </a:pPr>
            <a:r>
              <a:rPr lang="en-US" dirty="0" smtClean="0">
                <a:effectLst/>
                <a:latin typeface="Comic Sans MS"/>
                <a:ea typeface="Times New Roman"/>
              </a:rPr>
              <a:t>The question asks us to:</a:t>
            </a:r>
          </a:p>
          <a:p>
            <a:pPr>
              <a:spcAft>
                <a:spcPts val="0"/>
              </a:spcAft>
            </a:pPr>
            <a:endParaRPr lang="en-US" dirty="0" smtClean="0">
              <a:effectLst/>
              <a:latin typeface="Comic Sans MS"/>
              <a:ea typeface="Times New Roman"/>
            </a:endParaRPr>
          </a:p>
          <a:p>
            <a:pPr>
              <a:spcAft>
                <a:spcPts val="0"/>
              </a:spcAft>
            </a:pPr>
            <a:r>
              <a:rPr lang="en-US" dirty="0" smtClean="0">
                <a:effectLst/>
                <a:latin typeface="Comic Sans MS"/>
                <a:ea typeface="Times New Roman"/>
              </a:rPr>
              <a:t>calculate the distance of the </a:t>
            </a:r>
            <a:r>
              <a:rPr lang="en-US" dirty="0" err="1" smtClean="0">
                <a:effectLst/>
                <a:latin typeface="Comic Sans MS"/>
                <a:ea typeface="Times New Roman"/>
              </a:rPr>
              <a:t>centre</a:t>
            </a:r>
            <a:r>
              <a:rPr lang="en-US" dirty="0" smtClean="0">
                <a:effectLst/>
                <a:latin typeface="Comic Sans MS"/>
                <a:ea typeface="Times New Roman"/>
              </a:rPr>
              <a:t> of mass of the system from</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a)  PQ</a:t>
            </a:r>
            <a:endParaRPr lang="en-GB" dirty="0" smtClean="0">
              <a:effectLst/>
              <a:latin typeface="Times New Roman"/>
              <a:ea typeface="Times New Roman"/>
            </a:endParaRPr>
          </a:p>
          <a:p>
            <a:pPr>
              <a:spcAft>
                <a:spcPts val="0"/>
              </a:spcAft>
            </a:pPr>
            <a:r>
              <a:rPr lang="en-US" dirty="0" smtClean="0">
                <a:effectLst/>
                <a:latin typeface="Comic Sans MS"/>
                <a:ea typeface="Times New Roman"/>
              </a:rPr>
              <a:t>b)  PS</a:t>
            </a:r>
            <a:endParaRPr lang="en-GB" dirty="0">
              <a:effectLst/>
              <a:latin typeface="Times New Roman"/>
              <a:ea typeface="Times New Roman"/>
            </a:endParaRPr>
          </a:p>
        </p:txBody>
      </p:sp>
    </p:spTree>
    <p:extLst>
      <p:ext uri="{BB962C8B-B14F-4D97-AF65-F5344CB8AC3E}">
        <p14:creationId xmlns:p14="http://schemas.microsoft.com/office/powerpoint/2010/main" val="738883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1747</Words>
  <Application>Microsoft Office PowerPoint</Application>
  <PresentationFormat>On-screen Show (4:3)</PresentationFormat>
  <Paragraphs>330</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Equation.DSMT4</vt:lpstr>
      <vt:lpstr>Centres of Mass</vt:lpstr>
      <vt:lpstr>Chapter objectives</vt:lpstr>
      <vt:lpstr>Keywords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Centres of Mass</dc:title>
  <dc:creator>Pam</dc:creator>
  <cp:lastModifiedBy>Pam</cp:lastModifiedBy>
  <cp:revision>28</cp:revision>
  <dcterms:created xsi:type="dcterms:W3CDTF">2010-11-17T12:29:07Z</dcterms:created>
  <dcterms:modified xsi:type="dcterms:W3CDTF">2010-11-30T06:17:40Z</dcterms:modified>
</cp:coreProperties>
</file>