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12" Type="http://schemas.openxmlformats.org/officeDocument/2006/relationships/image" Target="../media/image13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6" Type="http://schemas.openxmlformats.org/officeDocument/2006/relationships/image" Target="../media/image7.emf"/><Relationship Id="rId11" Type="http://schemas.openxmlformats.org/officeDocument/2006/relationships/image" Target="../media/image12.emf"/><Relationship Id="rId5" Type="http://schemas.openxmlformats.org/officeDocument/2006/relationships/image" Target="../media/image6.emf"/><Relationship Id="rId10" Type="http://schemas.openxmlformats.org/officeDocument/2006/relationships/image" Target="../media/image11.emf"/><Relationship Id="rId4" Type="http://schemas.openxmlformats.org/officeDocument/2006/relationships/image" Target="../media/image5.emf"/><Relationship Id="rId9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image" Target="../media/image18.emf"/><Relationship Id="rId7" Type="http://schemas.openxmlformats.org/officeDocument/2006/relationships/image" Target="../media/image22.emf"/><Relationship Id="rId2" Type="http://schemas.openxmlformats.org/officeDocument/2006/relationships/image" Target="../media/image17.emf"/><Relationship Id="rId1" Type="http://schemas.openxmlformats.org/officeDocument/2006/relationships/image" Target="../media/image16.emf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emf"/><Relationship Id="rId13" Type="http://schemas.openxmlformats.org/officeDocument/2006/relationships/image" Target="../media/image36.emf"/><Relationship Id="rId3" Type="http://schemas.openxmlformats.org/officeDocument/2006/relationships/image" Target="../media/image26.emf"/><Relationship Id="rId7" Type="http://schemas.openxmlformats.org/officeDocument/2006/relationships/image" Target="../media/image30.emf"/><Relationship Id="rId12" Type="http://schemas.openxmlformats.org/officeDocument/2006/relationships/image" Target="../media/image35.emf"/><Relationship Id="rId2" Type="http://schemas.openxmlformats.org/officeDocument/2006/relationships/image" Target="../media/image25.emf"/><Relationship Id="rId1" Type="http://schemas.openxmlformats.org/officeDocument/2006/relationships/image" Target="../media/image24.emf"/><Relationship Id="rId6" Type="http://schemas.openxmlformats.org/officeDocument/2006/relationships/image" Target="../media/image29.emf"/><Relationship Id="rId11" Type="http://schemas.openxmlformats.org/officeDocument/2006/relationships/image" Target="../media/image34.emf"/><Relationship Id="rId5" Type="http://schemas.openxmlformats.org/officeDocument/2006/relationships/image" Target="../media/image28.emf"/><Relationship Id="rId15" Type="http://schemas.openxmlformats.org/officeDocument/2006/relationships/image" Target="../media/image38.emf"/><Relationship Id="rId10" Type="http://schemas.openxmlformats.org/officeDocument/2006/relationships/image" Target="../media/image33.emf"/><Relationship Id="rId4" Type="http://schemas.openxmlformats.org/officeDocument/2006/relationships/image" Target="../media/image27.emf"/><Relationship Id="rId9" Type="http://schemas.openxmlformats.org/officeDocument/2006/relationships/image" Target="../media/image32.emf"/><Relationship Id="rId14" Type="http://schemas.openxmlformats.org/officeDocument/2006/relationships/image" Target="../media/image37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image" Target="../media/image40.emf"/><Relationship Id="rId1" Type="http://schemas.openxmlformats.org/officeDocument/2006/relationships/image" Target="../media/image39.emf"/><Relationship Id="rId4" Type="http://schemas.openxmlformats.org/officeDocument/2006/relationships/image" Target="../media/image42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emf"/><Relationship Id="rId2" Type="http://schemas.openxmlformats.org/officeDocument/2006/relationships/image" Target="../media/image45.emf"/><Relationship Id="rId1" Type="http://schemas.openxmlformats.org/officeDocument/2006/relationships/image" Target="../media/image44.emf"/><Relationship Id="rId5" Type="http://schemas.openxmlformats.org/officeDocument/2006/relationships/image" Target="../media/image48.emf"/><Relationship Id="rId4" Type="http://schemas.openxmlformats.org/officeDocument/2006/relationships/image" Target="../media/image4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6E49-76EB-4C85-840A-BD65DA20DAFE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A73F-F324-4C93-BA30-BFE28FED93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831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6E49-76EB-4C85-840A-BD65DA20DAFE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A73F-F324-4C93-BA30-BFE28FED93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437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6E49-76EB-4C85-840A-BD65DA20DAFE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A73F-F324-4C93-BA30-BFE28FED93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911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6E49-76EB-4C85-840A-BD65DA20DAFE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A73F-F324-4C93-BA30-BFE28FED93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467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6E49-76EB-4C85-840A-BD65DA20DAFE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A73F-F324-4C93-BA30-BFE28FED93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199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6E49-76EB-4C85-840A-BD65DA20DAFE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A73F-F324-4C93-BA30-BFE28FED93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52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6E49-76EB-4C85-840A-BD65DA20DAFE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A73F-F324-4C93-BA30-BFE28FED93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595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6E49-76EB-4C85-840A-BD65DA20DAFE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A73F-F324-4C93-BA30-BFE28FED93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790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6E49-76EB-4C85-840A-BD65DA20DAFE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A73F-F324-4C93-BA30-BFE28FED93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51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6E49-76EB-4C85-840A-BD65DA20DAFE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A73F-F324-4C93-BA30-BFE28FED93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230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6E49-76EB-4C85-840A-BD65DA20DAFE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A73F-F324-4C93-BA30-BFE28FED93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70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76E49-76EB-4C85-840A-BD65DA20DAFE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6A73F-F324-4C93-BA30-BFE28FED93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413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e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image" Target="../media/image14.png"/><Relationship Id="rId21" Type="http://schemas.openxmlformats.org/officeDocument/2006/relationships/image" Target="../media/image10.emf"/><Relationship Id="rId7" Type="http://schemas.openxmlformats.org/officeDocument/2006/relationships/image" Target="../media/image3.e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emf"/><Relationship Id="rId25" Type="http://schemas.openxmlformats.org/officeDocument/2006/relationships/image" Target="../media/image12.e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emf"/><Relationship Id="rId24" Type="http://schemas.openxmlformats.org/officeDocument/2006/relationships/oleObject" Target="../embeddings/oleObject11.bin"/><Relationship Id="rId5" Type="http://schemas.openxmlformats.org/officeDocument/2006/relationships/image" Target="../media/image2.emf"/><Relationship Id="rId15" Type="http://schemas.openxmlformats.org/officeDocument/2006/relationships/image" Target="../media/image7.emf"/><Relationship Id="rId23" Type="http://schemas.openxmlformats.org/officeDocument/2006/relationships/image" Target="../media/image11.emf"/><Relationship Id="rId28" Type="http://schemas.openxmlformats.org/officeDocument/2006/relationships/image" Target="../media/image15.png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e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3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23.e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0.emf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2.e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e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19.emf"/><Relationship Id="rId4" Type="http://schemas.openxmlformats.org/officeDocument/2006/relationships/image" Target="../media/image16.e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1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13" Type="http://schemas.openxmlformats.org/officeDocument/2006/relationships/oleObject" Target="../embeddings/oleObject26.bin"/><Relationship Id="rId18" Type="http://schemas.openxmlformats.org/officeDocument/2006/relationships/image" Target="../media/image31.emf"/><Relationship Id="rId26" Type="http://schemas.openxmlformats.org/officeDocument/2006/relationships/image" Target="../media/image35.emf"/><Relationship Id="rId3" Type="http://schemas.openxmlformats.org/officeDocument/2006/relationships/oleObject" Target="../embeddings/oleObject21.bin"/><Relationship Id="rId21" Type="http://schemas.openxmlformats.org/officeDocument/2006/relationships/oleObject" Target="../embeddings/oleObject30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8.emf"/><Relationship Id="rId17" Type="http://schemas.openxmlformats.org/officeDocument/2006/relationships/oleObject" Target="../embeddings/oleObject28.bin"/><Relationship Id="rId25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0.emf"/><Relationship Id="rId20" Type="http://schemas.openxmlformats.org/officeDocument/2006/relationships/image" Target="../media/image32.emf"/><Relationship Id="rId29" Type="http://schemas.openxmlformats.org/officeDocument/2006/relationships/oleObject" Target="../embeddings/oleObject34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25.emf"/><Relationship Id="rId11" Type="http://schemas.openxmlformats.org/officeDocument/2006/relationships/oleObject" Target="../embeddings/oleObject25.bin"/><Relationship Id="rId24" Type="http://schemas.openxmlformats.org/officeDocument/2006/relationships/image" Target="../media/image34.emf"/><Relationship Id="rId32" Type="http://schemas.openxmlformats.org/officeDocument/2006/relationships/image" Target="../media/image38.emf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23" Type="http://schemas.openxmlformats.org/officeDocument/2006/relationships/oleObject" Target="../embeddings/oleObject31.bin"/><Relationship Id="rId28" Type="http://schemas.openxmlformats.org/officeDocument/2006/relationships/image" Target="../media/image36.emf"/><Relationship Id="rId10" Type="http://schemas.openxmlformats.org/officeDocument/2006/relationships/image" Target="../media/image27.emf"/><Relationship Id="rId19" Type="http://schemas.openxmlformats.org/officeDocument/2006/relationships/oleObject" Target="../embeddings/oleObject29.bin"/><Relationship Id="rId31" Type="http://schemas.openxmlformats.org/officeDocument/2006/relationships/oleObject" Target="../embeddings/oleObject35.bin"/><Relationship Id="rId4" Type="http://schemas.openxmlformats.org/officeDocument/2006/relationships/image" Target="../media/image24.e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9.emf"/><Relationship Id="rId22" Type="http://schemas.openxmlformats.org/officeDocument/2006/relationships/image" Target="../media/image33.emf"/><Relationship Id="rId27" Type="http://schemas.openxmlformats.org/officeDocument/2006/relationships/oleObject" Target="../embeddings/oleObject33.bin"/><Relationship Id="rId30" Type="http://schemas.openxmlformats.org/officeDocument/2006/relationships/image" Target="../media/image37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e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0.emf"/><Relationship Id="rId11" Type="http://schemas.openxmlformats.org/officeDocument/2006/relationships/image" Target="../media/image43.png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42.emf"/><Relationship Id="rId4" Type="http://schemas.openxmlformats.org/officeDocument/2006/relationships/image" Target="../media/image39.emf"/><Relationship Id="rId9" Type="http://schemas.openxmlformats.org/officeDocument/2006/relationships/oleObject" Target="../embeddings/oleObject3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emf"/><Relationship Id="rId13" Type="http://schemas.openxmlformats.org/officeDocument/2006/relationships/image" Target="../media/image49.jpeg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48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5.e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47.emf"/><Relationship Id="rId4" Type="http://schemas.openxmlformats.org/officeDocument/2006/relationships/image" Target="../media/image44.emf"/><Relationship Id="rId9" Type="http://schemas.openxmlformats.org/officeDocument/2006/relationships/oleObject" Target="../embeddings/oleObject4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Gradients and Tangents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928562"/>
            <a:ext cx="9144000" cy="441928"/>
          </a:xfrm>
        </p:spPr>
        <p:txBody>
          <a:bodyPr/>
          <a:lstStyle/>
          <a:p>
            <a:r>
              <a:rPr lang="en-GB" dirty="0" smtClean="0"/>
              <a:t>Differentiation 3.6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1023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831" y="412124"/>
            <a:ext cx="11655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When you find the derivative you are finding the gradient function which means you can find the gradient at any point on the curve.</a:t>
            </a:r>
            <a:endParaRPr lang="en-GB" sz="2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053" y="1854558"/>
            <a:ext cx="5724937" cy="463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966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1070" name="Group 62"/>
          <p:cNvGrpSpPr>
            <a:grpSpLocks/>
          </p:cNvGrpSpPr>
          <p:nvPr/>
        </p:nvGrpSpPr>
        <p:grpSpPr bwMode="auto">
          <a:xfrm>
            <a:off x="6400801" y="2727326"/>
            <a:ext cx="4130675" cy="2378075"/>
            <a:chOff x="3072" y="1579"/>
            <a:chExt cx="2602" cy="1498"/>
          </a:xfrm>
        </p:grpSpPr>
        <p:grpSp>
          <p:nvGrpSpPr>
            <p:cNvPr id="171055" name="Group 47"/>
            <p:cNvGrpSpPr>
              <a:grpSpLocks/>
            </p:cNvGrpSpPr>
            <p:nvPr/>
          </p:nvGrpSpPr>
          <p:grpSpPr bwMode="auto">
            <a:xfrm>
              <a:off x="3085" y="1579"/>
              <a:ext cx="2589" cy="1498"/>
              <a:chOff x="3085" y="1283"/>
              <a:chExt cx="2589" cy="1498"/>
            </a:xfrm>
          </p:grpSpPr>
          <p:pic>
            <p:nvPicPr>
              <p:cNvPr id="171046" name="Picture 38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2296" t="3104" b="25172"/>
              <a:stretch>
                <a:fillRect/>
              </a:stretch>
            </p:blipFill>
            <p:spPr bwMode="auto">
              <a:xfrm>
                <a:off x="3085" y="1283"/>
                <a:ext cx="2589" cy="14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71027" name="Rectangle 19"/>
              <p:cNvSpPr>
                <a:spLocks noChangeArrowheads="1"/>
              </p:cNvSpPr>
              <p:nvPr/>
            </p:nvSpPr>
            <p:spPr bwMode="auto">
              <a:xfrm>
                <a:off x="3648" y="1920"/>
                <a:ext cx="672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marL="468313" indent="-468313">
                  <a:tabLst>
                    <a:tab pos="1800225" algn="l"/>
                    <a:tab pos="252095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630238">
                  <a:tabLst>
                    <a:tab pos="1800225" algn="l"/>
                    <a:tab pos="252095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tabLst>
                    <a:tab pos="1800225" algn="l"/>
                    <a:tab pos="252095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tabLst>
                    <a:tab pos="1800225" algn="l"/>
                    <a:tab pos="252095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tabLst>
                    <a:tab pos="1800225" algn="l"/>
                    <a:tab pos="252095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0225" algn="l"/>
                    <a:tab pos="252095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0225" algn="l"/>
                    <a:tab pos="252095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0225" algn="l"/>
                    <a:tab pos="252095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0225" algn="l"/>
                    <a:tab pos="252095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sz="2200" b="1">
                    <a:solidFill>
                      <a:srgbClr val="000000"/>
                    </a:solidFill>
                  </a:rPr>
                  <a:t>(-1, 3)</a:t>
                </a:r>
                <a:endParaRPr lang="en-US" sz="2200" b="1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71050" name="Rectangle 42"/>
              <p:cNvSpPr>
                <a:spLocks noChangeArrowheads="1"/>
              </p:cNvSpPr>
              <p:nvPr/>
            </p:nvSpPr>
            <p:spPr bwMode="auto">
              <a:xfrm>
                <a:off x="4143" y="1968"/>
                <a:ext cx="28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marL="468313" indent="-468313">
                  <a:tabLst>
                    <a:tab pos="1800225" algn="l"/>
                    <a:tab pos="252095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630238">
                  <a:tabLst>
                    <a:tab pos="1800225" algn="l"/>
                    <a:tab pos="252095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tabLst>
                    <a:tab pos="1800225" algn="l"/>
                    <a:tab pos="252095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tabLst>
                    <a:tab pos="1800225" algn="l"/>
                    <a:tab pos="252095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tabLst>
                    <a:tab pos="1800225" algn="l"/>
                    <a:tab pos="252095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0225" algn="l"/>
                    <a:tab pos="252095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0225" algn="l"/>
                    <a:tab pos="252095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0225" algn="l"/>
                    <a:tab pos="252095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0225" algn="l"/>
                    <a:tab pos="252095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sz="16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x</a:t>
                </a:r>
              </a:p>
            </p:txBody>
          </p:sp>
        </p:grpSp>
        <p:sp>
          <p:nvSpPr>
            <p:cNvPr id="171069" name="Rectangle 61"/>
            <p:cNvSpPr>
              <a:spLocks noChangeArrowheads="1"/>
            </p:cNvSpPr>
            <p:nvPr/>
          </p:nvSpPr>
          <p:spPr bwMode="auto">
            <a:xfrm>
              <a:off x="3072" y="1581"/>
              <a:ext cx="2593" cy="149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71074" name="Group 66"/>
          <p:cNvGrpSpPr>
            <a:grpSpLocks/>
          </p:cNvGrpSpPr>
          <p:nvPr/>
        </p:nvGrpSpPr>
        <p:grpSpPr bwMode="auto">
          <a:xfrm>
            <a:off x="1600200" y="2298701"/>
            <a:ext cx="4776788" cy="531813"/>
            <a:chOff x="48" y="1448"/>
            <a:chExt cx="3009" cy="335"/>
          </a:xfrm>
        </p:grpSpPr>
        <p:graphicFrame>
          <p:nvGraphicFramePr>
            <p:cNvPr id="171018" name="Object 10"/>
            <p:cNvGraphicFramePr>
              <a:graphicFrameLocks noChangeAspect="1"/>
            </p:cNvGraphicFramePr>
            <p:nvPr/>
          </p:nvGraphicFramePr>
          <p:xfrm>
            <a:off x="1101" y="1448"/>
            <a:ext cx="1956" cy="3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0" name="Equation" r:id="rId4" imgW="1409400" imgH="241200" progId="Equation.3">
                    <p:embed/>
                  </p:oleObj>
                </mc:Choice>
                <mc:Fallback>
                  <p:oleObj name="Equation" r:id="rId4" imgW="14094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1" y="1448"/>
                          <a:ext cx="1956" cy="3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1019" name="Rectangle 11"/>
            <p:cNvSpPr>
              <a:spLocks noChangeArrowheads="1"/>
            </p:cNvSpPr>
            <p:nvPr/>
          </p:nvSpPr>
          <p:spPr bwMode="auto">
            <a:xfrm>
              <a:off x="48" y="1462"/>
              <a:ext cx="10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630238"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b="1">
                  <a:latin typeface="Comic Sans MS" panose="030F0702030302020204" pitchFamily="66" charset="0"/>
                </a:rPr>
                <a:t>Solution:</a:t>
              </a:r>
            </a:p>
          </p:txBody>
        </p:sp>
      </p:grpSp>
      <p:graphicFrame>
        <p:nvGraphicFramePr>
          <p:cNvPr id="171020" name="Object 12"/>
          <p:cNvGraphicFramePr>
            <a:graphicFrameLocks noChangeAspect="1"/>
          </p:cNvGraphicFramePr>
          <p:nvPr/>
        </p:nvGraphicFramePr>
        <p:xfrm>
          <a:off x="2501901" y="2733676"/>
          <a:ext cx="303847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6" imgW="1422360" imgH="393480" progId="Equation.3">
                  <p:embed/>
                </p:oleObj>
              </mc:Choice>
              <mc:Fallback>
                <p:oleObj name="Equation" r:id="rId6" imgW="14223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1901" y="2733676"/>
                        <a:ext cx="3038475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1076" name="Group 68"/>
          <p:cNvGrpSpPr>
            <a:grpSpLocks/>
          </p:cNvGrpSpPr>
          <p:nvPr/>
        </p:nvGrpSpPr>
        <p:grpSpPr bwMode="auto">
          <a:xfrm>
            <a:off x="1828800" y="3602038"/>
            <a:ext cx="2133600" cy="488950"/>
            <a:chOff x="192" y="2269"/>
            <a:chExt cx="1344" cy="308"/>
          </a:xfrm>
        </p:grpSpPr>
        <p:graphicFrame>
          <p:nvGraphicFramePr>
            <p:cNvPr id="171022" name="Object 14"/>
            <p:cNvGraphicFramePr>
              <a:graphicFrameLocks noChangeAspect="1"/>
            </p:cNvGraphicFramePr>
            <p:nvPr/>
          </p:nvGraphicFramePr>
          <p:xfrm>
            <a:off x="192" y="2360"/>
            <a:ext cx="272" cy="2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2" name="Equation" r:id="rId8" imgW="203040" imgH="152280" progId="Equation.3">
                    <p:embed/>
                  </p:oleObj>
                </mc:Choice>
                <mc:Fallback>
                  <p:oleObj name="Equation" r:id="rId8" imgW="20304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" y="2360"/>
                          <a:ext cx="272" cy="2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1023" name="Rectangle 15"/>
            <p:cNvSpPr>
              <a:spLocks noChangeArrowheads="1"/>
            </p:cNvSpPr>
            <p:nvPr/>
          </p:nvSpPr>
          <p:spPr bwMode="auto">
            <a:xfrm>
              <a:off x="528" y="2269"/>
              <a:ext cx="1008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630238"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b="1">
                  <a:latin typeface="Comic Sans MS" panose="030F0702030302020204" pitchFamily="66" charset="0"/>
                </a:rPr>
                <a:t>At </a:t>
              </a:r>
              <a:r>
                <a:rPr lang="en-US" sz="2600" b="1" i="1"/>
                <a:t>x</a:t>
              </a:r>
              <a:r>
                <a:rPr lang="en-US" sz="2600" b="1"/>
                <a:t> = </a:t>
              </a:r>
              <a:r>
                <a:rPr lang="en-US" sz="2600" b="1">
                  <a:latin typeface="Symbol" panose="05050102010706020507" pitchFamily="18" charset="2"/>
                </a:rPr>
                <a:t>-</a:t>
              </a:r>
              <a:r>
                <a:rPr lang="en-US" sz="2600" b="1"/>
                <a:t>1</a:t>
              </a:r>
            </a:p>
          </p:txBody>
        </p:sp>
      </p:grpSp>
      <p:graphicFrame>
        <p:nvGraphicFramePr>
          <p:cNvPr id="171024" name="Object 16"/>
          <p:cNvGraphicFramePr>
            <a:graphicFrameLocks noChangeAspect="1"/>
          </p:cNvGraphicFramePr>
          <p:nvPr/>
        </p:nvGraphicFramePr>
        <p:xfrm>
          <a:off x="2976563" y="4051301"/>
          <a:ext cx="312420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10" imgW="1473120" imgH="241200" progId="Equation.3">
                  <p:embed/>
                </p:oleObj>
              </mc:Choice>
              <mc:Fallback>
                <p:oleObj name="Equation" r:id="rId10" imgW="14731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6563" y="4051301"/>
                        <a:ext cx="3124200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25" name="Object 17"/>
          <p:cNvGraphicFramePr>
            <a:graphicFrameLocks noChangeAspect="1"/>
          </p:cNvGraphicFramePr>
          <p:nvPr/>
        </p:nvGraphicFramePr>
        <p:xfrm>
          <a:off x="4637089" y="5419726"/>
          <a:ext cx="2795587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12" imgW="1269720" imgH="203040" progId="Equation.3">
                  <p:embed/>
                </p:oleObj>
              </mc:Choice>
              <mc:Fallback>
                <p:oleObj name="Equation" r:id="rId12" imgW="12697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7089" y="5419726"/>
                        <a:ext cx="2795587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28" name="Object 20"/>
          <p:cNvGraphicFramePr>
            <a:graphicFrameLocks noChangeAspect="1"/>
          </p:cNvGraphicFramePr>
          <p:nvPr/>
        </p:nvGraphicFramePr>
        <p:xfrm>
          <a:off x="2057400" y="4948238"/>
          <a:ext cx="18288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14" imgW="736560" imgH="177480" progId="Equation.3">
                  <p:embed/>
                </p:oleObj>
              </mc:Choice>
              <mc:Fallback>
                <p:oleObj name="Equation" r:id="rId14" imgW="7365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948238"/>
                        <a:ext cx="1828800" cy="4191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30" name="Object 22"/>
          <p:cNvGraphicFramePr>
            <a:graphicFrameLocks noChangeAspect="1"/>
          </p:cNvGraphicFramePr>
          <p:nvPr/>
        </p:nvGraphicFramePr>
        <p:xfrm>
          <a:off x="4005264" y="4921251"/>
          <a:ext cx="224313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16" imgW="1066680" imgH="203040" progId="Equation.3">
                  <p:embed/>
                </p:oleObj>
              </mc:Choice>
              <mc:Fallback>
                <p:oleObj name="Equation" r:id="rId16" imgW="10666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5264" y="4921251"/>
                        <a:ext cx="2243137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31" name="Object 23"/>
          <p:cNvGraphicFramePr>
            <a:graphicFrameLocks noChangeAspect="1"/>
          </p:cNvGraphicFramePr>
          <p:nvPr/>
        </p:nvGraphicFramePr>
        <p:xfrm>
          <a:off x="7653338" y="5407026"/>
          <a:ext cx="1033462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18" imgW="469800" imgH="177480" progId="Equation.3">
                  <p:embed/>
                </p:oleObj>
              </mc:Choice>
              <mc:Fallback>
                <p:oleObj name="Equation" r:id="rId18" imgW="4698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3338" y="5407026"/>
                        <a:ext cx="1033462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1078" name="Group 70"/>
          <p:cNvGrpSpPr>
            <a:grpSpLocks/>
          </p:cNvGrpSpPr>
          <p:nvPr/>
        </p:nvGrpSpPr>
        <p:grpSpPr bwMode="auto">
          <a:xfrm>
            <a:off x="1981200" y="5867401"/>
            <a:ext cx="7086600" cy="468313"/>
            <a:chOff x="288" y="3696"/>
            <a:chExt cx="4464" cy="295"/>
          </a:xfrm>
        </p:grpSpPr>
        <p:sp>
          <p:nvSpPr>
            <p:cNvPr id="171033" name="Rectangle 25"/>
            <p:cNvSpPr>
              <a:spLocks noChangeArrowheads="1"/>
            </p:cNvSpPr>
            <p:nvPr/>
          </p:nvSpPr>
          <p:spPr bwMode="auto">
            <a:xfrm>
              <a:off x="288" y="3696"/>
              <a:ext cx="38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marL="468313" indent="-468313"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630238"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b="1">
                  <a:latin typeface="Comic Sans MS" panose="030F0702030302020204" pitchFamily="66" charset="0"/>
                </a:rPr>
                <a:t>So, the equation of the tangent is </a:t>
              </a:r>
            </a:p>
          </p:txBody>
        </p:sp>
        <p:graphicFrame>
          <p:nvGraphicFramePr>
            <p:cNvPr id="171034" name="Object 26"/>
            <p:cNvGraphicFramePr>
              <a:graphicFrameLocks noChangeAspect="1"/>
            </p:cNvGraphicFramePr>
            <p:nvPr/>
          </p:nvGraphicFramePr>
          <p:xfrm>
            <a:off x="3708" y="3721"/>
            <a:ext cx="1044" cy="2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8" name="Equation" r:id="rId20" imgW="787320" imgH="203040" progId="Equation.3">
                    <p:embed/>
                  </p:oleObj>
                </mc:Choice>
                <mc:Fallback>
                  <p:oleObj name="Equation" r:id="rId20" imgW="78732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8" y="3721"/>
                          <a:ext cx="1044" cy="2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1042" name="Object 34"/>
          <p:cNvGraphicFramePr>
            <a:graphicFrameLocks noChangeAspect="1"/>
          </p:cNvGraphicFramePr>
          <p:nvPr/>
        </p:nvGraphicFramePr>
        <p:xfrm>
          <a:off x="3335339" y="4570414"/>
          <a:ext cx="700087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22" imgW="330120" imgH="177480" progId="Equation.3">
                  <p:embed/>
                </p:oleObj>
              </mc:Choice>
              <mc:Fallback>
                <p:oleObj name="Equation" r:id="rId22" imgW="3301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5339" y="4570414"/>
                        <a:ext cx="700087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1056" name="Group 48"/>
          <p:cNvGrpSpPr>
            <a:grpSpLocks/>
          </p:cNvGrpSpPr>
          <p:nvPr/>
        </p:nvGrpSpPr>
        <p:grpSpPr bwMode="auto">
          <a:xfrm>
            <a:off x="6653213" y="2740025"/>
            <a:ext cx="1905000" cy="609600"/>
            <a:chOff x="3216" y="1296"/>
            <a:chExt cx="1200" cy="384"/>
          </a:xfrm>
        </p:grpSpPr>
        <p:sp>
          <p:nvSpPr>
            <p:cNvPr id="171029" name="Rectangle 21"/>
            <p:cNvSpPr>
              <a:spLocks noChangeArrowheads="1"/>
            </p:cNvSpPr>
            <p:nvPr/>
          </p:nvSpPr>
          <p:spPr bwMode="auto">
            <a:xfrm>
              <a:off x="3216" y="129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marL="468313" indent="-468313"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630238"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sz="2000" b="1">
                  <a:solidFill>
                    <a:srgbClr val="000000"/>
                  </a:solidFill>
                  <a:latin typeface="Comic Sans MS" panose="030F0702030302020204" pitchFamily="66" charset="0"/>
                </a:rPr>
                <a:t>Gradient</a:t>
              </a:r>
              <a:r>
                <a:rPr lang="en-US" b="1">
                  <a:solidFill>
                    <a:srgbClr val="000000"/>
                  </a:solidFill>
                  <a:latin typeface="Comic Sans MS" panose="030F0702030302020204" pitchFamily="66" charset="0"/>
                </a:rPr>
                <a:t> </a:t>
              </a:r>
              <a:r>
                <a:rPr lang="en-US" sz="2200" b="1">
                  <a:solidFill>
                    <a:srgbClr val="000000"/>
                  </a:solidFill>
                </a:rPr>
                <a:t>= -5</a:t>
              </a:r>
            </a:p>
          </p:txBody>
        </p:sp>
        <p:sp>
          <p:nvSpPr>
            <p:cNvPr id="171044" name="Line 36"/>
            <p:cNvSpPr>
              <a:spLocks noChangeShapeType="1"/>
            </p:cNvSpPr>
            <p:nvPr/>
          </p:nvSpPr>
          <p:spPr bwMode="auto">
            <a:xfrm flipH="1">
              <a:off x="3888" y="1536"/>
              <a:ext cx="240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71063" name="Group 55"/>
          <p:cNvGrpSpPr>
            <a:grpSpLocks/>
          </p:cNvGrpSpPr>
          <p:nvPr/>
        </p:nvGrpSpPr>
        <p:grpSpPr bwMode="auto">
          <a:xfrm>
            <a:off x="1676401" y="5378450"/>
            <a:ext cx="2790825" cy="488950"/>
            <a:chOff x="96" y="3168"/>
            <a:chExt cx="1758" cy="308"/>
          </a:xfrm>
        </p:grpSpPr>
        <p:sp>
          <p:nvSpPr>
            <p:cNvPr id="171059" name="Rectangle 51"/>
            <p:cNvSpPr>
              <a:spLocks noChangeArrowheads="1"/>
            </p:cNvSpPr>
            <p:nvPr/>
          </p:nvSpPr>
          <p:spPr bwMode="auto">
            <a:xfrm>
              <a:off x="96" y="3168"/>
              <a:ext cx="1488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marL="468313" indent="-468313"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630238"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sz="2600" b="1"/>
                <a:t>(-1, 3)</a:t>
              </a:r>
              <a:r>
                <a:rPr lang="en-US" b="1">
                  <a:latin typeface="Comic Sans MS" panose="030F0702030302020204" pitchFamily="66" charset="0"/>
                </a:rPr>
                <a:t> on line:</a:t>
              </a:r>
            </a:p>
          </p:txBody>
        </p:sp>
        <p:graphicFrame>
          <p:nvGraphicFramePr>
            <p:cNvPr id="171061" name="Object 53"/>
            <p:cNvGraphicFramePr>
              <a:graphicFrameLocks noChangeAspect="1"/>
            </p:cNvGraphicFramePr>
            <p:nvPr/>
          </p:nvGraphicFramePr>
          <p:xfrm>
            <a:off x="1584" y="3240"/>
            <a:ext cx="270" cy="2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0" name="Equation" r:id="rId24" imgW="203040" imgH="152280" progId="Equation.3">
                    <p:embed/>
                  </p:oleObj>
                </mc:Choice>
                <mc:Fallback>
                  <p:oleObj name="Equation" r:id="rId24" imgW="20304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4" y="3240"/>
                          <a:ext cx="270" cy="2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1065" name="Group 57"/>
          <p:cNvGrpSpPr>
            <a:grpSpLocks/>
          </p:cNvGrpSpPr>
          <p:nvPr/>
        </p:nvGrpSpPr>
        <p:grpSpPr bwMode="auto">
          <a:xfrm>
            <a:off x="1676400" y="2362200"/>
            <a:ext cx="8839200" cy="914400"/>
            <a:chOff x="144" y="912"/>
            <a:chExt cx="5568" cy="576"/>
          </a:xfrm>
        </p:grpSpPr>
        <p:sp>
          <p:nvSpPr>
            <p:cNvPr id="171066" name="AutoShape 58"/>
            <p:cNvSpPr>
              <a:spLocks noChangeArrowheads="1"/>
            </p:cNvSpPr>
            <p:nvPr/>
          </p:nvSpPr>
          <p:spPr bwMode="auto">
            <a:xfrm>
              <a:off x="144" y="912"/>
              <a:ext cx="5568" cy="57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1067" name="Rectangle 59"/>
            <p:cNvSpPr>
              <a:spLocks noChangeArrowheads="1"/>
            </p:cNvSpPr>
            <p:nvPr/>
          </p:nvSpPr>
          <p:spPr bwMode="auto">
            <a:xfrm>
              <a:off x="240" y="957"/>
              <a:ext cx="5376" cy="52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630238"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b="1">
                  <a:solidFill>
                    <a:srgbClr val="FF3131"/>
                  </a:solidFill>
                  <a:latin typeface="Comic Sans MS" panose="030F0702030302020204" pitchFamily="66" charset="0"/>
                </a:rPr>
                <a:t>The gradient of a curve at a point and the gradient of the tangent at that point are equal</a:t>
              </a:r>
            </a:p>
          </p:txBody>
        </p:sp>
      </p:grpSp>
      <p:sp>
        <p:nvSpPr>
          <p:cNvPr id="171068" name="Rectangle 60"/>
          <p:cNvSpPr>
            <a:spLocks noChangeArrowheads="1"/>
          </p:cNvSpPr>
          <p:nvPr/>
        </p:nvSpPr>
        <p:spPr bwMode="auto">
          <a:xfrm>
            <a:off x="1752600" y="609600"/>
            <a:ext cx="42672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1155700" indent="-1155700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270000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84300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98600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b="1">
                <a:latin typeface="Comic Sans MS" panose="030F0702030302020204" pitchFamily="66" charset="0"/>
              </a:rPr>
              <a:t>The equation of a tangent</a:t>
            </a:r>
          </a:p>
        </p:txBody>
      </p:sp>
      <p:grpSp>
        <p:nvGrpSpPr>
          <p:cNvPr id="171075" name="Group 67"/>
          <p:cNvGrpSpPr>
            <a:grpSpLocks/>
          </p:cNvGrpSpPr>
          <p:nvPr/>
        </p:nvGrpSpPr>
        <p:grpSpPr bwMode="auto">
          <a:xfrm>
            <a:off x="1524000" y="1079500"/>
            <a:ext cx="8839200" cy="1295400"/>
            <a:chOff x="0" y="680"/>
            <a:chExt cx="5568" cy="816"/>
          </a:xfrm>
        </p:grpSpPr>
        <p:sp>
          <p:nvSpPr>
            <p:cNvPr id="171015" name="Rectangle 7"/>
            <p:cNvSpPr>
              <a:spLocks noChangeArrowheads="1"/>
            </p:cNvSpPr>
            <p:nvPr/>
          </p:nvSpPr>
          <p:spPr bwMode="auto">
            <a:xfrm>
              <a:off x="0" y="680"/>
              <a:ext cx="5568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marL="1155700" indent="-1155700"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270000"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384300"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498600"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b="1">
                  <a:latin typeface="Comic Sans MS" panose="030F0702030302020204" pitchFamily="66" charset="0"/>
                </a:rPr>
                <a:t>e.g. 1  Find the equation of the tangent at the point </a:t>
              </a:r>
            </a:p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b="1">
                  <a:latin typeface="Comic Sans MS" panose="030F0702030302020204" pitchFamily="66" charset="0"/>
                </a:rPr>
                <a:t>	</a:t>
              </a:r>
              <a:r>
                <a:rPr lang="en-US" sz="2600" b="1"/>
                <a:t>(-1, 3)</a:t>
              </a:r>
              <a:r>
                <a:rPr lang="en-US" b="1">
                  <a:latin typeface="Comic Sans MS" panose="030F0702030302020204" pitchFamily="66" charset="0"/>
                </a:rPr>
                <a:t> on the curve with equation</a:t>
              </a:r>
            </a:p>
          </p:txBody>
        </p:sp>
        <p:graphicFrame>
          <p:nvGraphicFramePr>
            <p:cNvPr id="171016" name="Object 8"/>
            <p:cNvGraphicFramePr>
              <a:graphicFrameLocks noChangeAspect="1"/>
            </p:cNvGraphicFramePr>
            <p:nvPr/>
          </p:nvGraphicFramePr>
          <p:xfrm>
            <a:off x="2016" y="1161"/>
            <a:ext cx="1956" cy="3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1" name="Equation" r:id="rId26" imgW="1409400" imgH="241200" progId="Equation.3">
                    <p:embed/>
                  </p:oleObj>
                </mc:Choice>
                <mc:Fallback>
                  <p:oleObj name="Equation" r:id="rId26" imgW="14094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6" y="1161"/>
                          <a:ext cx="1956" cy="3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71077" name="Picture 69" descr="15997429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1504951"/>
            <a:ext cx="838200" cy="73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6885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1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1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1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1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1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6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5" name="Rectangle 5"/>
          <p:cNvSpPr>
            <a:spLocks noChangeArrowheads="1"/>
          </p:cNvSpPr>
          <p:nvPr/>
        </p:nvSpPr>
        <p:spPr bwMode="auto">
          <a:xfrm>
            <a:off x="1752600" y="609600"/>
            <a:ext cx="38100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914400" indent="-914400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28700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b="1">
                <a:latin typeface="Comic Sans MS" panose="030F0702030302020204" pitchFamily="66" charset="0"/>
              </a:rPr>
              <a:t>An Alternative Notation </a:t>
            </a:r>
          </a:p>
        </p:txBody>
      </p:sp>
      <p:grpSp>
        <p:nvGrpSpPr>
          <p:cNvPr id="245783" name="Group 23"/>
          <p:cNvGrpSpPr>
            <a:grpSpLocks/>
          </p:cNvGrpSpPr>
          <p:nvPr/>
        </p:nvGrpSpPr>
        <p:grpSpPr bwMode="auto">
          <a:xfrm>
            <a:off x="1905000" y="1219201"/>
            <a:ext cx="8077200" cy="885825"/>
            <a:chOff x="240" y="768"/>
            <a:chExt cx="5088" cy="558"/>
          </a:xfrm>
        </p:grpSpPr>
        <p:sp>
          <p:nvSpPr>
            <p:cNvPr id="245767" name="Rectangle 7"/>
            <p:cNvSpPr>
              <a:spLocks noChangeArrowheads="1"/>
            </p:cNvSpPr>
            <p:nvPr/>
          </p:nvSpPr>
          <p:spPr bwMode="auto">
            <a:xfrm>
              <a:off x="240" y="768"/>
              <a:ext cx="5088" cy="5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089025"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203325"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b="1">
                  <a:latin typeface="Comic Sans MS" panose="030F0702030302020204" pitchFamily="66" charset="0"/>
                </a:rPr>
                <a:t>The notation       for a function of </a:t>
              </a:r>
              <a:r>
                <a:rPr lang="en-US" sz="2600" b="1" i="1"/>
                <a:t>x</a:t>
              </a:r>
              <a:r>
                <a:rPr lang="en-US" b="1">
                  <a:latin typeface="Comic Sans MS" panose="030F0702030302020204" pitchFamily="66" charset="0"/>
                </a:rPr>
                <a:t> can be used instead of </a:t>
              </a:r>
              <a:r>
                <a:rPr lang="en-US" sz="2600" b="1" i="1"/>
                <a:t>y</a:t>
              </a:r>
              <a:r>
                <a:rPr lang="en-US" b="1">
                  <a:latin typeface="Comic Sans MS" panose="030F0702030302020204" pitchFamily="66" charset="0"/>
                </a:rPr>
                <a:t>.</a:t>
              </a:r>
            </a:p>
          </p:txBody>
        </p:sp>
        <p:graphicFrame>
          <p:nvGraphicFramePr>
            <p:cNvPr id="245768" name="Object 8"/>
            <p:cNvGraphicFramePr>
              <a:graphicFrameLocks noChangeAspect="1"/>
            </p:cNvGraphicFramePr>
            <p:nvPr/>
          </p:nvGraphicFramePr>
          <p:xfrm>
            <a:off x="1536" y="789"/>
            <a:ext cx="480" cy="2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6" name="Equation" r:id="rId3" imgW="368280" imgH="203040" progId="Equation.3">
                    <p:embed/>
                  </p:oleObj>
                </mc:Choice>
                <mc:Fallback>
                  <p:oleObj name="Equation" r:id="rId3" imgW="3682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6" y="789"/>
                          <a:ext cx="480" cy="2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45784" name="Group 24"/>
          <p:cNvGrpSpPr>
            <a:grpSpLocks/>
          </p:cNvGrpSpPr>
          <p:nvPr/>
        </p:nvGrpSpPr>
        <p:grpSpPr bwMode="auto">
          <a:xfrm>
            <a:off x="1905000" y="1876425"/>
            <a:ext cx="8077200" cy="1022350"/>
            <a:chOff x="240" y="1152"/>
            <a:chExt cx="5088" cy="644"/>
          </a:xfrm>
        </p:grpSpPr>
        <p:sp>
          <p:nvSpPr>
            <p:cNvPr id="245770" name="Rectangle 10"/>
            <p:cNvSpPr>
              <a:spLocks noChangeArrowheads="1"/>
            </p:cNvSpPr>
            <p:nvPr/>
          </p:nvSpPr>
          <p:spPr bwMode="auto">
            <a:xfrm>
              <a:off x="240" y="1273"/>
              <a:ext cx="5088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089025"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203325"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b="1">
                  <a:latin typeface="Comic Sans MS" panose="030F0702030302020204" pitchFamily="66" charset="0"/>
                </a:rPr>
                <a:t>When       is used, instead of using      for the gradient function, we write  </a:t>
              </a:r>
            </a:p>
          </p:txBody>
        </p:sp>
        <p:graphicFrame>
          <p:nvGraphicFramePr>
            <p:cNvPr id="245771" name="Object 11"/>
            <p:cNvGraphicFramePr>
              <a:graphicFrameLocks noChangeAspect="1"/>
            </p:cNvGraphicFramePr>
            <p:nvPr/>
          </p:nvGraphicFramePr>
          <p:xfrm>
            <a:off x="3792" y="1152"/>
            <a:ext cx="301" cy="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7" name="Equation" r:id="rId5" imgW="228600" imgH="393480" progId="Equation.3">
                    <p:embed/>
                  </p:oleObj>
                </mc:Choice>
                <mc:Fallback>
                  <p:oleObj name="Equation" r:id="rId5" imgW="22860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2" y="1152"/>
                          <a:ext cx="301" cy="5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5772" name="Object 12"/>
            <p:cNvGraphicFramePr>
              <a:graphicFrameLocks noChangeAspect="1"/>
            </p:cNvGraphicFramePr>
            <p:nvPr/>
          </p:nvGraphicFramePr>
          <p:xfrm>
            <a:off x="864" y="1277"/>
            <a:ext cx="480" cy="2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8" name="Equation" r:id="rId7" imgW="368280" imgH="203040" progId="Equation.3">
                    <p:embed/>
                  </p:oleObj>
                </mc:Choice>
                <mc:Fallback>
                  <p:oleObj name="Equation" r:id="rId7" imgW="3682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1277"/>
                          <a:ext cx="480" cy="2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45773" name="Object 13"/>
          <p:cNvGraphicFramePr>
            <a:graphicFrameLocks noChangeAspect="1"/>
          </p:cNvGraphicFramePr>
          <p:nvPr/>
        </p:nvGraphicFramePr>
        <p:xfrm>
          <a:off x="3327400" y="2855914"/>
          <a:ext cx="1295400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9" imgW="431640" imgH="241200" progId="Equation.3">
                  <p:embed/>
                </p:oleObj>
              </mc:Choice>
              <mc:Fallback>
                <p:oleObj name="Equation" r:id="rId9" imgW="431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7400" y="2855914"/>
                        <a:ext cx="1295400" cy="54768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774" name="Rectangle 14"/>
          <p:cNvSpPr>
            <a:spLocks noChangeArrowheads="1"/>
          </p:cNvSpPr>
          <p:nvPr/>
        </p:nvSpPr>
        <p:spPr bwMode="auto">
          <a:xfrm>
            <a:off x="4648200" y="2857500"/>
            <a:ext cx="5486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890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033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b="1">
                <a:latin typeface="Comic Sans MS" panose="030F0702030302020204" pitchFamily="66" charset="0"/>
              </a:rPr>
              <a:t>( We read this as “ </a:t>
            </a:r>
            <a:r>
              <a:rPr lang="en-US" sz="2600" b="1" i="1"/>
              <a:t>f</a:t>
            </a:r>
            <a:r>
              <a:rPr lang="en-US" sz="2600" b="1" i="1">
                <a:latin typeface="Comic Sans MS" panose="030F0702030302020204" pitchFamily="66" charset="0"/>
              </a:rPr>
              <a:t> </a:t>
            </a:r>
            <a:r>
              <a:rPr lang="en-US" b="1">
                <a:latin typeface="Comic Sans MS" panose="030F0702030302020204" pitchFamily="66" charset="0"/>
              </a:rPr>
              <a:t>dashed </a:t>
            </a:r>
            <a:r>
              <a:rPr lang="en-US" sz="2600" b="1" i="1"/>
              <a:t>x </a:t>
            </a:r>
            <a:r>
              <a:rPr lang="en-US" b="1">
                <a:latin typeface="Comic Sans MS" panose="030F0702030302020204" pitchFamily="66" charset="0"/>
              </a:rPr>
              <a:t>” )</a:t>
            </a:r>
          </a:p>
        </p:txBody>
      </p:sp>
      <p:grpSp>
        <p:nvGrpSpPr>
          <p:cNvPr id="245785" name="Group 25"/>
          <p:cNvGrpSpPr>
            <a:grpSpLocks/>
          </p:cNvGrpSpPr>
          <p:nvPr/>
        </p:nvGrpSpPr>
        <p:grpSpPr bwMode="auto">
          <a:xfrm>
            <a:off x="3352801" y="4114800"/>
            <a:ext cx="4492625" cy="546100"/>
            <a:chOff x="1152" y="2592"/>
            <a:chExt cx="2830" cy="344"/>
          </a:xfrm>
        </p:grpSpPr>
        <p:graphicFrame>
          <p:nvGraphicFramePr>
            <p:cNvPr id="245764" name="Object 4"/>
            <p:cNvGraphicFramePr>
              <a:graphicFrameLocks noChangeAspect="1"/>
            </p:cNvGraphicFramePr>
            <p:nvPr/>
          </p:nvGraphicFramePr>
          <p:xfrm>
            <a:off x="1728" y="2592"/>
            <a:ext cx="2254" cy="3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0" name="Equation" r:id="rId11" imgW="1638000" imgH="241200" progId="Equation.3">
                    <p:embed/>
                  </p:oleObj>
                </mc:Choice>
                <mc:Fallback>
                  <p:oleObj name="Equation" r:id="rId11" imgW="16380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8" y="2592"/>
                          <a:ext cx="2254" cy="3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5775" name="Rectangle 15"/>
            <p:cNvSpPr>
              <a:spLocks noChangeArrowheads="1"/>
            </p:cNvSpPr>
            <p:nvPr/>
          </p:nvSpPr>
          <p:spPr bwMode="auto">
            <a:xfrm>
              <a:off x="1152" y="2640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089025"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203325"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b="1">
                  <a:latin typeface="Comic Sans MS" panose="030F0702030302020204" pitchFamily="66" charset="0"/>
                </a:rPr>
                <a:t>e.g.</a:t>
              </a:r>
            </a:p>
          </p:txBody>
        </p:sp>
      </p:grpSp>
      <p:graphicFrame>
        <p:nvGraphicFramePr>
          <p:cNvPr id="245776" name="Object 16"/>
          <p:cNvGraphicFramePr>
            <a:graphicFrameLocks noChangeAspect="1"/>
          </p:cNvGraphicFramePr>
          <p:nvPr/>
        </p:nvGraphicFramePr>
        <p:xfrm>
          <a:off x="3429000" y="4724400"/>
          <a:ext cx="3722688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13" imgW="1701720" imgH="241200" progId="Equation.3">
                  <p:embed/>
                </p:oleObj>
              </mc:Choice>
              <mc:Fallback>
                <p:oleObj name="Equation" r:id="rId13" imgW="1701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724400"/>
                        <a:ext cx="3722688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777" name="Rectangle 17"/>
          <p:cNvSpPr>
            <a:spLocks noChangeArrowheads="1"/>
          </p:cNvSpPr>
          <p:nvPr/>
        </p:nvSpPr>
        <p:spPr bwMode="auto">
          <a:xfrm>
            <a:off x="1981200" y="3505200"/>
            <a:ext cx="8382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890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033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b="1">
                <a:latin typeface="Comic Sans MS" panose="030F0702030302020204" pitchFamily="66" charset="0"/>
              </a:rPr>
              <a:t>This notation is helpful if we need to substitute for </a:t>
            </a:r>
            <a:r>
              <a:rPr lang="en-US" sz="2600" b="1" i="1"/>
              <a:t>x</a:t>
            </a:r>
            <a:r>
              <a:rPr lang="en-US" b="1">
                <a:latin typeface="Comic Sans MS" panose="030F0702030302020204" pitchFamily="66" charset="0"/>
              </a:rPr>
              <a:t>.</a:t>
            </a:r>
          </a:p>
        </p:txBody>
      </p:sp>
      <p:grpSp>
        <p:nvGrpSpPr>
          <p:cNvPr id="245788" name="Group 28"/>
          <p:cNvGrpSpPr>
            <a:grpSpLocks/>
          </p:cNvGrpSpPr>
          <p:nvPr/>
        </p:nvGrpSpPr>
        <p:grpSpPr bwMode="auto">
          <a:xfrm>
            <a:off x="3452813" y="5319714"/>
            <a:ext cx="4805362" cy="547687"/>
            <a:chOff x="1215" y="3351"/>
            <a:chExt cx="3027" cy="345"/>
          </a:xfrm>
        </p:grpSpPr>
        <p:sp>
          <p:nvSpPr>
            <p:cNvPr id="245787" name="Rectangle 27"/>
            <p:cNvSpPr>
              <a:spLocks noChangeArrowheads="1"/>
            </p:cNvSpPr>
            <p:nvPr/>
          </p:nvSpPr>
          <p:spPr bwMode="auto">
            <a:xfrm>
              <a:off x="1584" y="3360"/>
              <a:ext cx="672" cy="3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aphicFrame>
          <p:nvGraphicFramePr>
            <p:cNvPr id="245778" name="Object 18"/>
            <p:cNvGraphicFramePr>
              <a:graphicFrameLocks noChangeAspect="1"/>
            </p:cNvGraphicFramePr>
            <p:nvPr/>
          </p:nvGraphicFramePr>
          <p:xfrm>
            <a:off x="1215" y="3351"/>
            <a:ext cx="3027" cy="3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2" name="Equation" r:id="rId15" imgW="2197080" imgH="241200" progId="Equation.3">
                    <p:embed/>
                  </p:oleObj>
                </mc:Choice>
                <mc:Fallback>
                  <p:oleObj name="Equation" r:id="rId15" imgW="21970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15" y="3351"/>
                          <a:ext cx="3027" cy="3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5786" name="Object 26"/>
            <p:cNvGraphicFramePr>
              <a:graphicFrameLocks noChangeAspect="1"/>
            </p:cNvGraphicFramePr>
            <p:nvPr/>
          </p:nvGraphicFramePr>
          <p:xfrm>
            <a:off x="1985" y="3408"/>
            <a:ext cx="175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3" name="Equation" r:id="rId17" imgW="126720" imgH="164880" progId="Equation.3">
                    <p:embed/>
                  </p:oleObj>
                </mc:Choice>
                <mc:Fallback>
                  <p:oleObj name="Equation" r:id="rId17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5" y="3408"/>
                          <a:ext cx="175" cy="2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41354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5" grpId="0" animBg="1"/>
      <p:bldP spid="245774" grpId="0"/>
      <p:bldP spid="2457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3066" name="Object 10"/>
          <p:cNvGraphicFramePr>
            <a:graphicFrameLocks noChangeAspect="1"/>
          </p:cNvGraphicFramePr>
          <p:nvPr/>
        </p:nvGraphicFramePr>
        <p:xfrm>
          <a:off x="3994150" y="2590801"/>
          <a:ext cx="5703888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3" imgW="2590560" imgH="241200" progId="Equation.3">
                  <p:embed/>
                </p:oleObj>
              </mc:Choice>
              <mc:Fallback>
                <p:oleObj name="Equation" r:id="rId3" imgW="25905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4150" y="2590801"/>
                        <a:ext cx="5703888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3072" name="Object 16"/>
          <p:cNvGraphicFramePr>
            <a:graphicFrameLocks noChangeAspect="1"/>
          </p:cNvGraphicFramePr>
          <p:nvPr/>
        </p:nvGraphicFramePr>
        <p:xfrm>
          <a:off x="3302000" y="4230688"/>
          <a:ext cx="390525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5" imgW="1841400" imgH="241200" progId="Equation.3">
                  <p:embed/>
                </p:oleObj>
              </mc:Choice>
              <mc:Fallback>
                <p:oleObj name="Equation" r:id="rId5" imgW="18414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0" y="4230688"/>
                        <a:ext cx="3905250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3073" name="Object 17"/>
          <p:cNvGraphicFramePr>
            <a:graphicFrameLocks noChangeAspect="1"/>
          </p:cNvGraphicFramePr>
          <p:nvPr/>
        </p:nvGraphicFramePr>
        <p:xfrm>
          <a:off x="4470401" y="5518151"/>
          <a:ext cx="28797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Equation" r:id="rId7" imgW="1307880" imgH="203040" progId="Equation.3">
                  <p:embed/>
                </p:oleObj>
              </mc:Choice>
              <mc:Fallback>
                <p:oleObj name="Equation" r:id="rId7" imgW="13078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0401" y="5518151"/>
                        <a:ext cx="2879725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3111" name="Group 55"/>
          <p:cNvGrpSpPr>
            <a:grpSpLocks/>
          </p:cNvGrpSpPr>
          <p:nvPr/>
        </p:nvGrpSpPr>
        <p:grpSpPr bwMode="auto">
          <a:xfrm>
            <a:off x="1905000" y="1781176"/>
            <a:ext cx="8153400" cy="885825"/>
            <a:chOff x="240" y="1000"/>
            <a:chExt cx="5136" cy="558"/>
          </a:xfrm>
        </p:grpSpPr>
        <p:sp>
          <p:nvSpPr>
            <p:cNvPr id="173067" name="Rectangle 11"/>
            <p:cNvSpPr>
              <a:spLocks noChangeArrowheads="1"/>
            </p:cNvSpPr>
            <p:nvPr/>
          </p:nvSpPr>
          <p:spPr bwMode="auto">
            <a:xfrm>
              <a:off x="240" y="1000"/>
              <a:ext cx="5136" cy="5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630238"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b="1">
                  <a:latin typeface="Comic Sans MS" panose="030F0702030302020204" pitchFamily="66" charset="0"/>
                </a:rPr>
                <a:t>Solution:  To use                 we need to know </a:t>
              </a:r>
              <a:r>
                <a:rPr lang="en-US" sz="2600" b="1" i="1"/>
                <a:t>y </a:t>
              </a:r>
              <a:r>
                <a:rPr lang="en-US" b="1">
                  <a:latin typeface="Comic Sans MS" panose="030F0702030302020204" pitchFamily="66" charset="0"/>
                </a:rPr>
                <a:t>at the point</a:t>
              </a:r>
              <a:r>
                <a:rPr lang="en-US" sz="2600" b="1" i="1"/>
                <a:t> </a:t>
              </a:r>
              <a:r>
                <a:rPr lang="en-US" b="1">
                  <a:latin typeface="Comic Sans MS" panose="030F0702030302020204" pitchFamily="66" charset="0"/>
                </a:rPr>
                <a:t>as well as </a:t>
              </a:r>
              <a:r>
                <a:rPr lang="en-US" sz="2600" b="1" i="1"/>
                <a:t>x</a:t>
              </a:r>
              <a:r>
                <a:rPr lang="en-US" b="1">
                  <a:latin typeface="Comic Sans MS" panose="030F0702030302020204" pitchFamily="66" charset="0"/>
                </a:rPr>
                <a:t> and </a:t>
              </a:r>
              <a:r>
                <a:rPr lang="en-US" sz="2600" b="1" i="1"/>
                <a:t>m</a:t>
              </a:r>
            </a:p>
          </p:txBody>
        </p:sp>
        <p:graphicFrame>
          <p:nvGraphicFramePr>
            <p:cNvPr id="173074" name="Object 18"/>
            <p:cNvGraphicFramePr>
              <a:graphicFrameLocks noChangeAspect="1"/>
            </p:cNvGraphicFramePr>
            <p:nvPr/>
          </p:nvGraphicFramePr>
          <p:xfrm>
            <a:off x="2016" y="1055"/>
            <a:ext cx="1152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7" name="Equation" r:id="rId9" imgW="736560" imgH="177480" progId="Equation.3">
                    <p:embed/>
                  </p:oleObj>
                </mc:Choice>
                <mc:Fallback>
                  <p:oleObj name="Equation" r:id="rId9" imgW="7365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6" y="1055"/>
                          <a:ext cx="1152" cy="264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3076" name="Object 20"/>
          <p:cNvGraphicFramePr>
            <a:graphicFrameLocks noChangeAspect="1"/>
          </p:cNvGraphicFramePr>
          <p:nvPr/>
        </p:nvGraphicFramePr>
        <p:xfrm>
          <a:off x="7543800" y="5518151"/>
          <a:ext cx="1201738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Equation" r:id="rId11" imgW="545760" imgH="177480" progId="Equation.3">
                  <p:embed/>
                </p:oleObj>
              </mc:Choice>
              <mc:Fallback>
                <p:oleObj name="Equation" r:id="rId11" imgW="5457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5518151"/>
                        <a:ext cx="1201738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3077" name="Group 21"/>
          <p:cNvGrpSpPr>
            <a:grpSpLocks/>
          </p:cNvGrpSpPr>
          <p:nvPr/>
        </p:nvGrpSpPr>
        <p:grpSpPr bwMode="auto">
          <a:xfrm>
            <a:off x="2590800" y="5921375"/>
            <a:ext cx="6891338" cy="469900"/>
            <a:chOff x="288" y="3587"/>
            <a:chExt cx="4341" cy="296"/>
          </a:xfrm>
        </p:grpSpPr>
        <p:sp>
          <p:nvSpPr>
            <p:cNvPr id="173078" name="Rectangle 22"/>
            <p:cNvSpPr>
              <a:spLocks noChangeArrowheads="1"/>
            </p:cNvSpPr>
            <p:nvPr/>
          </p:nvSpPr>
          <p:spPr bwMode="auto">
            <a:xfrm>
              <a:off x="288" y="3587"/>
              <a:ext cx="38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marL="468313" indent="-468313"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630238"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b="1">
                  <a:latin typeface="Comic Sans MS" panose="030F0702030302020204" pitchFamily="66" charset="0"/>
                </a:rPr>
                <a:t>So, the equation of the tangent is </a:t>
              </a:r>
            </a:p>
          </p:txBody>
        </p:sp>
        <p:graphicFrame>
          <p:nvGraphicFramePr>
            <p:cNvPr id="173079" name="Object 23"/>
            <p:cNvGraphicFramePr>
              <a:graphicFrameLocks noChangeAspect="1"/>
            </p:cNvGraphicFramePr>
            <p:nvPr/>
          </p:nvGraphicFramePr>
          <p:xfrm>
            <a:off x="3619" y="3613"/>
            <a:ext cx="1010" cy="2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9" name="Equation" r:id="rId13" imgW="761760" imgH="203040" progId="Equation.3">
                    <p:embed/>
                  </p:oleObj>
                </mc:Choice>
                <mc:Fallback>
                  <p:oleObj name="Equation" r:id="rId13" imgW="7617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19" y="3613"/>
                          <a:ext cx="1010" cy="2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3080" name="Object 24"/>
          <p:cNvGraphicFramePr>
            <a:graphicFrameLocks noChangeAspect="1"/>
          </p:cNvGraphicFramePr>
          <p:nvPr/>
        </p:nvGraphicFramePr>
        <p:xfrm>
          <a:off x="4775201" y="4724400"/>
          <a:ext cx="161607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tion" r:id="rId15" imgW="761760" imgH="177480" progId="Equation.3">
                  <p:embed/>
                </p:oleObj>
              </mc:Choice>
              <mc:Fallback>
                <p:oleObj name="Equation" r:id="rId15" imgW="7617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5201" y="4724400"/>
                        <a:ext cx="1616075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3087" name="Object 31"/>
          <p:cNvGraphicFramePr>
            <a:graphicFrameLocks noChangeAspect="1"/>
          </p:cNvGraphicFramePr>
          <p:nvPr/>
        </p:nvGraphicFramePr>
        <p:xfrm>
          <a:off x="6477001" y="4724400"/>
          <a:ext cx="538163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tion" r:id="rId17" imgW="253800" imgH="164880" progId="Equation.3">
                  <p:embed/>
                </p:oleObj>
              </mc:Choice>
              <mc:Fallback>
                <p:oleObj name="Equation" r:id="rId17" imgW="25380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1" y="4724400"/>
                        <a:ext cx="538163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3091" name="Object 35"/>
          <p:cNvGraphicFramePr>
            <a:graphicFrameLocks noChangeAspect="1"/>
          </p:cNvGraphicFramePr>
          <p:nvPr/>
        </p:nvGraphicFramePr>
        <p:xfrm>
          <a:off x="3505201" y="3049589"/>
          <a:ext cx="4583113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Equation" r:id="rId19" imgW="2145960" imgH="241200" progId="Equation.3">
                  <p:embed/>
                </p:oleObj>
              </mc:Choice>
              <mc:Fallback>
                <p:oleObj name="Equation" r:id="rId19" imgW="21459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1" y="3049589"/>
                        <a:ext cx="4583113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3092" name="Object 36"/>
          <p:cNvGraphicFramePr>
            <a:graphicFrameLocks noChangeAspect="1"/>
          </p:cNvGraphicFramePr>
          <p:nvPr/>
        </p:nvGraphicFramePr>
        <p:xfrm>
          <a:off x="4773614" y="3540126"/>
          <a:ext cx="2439987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Equation" r:id="rId21" imgW="1143000" imgH="177480" progId="Equation.3">
                  <p:embed/>
                </p:oleObj>
              </mc:Choice>
              <mc:Fallback>
                <p:oleObj name="Equation" r:id="rId21" imgW="11430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3614" y="3540126"/>
                        <a:ext cx="2439987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3068" name="Object 12"/>
          <p:cNvGraphicFramePr>
            <a:graphicFrameLocks noChangeAspect="1"/>
          </p:cNvGraphicFramePr>
          <p:nvPr/>
        </p:nvGraphicFramePr>
        <p:xfrm>
          <a:off x="3851276" y="3802064"/>
          <a:ext cx="2981325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Equation" r:id="rId23" imgW="1396800" imgH="241200" progId="Equation.3">
                  <p:embed/>
                </p:oleObj>
              </mc:Choice>
              <mc:Fallback>
                <p:oleObj name="Equation" r:id="rId23" imgW="13968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6" y="3802064"/>
                        <a:ext cx="2981325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3099" name="Rectangle 43"/>
          <p:cNvSpPr>
            <a:spLocks noChangeArrowheads="1"/>
          </p:cNvSpPr>
          <p:nvPr/>
        </p:nvSpPr>
        <p:spPr bwMode="auto">
          <a:xfrm>
            <a:off x="2133600" y="3827463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0238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b="1">
                <a:latin typeface="Comic Sans MS" panose="030F0702030302020204" pitchFamily="66" charset="0"/>
              </a:rPr>
              <a:t>From </a:t>
            </a:r>
            <a:r>
              <a:rPr lang="en-US" b="1"/>
              <a:t>(1),</a:t>
            </a:r>
            <a:endParaRPr lang="en-US" sz="2600" b="1"/>
          </a:p>
        </p:txBody>
      </p:sp>
      <p:sp>
        <p:nvSpPr>
          <p:cNvPr id="173105" name="AutoShape 49"/>
          <p:cNvSpPr>
            <a:spLocks noChangeArrowheads="1"/>
          </p:cNvSpPr>
          <p:nvPr/>
        </p:nvSpPr>
        <p:spPr bwMode="auto">
          <a:xfrm>
            <a:off x="1752600" y="5060950"/>
            <a:ext cx="7086600" cy="6096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173100" name="Object 44"/>
          <p:cNvGraphicFramePr>
            <a:graphicFrameLocks noChangeAspect="1"/>
          </p:cNvGraphicFramePr>
          <p:nvPr/>
        </p:nvGraphicFramePr>
        <p:xfrm>
          <a:off x="2133600" y="5137151"/>
          <a:ext cx="167640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Equation" r:id="rId25" imgW="736560" imgH="177480" progId="Equation.3">
                  <p:embed/>
                </p:oleObj>
              </mc:Choice>
              <mc:Fallback>
                <p:oleObj name="Equation" r:id="rId25" imgW="7365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137151"/>
                        <a:ext cx="1676400" cy="3841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3112" name="Object 56"/>
          <p:cNvGraphicFramePr>
            <a:graphicFrameLocks noChangeAspect="1"/>
          </p:cNvGraphicFramePr>
          <p:nvPr/>
        </p:nvGraphicFramePr>
        <p:xfrm>
          <a:off x="4213226" y="5110163"/>
          <a:ext cx="226377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Equation" r:id="rId27" imgW="1066680" imgH="203040" progId="Equation.3">
                  <p:embed/>
                </p:oleObj>
              </mc:Choice>
              <mc:Fallback>
                <p:oleObj name="Equation" r:id="rId27" imgW="10666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3226" y="5110163"/>
                        <a:ext cx="2263775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3115" name="Rectangle 59"/>
          <p:cNvSpPr>
            <a:spLocks noChangeArrowheads="1"/>
          </p:cNvSpPr>
          <p:nvPr/>
        </p:nvSpPr>
        <p:spPr bwMode="auto">
          <a:xfrm>
            <a:off x="1752600" y="5441950"/>
            <a:ext cx="2819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0238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sz="2600" b="1"/>
              <a:t>(2, 2)</a:t>
            </a:r>
            <a:r>
              <a:rPr lang="en-US" b="1">
                <a:latin typeface="Comic Sans MS" panose="030F0702030302020204" pitchFamily="66" charset="0"/>
              </a:rPr>
              <a:t> on the line</a:t>
            </a:r>
            <a:endParaRPr lang="en-US" sz="2600" b="1"/>
          </a:p>
        </p:txBody>
      </p:sp>
      <p:grpSp>
        <p:nvGrpSpPr>
          <p:cNvPr id="173118" name="Group 62"/>
          <p:cNvGrpSpPr>
            <a:grpSpLocks/>
          </p:cNvGrpSpPr>
          <p:nvPr/>
        </p:nvGrpSpPr>
        <p:grpSpPr bwMode="auto">
          <a:xfrm>
            <a:off x="1828800" y="533400"/>
            <a:ext cx="8534400" cy="1371600"/>
            <a:chOff x="192" y="336"/>
            <a:chExt cx="5376" cy="864"/>
          </a:xfrm>
        </p:grpSpPr>
        <p:sp>
          <p:nvSpPr>
            <p:cNvPr id="173063" name="Rectangle 7"/>
            <p:cNvSpPr>
              <a:spLocks noChangeArrowheads="1"/>
            </p:cNvSpPr>
            <p:nvPr/>
          </p:nvSpPr>
          <p:spPr bwMode="auto">
            <a:xfrm>
              <a:off x="192" y="336"/>
              <a:ext cx="5376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marL="1203325" indent="-1203325"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317625"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431925"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546225"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b="1">
                  <a:latin typeface="Comic Sans MS" panose="030F0702030302020204" pitchFamily="66" charset="0"/>
                </a:rPr>
                <a:t>e.g. 2  Find the equation of the tangent where </a:t>
              </a:r>
              <a:r>
                <a:rPr lang="en-US" sz="2600" b="1" i="1"/>
                <a:t>x</a:t>
              </a:r>
              <a:r>
                <a:rPr lang="en-US" sz="2600" b="1"/>
                <a:t> = 2</a:t>
              </a:r>
              <a:r>
                <a:rPr lang="en-US" b="1">
                  <a:latin typeface="Comic Sans MS" panose="030F0702030302020204" pitchFamily="66" charset="0"/>
                </a:rPr>
                <a:t> on the curve with equation             where</a:t>
              </a:r>
            </a:p>
          </p:txBody>
        </p:sp>
        <p:graphicFrame>
          <p:nvGraphicFramePr>
            <p:cNvPr id="173064" name="Object 8"/>
            <p:cNvGraphicFramePr>
              <a:graphicFrameLocks noChangeAspect="1"/>
            </p:cNvGraphicFramePr>
            <p:nvPr/>
          </p:nvGraphicFramePr>
          <p:xfrm>
            <a:off x="3264" y="614"/>
            <a:ext cx="912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7" name="Equation" r:id="rId29" imgW="622080" imgH="203040" progId="Equation.3">
                    <p:embed/>
                  </p:oleObj>
                </mc:Choice>
                <mc:Fallback>
                  <p:oleObj name="Equation" r:id="rId29" imgW="6220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4" y="614"/>
                          <a:ext cx="912" cy="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116" name="Object 60"/>
            <p:cNvGraphicFramePr>
              <a:graphicFrameLocks noChangeAspect="1"/>
            </p:cNvGraphicFramePr>
            <p:nvPr/>
          </p:nvGraphicFramePr>
          <p:xfrm>
            <a:off x="1872" y="865"/>
            <a:ext cx="2291" cy="3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8" name="Equation" r:id="rId31" imgW="1650960" imgH="241200" progId="Equation.3">
                    <p:embed/>
                  </p:oleObj>
                </mc:Choice>
                <mc:Fallback>
                  <p:oleObj name="Equation" r:id="rId31" imgW="165096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2" y="865"/>
                          <a:ext cx="2291" cy="3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2770453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99" grpId="0"/>
      <p:bldP spid="1731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1" name="Rectangle 21"/>
          <p:cNvSpPr>
            <a:spLocks noChangeArrowheads="1"/>
          </p:cNvSpPr>
          <p:nvPr/>
        </p:nvSpPr>
        <p:spPr bwMode="auto">
          <a:xfrm>
            <a:off x="1981200" y="2005013"/>
            <a:ext cx="8001000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68313" indent="-468313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0238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b="1">
                <a:latin typeface="Comic Sans MS" panose="030F0702030302020204" pitchFamily="66" charset="0"/>
              </a:rPr>
              <a:t>if the </a:t>
            </a:r>
            <a:r>
              <a:rPr lang="en-US" sz="2600" b="1" i="1"/>
              <a:t>y</a:t>
            </a:r>
            <a:r>
              <a:rPr lang="en-US" b="1">
                <a:latin typeface="Comic Sans MS" panose="030F0702030302020204" pitchFamily="66" charset="0"/>
              </a:rPr>
              <a:t>-value at the point is not given, substitute the </a:t>
            </a:r>
            <a:r>
              <a:rPr lang="en-US" sz="2600" b="1" i="1"/>
              <a:t>x </a:t>
            </a:r>
            <a:r>
              <a:rPr lang="en-US" b="1">
                <a:latin typeface="Comic Sans MS" panose="030F0702030302020204" pitchFamily="66" charset="0"/>
              </a:rPr>
              <a:t>-value into the equation of the curve to find </a:t>
            </a:r>
            <a:r>
              <a:rPr lang="en-US" sz="2600" b="1" i="1"/>
              <a:t>y</a:t>
            </a:r>
          </a:p>
        </p:txBody>
      </p:sp>
      <p:sp>
        <p:nvSpPr>
          <p:cNvPr id="174094" name="Text Box 14"/>
          <p:cNvSpPr txBox="1">
            <a:spLocks noChangeArrowheads="1"/>
          </p:cNvSpPr>
          <p:nvPr/>
        </p:nvSpPr>
        <p:spPr bwMode="auto">
          <a:xfrm>
            <a:off x="4800600" y="685801"/>
            <a:ext cx="2514600" cy="5191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8313" indent="-468313"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81075"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95375"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GB" sz="2800" b="1">
                <a:latin typeface="Comic Sans MS" panose="030F0702030302020204" pitchFamily="66" charset="0"/>
              </a:rPr>
              <a:t>SUMMARY</a:t>
            </a:r>
          </a:p>
        </p:txBody>
      </p:sp>
      <p:grpSp>
        <p:nvGrpSpPr>
          <p:cNvPr id="174098" name="Group 18"/>
          <p:cNvGrpSpPr>
            <a:grpSpLocks/>
          </p:cNvGrpSpPr>
          <p:nvPr/>
        </p:nvGrpSpPr>
        <p:grpSpPr bwMode="auto">
          <a:xfrm>
            <a:off x="1676400" y="1214439"/>
            <a:ext cx="8229600" cy="852488"/>
            <a:chOff x="240" y="1082"/>
            <a:chExt cx="5184" cy="537"/>
          </a:xfrm>
        </p:grpSpPr>
        <p:sp>
          <p:nvSpPr>
            <p:cNvPr id="174095" name="Rectangle 15"/>
            <p:cNvSpPr>
              <a:spLocks noChangeArrowheads="1"/>
            </p:cNvSpPr>
            <p:nvPr/>
          </p:nvSpPr>
          <p:spPr bwMode="auto">
            <a:xfrm>
              <a:off x="240" y="1082"/>
              <a:ext cx="5184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marL="468313" indent="-468313"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630238"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Char char="Ø"/>
              </a:pPr>
              <a:r>
                <a:rPr lang="en-US" b="1">
                  <a:latin typeface="Comic Sans MS" panose="030F0702030302020204" pitchFamily="66" charset="0"/>
                </a:rPr>
                <a:t>To find the equation of the tangent at a point on the curve            :</a:t>
              </a:r>
              <a:endParaRPr lang="en-US" sz="2600" b="1"/>
            </a:p>
          </p:txBody>
        </p:sp>
        <p:graphicFrame>
          <p:nvGraphicFramePr>
            <p:cNvPr id="174097" name="Object 17"/>
            <p:cNvGraphicFramePr>
              <a:graphicFrameLocks noChangeAspect="1"/>
            </p:cNvGraphicFramePr>
            <p:nvPr/>
          </p:nvGraphicFramePr>
          <p:xfrm>
            <a:off x="1584" y="1337"/>
            <a:ext cx="864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6" name="Equation" r:id="rId3" imgW="622080" imgH="203040" progId="Equation.3">
                    <p:embed/>
                  </p:oleObj>
                </mc:Choice>
                <mc:Fallback>
                  <p:oleObj name="Equation" r:id="rId3" imgW="6220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4" y="1337"/>
                          <a:ext cx="864" cy="2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4114" name="Group 34"/>
          <p:cNvGrpSpPr>
            <a:grpSpLocks/>
          </p:cNvGrpSpPr>
          <p:nvPr/>
        </p:nvGrpSpPr>
        <p:grpSpPr bwMode="auto">
          <a:xfrm>
            <a:off x="1981200" y="3200401"/>
            <a:ext cx="7315200" cy="868363"/>
            <a:chOff x="288" y="2016"/>
            <a:chExt cx="4608" cy="547"/>
          </a:xfrm>
        </p:grpSpPr>
        <p:sp>
          <p:nvSpPr>
            <p:cNvPr id="174084" name="Rectangle 4"/>
            <p:cNvSpPr>
              <a:spLocks noChangeArrowheads="1"/>
            </p:cNvSpPr>
            <p:nvPr/>
          </p:nvSpPr>
          <p:spPr bwMode="auto">
            <a:xfrm>
              <a:off x="288" y="2133"/>
              <a:ext cx="31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marL="468313" indent="-468313"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630238"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buFontTx/>
                <a:buChar char="•"/>
              </a:pPr>
              <a:r>
                <a:rPr lang="en-US" b="1">
                  <a:latin typeface="Comic Sans MS" panose="030F0702030302020204" pitchFamily="66" charset="0"/>
                </a:rPr>
                <a:t>find the gradient function </a:t>
              </a:r>
            </a:p>
          </p:txBody>
        </p:sp>
        <p:graphicFrame>
          <p:nvGraphicFramePr>
            <p:cNvPr id="174099" name="Object 19"/>
            <p:cNvGraphicFramePr>
              <a:graphicFrameLocks noChangeAspect="1"/>
            </p:cNvGraphicFramePr>
            <p:nvPr/>
          </p:nvGraphicFramePr>
          <p:xfrm>
            <a:off x="3152" y="2016"/>
            <a:ext cx="1744" cy="5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7" name="Equation" r:id="rId5" imgW="1257120" imgH="393480" progId="Equation.3">
                    <p:embed/>
                  </p:oleObj>
                </mc:Choice>
                <mc:Fallback>
                  <p:oleObj name="Equation" r:id="rId5" imgW="125712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52" y="2016"/>
                          <a:ext cx="1744" cy="5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4115" name="Group 35"/>
          <p:cNvGrpSpPr>
            <a:grpSpLocks/>
          </p:cNvGrpSpPr>
          <p:nvPr/>
        </p:nvGrpSpPr>
        <p:grpSpPr bwMode="auto">
          <a:xfrm>
            <a:off x="1981200" y="4135439"/>
            <a:ext cx="8001000" cy="1165225"/>
            <a:chOff x="288" y="2605"/>
            <a:chExt cx="5040" cy="734"/>
          </a:xfrm>
        </p:grpSpPr>
        <p:sp>
          <p:nvSpPr>
            <p:cNvPr id="174096" name="Rectangle 16"/>
            <p:cNvSpPr>
              <a:spLocks noChangeArrowheads="1"/>
            </p:cNvSpPr>
            <p:nvPr/>
          </p:nvSpPr>
          <p:spPr bwMode="auto">
            <a:xfrm>
              <a:off x="288" y="2631"/>
              <a:ext cx="5040" cy="7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marL="468313" indent="-468313"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630238"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lnSpc>
                  <a:spcPct val="130000"/>
                </a:lnSpc>
                <a:buFontTx/>
                <a:buChar char="•"/>
              </a:pPr>
              <a:r>
                <a:rPr lang="en-US" b="1">
                  <a:latin typeface="Comic Sans MS" panose="030F0702030302020204" pitchFamily="66" charset="0"/>
                </a:rPr>
                <a:t>substitute the </a:t>
              </a:r>
              <a:r>
                <a:rPr lang="en-US" sz="2600" b="1" i="1"/>
                <a:t>x</a:t>
              </a:r>
              <a:r>
                <a:rPr lang="en-US" b="1">
                  <a:latin typeface="Comic Sans MS" panose="030F0702030302020204" pitchFamily="66" charset="0"/>
                </a:rPr>
                <a:t>-value into       </a:t>
              </a:r>
            </a:p>
            <a:p>
              <a:pPr eaLnBrk="1" hangingPunct="1">
                <a:lnSpc>
                  <a:spcPct val="130000"/>
                </a:lnSpc>
              </a:pPr>
              <a:r>
                <a:rPr lang="en-US" b="1">
                  <a:latin typeface="Comic Sans MS" panose="030F0702030302020204" pitchFamily="66" charset="0"/>
                </a:rPr>
                <a:t>	to find the gradient of the tangent, </a:t>
              </a:r>
              <a:r>
                <a:rPr lang="en-US" sz="2600" b="1" i="1"/>
                <a:t>m</a:t>
              </a:r>
            </a:p>
          </p:txBody>
        </p:sp>
        <p:graphicFrame>
          <p:nvGraphicFramePr>
            <p:cNvPr id="174100" name="Object 20"/>
            <p:cNvGraphicFramePr>
              <a:graphicFrameLocks noChangeAspect="1"/>
            </p:cNvGraphicFramePr>
            <p:nvPr/>
          </p:nvGraphicFramePr>
          <p:xfrm>
            <a:off x="3216" y="2605"/>
            <a:ext cx="1532" cy="5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8" name="Equation" r:id="rId7" imgW="1104840" imgH="393480" progId="Equation.3">
                    <p:embed/>
                  </p:oleObj>
                </mc:Choice>
                <mc:Fallback>
                  <p:oleObj name="Equation" r:id="rId7" imgW="110484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6" y="2605"/>
                          <a:ext cx="1532" cy="5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4111" name="Group 31"/>
          <p:cNvGrpSpPr>
            <a:grpSpLocks/>
          </p:cNvGrpSpPr>
          <p:nvPr/>
        </p:nvGrpSpPr>
        <p:grpSpPr bwMode="auto">
          <a:xfrm>
            <a:off x="1981200" y="5334001"/>
            <a:ext cx="8382000" cy="608013"/>
            <a:chOff x="288" y="3461"/>
            <a:chExt cx="5280" cy="383"/>
          </a:xfrm>
        </p:grpSpPr>
        <p:sp>
          <p:nvSpPr>
            <p:cNvPr id="174102" name="Rectangle 22"/>
            <p:cNvSpPr>
              <a:spLocks noChangeArrowheads="1"/>
            </p:cNvSpPr>
            <p:nvPr/>
          </p:nvSpPr>
          <p:spPr bwMode="auto">
            <a:xfrm>
              <a:off x="288" y="3461"/>
              <a:ext cx="5280" cy="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marL="468313" indent="-468313"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630238"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lnSpc>
                  <a:spcPct val="130000"/>
                </a:lnSpc>
                <a:buFontTx/>
                <a:buChar char="•"/>
              </a:pPr>
              <a:r>
                <a:rPr lang="en-US" b="1">
                  <a:latin typeface="Comic Sans MS" panose="030F0702030302020204" pitchFamily="66" charset="0"/>
                </a:rPr>
                <a:t>substitute for </a:t>
              </a:r>
              <a:r>
                <a:rPr lang="en-US" sz="2600" b="1" i="1"/>
                <a:t>y</a:t>
              </a:r>
              <a:r>
                <a:rPr lang="en-US" sz="2600" b="1">
                  <a:latin typeface="Comic Sans MS" panose="030F0702030302020204" pitchFamily="66" charset="0"/>
                </a:rPr>
                <a:t>, </a:t>
              </a:r>
              <a:r>
                <a:rPr lang="en-US" sz="2600" b="1" i="1"/>
                <a:t>m</a:t>
              </a:r>
              <a:r>
                <a:rPr lang="en-US" b="1">
                  <a:latin typeface="Comic Sans MS" panose="030F0702030302020204" pitchFamily="66" charset="0"/>
                </a:rPr>
                <a:t> and </a:t>
              </a:r>
              <a:r>
                <a:rPr lang="en-US" sz="2600" b="1" i="1"/>
                <a:t>x</a:t>
              </a:r>
              <a:r>
                <a:rPr lang="en-US" b="1">
                  <a:latin typeface="Comic Sans MS" panose="030F0702030302020204" pitchFamily="66" charset="0"/>
                </a:rPr>
                <a:t> into              to find </a:t>
              </a:r>
              <a:r>
                <a:rPr lang="en-US" sz="2600" b="1" i="1"/>
                <a:t>c</a:t>
              </a:r>
            </a:p>
          </p:txBody>
        </p:sp>
        <p:graphicFrame>
          <p:nvGraphicFramePr>
            <p:cNvPr id="174103" name="Object 23"/>
            <p:cNvGraphicFramePr>
              <a:graphicFrameLocks noChangeAspect="1"/>
            </p:cNvGraphicFramePr>
            <p:nvPr/>
          </p:nvGraphicFramePr>
          <p:xfrm>
            <a:off x="3552" y="3585"/>
            <a:ext cx="1022" cy="2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9" name="Equation" r:id="rId9" imgW="736560" imgH="177480" progId="Equation.3">
                    <p:embed/>
                  </p:oleObj>
                </mc:Choice>
                <mc:Fallback>
                  <p:oleObj name="Equation" r:id="rId9" imgW="7365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" y="3585"/>
                          <a:ext cx="1022" cy="2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74116" name="Picture 36" descr="15997429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0" y="5989639"/>
            <a:ext cx="762000" cy="668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57047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40" name="Rectangle 8"/>
          <p:cNvSpPr>
            <a:spLocks noChangeArrowheads="1"/>
          </p:cNvSpPr>
          <p:nvPr/>
        </p:nvSpPr>
        <p:spPr bwMode="auto">
          <a:xfrm>
            <a:off x="1905000" y="7620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698500" indent="-698500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12800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7100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b="1">
                <a:latin typeface="Comic Sans MS" panose="030F0702030302020204" pitchFamily="66" charset="0"/>
              </a:rPr>
              <a:t>Exercises</a:t>
            </a:r>
          </a:p>
        </p:txBody>
      </p:sp>
      <p:graphicFrame>
        <p:nvGraphicFramePr>
          <p:cNvPr id="172068" name="Object 36"/>
          <p:cNvGraphicFramePr>
            <a:graphicFrameLocks noChangeAspect="1"/>
          </p:cNvGraphicFramePr>
          <p:nvPr/>
        </p:nvGraphicFramePr>
        <p:xfrm>
          <a:off x="6934200" y="2667001"/>
          <a:ext cx="1677988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3" imgW="761760" imgH="203040" progId="Equation.3">
                  <p:embed/>
                </p:oleObj>
              </mc:Choice>
              <mc:Fallback>
                <p:oleObj name="Equation" r:id="rId3" imgW="7617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667001"/>
                        <a:ext cx="1677988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2070" name="Rectangle 38"/>
          <p:cNvSpPr>
            <a:spLocks noChangeArrowheads="1"/>
          </p:cNvSpPr>
          <p:nvPr/>
        </p:nvSpPr>
        <p:spPr bwMode="auto">
          <a:xfrm>
            <a:off x="5943600" y="2674938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0238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b="1">
                <a:latin typeface="Comic Sans MS" panose="030F0702030302020204" pitchFamily="66" charset="0"/>
              </a:rPr>
              <a:t>Ans:</a:t>
            </a:r>
            <a:endParaRPr lang="en-US" sz="2600" b="1"/>
          </a:p>
        </p:txBody>
      </p:sp>
      <p:sp>
        <p:nvSpPr>
          <p:cNvPr id="172071" name="Rectangle 39"/>
          <p:cNvSpPr>
            <a:spLocks noChangeArrowheads="1"/>
          </p:cNvSpPr>
          <p:nvPr/>
        </p:nvSpPr>
        <p:spPr bwMode="auto">
          <a:xfrm>
            <a:off x="6096000" y="52578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0238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b="1">
                <a:latin typeface="Comic Sans MS" panose="030F0702030302020204" pitchFamily="66" charset="0"/>
              </a:rPr>
              <a:t>Ans:</a:t>
            </a:r>
            <a:endParaRPr lang="en-US" sz="2600" b="1"/>
          </a:p>
        </p:txBody>
      </p:sp>
      <p:grpSp>
        <p:nvGrpSpPr>
          <p:cNvPr id="172074" name="Group 42"/>
          <p:cNvGrpSpPr>
            <a:grpSpLocks/>
          </p:cNvGrpSpPr>
          <p:nvPr/>
        </p:nvGrpSpPr>
        <p:grpSpPr bwMode="auto">
          <a:xfrm>
            <a:off x="1905000" y="1524001"/>
            <a:ext cx="8001000" cy="1065213"/>
            <a:chOff x="240" y="1248"/>
            <a:chExt cx="5040" cy="671"/>
          </a:xfrm>
        </p:grpSpPr>
        <p:sp>
          <p:nvSpPr>
            <p:cNvPr id="172064" name="Rectangle 32"/>
            <p:cNvSpPr>
              <a:spLocks noChangeArrowheads="1"/>
            </p:cNvSpPr>
            <p:nvPr/>
          </p:nvSpPr>
          <p:spPr bwMode="auto">
            <a:xfrm>
              <a:off x="720" y="1258"/>
              <a:ext cx="45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marL="468313" indent="-468313"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630238"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b="1">
                  <a:latin typeface="Comic Sans MS" panose="030F0702030302020204" pitchFamily="66" charset="0"/>
                </a:rPr>
                <a:t>Find the equation of the tangent to the curve</a:t>
              </a:r>
              <a:endParaRPr lang="en-US" sz="2600" b="1"/>
            </a:p>
          </p:txBody>
        </p:sp>
        <p:graphicFrame>
          <p:nvGraphicFramePr>
            <p:cNvPr id="172065" name="Object 33"/>
            <p:cNvGraphicFramePr>
              <a:graphicFrameLocks noChangeAspect="1"/>
            </p:cNvGraphicFramePr>
            <p:nvPr/>
          </p:nvGraphicFramePr>
          <p:xfrm>
            <a:off x="768" y="1584"/>
            <a:ext cx="1867" cy="3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3" name="Equation" r:id="rId5" imgW="1346040" imgH="241200" progId="Equation.3">
                    <p:embed/>
                  </p:oleObj>
                </mc:Choice>
                <mc:Fallback>
                  <p:oleObj name="Equation" r:id="rId5" imgW="134604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" y="1584"/>
                          <a:ext cx="1867" cy="3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2066" name="Rectangle 34"/>
            <p:cNvSpPr>
              <a:spLocks noChangeArrowheads="1"/>
            </p:cNvSpPr>
            <p:nvPr/>
          </p:nvSpPr>
          <p:spPr bwMode="auto">
            <a:xfrm>
              <a:off x="240" y="1248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630238"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b="1">
                  <a:latin typeface="Comic Sans MS" panose="030F0702030302020204" pitchFamily="66" charset="0"/>
                </a:rPr>
                <a:t>1.</a:t>
              </a:r>
            </a:p>
          </p:txBody>
        </p:sp>
        <p:sp>
          <p:nvSpPr>
            <p:cNvPr id="172073" name="Rectangle 41"/>
            <p:cNvSpPr>
              <a:spLocks noChangeArrowheads="1"/>
            </p:cNvSpPr>
            <p:nvPr/>
          </p:nvSpPr>
          <p:spPr bwMode="auto">
            <a:xfrm>
              <a:off x="2736" y="1584"/>
              <a:ext cx="1920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marL="468313" indent="-468313"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630238"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  <a:tab pos="25209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n-US" b="1">
                  <a:latin typeface="Comic Sans MS" panose="030F0702030302020204" pitchFamily="66" charset="0"/>
                </a:rPr>
                <a:t>at the point </a:t>
              </a:r>
              <a:r>
                <a:rPr lang="en-US" sz="2600" b="1"/>
                <a:t>(2, -1)</a:t>
              </a:r>
            </a:p>
          </p:txBody>
        </p:sp>
      </p:grpSp>
      <p:sp>
        <p:nvSpPr>
          <p:cNvPr id="172076" name="Line 44"/>
          <p:cNvSpPr>
            <a:spLocks noChangeShapeType="1"/>
          </p:cNvSpPr>
          <p:nvPr/>
        </p:nvSpPr>
        <p:spPr bwMode="auto">
          <a:xfrm>
            <a:off x="1524000" y="3429000"/>
            <a:ext cx="91440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2067" name="Rectangle 35"/>
          <p:cNvSpPr>
            <a:spLocks noChangeArrowheads="1"/>
          </p:cNvSpPr>
          <p:nvPr/>
        </p:nvSpPr>
        <p:spPr bwMode="auto">
          <a:xfrm>
            <a:off x="2667000" y="3713163"/>
            <a:ext cx="739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0238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b="1">
                <a:latin typeface="Comic Sans MS" panose="030F0702030302020204" pitchFamily="66" charset="0"/>
              </a:rPr>
              <a:t>Find the equation of the tangent to the curve</a:t>
            </a:r>
            <a:endParaRPr lang="en-US" sz="2600" b="1"/>
          </a:p>
        </p:txBody>
      </p:sp>
      <p:sp>
        <p:nvSpPr>
          <p:cNvPr id="172069" name="Rectangle 37"/>
          <p:cNvSpPr>
            <a:spLocks noChangeArrowheads="1"/>
          </p:cNvSpPr>
          <p:nvPr/>
        </p:nvSpPr>
        <p:spPr bwMode="auto">
          <a:xfrm>
            <a:off x="1981200" y="3713163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0238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b="1">
                <a:latin typeface="Comic Sans MS" panose="030F0702030302020204" pitchFamily="66" charset="0"/>
              </a:rPr>
              <a:t>2.</a:t>
            </a:r>
          </a:p>
        </p:txBody>
      </p:sp>
      <p:sp>
        <p:nvSpPr>
          <p:cNvPr id="172075" name="Rectangle 43"/>
          <p:cNvSpPr>
            <a:spLocks noChangeArrowheads="1"/>
          </p:cNvSpPr>
          <p:nvPr/>
        </p:nvSpPr>
        <p:spPr bwMode="auto">
          <a:xfrm>
            <a:off x="4267200" y="4124325"/>
            <a:ext cx="4343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b="1">
                <a:latin typeface="Comic Sans MS" panose="030F0702030302020204" pitchFamily="66" charset="0"/>
              </a:rPr>
              <a:t>at the point </a:t>
            </a:r>
            <a:r>
              <a:rPr lang="en-US" sz="2600" b="1" i="1"/>
              <a:t>x</a:t>
            </a:r>
            <a:r>
              <a:rPr lang="en-US" sz="2600" b="1"/>
              <a:t> = -1,  </a:t>
            </a:r>
            <a:r>
              <a:rPr lang="en-US" b="1">
                <a:latin typeface="Comic Sans MS" panose="030F0702030302020204" pitchFamily="66" charset="0"/>
              </a:rPr>
              <a:t>where</a:t>
            </a:r>
          </a:p>
        </p:txBody>
      </p:sp>
      <p:graphicFrame>
        <p:nvGraphicFramePr>
          <p:cNvPr id="172077" name="Object 45"/>
          <p:cNvGraphicFramePr>
            <a:graphicFrameLocks noChangeAspect="1"/>
          </p:cNvGraphicFramePr>
          <p:nvPr/>
        </p:nvGraphicFramePr>
        <p:xfrm>
          <a:off x="2743201" y="4200526"/>
          <a:ext cx="137001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7" imgW="622080" imgH="203040" progId="Equation.3">
                  <p:embed/>
                </p:oleObj>
              </mc:Choice>
              <mc:Fallback>
                <p:oleObj name="Equation" r:id="rId7" imgW="6220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1" y="4200526"/>
                        <a:ext cx="1370013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2078" name="Object 46"/>
          <p:cNvGraphicFramePr>
            <a:graphicFrameLocks noChangeAspect="1"/>
          </p:cNvGraphicFramePr>
          <p:nvPr/>
        </p:nvGraphicFramePr>
        <p:xfrm>
          <a:off x="6934200" y="5283201"/>
          <a:ext cx="170815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9" imgW="774360" imgH="203040" progId="Equation.3">
                  <p:embed/>
                </p:oleObj>
              </mc:Choice>
              <mc:Fallback>
                <p:oleObj name="Equation" r:id="rId9" imgW="7743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5283201"/>
                        <a:ext cx="170815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2080" name="Object 48"/>
          <p:cNvGraphicFramePr>
            <a:graphicFrameLocks noChangeAspect="1"/>
          </p:cNvGraphicFramePr>
          <p:nvPr/>
        </p:nvGraphicFramePr>
        <p:xfrm>
          <a:off x="4092576" y="4648201"/>
          <a:ext cx="377666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11" imgW="1714320" imgH="241200" progId="Equation.3">
                  <p:embed/>
                </p:oleObj>
              </mc:Choice>
              <mc:Fallback>
                <p:oleObj name="Equation" r:id="rId11" imgW="17143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2576" y="4648201"/>
                        <a:ext cx="3776663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2081" name="Picture 49" descr="3039317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304800"/>
            <a:ext cx="1219200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26831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70" grpId="0"/>
      <p:bldP spid="1720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0855" y="2601717"/>
            <a:ext cx="528748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 smtClean="0"/>
              <a:t>Your turn page </a:t>
            </a:r>
            <a:r>
              <a:rPr lang="en-GB" sz="2500" dirty="0" smtClean="0"/>
              <a:t>306 Delta exercise 16.08</a:t>
            </a: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174568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ission_Impossible  1.0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322</Words>
  <Application>Microsoft Office PowerPoint</Application>
  <PresentationFormat>Custom</PresentationFormat>
  <Paragraphs>42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Equation</vt:lpstr>
      <vt:lpstr>Gradients and Tangents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 Garnett</dc:creator>
  <cp:lastModifiedBy>Pam Garnett</cp:lastModifiedBy>
  <cp:revision>4</cp:revision>
  <dcterms:created xsi:type="dcterms:W3CDTF">2013-08-04T04:50:01Z</dcterms:created>
  <dcterms:modified xsi:type="dcterms:W3CDTF">2014-06-23T06:51:18Z</dcterms:modified>
</cp:coreProperties>
</file>