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59" r:id="rId6"/>
    <p:sldId id="260" r:id="rId7"/>
    <p:sldId id="269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4" r:id="rId17"/>
    <p:sldId id="276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02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355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955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5C17-AB25-4908-8303-B45B621C855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060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5D10-CD03-4C8D-B7F8-E39DE17977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0385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1EB91-7B18-43E6-917D-3C536E01ECF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879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5DD3-C0FD-40C4-BCB7-C12844530F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08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A5E8-AE99-474B-A697-AC6C4611D40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0947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919A4-A540-41D7-A90E-E00924B6D3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335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8541-8627-4A11-B9DD-EAEF6A0339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264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2EA60-0B24-4FB5-9ADE-ACE47582D9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59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205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11895-AE95-4B7B-BC6A-DED4D5094F0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7754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ADCE2-CF38-4A3A-9FE2-1DE5765447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8842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0C22E-4617-4229-BC3B-B5DD6020AD3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9086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98435-65EF-4D34-8F1F-D0CAA523E9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2046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2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89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8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97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9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264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40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ED12-A82F-456B-A3B1-2BEF7D32B0D7}" type="datetimeFigureOut">
              <a:rPr lang="en-NZ" smtClean="0"/>
              <a:t>13/06/2014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378D-9FE4-4919-8D5B-ACD6D52065A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03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84E95-FB92-4576-A956-E405763BEA15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9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5.wmf"/><Relationship Id="rId19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13" y="404664"/>
            <a:ext cx="78892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Interior Angles of Polygons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2781300"/>
            <a:ext cx="8229600" cy="2303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the interior angles of a regular polygon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missing angles in polygons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629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5940425" y="1793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4A961-C319-4EE8-ADCB-AA2CDD88393A}" type="datetime1">
              <a:rPr lang="en-NZ" altLang="en-US" sz="2200" b="1">
                <a:solidFill>
                  <a:srgbClr val="000000"/>
                </a:solidFill>
              </a:rPr>
              <a:pPr eaLnBrk="1" hangingPunct="1"/>
              <a:t>13/06/2014</a:t>
            </a:fld>
            <a:endParaRPr lang="en-NZ" altLang="en-US" sz="2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5334000" cy="466725"/>
          </a:xfrm>
          <a:prstGeom prst="rect">
            <a:avLst/>
          </a:prstGeom>
          <a:gradFill rotWithShape="0">
            <a:gsLst>
              <a:gs pos="0">
                <a:srgbClr val="64A5E0">
                  <a:gamma/>
                  <a:shade val="76078"/>
                  <a:invGamma/>
                </a:srgbClr>
              </a:gs>
              <a:gs pos="50000">
                <a:srgbClr val="64A5E0"/>
              </a:gs>
              <a:gs pos="100000">
                <a:srgbClr val="64A5E0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Comic Sans MS" pitchFamily="66" charset="0"/>
              </a:rPr>
              <a:t>Exterior Angles of Polygons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1938" y="3233738"/>
            <a:ext cx="251460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Septagon/Heptagon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10188" y="3233738"/>
            <a:ext cx="12763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Decagon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96138" y="323373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Hendecagon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3913" y="595788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Dodecagon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19513" y="593883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Hexadecagon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81763" y="591978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Icosagon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1009650" y="2152650"/>
            <a:ext cx="7658100" cy="2928938"/>
            <a:chOff x="636" y="1356"/>
            <a:chExt cx="4824" cy="1845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3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7 sides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33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10 sides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465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11 sides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672" y="2952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12 sides</a:t>
              </a: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436" y="2964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16 sides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212" y="2964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20 sides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2064" y="1368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9 sides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290888" y="3233738"/>
            <a:ext cx="12763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Nonagon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61938" y="3609975"/>
            <a:ext cx="251460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51.4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/128.6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90888" y="3609975"/>
            <a:ext cx="12763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40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/140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310188" y="3609975"/>
            <a:ext cx="12763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36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/144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7196138" y="360997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32.7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/147.3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23913" y="633412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30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/150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719513" y="631507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22.5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/157.5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481763" y="629602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18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/162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228600" y="1047750"/>
            <a:ext cx="8699500" cy="4824413"/>
            <a:chOff x="144" y="660"/>
            <a:chExt cx="5480" cy="3039"/>
          </a:xfrm>
        </p:grpSpPr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>
              <a:off x="216" y="660"/>
              <a:ext cx="5408" cy="3039"/>
              <a:chOff x="216" y="660"/>
              <a:chExt cx="5408" cy="3039"/>
            </a:xfrm>
          </p:grpSpPr>
          <p:graphicFrame>
            <p:nvGraphicFramePr>
              <p:cNvPr id="5147" name="Object 27"/>
              <p:cNvGraphicFramePr>
                <a:graphicFrameLocks noChangeAspect="1"/>
              </p:cNvGraphicFramePr>
              <p:nvPr/>
            </p:nvGraphicFramePr>
            <p:xfrm>
              <a:off x="551" y="1024"/>
              <a:ext cx="987" cy="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2" name="CorelDRAW" r:id="rId5" imgW="2211840" imgH="2157120" progId="CorelDRAW.Graphic.9">
                      <p:embed/>
                    </p:oleObj>
                  </mc:Choice>
                  <mc:Fallback>
                    <p:oleObj name="CorelDRAW" r:id="rId5" imgW="2211840" imgH="215712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" y="1024"/>
                            <a:ext cx="987" cy="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8" name="Object 28"/>
              <p:cNvGraphicFramePr>
                <a:graphicFrameLocks noChangeAspect="1"/>
              </p:cNvGraphicFramePr>
              <p:nvPr/>
            </p:nvGraphicFramePr>
            <p:xfrm>
              <a:off x="1943" y="991"/>
              <a:ext cx="1021" cy="10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3" name="CorelDRAW" r:id="rId7" imgW="1364760" imgH="1344240" progId="CorelDRAW.Graphic.9">
                      <p:embed/>
                    </p:oleObj>
                  </mc:Choice>
                  <mc:Fallback>
                    <p:oleObj name="CorelDRAW" r:id="rId7" imgW="1364760" imgH="134424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3" y="991"/>
                            <a:ext cx="1021" cy="10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9" name="Object 29"/>
              <p:cNvGraphicFramePr>
                <a:graphicFrameLocks noChangeAspect="1"/>
              </p:cNvGraphicFramePr>
              <p:nvPr/>
            </p:nvGraphicFramePr>
            <p:xfrm>
              <a:off x="3250" y="996"/>
              <a:ext cx="939" cy="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4" name="CorelDRAW" r:id="rId9" imgW="2697840" imgH="2835000" progId="CorelDRAW.Graphic.9">
                      <p:embed/>
                    </p:oleObj>
                  </mc:Choice>
                  <mc:Fallback>
                    <p:oleObj name="CorelDRAW" r:id="rId9" imgW="2697840" imgH="283500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" y="996"/>
                            <a:ext cx="939" cy="9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0" name="Object 30"/>
              <p:cNvGraphicFramePr>
                <a:graphicFrameLocks noChangeAspect="1"/>
              </p:cNvGraphicFramePr>
              <p:nvPr/>
            </p:nvGraphicFramePr>
            <p:xfrm>
              <a:off x="4575" y="994"/>
              <a:ext cx="1010" cy="9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5" name="CorelDRAW" r:id="rId11" imgW="2276280" imgH="2253240" progId="CorelDRAW.Graphic.9">
                      <p:embed/>
                    </p:oleObj>
                  </mc:Choice>
                  <mc:Fallback>
                    <p:oleObj name="CorelDRAW" r:id="rId11" imgW="2276280" imgH="225324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5" y="994"/>
                            <a:ext cx="1010" cy="9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1" name="Object 31"/>
              <p:cNvGraphicFramePr>
                <a:graphicFrameLocks noChangeAspect="1"/>
              </p:cNvGraphicFramePr>
              <p:nvPr/>
            </p:nvGraphicFramePr>
            <p:xfrm>
              <a:off x="549" y="2625"/>
              <a:ext cx="1074" cy="10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6" name="CorelDRAW" r:id="rId13" imgW="3780720" imgH="3780720" progId="CorelDRAW.Graphic.9">
                      <p:embed/>
                    </p:oleObj>
                  </mc:Choice>
                  <mc:Fallback>
                    <p:oleObj name="CorelDRAW" r:id="rId13" imgW="3780720" imgH="378072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" y="2625"/>
                            <a:ext cx="1074" cy="10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2" name="Object 32"/>
              <p:cNvGraphicFramePr>
                <a:graphicFrameLocks noChangeAspect="1"/>
              </p:cNvGraphicFramePr>
              <p:nvPr/>
            </p:nvGraphicFramePr>
            <p:xfrm>
              <a:off x="2305" y="2593"/>
              <a:ext cx="1077" cy="10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7" name="CorelDRAW" r:id="rId15" imgW="2929680" imgH="2929680" progId="CorelDRAW.Graphic.9">
                      <p:embed/>
                    </p:oleObj>
                  </mc:Choice>
                  <mc:Fallback>
                    <p:oleObj name="CorelDRAW" r:id="rId15" imgW="2929680" imgH="292968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5" y="2593"/>
                            <a:ext cx="1077" cy="10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3" name="Object 33"/>
              <p:cNvGraphicFramePr>
                <a:graphicFrameLocks noChangeAspect="1"/>
              </p:cNvGraphicFramePr>
              <p:nvPr/>
            </p:nvGraphicFramePr>
            <p:xfrm>
              <a:off x="4048" y="2560"/>
              <a:ext cx="1119" cy="11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" name="CorelDRAW" r:id="rId17" imgW="2614320" imgH="2614320" progId="CorelDRAW.Graphic.9">
                      <p:embed/>
                    </p:oleObj>
                  </mc:Choice>
                  <mc:Fallback>
                    <p:oleObj name="CorelDRAW" r:id="rId17" imgW="2614320" imgH="261432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8" y="2560"/>
                            <a:ext cx="1119" cy="11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4" name="Text Box 34"/>
              <p:cNvSpPr txBox="1">
                <a:spLocks noChangeArrowheads="1"/>
              </p:cNvSpPr>
              <p:nvPr/>
            </p:nvSpPr>
            <p:spPr bwMode="auto">
              <a:xfrm>
                <a:off x="216" y="660"/>
                <a:ext cx="5408" cy="237"/>
              </a:xfrm>
              <a:prstGeom prst="rect">
                <a:avLst/>
              </a:prstGeom>
              <a:gradFill rotWithShape="0">
                <a:gsLst>
                  <a:gs pos="0">
                    <a:srgbClr val="64A5E0">
                      <a:gamma/>
                      <a:shade val="86275"/>
                      <a:invGamma/>
                    </a:srgbClr>
                  </a:gs>
                  <a:gs pos="50000">
                    <a:srgbClr val="64A5E0"/>
                  </a:gs>
                  <a:gs pos="100000">
                    <a:srgbClr val="64A5E0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800">
                    <a:solidFill>
                      <a:schemeClr val="bg1"/>
                    </a:solidFill>
                    <a:latin typeface="Comic Sans MS" pitchFamily="66" charset="0"/>
                  </a:rPr>
                  <a:t>Calculate the </a:t>
                </a:r>
                <a:r>
                  <a:rPr lang="en-GB" altLang="en-US" sz="1800">
                    <a:latin typeface="Comic Sans MS" pitchFamily="66" charset="0"/>
                  </a:rPr>
                  <a:t>exterior</a:t>
                </a:r>
                <a:r>
                  <a:rPr lang="en-GB" altLang="en-US" sz="1800">
                    <a:solidFill>
                      <a:schemeClr val="bg1"/>
                    </a:solidFill>
                    <a:latin typeface="Comic Sans MS" pitchFamily="66" charset="0"/>
                  </a:rPr>
                  <a:t> and </a:t>
                </a:r>
                <a:r>
                  <a:rPr lang="en-GB" altLang="en-US" sz="1800">
                    <a:latin typeface="Comic Sans MS" pitchFamily="66" charset="0"/>
                  </a:rPr>
                  <a:t>interior</a:t>
                </a:r>
                <a:r>
                  <a:rPr lang="en-GB" altLang="en-US" sz="1800">
                    <a:solidFill>
                      <a:schemeClr val="bg1"/>
                    </a:solidFill>
                    <a:latin typeface="Comic Sans MS" pitchFamily="66" charset="0"/>
                  </a:rPr>
                  <a:t> angles of each of these regular polygons.</a:t>
                </a:r>
              </a:p>
            </p:txBody>
          </p:sp>
          <p:sp>
            <p:nvSpPr>
              <p:cNvPr id="5155" name="Text Box 35"/>
              <p:cNvSpPr txBox="1">
                <a:spLocks noChangeArrowheads="1"/>
              </p:cNvSpPr>
              <p:nvPr/>
            </p:nvSpPr>
            <p:spPr bwMode="auto">
              <a:xfrm>
                <a:off x="240" y="1056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5156" name="Text Box 36"/>
              <p:cNvSpPr txBox="1">
                <a:spLocks noChangeArrowheads="1"/>
              </p:cNvSpPr>
              <p:nvPr/>
            </p:nvSpPr>
            <p:spPr bwMode="auto">
              <a:xfrm>
                <a:off x="1680" y="1020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5157" name="Text Box 37"/>
              <p:cNvSpPr txBox="1">
                <a:spLocks noChangeArrowheads="1"/>
              </p:cNvSpPr>
              <p:nvPr/>
            </p:nvSpPr>
            <p:spPr bwMode="auto">
              <a:xfrm>
                <a:off x="4260" y="1020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5158" name="Text Box 38"/>
              <p:cNvSpPr txBox="1">
                <a:spLocks noChangeArrowheads="1"/>
              </p:cNvSpPr>
              <p:nvPr/>
            </p:nvSpPr>
            <p:spPr bwMode="auto">
              <a:xfrm>
                <a:off x="240" y="2676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5159" name="Text Box 39"/>
              <p:cNvSpPr txBox="1">
                <a:spLocks noChangeArrowheads="1"/>
              </p:cNvSpPr>
              <p:nvPr/>
            </p:nvSpPr>
            <p:spPr bwMode="auto">
              <a:xfrm>
                <a:off x="2016" y="2652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6</a:t>
                </a:r>
              </a:p>
            </p:txBody>
          </p:sp>
          <p:sp>
            <p:nvSpPr>
              <p:cNvPr id="5160" name="Text Box 40"/>
              <p:cNvSpPr txBox="1">
                <a:spLocks noChangeArrowheads="1"/>
              </p:cNvSpPr>
              <p:nvPr/>
            </p:nvSpPr>
            <p:spPr bwMode="auto">
              <a:xfrm>
                <a:off x="3804" y="2652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7</a:t>
                </a:r>
              </a:p>
            </p:txBody>
          </p:sp>
          <p:sp>
            <p:nvSpPr>
              <p:cNvPr id="5161" name="Text Box 41"/>
              <p:cNvSpPr txBox="1">
                <a:spLocks noChangeArrowheads="1"/>
              </p:cNvSpPr>
              <p:nvPr/>
            </p:nvSpPr>
            <p:spPr bwMode="auto">
              <a:xfrm>
                <a:off x="3024" y="1020"/>
                <a:ext cx="228" cy="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3</a:t>
                </a:r>
              </a:p>
            </p:txBody>
          </p:sp>
        </p:grpSp>
        <p:grpSp>
          <p:nvGrpSpPr>
            <p:cNvPr id="5162" name="Group 42"/>
            <p:cNvGrpSpPr>
              <a:grpSpLocks/>
            </p:cNvGrpSpPr>
            <p:nvPr/>
          </p:nvGrpSpPr>
          <p:grpSpPr bwMode="auto">
            <a:xfrm>
              <a:off x="144" y="1392"/>
              <a:ext cx="4540" cy="495"/>
              <a:chOff x="144" y="1392"/>
              <a:chExt cx="4540" cy="495"/>
            </a:xfrm>
          </p:grpSpPr>
          <p:grpSp>
            <p:nvGrpSpPr>
              <p:cNvPr id="5163" name="Group 43"/>
              <p:cNvGrpSpPr>
                <a:grpSpLocks/>
              </p:cNvGrpSpPr>
              <p:nvPr/>
            </p:nvGrpSpPr>
            <p:grpSpPr bwMode="auto">
              <a:xfrm>
                <a:off x="144" y="1392"/>
                <a:ext cx="476" cy="495"/>
                <a:chOff x="104" y="1368"/>
                <a:chExt cx="476" cy="495"/>
              </a:xfrm>
            </p:grpSpPr>
            <p:pic>
              <p:nvPicPr>
                <p:cNvPr id="5164" name="Picture 44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190" y="1368"/>
                  <a:ext cx="312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6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04" y="1684"/>
                  <a:ext cx="476" cy="179"/>
                </a:xfrm>
                <a:prstGeom prst="rect">
                  <a:avLst/>
                </a:prstGeom>
                <a:noFill/>
                <a:ln w="9525">
                  <a:solidFill>
                    <a:srgbClr val="FF505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1200">
                      <a:latin typeface="Comic Sans MS" pitchFamily="66" charset="0"/>
                    </a:rPr>
                    <a:t>to 1 dp</a:t>
                  </a:r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4208" y="1392"/>
                <a:ext cx="476" cy="495"/>
                <a:chOff x="104" y="1368"/>
                <a:chExt cx="476" cy="495"/>
              </a:xfrm>
            </p:grpSpPr>
            <p:pic>
              <p:nvPicPr>
                <p:cNvPr id="5167" name="Picture 47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190" y="1368"/>
                  <a:ext cx="312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6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04" y="1684"/>
                  <a:ext cx="476" cy="179"/>
                </a:xfrm>
                <a:prstGeom prst="rect">
                  <a:avLst/>
                </a:prstGeom>
                <a:noFill/>
                <a:ln w="9525">
                  <a:solidFill>
                    <a:srgbClr val="FF505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1200">
                      <a:latin typeface="Comic Sans MS" pitchFamily="66" charset="0"/>
                    </a:rPr>
                    <a:t>to 1 dp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0790037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 autoUpdateAnimBg="0"/>
      <p:bldP spid="5127" grpId="0" animBg="1" autoUpdateAnimBg="0"/>
      <p:bldP spid="5128" grpId="0" animBg="1" autoUpdateAnimBg="0"/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  <p:bldP spid="5141" grpId="0" animBg="1" autoUpdateAnimBg="0"/>
      <p:bldP spid="5142" grpId="0" animBg="1" autoUpdateAnimBg="0"/>
      <p:bldP spid="5143" grpId="0" animBg="1" autoUpdateAnimBg="0"/>
      <p:bldP spid="51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788" y="3525838"/>
            <a:ext cx="3875087" cy="346075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shade val="66275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Angle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w</a:t>
            </a:r>
            <a:r>
              <a:rPr lang="en-GB" altLang="en-US" sz="1600">
                <a:latin typeface="Comic Sans MS" pitchFamily="66" charset="0"/>
              </a:rPr>
              <a:t> = </a:t>
            </a:r>
            <a:r>
              <a:rPr lang="en-GB" altLang="en-US" sz="1600" b="1">
                <a:latin typeface="Comic Sans MS" pitchFamily="66" charset="0"/>
              </a:rPr>
              <a:t>360</a:t>
            </a:r>
            <a:r>
              <a:rPr lang="en-GB" altLang="en-US" sz="1600">
                <a:latin typeface="Comic Sans MS" pitchFamily="66" charset="0"/>
              </a:rPr>
              <a:t> – (125 + 90)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145</a:t>
            </a:r>
            <a:r>
              <a:rPr lang="en-GB" altLang="en-US" sz="16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88925" y="342900"/>
            <a:ext cx="8855075" cy="6232525"/>
            <a:chOff x="182" y="216"/>
            <a:chExt cx="5578" cy="3926"/>
          </a:xfrm>
        </p:grpSpPr>
        <p:grpSp>
          <p:nvGrpSpPr>
            <p:cNvPr id="6148" name="Group 4"/>
            <p:cNvGrpSpPr>
              <a:grpSpLocks/>
            </p:cNvGrpSpPr>
            <p:nvPr/>
          </p:nvGrpSpPr>
          <p:grpSpPr bwMode="auto">
            <a:xfrm>
              <a:off x="182" y="216"/>
              <a:ext cx="5578" cy="3926"/>
              <a:chOff x="182" y="216"/>
              <a:chExt cx="5578" cy="3926"/>
            </a:xfrm>
          </p:grpSpPr>
          <p:grpSp>
            <p:nvGrpSpPr>
              <p:cNvPr id="6149" name="Group 5"/>
              <p:cNvGrpSpPr>
                <a:grpSpLocks/>
              </p:cNvGrpSpPr>
              <p:nvPr/>
            </p:nvGrpSpPr>
            <p:grpSpPr bwMode="auto">
              <a:xfrm>
                <a:off x="548" y="907"/>
                <a:ext cx="2294" cy="1236"/>
                <a:chOff x="832" y="1692"/>
                <a:chExt cx="3620" cy="1360"/>
              </a:xfrm>
            </p:grpSpPr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auto">
                <a:xfrm>
                  <a:off x="1116" y="2916"/>
                  <a:ext cx="3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832" y="2004"/>
                  <a:ext cx="2036" cy="10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4" y="1692"/>
                  <a:ext cx="1398" cy="1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grpSp>
            <p:nvGrpSpPr>
              <p:cNvPr id="6153" name="Group 9"/>
              <p:cNvGrpSpPr>
                <a:grpSpLocks/>
              </p:cNvGrpSpPr>
              <p:nvPr/>
            </p:nvGrpSpPr>
            <p:grpSpPr bwMode="auto">
              <a:xfrm>
                <a:off x="3484" y="1012"/>
                <a:ext cx="1843" cy="1268"/>
                <a:chOff x="3484" y="784"/>
                <a:chExt cx="1843" cy="1268"/>
              </a:xfrm>
            </p:grpSpPr>
            <p:sp>
              <p:nvSpPr>
                <p:cNvPr id="6154" name="Freeform 10"/>
                <p:cNvSpPr>
                  <a:spLocks/>
                </p:cNvSpPr>
                <p:nvPr/>
              </p:nvSpPr>
              <p:spPr bwMode="auto">
                <a:xfrm flipH="1">
                  <a:off x="3894" y="1098"/>
                  <a:ext cx="1195" cy="701"/>
                </a:xfrm>
                <a:custGeom>
                  <a:avLst/>
                  <a:gdLst>
                    <a:gd name="T0" fmla="*/ 0 w 1416"/>
                    <a:gd name="T1" fmla="*/ 1080 h 1080"/>
                    <a:gd name="T2" fmla="*/ 1416 w 1416"/>
                    <a:gd name="T3" fmla="*/ 1080 h 1080"/>
                    <a:gd name="T4" fmla="*/ 1104 w 1416"/>
                    <a:gd name="T5" fmla="*/ 0 h 1080"/>
                    <a:gd name="T6" fmla="*/ 228 w 1416"/>
                    <a:gd name="T7" fmla="*/ 276 h 1080"/>
                    <a:gd name="T8" fmla="*/ 0 w 1416"/>
                    <a:gd name="T9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080">
                      <a:moveTo>
                        <a:pt x="0" y="1080"/>
                      </a:moveTo>
                      <a:lnTo>
                        <a:pt x="1416" y="1080"/>
                      </a:lnTo>
                      <a:lnTo>
                        <a:pt x="1104" y="0"/>
                      </a:lnTo>
                      <a:lnTo>
                        <a:pt x="228" y="276"/>
                      </a:lnTo>
                      <a:lnTo>
                        <a:pt x="0" y="108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484" y="1799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>
                  <a:off x="4158" y="784"/>
                  <a:ext cx="112" cy="314"/>
                </a:xfrm>
                <a:custGeom>
                  <a:avLst/>
                  <a:gdLst>
                    <a:gd name="T0" fmla="*/ 0 w 112"/>
                    <a:gd name="T1" fmla="*/ 314 h 314"/>
                    <a:gd name="T2" fmla="*/ 112 w 112"/>
                    <a:gd name="T3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2" h="314">
                      <a:moveTo>
                        <a:pt x="0" y="314"/>
                      </a:moveTo>
                      <a:lnTo>
                        <a:pt x="11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auto">
                <a:xfrm>
                  <a:off x="4901" y="1280"/>
                  <a:ext cx="426" cy="1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auto">
                <a:xfrm>
                  <a:off x="5089" y="1796"/>
                  <a:ext cx="99" cy="2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3237" y="2508"/>
                <a:ext cx="2259" cy="1530"/>
                <a:chOff x="3237" y="2280"/>
                <a:chExt cx="2259" cy="1530"/>
              </a:xfrm>
            </p:grpSpPr>
            <p:sp>
              <p:nvSpPr>
                <p:cNvPr id="6160" name="Freeform 16"/>
                <p:cNvSpPr>
                  <a:spLocks/>
                </p:cNvSpPr>
                <p:nvPr/>
              </p:nvSpPr>
              <p:spPr bwMode="auto">
                <a:xfrm>
                  <a:off x="3382" y="3576"/>
                  <a:ext cx="1796" cy="1"/>
                </a:xfrm>
                <a:custGeom>
                  <a:avLst/>
                  <a:gdLst>
                    <a:gd name="T0" fmla="*/ 0 w 1796"/>
                    <a:gd name="T1" fmla="*/ 1 h 1"/>
                    <a:gd name="T2" fmla="*/ 1796 w 179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96" h="1">
                      <a:moveTo>
                        <a:pt x="0" y="1"/>
                      </a:moveTo>
                      <a:lnTo>
                        <a:pt x="179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3237" y="2783"/>
                  <a:ext cx="602" cy="1027"/>
                </a:xfrm>
                <a:custGeom>
                  <a:avLst/>
                  <a:gdLst>
                    <a:gd name="T0" fmla="*/ 0 w 630"/>
                    <a:gd name="T1" fmla="*/ 1079 h 1079"/>
                    <a:gd name="T2" fmla="*/ 630 w 630"/>
                    <a:gd name="T3" fmla="*/ 0 h 1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0" h="1079">
                      <a:moveTo>
                        <a:pt x="0" y="1079"/>
                      </a:moveTo>
                      <a:lnTo>
                        <a:pt x="63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21" y="2441"/>
                  <a:ext cx="1301" cy="5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auto">
                <a:xfrm>
                  <a:off x="4464" y="2280"/>
                  <a:ext cx="854" cy="5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auto">
                <a:xfrm>
                  <a:off x="5315" y="2589"/>
                  <a:ext cx="0" cy="6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4794" y="3175"/>
                  <a:ext cx="702" cy="398"/>
                </a:xfrm>
                <a:custGeom>
                  <a:avLst/>
                  <a:gdLst>
                    <a:gd name="T0" fmla="*/ 702 w 702"/>
                    <a:gd name="T1" fmla="*/ 0 h 398"/>
                    <a:gd name="T2" fmla="*/ 0 w 702"/>
                    <a:gd name="T3" fmla="*/ 398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02" h="398">
                      <a:moveTo>
                        <a:pt x="702" y="0"/>
                      </a:moveTo>
                      <a:lnTo>
                        <a:pt x="0" y="39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grpSp>
            <p:nvGrpSpPr>
              <p:cNvPr id="6166" name="Group 22"/>
              <p:cNvGrpSpPr>
                <a:grpSpLocks/>
              </p:cNvGrpSpPr>
              <p:nvPr/>
            </p:nvGrpSpPr>
            <p:grpSpPr bwMode="auto">
              <a:xfrm>
                <a:off x="440" y="2468"/>
                <a:ext cx="1847" cy="1674"/>
                <a:chOff x="440" y="2240"/>
                <a:chExt cx="1847" cy="1674"/>
              </a:xfrm>
            </p:grpSpPr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auto">
                <a:xfrm>
                  <a:off x="807" y="3593"/>
                  <a:ext cx="1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1949" y="2418"/>
                  <a:ext cx="1" cy="1176"/>
                </a:xfrm>
                <a:custGeom>
                  <a:avLst/>
                  <a:gdLst>
                    <a:gd name="T0" fmla="*/ 0 w 1"/>
                    <a:gd name="T1" fmla="*/ 1176 h 1176"/>
                    <a:gd name="T2" fmla="*/ 1 w 1"/>
                    <a:gd name="T3" fmla="*/ 0 h 1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176">
                      <a:moveTo>
                        <a:pt x="0" y="1176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>
                  <a:off x="1065" y="2240"/>
                  <a:ext cx="885" cy="556"/>
                </a:xfrm>
                <a:custGeom>
                  <a:avLst/>
                  <a:gdLst>
                    <a:gd name="T0" fmla="*/ 885 w 885"/>
                    <a:gd name="T1" fmla="*/ 556 h 556"/>
                    <a:gd name="T2" fmla="*/ 0 w 885"/>
                    <a:gd name="T3" fmla="*/ 0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85" h="556">
                      <a:moveTo>
                        <a:pt x="885" y="55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70" name="Freeform 26"/>
                <p:cNvSpPr>
                  <a:spLocks/>
                </p:cNvSpPr>
                <p:nvPr/>
              </p:nvSpPr>
              <p:spPr bwMode="auto">
                <a:xfrm>
                  <a:off x="440" y="2396"/>
                  <a:ext cx="871" cy="844"/>
                </a:xfrm>
                <a:custGeom>
                  <a:avLst/>
                  <a:gdLst>
                    <a:gd name="T0" fmla="*/ 1432 w 1432"/>
                    <a:gd name="T1" fmla="*/ 0 h 1388"/>
                    <a:gd name="T2" fmla="*/ 0 w 1432"/>
                    <a:gd name="T3" fmla="*/ 1388 h 1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32" h="1388">
                      <a:moveTo>
                        <a:pt x="1432" y="0"/>
                      </a:moveTo>
                      <a:lnTo>
                        <a:pt x="0" y="138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auto">
                <a:xfrm>
                  <a:off x="603" y="3082"/>
                  <a:ext cx="321" cy="8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372" y="1104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528" y="1080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48" y="2688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552" y="2664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/>
            </p:nvSpPr>
            <p:spPr bwMode="auto">
              <a:xfrm rot="-2326715">
                <a:off x="1605" y="1089"/>
                <a:ext cx="180" cy="1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77" name="Text Box 33"/>
              <p:cNvSpPr txBox="1">
                <a:spLocks noChangeArrowheads="1"/>
              </p:cNvSpPr>
              <p:nvPr/>
            </p:nvSpPr>
            <p:spPr bwMode="auto">
              <a:xfrm>
                <a:off x="4177" y="1139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88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78" name="Text Box 34"/>
              <p:cNvSpPr txBox="1">
                <a:spLocks noChangeArrowheads="1"/>
              </p:cNvSpPr>
              <p:nvPr/>
            </p:nvSpPr>
            <p:spPr bwMode="auto">
              <a:xfrm>
                <a:off x="657" y="1992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</a:p>
            </p:txBody>
          </p:sp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3556" y="1804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0" name="Text Box 36"/>
              <p:cNvSpPr txBox="1">
                <a:spLocks noChangeArrowheads="1"/>
              </p:cNvSpPr>
              <p:nvPr/>
            </p:nvSpPr>
            <p:spPr bwMode="auto">
              <a:xfrm>
                <a:off x="4675" y="2041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108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1" name="Text Box 37"/>
              <p:cNvSpPr txBox="1">
                <a:spLocks noChangeArrowheads="1"/>
              </p:cNvSpPr>
              <p:nvPr/>
            </p:nvSpPr>
            <p:spPr bwMode="auto">
              <a:xfrm>
                <a:off x="4971" y="1536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908" y="2532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80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3" name="Rectangle 39"/>
              <p:cNvSpPr>
                <a:spLocks noChangeArrowheads="1"/>
              </p:cNvSpPr>
              <p:nvPr/>
            </p:nvSpPr>
            <p:spPr bwMode="auto">
              <a:xfrm>
                <a:off x="1948" y="3708"/>
                <a:ext cx="112" cy="1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366" y="3417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65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852" y="3790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y</a:t>
                </a: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1514" y="2970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7" name="Text Box 43"/>
              <p:cNvSpPr txBox="1">
                <a:spLocks noChangeArrowheads="1"/>
              </p:cNvSpPr>
              <p:nvPr/>
            </p:nvSpPr>
            <p:spPr bwMode="auto">
              <a:xfrm>
                <a:off x="4644" y="216"/>
                <a:ext cx="876" cy="756"/>
              </a:xfrm>
              <a:prstGeom prst="rect">
                <a:avLst/>
              </a:prstGeom>
              <a:noFill/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800">
                    <a:latin typeface="Comic Sans MS" pitchFamily="66" charset="0"/>
                  </a:rPr>
                  <a:t>Diagrams </a:t>
                </a:r>
                <a:r>
                  <a:rPr lang="en-GB" altLang="en-US" sz="1800" u="sng">
                    <a:solidFill>
                      <a:schemeClr val="accent2"/>
                    </a:solidFill>
                    <a:latin typeface="Comic Sans MS" pitchFamily="66" charset="0"/>
                  </a:rPr>
                  <a:t>not </a:t>
                </a:r>
                <a:r>
                  <a:rPr lang="en-GB" altLang="en-US" sz="1800">
                    <a:latin typeface="Comic Sans MS" pitchFamily="66" charset="0"/>
                  </a:rPr>
                  <a:t>accurately drawn</a:t>
                </a:r>
              </a:p>
            </p:txBody>
          </p:sp>
          <p:sp>
            <p:nvSpPr>
              <p:cNvPr id="6188" name="Text Box 44"/>
              <p:cNvSpPr txBox="1">
                <a:spLocks noChangeArrowheads="1"/>
              </p:cNvSpPr>
              <p:nvPr/>
            </p:nvSpPr>
            <p:spPr bwMode="auto">
              <a:xfrm>
                <a:off x="3422" y="3594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58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89" name="Text Box 45"/>
              <p:cNvSpPr txBox="1">
                <a:spLocks noChangeArrowheads="1"/>
              </p:cNvSpPr>
              <p:nvPr/>
            </p:nvSpPr>
            <p:spPr bwMode="auto">
              <a:xfrm>
                <a:off x="4332" y="2530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z</a:t>
                </a:r>
              </a:p>
            </p:txBody>
          </p:sp>
          <p:sp>
            <p:nvSpPr>
              <p:cNvPr id="6190" name="Text Box 46"/>
              <p:cNvSpPr txBox="1">
                <a:spLocks noChangeArrowheads="1"/>
              </p:cNvSpPr>
              <p:nvPr/>
            </p:nvSpPr>
            <p:spPr bwMode="auto">
              <a:xfrm>
                <a:off x="4976" y="3600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32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91" name="Text Box 47"/>
              <p:cNvSpPr txBox="1">
                <a:spLocks noChangeArrowheads="1"/>
              </p:cNvSpPr>
              <p:nvPr/>
            </p:nvSpPr>
            <p:spPr bwMode="auto">
              <a:xfrm>
                <a:off x="4985" y="2681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55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92" name="Text Box 48"/>
              <p:cNvSpPr txBox="1">
                <a:spLocks noChangeArrowheads="1"/>
              </p:cNvSpPr>
              <p:nvPr/>
            </p:nvSpPr>
            <p:spPr bwMode="auto">
              <a:xfrm>
                <a:off x="5283" y="3189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70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3344" y="3135"/>
                <a:ext cx="4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45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182" y="614"/>
                <a:ext cx="3123" cy="237"/>
              </a:xfrm>
              <a:prstGeom prst="rect">
                <a:avLst/>
              </a:prstGeom>
              <a:gradFill rotWithShape="0">
                <a:gsLst>
                  <a:gs pos="0">
                    <a:srgbClr val="64A5E0">
                      <a:gamma/>
                      <a:shade val="76078"/>
                      <a:invGamma/>
                    </a:srgbClr>
                  </a:gs>
                  <a:gs pos="50000">
                    <a:srgbClr val="64A5E0"/>
                  </a:gs>
                  <a:gs pos="100000">
                    <a:srgbClr val="64A5E0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en-US" sz="1800">
                    <a:solidFill>
                      <a:schemeClr val="bg1"/>
                    </a:solidFill>
                    <a:latin typeface="Comic Sans MS" pitchFamily="66" charset="0"/>
                  </a:rPr>
                  <a:t>Calculate the value of the unknown angles.</a:t>
                </a: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1008" y="240"/>
                <a:ext cx="3360" cy="294"/>
              </a:xfrm>
              <a:prstGeom prst="rect">
                <a:avLst/>
              </a:prstGeom>
              <a:gradFill rotWithShape="0">
                <a:gsLst>
                  <a:gs pos="0">
                    <a:srgbClr val="64A5E0">
                      <a:gamma/>
                      <a:shade val="76078"/>
                      <a:invGamma/>
                    </a:srgbClr>
                  </a:gs>
                  <a:gs pos="50000">
                    <a:srgbClr val="64A5E0"/>
                  </a:gs>
                  <a:gs pos="100000">
                    <a:srgbClr val="64A5E0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rgbClr val="FFFFCC"/>
                    </a:solidFill>
                    <a:latin typeface="Comic Sans MS" pitchFamily="66" charset="0"/>
                  </a:rPr>
                  <a:t>Exterior Angles of Polygons</a:t>
                </a:r>
              </a:p>
            </p:txBody>
          </p:sp>
        </p:grp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2377" y="1765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125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</p:grp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4437063" y="3563938"/>
            <a:ext cx="4527550" cy="346075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shade val="66275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Angle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x</a:t>
            </a:r>
            <a:r>
              <a:rPr lang="en-GB" altLang="en-US" sz="1600">
                <a:latin typeface="Comic Sans MS" pitchFamily="66" charset="0"/>
              </a:rPr>
              <a:t> = </a:t>
            </a:r>
            <a:r>
              <a:rPr lang="en-GB" altLang="en-US" sz="1600" b="1">
                <a:latin typeface="Comic Sans MS" pitchFamily="66" charset="0"/>
              </a:rPr>
              <a:t>360</a:t>
            </a:r>
            <a:r>
              <a:rPr lang="en-GB" altLang="en-US" sz="1600">
                <a:latin typeface="Comic Sans MS" pitchFamily="66" charset="0"/>
              </a:rPr>
              <a:t> – (108 + 88 + 115)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49</a:t>
            </a:r>
            <a:r>
              <a:rPr lang="en-GB" altLang="en-US" sz="16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3500" y="6430963"/>
            <a:ext cx="4108450" cy="346075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shade val="66275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Angle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y</a:t>
            </a:r>
            <a:r>
              <a:rPr lang="en-GB" altLang="en-US" sz="1600">
                <a:latin typeface="Comic Sans MS" pitchFamily="66" charset="0"/>
              </a:rPr>
              <a:t> = </a:t>
            </a:r>
            <a:r>
              <a:rPr lang="en-GB" altLang="en-US" sz="1600" b="1">
                <a:latin typeface="Comic Sans MS" pitchFamily="66" charset="0"/>
              </a:rPr>
              <a:t>360</a:t>
            </a:r>
            <a:r>
              <a:rPr lang="en-GB" altLang="en-US" sz="1600">
                <a:latin typeface="Comic Sans MS" pitchFamily="66" charset="0"/>
              </a:rPr>
              <a:t> – (90 + 55 + 80 + 65)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70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4430713" y="6426200"/>
            <a:ext cx="4627562" cy="346075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shade val="66275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Angle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z</a:t>
            </a:r>
            <a:r>
              <a:rPr lang="en-GB" altLang="en-US" sz="1600">
                <a:latin typeface="Comic Sans MS" pitchFamily="66" charset="0"/>
              </a:rPr>
              <a:t> = </a:t>
            </a:r>
            <a:r>
              <a:rPr lang="en-GB" altLang="en-US" sz="1600" b="1">
                <a:latin typeface="Comic Sans MS" pitchFamily="66" charset="0"/>
              </a:rPr>
              <a:t>360</a:t>
            </a:r>
            <a:r>
              <a:rPr lang="en-GB" altLang="en-US" sz="1600">
                <a:latin typeface="Comic Sans MS" pitchFamily="66" charset="0"/>
              </a:rPr>
              <a:t> – (</a:t>
            </a:r>
            <a:r>
              <a:rPr lang="en-GB" altLang="en-US" sz="1500">
                <a:latin typeface="Comic Sans MS" pitchFamily="66" charset="0"/>
              </a:rPr>
              <a:t>32 + 70 + 55 + 45 + 122</a:t>
            </a:r>
            <a:r>
              <a:rPr lang="en-GB" altLang="en-US" sz="1600">
                <a:latin typeface="Comic Sans MS" pitchFamily="66" charset="0"/>
              </a:rPr>
              <a:t>)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36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295900" y="6016625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122</a:t>
            </a:r>
            <a:r>
              <a:rPr lang="en-GB" altLang="en-US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2773363" y="4295775"/>
            <a:ext cx="993775" cy="396875"/>
            <a:chOff x="1747" y="2706"/>
            <a:chExt cx="626" cy="250"/>
          </a:xfrm>
        </p:grpSpPr>
        <p:sp>
          <p:nvSpPr>
            <p:cNvPr id="6202" name="Text Box 58"/>
            <p:cNvSpPr txBox="1">
              <a:spLocks noChangeArrowheads="1"/>
            </p:cNvSpPr>
            <p:nvPr/>
          </p:nvSpPr>
          <p:spPr bwMode="auto">
            <a:xfrm>
              <a:off x="1747" y="2706"/>
              <a:ext cx="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</a:p>
          </p:txBody>
        </p:sp>
        <p:sp>
          <p:nvSpPr>
            <p:cNvPr id="6203" name="Line 59"/>
            <p:cNvSpPr>
              <a:spLocks noChangeShapeType="1"/>
            </p:cNvSpPr>
            <p:nvPr/>
          </p:nvSpPr>
          <p:spPr bwMode="auto">
            <a:xfrm flipH="1">
              <a:off x="1896" y="2796"/>
              <a:ext cx="477" cy="1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2587625" y="4224338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55</a:t>
            </a:r>
            <a:r>
              <a:rPr lang="en-GB" altLang="en-US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4508500" y="5657850"/>
            <a:ext cx="1223963" cy="787400"/>
            <a:chOff x="2840" y="3564"/>
            <a:chExt cx="771" cy="496"/>
          </a:xfrm>
        </p:grpSpPr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>
              <a:off x="2840" y="3564"/>
              <a:ext cx="576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07" name="Text Box 63"/>
            <p:cNvSpPr txBox="1">
              <a:spLocks noChangeArrowheads="1"/>
            </p:cNvSpPr>
            <p:nvPr/>
          </p:nvSpPr>
          <p:spPr bwMode="auto">
            <a:xfrm>
              <a:off x="3384" y="3810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5874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97" grpId="0" animBg="1" autoUpdateAnimBg="0"/>
      <p:bldP spid="6198" grpId="0" animBg="1" autoUpdateAnimBg="0"/>
      <p:bldP spid="6199" grpId="0" animBg="1" autoUpdateAnimBg="0"/>
      <p:bldP spid="6200" grpId="0" autoUpdateAnimBg="0"/>
      <p:bldP spid="62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0" name="Group 62"/>
          <p:cNvGrpSpPr>
            <a:grpSpLocks/>
          </p:cNvGrpSpPr>
          <p:nvPr/>
        </p:nvGrpSpPr>
        <p:grpSpPr bwMode="auto">
          <a:xfrm>
            <a:off x="288925" y="342900"/>
            <a:ext cx="8855075" cy="6232525"/>
            <a:chOff x="182" y="216"/>
            <a:chExt cx="5578" cy="3926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1008" y="240"/>
              <a:ext cx="3360" cy="294"/>
            </a:xfrm>
            <a:prstGeom prst="rect">
              <a:avLst/>
            </a:prstGeom>
            <a:gradFill rotWithShape="0">
              <a:gsLst>
                <a:gs pos="0">
                  <a:srgbClr val="64A5E0">
                    <a:gamma/>
                    <a:shade val="76078"/>
                    <a:invGamma/>
                  </a:srgbClr>
                </a:gs>
                <a:gs pos="50000">
                  <a:srgbClr val="64A5E0"/>
                </a:gs>
                <a:gs pos="100000">
                  <a:srgbClr val="64A5E0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>
                  <a:solidFill>
                    <a:srgbClr val="FFFFCC"/>
                  </a:solidFill>
                  <a:latin typeface="Comic Sans MS" pitchFamily="66" charset="0"/>
                </a:rPr>
                <a:t>Exterior Angles of Polygons</a:t>
              </a:r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644" y="216"/>
              <a:ext cx="876" cy="756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Diagrams </a:t>
              </a:r>
              <a:r>
                <a:rPr lang="en-GB" altLang="en-US" sz="1800" u="sng">
                  <a:solidFill>
                    <a:schemeClr val="accent2"/>
                  </a:solidFill>
                  <a:latin typeface="Comic Sans MS" pitchFamily="66" charset="0"/>
                </a:rPr>
                <a:t>not </a:t>
              </a:r>
              <a:r>
                <a:rPr lang="en-GB" altLang="en-US" sz="1800">
                  <a:latin typeface="Comic Sans MS" pitchFamily="66" charset="0"/>
                </a:rPr>
                <a:t>accurately drawn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82" y="614"/>
              <a:ext cx="3123" cy="237"/>
            </a:xfrm>
            <a:prstGeom prst="rect">
              <a:avLst/>
            </a:prstGeom>
            <a:gradFill rotWithShape="0">
              <a:gsLst>
                <a:gs pos="0">
                  <a:srgbClr val="64A5E0">
                    <a:gamma/>
                    <a:shade val="76078"/>
                    <a:invGamma/>
                  </a:srgbClr>
                </a:gs>
                <a:gs pos="50000">
                  <a:srgbClr val="64A5E0"/>
                </a:gs>
                <a:gs pos="100000">
                  <a:srgbClr val="64A5E0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800">
                  <a:solidFill>
                    <a:schemeClr val="bg1"/>
                  </a:solidFill>
                  <a:latin typeface="Comic Sans MS" pitchFamily="66" charset="0"/>
                </a:rPr>
                <a:t>Now try these ones by yourself.</a:t>
              </a:r>
            </a:p>
          </p:txBody>
        </p:sp>
        <p:grpSp>
          <p:nvGrpSpPr>
            <p:cNvPr id="7229" name="Group 61"/>
            <p:cNvGrpSpPr>
              <a:grpSpLocks/>
            </p:cNvGrpSpPr>
            <p:nvPr/>
          </p:nvGrpSpPr>
          <p:grpSpPr bwMode="auto">
            <a:xfrm>
              <a:off x="192" y="895"/>
              <a:ext cx="5568" cy="3247"/>
              <a:chOff x="192" y="895"/>
              <a:chExt cx="5568" cy="3247"/>
            </a:xfrm>
          </p:grpSpPr>
          <p:grpSp>
            <p:nvGrpSpPr>
              <p:cNvPr id="7228" name="Group 60"/>
              <p:cNvGrpSpPr>
                <a:grpSpLocks/>
              </p:cNvGrpSpPr>
              <p:nvPr/>
            </p:nvGrpSpPr>
            <p:grpSpPr bwMode="auto">
              <a:xfrm>
                <a:off x="348" y="2468"/>
                <a:ext cx="5412" cy="1674"/>
                <a:chOff x="348" y="2468"/>
                <a:chExt cx="5412" cy="1674"/>
              </a:xfrm>
            </p:grpSpPr>
            <p:grpSp>
              <p:nvGrpSpPr>
                <p:cNvPr id="7177" name="Group 9"/>
                <p:cNvGrpSpPr>
                  <a:grpSpLocks/>
                </p:cNvGrpSpPr>
                <p:nvPr/>
              </p:nvGrpSpPr>
              <p:grpSpPr bwMode="auto">
                <a:xfrm flipV="1">
                  <a:off x="3237" y="2508"/>
                  <a:ext cx="2259" cy="1530"/>
                  <a:chOff x="3237" y="2280"/>
                  <a:chExt cx="2259" cy="1530"/>
                </a:xfrm>
              </p:grpSpPr>
              <p:sp>
                <p:nvSpPr>
                  <p:cNvPr id="7178" name="Freeform 10"/>
                  <p:cNvSpPr>
                    <a:spLocks/>
                  </p:cNvSpPr>
                  <p:nvPr/>
                </p:nvSpPr>
                <p:spPr bwMode="auto">
                  <a:xfrm>
                    <a:off x="3382" y="3576"/>
                    <a:ext cx="1796" cy="1"/>
                  </a:xfrm>
                  <a:custGeom>
                    <a:avLst/>
                    <a:gdLst>
                      <a:gd name="T0" fmla="*/ 0 w 1796"/>
                      <a:gd name="T1" fmla="*/ 1 h 1"/>
                      <a:gd name="T2" fmla="*/ 1796 w 179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96" h="1">
                        <a:moveTo>
                          <a:pt x="0" y="1"/>
                        </a:moveTo>
                        <a:lnTo>
                          <a:pt x="1796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79" name="Freeform 11"/>
                  <p:cNvSpPr>
                    <a:spLocks/>
                  </p:cNvSpPr>
                  <p:nvPr/>
                </p:nvSpPr>
                <p:spPr bwMode="auto">
                  <a:xfrm>
                    <a:off x="3237" y="2783"/>
                    <a:ext cx="602" cy="1027"/>
                  </a:xfrm>
                  <a:custGeom>
                    <a:avLst/>
                    <a:gdLst>
                      <a:gd name="T0" fmla="*/ 0 w 630"/>
                      <a:gd name="T1" fmla="*/ 1079 h 1079"/>
                      <a:gd name="T2" fmla="*/ 630 w 630"/>
                      <a:gd name="T3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30" h="1079">
                        <a:moveTo>
                          <a:pt x="0" y="1079"/>
                        </a:moveTo>
                        <a:lnTo>
                          <a:pt x="63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1" y="2441"/>
                    <a:ext cx="1301" cy="50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280"/>
                    <a:ext cx="854" cy="5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315" y="2589"/>
                    <a:ext cx="0" cy="6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3" name="Freeform 15"/>
                  <p:cNvSpPr>
                    <a:spLocks/>
                  </p:cNvSpPr>
                  <p:nvPr/>
                </p:nvSpPr>
                <p:spPr bwMode="auto">
                  <a:xfrm>
                    <a:off x="4794" y="3175"/>
                    <a:ext cx="702" cy="398"/>
                  </a:xfrm>
                  <a:custGeom>
                    <a:avLst/>
                    <a:gdLst>
                      <a:gd name="T0" fmla="*/ 702 w 702"/>
                      <a:gd name="T1" fmla="*/ 0 h 398"/>
                      <a:gd name="T2" fmla="*/ 0 w 702"/>
                      <a:gd name="T3" fmla="*/ 398 h 3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02" h="398">
                        <a:moveTo>
                          <a:pt x="702" y="0"/>
                        </a:moveTo>
                        <a:lnTo>
                          <a:pt x="0" y="39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 flipH="1">
                  <a:off x="440" y="2468"/>
                  <a:ext cx="1847" cy="1674"/>
                  <a:chOff x="440" y="2240"/>
                  <a:chExt cx="1847" cy="1674"/>
                </a:xfrm>
              </p:grpSpPr>
              <p:sp>
                <p:nvSpPr>
                  <p:cNvPr id="718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" y="3593"/>
                    <a:ext cx="1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6" name="Freeform 18"/>
                  <p:cNvSpPr>
                    <a:spLocks/>
                  </p:cNvSpPr>
                  <p:nvPr/>
                </p:nvSpPr>
                <p:spPr bwMode="auto">
                  <a:xfrm>
                    <a:off x="1949" y="2418"/>
                    <a:ext cx="1" cy="1176"/>
                  </a:xfrm>
                  <a:custGeom>
                    <a:avLst/>
                    <a:gdLst>
                      <a:gd name="T0" fmla="*/ 0 w 1"/>
                      <a:gd name="T1" fmla="*/ 1176 h 1176"/>
                      <a:gd name="T2" fmla="*/ 1 w 1"/>
                      <a:gd name="T3" fmla="*/ 0 h 1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176">
                        <a:moveTo>
                          <a:pt x="0" y="1176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7" name="Freeform 19"/>
                  <p:cNvSpPr>
                    <a:spLocks/>
                  </p:cNvSpPr>
                  <p:nvPr/>
                </p:nvSpPr>
                <p:spPr bwMode="auto">
                  <a:xfrm>
                    <a:off x="1065" y="2240"/>
                    <a:ext cx="885" cy="556"/>
                  </a:xfrm>
                  <a:custGeom>
                    <a:avLst/>
                    <a:gdLst>
                      <a:gd name="T0" fmla="*/ 885 w 885"/>
                      <a:gd name="T1" fmla="*/ 556 h 556"/>
                      <a:gd name="T2" fmla="*/ 0 w 885"/>
                      <a:gd name="T3" fmla="*/ 0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85" h="556">
                        <a:moveTo>
                          <a:pt x="885" y="5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8" name="Freeform 20"/>
                  <p:cNvSpPr>
                    <a:spLocks/>
                  </p:cNvSpPr>
                  <p:nvPr/>
                </p:nvSpPr>
                <p:spPr bwMode="auto">
                  <a:xfrm>
                    <a:off x="440" y="2396"/>
                    <a:ext cx="871" cy="844"/>
                  </a:xfrm>
                  <a:custGeom>
                    <a:avLst/>
                    <a:gdLst>
                      <a:gd name="T0" fmla="*/ 1432 w 1432"/>
                      <a:gd name="T1" fmla="*/ 0 h 1388"/>
                      <a:gd name="T2" fmla="*/ 0 w 1432"/>
                      <a:gd name="T3" fmla="*/ 1388 h 1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432" h="1388">
                        <a:moveTo>
                          <a:pt x="1432" y="0"/>
                        </a:moveTo>
                        <a:lnTo>
                          <a:pt x="0" y="138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8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3082"/>
                    <a:ext cx="321" cy="8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sp>
              <p:nvSpPr>
                <p:cNvPr id="71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48" y="2688"/>
                  <a:ext cx="28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3</a:t>
                  </a:r>
                </a:p>
              </p:txBody>
            </p:sp>
            <p:sp>
              <p:nvSpPr>
                <p:cNvPr id="71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92" y="2628"/>
                  <a:ext cx="28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4</a:t>
                  </a:r>
                </a:p>
              </p:txBody>
            </p:sp>
            <p:sp>
              <p:nvSpPr>
                <p:cNvPr id="719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52" y="2676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63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3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" y="3708"/>
                  <a:ext cx="112" cy="11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719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501" y="3789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73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y</a:t>
                  </a:r>
                </a:p>
              </p:txBody>
            </p:sp>
            <p:sp>
              <p:nvSpPr>
                <p:cNvPr id="71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70" y="3174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115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224" y="3762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58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24" y="2484"/>
                  <a:ext cx="2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z</a:t>
                  </a:r>
                </a:p>
              </p:txBody>
            </p:sp>
            <p:sp>
              <p:nvSpPr>
                <p:cNvPr id="719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12" y="3161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33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83" y="3119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55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0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99" y="3339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130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990" y="2741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45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203" name="Group 35"/>
              <p:cNvGrpSpPr>
                <a:grpSpLocks/>
              </p:cNvGrpSpPr>
              <p:nvPr/>
            </p:nvGrpSpPr>
            <p:grpSpPr bwMode="auto">
              <a:xfrm>
                <a:off x="192" y="895"/>
                <a:ext cx="5135" cy="1385"/>
                <a:chOff x="192" y="895"/>
                <a:chExt cx="5135" cy="1385"/>
              </a:xfrm>
            </p:grpSpPr>
            <p:grpSp>
              <p:nvGrpSpPr>
                <p:cNvPr id="7204" name="Group 36"/>
                <p:cNvGrpSpPr>
                  <a:grpSpLocks/>
                </p:cNvGrpSpPr>
                <p:nvPr/>
              </p:nvGrpSpPr>
              <p:grpSpPr bwMode="auto">
                <a:xfrm flipH="1">
                  <a:off x="212" y="895"/>
                  <a:ext cx="2294" cy="1236"/>
                  <a:chOff x="832" y="1692"/>
                  <a:chExt cx="3620" cy="1360"/>
                </a:xfrm>
              </p:grpSpPr>
              <p:sp>
                <p:nvSpPr>
                  <p:cNvPr id="72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16" y="2916"/>
                    <a:ext cx="3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0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" y="2004"/>
                    <a:ext cx="2036" cy="10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07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84" y="1692"/>
                    <a:ext cx="1398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7208" name="Group 40"/>
                <p:cNvGrpSpPr>
                  <a:grpSpLocks/>
                </p:cNvGrpSpPr>
                <p:nvPr/>
              </p:nvGrpSpPr>
              <p:grpSpPr bwMode="auto">
                <a:xfrm rot="-10800000">
                  <a:off x="3484" y="1012"/>
                  <a:ext cx="1843" cy="1268"/>
                  <a:chOff x="3484" y="784"/>
                  <a:chExt cx="1843" cy="1268"/>
                </a:xfrm>
              </p:grpSpPr>
              <p:sp>
                <p:nvSpPr>
                  <p:cNvPr id="7209" name="Freeform 41"/>
                  <p:cNvSpPr>
                    <a:spLocks/>
                  </p:cNvSpPr>
                  <p:nvPr/>
                </p:nvSpPr>
                <p:spPr bwMode="auto">
                  <a:xfrm flipH="1">
                    <a:off x="3894" y="1098"/>
                    <a:ext cx="1195" cy="701"/>
                  </a:xfrm>
                  <a:custGeom>
                    <a:avLst/>
                    <a:gdLst>
                      <a:gd name="T0" fmla="*/ 0 w 1416"/>
                      <a:gd name="T1" fmla="*/ 1080 h 1080"/>
                      <a:gd name="T2" fmla="*/ 1416 w 1416"/>
                      <a:gd name="T3" fmla="*/ 1080 h 1080"/>
                      <a:gd name="T4" fmla="*/ 1104 w 1416"/>
                      <a:gd name="T5" fmla="*/ 0 h 1080"/>
                      <a:gd name="T6" fmla="*/ 228 w 1416"/>
                      <a:gd name="T7" fmla="*/ 276 h 1080"/>
                      <a:gd name="T8" fmla="*/ 0 w 1416"/>
                      <a:gd name="T9" fmla="*/ 1080 h 10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16" h="1080">
                        <a:moveTo>
                          <a:pt x="0" y="1080"/>
                        </a:moveTo>
                        <a:lnTo>
                          <a:pt x="1416" y="1080"/>
                        </a:lnTo>
                        <a:lnTo>
                          <a:pt x="1104" y="0"/>
                        </a:lnTo>
                        <a:lnTo>
                          <a:pt x="228" y="276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1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4" y="1799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11" name="Freeform 43"/>
                  <p:cNvSpPr>
                    <a:spLocks/>
                  </p:cNvSpPr>
                  <p:nvPr/>
                </p:nvSpPr>
                <p:spPr bwMode="auto">
                  <a:xfrm>
                    <a:off x="4158" y="784"/>
                    <a:ext cx="112" cy="314"/>
                  </a:xfrm>
                  <a:custGeom>
                    <a:avLst/>
                    <a:gdLst>
                      <a:gd name="T0" fmla="*/ 0 w 112"/>
                      <a:gd name="T1" fmla="*/ 314 h 314"/>
                      <a:gd name="T2" fmla="*/ 112 w 112"/>
                      <a:gd name="T3" fmla="*/ 0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12" h="314">
                        <a:moveTo>
                          <a:pt x="0" y="314"/>
                        </a:moveTo>
                        <a:lnTo>
                          <a:pt x="112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1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901" y="1280"/>
                    <a:ext cx="426" cy="1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1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089" y="1796"/>
                    <a:ext cx="99" cy="2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sp>
              <p:nvSpPr>
                <p:cNvPr id="72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2" y="996"/>
                  <a:ext cx="28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1</a:t>
                  </a:r>
                </a:p>
              </p:txBody>
            </p:sp>
            <p:sp>
              <p:nvSpPr>
                <p:cNvPr id="72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68" y="996"/>
                  <a:ext cx="28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2</a:t>
                  </a:r>
                </a:p>
              </p:txBody>
            </p:sp>
            <p:sp>
              <p:nvSpPr>
                <p:cNvPr id="7216" name="Rectangle 48"/>
                <p:cNvSpPr>
                  <a:spLocks noChangeArrowheads="1"/>
                </p:cNvSpPr>
                <p:nvPr/>
              </p:nvSpPr>
              <p:spPr bwMode="auto">
                <a:xfrm rot="-3145210">
                  <a:off x="1269" y="1081"/>
                  <a:ext cx="180" cy="18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72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48" y="1018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110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1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69" y="1740"/>
                  <a:ext cx="2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w</a:t>
                  </a:r>
                </a:p>
              </p:txBody>
            </p:sp>
            <p:sp>
              <p:nvSpPr>
                <p:cNvPr id="721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60" y="1923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85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2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831" y="1273"/>
                  <a:ext cx="4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110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2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590" y="1501"/>
                  <a:ext cx="2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x</a:t>
                  </a:r>
                </a:p>
              </p:txBody>
            </p:sp>
            <p:sp>
              <p:nvSpPr>
                <p:cNvPr id="722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011" y="1975"/>
                  <a:ext cx="60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130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63500" y="3525838"/>
            <a:ext cx="8994775" cy="3251200"/>
            <a:chOff x="40" y="2221"/>
            <a:chExt cx="5666" cy="2048"/>
          </a:xfrm>
        </p:grpSpPr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129" y="2221"/>
              <a:ext cx="2441" cy="218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>
                  <a:latin typeface="Comic Sans MS" pitchFamily="66" charset="0"/>
                </a:rPr>
                <a:t>Angle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GB" altLang="en-US" sz="1600">
                  <a:latin typeface="Comic Sans MS" pitchFamily="66" charset="0"/>
                </a:rPr>
                <a:t> = </a:t>
              </a:r>
              <a:r>
                <a:rPr lang="en-GB" altLang="en-US" sz="1600" b="1">
                  <a:latin typeface="Comic Sans MS" pitchFamily="66" charset="0"/>
                </a:rPr>
                <a:t>360</a:t>
              </a:r>
              <a:r>
                <a:rPr lang="en-GB" altLang="en-US" sz="1600">
                  <a:latin typeface="Comic Sans MS" pitchFamily="66" charset="0"/>
                </a:rPr>
                <a:t> – (130 + 90) =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140</a:t>
              </a:r>
              <a:r>
                <a:rPr lang="en-GB" altLang="en-US" sz="16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225" name="Text Box 57"/>
            <p:cNvSpPr txBox="1">
              <a:spLocks noChangeArrowheads="1"/>
            </p:cNvSpPr>
            <p:nvPr/>
          </p:nvSpPr>
          <p:spPr bwMode="auto">
            <a:xfrm>
              <a:off x="2795" y="2245"/>
              <a:ext cx="2852" cy="218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>
                  <a:latin typeface="Comic Sans MS" pitchFamily="66" charset="0"/>
                </a:rPr>
                <a:t>Angle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x</a:t>
              </a:r>
              <a:r>
                <a:rPr lang="en-GB" altLang="en-US" sz="1600">
                  <a:latin typeface="Comic Sans MS" pitchFamily="66" charset="0"/>
                </a:rPr>
                <a:t> = </a:t>
              </a:r>
              <a:r>
                <a:rPr lang="en-GB" altLang="en-US" sz="1600" b="1">
                  <a:latin typeface="Comic Sans MS" pitchFamily="66" charset="0"/>
                </a:rPr>
                <a:t>360</a:t>
              </a:r>
              <a:r>
                <a:rPr lang="en-GB" altLang="en-US" sz="1600">
                  <a:latin typeface="Comic Sans MS" pitchFamily="66" charset="0"/>
                </a:rPr>
                <a:t> – (110 + 85 + 110) =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55</a:t>
              </a:r>
              <a:r>
                <a:rPr lang="en-GB" altLang="en-US" sz="16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226" name="Text Box 58"/>
            <p:cNvSpPr txBox="1">
              <a:spLocks noChangeArrowheads="1"/>
            </p:cNvSpPr>
            <p:nvPr/>
          </p:nvSpPr>
          <p:spPr bwMode="auto">
            <a:xfrm>
              <a:off x="40" y="4051"/>
              <a:ext cx="2588" cy="218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>
                  <a:latin typeface="Comic Sans MS" pitchFamily="66" charset="0"/>
                </a:rPr>
                <a:t>Angle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y</a:t>
              </a:r>
              <a:r>
                <a:rPr lang="en-GB" altLang="en-US" sz="1600">
                  <a:latin typeface="Comic Sans MS" pitchFamily="66" charset="0"/>
                </a:rPr>
                <a:t> = </a:t>
              </a:r>
              <a:r>
                <a:rPr lang="en-GB" altLang="en-US" sz="1600" b="1">
                  <a:latin typeface="Comic Sans MS" pitchFamily="66" charset="0"/>
                </a:rPr>
                <a:t>360</a:t>
              </a:r>
              <a:r>
                <a:rPr lang="en-GB" altLang="en-US" sz="1600">
                  <a:latin typeface="Comic Sans MS" pitchFamily="66" charset="0"/>
                </a:rPr>
                <a:t> – (</a:t>
              </a:r>
              <a:r>
                <a:rPr lang="en-GB" altLang="en-US" sz="1600" b="1">
                  <a:solidFill>
                    <a:schemeClr val="bg1"/>
                  </a:solidFill>
                  <a:latin typeface="Comic Sans MS" pitchFamily="66" charset="0"/>
                </a:rPr>
                <a:t>65</a:t>
              </a:r>
              <a:r>
                <a:rPr lang="en-GB" altLang="en-US" sz="1600">
                  <a:latin typeface="Comic Sans MS" pitchFamily="66" charset="0"/>
                </a:rPr>
                <a:t> + 73 + </a:t>
              </a:r>
              <a:r>
                <a:rPr lang="en-GB" altLang="en-US" sz="1600" b="1">
                  <a:latin typeface="Comic Sans MS" pitchFamily="66" charset="0"/>
                </a:rPr>
                <a:t>90</a:t>
              </a:r>
              <a:r>
                <a:rPr lang="en-GB" altLang="en-US" sz="1600" b="1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 altLang="en-US" sz="1600">
                  <a:latin typeface="Comic Sans MS" pitchFamily="66" charset="0"/>
                </a:rPr>
                <a:t>+ 63) =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69</a:t>
              </a:r>
              <a:r>
                <a:rPr lang="en-GB" altLang="en-US" sz="1600" baseline="30000">
                  <a:latin typeface="Comic Sans MS" pitchFamily="66" charset="0"/>
                </a:rPr>
                <a:t>o</a:t>
              </a:r>
              <a:endParaRPr lang="en-GB" alt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227" name="Text Box 59"/>
            <p:cNvSpPr txBox="1">
              <a:spLocks noChangeArrowheads="1"/>
            </p:cNvSpPr>
            <p:nvPr/>
          </p:nvSpPr>
          <p:spPr bwMode="auto">
            <a:xfrm>
              <a:off x="2791" y="4048"/>
              <a:ext cx="2915" cy="218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>
                  <a:latin typeface="Comic Sans MS" pitchFamily="66" charset="0"/>
                </a:rPr>
                <a:t>Angle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z</a:t>
              </a:r>
              <a:r>
                <a:rPr lang="en-GB" altLang="en-US" sz="1600">
                  <a:latin typeface="Comic Sans MS" pitchFamily="66" charset="0"/>
                </a:rPr>
                <a:t> = </a:t>
              </a:r>
              <a:r>
                <a:rPr lang="en-GB" altLang="en-US" sz="1600" b="1">
                  <a:latin typeface="Comic Sans MS" pitchFamily="66" charset="0"/>
                </a:rPr>
                <a:t>360</a:t>
              </a:r>
              <a:r>
                <a:rPr lang="en-GB" altLang="en-US" sz="1600">
                  <a:latin typeface="Comic Sans MS" pitchFamily="66" charset="0"/>
                </a:rPr>
                <a:t> – (</a:t>
              </a:r>
              <a:r>
                <a:rPr lang="en-GB" altLang="en-US" sz="1500">
                  <a:latin typeface="Comic Sans MS" pitchFamily="66" charset="0"/>
                </a:rPr>
                <a:t>33 + 58 + </a:t>
              </a:r>
              <a:r>
                <a:rPr lang="en-GB" altLang="en-US" sz="1500" b="1">
                  <a:solidFill>
                    <a:schemeClr val="bg1"/>
                  </a:solidFill>
                  <a:latin typeface="Comic Sans MS" pitchFamily="66" charset="0"/>
                </a:rPr>
                <a:t>50</a:t>
              </a:r>
              <a:r>
                <a:rPr lang="en-GB" altLang="en-US" sz="1500">
                  <a:latin typeface="Comic Sans MS" pitchFamily="66" charset="0"/>
                </a:rPr>
                <a:t> + 55 + 45</a:t>
              </a:r>
              <a:r>
                <a:rPr lang="en-GB" altLang="en-US" sz="1600">
                  <a:latin typeface="Comic Sans MS" pitchFamily="66" charset="0"/>
                </a:rPr>
                <a:t>) = </a:t>
              </a:r>
              <a:r>
                <a:rPr lang="en-GB" altLang="en-US" sz="1600">
                  <a:solidFill>
                    <a:schemeClr val="accent2"/>
                  </a:solidFill>
                  <a:latin typeface="Comic Sans MS" pitchFamily="66" charset="0"/>
                </a:rPr>
                <a:t>119</a:t>
              </a:r>
              <a:r>
                <a:rPr lang="en-GB" altLang="en-US" sz="1600" baseline="30000">
                  <a:latin typeface="Comic Sans MS" pitchFamily="66" charset="0"/>
                </a:rPr>
                <a:t>o</a:t>
              </a:r>
              <a:endParaRPr lang="en-GB" alt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42889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238250" y="438150"/>
            <a:ext cx="5924550" cy="4648200"/>
            <a:chOff x="780" y="276"/>
            <a:chExt cx="3732" cy="2928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 flipH="1">
              <a:off x="1236" y="1112"/>
              <a:ext cx="3204" cy="2092"/>
              <a:chOff x="924" y="752"/>
              <a:chExt cx="3204" cy="2092"/>
            </a:xfrm>
          </p:grpSpPr>
          <p:grpSp>
            <p:nvGrpSpPr>
              <p:cNvPr id="8196" name="Group 4"/>
              <p:cNvGrpSpPr>
                <a:grpSpLocks/>
              </p:cNvGrpSpPr>
              <p:nvPr/>
            </p:nvGrpSpPr>
            <p:grpSpPr bwMode="auto">
              <a:xfrm>
                <a:off x="1476" y="752"/>
                <a:ext cx="2652" cy="1972"/>
                <a:chOff x="1476" y="752"/>
                <a:chExt cx="2652" cy="1972"/>
              </a:xfrm>
            </p:grpSpPr>
            <p:sp>
              <p:nvSpPr>
                <p:cNvPr id="8197" name="Freeform 5"/>
                <p:cNvSpPr>
                  <a:spLocks/>
                </p:cNvSpPr>
                <p:nvPr/>
              </p:nvSpPr>
              <p:spPr bwMode="auto">
                <a:xfrm>
                  <a:off x="1476" y="752"/>
                  <a:ext cx="2652" cy="1972"/>
                </a:xfrm>
                <a:custGeom>
                  <a:avLst/>
                  <a:gdLst>
                    <a:gd name="T0" fmla="*/ 1080 w 2652"/>
                    <a:gd name="T1" fmla="*/ 1972 h 1972"/>
                    <a:gd name="T2" fmla="*/ 1491 w 2652"/>
                    <a:gd name="T3" fmla="*/ 1969 h 1972"/>
                    <a:gd name="T4" fmla="*/ 2148 w 2652"/>
                    <a:gd name="T5" fmla="*/ 1324 h 1972"/>
                    <a:gd name="T6" fmla="*/ 2196 w 2652"/>
                    <a:gd name="T7" fmla="*/ 820 h 1972"/>
                    <a:gd name="T8" fmla="*/ 2652 w 2652"/>
                    <a:gd name="T9" fmla="*/ 604 h 1972"/>
                    <a:gd name="T10" fmla="*/ 2400 w 2652"/>
                    <a:gd name="T11" fmla="*/ 544 h 1972"/>
                    <a:gd name="T12" fmla="*/ 2344 w 2652"/>
                    <a:gd name="T13" fmla="*/ 0 h 1972"/>
                    <a:gd name="T14" fmla="*/ 1428 w 2652"/>
                    <a:gd name="T15" fmla="*/ 988 h 1972"/>
                    <a:gd name="T16" fmla="*/ 564 w 2652"/>
                    <a:gd name="T17" fmla="*/ 1180 h 1972"/>
                    <a:gd name="T18" fmla="*/ 48 w 2652"/>
                    <a:gd name="T19" fmla="*/ 700 h 1972"/>
                    <a:gd name="T20" fmla="*/ 0 w 2652"/>
                    <a:gd name="T21" fmla="*/ 1456 h 1972"/>
                    <a:gd name="T22" fmla="*/ 640 w 2652"/>
                    <a:gd name="T23" fmla="*/ 1968 h 1972"/>
                    <a:gd name="T24" fmla="*/ 1080 w 2652"/>
                    <a:gd name="T25" fmla="*/ 1972 h 1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52" h="1972">
                      <a:moveTo>
                        <a:pt x="1080" y="1972"/>
                      </a:moveTo>
                      <a:lnTo>
                        <a:pt x="1491" y="1969"/>
                      </a:lnTo>
                      <a:lnTo>
                        <a:pt x="2148" y="1324"/>
                      </a:lnTo>
                      <a:lnTo>
                        <a:pt x="2196" y="820"/>
                      </a:lnTo>
                      <a:lnTo>
                        <a:pt x="2652" y="604"/>
                      </a:lnTo>
                      <a:lnTo>
                        <a:pt x="2400" y="544"/>
                      </a:lnTo>
                      <a:lnTo>
                        <a:pt x="2344" y="0"/>
                      </a:lnTo>
                      <a:lnTo>
                        <a:pt x="1428" y="988"/>
                      </a:lnTo>
                      <a:lnTo>
                        <a:pt x="564" y="1180"/>
                      </a:lnTo>
                      <a:lnTo>
                        <a:pt x="48" y="700"/>
                      </a:lnTo>
                      <a:lnTo>
                        <a:pt x="0" y="1456"/>
                      </a:lnTo>
                      <a:lnTo>
                        <a:pt x="640" y="1968"/>
                      </a:lnTo>
                      <a:lnTo>
                        <a:pt x="1080" y="197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8198" name="Oval 6"/>
                <p:cNvSpPr>
                  <a:spLocks noChangeArrowheads="1"/>
                </p:cNvSpPr>
                <p:nvPr/>
              </p:nvSpPr>
              <p:spPr bwMode="auto">
                <a:xfrm rot="1726302">
                  <a:off x="3552" y="1279"/>
                  <a:ext cx="162" cy="27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8199" name="Oval 7"/>
                <p:cNvSpPr>
                  <a:spLocks noChangeArrowheads="1"/>
                </p:cNvSpPr>
                <p:nvPr/>
              </p:nvSpPr>
              <p:spPr bwMode="auto">
                <a:xfrm>
                  <a:off x="3555" y="1482"/>
                  <a:ext cx="80" cy="5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8200" name="AutoShape 8"/>
              <p:cNvSpPr>
                <a:spLocks noChangeArrowheads="1"/>
              </p:cNvSpPr>
              <p:nvPr/>
            </p:nvSpPr>
            <p:spPr bwMode="auto">
              <a:xfrm>
                <a:off x="924" y="2628"/>
                <a:ext cx="408" cy="204"/>
              </a:xfrm>
              <a:prstGeom prst="hexagon">
                <a:avLst>
                  <a:gd name="adj" fmla="val 50000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8201" name="AutoShape 9"/>
              <p:cNvSpPr>
                <a:spLocks noChangeArrowheads="1"/>
              </p:cNvSpPr>
              <p:nvPr/>
            </p:nvSpPr>
            <p:spPr bwMode="auto">
              <a:xfrm>
                <a:off x="1464" y="2640"/>
                <a:ext cx="408" cy="204"/>
              </a:xfrm>
              <a:prstGeom prst="hexagon">
                <a:avLst>
                  <a:gd name="adj" fmla="val 50000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780" y="276"/>
              <a:ext cx="373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>
                  <a:latin typeface="Comic Sans MS" pitchFamily="66" charset="0"/>
                </a:rPr>
                <a:t>What’s happened? (mathematically speaking)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933450" y="5334000"/>
            <a:ext cx="7734300" cy="1198563"/>
            <a:chOff x="588" y="3360"/>
            <a:chExt cx="4872" cy="755"/>
          </a:xfrm>
        </p:grpSpPr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588" y="3360"/>
              <a:ext cx="48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latin typeface="Comic Sans MS" pitchFamily="66" charset="0"/>
                </a:rPr>
                <a:t>A hendecagon is laying eggsagons!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840" y="3936"/>
              <a:ext cx="1557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Comic Sans MS" pitchFamily="66" charset="0"/>
                </a:rPr>
                <a:t>Thanks E.G (mathematical pie)</a:t>
              </a:r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543050" y="1447800"/>
            <a:ext cx="5791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9600">
                <a:latin typeface="Comic Sans MS" pitchFamily="66" charset="0"/>
              </a:rPr>
              <a:t>And finally:</a:t>
            </a:r>
          </a:p>
        </p:txBody>
      </p:sp>
    </p:spTree>
    <p:extLst>
      <p:ext uri="{BB962C8B-B14F-4D97-AF65-F5344CB8AC3E}">
        <p14:creationId xmlns:p14="http://schemas.microsoft.com/office/powerpoint/2010/main" val="166189870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2988" y="5589588"/>
            <a:ext cx="1081087" cy="1152525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789363" y="5635625"/>
            <a:ext cx="1079500" cy="1152525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686550" y="5589588"/>
            <a:ext cx="1079500" cy="115252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pic>
        <p:nvPicPr>
          <p:cNvPr id="63494" name="Picture 2" descr="C:\Users\pgarnett\AppData\Local\Microsoft\Windows\Temporary Internet Files\Content.IE5\WBUM89UW\MC900311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911725"/>
            <a:ext cx="91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C:\Users\pgarnett\AppData\Local\Microsoft\Windows\Temporary Internet Files\Content.IE5\A1WZYC2M\MC9003825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74980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" descr="C:\Users\pgarnett\AppData\Local\Microsoft\Windows\Temporary Internet Files\Content.IE5\QMWU7UXH\MP90041008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06938"/>
            <a:ext cx="13176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2184400" y="3344863"/>
            <a:ext cx="51038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10 ticks level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6 </a:t>
            </a:r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pack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5 </a:t>
            </a:r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page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29</a:t>
            </a:r>
            <a:endParaRPr lang="en-NZ" altLang="en-US" sz="2500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/>
            <a:endParaRPr lang="en-NZ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8725" y="1628800"/>
            <a:ext cx="8229600" cy="171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the interior angles of a regular polygon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missing angles in polygons</a:t>
            </a:r>
          </a:p>
        </p:txBody>
      </p:sp>
    </p:spTree>
    <p:extLst>
      <p:ext uri="{BB962C8B-B14F-4D97-AF65-F5344CB8AC3E}">
        <p14:creationId xmlns:p14="http://schemas.microsoft.com/office/powerpoint/2010/main" val="38636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Static 6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81188" y="285750"/>
            <a:ext cx="4905375" cy="590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101850" y="1104900"/>
            <a:ext cx="4883150" cy="4824413"/>
            <a:chOff x="1192" y="852"/>
            <a:chExt cx="3076" cy="3039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05" y="852"/>
              <a:ext cx="3050" cy="3039"/>
            </a:xfrm>
            <a:custGeom>
              <a:avLst/>
              <a:gdLst>
                <a:gd name="T0" fmla="*/ 1681 w 3050"/>
                <a:gd name="T1" fmla="*/ 3030 h 3039"/>
                <a:gd name="T2" fmla="*/ 1906 w 3050"/>
                <a:gd name="T3" fmla="*/ 2991 h 3039"/>
                <a:gd name="T4" fmla="*/ 2118 w 3050"/>
                <a:gd name="T5" fmla="*/ 2919 h 3039"/>
                <a:gd name="T6" fmla="*/ 2316 w 3050"/>
                <a:gd name="T7" fmla="*/ 2817 h 3039"/>
                <a:gd name="T8" fmla="*/ 2494 w 3050"/>
                <a:gd name="T9" fmla="*/ 2691 h 3039"/>
                <a:gd name="T10" fmla="*/ 2653 w 3050"/>
                <a:gd name="T11" fmla="*/ 2539 h 3039"/>
                <a:gd name="T12" fmla="*/ 2789 w 3050"/>
                <a:gd name="T13" fmla="*/ 2367 h 3039"/>
                <a:gd name="T14" fmla="*/ 2900 w 3050"/>
                <a:gd name="T15" fmla="*/ 2177 h 3039"/>
                <a:gd name="T16" fmla="*/ 2981 w 3050"/>
                <a:gd name="T17" fmla="*/ 1970 h 3039"/>
                <a:gd name="T18" fmla="*/ 3032 w 3050"/>
                <a:gd name="T19" fmla="*/ 1750 h 3039"/>
                <a:gd name="T20" fmla="*/ 3050 w 3050"/>
                <a:gd name="T21" fmla="*/ 1519 h 3039"/>
                <a:gd name="T22" fmla="*/ 3032 w 3050"/>
                <a:gd name="T23" fmla="*/ 1288 h 3039"/>
                <a:gd name="T24" fmla="*/ 2981 w 3050"/>
                <a:gd name="T25" fmla="*/ 1068 h 3039"/>
                <a:gd name="T26" fmla="*/ 2900 w 3050"/>
                <a:gd name="T27" fmla="*/ 861 h 3039"/>
                <a:gd name="T28" fmla="*/ 2789 w 3050"/>
                <a:gd name="T29" fmla="*/ 670 h 3039"/>
                <a:gd name="T30" fmla="*/ 2653 w 3050"/>
                <a:gd name="T31" fmla="*/ 499 h 3039"/>
                <a:gd name="T32" fmla="*/ 2494 w 3050"/>
                <a:gd name="T33" fmla="*/ 347 h 3039"/>
                <a:gd name="T34" fmla="*/ 2316 w 3050"/>
                <a:gd name="T35" fmla="*/ 220 h 3039"/>
                <a:gd name="T36" fmla="*/ 2118 w 3050"/>
                <a:gd name="T37" fmla="*/ 120 h 3039"/>
                <a:gd name="T38" fmla="*/ 1906 w 3050"/>
                <a:gd name="T39" fmla="*/ 48 h 3039"/>
                <a:gd name="T40" fmla="*/ 1681 w 3050"/>
                <a:gd name="T41" fmla="*/ 8 h 3039"/>
                <a:gd name="T42" fmla="*/ 1447 w 3050"/>
                <a:gd name="T43" fmla="*/ 3 h 3039"/>
                <a:gd name="T44" fmla="*/ 1218 w 3050"/>
                <a:gd name="T45" fmla="*/ 32 h 3039"/>
                <a:gd name="T46" fmla="*/ 1002 w 3050"/>
                <a:gd name="T47" fmla="*/ 92 h 3039"/>
                <a:gd name="T48" fmla="*/ 800 w 3050"/>
                <a:gd name="T49" fmla="*/ 184 h 3039"/>
                <a:gd name="T50" fmla="*/ 614 w 3050"/>
                <a:gd name="T51" fmla="*/ 302 h 3039"/>
                <a:gd name="T52" fmla="*/ 448 w 3050"/>
                <a:gd name="T53" fmla="*/ 446 h 3039"/>
                <a:gd name="T54" fmla="*/ 304 w 3050"/>
                <a:gd name="T55" fmla="*/ 611 h 3039"/>
                <a:gd name="T56" fmla="*/ 185 w 3050"/>
                <a:gd name="T57" fmla="*/ 796 h 3039"/>
                <a:gd name="T58" fmla="*/ 93 w 3050"/>
                <a:gd name="T59" fmla="*/ 997 h 3039"/>
                <a:gd name="T60" fmla="*/ 31 w 3050"/>
                <a:gd name="T61" fmla="*/ 1213 h 3039"/>
                <a:gd name="T62" fmla="*/ 2 w 3050"/>
                <a:gd name="T63" fmla="*/ 1442 h 3039"/>
                <a:gd name="T64" fmla="*/ 9 w 3050"/>
                <a:gd name="T65" fmla="*/ 1673 h 3039"/>
                <a:gd name="T66" fmla="*/ 48 w 3050"/>
                <a:gd name="T67" fmla="*/ 1898 h 3039"/>
                <a:gd name="T68" fmla="*/ 121 w 3050"/>
                <a:gd name="T69" fmla="*/ 2109 h 3039"/>
                <a:gd name="T70" fmla="*/ 221 w 3050"/>
                <a:gd name="T71" fmla="*/ 2306 h 3039"/>
                <a:gd name="T72" fmla="*/ 349 w 3050"/>
                <a:gd name="T73" fmla="*/ 2484 h 3039"/>
                <a:gd name="T74" fmla="*/ 500 w 3050"/>
                <a:gd name="T75" fmla="*/ 2644 h 3039"/>
                <a:gd name="T76" fmla="*/ 673 w 3050"/>
                <a:gd name="T77" fmla="*/ 2778 h 3039"/>
                <a:gd name="T78" fmla="*/ 865 w 3050"/>
                <a:gd name="T79" fmla="*/ 2888 h 3039"/>
                <a:gd name="T80" fmla="*/ 1073 w 3050"/>
                <a:gd name="T81" fmla="*/ 2969 h 3039"/>
                <a:gd name="T82" fmla="*/ 1294 w 3050"/>
                <a:gd name="T83" fmla="*/ 3021 h 3039"/>
                <a:gd name="T84" fmla="*/ 1525 w 3050"/>
                <a:gd name="T85" fmla="*/ 3039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50" h="3039">
                  <a:moveTo>
                    <a:pt x="1525" y="3039"/>
                  </a:moveTo>
                  <a:lnTo>
                    <a:pt x="1603" y="3036"/>
                  </a:lnTo>
                  <a:lnTo>
                    <a:pt x="1681" y="3030"/>
                  </a:lnTo>
                  <a:lnTo>
                    <a:pt x="1758" y="3021"/>
                  </a:lnTo>
                  <a:lnTo>
                    <a:pt x="1832" y="3007"/>
                  </a:lnTo>
                  <a:lnTo>
                    <a:pt x="1906" y="2991"/>
                  </a:lnTo>
                  <a:lnTo>
                    <a:pt x="1978" y="2969"/>
                  </a:lnTo>
                  <a:lnTo>
                    <a:pt x="2048" y="2946"/>
                  </a:lnTo>
                  <a:lnTo>
                    <a:pt x="2118" y="2919"/>
                  </a:lnTo>
                  <a:lnTo>
                    <a:pt x="2185" y="2888"/>
                  </a:lnTo>
                  <a:lnTo>
                    <a:pt x="2252" y="2855"/>
                  </a:lnTo>
                  <a:lnTo>
                    <a:pt x="2316" y="2817"/>
                  </a:lnTo>
                  <a:lnTo>
                    <a:pt x="2377" y="2778"/>
                  </a:lnTo>
                  <a:lnTo>
                    <a:pt x="2436" y="2736"/>
                  </a:lnTo>
                  <a:lnTo>
                    <a:pt x="2494" y="2691"/>
                  </a:lnTo>
                  <a:lnTo>
                    <a:pt x="2550" y="2644"/>
                  </a:lnTo>
                  <a:lnTo>
                    <a:pt x="2603" y="2593"/>
                  </a:lnTo>
                  <a:lnTo>
                    <a:pt x="2653" y="2539"/>
                  </a:lnTo>
                  <a:lnTo>
                    <a:pt x="2701" y="2484"/>
                  </a:lnTo>
                  <a:lnTo>
                    <a:pt x="2746" y="2428"/>
                  </a:lnTo>
                  <a:lnTo>
                    <a:pt x="2789" y="2367"/>
                  </a:lnTo>
                  <a:lnTo>
                    <a:pt x="2829" y="2306"/>
                  </a:lnTo>
                  <a:lnTo>
                    <a:pt x="2865" y="2242"/>
                  </a:lnTo>
                  <a:lnTo>
                    <a:pt x="2900" y="2177"/>
                  </a:lnTo>
                  <a:lnTo>
                    <a:pt x="2930" y="2109"/>
                  </a:lnTo>
                  <a:lnTo>
                    <a:pt x="2958" y="2041"/>
                  </a:lnTo>
                  <a:lnTo>
                    <a:pt x="2981" y="1970"/>
                  </a:lnTo>
                  <a:lnTo>
                    <a:pt x="3002" y="1898"/>
                  </a:lnTo>
                  <a:lnTo>
                    <a:pt x="3019" y="1824"/>
                  </a:lnTo>
                  <a:lnTo>
                    <a:pt x="3032" y="1750"/>
                  </a:lnTo>
                  <a:lnTo>
                    <a:pt x="3042" y="1673"/>
                  </a:lnTo>
                  <a:lnTo>
                    <a:pt x="3048" y="1597"/>
                  </a:lnTo>
                  <a:lnTo>
                    <a:pt x="3050" y="1519"/>
                  </a:lnTo>
                  <a:lnTo>
                    <a:pt x="3048" y="1442"/>
                  </a:lnTo>
                  <a:lnTo>
                    <a:pt x="3042" y="1364"/>
                  </a:lnTo>
                  <a:lnTo>
                    <a:pt x="3032" y="1288"/>
                  </a:lnTo>
                  <a:lnTo>
                    <a:pt x="3019" y="1213"/>
                  </a:lnTo>
                  <a:lnTo>
                    <a:pt x="3002" y="1141"/>
                  </a:lnTo>
                  <a:lnTo>
                    <a:pt x="2981" y="1068"/>
                  </a:lnTo>
                  <a:lnTo>
                    <a:pt x="2958" y="997"/>
                  </a:lnTo>
                  <a:lnTo>
                    <a:pt x="2930" y="929"/>
                  </a:lnTo>
                  <a:lnTo>
                    <a:pt x="2900" y="861"/>
                  </a:lnTo>
                  <a:lnTo>
                    <a:pt x="2865" y="796"/>
                  </a:lnTo>
                  <a:lnTo>
                    <a:pt x="2829" y="732"/>
                  </a:lnTo>
                  <a:lnTo>
                    <a:pt x="2789" y="670"/>
                  </a:lnTo>
                  <a:lnTo>
                    <a:pt x="2746" y="611"/>
                  </a:lnTo>
                  <a:lnTo>
                    <a:pt x="2701" y="554"/>
                  </a:lnTo>
                  <a:lnTo>
                    <a:pt x="2653" y="499"/>
                  </a:lnTo>
                  <a:lnTo>
                    <a:pt x="2603" y="446"/>
                  </a:lnTo>
                  <a:lnTo>
                    <a:pt x="2550" y="395"/>
                  </a:lnTo>
                  <a:lnTo>
                    <a:pt x="2494" y="347"/>
                  </a:lnTo>
                  <a:lnTo>
                    <a:pt x="2436" y="302"/>
                  </a:lnTo>
                  <a:lnTo>
                    <a:pt x="2377" y="260"/>
                  </a:lnTo>
                  <a:lnTo>
                    <a:pt x="2316" y="220"/>
                  </a:lnTo>
                  <a:lnTo>
                    <a:pt x="2252" y="184"/>
                  </a:lnTo>
                  <a:lnTo>
                    <a:pt x="2185" y="150"/>
                  </a:lnTo>
                  <a:lnTo>
                    <a:pt x="2118" y="120"/>
                  </a:lnTo>
                  <a:lnTo>
                    <a:pt x="2048" y="92"/>
                  </a:lnTo>
                  <a:lnTo>
                    <a:pt x="1978" y="68"/>
                  </a:lnTo>
                  <a:lnTo>
                    <a:pt x="1906" y="48"/>
                  </a:lnTo>
                  <a:lnTo>
                    <a:pt x="1832" y="32"/>
                  </a:lnTo>
                  <a:lnTo>
                    <a:pt x="1758" y="17"/>
                  </a:lnTo>
                  <a:lnTo>
                    <a:pt x="1681" y="8"/>
                  </a:lnTo>
                  <a:lnTo>
                    <a:pt x="1603" y="3"/>
                  </a:lnTo>
                  <a:lnTo>
                    <a:pt x="1525" y="0"/>
                  </a:lnTo>
                  <a:lnTo>
                    <a:pt x="1447" y="3"/>
                  </a:lnTo>
                  <a:lnTo>
                    <a:pt x="1369" y="8"/>
                  </a:lnTo>
                  <a:lnTo>
                    <a:pt x="1294" y="17"/>
                  </a:lnTo>
                  <a:lnTo>
                    <a:pt x="1218" y="32"/>
                  </a:lnTo>
                  <a:lnTo>
                    <a:pt x="1146" y="48"/>
                  </a:lnTo>
                  <a:lnTo>
                    <a:pt x="1073" y="68"/>
                  </a:lnTo>
                  <a:lnTo>
                    <a:pt x="1002" y="92"/>
                  </a:lnTo>
                  <a:lnTo>
                    <a:pt x="933" y="120"/>
                  </a:lnTo>
                  <a:lnTo>
                    <a:pt x="865" y="150"/>
                  </a:lnTo>
                  <a:lnTo>
                    <a:pt x="800" y="184"/>
                  </a:lnTo>
                  <a:lnTo>
                    <a:pt x="736" y="220"/>
                  </a:lnTo>
                  <a:lnTo>
                    <a:pt x="673" y="260"/>
                  </a:lnTo>
                  <a:lnTo>
                    <a:pt x="614" y="302"/>
                  </a:lnTo>
                  <a:lnTo>
                    <a:pt x="557" y="347"/>
                  </a:lnTo>
                  <a:lnTo>
                    <a:pt x="500" y="395"/>
                  </a:lnTo>
                  <a:lnTo>
                    <a:pt x="448" y="446"/>
                  </a:lnTo>
                  <a:lnTo>
                    <a:pt x="397" y="499"/>
                  </a:lnTo>
                  <a:lnTo>
                    <a:pt x="349" y="554"/>
                  </a:lnTo>
                  <a:lnTo>
                    <a:pt x="304" y="611"/>
                  </a:lnTo>
                  <a:lnTo>
                    <a:pt x="262" y="670"/>
                  </a:lnTo>
                  <a:lnTo>
                    <a:pt x="221" y="732"/>
                  </a:lnTo>
                  <a:lnTo>
                    <a:pt x="185" y="796"/>
                  </a:lnTo>
                  <a:lnTo>
                    <a:pt x="152" y="861"/>
                  </a:lnTo>
                  <a:lnTo>
                    <a:pt x="121" y="929"/>
                  </a:lnTo>
                  <a:lnTo>
                    <a:pt x="93" y="997"/>
                  </a:lnTo>
                  <a:lnTo>
                    <a:pt x="69" y="1068"/>
                  </a:lnTo>
                  <a:lnTo>
                    <a:pt x="48" y="1141"/>
                  </a:lnTo>
                  <a:lnTo>
                    <a:pt x="31" y="1213"/>
                  </a:lnTo>
                  <a:lnTo>
                    <a:pt x="18" y="1288"/>
                  </a:lnTo>
                  <a:lnTo>
                    <a:pt x="9" y="1364"/>
                  </a:lnTo>
                  <a:lnTo>
                    <a:pt x="2" y="1442"/>
                  </a:lnTo>
                  <a:lnTo>
                    <a:pt x="0" y="1519"/>
                  </a:lnTo>
                  <a:lnTo>
                    <a:pt x="2" y="1597"/>
                  </a:lnTo>
                  <a:lnTo>
                    <a:pt x="9" y="1673"/>
                  </a:lnTo>
                  <a:lnTo>
                    <a:pt x="18" y="1750"/>
                  </a:lnTo>
                  <a:lnTo>
                    <a:pt x="31" y="1824"/>
                  </a:lnTo>
                  <a:lnTo>
                    <a:pt x="48" y="1898"/>
                  </a:lnTo>
                  <a:lnTo>
                    <a:pt x="69" y="1970"/>
                  </a:lnTo>
                  <a:lnTo>
                    <a:pt x="93" y="2041"/>
                  </a:lnTo>
                  <a:lnTo>
                    <a:pt x="121" y="2109"/>
                  </a:lnTo>
                  <a:lnTo>
                    <a:pt x="152" y="2177"/>
                  </a:lnTo>
                  <a:lnTo>
                    <a:pt x="185" y="2242"/>
                  </a:lnTo>
                  <a:lnTo>
                    <a:pt x="221" y="2306"/>
                  </a:lnTo>
                  <a:lnTo>
                    <a:pt x="262" y="2367"/>
                  </a:lnTo>
                  <a:lnTo>
                    <a:pt x="304" y="2428"/>
                  </a:lnTo>
                  <a:lnTo>
                    <a:pt x="349" y="2484"/>
                  </a:lnTo>
                  <a:lnTo>
                    <a:pt x="397" y="2539"/>
                  </a:lnTo>
                  <a:lnTo>
                    <a:pt x="448" y="2593"/>
                  </a:lnTo>
                  <a:lnTo>
                    <a:pt x="500" y="2644"/>
                  </a:lnTo>
                  <a:lnTo>
                    <a:pt x="557" y="2691"/>
                  </a:lnTo>
                  <a:lnTo>
                    <a:pt x="614" y="2736"/>
                  </a:lnTo>
                  <a:lnTo>
                    <a:pt x="673" y="2778"/>
                  </a:lnTo>
                  <a:lnTo>
                    <a:pt x="736" y="2817"/>
                  </a:lnTo>
                  <a:lnTo>
                    <a:pt x="800" y="2855"/>
                  </a:lnTo>
                  <a:lnTo>
                    <a:pt x="865" y="2888"/>
                  </a:lnTo>
                  <a:lnTo>
                    <a:pt x="933" y="2919"/>
                  </a:lnTo>
                  <a:lnTo>
                    <a:pt x="1002" y="2946"/>
                  </a:lnTo>
                  <a:lnTo>
                    <a:pt x="1073" y="2969"/>
                  </a:lnTo>
                  <a:lnTo>
                    <a:pt x="1146" y="2991"/>
                  </a:lnTo>
                  <a:lnTo>
                    <a:pt x="1218" y="3007"/>
                  </a:lnTo>
                  <a:lnTo>
                    <a:pt x="1294" y="3021"/>
                  </a:lnTo>
                  <a:lnTo>
                    <a:pt x="1369" y="3030"/>
                  </a:lnTo>
                  <a:lnTo>
                    <a:pt x="1447" y="3036"/>
                  </a:lnTo>
                  <a:lnTo>
                    <a:pt x="1525" y="3039"/>
                  </a:lnTo>
                </a:path>
              </a:pathLst>
            </a:custGeom>
            <a:no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4239" y="2356"/>
              <a:ext cx="29" cy="29"/>
            </a:xfrm>
            <a:custGeom>
              <a:avLst/>
              <a:gdLst>
                <a:gd name="T0" fmla="*/ 14 w 29"/>
                <a:gd name="T1" fmla="*/ 29 h 29"/>
                <a:gd name="T2" fmla="*/ 20 w 29"/>
                <a:gd name="T3" fmla="*/ 29 h 29"/>
                <a:gd name="T4" fmla="*/ 24 w 29"/>
                <a:gd name="T5" fmla="*/ 25 h 29"/>
                <a:gd name="T6" fmla="*/ 27 w 29"/>
                <a:gd name="T7" fmla="*/ 20 h 29"/>
                <a:gd name="T8" fmla="*/ 29 w 29"/>
                <a:gd name="T9" fmla="*/ 15 h 29"/>
                <a:gd name="T10" fmla="*/ 27 w 29"/>
                <a:gd name="T11" fmla="*/ 10 h 29"/>
                <a:gd name="T12" fmla="*/ 24 w 29"/>
                <a:gd name="T13" fmla="*/ 4 h 29"/>
                <a:gd name="T14" fmla="*/ 20 w 29"/>
                <a:gd name="T15" fmla="*/ 2 h 29"/>
                <a:gd name="T16" fmla="*/ 14 w 29"/>
                <a:gd name="T17" fmla="*/ 0 h 29"/>
                <a:gd name="T18" fmla="*/ 8 w 29"/>
                <a:gd name="T19" fmla="*/ 2 h 29"/>
                <a:gd name="T20" fmla="*/ 4 w 29"/>
                <a:gd name="T21" fmla="*/ 4 h 29"/>
                <a:gd name="T22" fmla="*/ 1 w 29"/>
                <a:gd name="T23" fmla="*/ 10 h 29"/>
                <a:gd name="T24" fmla="*/ 0 w 29"/>
                <a:gd name="T25" fmla="*/ 15 h 29"/>
                <a:gd name="T26" fmla="*/ 1 w 29"/>
                <a:gd name="T27" fmla="*/ 20 h 29"/>
                <a:gd name="T28" fmla="*/ 4 w 29"/>
                <a:gd name="T29" fmla="*/ 25 h 29"/>
                <a:gd name="T30" fmla="*/ 8 w 29"/>
                <a:gd name="T31" fmla="*/ 29 h 29"/>
                <a:gd name="T32" fmla="*/ 14 w 29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20" y="29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4239" y="2356"/>
              <a:ext cx="29" cy="29"/>
            </a:xfrm>
            <a:custGeom>
              <a:avLst/>
              <a:gdLst>
                <a:gd name="T0" fmla="*/ 14 w 29"/>
                <a:gd name="T1" fmla="*/ 29 h 29"/>
                <a:gd name="T2" fmla="*/ 20 w 29"/>
                <a:gd name="T3" fmla="*/ 29 h 29"/>
                <a:gd name="T4" fmla="*/ 24 w 29"/>
                <a:gd name="T5" fmla="*/ 25 h 29"/>
                <a:gd name="T6" fmla="*/ 27 w 29"/>
                <a:gd name="T7" fmla="*/ 20 h 29"/>
                <a:gd name="T8" fmla="*/ 29 w 29"/>
                <a:gd name="T9" fmla="*/ 15 h 29"/>
                <a:gd name="T10" fmla="*/ 27 w 29"/>
                <a:gd name="T11" fmla="*/ 10 h 29"/>
                <a:gd name="T12" fmla="*/ 24 w 29"/>
                <a:gd name="T13" fmla="*/ 4 h 29"/>
                <a:gd name="T14" fmla="*/ 20 w 29"/>
                <a:gd name="T15" fmla="*/ 2 h 29"/>
                <a:gd name="T16" fmla="*/ 14 w 29"/>
                <a:gd name="T17" fmla="*/ 0 h 29"/>
                <a:gd name="T18" fmla="*/ 8 w 29"/>
                <a:gd name="T19" fmla="*/ 2 h 29"/>
                <a:gd name="T20" fmla="*/ 4 w 29"/>
                <a:gd name="T21" fmla="*/ 4 h 29"/>
                <a:gd name="T22" fmla="*/ 1 w 29"/>
                <a:gd name="T23" fmla="*/ 10 h 29"/>
                <a:gd name="T24" fmla="*/ 0 w 29"/>
                <a:gd name="T25" fmla="*/ 15 h 29"/>
                <a:gd name="T26" fmla="*/ 1 w 29"/>
                <a:gd name="T27" fmla="*/ 20 h 29"/>
                <a:gd name="T28" fmla="*/ 4 w 29"/>
                <a:gd name="T29" fmla="*/ 25 h 29"/>
                <a:gd name="T30" fmla="*/ 8 w 29"/>
                <a:gd name="T31" fmla="*/ 29 h 29"/>
                <a:gd name="T32" fmla="*/ 14 w 29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20" y="29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9"/>
                  </a:lnTo>
                  <a:lnTo>
                    <a:pt x="14" y="29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4147" y="2876"/>
              <a:ext cx="29" cy="29"/>
            </a:xfrm>
            <a:custGeom>
              <a:avLst/>
              <a:gdLst>
                <a:gd name="T0" fmla="*/ 19 w 29"/>
                <a:gd name="T1" fmla="*/ 1 h 29"/>
                <a:gd name="T2" fmla="*/ 23 w 29"/>
                <a:gd name="T3" fmla="*/ 4 h 29"/>
                <a:gd name="T4" fmla="*/ 28 w 29"/>
                <a:gd name="T5" fmla="*/ 9 h 29"/>
                <a:gd name="T6" fmla="*/ 29 w 29"/>
                <a:gd name="T7" fmla="*/ 13 h 29"/>
                <a:gd name="T8" fmla="*/ 28 w 29"/>
                <a:gd name="T9" fmla="*/ 19 h 29"/>
                <a:gd name="T10" fmla="*/ 25 w 29"/>
                <a:gd name="T11" fmla="*/ 24 h 29"/>
                <a:gd name="T12" fmla="*/ 20 w 29"/>
                <a:gd name="T13" fmla="*/ 27 h 29"/>
                <a:gd name="T14" fmla="*/ 15 w 29"/>
                <a:gd name="T15" fmla="*/ 29 h 29"/>
                <a:gd name="T16" fmla="*/ 9 w 29"/>
                <a:gd name="T17" fmla="*/ 27 h 29"/>
                <a:gd name="T18" fmla="*/ 4 w 29"/>
                <a:gd name="T19" fmla="*/ 24 h 29"/>
                <a:gd name="T20" fmla="*/ 2 w 29"/>
                <a:gd name="T21" fmla="*/ 20 h 29"/>
                <a:gd name="T22" fmla="*/ 0 w 29"/>
                <a:gd name="T23" fmla="*/ 14 h 29"/>
                <a:gd name="T24" fmla="*/ 0 w 29"/>
                <a:gd name="T25" fmla="*/ 10 h 29"/>
                <a:gd name="T26" fmla="*/ 3 w 29"/>
                <a:gd name="T27" fmla="*/ 4 h 29"/>
                <a:gd name="T28" fmla="*/ 7 w 29"/>
                <a:gd name="T29" fmla="*/ 1 h 29"/>
                <a:gd name="T30" fmla="*/ 13 w 29"/>
                <a:gd name="T31" fmla="*/ 0 h 29"/>
                <a:gd name="T32" fmla="*/ 19 w 29"/>
                <a:gd name="T3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9" y="1"/>
                  </a:moveTo>
                  <a:lnTo>
                    <a:pt x="23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4147" y="2876"/>
              <a:ext cx="29" cy="29"/>
            </a:xfrm>
            <a:custGeom>
              <a:avLst/>
              <a:gdLst>
                <a:gd name="T0" fmla="*/ 19 w 29"/>
                <a:gd name="T1" fmla="*/ 1 h 29"/>
                <a:gd name="T2" fmla="*/ 23 w 29"/>
                <a:gd name="T3" fmla="*/ 4 h 29"/>
                <a:gd name="T4" fmla="*/ 28 w 29"/>
                <a:gd name="T5" fmla="*/ 9 h 29"/>
                <a:gd name="T6" fmla="*/ 29 w 29"/>
                <a:gd name="T7" fmla="*/ 13 h 29"/>
                <a:gd name="T8" fmla="*/ 28 w 29"/>
                <a:gd name="T9" fmla="*/ 19 h 29"/>
                <a:gd name="T10" fmla="*/ 25 w 29"/>
                <a:gd name="T11" fmla="*/ 24 h 29"/>
                <a:gd name="T12" fmla="*/ 20 w 29"/>
                <a:gd name="T13" fmla="*/ 27 h 29"/>
                <a:gd name="T14" fmla="*/ 15 w 29"/>
                <a:gd name="T15" fmla="*/ 29 h 29"/>
                <a:gd name="T16" fmla="*/ 9 w 29"/>
                <a:gd name="T17" fmla="*/ 27 h 29"/>
                <a:gd name="T18" fmla="*/ 4 w 29"/>
                <a:gd name="T19" fmla="*/ 24 h 29"/>
                <a:gd name="T20" fmla="*/ 2 w 29"/>
                <a:gd name="T21" fmla="*/ 20 h 29"/>
                <a:gd name="T22" fmla="*/ 0 w 29"/>
                <a:gd name="T23" fmla="*/ 14 h 29"/>
                <a:gd name="T24" fmla="*/ 0 w 29"/>
                <a:gd name="T25" fmla="*/ 10 h 29"/>
                <a:gd name="T26" fmla="*/ 3 w 29"/>
                <a:gd name="T27" fmla="*/ 4 h 29"/>
                <a:gd name="T28" fmla="*/ 7 w 29"/>
                <a:gd name="T29" fmla="*/ 1 h 29"/>
                <a:gd name="T30" fmla="*/ 13 w 29"/>
                <a:gd name="T31" fmla="*/ 0 h 29"/>
                <a:gd name="T32" fmla="*/ 19 w 29"/>
                <a:gd name="T3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9" y="1"/>
                  </a:moveTo>
                  <a:lnTo>
                    <a:pt x="23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3883" y="3332"/>
              <a:ext cx="27" cy="29"/>
            </a:xfrm>
            <a:custGeom>
              <a:avLst/>
              <a:gdLst>
                <a:gd name="T0" fmla="*/ 23 w 27"/>
                <a:gd name="T1" fmla="*/ 3 h 29"/>
                <a:gd name="T2" fmla="*/ 26 w 27"/>
                <a:gd name="T3" fmla="*/ 9 h 29"/>
                <a:gd name="T4" fmla="*/ 27 w 27"/>
                <a:gd name="T5" fmla="*/ 13 h 29"/>
                <a:gd name="T6" fmla="*/ 27 w 27"/>
                <a:gd name="T7" fmla="*/ 19 h 29"/>
                <a:gd name="T8" fmla="*/ 24 w 27"/>
                <a:gd name="T9" fmla="*/ 23 h 29"/>
                <a:gd name="T10" fmla="*/ 20 w 27"/>
                <a:gd name="T11" fmla="*/ 27 h 29"/>
                <a:gd name="T12" fmla="*/ 14 w 27"/>
                <a:gd name="T13" fmla="*/ 29 h 29"/>
                <a:gd name="T14" fmla="*/ 10 w 27"/>
                <a:gd name="T15" fmla="*/ 29 h 29"/>
                <a:gd name="T16" fmla="*/ 4 w 27"/>
                <a:gd name="T17" fmla="*/ 26 h 29"/>
                <a:gd name="T18" fmla="*/ 1 w 27"/>
                <a:gd name="T19" fmla="*/ 22 h 29"/>
                <a:gd name="T20" fmla="*/ 0 w 27"/>
                <a:gd name="T21" fmla="*/ 16 h 29"/>
                <a:gd name="T22" fmla="*/ 0 w 27"/>
                <a:gd name="T23" fmla="*/ 10 h 29"/>
                <a:gd name="T24" fmla="*/ 2 w 27"/>
                <a:gd name="T25" fmla="*/ 6 h 29"/>
                <a:gd name="T26" fmla="*/ 7 w 27"/>
                <a:gd name="T27" fmla="*/ 1 h 29"/>
                <a:gd name="T28" fmla="*/ 13 w 27"/>
                <a:gd name="T29" fmla="*/ 0 h 29"/>
                <a:gd name="T30" fmla="*/ 17 w 27"/>
                <a:gd name="T31" fmla="*/ 1 h 29"/>
                <a:gd name="T32" fmla="*/ 23 w 27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3" y="3"/>
                  </a:moveTo>
                  <a:lnTo>
                    <a:pt x="26" y="9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24" y="23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883" y="3332"/>
              <a:ext cx="27" cy="29"/>
            </a:xfrm>
            <a:custGeom>
              <a:avLst/>
              <a:gdLst>
                <a:gd name="T0" fmla="*/ 23 w 27"/>
                <a:gd name="T1" fmla="*/ 3 h 29"/>
                <a:gd name="T2" fmla="*/ 26 w 27"/>
                <a:gd name="T3" fmla="*/ 9 h 29"/>
                <a:gd name="T4" fmla="*/ 27 w 27"/>
                <a:gd name="T5" fmla="*/ 13 h 29"/>
                <a:gd name="T6" fmla="*/ 27 w 27"/>
                <a:gd name="T7" fmla="*/ 19 h 29"/>
                <a:gd name="T8" fmla="*/ 24 w 27"/>
                <a:gd name="T9" fmla="*/ 23 h 29"/>
                <a:gd name="T10" fmla="*/ 20 w 27"/>
                <a:gd name="T11" fmla="*/ 27 h 29"/>
                <a:gd name="T12" fmla="*/ 14 w 27"/>
                <a:gd name="T13" fmla="*/ 29 h 29"/>
                <a:gd name="T14" fmla="*/ 10 w 27"/>
                <a:gd name="T15" fmla="*/ 29 h 29"/>
                <a:gd name="T16" fmla="*/ 4 w 27"/>
                <a:gd name="T17" fmla="*/ 26 h 29"/>
                <a:gd name="T18" fmla="*/ 1 w 27"/>
                <a:gd name="T19" fmla="*/ 22 h 29"/>
                <a:gd name="T20" fmla="*/ 0 w 27"/>
                <a:gd name="T21" fmla="*/ 16 h 29"/>
                <a:gd name="T22" fmla="*/ 0 w 27"/>
                <a:gd name="T23" fmla="*/ 10 h 29"/>
                <a:gd name="T24" fmla="*/ 2 w 27"/>
                <a:gd name="T25" fmla="*/ 6 h 29"/>
                <a:gd name="T26" fmla="*/ 7 w 27"/>
                <a:gd name="T27" fmla="*/ 1 h 29"/>
                <a:gd name="T28" fmla="*/ 13 w 27"/>
                <a:gd name="T29" fmla="*/ 0 h 29"/>
                <a:gd name="T30" fmla="*/ 17 w 27"/>
                <a:gd name="T31" fmla="*/ 1 h 29"/>
                <a:gd name="T32" fmla="*/ 23 w 27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3" y="3"/>
                  </a:moveTo>
                  <a:lnTo>
                    <a:pt x="26" y="9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24" y="23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3" y="3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3477" y="3671"/>
              <a:ext cx="28" cy="29"/>
            </a:xfrm>
            <a:custGeom>
              <a:avLst/>
              <a:gdLst>
                <a:gd name="T0" fmla="*/ 26 w 28"/>
                <a:gd name="T1" fmla="*/ 7 h 29"/>
                <a:gd name="T2" fmla="*/ 28 w 28"/>
                <a:gd name="T3" fmla="*/ 13 h 29"/>
                <a:gd name="T4" fmla="*/ 28 w 28"/>
                <a:gd name="T5" fmla="*/ 17 h 29"/>
                <a:gd name="T6" fmla="*/ 25 w 28"/>
                <a:gd name="T7" fmla="*/ 23 h 29"/>
                <a:gd name="T8" fmla="*/ 22 w 28"/>
                <a:gd name="T9" fmla="*/ 27 h 29"/>
                <a:gd name="T10" fmla="*/ 16 w 28"/>
                <a:gd name="T11" fmla="*/ 29 h 29"/>
                <a:gd name="T12" fmla="*/ 10 w 28"/>
                <a:gd name="T13" fmla="*/ 29 h 29"/>
                <a:gd name="T14" fmla="*/ 6 w 28"/>
                <a:gd name="T15" fmla="*/ 26 h 29"/>
                <a:gd name="T16" fmla="*/ 2 w 28"/>
                <a:gd name="T17" fmla="*/ 21 h 29"/>
                <a:gd name="T18" fmla="*/ 0 w 28"/>
                <a:gd name="T19" fmla="*/ 16 h 29"/>
                <a:gd name="T20" fmla="*/ 0 w 28"/>
                <a:gd name="T21" fmla="*/ 10 h 29"/>
                <a:gd name="T22" fmla="*/ 3 w 28"/>
                <a:gd name="T23" fmla="*/ 5 h 29"/>
                <a:gd name="T24" fmla="*/ 7 w 28"/>
                <a:gd name="T25" fmla="*/ 1 h 29"/>
                <a:gd name="T26" fmla="*/ 12 w 28"/>
                <a:gd name="T27" fmla="*/ 0 h 29"/>
                <a:gd name="T28" fmla="*/ 18 w 28"/>
                <a:gd name="T29" fmla="*/ 0 h 29"/>
                <a:gd name="T30" fmla="*/ 23 w 28"/>
                <a:gd name="T31" fmla="*/ 3 h 29"/>
                <a:gd name="T32" fmla="*/ 26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6" y="7"/>
                  </a:moveTo>
                  <a:lnTo>
                    <a:pt x="28" y="13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3477" y="3671"/>
              <a:ext cx="28" cy="29"/>
            </a:xfrm>
            <a:custGeom>
              <a:avLst/>
              <a:gdLst>
                <a:gd name="T0" fmla="*/ 26 w 28"/>
                <a:gd name="T1" fmla="*/ 7 h 29"/>
                <a:gd name="T2" fmla="*/ 28 w 28"/>
                <a:gd name="T3" fmla="*/ 13 h 29"/>
                <a:gd name="T4" fmla="*/ 28 w 28"/>
                <a:gd name="T5" fmla="*/ 17 h 29"/>
                <a:gd name="T6" fmla="*/ 25 w 28"/>
                <a:gd name="T7" fmla="*/ 23 h 29"/>
                <a:gd name="T8" fmla="*/ 22 w 28"/>
                <a:gd name="T9" fmla="*/ 27 h 29"/>
                <a:gd name="T10" fmla="*/ 16 w 28"/>
                <a:gd name="T11" fmla="*/ 29 h 29"/>
                <a:gd name="T12" fmla="*/ 10 w 28"/>
                <a:gd name="T13" fmla="*/ 29 h 29"/>
                <a:gd name="T14" fmla="*/ 6 w 28"/>
                <a:gd name="T15" fmla="*/ 26 h 29"/>
                <a:gd name="T16" fmla="*/ 2 w 28"/>
                <a:gd name="T17" fmla="*/ 21 h 29"/>
                <a:gd name="T18" fmla="*/ 0 w 28"/>
                <a:gd name="T19" fmla="*/ 16 h 29"/>
                <a:gd name="T20" fmla="*/ 0 w 28"/>
                <a:gd name="T21" fmla="*/ 10 h 29"/>
                <a:gd name="T22" fmla="*/ 3 w 28"/>
                <a:gd name="T23" fmla="*/ 5 h 29"/>
                <a:gd name="T24" fmla="*/ 7 w 28"/>
                <a:gd name="T25" fmla="*/ 1 h 29"/>
                <a:gd name="T26" fmla="*/ 12 w 28"/>
                <a:gd name="T27" fmla="*/ 0 h 29"/>
                <a:gd name="T28" fmla="*/ 18 w 28"/>
                <a:gd name="T29" fmla="*/ 0 h 29"/>
                <a:gd name="T30" fmla="*/ 23 w 28"/>
                <a:gd name="T31" fmla="*/ 3 h 29"/>
                <a:gd name="T32" fmla="*/ 26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6" y="7"/>
                  </a:moveTo>
                  <a:lnTo>
                    <a:pt x="28" y="13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6" y="7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2980" y="3850"/>
              <a:ext cx="28" cy="29"/>
            </a:xfrm>
            <a:custGeom>
              <a:avLst/>
              <a:gdLst>
                <a:gd name="T0" fmla="*/ 28 w 28"/>
                <a:gd name="T1" fmla="*/ 12 h 29"/>
                <a:gd name="T2" fmla="*/ 28 w 28"/>
                <a:gd name="T3" fmla="*/ 18 h 29"/>
                <a:gd name="T4" fmla="*/ 26 w 28"/>
                <a:gd name="T5" fmla="*/ 23 h 29"/>
                <a:gd name="T6" fmla="*/ 22 w 28"/>
                <a:gd name="T7" fmla="*/ 28 h 29"/>
                <a:gd name="T8" fmla="*/ 16 w 28"/>
                <a:gd name="T9" fmla="*/ 29 h 29"/>
                <a:gd name="T10" fmla="*/ 10 w 28"/>
                <a:gd name="T11" fmla="*/ 29 h 29"/>
                <a:gd name="T12" fmla="*/ 6 w 28"/>
                <a:gd name="T13" fmla="*/ 26 h 29"/>
                <a:gd name="T14" fmla="*/ 1 w 28"/>
                <a:gd name="T15" fmla="*/ 23 h 29"/>
                <a:gd name="T16" fmla="*/ 0 w 28"/>
                <a:gd name="T17" fmla="*/ 18 h 29"/>
                <a:gd name="T18" fmla="*/ 0 w 28"/>
                <a:gd name="T19" fmla="*/ 12 h 29"/>
                <a:gd name="T20" fmla="*/ 1 w 28"/>
                <a:gd name="T21" fmla="*/ 7 h 29"/>
                <a:gd name="T22" fmla="*/ 6 w 28"/>
                <a:gd name="T23" fmla="*/ 3 h 29"/>
                <a:gd name="T24" fmla="*/ 12 w 28"/>
                <a:gd name="T25" fmla="*/ 0 h 29"/>
                <a:gd name="T26" fmla="*/ 17 w 28"/>
                <a:gd name="T27" fmla="*/ 2 h 29"/>
                <a:gd name="T28" fmla="*/ 22 w 28"/>
                <a:gd name="T29" fmla="*/ 3 h 29"/>
                <a:gd name="T30" fmla="*/ 26 w 28"/>
                <a:gd name="T31" fmla="*/ 7 h 29"/>
                <a:gd name="T32" fmla="*/ 28 w 28"/>
                <a:gd name="T3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2"/>
                  </a:moveTo>
                  <a:lnTo>
                    <a:pt x="28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6" y="29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2980" y="3850"/>
              <a:ext cx="28" cy="29"/>
            </a:xfrm>
            <a:custGeom>
              <a:avLst/>
              <a:gdLst>
                <a:gd name="T0" fmla="*/ 28 w 28"/>
                <a:gd name="T1" fmla="*/ 12 h 29"/>
                <a:gd name="T2" fmla="*/ 28 w 28"/>
                <a:gd name="T3" fmla="*/ 18 h 29"/>
                <a:gd name="T4" fmla="*/ 26 w 28"/>
                <a:gd name="T5" fmla="*/ 23 h 29"/>
                <a:gd name="T6" fmla="*/ 22 w 28"/>
                <a:gd name="T7" fmla="*/ 28 h 29"/>
                <a:gd name="T8" fmla="*/ 16 w 28"/>
                <a:gd name="T9" fmla="*/ 29 h 29"/>
                <a:gd name="T10" fmla="*/ 10 w 28"/>
                <a:gd name="T11" fmla="*/ 29 h 29"/>
                <a:gd name="T12" fmla="*/ 6 w 28"/>
                <a:gd name="T13" fmla="*/ 26 h 29"/>
                <a:gd name="T14" fmla="*/ 1 w 28"/>
                <a:gd name="T15" fmla="*/ 23 h 29"/>
                <a:gd name="T16" fmla="*/ 0 w 28"/>
                <a:gd name="T17" fmla="*/ 18 h 29"/>
                <a:gd name="T18" fmla="*/ 0 w 28"/>
                <a:gd name="T19" fmla="*/ 12 h 29"/>
                <a:gd name="T20" fmla="*/ 1 w 28"/>
                <a:gd name="T21" fmla="*/ 7 h 29"/>
                <a:gd name="T22" fmla="*/ 6 w 28"/>
                <a:gd name="T23" fmla="*/ 3 h 29"/>
                <a:gd name="T24" fmla="*/ 12 w 28"/>
                <a:gd name="T25" fmla="*/ 0 h 29"/>
                <a:gd name="T26" fmla="*/ 17 w 28"/>
                <a:gd name="T27" fmla="*/ 2 h 29"/>
                <a:gd name="T28" fmla="*/ 22 w 28"/>
                <a:gd name="T29" fmla="*/ 3 h 29"/>
                <a:gd name="T30" fmla="*/ 26 w 28"/>
                <a:gd name="T31" fmla="*/ 7 h 29"/>
                <a:gd name="T32" fmla="*/ 28 w 28"/>
                <a:gd name="T3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2"/>
                  </a:moveTo>
                  <a:lnTo>
                    <a:pt x="28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6" y="29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8" y="12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2451" y="3850"/>
              <a:ext cx="28" cy="29"/>
            </a:xfrm>
            <a:custGeom>
              <a:avLst/>
              <a:gdLst>
                <a:gd name="T0" fmla="*/ 28 w 28"/>
                <a:gd name="T1" fmla="*/ 18 h 29"/>
                <a:gd name="T2" fmla="*/ 26 w 28"/>
                <a:gd name="T3" fmla="*/ 22 h 29"/>
                <a:gd name="T4" fmla="*/ 22 w 28"/>
                <a:gd name="T5" fmla="*/ 26 h 29"/>
                <a:gd name="T6" fmla="*/ 17 w 28"/>
                <a:gd name="T7" fmla="*/ 29 h 29"/>
                <a:gd name="T8" fmla="*/ 12 w 28"/>
                <a:gd name="T9" fmla="*/ 29 h 29"/>
                <a:gd name="T10" fmla="*/ 6 w 28"/>
                <a:gd name="T11" fmla="*/ 26 h 29"/>
                <a:gd name="T12" fmla="*/ 1 w 28"/>
                <a:gd name="T13" fmla="*/ 23 h 29"/>
                <a:gd name="T14" fmla="*/ 0 w 28"/>
                <a:gd name="T15" fmla="*/ 18 h 29"/>
                <a:gd name="T16" fmla="*/ 0 w 28"/>
                <a:gd name="T17" fmla="*/ 12 h 29"/>
                <a:gd name="T18" fmla="*/ 1 w 28"/>
                <a:gd name="T19" fmla="*/ 7 h 29"/>
                <a:gd name="T20" fmla="*/ 6 w 28"/>
                <a:gd name="T21" fmla="*/ 3 h 29"/>
                <a:gd name="T22" fmla="*/ 10 w 28"/>
                <a:gd name="T23" fmla="*/ 0 h 29"/>
                <a:gd name="T24" fmla="*/ 16 w 28"/>
                <a:gd name="T25" fmla="*/ 0 h 29"/>
                <a:gd name="T26" fmla="*/ 22 w 28"/>
                <a:gd name="T27" fmla="*/ 3 h 29"/>
                <a:gd name="T28" fmla="*/ 26 w 28"/>
                <a:gd name="T29" fmla="*/ 6 h 29"/>
                <a:gd name="T30" fmla="*/ 28 w 28"/>
                <a:gd name="T31" fmla="*/ 12 h 29"/>
                <a:gd name="T32" fmla="*/ 28 w 28"/>
                <a:gd name="T3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8"/>
                  </a:moveTo>
                  <a:lnTo>
                    <a:pt x="26" y="22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6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2451" y="3850"/>
              <a:ext cx="28" cy="29"/>
            </a:xfrm>
            <a:custGeom>
              <a:avLst/>
              <a:gdLst>
                <a:gd name="T0" fmla="*/ 28 w 28"/>
                <a:gd name="T1" fmla="*/ 18 h 29"/>
                <a:gd name="T2" fmla="*/ 26 w 28"/>
                <a:gd name="T3" fmla="*/ 22 h 29"/>
                <a:gd name="T4" fmla="*/ 22 w 28"/>
                <a:gd name="T5" fmla="*/ 26 h 29"/>
                <a:gd name="T6" fmla="*/ 17 w 28"/>
                <a:gd name="T7" fmla="*/ 29 h 29"/>
                <a:gd name="T8" fmla="*/ 12 w 28"/>
                <a:gd name="T9" fmla="*/ 29 h 29"/>
                <a:gd name="T10" fmla="*/ 6 w 28"/>
                <a:gd name="T11" fmla="*/ 26 h 29"/>
                <a:gd name="T12" fmla="*/ 1 w 28"/>
                <a:gd name="T13" fmla="*/ 23 h 29"/>
                <a:gd name="T14" fmla="*/ 0 w 28"/>
                <a:gd name="T15" fmla="*/ 18 h 29"/>
                <a:gd name="T16" fmla="*/ 0 w 28"/>
                <a:gd name="T17" fmla="*/ 12 h 29"/>
                <a:gd name="T18" fmla="*/ 1 w 28"/>
                <a:gd name="T19" fmla="*/ 7 h 29"/>
                <a:gd name="T20" fmla="*/ 6 w 28"/>
                <a:gd name="T21" fmla="*/ 3 h 29"/>
                <a:gd name="T22" fmla="*/ 10 w 28"/>
                <a:gd name="T23" fmla="*/ 0 h 29"/>
                <a:gd name="T24" fmla="*/ 16 w 28"/>
                <a:gd name="T25" fmla="*/ 0 h 29"/>
                <a:gd name="T26" fmla="*/ 22 w 28"/>
                <a:gd name="T27" fmla="*/ 3 h 29"/>
                <a:gd name="T28" fmla="*/ 26 w 28"/>
                <a:gd name="T29" fmla="*/ 6 h 29"/>
                <a:gd name="T30" fmla="*/ 28 w 28"/>
                <a:gd name="T31" fmla="*/ 12 h 29"/>
                <a:gd name="T32" fmla="*/ 28 w 28"/>
                <a:gd name="T3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8"/>
                  </a:moveTo>
                  <a:lnTo>
                    <a:pt x="26" y="22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6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8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1954" y="3669"/>
              <a:ext cx="27" cy="29"/>
            </a:xfrm>
            <a:custGeom>
              <a:avLst/>
              <a:gdLst>
                <a:gd name="T0" fmla="*/ 26 w 27"/>
                <a:gd name="T1" fmla="*/ 22 h 29"/>
                <a:gd name="T2" fmla="*/ 22 w 27"/>
                <a:gd name="T3" fmla="*/ 26 h 29"/>
                <a:gd name="T4" fmla="*/ 17 w 27"/>
                <a:gd name="T5" fmla="*/ 29 h 29"/>
                <a:gd name="T6" fmla="*/ 11 w 27"/>
                <a:gd name="T7" fmla="*/ 29 h 29"/>
                <a:gd name="T8" fmla="*/ 6 w 27"/>
                <a:gd name="T9" fmla="*/ 28 h 29"/>
                <a:gd name="T10" fmla="*/ 3 w 27"/>
                <a:gd name="T11" fmla="*/ 23 h 29"/>
                <a:gd name="T12" fmla="*/ 0 w 27"/>
                <a:gd name="T13" fmla="*/ 19 h 29"/>
                <a:gd name="T14" fmla="*/ 0 w 27"/>
                <a:gd name="T15" fmla="*/ 13 h 29"/>
                <a:gd name="T16" fmla="*/ 1 w 27"/>
                <a:gd name="T17" fmla="*/ 7 h 29"/>
                <a:gd name="T18" fmla="*/ 4 w 27"/>
                <a:gd name="T19" fmla="*/ 3 h 29"/>
                <a:gd name="T20" fmla="*/ 10 w 27"/>
                <a:gd name="T21" fmla="*/ 2 h 29"/>
                <a:gd name="T22" fmla="*/ 16 w 27"/>
                <a:gd name="T23" fmla="*/ 0 h 29"/>
                <a:gd name="T24" fmla="*/ 20 w 27"/>
                <a:gd name="T25" fmla="*/ 3 h 29"/>
                <a:gd name="T26" fmla="*/ 25 w 27"/>
                <a:gd name="T27" fmla="*/ 6 h 29"/>
                <a:gd name="T28" fmla="*/ 27 w 27"/>
                <a:gd name="T29" fmla="*/ 12 h 29"/>
                <a:gd name="T30" fmla="*/ 27 w 27"/>
                <a:gd name="T31" fmla="*/ 18 h 29"/>
                <a:gd name="T32" fmla="*/ 26 w 27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6" y="22"/>
                  </a:moveTo>
                  <a:lnTo>
                    <a:pt x="22" y="26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8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1954" y="3669"/>
              <a:ext cx="27" cy="29"/>
            </a:xfrm>
            <a:custGeom>
              <a:avLst/>
              <a:gdLst>
                <a:gd name="T0" fmla="*/ 26 w 27"/>
                <a:gd name="T1" fmla="*/ 22 h 29"/>
                <a:gd name="T2" fmla="*/ 22 w 27"/>
                <a:gd name="T3" fmla="*/ 26 h 29"/>
                <a:gd name="T4" fmla="*/ 17 w 27"/>
                <a:gd name="T5" fmla="*/ 29 h 29"/>
                <a:gd name="T6" fmla="*/ 11 w 27"/>
                <a:gd name="T7" fmla="*/ 29 h 29"/>
                <a:gd name="T8" fmla="*/ 6 w 27"/>
                <a:gd name="T9" fmla="*/ 28 h 29"/>
                <a:gd name="T10" fmla="*/ 3 w 27"/>
                <a:gd name="T11" fmla="*/ 23 h 29"/>
                <a:gd name="T12" fmla="*/ 0 w 27"/>
                <a:gd name="T13" fmla="*/ 19 h 29"/>
                <a:gd name="T14" fmla="*/ 0 w 27"/>
                <a:gd name="T15" fmla="*/ 13 h 29"/>
                <a:gd name="T16" fmla="*/ 1 w 27"/>
                <a:gd name="T17" fmla="*/ 7 h 29"/>
                <a:gd name="T18" fmla="*/ 4 w 27"/>
                <a:gd name="T19" fmla="*/ 3 h 29"/>
                <a:gd name="T20" fmla="*/ 10 w 27"/>
                <a:gd name="T21" fmla="*/ 2 h 29"/>
                <a:gd name="T22" fmla="*/ 16 w 27"/>
                <a:gd name="T23" fmla="*/ 0 h 29"/>
                <a:gd name="T24" fmla="*/ 20 w 27"/>
                <a:gd name="T25" fmla="*/ 3 h 29"/>
                <a:gd name="T26" fmla="*/ 25 w 27"/>
                <a:gd name="T27" fmla="*/ 6 h 29"/>
                <a:gd name="T28" fmla="*/ 27 w 27"/>
                <a:gd name="T29" fmla="*/ 12 h 29"/>
                <a:gd name="T30" fmla="*/ 27 w 27"/>
                <a:gd name="T31" fmla="*/ 18 h 29"/>
                <a:gd name="T32" fmla="*/ 26 w 27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6" y="22"/>
                  </a:moveTo>
                  <a:lnTo>
                    <a:pt x="22" y="26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8"/>
                  </a:lnTo>
                  <a:lnTo>
                    <a:pt x="26" y="22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548" y="3330"/>
              <a:ext cx="29" cy="29"/>
            </a:xfrm>
            <a:custGeom>
              <a:avLst/>
              <a:gdLst>
                <a:gd name="T0" fmla="*/ 24 w 29"/>
                <a:gd name="T1" fmla="*/ 27 h 29"/>
                <a:gd name="T2" fmla="*/ 19 w 29"/>
                <a:gd name="T3" fmla="*/ 29 h 29"/>
                <a:gd name="T4" fmla="*/ 13 w 29"/>
                <a:gd name="T5" fmla="*/ 29 h 29"/>
                <a:gd name="T6" fmla="*/ 8 w 29"/>
                <a:gd name="T7" fmla="*/ 28 h 29"/>
                <a:gd name="T8" fmla="*/ 3 w 29"/>
                <a:gd name="T9" fmla="*/ 25 h 29"/>
                <a:gd name="T10" fmla="*/ 0 w 29"/>
                <a:gd name="T11" fmla="*/ 19 h 29"/>
                <a:gd name="T12" fmla="*/ 0 w 29"/>
                <a:gd name="T13" fmla="*/ 13 h 29"/>
                <a:gd name="T14" fmla="*/ 2 w 29"/>
                <a:gd name="T15" fmla="*/ 9 h 29"/>
                <a:gd name="T16" fmla="*/ 5 w 29"/>
                <a:gd name="T17" fmla="*/ 5 h 29"/>
                <a:gd name="T18" fmla="*/ 11 w 29"/>
                <a:gd name="T19" fmla="*/ 2 h 29"/>
                <a:gd name="T20" fmla="*/ 16 w 29"/>
                <a:gd name="T21" fmla="*/ 0 h 29"/>
                <a:gd name="T22" fmla="*/ 21 w 29"/>
                <a:gd name="T23" fmla="*/ 2 h 29"/>
                <a:gd name="T24" fmla="*/ 25 w 29"/>
                <a:gd name="T25" fmla="*/ 6 h 29"/>
                <a:gd name="T26" fmla="*/ 28 w 29"/>
                <a:gd name="T27" fmla="*/ 11 h 29"/>
                <a:gd name="T28" fmla="*/ 29 w 29"/>
                <a:gd name="T29" fmla="*/ 16 h 29"/>
                <a:gd name="T30" fmla="*/ 28 w 29"/>
                <a:gd name="T31" fmla="*/ 22 h 29"/>
                <a:gd name="T32" fmla="*/ 24 w 29"/>
                <a:gd name="T3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24" y="27"/>
                  </a:moveTo>
                  <a:lnTo>
                    <a:pt x="19" y="29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9" y="16"/>
                  </a:lnTo>
                  <a:lnTo>
                    <a:pt x="28" y="22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1548" y="3330"/>
              <a:ext cx="29" cy="29"/>
            </a:xfrm>
            <a:custGeom>
              <a:avLst/>
              <a:gdLst>
                <a:gd name="T0" fmla="*/ 24 w 29"/>
                <a:gd name="T1" fmla="*/ 27 h 29"/>
                <a:gd name="T2" fmla="*/ 19 w 29"/>
                <a:gd name="T3" fmla="*/ 29 h 29"/>
                <a:gd name="T4" fmla="*/ 13 w 29"/>
                <a:gd name="T5" fmla="*/ 29 h 29"/>
                <a:gd name="T6" fmla="*/ 8 w 29"/>
                <a:gd name="T7" fmla="*/ 28 h 29"/>
                <a:gd name="T8" fmla="*/ 3 w 29"/>
                <a:gd name="T9" fmla="*/ 25 h 29"/>
                <a:gd name="T10" fmla="*/ 0 w 29"/>
                <a:gd name="T11" fmla="*/ 19 h 29"/>
                <a:gd name="T12" fmla="*/ 0 w 29"/>
                <a:gd name="T13" fmla="*/ 13 h 29"/>
                <a:gd name="T14" fmla="*/ 2 w 29"/>
                <a:gd name="T15" fmla="*/ 9 h 29"/>
                <a:gd name="T16" fmla="*/ 5 w 29"/>
                <a:gd name="T17" fmla="*/ 5 h 29"/>
                <a:gd name="T18" fmla="*/ 11 w 29"/>
                <a:gd name="T19" fmla="*/ 2 h 29"/>
                <a:gd name="T20" fmla="*/ 16 w 29"/>
                <a:gd name="T21" fmla="*/ 0 h 29"/>
                <a:gd name="T22" fmla="*/ 21 w 29"/>
                <a:gd name="T23" fmla="*/ 2 h 29"/>
                <a:gd name="T24" fmla="*/ 25 w 29"/>
                <a:gd name="T25" fmla="*/ 6 h 29"/>
                <a:gd name="T26" fmla="*/ 28 w 29"/>
                <a:gd name="T27" fmla="*/ 11 h 29"/>
                <a:gd name="T28" fmla="*/ 29 w 29"/>
                <a:gd name="T29" fmla="*/ 16 h 29"/>
                <a:gd name="T30" fmla="*/ 28 w 29"/>
                <a:gd name="T31" fmla="*/ 22 h 29"/>
                <a:gd name="T32" fmla="*/ 24 w 29"/>
                <a:gd name="T3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24" y="27"/>
                  </a:moveTo>
                  <a:lnTo>
                    <a:pt x="19" y="29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9" y="16"/>
                  </a:lnTo>
                  <a:lnTo>
                    <a:pt x="28" y="22"/>
                  </a:lnTo>
                  <a:lnTo>
                    <a:pt x="24" y="27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1284" y="2874"/>
              <a:ext cx="29" cy="29"/>
            </a:xfrm>
            <a:custGeom>
              <a:avLst/>
              <a:gdLst>
                <a:gd name="T0" fmla="*/ 19 w 29"/>
                <a:gd name="T1" fmla="*/ 28 h 29"/>
                <a:gd name="T2" fmla="*/ 13 w 29"/>
                <a:gd name="T3" fmla="*/ 29 h 29"/>
                <a:gd name="T4" fmla="*/ 9 w 29"/>
                <a:gd name="T5" fmla="*/ 28 h 29"/>
                <a:gd name="T6" fmla="*/ 4 w 29"/>
                <a:gd name="T7" fmla="*/ 25 h 29"/>
                <a:gd name="T8" fmla="*/ 1 w 29"/>
                <a:gd name="T9" fmla="*/ 19 h 29"/>
                <a:gd name="T10" fmla="*/ 0 w 29"/>
                <a:gd name="T11" fmla="*/ 13 h 29"/>
                <a:gd name="T12" fmla="*/ 1 w 29"/>
                <a:gd name="T13" fmla="*/ 9 h 29"/>
                <a:gd name="T14" fmla="*/ 4 w 29"/>
                <a:gd name="T15" fmla="*/ 5 h 29"/>
                <a:gd name="T16" fmla="*/ 10 w 29"/>
                <a:gd name="T17" fmla="*/ 0 h 29"/>
                <a:gd name="T18" fmla="*/ 14 w 29"/>
                <a:gd name="T19" fmla="*/ 0 h 29"/>
                <a:gd name="T20" fmla="*/ 20 w 29"/>
                <a:gd name="T21" fmla="*/ 2 h 29"/>
                <a:gd name="T22" fmla="*/ 25 w 29"/>
                <a:gd name="T23" fmla="*/ 5 h 29"/>
                <a:gd name="T24" fmla="*/ 27 w 29"/>
                <a:gd name="T25" fmla="*/ 9 h 29"/>
                <a:gd name="T26" fmla="*/ 29 w 29"/>
                <a:gd name="T27" fmla="*/ 15 h 29"/>
                <a:gd name="T28" fmla="*/ 27 w 29"/>
                <a:gd name="T29" fmla="*/ 21 h 29"/>
                <a:gd name="T30" fmla="*/ 25 w 29"/>
                <a:gd name="T31" fmla="*/ 25 h 29"/>
                <a:gd name="T32" fmla="*/ 19 w 29"/>
                <a:gd name="T3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9" y="28"/>
                  </a:moveTo>
                  <a:lnTo>
                    <a:pt x="13" y="29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1284" y="2874"/>
              <a:ext cx="29" cy="29"/>
            </a:xfrm>
            <a:custGeom>
              <a:avLst/>
              <a:gdLst>
                <a:gd name="T0" fmla="*/ 19 w 29"/>
                <a:gd name="T1" fmla="*/ 28 h 29"/>
                <a:gd name="T2" fmla="*/ 13 w 29"/>
                <a:gd name="T3" fmla="*/ 29 h 29"/>
                <a:gd name="T4" fmla="*/ 9 w 29"/>
                <a:gd name="T5" fmla="*/ 28 h 29"/>
                <a:gd name="T6" fmla="*/ 4 w 29"/>
                <a:gd name="T7" fmla="*/ 25 h 29"/>
                <a:gd name="T8" fmla="*/ 1 w 29"/>
                <a:gd name="T9" fmla="*/ 19 h 29"/>
                <a:gd name="T10" fmla="*/ 0 w 29"/>
                <a:gd name="T11" fmla="*/ 13 h 29"/>
                <a:gd name="T12" fmla="*/ 1 w 29"/>
                <a:gd name="T13" fmla="*/ 9 h 29"/>
                <a:gd name="T14" fmla="*/ 4 w 29"/>
                <a:gd name="T15" fmla="*/ 5 h 29"/>
                <a:gd name="T16" fmla="*/ 10 w 29"/>
                <a:gd name="T17" fmla="*/ 0 h 29"/>
                <a:gd name="T18" fmla="*/ 14 w 29"/>
                <a:gd name="T19" fmla="*/ 0 h 29"/>
                <a:gd name="T20" fmla="*/ 20 w 29"/>
                <a:gd name="T21" fmla="*/ 2 h 29"/>
                <a:gd name="T22" fmla="*/ 25 w 29"/>
                <a:gd name="T23" fmla="*/ 5 h 29"/>
                <a:gd name="T24" fmla="*/ 27 w 29"/>
                <a:gd name="T25" fmla="*/ 9 h 29"/>
                <a:gd name="T26" fmla="*/ 29 w 29"/>
                <a:gd name="T27" fmla="*/ 15 h 29"/>
                <a:gd name="T28" fmla="*/ 27 w 29"/>
                <a:gd name="T29" fmla="*/ 21 h 29"/>
                <a:gd name="T30" fmla="*/ 25 w 29"/>
                <a:gd name="T31" fmla="*/ 25 h 29"/>
                <a:gd name="T32" fmla="*/ 19 w 29"/>
                <a:gd name="T3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9" y="28"/>
                  </a:moveTo>
                  <a:lnTo>
                    <a:pt x="13" y="29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8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1192" y="2355"/>
              <a:ext cx="29" cy="29"/>
            </a:xfrm>
            <a:custGeom>
              <a:avLst/>
              <a:gdLst>
                <a:gd name="T0" fmla="*/ 15 w 29"/>
                <a:gd name="T1" fmla="*/ 29 h 29"/>
                <a:gd name="T2" fmla="*/ 9 w 29"/>
                <a:gd name="T3" fmla="*/ 27 h 29"/>
                <a:gd name="T4" fmla="*/ 5 w 29"/>
                <a:gd name="T5" fmla="*/ 24 h 29"/>
                <a:gd name="T6" fmla="*/ 2 w 29"/>
                <a:gd name="T7" fmla="*/ 20 h 29"/>
                <a:gd name="T8" fmla="*/ 0 w 29"/>
                <a:gd name="T9" fmla="*/ 14 h 29"/>
                <a:gd name="T10" fmla="*/ 2 w 29"/>
                <a:gd name="T11" fmla="*/ 8 h 29"/>
                <a:gd name="T12" fmla="*/ 5 w 29"/>
                <a:gd name="T13" fmla="*/ 4 h 29"/>
                <a:gd name="T14" fmla="*/ 9 w 29"/>
                <a:gd name="T15" fmla="*/ 1 h 29"/>
                <a:gd name="T16" fmla="*/ 15 w 29"/>
                <a:gd name="T17" fmla="*/ 0 h 29"/>
                <a:gd name="T18" fmla="*/ 21 w 29"/>
                <a:gd name="T19" fmla="*/ 1 h 29"/>
                <a:gd name="T20" fmla="*/ 25 w 29"/>
                <a:gd name="T21" fmla="*/ 4 h 29"/>
                <a:gd name="T22" fmla="*/ 28 w 29"/>
                <a:gd name="T23" fmla="*/ 8 h 29"/>
                <a:gd name="T24" fmla="*/ 29 w 29"/>
                <a:gd name="T25" fmla="*/ 14 h 29"/>
                <a:gd name="T26" fmla="*/ 28 w 29"/>
                <a:gd name="T27" fmla="*/ 20 h 29"/>
                <a:gd name="T28" fmla="*/ 25 w 29"/>
                <a:gd name="T29" fmla="*/ 24 h 29"/>
                <a:gd name="T30" fmla="*/ 21 w 29"/>
                <a:gd name="T31" fmla="*/ 27 h 29"/>
                <a:gd name="T32" fmla="*/ 15 w 29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1192" y="2355"/>
              <a:ext cx="29" cy="29"/>
            </a:xfrm>
            <a:custGeom>
              <a:avLst/>
              <a:gdLst>
                <a:gd name="T0" fmla="*/ 15 w 29"/>
                <a:gd name="T1" fmla="*/ 29 h 29"/>
                <a:gd name="T2" fmla="*/ 9 w 29"/>
                <a:gd name="T3" fmla="*/ 27 h 29"/>
                <a:gd name="T4" fmla="*/ 5 w 29"/>
                <a:gd name="T5" fmla="*/ 24 h 29"/>
                <a:gd name="T6" fmla="*/ 2 w 29"/>
                <a:gd name="T7" fmla="*/ 20 h 29"/>
                <a:gd name="T8" fmla="*/ 0 w 29"/>
                <a:gd name="T9" fmla="*/ 14 h 29"/>
                <a:gd name="T10" fmla="*/ 2 w 29"/>
                <a:gd name="T11" fmla="*/ 8 h 29"/>
                <a:gd name="T12" fmla="*/ 5 w 29"/>
                <a:gd name="T13" fmla="*/ 4 h 29"/>
                <a:gd name="T14" fmla="*/ 9 w 29"/>
                <a:gd name="T15" fmla="*/ 1 h 29"/>
                <a:gd name="T16" fmla="*/ 15 w 29"/>
                <a:gd name="T17" fmla="*/ 0 h 29"/>
                <a:gd name="T18" fmla="*/ 21 w 29"/>
                <a:gd name="T19" fmla="*/ 1 h 29"/>
                <a:gd name="T20" fmla="*/ 25 w 29"/>
                <a:gd name="T21" fmla="*/ 4 h 29"/>
                <a:gd name="T22" fmla="*/ 28 w 29"/>
                <a:gd name="T23" fmla="*/ 8 h 29"/>
                <a:gd name="T24" fmla="*/ 29 w 29"/>
                <a:gd name="T25" fmla="*/ 14 h 29"/>
                <a:gd name="T26" fmla="*/ 28 w 29"/>
                <a:gd name="T27" fmla="*/ 20 h 29"/>
                <a:gd name="T28" fmla="*/ 25 w 29"/>
                <a:gd name="T29" fmla="*/ 24 h 29"/>
                <a:gd name="T30" fmla="*/ 21 w 29"/>
                <a:gd name="T31" fmla="*/ 27 h 29"/>
                <a:gd name="T32" fmla="*/ 15 w 29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15" y="29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1284" y="1836"/>
              <a:ext cx="29" cy="29"/>
            </a:xfrm>
            <a:custGeom>
              <a:avLst/>
              <a:gdLst>
                <a:gd name="T0" fmla="*/ 10 w 29"/>
                <a:gd name="T1" fmla="*/ 28 h 29"/>
                <a:gd name="T2" fmla="*/ 6 w 29"/>
                <a:gd name="T3" fmla="*/ 25 h 29"/>
                <a:gd name="T4" fmla="*/ 1 w 29"/>
                <a:gd name="T5" fmla="*/ 21 h 29"/>
                <a:gd name="T6" fmla="*/ 0 w 29"/>
                <a:gd name="T7" fmla="*/ 15 h 29"/>
                <a:gd name="T8" fmla="*/ 1 w 29"/>
                <a:gd name="T9" fmla="*/ 9 h 29"/>
                <a:gd name="T10" fmla="*/ 4 w 29"/>
                <a:gd name="T11" fmla="*/ 5 h 29"/>
                <a:gd name="T12" fmla="*/ 9 w 29"/>
                <a:gd name="T13" fmla="*/ 2 h 29"/>
                <a:gd name="T14" fmla="*/ 14 w 29"/>
                <a:gd name="T15" fmla="*/ 0 h 29"/>
                <a:gd name="T16" fmla="*/ 20 w 29"/>
                <a:gd name="T17" fmla="*/ 0 h 29"/>
                <a:gd name="T18" fmla="*/ 25 w 29"/>
                <a:gd name="T19" fmla="*/ 5 h 29"/>
                <a:gd name="T20" fmla="*/ 27 w 29"/>
                <a:gd name="T21" fmla="*/ 9 h 29"/>
                <a:gd name="T22" fmla="*/ 29 w 29"/>
                <a:gd name="T23" fmla="*/ 13 h 29"/>
                <a:gd name="T24" fmla="*/ 29 w 29"/>
                <a:gd name="T25" fmla="*/ 19 h 29"/>
                <a:gd name="T26" fmla="*/ 26 w 29"/>
                <a:gd name="T27" fmla="*/ 25 h 29"/>
                <a:gd name="T28" fmla="*/ 22 w 29"/>
                <a:gd name="T29" fmla="*/ 28 h 29"/>
                <a:gd name="T30" fmla="*/ 16 w 29"/>
                <a:gd name="T31" fmla="*/ 29 h 29"/>
                <a:gd name="T32" fmla="*/ 10 w 29"/>
                <a:gd name="T3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0" y="28"/>
                  </a:moveTo>
                  <a:lnTo>
                    <a:pt x="6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26" y="25"/>
                  </a:lnTo>
                  <a:lnTo>
                    <a:pt x="22" y="28"/>
                  </a:lnTo>
                  <a:lnTo>
                    <a:pt x="16" y="29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1284" y="1836"/>
              <a:ext cx="29" cy="29"/>
            </a:xfrm>
            <a:custGeom>
              <a:avLst/>
              <a:gdLst>
                <a:gd name="T0" fmla="*/ 10 w 29"/>
                <a:gd name="T1" fmla="*/ 28 h 29"/>
                <a:gd name="T2" fmla="*/ 6 w 29"/>
                <a:gd name="T3" fmla="*/ 25 h 29"/>
                <a:gd name="T4" fmla="*/ 1 w 29"/>
                <a:gd name="T5" fmla="*/ 21 h 29"/>
                <a:gd name="T6" fmla="*/ 0 w 29"/>
                <a:gd name="T7" fmla="*/ 15 h 29"/>
                <a:gd name="T8" fmla="*/ 1 w 29"/>
                <a:gd name="T9" fmla="*/ 9 h 29"/>
                <a:gd name="T10" fmla="*/ 4 w 29"/>
                <a:gd name="T11" fmla="*/ 5 h 29"/>
                <a:gd name="T12" fmla="*/ 9 w 29"/>
                <a:gd name="T13" fmla="*/ 2 h 29"/>
                <a:gd name="T14" fmla="*/ 14 w 29"/>
                <a:gd name="T15" fmla="*/ 0 h 29"/>
                <a:gd name="T16" fmla="*/ 20 w 29"/>
                <a:gd name="T17" fmla="*/ 0 h 29"/>
                <a:gd name="T18" fmla="*/ 25 w 29"/>
                <a:gd name="T19" fmla="*/ 5 h 29"/>
                <a:gd name="T20" fmla="*/ 27 w 29"/>
                <a:gd name="T21" fmla="*/ 9 h 29"/>
                <a:gd name="T22" fmla="*/ 29 w 29"/>
                <a:gd name="T23" fmla="*/ 13 h 29"/>
                <a:gd name="T24" fmla="*/ 29 w 29"/>
                <a:gd name="T25" fmla="*/ 19 h 29"/>
                <a:gd name="T26" fmla="*/ 26 w 29"/>
                <a:gd name="T27" fmla="*/ 25 h 29"/>
                <a:gd name="T28" fmla="*/ 22 w 29"/>
                <a:gd name="T29" fmla="*/ 28 h 29"/>
                <a:gd name="T30" fmla="*/ 16 w 29"/>
                <a:gd name="T31" fmla="*/ 29 h 29"/>
                <a:gd name="T32" fmla="*/ 10 w 29"/>
                <a:gd name="T3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0" y="28"/>
                  </a:moveTo>
                  <a:lnTo>
                    <a:pt x="6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26" y="25"/>
                  </a:lnTo>
                  <a:lnTo>
                    <a:pt x="22" y="28"/>
                  </a:lnTo>
                  <a:lnTo>
                    <a:pt x="16" y="29"/>
                  </a:lnTo>
                  <a:lnTo>
                    <a:pt x="10" y="28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1550" y="1380"/>
              <a:ext cx="27" cy="29"/>
            </a:xfrm>
            <a:custGeom>
              <a:avLst/>
              <a:gdLst>
                <a:gd name="T0" fmla="*/ 4 w 27"/>
                <a:gd name="T1" fmla="*/ 25 h 29"/>
                <a:gd name="T2" fmla="*/ 1 w 27"/>
                <a:gd name="T3" fmla="*/ 21 h 29"/>
                <a:gd name="T4" fmla="*/ 0 w 27"/>
                <a:gd name="T5" fmla="*/ 16 h 29"/>
                <a:gd name="T6" fmla="*/ 0 w 27"/>
                <a:gd name="T7" fmla="*/ 10 h 29"/>
                <a:gd name="T8" fmla="*/ 3 w 27"/>
                <a:gd name="T9" fmla="*/ 5 h 29"/>
                <a:gd name="T10" fmla="*/ 7 w 27"/>
                <a:gd name="T11" fmla="*/ 2 h 29"/>
                <a:gd name="T12" fmla="*/ 13 w 27"/>
                <a:gd name="T13" fmla="*/ 0 h 29"/>
                <a:gd name="T14" fmla="*/ 17 w 27"/>
                <a:gd name="T15" fmla="*/ 0 h 29"/>
                <a:gd name="T16" fmla="*/ 23 w 27"/>
                <a:gd name="T17" fmla="*/ 3 h 29"/>
                <a:gd name="T18" fmla="*/ 26 w 27"/>
                <a:gd name="T19" fmla="*/ 7 h 29"/>
                <a:gd name="T20" fmla="*/ 27 w 27"/>
                <a:gd name="T21" fmla="*/ 13 h 29"/>
                <a:gd name="T22" fmla="*/ 27 w 27"/>
                <a:gd name="T23" fmla="*/ 19 h 29"/>
                <a:gd name="T24" fmla="*/ 25 w 27"/>
                <a:gd name="T25" fmla="*/ 23 h 29"/>
                <a:gd name="T26" fmla="*/ 20 w 27"/>
                <a:gd name="T27" fmla="*/ 28 h 29"/>
                <a:gd name="T28" fmla="*/ 14 w 27"/>
                <a:gd name="T29" fmla="*/ 29 h 29"/>
                <a:gd name="T30" fmla="*/ 10 w 27"/>
                <a:gd name="T31" fmla="*/ 28 h 29"/>
                <a:gd name="T32" fmla="*/ 4 w 27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4" y="25"/>
                  </a:moveTo>
                  <a:lnTo>
                    <a:pt x="1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1550" y="1380"/>
              <a:ext cx="27" cy="29"/>
            </a:xfrm>
            <a:custGeom>
              <a:avLst/>
              <a:gdLst>
                <a:gd name="T0" fmla="*/ 4 w 27"/>
                <a:gd name="T1" fmla="*/ 25 h 29"/>
                <a:gd name="T2" fmla="*/ 1 w 27"/>
                <a:gd name="T3" fmla="*/ 21 h 29"/>
                <a:gd name="T4" fmla="*/ 0 w 27"/>
                <a:gd name="T5" fmla="*/ 16 h 29"/>
                <a:gd name="T6" fmla="*/ 0 w 27"/>
                <a:gd name="T7" fmla="*/ 10 h 29"/>
                <a:gd name="T8" fmla="*/ 3 w 27"/>
                <a:gd name="T9" fmla="*/ 5 h 29"/>
                <a:gd name="T10" fmla="*/ 7 w 27"/>
                <a:gd name="T11" fmla="*/ 2 h 29"/>
                <a:gd name="T12" fmla="*/ 13 w 27"/>
                <a:gd name="T13" fmla="*/ 0 h 29"/>
                <a:gd name="T14" fmla="*/ 17 w 27"/>
                <a:gd name="T15" fmla="*/ 0 h 29"/>
                <a:gd name="T16" fmla="*/ 23 w 27"/>
                <a:gd name="T17" fmla="*/ 3 h 29"/>
                <a:gd name="T18" fmla="*/ 26 w 27"/>
                <a:gd name="T19" fmla="*/ 7 h 29"/>
                <a:gd name="T20" fmla="*/ 27 w 27"/>
                <a:gd name="T21" fmla="*/ 13 h 29"/>
                <a:gd name="T22" fmla="*/ 27 w 27"/>
                <a:gd name="T23" fmla="*/ 19 h 29"/>
                <a:gd name="T24" fmla="*/ 25 w 27"/>
                <a:gd name="T25" fmla="*/ 23 h 29"/>
                <a:gd name="T26" fmla="*/ 20 w 27"/>
                <a:gd name="T27" fmla="*/ 28 h 29"/>
                <a:gd name="T28" fmla="*/ 14 w 27"/>
                <a:gd name="T29" fmla="*/ 29 h 29"/>
                <a:gd name="T30" fmla="*/ 10 w 27"/>
                <a:gd name="T31" fmla="*/ 28 h 29"/>
                <a:gd name="T32" fmla="*/ 4 w 27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4" y="25"/>
                  </a:moveTo>
                  <a:lnTo>
                    <a:pt x="1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4" y="25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1955" y="1041"/>
              <a:ext cx="28" cy="29"/>
            </a:xfrm>
            <a:custGeom>
              <a:avLst/>
              <a:gdLst>
                <a:gd name="T0" fmla="*/ 2 w 28"/>
                <a:gd name="T1" fmla="*/ 22 h 29"/>
                <a:gd name="T2" fmla="*/ 0 w 28"/>
                <a:gd name="T3" fmla="*/ 16 h 29"/>
                <a:gd name="T4" fmla="*/ 0 w 28"/>
                <a:gd name="T5" fmla="*/ 11 h 29"/>
                <a:gd name="T6" fmla="*/ 3 w 28"/>
                <a:gd name="T7" fmla="*/ 6 h 29"/>
                <a:gd name="T8" fmla="*/ 6 w 28"/>
                <a:gd name="T9" fmla="*/ 2 h 29"/>
                <a:gd name="T10" fmla="*/ 12 w 28"/>
                <a:gd name="T11" fmla="*/ 0 h 29"/>
                <a:gd name="T12" fmla="*/ 18 w 28"/>
                <a:gd name="T13" fmla="*/ 0 h 29"/>
                <a:gd name="T14" fmla="*/ 22 w 28"/>
                <a:gd name="T15" fmla="*/ 3 h 29"/>
                <a:gd name="T16" fmla="*/ 26 w 28"/>
                <a:gd name="T17" fmla="*/ 8 h 29"/>
                <a:gd name="T18" fmla="*/ 28 w 28"/>
                <a:gd name="T19" fmla="*/ 13 h 29"/>
                <a:gd name="T20" fmla="*/ 28 w 28"/>
                <a:gd name="T21" fmla="*/ 18 h 29"/>
                <a:gd name="T22" fmla="*/ 25 w 28"/>
                <a:gd name="T23" fmla="*/ 24 h 29"/>
                <a:gd name="T24" fmla="*/ 21 w 28"/>
                <a:gd name="T25" fmla="*/ 27 h 29"/>
                <a:gd name="T26" fmla="*/ 16 w 28"/>
                <a:gd name="T27" fmla="*/ 29 h 29"/>
                <a:gd name="T28" fmla="*/ 10 w 28"/>
                <a:gd name="T29" fmla="*/ 28 h 29"/>
                <a:gd name="T30" fmla="*/ 5 w 28"/>
                <a:gd name="T31" fmla="*/ 27 h 29"/>
                <a:gd name="T32" fmla="*/ 2 w 28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" y="22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18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0" y="28"/>
                  </a:lnTo>
                  <a:lnTo>
                    <a:pt x="5" y="27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1955" y="1041"/>
              <a:ext cx="28" cy="29"/>
            </a:xfrm>
            <a:custGeom>
              <a:avLst/>
              <a:gdLst>
                <a:gd name="T0" fmla="*/ 2 w 28"/>
                <a:gd name="T1" fmla="*/ 22 h 29"/>
                <a:gd name="T2" fmla="*/ 0 w 28"/>
                <a:gd name="T3" fmla="*/ 16 h 29"/>
                <a:gd name="T4" fmla="*/ 0 w 28"/>
                <a:gd name="T5" fmla="*/ 11 h 29"/>
                <a:gd name="T6" fmla="*/ 3 w 28"/>
                <a:gd name="T7" fmla="*/ 6 h 29"/>
                <a:gd name="T8" fmla="*/ 6 w 28"/>
                <a:gd name="T9" fmla="*/ 2 h 29"/>
                <a:gd name="T10" fmla="*/ 12 w 28"/>
                <a:gd name="T11" fmla="*/ 0 h 29"/>
                <a:gd name="T12" fmla="*/ 18 w 28"/>
                <a:gd name="T13" fmla="*/ 0 h 29"/>
                <a:gd name="T14" fmla="*/ 22 w 28"/>
                <a:gd name="T15" fmla="*/ 3 h 29"/>
                <a:gd name="T16" fmla="*/ 26 w 28"/>
                <a:gd name="T17" fmla="*/ 8 h 29"/>
                <a:gd name="T18" fmla="*/ 28 w 28"/>
                <a:gd name="T19" fmla="*/ 13 h 29"/>
                <a:gd name="T20" fmla="*/ 28 w 28"/>
                <a:gd name="T21" fmla="*/ 18 h 29"/>
                <a:gd name="T22" fmla="*/ 25 w 28"/>
                <a:gd name="T23" fmla="*/ 24 h 29"/>
                <a:gd name="T24" fmla="*/ 21 w 28"/>
                <a:gd name="T25" fmla="*/ 27 h 29"/>
                <a:gd name="T26" fmla="*/ 16 w 28"/>
                <a:gd name="T27" fmla="*/ 29 h 29"/>
                <a:gd name="T28" fmla="*/ 10 w 28"/>
                <a:gd name="T29" fmla="*/ 28 h 29"/>
                <a:gd name="T30" fmla="*/ 5 w 28"/>
                <a:gd name="T31" fmla="*/ 27 h 29"/>
                <a:gd name="T32" fmla="*/ 2 w 28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" y="22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18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0" y="28"/>
                  </a:lnTo>
                  <a:lnTo>
                    <a:pt x="5" y="27"/>
                  </a:lnTo>
                  <a:lnTo>
                    <a:pt x="2" y="22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3479" y="1043"/>
              <a:ext cx="27" cy="27"/>
            </a:xfrm>
            <a:custGeom>
              <a:avLst/>
              <a:gdLst>
                <a:gd name="T0" fmla="*/ 1 w 27"/>
                <a:gd name="T1" fmla="*/ 6 h 27"/>
                <a:gd name="T2" fmla="*/ 5 w 27"/>
                <a:gd name="T3" fmla="*/ 1 h 27"/>
                <a:gd name="T4" fmla="*/ 10 w 27"/>
                <a:gd name="T5" fmla="*/ 0 h 27"/>
                <a:gd name="T6" fmla="*/ 16 w 27"/>
                <a:gd name="T7" fmla="*/ 0 h 27"/>
                <a:gd name="T8" fmla="*/ 21 w 27"/>
                <a:gd name="T9" fmla="*/ 1 h 27"/>
                <a:gd name="T10" fmla="*/ 24 w 27"/>
                <a:gd name="T11" fmla="*/ 4 h 27"/>
                <a:gd name="T12" fmla="*/ 27 w 27"/>
                <a:gd name="T13" fmla="*/ 10 h 27"/>
                <a:gd name="T14" fmla="*/ 27 w 27"/>
                <a:gd name="T15" fmla="*/ 16 h 27"/>
                <a:gd name="T16" fmla="*/ 26 w 27"/>
                <a:gd name="T17" fmla="*/ 20 h 27"/>
                <a:gd name="T18" fmla="*/ 23 w 27"/>
                <a:gd name="T19" fmla="*/ 25 h 27"/>
                <a:gd name="T20" fmla="*/ 17 w 27"/>
                <a:gd name="T21" fmla="*/ 27 h 27"/>
                <a:gd name="T22" fmla="*/ 11 w 27"/>
                <a:gd name="T23" fmla="*/ 27 h 27"/>
                <a:gd name="T24" fmla="*/ 7 w 27"/>
                <a:gd name="T25" fmla="*/ 26 h 27"/>
                <a:gd name="T26" fmla="*/ 2 w 27"/>
                <a:gd name="T27" fmla="*/ 22 h 27"/>
                <a:gd name="T28" fmla="*/ 0 w 27"/>
                <a:gd name="T29" fmla="*/ 17 h 27"/>
                <a:gd name="T30" fmla="*/ 0 w 27"/>
                <a:gd name="T31" fmla="*/ 11 h 27"/>
                <a:gd name="T32" fmla="*/ 1 w 27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6"/>
                  </a:move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3479" y="1043"/>
              <a:ext cx="27" cy="27"/>
            </a:xfrm>
            <a:custGeom>
              <a:avLst/>
              <a:gdLst>
                <a:gd name="T0" fmla="*/ 1 w 27"/>
                <a:gd name="T1" fmla="*/ 6 h 27"/>
                <a:gd name="T2" fmla="*/ 5 w 27"/>
                <a:gd name="T3" fmla="*/ 1 h 27"/>
                <a:gd name="T4" fmla="*/ 10 w 27"/>
                <a:gd name="T5" fmla="*/ 0 h 27"/>
                <a:gd name="T6" fmla="*/ 16 w 27"/>
                <a:gd name="T7" fmla="*/ 0 h 27"/>
                <a:gd name="T8" fmla="*/ 21 w 27"/>
                <a:gd name="T9" fmla="*/ 1 h 27"/>
                <a:gd name="T10" fmla="*/ 24 w 27"/>
                <a:gd name="T11" fmla="*/ 4 h 27"/>
                <a:gd name="T12" fmla="*/ 27 w 27"/>
                <a:gd name="T13" fmla="*/ 10 h 27"/>
                <a:gd name="T14" fmla="*/ 27 w 27"/>
                <a:gd name="T15" fmla="*/ 16 h 27"/>
                <a:gd name="T16" fmla="*/ 26 w 27"/>
                <a:gd name="T17" fmla="*/ 20 h 27"/>
                <a:gd name="T18" fmla="*/ 23 w 27"/>
                <a:gd name="T19" fmla="*/ 25 h 27"/>
                <a:gd name="T20" fmla="*/ 17 w 27"/>
                <a:gd name="T21" fmla="*/ 27 h 27"/>
                <a:gd name="T22" fmla="*/ 11 w 27"/>
                <a:gd name="T23" fmla="*/ 27 h 27"/>
                <a:gd name="T24" fmla="*/ 7 w 27"/>
                <a:gd name="T25" fmla="*/ 26 h 27"/>
                <a:gd name="T26" fmla="*/ 2 w 27"/>
                <a:gd name="T27" fmla="*/ 22 h 27"/>
                <a:gd name="T28" fmla="*/ 0 w 27"/>
                <a:gd name="T29" fmla="*/ 17 h 27"/>
                <a:gd name="T30" fmla="*/ 0 w 27"/>
                <a:gd name="T31" fmla="*/ 11 h 27"/>
                <a:gd name="T32" fmla="*/ 1 w 27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6"/>
                  </a:move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6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3883" y="1382"/>
              <a:ext cx="29" cy="27"/>
            </a:xfrm>
            <a:custGeom>
              <a:avLst/>
              <a:gdLst>
                <a:gd name="T0" fmla="*/ 5 w 29"/>
                <a:gd name="T1" fmla="*/ 3 h 27"/>
                <a:gd name="T2" fmla="*/ 10 w 29"/>
                <a:gd name="T3" fmla="*/ 0 h 27"/>
                <a:gd name="T4" fmla="*/ 16 w 29"/>
                <a:gd name="T5" fmla="*/ 0 h 27"/>
                <a:gd name="T6" fmla="*/ 21 w 29"/>
                <a:gd name="T7" fmla="*/ 1 h 27"/>
                <a:gd name="T8" fmla="*/ 26 w 29"/>
                <a:gd name="T9" fmla="*/ 4 h 27"/>
                <a:gd name="T10" fmla="*/ 29 w 29"/>
                <a:gd name="T11" fmla="*/ 10 h 27"/>
                <a:gd name="T12" fmla="*/ 29 w 29"/>
                <a:gd name="T13" fmla="*/ 14 h 27"/>
                <a:gd name="T14" fmla="*/ 27 w 29"/>
                <a:gd name="T15" fmla="*/ 20 h 27"/>
                <a:gd name="T16" fmla="*/ 24 w 29"/>
                <a:gd name="T17" fmla="*/ 24 h 27"/>
                <a:gd name="T18" fmla="*/ 18 w 29"/>
                <a:gd name="T19" fmla="*/ 27 h 27"/>
                <a:gd name="T20" fmla="*/ 13 w 29"/>
                <a:gd name="T21" fmla="*/ 27 h 27"/>
                <a:gd name="T22" fmla="*/ 8 w 29"/>
                <a:gd name="T23" fmla="*/ 26 h 27"/>
                <a:gd name="T24" fmla="*/ 4 w 29"/>
                <a:gd name="T25" fmla="*/ 23 h 27"/>
                <a:gd name="T26" fmla="*/ 1 w 29"/>
                <a:gd name="T27" fmla="*/ 19 h 27"/>
                <a:gd name="T28" fmla="*/ 0 w 29"/>
                <a:gd name="T29" fmla="*/ 13 h 27"/>
                <a:gd name="T30" fmla="*/ 1 w 29"/>
                <a:gd name="T31" fmla="*/ 7 h 27"/>
                <a:gd name="T32" fmla="*/ 5 w 29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7">
                  <a:moveTo>
                    <a:pt x="5" y="3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3883" y="1382"/>
              <a:ext cx="29" cy="27"/>
            </a:xfrm>
            <a:custGeom>
              <a:avLst/>
              <a:gdLst>
                <a:gd name="T0" fmla="*/ 5 w 29"/>
                <a:gd name="T1" fmla="*/ 3 h 27"/>
                <a:gd name="T2" fmla="*/ 10 w 29"/>
                <a:gd name="T3" fmla="*/ 0 h 27"/>
                <a:gd name="T4" fmla="*/ 16 w 29"/>
                <a:gd name="T5" fmla="*/ 0 h 27"/>
                <a:gd name="T6" fmla="*/ 21 w 29"/>
                <a:gd name="T7" fmla="*/ 1 h 27"/>
                <a:gd name="T8" fmla="*/ 26 w 29"/>
                <a:gd name="T9" fmla="*/ 4 h 27"/>
                <a:gd name="T10" fmla="*/ 29 w 29"/>
                <a:gd name="T11" fmla="*/ 10 h 27"/>
                <a:gd name="T12" fmla="*/ 29 w 29"/>
                <a:gd name="T13" fmla="*/ 14 h 27"/>
                <a:gd name="T14" fmla="*/ 27 w 29"/>
                <a:gd name="T15" fmla="*/ 20 h 27"/>
                <a:gd name="T16" fmla="*/ 24 w 29"/>
                <a:gd name="T17" fmla="*/ 24 h 27"/>
                <a:gd name="T18" fmla="*/ 18 w 29"/>
                <a:gd name="T19" fmla="*/ 27 h 27"/>
                <a:gd name="T20" fmla="*/ 13 w 29"/>
                <a:gd name="T21" fmla="*/ 27 h 27"/>
                <a:gd name="T22" fmla="*/ 8 w 29"/>
                <a:gd name="T23" fmla="*/ 26 h 27"/>
                <a:gd name="T24" fmla="*/ 4 w 29"/>
                <a:gd name="T25" fmla="*/ 23 h 27"/>
                <a:gd name="T26" fmla="*/ 1 w 29"/>
                <a:gd name="T27" fmla="*/ 19 h 27"/>
                <a:gd name="T28" fmla="*/ 0 w 29"/>
                <a:gd name="T29" fmla="*/ 13 h 27"/>
                <a:gd name="T30" fmla="*/ 1 w 29"/>
                <a:gd name="T31" fmla="*/ 7 h 27"/>
                <a:gd name="T32" fmla="*/ 5 w 29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7">
                  <a:moveTo>
                    <a:pt x="5" y="3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3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4147" y="1838"/>
              <a:ext cx="29" cy="29"/>
            </a:xfrm>
            <a:custGeom>
              <a:avLst/>
              <a:gdLst>
                <a:gd name="T0" fmla="*/ 10 w 29"/>
                <a:gd name="T1" fmla="*/ 1 h 29"/>
                <a:gd name="T2" fmla="*/ 16 w 29"/>
                <a:gd name="T3" fmla="*/ 0 h 29"/>
                <a:gd name="T4" fmla="*/ 20 w 29"/>
                <a:gd name="T5" fmla="*/ 1 h 29"/>
                <a:gd name="T6" fmla="*/ 25 w 29"/>
                <a:gd name="T7" fmla="*/ 4 h 29"/>
                <a:gd name="T8" fmla="*/ 28 w 29"/>
                <a:gd name="T9" fmla="*/ 10 h 29"/>
                <a:gd name="T10" fmla="*/ 29 w 29"/>
                <a:gd name="T11" fmla="*/ 14 h 29"/>
                <a:gd name="T12" fmla="*/ 28 w 29"/>
                <a:gd name="T13" fmla="*/ 20 h 29"/>
                <a:gd name="T14" fmla="*/ 25 w 29"/>
                <a:gd name="T15" fmla="*/ 24 h 29"/>
                <a:gd name="T16" fmla="*/ 19 w 29"/>
                <a:gd name="T17" fmla="*/ 27 h 29"/>
                <a:gd name="T18" fmla="*/ 15 w 29"/>
                <a:gd name="T19" fmla="*/ 29 h 29"/>
                <a:gd name="T20" fmla="*/ 9 w 29"/>
                <a:gd name="T21" fmla="*/ 27 h 29"/>
                <a:gd name="T22" fmla="*/ 4 w 29"/>
                <a:gd name="T23" fmla="*/ 24 h 29"/>
                <a:gd name="T24" fmla="*/ 2 w 29"/>
                <a:gd name="T25" fmla="*/ 19 h 29"/>
                <a:gd name="T26" fmla="*/ 0 w 29"/>
                <a:gd name="T27" fmla="*/ 13 h 29"/>
                <a:gd name="T28" fmla="*/ 2 w 29"/>
                <a:gd name="T29" fmla="*/ 8 h 29"/>
                <a:gd name="T30" fmla="*/ 4 w 29"/>
                <a:gd name="T31" fmla="*/ 4 h 29"/>
                <a:gd name="T32" fmla="*/ 10 w 29"/>
                <a:gd name="T3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0" y="1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5" y="4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19" y="27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4147" y="1838"/>
              <a:ext cx="29" cy="29"/>
            </a:xfrm>
            <a:custGeom>
              <a:avLst/>
              <a:gdLst>
                <a:gd name="T0" fmla="*/ 10 w 29"/>
                <a:gd name="T1" fmla="*/ 1 h 29"/>
                <a:gd name="T2" fmla="*/ 16 w 29"/>
                <a:gd name="T3" fmla="*/ 0 h 29"/>
                <a:gd name="T4" fmla="*/ 20 w 29"/>
                <a:gd name="T5" fmla="*/ 1 h 29"/>
                <a:gd name="T6" fmla="*/ 25 w 29"/>
                <a:gd name="T7" fmla="*/ 4 h 29"/>
                <a:gd name="T8" fmla="*/ 28 w 29"/>
                <a:gd name="T9" fmla="*/ 10 h 29"/>
                <a:gd name="T10" fmla="*/ 29 w 29"/>
                <a:gd name="T11" fmla="*/ 14 h 29"/>
                <a:gd name="T12" fmla="*/ 28 w 29"/>
                <a:gd name="T13" fmla="*/ 20 h 29"/>
                <a:gd name="T14" fmla="*/ 25 w 29"/>
                <a:gd name="T15" fmla="*/ 24 h 29"/>
                <a:gd name="T16" fmla="*/ 19 w 29"/>
                <a:gd name="T17" fmla="*/ 27 h 29"/>
                <a:gd name="T18" fmla="*/ 15 w 29"/>
                <a:gd name="T19" fmla="*/ 29 h 29"/>
                <a:gd name="T20" fmla="*/ 9 w 29"/>
                <a:gd name="T21" fmla="*/ 27 h 29"/>
                <a:gd name="T22" fmla="*/ 4 w 29"/>
                <a:gd name="T23" fmla="*/ 24 h 29"/>
                <a:gd name="T24" fmla="*/ 2 w 29"/>
                <a:gd name="T25" fmla="*/ 19 h 29"/>
                <a:gd name="T26" fmla="*/ 0 w 29"/>
                <a:gd name="T27" fmla="*/ 13 h 29"/>
                <a:gd name="T28" fmla="*/ 2 w 29"/>
                <a:gd name="T29" fmla="*/ 8 h 29"/>
                <a:gd name="T30" fmla="*/ 4 w 29"/>
                <a:gd name="T31" fmla="*/ 4 h 29"/>
                <a:gd name="T32" fmla="*/ 10 w 29"/>
                <a:gd name="T3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0" y="1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5" y="4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19" y="27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1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4239" y="2356"/>
              <a:ext cx="29" cy="29"/>
            </a:xfrm>
            <a:custGeom>
              <a:avLst/>
              <a:gdLst>
                <a:gd name="T0" fmla="*/ 14 w 29"/>
                <a:gd name="T1" fmla="*/ 0 h 29"/>
                <a:gd name="T2" fmla="*/ 20 w 29"/>
                <a:gd name="T3" fmla="*/ 2 h 29"/>
                <a:gd name="T4" fmla="*/ 24 w 29"/>
                <a:gd name="T5" fmla="*/ 4 h 29"/>
                <a:gd name="T6" fmla="*/ 27 w 29"/>
                <a:gd name="T7" fmla="*/ 10 h 29"/>
                <a:gd name="T8" fmla="*/ 29 w 29"/>
                <a:gd name="T9" fmla="*/ 15 h 29"/>
                <a:gd name="T10" fmla="*/ 27 w 29"/>
                <a:gd name="T11" fmla="*/ 20 h 29"/>
                <a:gd name="T12" fmla="*/ 24 w 29"/>
                <a:gd name="T13" fmla="*/ 25 h 29"/>
                <a:gd name="T14" fmla="*/ 20 w 29"/>
                <a:gd name="T15" fmla="*/ 29 h 29"/>
                <a:gd name="T16" fmla="*/ 14 w 29"/>
                <a:gd name="T17" fmla="*/ 29 h 29"/>
                <a:gd name="T18" fmla="*/ 8 w 29"/>
                <a:gd name="T19" fmla="*/ 29 h 29"/>
                <a:gd name="T20" fmla="*/ 4 w 29"/>
                <a:gd name="T21" fmla="*/ 25 h 29"/>
                <a:gd name="T22" fmla="*/ 1 w 29"/>
                <a:gd name="T23" fmla="*/ 20 h 29"/>
                <a:gd name="T24" fmla="*/ 0 w 29"/>
                <a:gd name="T25" fmla="*/ 15 h 29"/>
                <a:gd name="T26" fmla="*/ 1 w 29"/>
                <a:gd name="T27" fmla="*/ 10 h 29"/>
                <a:gd name="T28" fmla="*/ 4 w 29"/>
                <a:gd name="T29" fmla="*/ 4 h 29"/>
                <a:gd name="T30" fmla="*/ 8 w 29"/>
                <a:gd name="T31" fmla="*/ 2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0" y="2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9" y="15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0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4239" y="2356"/>
              <a:ext cx="29" cy="29"/>
            </a:xfrm>
            <a:custGeom>
              <a:avLst/>
              <a:gdLst>
                <a:gd name="T0" fmla="*/ 14 w 29"/>
                <a:gd name="T1" fmla="*/ 0 h 29"/>
                <a:gd name="T2" fmla="*/ 20 w 29"/>
                <a:gd name="T3" fmla="*/ 2 h 29"/>
                <a:gd name="T4" fmla="*/ 24 w 29"/>
                <a:gd name="T5" fmla="*/ 4 h 29"/>
                <a:gd name="T6" fmla="*/ 27 w 29"/>
                <a:gd name="T7" fmla="*/ 10 h 29"/>
                <a:gd name="T8" fmla="*/ 29 w 29"/>
                <a:gd name="T9" fmla="*/ 15 h 29"/>
                <a:gd name="T10" fmla="*/ 27 w 29"/>
                <a:gd name="T11" fmla="*/ 20 h 29"/>
                <a:gd name="T12" fmla="*/ 24 w 29"/>
                <a:gd name="T13" fmla="*/ 25 h 29"/>
                <a:gd name="T14" fmla="*/ 20 w 29"/>
                <a:gd name="T15" fmla="*/ 29 h 29"/>
                <a:gd name="T16" fmla="*/ 14 w 29"/>
                <a:gd name="T17" fmla="*/ 29 h 29"/>
                <a:gd name="T18" fmla="*/ 8 w 29"/>
                <a:gd name="T19" fmla="*/ 29 h 29"/>
                <a:gd name="T20" fmla="*/ 4 w 29"/>
                <a:gd name="T21" fmla="*/ 25 h 29"/>
                <a:gd name="T22" fmla="*/ 1 w 29"/>
                <a:gd name="T23" fmla="*/ 20 h 29"/>
                <a:gd name="T24" fmla="*/ 0 w 29"/>
                <a:gd name="T25" fmla="*/ 15 h 29"/>
                <a:gd name="T26" fmla="*/ 1 w 29"/>
                <a:gd name="T27" fmla="*/ 10 h 29"/>
                <a:gd name="T28" fmla="*/ 4 w 29"/>
                <a:gd name="T29" fmla="*/ 4 h 29"/>
                <a:gd name="T30" fmla="*/ 8 w 29"/>
                <a:gd name="T31" fmla="*/ 2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0" y="2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9" y="15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0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2468" y="873"/>
              <a:ext cx="1029" cy="182"/>
            </a:xfrm>
            <a:custGeom>
              <a:avLst/>
              <a:gdLst>
                <a:gd name="T0" fmla="*/ 0 w 1029"/>
                <a:gd name="T1" fmla="*/ 0 h 182"/>
                <a:gd name="T2" fmla="*/ 1029 w 1029"/>
                <a:gd name="T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9" h="182">
                  <a:moveTo>
                    <a:pt x="0" y="0"/>
                  </a:moveTo>
                  <a:lnTo>
                    <a:pt x="1029" y="18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2481" y="876"/>
              <a:ext cx="1415" cy="516"/>
            </a:xfrm>
            <a:custGeom>
              <a:avLst/>
              <a:gdLst>
                <a:gd name="T0" fmla="*/ 0 w 1415"/>
                <a:gd name="T1" fmla="*/ 0 h 516"/>
                <a:gd name="T2" fmla="*/ 1415 w 1415"/>
                <a:gd name="T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516">
                  <a:moveTo>
                    <a:pt x="0" y="0"/>
                  </a:moveTo>
                  <a:lnTo>
                    <a:pt x="1415" y="51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2466" y="875"/>
              <a:ext cx="1702" cy="981"/>
            </a:xfrm>
            <a:custGeom>
              <a:avLst/>
              <a:gdLst>
                <a:gd name="T0" fmla="*/ 0 w 1702"/>
                <a:gd name="T1" fmla="*/ 0 h 981"/>
                <a:gd name="T2" fmla="*/ 1702 w 1702"/>
                <a:gd name="T3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02" h="981">
                  <a:moveTo>
                    <a:pt x="0" y="0"/>
                  </a:moveTo>
                  <a:lnTo>
                    <a:pt x="1702" y="98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2475" y="876"/>
              <a:ext cx="1779" cy="1497"/>
            </a:xfrm>
            <a:custGeom>
              <a:avLst/>
              <a:gdLst>
                <a:gd name="T0" fmla="*/ 0 w 1779"/>
                <a:gd name="T1" fmla="*/ 0 h 1497"/>
                <a:gd name="T2" fmla="*/ 1779 w 1779"/>
                <a:gd name="T3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9" h="1497">
                  <a:moveTo>
                    <a:pt x="0" y="0"/>
                  </a:moveTo>
                  <a:lnTo>
                    <a:pt x="1779" y="149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2478" y="879"/>
              <a:ext cx="1682" cy="2013"/>
            </a:xfrm>
            <a:custGeom>
              <a:avLst/>
              <a:gdLst>
                <a:gd name="T0" fmla="*/ 0 w 1682"/>
                <a:gd name="T1" fmla="*/ 0 h 2013"/>
                <a:gd name="T2" fmla="*/ 1682 w 1682"/>
                <a:gd name="T3" fmla="*/ 2013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2" h="2013">
                  <a:moveTo>
                    <a:pt x="0" y="0"/>
                  </a:moveTo>
                  <a:lnTo>
                    <a:pt x="1682" y="201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2472" y="873"/>
              <a:ext cx="1428" cy="2469"/>
            </a:xfrm>
            <a:custGeom>
              <a:avLst/>
              <a:gdLst>
                <a:gd name="T0" fmla="*/ 0 w 1428"/>
                <a:gd name="T1" fmla="*/ 0 h 2469"/>
                <a:gd name="T2" fmla="*/ 1428 w 1428"/>
                <a:gd name="T3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28" h="2469">
                  <a:moveTo>
                    <a:pt x="0" y="0"/>
                  </a:moveTo>
                  <a:lnTo>
                    <a:pt x="1428" y="246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2466" y="873"/>
              <a:ext cx="1022" cy="2799"/>
            </a:xfrm>
            <a:custGeom>
              <a:avLst/>
              <a:gdLst>
                <a:gd name="T0" fmla="*/ 0 w 1022"/>
                <a:gd name="T1" fmla="*/ 0 h 2799"/>
                <a:gd name="T2" fmla="*/ 1022 w 1022"/>
                <a:gd name="T3" fmla="*/ 2799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2" h="2799">
                  <a:moveTo>
                    <a:pt x="0" y="0"/>
                  </a:moveTo>
                  <a:lnTo>
                    <a:pt x="1022" y="279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2471" y="875"/>
              <a:ext cx="525" cy="2991"/>
            </a:xfrm>
            <a:custGeom>
              <a:avLst/>
              <a:gdLst>
                <a:gd name="T0" fmla="*/ 0 w 525"/>
                <a:gd name="T1" fmla="*/ 0 h 2991"/>
                <a:gd name="T2" fmla="*/ 525 w 525"/>
                <a:gd name="T3" fmla="*/ 2991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5" h="2991">
                  <a:moveTo>
                    <a:pt x="0" y="0"/>
                  </a:moveTo>
                  <a:lnTo>
                    <a:pt x="525" y="299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2468" y="876"/>
              <a:ext cx="3" cy="2988"/>
            </a:xfrm>
            <a:custGeom>
              <a:avLst/>
              <a:gdLst>
                <a:gd name="T0" fmla="*/ 3 w 3"/>
                <a:gd name="T1" fmla="*/ 0 h 2988"/>
                <a:gd name="T2" fmla="*/ 0 w 3"/>
                <a:gd name="T3" fmla="*/ 2988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988">
                  <a:moveTo>
                    <a:pt x="3" y="0"/>
                  </a:moveTo>
                  <a:lnTo>
                    <a:pt x="0" y="298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1965" y="870"/>
              <a:ext cx="504" cy="2811"/>
            </a:xfrm>
            <a:custGeom>
              <a:avLst/>
              <a:gdLst>
                <a:gd name="T0" fmla="*/ 504 w 504"/>
                <a:gd name="T1" fmla="*/ 0 h 2811"/>
                <a:gd name="T2" fmla="*/ 0 w 504"/>
                <a:gd name="T3" fmla="*/ 2811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" h="2811">
                  <a:moveTo>
                    <a:pt x="504" y="0"/>
                  </a:moveTo>
                  <a:lnTo>
                    <a:pt x="0" y="281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1564" y="873"/>
              <a:ext cx="905" cy="2473"/>
            </a:xfrm>
            <a:custGeom>
              <a:avLst/>
              <a:gdLst>
                <a:gd name="T0" fmla="*/ 905 w 905"/>
                <a:gd name="T1" fmla="*/ 0 h 2473"/>
                <a:gd name="T2" fmla="*/ 0 w 905"/>
                <a:gd name="T3" fmla="*/ 2473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5" h="2473">
                  <a:moveTo>
                    <a:pt x="905" y="0"/>
                  </a:moveTo>
                  <a:lnTo>
                    <a:pt x="0" y="247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1296" y="879"/>
              <a:ext cx="1173" cy="2010"/>
            </a:xfrm>
            <a:custGeom>
              <a:avLst/>
              <a:gdLst>
                <a:gd name="T0" fmla="*/ 1173 w 1173"/>
                <a:gd name="T1" fmla="*/ 0 h 2010"/>
                <a:gd name="T2" fmla="*/ 0 w 1173"/>
                <a:gd name="T3" fmla="*/ 201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3" h="2010">
                  <a:moveTo>
                    <a:pt x="1173" y="0"/>
                  </a:moveTo>
                  <a:lnTo>
                    <a:pt x="0" y="201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1206" y="873"/>
              <a:ext cx="1266" cy="1496"/>
            </a:xfrm>
            <a:custGeom>
              <a:avLst/>
              <a:gdLst>
                <a:gd name="T0" fmla="*/ 1266 w 1266"/>
                <a:gd name="T1" fmla="*/ 0 h 1496"/>
                <a:gd name="T2" fmla="*/ 0 w 1266"/>
                <a:gd name="T3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6" h="1496">
                  <a:moveTo>
                    <a:pt x="1266" y="0"/>
                  </a:moveTo>
                  <a:lnTo>
                    <a:pt x="0" y="149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1299" y="873"/>
              <a:ext cx="1173" cy="975"/>
            </a:xfrm>
            <a:custGeom>
              <a:avLst/>
              <a:gdLst>
                <a:gd name="T0" fmla="*/ 1173 w 1173"/>
                <a:gd name="T1" fmla="*/ 0 h 975"/>
                <a:gd name="T2" fmla="*/ 0 w 1173"/>
                <a:gd name="T3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3" h="975">
                  <a:moveTo>
                    <a:pt x="1173" y="0"/>
                  </a:moveTo>
                  <a:lnTo>
                    <a:pt x="0" y="97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>
              <a:off x="1566" y="873"/>
              <a:ext cx="906" cy="519"/>
            </a:xfrm>
            <a:custGeom>
              <a:avLst/>
              <a:gdLst>
                <a:gd name="T0" fmla="*/ 906 w 906"/>
                <a:gd name="T1" fmla="*/ 0 h 519"/>
                <a:gd name="T2" fmla="*/ 0 w 906"/>
                <a:gd name="T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519">
                  <a:moveTo>
                    <a:pt x="906" y="0"/>
                  </a:moveTo>
                  <a:lnTo>
                    <a:pt x="0" y="51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1968" y="873"/>
              <a:ext cx="498" cy="177"/>
            </a:xfrm>
            <a:custGeom>
              <a:avLst/>
              <a:gdLst>
                <a:gd name="T0" fmla="*/ 498 w 498"/>
                <a:gd name="T1" fmla="*/ 0 h 177"/>
                <a:gd name="T2" fmla="*/ 0 w 498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77">
                  <a:moveTo>
                    <a:pt x="498" y="0"/>
                  </a:moveTo>
                  <a:lnTo>
                    <a:pt x="0" y="17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>
              <a:off x="3000" y="876"/>
              <a:ext cx="495" cy="177"/>
            </a:xfrm>
            <a:custGeom>
              <a:avLst/>
              <a:gdLst>
                <a:gd name="T0" fmla="*/ 0 w 495"/>
                <a:gd name="T1" fmla="*/ 0 h 177"/>
                <a:gd name="T2" fmla="*/ 495 w 495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5" h="177">
                  <a:moveTo>
                    <a:pt x="0" y="0"/>
                  </a:moveTo>
                  <a:lnTo>
                    <a:pt x="495" y="17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3000" y="870"/>
              <a:ext cx="897" cy="524"/>
            </a:xfrm>
            <a:custGeom>
              <a:avLst/>
              <a:gdLst>
                <a:gd name="T0" fmla="*/ 0 w 897"/>
                <a:gd name="T1" fmla="*/ 0 h 524"/>
                <a:gd name="T2" fmla="*/ 897 w 897"/>
                <a:gd name="T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7" h="524">
                  <a:moveTo>
                    <a:pt x="0" y="0"/>
                  </a:moveTo>
                  <a:lnTo>
                    <a:pt x="897" y="52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3000" y="873"/>
              <a:ext cx="1163" cy="981"/>
            </a:xfrm>
            <a:custGeom>
              <a:avLst/>
              <a:gdLst>
                <a:gd name="T0" fmla="*/ 0 w 1163"/>
                <a:gd name="T1" fmla="*/ 0 h 981"/>
                <a:gd name="T2" fmla="*/ 1163 w 1163"/>
                <a:gd name="T3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3" h="981">
                  <a:moveTo>
                    <a:pt x="0" y="0"/>
                  </a:moveTo>
                  <a:lnTo>
                    <a:pt x="1163" y="98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3000" y="876"/>
              <a:ext cx="1257" cy="1494"/>
            </a:xfrm>
            <a:custGeom>
              <a:avLst/>
              <a:gdLst>
                <a:gd name="T0" fmla="*/ 0 w 1257"/>
                <a:gd name="T1" fmla="*/ 0 h 1494"/>
                <a:gd name="T2" fmla="*/ 1257 w 1257"/>
                <a:gd name="T3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7" h="1494">
                  <a:moveTo>
                    <a:pt x="0" y="0"/>
                  </a:moveTo>
                  <a:lnTo>
                    <a:pt x="1257" y="149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3008" y="887"/>
              <a:ext cx="1156" cy="1999"/>
            </a:xfrm>
            <a:custGeom>
              <a:avLst/>
              <a:gdLst>
                <a:gd name="T0" fmla="*/ 0 w 1156"/>
                <a:gd name="T1" fmla="*/ 0 h 1999"/>
                <a:gd name="T2" fmla="*/ 1156 w 1156"/>
                <a:gd name="T3" fmla="*/ 199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6" h="1999">
                  <a:moveTo>
                    <a:pt x="0" y="0"/>
                  </a:moveTo>
                  <a:lnTo>
                    <a:pt x="1156" y="199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2994" y="873"/>
              <a:ext cx="906" cy="2482"/>
            </a:xfrm>
            <a:custGeom>
              <a:avLst/>
              <a:gdLst>
                <a:gd name="T0" fmla="*/ 0 w 906"/>
                <a:gd name="T1" fmla="*/ 0 h 2482"/>
                <a:gd name="T2" fmla="*/ 906 w 906"/>
                <a:gd name="T3" fmla="*/ 2469 h 2482"/>
                <a:gd name="T4" fmla="*/ 901 w 906"/>
                <a:gd name="T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6" h="2482">
                  <a:moveTo>
                    <a:pt x="0" y="0"/>
                  </a:moveTo>
                  <a:lnTo>
                    <a:pt x="906" y="2469"/>
                  </a:lnTo>
                  <a:lnTo>
                    <a:pt x="901" y="248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2997" y="875"/>
              <a:ext cx="495" cy="2809"/>
            </a:xfrm>
            <a:custGeom>
              <a:avLst/>
              <a:gdLst>
                <a:gd name="T0" fmla="*/ 0 w 495"/>
                <a:gd name="T1" fmla="*/ 0 h 2809"/>
                <a:gd name="T2" fmla="*/ 495 w 495"/>
                <a:gd name="T3" fmla="*/ 2809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5" h="2809">
                  <a:moveTo>
                    <a:pt x="0" y="0"/>
                  </a:moveTo>
                  <a:lnTo>
                    <a:pt x="495" y="280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2999" y="872"/>
              <a:ext cx="1" cy="2986"/>
            </a:xfrm>
            <a:custGeom>
              <a:avLst/>
              <a:gdLst>
                <a:gd name="T0" fmla="*/ 0 w 1"/>
                <a:gd name="T1" fmla="*/ 0 h 2986"/>
                <a:gd name="T2" fmla="*/ 0 w 1"/>
                <a:gd name="T3" fmla="*/ 2986 h 2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986">
                  <a:moveTo>
                    <a:pt x="0" y="0"/>
                  </a:moveTo>
                  <a:lnTo>
                    <a:pt x="0" y="298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2468" y="873"/>
              <a:ext cx="529" cy="2990"/>
            </a:xfrm>
            <a:custGeom>
              <a:avLst/>
              <a:gdLst>
                <a:gd name="T0" fmla="*/ 529 w 529"/>
                <a:gd name="T1" fmla="*/ 0 h 2990"/>
                <a:gd name="T2" fmla="*/ 0 w 529"/>
                <a:gd name="T3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9" h="2990">
                  <a:moveTo>
                    <a:pt x="529" y="0"/>
                  </a:moveTo>
                  <a:lnTo>
                    <a:pt x="0" y="299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1965" y="872"/>
              <a:ext cx="1029" cy="2812"/>
            </a:xfrm>
            <a:custGeom>
              <a:avLst/>
              <a:gdLst>
                <a:gd name="T0" fmla="*/ 1029 w 1029"/>
                <a:gd name="T1" fmla="*/ 0 h 2812"/>
                <a:gd name="T2" fmla="*/ 0 w 1029"/>
                <a:gd name="T3" fmla="*/ 2812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9" h="2812">
                  <a:moveTo>
                    <a:pt x="1029" y="0"/>
                  </a:moveTo>
                  <a:lnTo>
                    <a:pt x="0" y="281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2" name="Freeform 66"/>
            <p:cNvSpPr>
              <a:spLocks/>
            </p:cNvSpPr>
            <p:nvPr/>
          </p:nvSpPr>
          <p:spPr bwMode="auto">
            <a:xfrm>
              <a:off x="1569" y="876"/>
              <a:ext cx="1434" cy="2466"/>
            </a:xfrm>
            <a:custGeom>
              <a:avLst/>
              <a:gdLst>
                <a:gd name="T0" fmla="*/ 1434 w 1434"/>
                <a:gd name="T1" fmla="*/ 0 h 2466"/>
                <a:gd name="T2" fmla="*/ 0 w 1434"/>
                <a:gd name="T3" fmla="*/ 2466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4" h="2466">
                  <a:moveTo>
                    <a:pt x="1434" y="0"/>
                  </a:moveTo>
                  <a:lnTo>
                    <a:pt x="0" y="246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1299" y="870"/>
              <a:ext cx="1701" cy="2019"/>
            </a:xfrm>
            <a:custGeom>
              <a:avLst/>
              <a:gdLst>
                <a:gd name="T0" fmla="*/ 1701 w 1701"/>
                <a:gd name="T1" fmla="*/ 0 h 2019"/>
                <a:gd name="T2" fmla="*/ 0 w 1701"/>
                <a:gd name="T3" fmla="*/ 2019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01" h="2019">
                  <a:moveTo>
                    <a:pt x="1701" y="0"/>
                  </a:moveTo>
                  <a:lnTo>
                    <a:pt x="0" y="201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1212" y="873"/>
              <a:ext cx="1785" cy="1491"/>
            </a:xfrm>
            <a:custGeom>
              <a:avLst/>
              <a:gdLst>
                <a:gd name="T0" fmla="*/ 1785 w 1785"/>
                <a:gd name="T1" fmla="*/ 0 h 1491"/>
                <a:gd name="T2" fmla="*/ 0 w 1785"/>
                <a:gd name="T3" fmla="*/ 1491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1491">
                  <a:moveTo>
                    <a:pt x="1785" y="0"/>
                  </a:moveTo>
                  <a:lnTo>
                    <a:pt x="0" y="149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1296" y="876"/>
              <a:ext cx="1701" cy="972"/>
            </a:xfrm>
            <a:custGeom>
              <a:avLst/>
              <a:gdLst>
                <a:gd name="T0" fmla="*/ 1701 w 1701"/>
                <a:gd name="T1" fmla="*/ 0 h 972"/>
                <a:gd name="T2" fmla="*/ 0 w 1701"/>
                <a:gd name="T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01" h="972">
                  <a:moveTo>
                    <a:pt x="1701" y="0"/>
                  </a:moveTo>
                  <a:lnTo>
                    <a:pt x="0" y="97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1564" y="873"/>
              <a:ext cx="1435" cy="526"/>
            </a:xfrm>
            <a:custGeom>
              <a:avLst/>
              <a:gdLst>
                <a:gd name="T0" fmla="*/ 1435 w 1435"/>
                <a:gd name="T1" fmla="*/ 0 h 526"/>
                <a:gd name="T2" fmla="*/ 0 w 1435"/>
                <a:gd name="T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5" h="526">
                  <a:moveTo>
                    <a:pt x="1435" y="0"/>
                  </a:moveTo>
                  <a:lnTo>
                    <a:pt x="0" y="52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1977" y="873"/>
              <a:ext cx="1029" cy="180"/>
            </a:xfrm>
            <a:custGeom>
              <a:avLst/>
              <a:gdLst>
                <a:gd name="T0" fmla="*/ 1029 w 1029"/>
                <a:gd name="T1" fmla="*/ 0 h 180"/>
                <a:gd name="T2" fmla="*/ 0 w 1029"/>
                <a:gd name="T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9" h="180">
                  <a:moveTo>
                    <a:pt x="1029" y="0"/>
                  </a:moveTo>
                  <a:lnTo>
                    <a:pt x="0" y="18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3488" y="1056"/>
              <a:ext cx="411" cy="338"/>
            </a:xfrm>
            <a:custGeom>
              <a:avLst/>
              <a:gdLst>
                <a:gd name="T0" fmla="*/ 0 w 411"/>
                <a:gd name="T1" fmla="*/ 0 h 338"/>
                <a:gd name="T2" fmla="*/ 411 w 411"/>
                <a:gd name="T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1" h="338">
                  <a:moveTo>
                    <a:pt x="0" y="0"/>
                  </a:moveTo>
                  <a:lnTo>
                    <a:pt x="411" y="33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3494" y="1056"/>
              <a:ext cx="674" cy="800"/>
            </a:xfrm>
            <a:custGeom>
              <a:avLst/>
              <a:gdLst>
                <a:gd name="T0" fmla="*/ 0 w 674"/>
                <a:gd name="T1" fmla="*/ 0 h 800"/>
                <a:gd name="T2" fmla="*/ 674 w 674"/>
                <a:gd name="T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4" h="800">
                  <a:moveTo>
                    <a:pt x="0" y="0"/>
                  </a:moveTo>
                  <a:lnTo>
                    <a:pt x="674" y="80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0" name="Freeform 74"/>
            <p:cNvSpPr>
              <a:spLocks/>
            </p:cNvSpPr>
            <p:nvPr/>
          </p:nvSpPr>
          <p:spPr bwMode="auto">
            <a:xfrm>
              <a:off x="3489" y="1056"/>
              <a:ext cx="764" cy="1316"/>
            </a:xfrm>
            <a:custGeom>
              <a:avLst/>
              <a:gdLst>
                <a:gd name="T0" fmla="*/ 0 w 764"/>
                <a:gd name="T1" fmla="*/ 0 h 1316"/>
                <a:gd name="T2" fmla="*/ 764 w 764"/>
                <a:gd name="T3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4" h="1316">
                  <a:moveTo>
                    <a:pt x="0" y="0"/>
                  </a:moveTo>
                  <a:lnTo>
                    <a:pt x="764" y="131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1" name="Freeform 75"/>
            <p:cNvSpPr>
              <a:spLocks/>
            </p:cNvSpPr>
            <p:nvPr/>
          </p:nvSpPr>
          <p:spPr bwMode="auto">
            <a:xfrm>
              <a:off x="3492" y="1055"/>
              <a:ext cx="675" cy="1834"/>
            </a:xfrm>
            <a:custGeom>
              <a:avLst/>
              <a:gdLst>
                <a:gd name="T0" fmla="*/ 0 w 675"/>
                <a:gd name="T1" fmla="*/ 0 h 1834"/>
                <a:gd name="T2" fmla="*/ 675 w 675"/>
                <a:gd name="T3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5" h="1834">
                  <a:moveTo>
                    <a:pt x="0" y="0"/>
                  </a:moveTo>
                  <a:lnTo>
                    <a:pt x="675" y="183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3492" y="1053"/>
              <a:ext cx="404" cy="2299"/>
            </a:xfrm>
            <a:custGeom>
              <a:avLst/>
              <a:gdLst>
                <a:gd name="T0" fmla="*/ 0 w 404"/>
                <a:gd name="T1" fmla="*/ 0 h 2299"/>
                <a:gd name="T2" fmla="*/ 404 w 404"/>
                <a:gd name="T3" fmla="*/ 2299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2299">
                  <a:moveTo>
                    <a:pt x="0" y="0"/>
                  </a:moveTo>
                  <a:lnTo>
                    <a:pt x="404" y="229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3489" y="1053"/>
              <a:ext cx="1" cy="2631"/>
            </a:xfrm>
            <a:custGeom>
              <a:avLst/>
              <a:gdLst>
                <a:gd name="T0" fmla="*/ 0 w 1"/>
                <a:gd name="T1" fmla="*/ 0 h 2631"/>
                <a:gd name="T2" fmla="*/ 0 w 1"/>
                <a:gd name="T3" fmla="*/ 2631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31">
                  <a:moveTo>
                    <a:pt x="0" y="0"/>
                  </a:moveTo>
                  <a:lnTo>
                    <a:pt x="0" y="263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4" name="Freeform 78"/>
            <p:cNvSpPr>
              <a:spLocks/>
            </p:cNvSpPr>
            <p:nvPr/>
          </p:nvSpPr>
          <p:spPr bwMode="auto">
            <a:xfrm>
              <a:off x="2994" y="1058"/>
              <a:ext cx="497" cy="2805"/>
            </a:xfrm>
            <a:custGeom>
              <a:avLst/>
              <a:gdLst>
                <a:gd name="T0" fmla="*/ 497 w 497"/>
                <a:gd name="T1" fmla="*/ 0 h 2805"/>
                <a:gd name="T2" fmla="*/ 0 w 497"/>
                <a:gd name="T3" fmla="*/ 2805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7" h="2805">
                  <a:moveTo>
                    <a:pt x="497" y="0"/>
                  </a:moveTo>
                  <a:lnTo>
                    <a:pt x="0" y="280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5" name="Freeform 79"/>
            <p:cNvSpPr>
              <a:spLocks/>
            </p:cNvSpPr>
            <p:nvPr/>
          </p:nvSpPr>
          <p:spPr bwMode="auto">
            <a:xfrm>
              <a:off x="2466" y="1053"/>
              <a:ext cx="1031" cy="2811"/>
            </a:xfrm>
            <a:custGeom>
              <a:avLst/>
              <a:gdLst>
                <a:gd name="T0" fmla="*/ 1031 w 1031"/>
                <a:gd name="T1" fmla="*/ 0 h 2811"/>
                <a:gd name="T2" fmla="*/ 0 w 1031"/>
                <a:gd name="T3" fmla="*/ 2811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1" h="2811">
                  <a:moveTo>
                    <a:pt x="1031" y="0"/>
                  </a:moveTo>
                  <a:lnTo>
                    <a:pt x="0" y="281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6" name="Freeform 80"/>
            <p:cNvSpPr>
              <a:spLocks/>
            </p:cNvSpPr>
            <p:nvPr/>
          </p:nvSpPr>
          <p:spPr bwMode="auto">
            <a:xfrm>
              <a:off x="1971" y="1058"/>
              <a:ext cx="1530" cy="2623"/>
            </a:xfrm>
            <a:custGeom>
              <a:avLst/>
              <a:gdLst>
                <a:gd name="T0" fmla="*/ 1530 w 1530"/>
                <a:gd name="T1" fmla="*/ 0 h 2623"/>
                <a:gd name="T2" fmla="*/ 0 w 1530"/>
                <a:gd name="T3" fmla="*/ 2623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30" h="2623">
                  <a:moveTo>
                    <a:pt x="1530" y="0"/>
                  </a:moveTo>
                  <a:lnTo>
                    <a:pt x="0" y="262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7" name="Freeform 81"/>
            <p:cNvSpPr>
              <a:spLocks/>
            </p:cNvSpPr>
            <p:nvPr/>
          </p:nvSpPr>
          <p:spPr bwMode="auto">
            <a:xfrm>
              <a:off x="1563" y="1058"/>
              <a:ext cx="1932" cy="2284"/>
            </a:xfrm>
            <a:custGeom>
              <a:avLst/>
              <a:gdLst>
                <a:gd name="T0" fmla="*/ 1932 w 1932"/>
                <a:gd name="T1" fmla="*/ 0 h 2284"/>
                <a:gd name="T2" fmla="*/ 0 w 1932"/>
                <a:gd name="T3" fmla="*/ 2284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2" h="2284">
                  <a:moveTo>
                    <a:pt x="1932" y="0"/>
                  </a:moveTo>
                  <a:lnTo>
                    <a:pt x="0" y="228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1299" y="1058"/>
              <a:ext cx="2195" cy="1825"/>
            </a:xfrm>
            <a:custGeom>
              <a:avLst/>
              <a:gdLst>
                <a:gd name="T0" fmla="*/ 2195 w 2195"/>
                <a:gd name="T1" fmla="*/ 0 h 1825"/>
                <a:gd name="T2" fmla="*/ 0 w 2195"/>
                <a:gd name="T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5" h="1825">
                  <a:moveTo>
                    <a:pt x="2195" y="0"/>
                  </a:moveTo>
                  <a:lnTo>
                    <a:pt x="0" y="182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1213" y="1053"/>
              <a:ext cx="2285" cy="1311"/>
            </a:xfrm>
            <a:custGeom>
              <a:avLst/>
              <a:gdLst>
                <a:gd name="T0" fmla="*/ 2285 w 2285"/>
                <a:gd name="T1" fmla="*/ 0 h 1311"/>
                <a:gd name="T2" fmla="*/ 0 w 2285"/>
                <a:gd name="T3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85" h="1311">
                  <a:moveTo>
                    <a:pt x="2285" y="0"/>
                  </a:moveTo>
                  <a:lnTo>
                    <a:pt x="0" y="131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1299" y="1056"/>
              <a:ext cx="2192" cy="792"/>
            </a:xfrm>
            <a:custGeom>
              <a:avLst/>
              <a:gdLst>
                <a:gd name="T0" fmla="*/ 2192 w 2192"/>
                <a:gd name="T1" fmla="*/ 0 h 792"/>
                <a:gd name="T2" fmla="*/ 0 w 2192"/>
                <a:gd name="T3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2" h="792">
                  <a:moveTo>
                    <a:pt x="2192" y="0"/>
                  </a:moveTo>
                  <a:lnTo>
                    <a:pt x="0" y="79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1566" y="1056"/>
              <a:ext cx="1929" cy="345"/>
            </a:xfrm>
            <a:custGeom>
              <a:avLst/>
              <a:gdLst>
                <a:gd name="T0" fmla="*/ 1929 w 1929"/>
                <a:gd name="T1" fmla="*/ 0 h 345"/>
                <a:gd name="T2" fmla="*/ 0 w 1929"/>
                <a:gd name="T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9" h="345">
                  <a:moveTo>
                    <a:pt x="1929" y="0"/>
                  </a:moveTo>
                  <a:lnTo>
                    <a:pt x="0" y="34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1970" y="1052"/>
              <a:ext cx="1525" cy="6"/>
            </a:xfrm>
            <a:custGeom>
              <a:avLst/>
              <a:gdLst>
                <a:gd name="T0" fmla="*/ 1525 w 1525"/>
                <a:gd name="T1" fmla="*/ 0 h 6"/>
                <a:gd name="T2" fmla="*/ 0 w 1525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5" h="6">
                  <a:moveTo>
                    <a:pt x="1525" y="0"/>
                  </a:moveTo>
                  <a:lnTo>
                    <a:pt x="0" y="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3894" y="1397"/>
              <a:ext cx="266" cy="456"/>
            </a:xfrm>
            <a:custGeom>
              <a:avLst/>
              <a:gdLst>
                <a:gd name="T0" fmla="*/ 0 w 266"/>
                <a:gd name="T1" fmla="*/ 0 h 456"/>
                <a:gd name="T2" fmla="*/ 266 w 266"/>
                <a:gd name="T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6" h="456">
                  <a:moveTo>
                    <a:pt x="0" y="0"/>
                  </a:moveTo>
                  <a:lnTo>
                    <a:pt x="266" y="45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3897" y="1395"/>
              <a:ext cx="363" cy="987"/>
            </a:xfrm>
            <a:custGeom>
              <a:avLst/>
              <a:gdLst>
                <a:gd name="T0" fmla="*/ 0 w 363"/>
                <a:gd name="T1" fmla="*/ 0 h 987"/>
                <a:gd name="T2" fmla="*/ 363 w 363"/>
                <a:gd name="T3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987">
                  <a:moveTo>
                    <a:pt x="0" y="0"/>
                  </a:moveTo>
                  <a:lnTo>
                    <a:pt x="363" y="98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3899" y="1394"/>
              <a:ext cx="259" cy="1492"/>
            </a:xfrm>
            <a:custGeom>
              <a:avLst/>
              <a:gdLst>
                <a:gd name="T0" fmla="*/ 0 w 259"/>
                <a:gd name="T1" fmla="*/ 0 h 1492"/>
                <a:gd name="T2" fmla="*/ 259 w 259"/>
                <a:gd name="T3" fmla="*/ 1492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" h="1492">
                  <a:moveTo>
                    <a:pt x="0" y="0"/>
                  </a:moveTo>
                  <a:lnTo>
                    <a:pt x="259" y="149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3894" y="1397"/>
              <a:ext cx="2" cy="1943"/>
            </a:xfrm>
            <a:custGeom>
              <a:avLst/>
              <a:gdLst>
                <a:gd name="T0" fmla="*/ 0 w 2"/>
                <a:gd name="T1" fmla="*/ 0 h 1943"/>
                <a:gd name="T2" fmla="*/ 2 w 2"/>
                <a:gd name="T3" fmla="*/ 194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943">
                  <a:moveTo>
                    <a:pt x="0" y="0"/>
                  </a:moveTo>
                  <a:lnTo>
                    <a:pt x="2" y="194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3488" y="1391"/>
              <a:ext cx="406" cy="2297"/>
            </a:xfrm>
            <a:custGeom>
              <a:avLst/>
              <a:gdLst>
                <a:gd name="T0" fmla="*/ 406 w 406"/>
                <a:gd name="T1" fmla="*/ 0 h 2297"/>
                <a:gd name="T2" fmla="*/ 0 w 406"/>
                <a:gd name="T3" fmla="*/ 2297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6" h="2297">
                  <a:moveTo>
                    <a:pt x="406" y="0"/>
                  </a:moveTo>
                  <a:lnTo>
                    <a:pt x="0" y="229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2996" y="1395"/>
              <a:ext cx="895" cy="2465"/>
            </a:xfrm>
            <a:custGeom>
              <a:avLst/>
              <a:gdLst>
                <a:gd name="T0" fmla="*/ 895 w 895"/>
                <a:gd name="T1" fmla="*/ 0 h 2465"/>
                <a:gd name="T2" fmla="*/ 0 w 895"/>
                <a:gd name="T3" fmla="*/ 2465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5" h="2465">
                  <a:moveTo>
                    <a:pt x="895" y="0"/>
                  </a:moveTo>
                  <a:lnTo>
                    <a:pt x="0" y="246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2464" y="1392"/>
              <a:ext cx="1432" cy="2476"/>
            </a:xfrm>
            <a:custGeom>
              <a:avLst/>
              <a:gdLst>
                <a:gd name="T0" fmla="*/ 1432 w 1432"/>
                <a:gd name="T1" fmla="*/ 0 h 2476"/>
                <a:gd name="T2" fmla="*/ 1430 w 1432"/>
                <a:gd name="T3" fmla="*/ 0 h 2476"/>
                <a:gd name="T4" fmla="*/ 0 w 1432"/>
                <a:gd name="T5" fmla="*/ 2476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2" h="2476">
                  <a:moveTo>
                    <a:pt x="1432" y="0"/>
                  </a:moveTo>
                  <a:lnTo>
                    <a:pt x="1430" y="0"/>
                  </a:lnTo>
                  <a:lnTo>
                    <a:pt x="0" y="24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1968" y="1397"/>
              <a:ext cx="1928" cy="2291"/>
            </a:xfrm>
            <a:custGeom>
              <a:avLst/>
              <a:gdLst>
                <a:gd name="T0" fmla="*/ 1928 w 1928"/>
                <a:gd name="T1" fmla="*/ 0 h 2291"/>
                <a:gd name="T2" fmla="*/ 0 w 1928"/>
                <a:gd name="T3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8" h="2291">
                  <a:moveTo>
                    <a:pt x="1928" y="0"/>
                  </a:moveTo>
                  <a:lnTo>
                    <a:pt x="0" y="229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1560" y="1392"/>
              <a:ext cx="2344" cy="1952"/>
            </a:xfrm>
            <a:custGeom>
              <a:avLst/>
              <a:gdLst>
                <a:gd name="T0" fmla="*/ 2344 w 2344"/>
                <a:gd name="T1" fmla="*/ 0 h 1952"/>
                <a:gd name="T2" fmla="*/ 0 w 2344"/>
                <a:gd name="T3" fmla="*/ 1952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44" h="1952">
                  <a:moveTo>
                    <a:pt x="2344" y="0"/>
                  </a:moveTo>
                  <a:lnTo>
                    <a:pt x="0" y="195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1300" y="1394"/>
              <a:ext cx="2599" cy="1490"/>
            </a:xfrm>
            <a:custGeom>
              <a:avLst/>
              <a:gdLst>
                <a:gd name="T0" fmla="*/ 2599 w 2599"/>
                <a:gd name="T1" fmla="*/ 0 h 1490"/>
                <a:gd name="T2" fmla="*/ 0 w 2599"/>
                <a:gd name="T3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9" h="1490">
                  <a:moveTo>
                    <a:pt x="2599" y="0"/>
                  </a:moveTo>
                  <a:lnTo>
                    <a:pt x="0" y="149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1206" y="1388"/>
              <a:ext cx="2682" cy="978"/>
            </a:xfrm>
            <a:custGeom>
              <a:avLst/>
              <a:gdLst>
                <a:gd name="T0" fmla="*/ 2682 w 2682"/>
                <a:gd name="T1" fmla="*/ 0 h 978"/>
                <a:gd name="T2" fmla="*/ 0 w 2682"/>
                <a:gd name="T3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82" h="978">
                  <a:moveTo>
                    <a:pt x="2682" y="0"/>
                  </a:moveTo>
                  <a:lnTo>
                    <a:pt x="0" y="97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4" name="Freeform 98"/>
            <p:cNvSpPr>
              <a:spLocks/>
            </p:cNvSpPr>
            <p:nvPr/>
          </p:nvSpPr>
          <p:spPr bwMode="auto">
            <a:xfrm>
              <a:off x="1304" y="1395"/>
              <a:ext cx="2598" cy="453"/>
            </a:xfrm>
            <a:custGeom>
              <a:avLst/>
              <a:gdLst>
                <a:gd name="T0" fmla="*/ 2598 w 2598"/>
                <a:gd name="T1" fmla="*/ 0 h 453"/>
                <a:gd name="T2" fmla="*/ 0 w 2598"/>
                <a:gd name="T3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8" h="453">
                  <a:moveTo>
                    <a:pt x="2598" y="0"/>
                  </a:moveTo>
                  <a:lnTo>
                    <a:pt x="0" y="45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5" name="Freeform 99"/>
            <p:cNvSpPr>
              <a:spLocks/>
            </p:cNvSpPr>
            <p:nvPr/>
          </p:nvSpPr>
          <p:spPr bwMode="auto">
            <a:xfrm>
              <a:off x="1572" y="1392"/>
              <a:ext cx="2327" cy="4"/>
            </a:xfrm>
            <a:custGeom>
              <a:avLst/>
              <a:gdLst>
                <a:gd name="T0" fmla="*/ 2327 w 2327"/>
                <a:gd name="T1" fmla="*/ 0 h 4"/>
                <a:gd name="T2" fmla="*/ 0 w 2327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27" h="4">
                  <a:moveTo>
                    <a:pt x="2327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1970" y="1055"/>
              <a:ext cx="1924" cy="337"/>
            </a:xfrm>
            <a:custGeom>
              <a:avLst/>
              <a:gdLst>
                <a:gd name="T0" fmla="*/ 1924 w 1924"/>
                <a:gd name="T1" fmla="*/ 337 h 337"/>
                <a:gd name="T2" fmla="*/ 0 w 1924"/>
                <a:gd name="T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4" h="337">
                  <a:moveTo>
                    <a:pt x="1924" y="33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7" name="Freeform 101"/>
            <p:cNvSpPr>
              <a:spLocks/>
            </p:cNvSpPr>
            <p:nvPr/>
          </p:nvSpPr>
          <p:spPr bwMode="auto">
            <a:xfrm>
              <a:off x="4160" y="1851"/>
              <a:ext cx="91" cy="518"/>
            </a:xfrm>
            <a:custGeom>
              <a:avLst/>
              <a:gdLst>
                <a:gd name="T0" fmla="*/ 0 w 91"/>
                <a:gd name="T1" fmla="*/ 0 h 518"/>
                <a:gd name="T2" fmla="*/ 91 w 91"/>
                <a:gd name="T3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518">
                  <a:moveTo>
                    <a:pt x="0" y="0"/>
                  </a:moveTo>
                  <a:lnTo>
                    <a:pt x="91" y="51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8" name="Freeform 102"/>
            <p:cNvSpPr>
              <a:spLocks/>
            </p:cNvSpPr>
            <p:nvPr/>
          </p:nvSpPr>
          <p:spPr bwMode="auto">
            <a:xfrm>
              <a:off x="4158" y="1854"/>
              <a:ext cx="3" cy="1038"/>
            </a:xfrm>
            <a:custGeom>
              <a:avLst/>
              <a:gdLst>
                <a:gd name="T0" fmla="*/ 0 w 3"/>
                <a:gd name="T1" fmla="*/ 0 h 1038"/>
                <a:gd name="T2" fmla="*/ 3 w 3"/>
                <a:gd name="T3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038">
                  <a:moveTo>
                    <a:pt x="0" y="0"/>
                  </a:moveTo>
                  <a:lnTo>
                    <a:pt x="3" y="103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799" name="Freeform 103"/>
            <p:cNvSpPr>
              <a:spLocks/>
            </p:cNvSpPr>
            <p:nvPr/>
          </p:nvSpPr>
          <p:spPr bwMode="auto">
            <a:xfrm>
              <a:off x="3897" y="1854"/>
              <a:ext cx="263" cy="1493"/>
            </a:xfrm>
            <a:custGeom>
              <a:avLst/>
              <a:gdLst>
                <a:gd name="T0" fmla="*/ 263 w 263"/>
                <a:gd name="T1" fmla="*/ 0 h 1493"/>
                <a:gd name="T2" fmla="*/ 0 w 263"/>
                <a:gd name="T3" fmla="*/ 149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" h="1493">
                  <a:moveTo>
                    <a:pt x="263" y="0"/>
                  </a:moveTo>
                  <a:lnTo>
                    <a:pt x="0" y="149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0" name="Freeform 104"/>
            <p:cNvSpPr>
              <a:spLocks/>
            </p:cNvSpPr>
            <p:nvPr/>
          </p:nvSpPr>
          <p:spPr bwMode="auto">
            <a:xfrm>
              <a:off x="3492" y="1840"/>
              <a:ext cx="660" cy="1843"/>
            </a:xfrm>
            <a:custGeom>
              <a:avLst/>
              <a:gdLst>
                <a:gd name="T0" fmla="*/ 660 w 660"/>
                <a:gd name="T1" fmla="*/ 0 h 1843"/>
                <a:gd name="T2" fmla="*/ 0 w 660"/>
                <a:gd name="T3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1843">
                  <a:moveTo>
                    <a:pt x="660" y="0"/>
                  </a:moveTo>
                  <a:lnTo>
                    <a:pt x="0" y="184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1" name="Line 105"/>
            <p:cNvSpPr>
              <a:spLocks noChangeShapeType="1"/>
            </p:cNvSpPr>
            <p:nvPr/>
          </p:nvSpPr>
          <p:spPr bwMode="auto">
            <a:xfrm flipH="1">
              <a:off x="3000" y="1840"/>
              <a:ext cx="1160" cy="20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2" name="Freeform 106"/>
            <p:cNvSpPr>
              <a:spLocks/>
            </p:cNvSpPr>
            <p:nvPr/>
          </p:nvSpPr>
          <p:spPr bwMode="auto">
            <a:xfrm>
              <a:off x="2468" y="1851"/>
              <a:ext cx="1693" cy="2013"/>
            </a:xfrm>
            <a:custGeom>
              <a:avLst/>
              <a:gdLst>
                <a:gd name="T0" fmla="*/ 1693 w 1693"/>
                <a:gd name="T1" fmla="*/ 0 h 2013"/>
                <a:gd name="T2" fmla="*/ 0 w 1693"/>
                <a:gd name="T3" fmla="*/ 2013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93" h="2013">
                  <a:moveTo>
                    <a:pt x="1693" y="0"/>
                  </a:moveTo>
                  <a:lnTo>
                    <a:pt x="0" y="201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3" name="Freeform 107"/>
            <p:cNvSpPr>
              <a:spLocks/>
            </p:cNvSpPr>
            <p:nvPr/>
          </p:nvSpPr>
          <p:spPr bwMode="auto">
            <a:xfrm>
              <a:off x="1960" y="1854"/>
              <a:ext cx="2201" cy="1834"/>
            </a:xfrm>
            <a:custGeom>
              <a:avLst/>
              <a:gdLst>
                <a:gd name="T0" fmla="*/ 2201 w 2201"/>
                <a:gd name="T1" fmla="*/ 0 h 1834"/>
                <a:gd name="T2" fmla="*/ 0 w 2201"/>
                <a:gd name="T3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1834">
                  <a:moveTo>
                    <a:pt x="2201" y="0"/>
                  </a:moveTo>
                  <a:lnTo>
                    <a:pt x="0" y="183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4" name="Freeform 108"/>
            <p:cNvSpPr>
              <a:spLocks/>
            </p:cNvSpPr>
            <p:nvPr/>
          </p:nvSpPr>
          <p:spPr bwMode="auto">
            <a:xfrm>
              <a:off x="1563" y="1859"/>
              <a:ext cx="2603" cy="1486"/>
            </a:xfrm>
            <a:custGeom>
              <a:avLst/>
              <a:gdLst>
                <a:gd name="T0" fmla="*/ 2603 w 2603"/>
                <a:gd name="T1" fmla="*/ 0 h 1486"/>
                <a:gd name="T2" fmla="*/ 0 w 2603"/>
                <a:gd name="T3" fmla="*/ 1486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03" h="1486">
                  <a:moveTo>
                    <a:pt x="2603" y="0"/>
                  </a:moveTo>
                  <a:lnTo>
                    <a:pt x="0" y="148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5" name="Freeform 109"/>
            <p:cNvSpPr>
              <a:spLocks/>
            </p:cNvSpPr>
            <p:nvPr/>
          </p:nvSpPr>
          <p:spPr bwMode="auto">
            <a:xfrm>
              <a:off x="1298" y="1859"/>
              <a:ext cx="2863" cy="1030"/>
            </a:xfrm>
            <a:custGeom>
              <a:avLst/>
              <a:gdLst>
                <a:gd name="T0" fmla="*/ 2863 w 2863"/>
                <a:gd name="T1" fmla="*/ 0 h 1030"/>
                <a:gd name="T2" fmla="*/ 0 w 2863"/>
                <a:gd name="T3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63" h="1030">
                  <a:moveTo>
                    <a:pt x="2863" y="0"/>
                  </a:moveTo>
                  <a:lnTo>
                    <a:pt x="0" y="103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6" name="Freeform 110"/>
            <p:cNvSpPr>
              <a:spLocks/>
            </p:cNvSpPr>
            <p:nvPr/>
          </p:nvSpPr>
          <p:spPr bwMode="auto">
            <a:xfrm>
              <a:off x="1208" y="1859"/>
              <a:ext cx="2953" cy="509"/>
            </a:xfrm>
            <a:custGeom>
              <a:avLst/>
              <a:gdLst>
                <a:gd name="T0" fmla="*/ 2953 w 2953"/>
                <a:gd name="T1" fmla="*/ 0 h 509"/>
                <a:gd name="T2" fmla="*/ 0 w 2953"/>
                <a:gd name="T3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53" h="509">
                  <a:moveTo>
                    <a:pt x="2953" y="0"/>
                  </a:moveTo>
                  <a:lnTo>
                    <a:pt x="0" y="50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7" name="Freeform 111"/>
            <p:cNvSpPr>
              <a:spLocks/>
            </p:cNvSpPr>
            <p:nvPr/>
          </p:nvSpPr>
          <p:spPr bwMode="auto">
            <a:xfrm>
              <a:off x="1299" y="1848"/>
              <a:ext cx="2868" cy="20"/>
            </a:xfrm>
            <a:custGeom>
              <a:avLst/>
              <a:gdLst>
                <a:gd name="T0" fmla="*/ 2868 w 2868"/>
                <a:gd name="T1" fmla="*/ 20 h 20"/>
                <a:gd name="T2" fmla="*/ 0 w 286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68" h="20">
                  <a:moveTo>
                    <a:pt x="2868" y="2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8" name="Freeform 112"/>
            <p:cNvSpPr>
              <a:spLocks/>
            </p:cNvSpPr>
            <p:nvPr/>
          </p:nvSpPr>
          <p:spPr bwMode="auto">
            <a:xfrm>
              <a:off x="1568" y="1400"/>
              <a:ext cx="2592" cy="453"/>
            </a:xfrm>
            <a:custGeom>
              <a:avLst/>
              <a:gdLst>
                <a:gd name="T0" fmla="*/ 2592 w 2592"/>
                <a:gd name="T1" fmla="*/ 453 h 453"/>
                <a:gd name="T2" fmla="*/ 0 w 2592"/>
                <a:gd name="T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2" h="453">
                  <a:moveTo>
                    <a:pt x="2592" y="45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09" name="Freeform 113"/>
            <p:cNvSpPr>
              <a:spLocks/>
            </p:cNvSpPr>
            <p:nvPr/>
          </p:nvSpPr>
          <p:spPr bwMode="auto">
            <a:xfrm>
              <a:off x="1971" y="1055"/>
              <a:ext cx="2195" cy="801"/>
            </a:xfrm>
            <a:custGeom>
              <a:avLst/>
              <a:gdLst>
                <a:gd name="T0" fmla="*/ 2195 w 2195"/>
                <a:gd name="T1" fmla="*/ 801 h 801"/>
                <a:gd name="T2" fmla="*/ 0 w 2195"/>
                <a:gd name="T3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5" h="801">
                  <a:moveTo>
                    <a:pt x="2195" y="80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0" name="Line 114"/>
            <p:cNvSpPr>
              <a:spLocks noChangeShapeType="1"/>
            </p:cNvSpPr>
            <p:nvPr/>
          </p:nvSpPr>
          <p:spPr bwMode="auto">
            <a:xfrm flipH="1">
              <a:off x="4160" y="2360"/>
              <a:ext cx="88" cy="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1" name="Freeform 115"/>
            <p:cNvSpPr>
              <a:spLocks/>
            </p:cNvSpPr>
            <p:nvPr/>
          </p:nvSpPr>
          <p:spPr bwMode="auto">
            <a:xfrm>
              <a:off x="3897" y="2370"/>
              <a:ext cx="357" cy="977"/>
            </a:xfrm>
            <a:custGeom>
              <a:avLst/>
              <a:gdLst>
                <a:gd name="T0" fmla="*/ 357 w 357"/>
                <a:gd name="T1" fmla="*/ 0 h 977"/>
                <a:gd name="T2" fmla="*/ 0 w 357"/>
                <a:gd name="T3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7" h="977">
                  <a:moveTo>
                    <a:pt x="357" y="0"/>
                  </a:moveTo>
                  <a:lnTo>
                    <a:pt x="0" y="97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2" name="Freeform 116"/>
            <p:cNvSpPr>
              <a:spLocks/>
            </p:cNvSpPr>
            <p:nvPr/>
          </p:nvSpPr>
          <p:spPr bwMode="auto">
            <a:xfrm>
              <a:off x="3495" y="2367"/>
              <a:ext cx="758" cy="1319"/>
            </a:xfrm>
            <a:custGeom>
              <a:avLst/>
              <a:gdLst>
                <a:gd name="T0" fmla="*/ 758 w 758"/>
                <a:gd name="T1" fmla="*/ 0 h 1319"/>
                <a:gd name="T2" fmla="*/ 0 w 758"/>
                <a:gd name="T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8" h="1319">
                  <a:moveTo>
                    <a:pt x="758" y="0"/>
                  </a:moveTo>
                  <a:lnTo>
                    <a:pt x="0" y="131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3" name="Freeform 117"/>
            <p:cNvSpPr>
              <a:spLocks/>
            </p:cNvSpPr>
            <p:nvPr/>
          </p:nvSpPr>
          <p:spPr bwMode="auto">
            <a:xfrm>
              <a:off x="2994" y="2370"/>
              <a:ext cx="1257" cy="1493"/>
            </a:xfrm>
            <a:custGeom>
              <a:avLst/>
              <a:gdLst>
                <a:gd name="T0" fmla="*/ 1257 w 1257"/>
                <a:gd name="T1" fmla="*/ 0 h 1493"/>
                <a:gd name="T2" fmla="*/ 0 w 1257"/>
                <a:gd name="T3" fmla="*/ 149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7" h="1493">
                  <a:moveTo>
                    <a:pt x="1257" y="0"/>
                  </a:moveTo>
                  <a:lnTo>
                    <a:pt x="0" y="149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4" name="Freeform 118"/>
            <p:cNvSpPr>
              <a:spLocks/>
            </p:cNvSpPr>
            <p:nvPr/>
          </p:nvSpPr>
          <p:spPr bwMode="auto">
            <a:xfrm>
              <a:off x="2464" y="2367"/>
              <a:ext cx="1789" cy="1497"/>
            </a:xfrm>
            <a:custGeom>
              <a:avLst/>
              <a:gdLst>
                <a:gd name="T0" fmla="*/ 1789 w 1789"/>
                <a:gd name="T1" fmla="*/ 0 h 1497"/>
                <a:gd name="T2" fmla="*/ 0 w 1789"/>
                <a:gd name="T3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9" h="1497">
                  <a:moveTo>
                    <a:pt x="1789" y="0"/>
                  </a:moveTo>
                  <a:lnTo>
                    <a:pt x="0" y="149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5" name="Freeform 119"/>
            <p:cNvSpPr>
              <a:spLocks/>
            </p:cNvSpPr>
            <p:nvPr/>
          </p:nvSpPr>
          <p:spPr bwMode="auto">
            <a:xfrm>
              <a:off x="1960" y="2367"/>
              <a:ext cx="2294" cy="1321"/>
            </a:xfrm>
            <a:custGeom>
              <a:avLst/>
              <a:gdLst>
                <a:gd name="T0" fmla="*/ 2294 w 2294"/>
                <a:gd name="T1" fmla="*/ 0 h 1321"/>
                <a:gd name="T2" fmla="*/ 0 w 2294"/>
                <a:gd name="T3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94" h="1321">
                  <a:moveTo>
                    <a:pt x="2294" y="0"/>
                  </a:moveTo>
                  <a:lnTo>
                    <a:pt x="0" y="132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6" name="Freeform 120"/>
            <p:cNvSpPr>
              <a:spLocks/>
            </p:cNvSpPr>
            <p:nvPr/>
          </p:nvSpPr>
          <p:spPr bwMode="auto">
            <a:xfrm>
              <a:off x="1563" y="2369"/>
              <a:ext cx="2690" cy="973"/>
            </a:xfrm>
            <a:custGeom>
              <a:avLst/>
              <a:gdLst>
                <a:gd name="T0" fmla="*/ 2690 w 2690"/>
                <a:gd name="T1" fmla="*/ 0 h 973"/>
                <a:gd name="T2" fmla="*/ 0 w 2690"/>
                <a:gd name="T3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0" h="973">
                  <a:moveTo>
                    <a:pt x="2690" y="0"/>
                  </a:moveTo>
                  <a:lnTo>
                    <a:pt x="0" y="97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7" name="Freeform 121"/>
            <p:cNvSpPr>
              <a:spLocks/>
            </p:cNvSpPr>
            <p:nvPr/>
          </p:nvSpPr>
          <p:spPr bwMode="auto">
            <a:xfrm>
              <a:off x="1301" y="2369"/>
              <a:ext cx="2952" cy="520"/>
            </a:xfrm>
            <a:custGeom>
              <a:avLst/>
              <a:gdLst>
                <a:gd name="T0" fmla="*/ 2952 w 2952"/>
                <a:gd name="T1" fmla="*/ 0 h 520"/>
                <a:gd name="T2" fmla="*/ 0 w 2952"/>
                <a:gd name="T3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52" h="520">
                  <a:moveTo>
                    <a:pt x="2952" y="0"/>
                  </a:moveTo>
                  <a:lnTo>
                    <a:pt x="0" y="52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8" name="Freeform 122"/>
            <p:cNvSpPr>
              <a:spLocks/>
            </p:cNvSpPr>
            <p:nvPr/>
          </p:nvSpPr>
          <p:spPr bwMode="auto">
            <a:xfrm>
              <a:off x="1205" y="2369"/>
              <a:ext cx="3048" cy="1"/>
            </a:xfrm>
            <a:custGeom>
              <a:avLst/>
              <a:gdLst>
                <a:gd name="T0" fmla="*/ 3048 w 3048"/>
                <a:gd name="T1" fmla="*/ 0 h 1"/>
                <a:gd name="T2" fmla="*/ 0 w 30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48" h="1">
                  <a:moveTo>
                    <a:pt x="3048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19" name="Freeform 123"/>
            <p:cNvSpPr>
              <a:spLocks/>
            </p:cNvSpPr>
            <p:nvPr/>
          </p:nvSpPr>
          <p:spPr bwMode="auto">
            <a:xfrm>
              <a:off x="1298" y="1848"/>
              <a:ext cx="2942" cy="512"/>
            </a:xfrm>
            <a:custGeom>
              <a:avLst/>
              <a:gdLst>
                <a:gd name="T0" fmla="*/ 2942 w 2942"/>
                <a:gd name="T1" fmla="*/ 512 h 512"/>
                <a:gd name="T2" fmla="*/ 0 w 2942"/>
                <a:gd name="T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2" h="512">
                  <a:moveTo>
                    <a:pt x="2942" y="5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0" name="Freeform 124"/>
            <p:cNvSpPr>
              <a:spLocks/>
            </p:cNvSpPr>
            <p:nvPr/>
          </p:nvSpPr>
          <p:spPr bwMode="auto">
            <a:xfrm>
              <a:off x="1562" y="1391"/>
              <a:ext cx="2670" cy="969"/>
            </a:xfrm>
            <a:custGeom>
              <a:avLst/>
              <a:gdLst>
                <a:gd name="T0" fmla="*/ 2670 w 2670"/>
                <a:gd name="T1" fmla="*/ 969 h 969"/>
                <a:gd name="T2" fmla="*/ 0 w 2670"/>
                <a:gd name="T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70" h="969">
                  <a:moveTo>
                    <a:pt x="2670" y="9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1" name="Freeform 125"/>
            <p:cNvSpPr>
              <a:spLocks/>
            </p:cNvSpPr>
            <p:nvPr/>
          </p:nvSpPr>
          <p:spPr bwMode="auto">
            <a:xfrm>
              <a:off x="1968" y="1058"/>
              <a:ext cx="2256" cy="1294"/>
            </a:xfrm>
            <a:custGeom>
              <a:avLst/>
              <a:gdLst>
                <a:gd name="T0" fmla="*/ 2256 w 2256"/>
                <a:gd name="T1" fmla="*/ 1294 h 1294"/>
                <a:gd name="T2" fmla="*/ 0 w 2256"/>
                <a:gd name="T3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56" h="1294">
                  <a:moveTo>
                    <a:pt x="2256" y="12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2" name="Freeform 126"/>
            <p:cNvSpPr>
              <a:spLocks/>
            </p:cNvSpPr>
            <p:nvPr/>
          </p:nvSpPr>
          <p:spPr bwMode="auto">
            <a:xfrm>
              <a:off x="3893" y="2891"/>
              <a:ext cx="270" cy="451"/>
            </a:xfrm>
            <a:custGeom>
              <a:avLst/>
              <a:gdLst>
                <a:gd name="T0" fmla="*/ 270 w 270"/>
                <a:gd name="T1" fmla="*/ 0 h 451"/>
                <a:gd name="T2" fmla="*/ 0 w 270"/>
                <a:gd name="T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0" h="451">
                  <a:moveTo>
                    <a:pt x="270" y="0"/>
                  </a:moveTo>
                  <a:lnTo>
                    <a:pt x="0" y="45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3" name="Freeform 127"/>
            <p:cNvSpPr>
              <a:spLocks/>
            </p:cNvSpPr>
            <p:nvPr/>
          </p:nvSpPr>
          <p:spPr bwMode="auto">
            <a:xfrm>
              <a:off x="3491" y="2895"/>
              <a:ext cx="666" cy="789"/>
            </a:xfrm>
            <a:custGeom>
              <a:avLst/>
              <a:gdLst>
                <a:gd name="T0" fmla="*/ 666 w 666"/>
                <a:gd name="T1" fmla="*/ 0 h 789"/>
                <a:gd name="T2" fmla="*/ 0 w 666"/>
                <a:gd name="T3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6" h="789">
                  <a:moveTo>
                    <a:pt x="666" y="0"/>
                  </a:moveTo>
                  <a:lnTo>
                    <a:pt x="0" y="78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4" name="Freeform 128"/>
            <p:cNvSpPr>
              <a:spLocks/>
            </p:cNvSpPr>
            <p:nvPr/>
          </p:nvSpPr>
          <p:spPr bwMode="auto">
            <a:xfrm>
              <a:off x="2996" y="2896"/>
              <a:ext cx="1164" cy="968"/>
            </a:xfrm>
            <a:custGeom>
              <a:avLst/>
              <a:gdLst>
                <a:gd name="T0" fmla="*/ 1164 w 1164"/>
                <a:gd name="T1" fmla="*/ 0 h 968"/>
                <a:gd name="T2" fmla="*/ 0 w 1164"/>
                <a:gd name="T3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4" h="968">
                  <a:moveTo>
                    <a:pt x="1164" y="0"/>
                  </a:moveTo>
                  <a:lnTo>
                    <a:pt x="0" y="96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5" name="Freeform 129"/>
            <p:cNvSpPr>
              <a:spLocks/>
            </p:cNvSpPr>
            <p:nvPr/>
          </p:nvSpPr>
          <p:spPr bwMode="auto">
            <a:xfrm>
              <a:off x="2468" y="2894"/>
              <a:ext cx="1692" cy="972"/>
            </a:xfrm>
            <a:custGeom>
              <a:avLst/>
              <a:gdLst>
                <a:gd name="T0" fmla="*/ 1692 w 1692"/>
                <a:gd name="T1" fmla="*/ 0 h 972"/>
                <a:gd name="T2" fmla="*/ 0 w 1692"/>
                <a:gd name="T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92" h="972">
                  <a:moveTo>
                    <a:pt x="1692" y="0"/>
                  </a:moveTo>
                  <a:lnTo>
                    <a:pt x="0" y="97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6" name="Freeform 130"/>
            <p:cNvSpPr>
              <a:spLocks/>
            </p:cNvSpPr>
            <p:nvPr/>
          </p:nvSpPr>
          <p:spPr bwMode="auto">
            <a:xfrm>
              <a:off x="1968" y="2894"/>
              <a:ext cx="2195" cy="790"/>
            </a:xfrm>
            <a:custGeom>
              <a:avLst/>
              <a:gdLst>
                <a:gd name="T0" fmla="*/ 2195 w 2195"/>
                <a:gd name="T1" fmla="*/ 0 h 790"/>
                <a:gd name="T2" fmla="*/ 0 w 2195"/>
                <a:gd name="T3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5" h="790">
                  <a:moveTo>
                    <a:pt x="2195" y="0"/>
                  </a:moveTo>
                  <a:lnTo>
                    <a:pt x="0" y="79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7" name="Line 131"/>
            <p:cNvSpPr>
              <a:spLocks noChangeShapeType="1"/>
            </p:cNvSpPr>
            <p:nvPr/>
          </p:nvSpPr>
          <p:spPr bwMode="auto">
            <a:xfrm flipH="1">
              <a:off x="1560" y="2904"/>
              <a:ext cx="2600" cy="4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8" name="Freeform 132"/>
            <p:cNvSpPr>
              <a:spLocks/>
            </p:cNvSpPr>
            <p:nvPr/>
          </p:nvSpPr>
          <p:spPr bwMode="auto">
            <a:xfrm>
              <a:off x="1298" y="2889"/>
              <a:ext cx="2863" cy="3"/>
            </a:xfrm>
            <a:custGeom>
              <a:avLst/>
              <a:gdLst>
                <a:gd name="T0" fmla="*/ 2863 w 2863"/>
                <a:gd name="T1" fmla="*/ 3 h 3"/>
                <a:gd name="T2" fmla="*/ 0 w 2863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63" h="3">
                  <a:moveTo>
                    <a:pt x="2863" y="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29" name="Freeform 133"/>
            <p:cNvSpPr>
              <a:spLocks/>
            </p:cNvSpPr>
            <p:nvPr/>
          </p:nvSpPr>
          <p:spPr bwMode="auto">
            <a:xfrm>
              <a:off x="1205" y="2367"/>
              <a:ext cx="2956" cy="525"/>
            </a:xfrm>
            <a:custGeom>
              <a:avLst/>
              <a:gdLst>
                <a:gd name="T0" fmla="*/ 2956 w 2956"/>
                <a:gd name="T1" fmla="*/ 525 h 525"/>
                <a:gd name="T2" fmla="*/ 0 w 2956"/>
                <a:gd name="T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56" h="525">
                  <a:moveTo>
                    <a:pt x="2956" y="52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0" name="Freeform 134"/>
            <p:cNvSpPr>
              <a:spLocks/>
            </p:cNvSpPr>
            <p:nvPr/>
          </p:nvSpPr>
          <p:spPr bwMode="auto">
            <a:xfrm>
              <a:off x="1298" y="1850"/>
              <a:ext cx="2865" cy="1044"/>
            </a:xfrm>
            <a:custGeom>
              <a:avLst/>
              <a:gdLst>
                <a:gd name="T0" fmla="*/ 2865 w 2865"/>
                <a:gd name="T1" fmla="*/ 1044 h 1044"/>
                <a:gd name="T2" fmla="*/ 0 w 2865"/>
                <a:gd name="T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65" h="1044">
                  <a:moveTo>
                    <a:pt x="2865" y="104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1" name="Freeform 135"/>
            <p:cNvSpPr>
              <a:spLocks/>
            </p:cNvSpPr>
            <p:nvPr/>
          </p:nvSpPr>
          <p:spPr bwMode="auto">
            <a:xfrm>
              <a:off x="1566" y="1395"/>
              <a:ext cx="2594" cy="1499"/>
            </a:xfrm>
            <a:custGeom>
              <a:avLst/>
              <a:gdLst>
                <a:gd name="T0" fmla="*/ 2594 w 2594"/>
                <a:gd name="T1" fmla="*/ 1499 h 1499"/>
                <a:gd name="T2" fmla="*/ 0 w 2594"/>
                <a:gd name="T3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4" h="1499">
                  <a:moveTo>
                    <a:pt x="2594" y="149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2" name="Freeform 136"/>
            <p:cNvSpPr>
              <a:spLocks/>
            </p:cNvSpPr>
            <p:nvPr/>
          </p:nvSpPr>
          <p:spPr bwMode="auto">
            <a:xfrm>
              <a:off x="1976" y="1056"/>
              <a:ext cx="2188" cy="1836"/>
            </a:xfrm>
            <a:custGeom>
              <a:avLst/>
              <a:gdLst>
                <a:gd name="T0" fmla="*/ 2188 w 2188"/>
                <a:gd name="T1" fmla="*/ 1836 h 1836"/>
                <a:gd name="T2" fmla="*/ 0 w 2188"/>
                <a:gd name="T3" fmla="*/ 0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8" h="1836">
                  <a:moveTo>
                    <a:pt x="2188" y="18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3" name="Freeform 137"/>
            <p:cNvSpPr>
              <a:spLocks/>
            </p:cNvSpPr>
            <p:nvPr/>
          </p:nvSpPr>
          <p:spPr bwMode="auto">
            <a:xfrm>
              <a:off x="3489" y="3336"/>
              <a:ext cx="407" cy="351"/>
            </a:xfrm>
            <a:custGeom>
              <a:avLst/>
              <a:gdLst>
                <a:gd name="T0" fmla="*/ 407 w 407"/>
                <a:gd name="T1" fmla="*/ 0 h 351"/>
                <a:gd name="T2" fmla="*/ 0 w 407"/>
                <a:gd name="T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7" h="351">
                  <a:moveTo>
                    <a:pt x="407" y="0"/>
                  </a:moveTo>
                  <a:lnTo>
                    <a:pt x="0" y="35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4" name="Freeform 138"/>
            <p:cNvSpPr>
              <a:spLocks/>
            </p:cNvSpPr>
            <p:nvPr/>
          </p:nvSpPr>
          <p:spPr bwMode="auto">
            <a:xfrm>
              <a:off x="2997" y="3342"/>
              <a:ext cx="902" cy="525"/>
            </a:xfrm>
            <a:custGeom>
              <a:avLst/>
              <a:gdLst>
                <a:gd name="T0" fmla="*/ 902 w 902"/>
                <a:gd name="T1" fmla="*/ 0 h 525"/>
                <a:gd name="T2" fmla="*/ 0 w 902"/>
                <a:gd name="T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2" h="525">
                  <a:moveTo>
                    <a:pt x="902" y="0"/>
                  </a:moveTo>
                  <a:lnTo>
                    <a:pt x="0" y="52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5" name="Freeform 139"/>
            <p:cNvSpPr>
              <a:spLocks/>
            </p:cNvSpPr>
            <p:nvPr/>
          </p:nvSpPr>
          <p:spPr bwMode="auto">
            <a:xfrm>
              <a:off x="2466" y="3347"/>
              <a:ext cx="1431" cy="519"/>
            </a:xfrm>
            <a:custGeom>
              <a:avLst/>
              <a:gdLst>
                <a:gd name="T0" fmla="*/ 1431 w 1431"/>
                <a:gd name="T1" fmla="*/ 0 h 519"/>
                <a:gd name="T2" fmla="*/ 0 w 1431"/>
                <a:gd name="T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1" h="519">
                  <a:moveTo>
                    <a:pt x="1431" y="0"/>
                  </a:moveTo>
                  <a:lnTo>
                    <a:pt x="0" y="51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6" name="Freeform 140"/>
            <p:cNvSpPr>
              <a:spLocks/>
            </p:cNvSpPr>
            <p:nvPr/>
          </p:nvSpPr>
          <p:spPr bwMode="auto">
            <a:xfrm>
              <a:off x="1970" y="3350"/>
              <a:ext cx="1926" cy="333"/>
            </a:xfrm>
            <a:custGeom>
              <a:avLst/>
              <a:gdLst>
                <a:gd name="T0" fmla="*/ 1926 w 1926"/>
                <a:gd name="T1" fmla="*/ 0 h 333"/>
                <a:gd name="T2" fmla="*/ 0 w 1926"/>
                <a:gd name="T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6" h="333">
                  <a:moveTo>
                    <a:pt x="1926" y="0"/>
                  </a:moveTo>
                  <a:lnTo>
                    <a:pt x="0" y="33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7" name="Freeform 141"/>
            <p:cNvSpPr>
              <a:spLocks/>
            </p:cNvSpPr>
            <p:nvPr/>
          </p:nvSpPr>
          <p:spPr bwMode="auto">
            <a:xfrm>
              <a:off x="1563" y="3345"/>
              <a:ext cx="2333" cy="2"/>
            </a:xfrm>
            <a:custGeom>
              <a:avLst/>
              <a:gdLst>
                <a:gd name="T0" fmla="*/ 2333 w 2333"/>
                <a:gd name="T1" fmla="*/ 0 h 2"/>
                <a:gd name="T2" fmla="*/ 0 w 233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33" h="2">
                  <a:moveTo>
                    <a:pt x="2333" y="0"/>
                  </a:moveTo>
                  <a:lnTo>
                    <a:pt x="0" y="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8" name="Freeform 142"/>
            <p:cNvSpPr>
              <a:spLocks/>
            </p:cNvSpPr>
            <p:nvPr/>
          </p:nvSpPr>
          <p:spPr bwMode="auto">
            <a:xfrm>
              <a:off x="1296" y="2889"/>
              <a:ext cx="2601" cy="455"/>
            </a:xfrm>
            <a:custGeom>
              <a:avLst/>
              <a:gdLst>
                <a:gd name="T0" fmla="*/ 2601 w 2601"/>
                <a:gd name="T1" fmla="*/ 455 h 455"/>
                <a:gd name="T2" fmla="*/ 0 w 2601"/>
                <a:gd name="T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01" h="455">
                  <a:moveTo>
                    <a:pt x="2601" y="45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39" name="Freeform 143"/>
            <p:cNvSpPr>
              <a:spLocks/>
            </p:cNvSpPr>
            <p:nvPr/>
          </p:nvSpPr>
          <p:spPr bwMode="auto">
            <a:xfrm>
              <a:off x="1208" y="2372"/>
              <a:ext cx="2688" cy="970"/>
            </a:xfrm>
            <a:custGeom>
              <a:avLst/>
              <a:gdLst>
                <a:gd name="T0" fmla="*/ 2688 w 2688"/>
                <a:gd name="T1" fmla="*/ 970 h 970"/>
                <a:gd name="T2" fmla="*/ 0 w 2688"/>
                <a:gd name="T3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88" h="970">
                  <a:moveTo>
                    <a:pt x="2688" y="97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0" name="Freeform 144"/>
            <p:cNvSpPr>
              <a:spLocks/>
            </p:cNvSpPr>
            <p:nvPr/>
          </p:nvSpPr>
          <p:spPr bwMode="auto">
            <a:xfrm>
              <a:off x="1298" y="1854"/>
              <a:ext cx="2599" cy="1491"/>
            </a:xfrm>
            <a:custGeom>
              <a:avLst/>
              <a:gdLst>
                <a:gd name="T0" fmla="*/ 2599 w 2599"/>
                <a:gd name="T1" fmla="*/ 1491 h 1491"/>
                <a:gd name="T2" fmla="*/ 0 w 2599"/>
                <a:gd name="T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99" h="1491">
                  <a:moveTo>
                    <a:pt x="2599" y="149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1" name="Freeform 145"/>
            <p:cNvSpPr>
              <a:spLocks/>
            </p:cNvSpPr>
            <p:nvPr/>
          </p:nvSpPr>
          <p:spPr bwMode="auto">
            <a:xfrm>
              <a:off x="1563" y="1392"/>
              <a:ext cx="2341" cy="1960"/>
            </a:xfrm>
            <a:custGeom>
              <a:avLst/>
              <a:gdLst>
                <a:gd name="T0" fmla="*/ 2341 w 2341"/>
                <a:gd name="T1" fmla="*/ 1960 h 1960"/>
                <a:gd name="T2" fmla="*/ 0 w 2341"/>
                <a:gd name="T3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41" h="1960">
                  <a:moveTo>
                    <a:pt x="2341" y="19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2" name="Line 146"/>
            <p:cNvSpPr>
              <a:spLocks noChangeShapeType="1"/>
            </p:cNvSpPr>
            <p:nvPr/>
          </p:nvSpPr>
          <p:spPr bwMode="auto">
            <a:xfrm flipH="1" flipV="1">
              <a:off x="1968" y="1056"/>
              <a:ext cx="1936" cy="22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3" name="Freeform 147"/>
            <p:cNvSpPr>
              <a:spLocks/>
            </p:cNvSpPr>
            <p:nvPr/>
          </p:nvSpPr>
          <p:spPr bwMode="auto">
            <a:xfrm>
              <a:off x="2997" y="3686"/>
              <a:ext cx="494" cy="177"/>
            </a:xfrm>
            <a:custGeom>
              <a:avLst/>
              <a:gdLst>
                <a:gd name="T0" fmla="*/ 494 w 494"/>
                <a:gd name="T1" fmla="*/ 0 h 177"/>
                <a:gd name="T2" fmla="*/ 0 w 494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4" h="177">
                  <a:moveTo>
                    <a:pt x="494" y="0"/>
                  </a:moveTo>
                  <a:lnTo>
                    <a:pt x="0" y="177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4" name="Freeform 148"/>
            <p:cNvSpPr>
              <a:spLocks/>
            </p:cNvSpPr>
            <p:nvPr/>
          </p:nvSpPr>
          <p:spPr bwMode="auto">
            <a:xfrm>
              <a:off x="2466" y="3684"/>
              <a:ext cx="1025" cy="183"/>
            </a:xfrm>
            <a:custGeom>
              <a:avLst/>
              <a:gdLst>
                <a:gd name="T0" fmla="*/ 1025 w 1025"/>
                <a:gd name="T1" fmla="*/ 0 h 183"/>
                <a:gd name="T2" fmla="*/ 0 w 1025"/>
                <a:gd name="T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5" h="183">
                  <a:moveTo>
                    <a:pt x="1025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5" name="Freeform 149"/>
            <p:cNvSpPr>
              <a:spLocks/>
            </p:cNvSpPr>
            <p:nvPr/>
          </p:nvSpPr>
          <p:spPr bwMode="auto">
            <a:xfrm>
              <a:off x="1967" y="3686"/>
              <a:ext cx="1525" cy="1"/>
            </a:xfrm>
            <a:custGeom>
              <a:avLst/>
              <a:gdLst>
                <a:gd name="T0" fmla="*/ 1525 w 1525"/>
                <a:gd name="T1" fmla="*/ 0 h 1"/>
                <a:gd name="T2" fmla="*/ 0 w 152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5" h="1">
                  <a:moveTo>
                    <a:pt x="1525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6" name="Freeform 150"/>
            <p:cNvSpPr>
              <a:spLocks/>
            </p:cNvSpPr>
            <p:nvPr/>
          </p:nvSpPr>
          <p:spPr bwMode="auto">
            <a:xfrm>
              <a:off x="1568" y="3345"/>
              <a:ext cx="1923" cy="341"/>
            </a:xfrm>
            <a:custGeom>
              <a:avLst/>
              <a:gdLst>
                <a:gd name="T0" fmla="*/ 1923 w 1923"/>
                <a:gd name="T1" fmla="*/ 341 h 341"/>
                <a:gd name="T2" fmla="*/ 0 w 1923"/>
                <a:gd name="T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341">
                  <a:moveTo>
                    <a:pt x="1923" y="34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7" name="Freeform 151"/>
            <p:cNvSpPr>
              <a:spLocks/>
            </p:cNvSpPr>
            <p:nvPr/>
          </p:nvSpPr>
          <p:spPr bwMode="auto">
            <a:xfrm>
              <a:off x="1298" y="2889"/>
              <a:ext cx="2191" cy="795"/>
            </a:xfrm>
            <a:custGeom>
              <a:avLst/>
              <a:gdLst>
                <a:gd name="T0" fmla="*/ 2191 w 2191"/>
                <a:gd name="T1" fmla="*/ 795 h 795"/>
                <a:gd name="T2" fmla="*/ 0 w 2191"/>
                <a:gd name="T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1" h="795">
                  <a:moveTo>
                    <a:pt x="2191" y="79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8" name="Freeform 152"/>
            <p:cNvSpPr>
              <a:spLocks/>
            </p:cNvSpPr>
            <p:nvPr/>
          </p:nvSpPr>
          <p:spPr bwMode="auto">
            <a:xfrm>
              <a:off x="1205" y="2372"/>
              <a:ext cx="2290" cy="1311"/>
            </a:xfrm>
            <a:custGeom>
              <a:avLst/>
              <a:gdLst>
                <a:gd name="T0" fmla="*/ 2290 w 2290"/>
                <a:gd name="T1" fmla="*/ 1311 h 1311"/>
                <a:gd name="T2" fmla="*/ 0 w 2290"/>
                <a:gd name="T3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90" h="1311">
                  <a:moveTo>
                    <a:pt x="2290" y="131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49" name="Freeform 153"/>
            <p:cNvSpPr>
              <a:spLocks/>
            </p:cNvSpPr>
            <p:nvPr/>
          </p:nvSpPr>
          <p:spPr bwMode="auto">
            <a:xfrm>
              <a:off x="1301" y="1851"/>
              <a:ext cx="2193" cy="1830"/>
            </a:xfrm>
            <a:custGeom>
              <a:avLst/>
              <a:gdLst>
                <a:gd name="T0" fmla="*/ 2193 w 2193"/>
                <a:gd name="T1" fmla="*/ 1830 h 1830"/>
                <a:gd name="T2" fmla="*/ 0 w 2193"/>
                <a:gd name="T3" fmla="*/ 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3" h="1830">
                  <a:moveTo>
                    <a:pt x="2193" y="183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0" name="Freeform 154"/>
            <p:cNvSpPr>
              <a:spLocks/>
            </p:cNvSpPr>
            <p:nvPr/>
          </p:nvSpPr>
          <p:spPr bwMode="auto">
            <a:xfrm>
              <a:off x="1566" y="1397"/>
              <a:ext cx="1930" cy="2299"/>
            </a:xfrm>
            <a:custGeom>
              <a:avLst/>
              <a:gdLst>
                <a:gd name="T0" fmla="*/ 1930 w 1930"/>
                <a:gd name="T1" fmla="*/ 2299 h 2299"/>
                <a:gd name="T2" fmla="*/ 0 w 1930"/>
                <a:gd name="T3" fmla="*/ 0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0" h="2299">
                  <a:moveTo>
                    <a:pt x="1930" y="229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1" name="Freeform 155"/>
            <p:cNvSpPr>
              <a:spLocks/>
            </p:cNvSpPr>
            <p:nvPr/>
          </p:nvSpPr>
          <p:spPr bwMode="auto">
            <a:xfrm>
              <a:off x="1976" y="1053"/>
              <a:ext cx="1512" cy="2628"/>
            </a:xfrm>
            <a:custGeom>
              <a:avLst/>
              <a:gdLst>
                <a:gd name="T0" fmla="*/ 1512 w 1512"/>
                <a:gd name="T1" fmla="*/ 2628 h 2628"/>
                <a:gd name="T2" fmla="*/ 0 w 1512"/>
                <a:gd name="T3" fmla="*/ 0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2" h="2628">
                  <a:moveTo>
                    <a:pt x="1512" y="262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2" name="Freeform 156"/>
            <p:cNvSpPr>
              <a:spLocks/>
            </p:cNvSpPr>
            <p:nvPr/>
          </p:nvSpPr>
          <p:spPr bwMode="auto">
            <a:xfrm>
              <a:off x="2464" y="386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3" name="Freeform 157"/>
            <p:cNvSpPr>
              <a:spLocks/>
            </p:cNvSpPr>
            <p:nvPr/>
          </p:nvSpPr>
          <p:spPr bwMode="auto">
            <a:xfrm>
              <a:off x="1967" y="3683"/>
              <a:ext cx="1026" cy="180"/>
            </a:xfrm>
            <a:custGeom>
              <a:avLst/>
              <a:gdLst>
                <a:gd name="T0" fmla="*/ 1026 w 1026"/>
                <a:gd name="T1" fmla="*/ 180 h 180"/>
                <a:gd name="T2" fmla="*/ 0 w 1026"/>
                <a:gd name="T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6" h="180">
                  <a:moveTo>
                    <a:pt x="1026" y="1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4" name="Freeform 158"/>
            <p:cNvSpPr>
              <a:spLocks/>
            </p:cNvSpPr>
            <p:nvPr/>
          </p:nvSpPr>
          <p:spPr bwMode="auto">
            <a:xfrm>
              <a:off x="1562" y="3344"/>
              <a:ext cx="1422" cy="528"/>
            </a:xfrm>
            <a:custGeom>
              <a:avLst/>
              <a:gdLst>
                <a:gd name="T0" fmla="*/ 1422 w 1422"/>
                <a:gd name="T1" fmla="*/ 528 h 528"/>
                <a:gd name="T2" fmla="*/ 0 w 1422"/>
                <a:gd name="T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22" h="528">
                  <a:moveTo>
                    <a:pt x="1422" y="52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5" name="Freeform 159"/>
            <p:cNvSpPr>
              <a:spLocks/>
            </p:cNvSpPr>
            <p:nvPr/>
          </p:nvSpPr>
          <p:spPr bwMode="auto">
            <a:xfrm>
              <a:off x="1296" y="2889"/>
              <a:ext cx="1697" cy="974"/>
            </a:xfrm>
            <a:custGeom>
              <a:avLst/>
              <a:gdLst>
                <a:gd name="T0" fmla="*/ 1697 w 1697"/>
                <a:gd name="T1" fmla="*/ 974 h 974"/>
                <a:gd name="T2" fmla="*/ 0 w 1697"/>
                <a:gd name="T3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97" h="974">
                  <a:moveTo>
                    <a:pt x="1697" y="97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6" name="Freeform 160"/>
            <p:cNvSpPr>
              <a:spLocks/>
            </p:cNvSpPr>
            <p:nvPr/>
          </p:nvSpPr>
          <p:spPr bwMode="auto">
            <a:xfrm>
              <a:off x="1205" y="2367"/>
              <a:ext cx="1787" cy="1497"/>
            </a:xfrm>
            <a:custGeom>
              <a:avLst/>
              <a:gdLst>
                <a:gd name="T0" fmla="*/ 1787 w 1787"/>
                <a:gd name="T1" fmla="*/ 1497 h 1497"/>
                <a:gd name="T2" fmla="*/ 0 w 1787"/>
                <a:gd name="T3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7" h="1497">
                  <a:moveTo>
                    <a:pt x="1787" y="149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7" name="Freeform 161"/>
            <p:cNvSpPr>
              <a:spLocks/>
            </p:cNvSpPr>
            <p:nvPr/>
          </p:nvSpPr>
          <p:spPr bwMode="auto">
            <a:xfrm>
              <a:off x="1299" y="1850"/>
              <a:ext cx="1701" cy="2014"/>
            </a:xfrm>
            <a:custGeom>
              <a:avLst/>
              <a:gdLst>
                <a:gd name="T0" fmla="*/ 1701 w 1701"/>
                <a:gd name="T1" fmla="*/ 2014 h 2014"/>
                <a:gd name="T2" fmla="*/ 0 w 1701"/>
                <a:gd name="T3" fmla="*/ 0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01" h="2014">
                  <a:moveTo>
                    <a:pt x="1701" y="201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8" name="Freeform 162"/>
            <p:cNvSpPr>
              <a:spLocks/>
            </p:cNvSpPr>
            <p:nvPr/>
          </p:nvSpPr>
          <p:spPr bwMode="auto">
            <a:xfrm>
              <a:off x="1563" y="1391"/>
              <a:ext cx="1437" cy="2481"/>
            </a:xfrm>
            <a:custGeom>
              <a:avLst/>
              <a:gdLst>
                <a:gd name="T0" fmla="*/ 1437 w 1437"/>
                <a:gd name="T1" fmla="*/ 2481 h 2481"/>
                <a:gd name="T2" fmla="*/ 0 w 1437"/>
                <a:gd name="T3" fmla="*/ 0 h 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7" h="2481">
                  <a:moveTo>
                    <a:pt x="1437" y="248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59" name="Freeform 163"/>
            <p:cNvSpPr>
              <a:spLocks/>
            </p:cNvSpPr>
            <p:nvPr/>
          </p:nvSpPr>
          <p:spPr bwMode="auto">
            <a:xfrm>
              <a:off x="1965" y="3686"/>
              <a:ext cx="498" cy="178"/>
            </a:xfrm>
            <a:custGeom>
              <a:avLst/>
              <a:gdLst>
                <a:gd name="T0" fmla="*/ 498 w 498"/>
                <a:gd name="T1" fmla="*/ 178 h 178"/>
                <a:gd name="T2" fmla="*/ 0 w 498"/>
                <a:gd name="T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178">
                  <a:moveTo>
                    <a:pt x="498" y="1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0" name="Freeform 164"/>
            <p:cNvSpPr>
              <a:spLocks/>
            </p:cNvSpPr>
            <p:nvPr/>
          </p:nvSpPr>
          <p:spPr bwMode="auto">
            <a:xfrm>
              <a:off x="1562" y="3345"/>
              <a:ext cx="901" cy="519"/>
            </a:xfrm>
            <a:custGeom>
              <a:avLst/>
              <a:gdLst>
                <a:gd name="T0" fmla="*/ 901 w 901"/>
                <a:gd name="T1" fmla="*/ 519 h 519"/>
                <a:gd name="T2" fmla="*/ 0 w 901"/>
                <a:gd name="T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1" h="519">
                  <a:moveTo>
                    <a:pt x="901" y="51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1" name="Freeform 165"/>
            <p:cNvSpPr>
              <a:spLocks/>
            </p:cNvSpPr>
            <p:nvPr/>
          </p:nvSpPr>
          <p:spPr bwMode="auto">
            <a:xfrm>
              <a:off x="1299" y="2892"/>
              <a:ext cx="1186" cy="959"/>
            </a:xfrm>
            <a:custGeom>
              <a:avLst/>
              <a:gdLst>
                <a:gd name="T0" fmla="*/ 1186 w 1186"/>
                <a:gd name="T1" fmla="*/ 959 h 959"/>
                <a:gd name="T2" fmla="*/ 0 w 1186"/>
                <a:gd name="T3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6" h="959">
                  <a:moveTo>
                    <a:pt x="1186" y="95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2" name="Freeform 166"/>
            <p:cNvSpPr>
              <a:spLocks/>
            </p:cNvSpPr>
            <p:nvPr/>
          </p:nvSpPr>
          <p:spPr bwMode="auto">
            <a:xfrm>
              <a:off x="1206" y="2366"/>
              <a:ext cx="1287" cy="1495"/>
            </a:xfrm>
            <a:custGeom>
              <a:avLst/>
              <a:gdLst>
                <a:gd name="T0" fmla="*/ 1287 w 1287"/>
                <a:gd name="T1" fmla="*/ 1495 h 1495"/>
                <a:gd name="T2" fmla="*/ 0 w 1287"/>
                <a:gd name="T3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7" h="1495">
                  <a:moveTo>
                    <a:pt x="1287" y="149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3" name="Freeform 167"/>
            <p:cNvSpPr>
              <a:spLocks/>
            </p:cNvSpPr>
            <p:nvPr/>
          </p:nvSpPr>
          <p:spPr bwMode="auto">
            <a:xfrm>
              <a:off x="1299" y="1851"/>
              <a:ext cx="1167" cy="2012"/>
            </a:xfrm>
            <a:custGeom>
              <a:avLst/>
              <a:gdLst>
                <a:gd name="T0" fmla="*/ 1167 w 1167"/>
                <a:gd name="T1" fmla="*/ 2012 h 2012"/>
                <a:gd name="T2" fmla="*/ 0 w 1167"/>
                <a:gd name="T3" fmla="*/ 0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7" h="2012">
                  <a:moveTo>
                    <a:pt x="1167" y="20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4" name="Freeform 168"/>
            <p:cNvSpPr>
              <a:spLocks/>
            </p:cNvSpPr>
            <p:nvPr/>
          </p:nvSpPr>
          <p:spPr bwMode="auto">
            <a:xfrm>
              <a:off x="1563" y="1391"/>
              <a:ext cx="900" cy="2475"/>
            </a:xfrm>
            <a:custGeom>
              <a:avLst/>
              <a:gdLst>
                <a:gd name="T0" fmla="*/ 900 w 900"/>
                <a:gd name="T1" fmla="*/ 2475 h 2475"/>
                <a:gd name="T2" fmla="*/ 0 w 900"/>
                <a:gd name="T3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0" h="2475">
                  <a:moveTo>
                    <a:pt x="900" y="247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5" name="Freeform 169"/>
            <p:cNvSpPr>
              <a:spLocks/>
            </p:cNvSpPr>
            <p:nvPr/>
          </p:nvSpPr>
          <p:spPr bwMode="auto">
            <a:xfrm>
              <a:off x="1977" y="1040"/>
              <a:ext cx="489" cy="2826"/>
            </a:xfrm>
            <a:custGeom>
              <a:avLst/>
              <a:gdLst>
                <a:gd name="T0" fmla="*/ 489 w 489"/>
                <a:gd name="T1" fmla="*/ 2826 h 2826"/>
                <a:gd name="T2" fmla="*/ 0 w 489"/>
                <a:gd name="T3" fmla="*/ 0 h 2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9" h="2826">
                  <a:moveTo>
                    <a:pt x="489" y="282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6" name="Freeform 170"/>
            <p:cNvSpPr>
              <a:spLocks/>
            </p:cNvSpPr>
            <p:nvPr/>
          </p:nvSpPr>
          <p:spPr bwMode="auto">
            <a:xfrm>
              <a:off x="1562" y="3345"/>
              <a:ext cx="407" cy="344"/>
            </a:xfrm>
            <a:custGeom>
              <a:avLst/>
              <a:gdLst>
                <a:gd name="T0" fmla="*/ 407 w 407"/>
                <a:gd name="T1" fmla="*/ 344 h 344"/>
                <a:gd name="T2" fmla="*/ 0 w 407"/>
                <a:gd name="T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7" h="344">
                  <a:moveTo>
                    <a:pt x="407" y="34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7" name="Freeform 171"/>
            <p:cNvSpPr>
              <a:spLocks/>
            </p:cNvSpPr>
            <p:nvPr/>
          </p:nvSpPr>
          <p:spPr bwMode="auto">
            <a:xfrm>
              <a:off x="1293" y="2888"/>
              <a:ext cx="677" cy="800"/>
            </a:xfrm>
            <a:custGeom>
              <a:avLst/>
              <a:gdLst>
                <a:gd name="T0" fmla="*/ 677 w 677"/>
                <a:gd name="T1" fmla="*/ 800 h 800"/>
                <a:gd name="T2" fmla="*/ 0 w 677"/>
                <a:gd name="T3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7" h="800">
                  <a:moveTo>
                    <a:pt x="677" y="80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8" name="Freeform 172"/>
            <p:cNvSpPr>
              <a:spLocks/>
            </p:cNvSpPr>
            <p:nvPr/>
          </p:nvSpPr>
          <p:spPr bwMode="auto">
            <a:xfrm>
              <a:off x="1212" y="2374"/>
              <a:ext cx="755" cy="1313"/>
            </a:xfrm>
            <a:custGeom>
              <a:avLst/>
              <a:gdLst>
                <a:gd name="T0" fmla="*/ 755 w 755"/>
                <a:gd name="T1" fmla="*/ 1313 h 1313"/>
                <a:gd name="T2" fmla="*/ 0 w 755"/>
                <a:gd name="T3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5" h="1313">
                  <a:moveTo>
                    <a:pt x="755" y="131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69" name="Freeform 173"/>
            <p:cNvSpPr>
              <a:spLocks/>
            </p:cNvSpPr>
            <p:nvPr/>
          </p:nvSpPr>
          <p:spPr bwMode="auto">
            <a:xfrm>
              <a:off x="1295" y="1848"/>
              <a:ext cx="683" cy="1849"/>
            </a:xfrm>
            <a:custGeom>
              <a:avLst/>
              <a:gdLst>
                <a:gd name="T0" fmla="*/ 683 w 683"/>
                <a:gd name="T1" fmla="*/ 1849 h 1849"/>
                <a:gd name="T2" fmla="*/ 0 w 683"/>
                <a:gd name="T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849">
                  <a:moveTo>
                    <a:pt x="683" y="184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0" name="Freeform 174"/>
            <p:cNvSpPr>
              <a:spLocks/>
            </p:cNvSpPr>
            <p:nvPr/>
          </p:nvSpPr>
          <p:spPr bwMode="auto">
            <a:xfrm>
              <a:off x="1562" y="1392"/>
              <a:ext cx="407" cy="2306"/>
            </a:xfrm>
            <a:custGeom>
              <a:avLst/>
              <a:gdLst>
                <a:gd name="T0" fmla="*/ 407 w 407"/>
                <a:gd name="T1" fmla="*/ 2306 h 2306"/>
                <a:gd name="T2" fmla="*/ 0 w 407"/>
                <a:gd name="T3" fmla="*/ 0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7" h="2306">
                  <a:moveTo>
                    <a:pt x="407" y="230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1" name="Line 175"/>
            <p:cNvSpPr>
              <a:spLocks noChangeShapeType="1"/>
            </p:cNvSpPr>
            <p:nvPr/>
          </p:nvSpPr>
          <p:spPr bwMode="auto">
            <a:xfrm flipV="1">
              <a:off x="1977" y="1057"/>
              <a:ext cx="0" cy="26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2" name="Freeform 176"/>
            <p:cNvSpPr>
              <a:spLocks/>
            </p:cNvSpPr>
            <p:nvPr/>
          </p:nvSpPr>
          <p:spPr bwMode="auto">
            <a:xfrm>
              <a:off x="1298" y="2889"/>
              <a:ext cx="262" cy="456"/>
            </a:xfrm>
            <a:custGeom>
              <a:avLst/>
              <a:gdLst>
                <a:gd name="T0" fmla="*/ 262 w 262"/>
                <a:gd name="T1" fmla="*/ 456 h 456"/>
                <a:gd name="T2" fmla="*/ 0 w 262"/>
                <a:gd name="T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2" h="456">
                  <a:moveTo>
                    <a:pt x="262" y="45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3" name="Freeform 177"/>
            <p:cNvSpPr>
              <a:spLocks/>
            </p:cNvSpPr>
            <p:nvPr/>
          </p:nvSpPr>
          <p:spPr bwMode="auto">
            <a:xfrm>
              <a:off x="1208" y="2369"/>
              <a:ext cx="375" cy="987"/>
            </a:xfrm>
            <a:custGeom>
              <a:avLst/>
              <a:gdLst>
                <a:gd name="T0" fmla="*/ 375 w 375"/>
                <a:gd name="T1" fmla="*/ 987 h 987"/>
                <a:gd name="T2" fmla="*/ 0 w 375"/>
                <a:gd name="T3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5" h="987">
                  <a:moveTo>
                    <a:pt x="375" y="98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4" name="Freeform 178"/>
            <p:cNvSpPr>
              <a:spLocks/>
            </p:cNvSpPr>
            <p:nvPr/>
          </p:nvSpPr>
          <p:spPr bwMode="auto">
            <a:xfrm>
              <a:off x="1293" y="1848"/>
              <a:ext cx="269" cy="1499"/>
            </a:xfrm>
            <a:custGeom>
              <a:avLst/>
              <a:gdLst>
                <a:gd name="T0" fmla="*/ 269 w 269"/>
                <a:gd name="T1" fmla="*/ 1499 h 1499"/>
                <a:gd name="T2" fmla="*/ 0 w 269"/>
                <a:gd name="T3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1499">
                  <a:moveTo>
                    <a:pt x="269" y="149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5" name="Freeform 179"/>
            <p:cNvSpPr>
              <a:spLocks/>
            </p:cNvSpPr>
            <p:nvPr/>
          </p:nvSpPr>
          <p:spPr bwMode="auto">
            <a:xfrm>
              <a:off x="1563" y="1381"/>
              <a:ext cx="1" cy="1967"/>
            </a:xfrm>
            <a:custGeom>
              <a:avLst/>
              <a:gdLst>
                <a:gd name="T0" fmla="*/ 0 w 1"/>
                <a:gd name="T1" fmla="*/ 1967 h 1967"/>
                <a:gd name="T2" fmla="*/ 0 w 1"/>
                <a:gd name="T3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67">
                  <a:moveTo>
                    <a:pt x="0" y="196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6" name="Freeform 180"/>
            <p:cNvSpPr>
              <a:spLocks/>
            </p:cNvSpPr>
            <p:nvPr/>
          </p:nvSpPr>
          <p:spPr bwMode="auto">
            <a:xfrm>
              <a:off x="1563" y="1051"/>
              <a:ext cx="412" cy="2290"/>
            </a:xfrm>
            <a:custGeom>
              <a:avLst/>
              <a:gdLst>
                <a:gd name="T0" fmla="*/ 0 w 412"/>
                <a:gd name="T1" fmla="*/ 2290 h 2290"/>
                <a:gd name="T2" fmla="*/ 412 w 412"/>
                <a:gd name="T3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2" h="2290">
                  <a:moveTo>
                    <a:pt x="0" y="2290"/>
                  </a:moveTo>
                  <a:lnTo>
                    <a:pt x="41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7" name="Freeform 181"/>
            <p:cNvSpPr>
              <a:spLocks/>
            </p:cNvSpPr>
            <p:nvPr/>
          </p:nvSpPr>
          <p:spPr bwMode="auto">
            <a:xfrm>
              <a:off x="1207" y="2378"/>
              <a:ext cx="91" cy="511"/>
            </a:xfrm>
            <a:custGeom>
              <a:avLst/>
              <a:gdLst>
                <a:gd name="T0" fmla="*/ 91 w 91"/>
                <a:gd name="T1" fmla="*/ 511 h 511"/>
                <a:gd name="T2" fmla="*/ 0 w 91"/>
                <a:gd name="T3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511">
                  <a:moveTo>
                    <a:pt x="91" y="51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8" name="Freeform 182"/>
            <p:cNvSpPr>
              <a:spLocks/>
            </p:cNvSpPr>
            <p:nvPr/>
          </p:nvSpPr>
          <p:spPr bwMode="auto">
            <a:xfrm>
              <a:off x="1299" y="1848"/>
              <a:ext cx="2" cy="1043"/>
            </a:xfrm>
            <a:custGeom>
              <a:avLst/>
              <a:gdLst>
                <a:gd name="T0" fmla="*/ 0 w 2"/>
                <a:gd name="T1" fmla="*/ 1043 h 1043"/>
                <a:gd name="T2" fmla="*/ 2 w 2"/>
                <a:gd name="T3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43">
                  <a:moveTo>
                    <a:pt x="0" y="1043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79" name="Freeform 183"/>
            <p:cNvSpPr>
              <a:spLocks/>
            </p:cNvSpPr>
            <p:nvPr/>
          </p:nvSpPr>
          <p:spPr bwMode="auto">
            <a:xfrm>
              <a:off x="1299" y="1394"/>
              <a:ext cx="266" cy="1494"/>
            </a:xfrm>
            <a:custGeom>
              <a:avLst/>
              <a:gdLst>
                <a:gd name="T0" fmla="*/ 0 w 266"/>
                <a:gd name="T1" fmla="*/ 1494 h 1494"/>
                <a:gd name="T2" fmla="*/ 266 w 266"/>
                <a:gd name="T3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6" h="1494">
                  <a:moveTo>
                    <a:pt x="0" y="1494"/>
                  </a:moveTo>
                  <a:lnTo>
                    <a:pt x="266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0" name="Freeform 184"/>
            <p:cNvSpPr>
              <a:spLocks/>
            </p:cNvSpPr>
            <p:nvPr/>
          </p:nvSpPr>
          <p:spPr bwMode="auto">
            <a:xfrm>
              <a:off x="1299" y="1052"/>
              <a:ext cx="667" cy="1834"/>
            </a:xfrm>
            <a:custGeom>
              <a:avLst/>
              <a:gdLst>
                <a:gd name="T0" fmla="*/ 0 w 667"/>
                <a:gd name="T1" fmla="*/ 1834 h 1834"/>
                <a:gd name="T2" fmla="*/ 667 w 667"/>
                <a:gd name="T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834">
                  <a:moveTo>
                    <a:pt x="0" y="1834"/>
                  </a:moveTo>
                  <a:lnTo>
                    <a:pt x="667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1" name="Freeform 185"/>
            <p:cNvSpPr>
              <a:spLocks/>
            </p:cNvSpPr>
            <p:nvPr/>
          </p:nvSpPr>
          <p:spPr bwMode="auto">
            <a:xfrm>
              <a:off x="1203" y="1850"/>
              <a:ext cx="93" cy="519"/>
            </a:xfrm>
            <a:custGeom>
              <a:avLst/>
              <a:gdLst>
                <a:gd name="T0" fmla="*/ 0 w 93"/>
                <a:gd name="T1" fmla="*/ 519 h 519"/>
                <a:gd name="T2" fmla="*/ 93 w 93"/>
                <a:gd name="T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519">
                  <a:moveTo>
                    <a:pt x="0" y="519"/>
                  </a:moveTo>
                  <a:lnTo>
                    <a:pt x="93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2" name="Freeform 186"/>
            <p:cNvSpPr>
              <a:spLocks/>
            </p:cNvSpPr>
            <p:nvPr/>
          </p:nvSpPr>
          <p:spPr bwMode="auto">
            <a:xfrm>
              <a:off x="1205" y="1394"/>
              <a:ext cx="360" cy="975"/>
            </a:xfrm>
            <a:custGeom>
              <a:avLst/>
              <a:gdLst>
                <a:gd name="T0" fmla="*/ 0 w 360"/>
                <a:gd name="T1" fmla="*/ 975 h 975"/>
                <a:gd name="T2" fmla="*/ 360 w 360"/>
                <a:gd name="T3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0" h="975">
                  <a:moveTo>
                    <a:pt x="0" y="975"/>
                  </a:moveTo>
                  <a:lnTo>
                    <a:pt x="36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3" name="Freeform 187"/>
            <p:cNvSpPr>
              <a:spLocks/>
            </p:cNvSpPr>
            <p:nvPr/>
          </p:nvSpPr>
          <p:spPr bwMode="auto">
            <a:xfrm>
              <a:off x="1203" y="1051"/>
              <a:ext cx="781" cy="1315"/>
            </a:xfrm>
            <a:custGeom>
              <a:avLst/>
              <a:gdLst>
                <a:gd name="T0" fmla="*/ 0 w 781"/>
                <a:gd name="T1" fmla="*/ 1315 h 1315"/>
                <a:gd name="T2" fmla="*/ 781 w 781"/>
                <a:gd name="T3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1" h="1315">
                  <a:moveTo>
                    <a:pt x="0" y="1315"/>
                  </a:moveTo>
                  <a:lnTo>
                    <a:pt x="781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4" name="Freeform 188"/>
            <p:cNvSpPr>
              <a:spLocks/>
            </p:cNvSpPr>
            <p:nvPr/>
          </p:nvSpPr>
          <p:spPr bwMode="auto">
            <a:xfrm>
              <a:off x="1298" y="1394"/>
              <a:ext cx="267" cy="456"/>
            </a:xfrm>
            <a:custGeom>
              <a:avLst/>
              <a:gdLst>
                <a:gd name="T0" fmla="*/ 0 w 267"/>
                <a:gd name="T1" fmla="*/ 456 h 456"/>
                <a:gd name="T2" fmla="*/ 267 w 267"/>
                <a:gd name="T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7" h="456">
                  <a:moveTo>
                    <a:pt x="0" y="456"/>
                  </a:moveTo>
                  <a:lnTo>
                    <a:pt x="267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5" name="Freeform 189"/>
            <p:cNvSpPr>
              <a:spLocks/>
            </p:cNvSpPr>
            <p:nvPr/>
          </p:nvSpPr>
          <p:spPr bwMode="auto">
            <a:xfrm>
              <a:off x="1298" y="1071"/>
              <a:ext cx="695" cy="777"/>
            </a:xfrm>
            <a:custGeom>
              <a:avLst/>
              <a:gdLst>
                <a:gd name="T0" fmla="*/ 0 w 695"/>
                <a:gd name="T1" fmla="*/ 777 h 777"/>
                <a:gd name="T2" fmla="*/ 695 w 695"/>
                <a:gd name="T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5" h="777">
                  <a:moveTo>
                    <a:pt x="0" y="777"/>
                  </a:moveTo>
                  <a:lnTo>
                    <a:pt x="695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6" name="Line 190"/>
            <p:cNvSpPr>
              <a:spLocks noChangeShapeType="1"/>
            </p:cNvSpPr>
            <p:nvPr/>
          </p:nvSpPr>
          <p:spPr bwMode="auto">
            <a:xfrm flipV="1">
              <a:off x="1554" y="1061"/>
              <a:ext cx="439" cy="35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  <p:sp>
          <p:nvSpPr>
            <p:cNvPr id="29887" name="Line 191"/>
            <p:cNvSpPr>
              <a:spLocks noChangeShapeType="1"/>
            </p:cNvSpPr>
            <p:nvPr/>
          </p:nvSpPr>
          <p:spPr bwMode="auto">
            <a:xfrm flipH="1" flipV="1">
              <a:off x="1992" y="1064"/>
              <a:ext cx="1000" cy="27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4036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12695" r="49463" b="59619"/>
          <a:stretch/>
        </p:blipFill>
        <p:spPr bwMode="auto">
          <a:xfrm>
            <a:off x="265287" y="1844824"/>
            <a:ext cx="1943100" cy="20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12695" r="48975" b="59962"/>
          <a:stretch/>
        </p:blipFill>
        <p:spPr bwMode="auto">
          <a:xfrm>
            <a:off x="2987824" y="1556792"/>
            <a:ext cx="1914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13672" r="48242" b="59765"/>
          <a:stretch/>
        </p:blipFill>
        <p:spPr bwMode="auto">
          <a:xfrm>
            <a:off x="5940152" y="1244774"/>
            <a:ext cx="2014538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64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Rose Demo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81188" y="285750"/>
          <a:ext cx="4905375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5" imgW="6476400" imgH="7822440" progId="CorelDRAW.Graphic.9">
                  <p:embed/>
                </p:oleObj>
              </mc:Choice>
              <mc:Fallback>
                <p:oleObj name="CorelDRAW" r:id="rId5" imgW="6476400" imgH="78224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85750"/>
                        <a:ext cx="4905375" cy="5902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Freeform 4"/>
          <p:cNvSpPr>
            <a:spLocks/>
          </p:cNvSpPr>
          <p:nvPr/>
        </p:nvSpPr>
        <p:spPr bwMode="auto">
          <a:xfrm>
            <a:off x="3919538" y="1381125"/>
            <a:ext cx="838200" cy="4763"/>
          </a:xfrm>
          <a:custGeom>
            <a:avLst/>
            <a:gdLst>
              <a:gd name="T0" fmla="*/ 0 w 528"/>
              <a:gd name="T1" fmla="*/ 0 h 3"/>
              <a:gd name="T2" fmla="*/ 528 w 5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8" h="3">
                <a:moveTo>
                  <a:pt x="0" y="0"/>
                </a:moveTo>
                <a:lnTo>
                  <a:pt x="528" y="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917950" y="1385888"/>
            <a:ext cx="1633538" cy="288925"/>
          </a:xfrm>
          <a:custGeom>
            <a:avLst/>
            <a:gdLst>
              <a:gd name="T0" fmla="*/ 0 w 1029"/>
              <a:gd name="T1" fmla="*/ 0 h 182"/>
              <a:gd name="T2" fmla="*/ 1029 w 1029"/>
              <a:gd name="T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9" h="182">
                <a:moveTo>
                  <a:pt x="0" y="0"/>
                </a:moveTo>
                <a:lnTo>
                  <a:pt x="1029" y="1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938588" y="1390650"/>
            <a:ext cx="2246312" cy="819150"/>
          </a:xfrm>
          <a:custGeom>
            <a:avLst/>
            <a:gdLst>
              <a:gd name="T0" fmla="*/ 0 w 1415"/>
              <a:gd name="T1" fmla="*/ 0 h 516"/>
              <a:gd name="T2" fmla="*/ 1415 w 1415"/>
              <a:gd name="T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5" h="516">
                <a:moveTo>
                  <a:pt x="0" y="0"/>
                </a:moveTo>
                <a:lnTo>
                  <a:pt x="1415" y="5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914775" y="1389063"/>
            <a:ext cx="2701925" cy="1557337"/>
          </a:xfrm>
          <a:custGeom>
            <a:avLst/>
            <a:gdLst>
              <a:gd name="T0" fmla="*/ 0 w 1702"/>
              <a:gd name="T1" fmla="*/ 0 h 981"/>
              <a:gd name="T2" fmla="*/ 1702 w 1702"/>
              <a:gd name="T3" fmla="*/ 981 h 9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02" h="981">
                <a:moveTo>
                  <a:pt x="0" y="0"/>
                </a:moveTo>
                <a:lnTo>
                  <a:pt x="1702" y="9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3929063" y="1390650"/>
            <a:ext cx="2824162" cy="2376488"/>
          </a:xfrm>
          <a:custGeom>
            <a:avLst/>
            <a:gdLst>
              <a:gd name="T0" fmla="*/ 0 w 1779"/>
              <a:gd name="T1" fmla="*/ 0 h 1497"/>
              <a:gd name="T2" fmla="*/ 1779 w 1779"/>
              <a:gd name="T3" fmla="*/ 1497 h 14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79" h="1497">
                <a:moveTo>
                  <a:pt x="0" y="0"/>
                </a:moveTo>
                <a:lnTo>
                  <a:pt x="1779" y="14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3933825" y="1395413"/>
            <a:ext cx="2670175" cy="3195637"/>
          </a:xfrm>
          <a:custGeom>
            <a:avLst/>
            <a:gdLst>
              <a:gd name="T0" fmla="*/ 0 w 1682"/>
              <a:gd name="T1" fmla="*/ 0 h 2013"/>
              <a:gd name="T2" fmla="*/ 1682 w 1682"/>
              <a:gd name="T3" fmla="*/ 2013 h 2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2" h="2013">
                <a:moveTo>
                  <a:pt x="0" y="0"/>
                </a:moveTo>
                <a:lnTo>
                  <a:pt x="1682" y="201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3924300" y="1385888"/>
            <a:ext cx="2266950" cy="3919537"/>
          </a:xfrm>
          <a:custGeom>
            <a:avLst/>
            <a:gdLst>
              <a:gd name="T0" fmla="*/ 0 w 1428"/>
              <a:gd name="T1" fmla="*/ 0 h 2469"/>
              <a:gd name="T2" fmla="*/ 1428 w 1428"/>
              <a:gd name="T3" fmla="*/ 2469 h 24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28" h="2469">
                <a:moveTo>
                  <a:pt x="0" y="0"/>
                </a:moveTo>
                <a:lnTo>
                  <a:pt x="1428" y="246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914775" y="1385888"/>
            <a:ext cx="1622425" cy="4443412"/>
          </a:xfrm>
          <a:custGeom>
            <a:avLst/>
            <a:gdLst>
              <a:gd name="T0" fmla="*/ 0 w 1022"/>
              <a:gd name="T1" fmla="*/ 0 h 2799"/>
              <a:gd name="T2" fmla="*/ 1022 w 1022"/>
              <a:gd name="T3" fmla="*/ 2799 h 27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2" h="2799">
                <a:moveTo>
                  <a:pt x="0" y="0"/>
                </a:moveTo>
                <a:lnTo>
                  <a:pt x="1022" y="27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3922713" y="1389063"/>
            <a:ext cx="833437" cy="4748212"/>
          </a:xfrm>
          <a:custGeom>
            <a:avLst/>
            <a:gdLst>
              <a:gd name="T0" fmla="*/ 0 w 525"/>
              <a:gd name="T1" fmla="*/ 0 h 2991"/>
              <a:gd name="T2" fmla="*/ 525 w 525"/>
              <a:gd name="T3" fmla="*/ 2991 h 29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5" h="2991">
                <a:moveTo>
                  <a:pt x="0" y="0"/>
                </a:moveTo>
                <a:lnTo>
                  <a:pt x="525" y="29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3917950" y="1390650"/>
            <a:ext cx="4763" cy="4743450"/>
          </a:xfrm>
          <a:custGeom>
            <a:avLst/>
            <a:gdLst>
              <a:gd name="T0" fmla="*/ 3 w 3"/>
              <a:gd name="T1" fmla="*/ 0 h 2988"/>
              <a:gd name="T2" fmla="*/ 0 w 3"/>
              <a:gd name="T3" fmla="*/ 2988 h 29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2988">
                <a:moveTo>
                  <a:pt x="3" y="0"/>
                </a:moveTo>
                <a:lnTo>
                  <a:pt x="0" y="29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119438" y="1381125"/>
            <a:ext cx="800100" cy="4462463"/>
          </a:xfrm>
          <a:custGeom>
            <a:avLst/>
            <a:gdLst>
              <a:gd name="T0" fmla="*/ 504 w 504"/>
              <a:gd name="T1" fmla="*/ 0 h 2811"/>
              <a:gd name="T2" fmla="*/ 0 w 504"/>
              <a:gd name="T3" fmla="*/ 2811 h 2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2811">
                <a:moveTo>
                  <a:pt x="504" y="0"/>
                </a:moveTo>
                <a:lnTo>
                  <a:pt x="0" y="281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2482850" y="1385888"/>
            <a:ext cx="1436688" cy="3925887"/>
          </a:xfrm>
          <a:custGeom>
            <a:avLst/>
            <a:gdLst>
              <a:gd name="T0" fmla="*/ 905 w 905"/>
              <a:gd name="T1" fmla="*/ 0 h 2473"/>
              <a:gd name="T2" fmla="*/ 0 w 905"/>
              <a:gd name="T3" fmla="*/ 2473 h 24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5" h="2473">
                <a:moveTo>
                  <a:pt x="905" y="0"/>
                </a:moveTo>
                <a:lnTo>
                  <a:pt x="0" y="247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2057400" y="1395413"/>
            <a:ext cx="1862138" cy="3190875"/>
          </a:xfrm>
          <a:custGeom>
            <a:avLst/>
            <a:gdLst>
              <a:gd name="T0" fmla="*/ 1173 w 1173"/>
              <a:gd name="T1" fmla="*/ 0 h 2010"/>
              <a:gd name="T2" fmla="*/ 0 w 1173"/>
              <a:gd name="T3" fmla="*/ 2010 h 20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3" h="2010">
                <a:moveTo>
                  <a:pt x="1173" y="0"/>
                </a:moveTo>
                <a:lnTo>
                  <a:pt x="0" y="201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914525" y="1385888"/>
            <a:ext cx="2009775" cy="2374900"/>
          </a:xfrm>
          <a:custGeom>
            <a:avLst/>
            <a:gdLst>
              <a:gd name="T0" fmla="*/ 1266 w 1266"/>
              <a:gd name="T1" fmla="*/ 0 h 1496"/>
              <a:gd name="T2" fmla="*/ 0 w 1266"/>
              <a:gd name="T3" fmla="*/ 1496 h 14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6" h="1496">
                <a:moveTo>
                  <a:pt x="1266" y="0"/>
                </a:moveTo>
                <a:lnTo>
                  <a:pt x="0" y="14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2062163" y="1385888"/>
            <a:ext cx="1862137" cy="1547812"/>
          </a:xfrm>
          <a:custGeom>
            <a:avLst/>
            <a:gdLst>
              <a:gd name="T0" fmla="*/ 1173 w 1173"/>
              <a:gd name="T1" fmla="*/ 0 h 975"/>
              <a:gd name="T2" fmla="*/ 0 w 1173"/>
              <a:gd name="T3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3" h="975">
                <a:moveTo>
                  <a:pt x="1173" y="0"/>
                </a:moveTo>
                <a:lnTo>
                  <a:pt x="0" y="97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2486025" y="1385888"/>
            <a:ext cx="1438275" cy="823912"/>
          </a:xfrm>
          <a:custGeom>
            <a:avLst/>
            <a:gdLst>
              <a:gd name="T0" fmla="*/ 906 w 906"/>
              <a:gd name="T1" fmla="*/ 0 h 519"/>
              <a:gd name="T2" fmla="*/ 0 w 906"/>
              <a:gd name="T3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519">
                <a:moveTo>
                  <a:pt x="906" y="0"/>
                </a:moveTo>
                <a:lnTo>
                  <a:pt x="0" y="51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3124200" y="1385888"/>
            <a:ext cx="790575" cy="280987"/>
          </a:xfrm>
          <a:custGeom>
            <a:avLst/>
            <a:gdLst>
              <a:gd name="T0" fmla="*/ 498 w 498"/>
              <a:gd name="T1" fmla="*/ 0 h 177"/>
              <a:gd name="T2" fmla="*/ 0 w 498"/>
              <a:gd name="T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8" h="177">
                <a:moveTo>
                  <a:pt x="498" y="0"/>
                </a:moveTo>
                <a:lnTo>
                  <a:pt x="0" y="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4762500" y="1390650"/>
            <a:ext cx="785813" cy="280988"/>
          </a:xfrm>
          <a:custGeom>
            <a:avLst/>
            <a:gdLst>
              <a:gd name="T0" fmla="*/ 0 w 495"/>
              <a:gd name="T1" fmla="*/ 0 h 177"/>
              <a:gd name="T2" fmla="*/ 495 w 495"/>
              <a:gd name="T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5" h="177">
                <a:moveTo>
                  <a:pt x="0" y="0"/>
                </a:moveTo>
                <a:lnTo>
                  <a:pt x="495" y="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4762500" y="1381125"/>
            <a:ext cx="1423988" cy="831850"/>
          </a:xfrm>
          <a:custGeom>
            <a:avLst/>
            <a:gdLst>
              <a:gd name="T0" fmla="*/ 0 w 897"/>
              <a:gd name="T1" fmla="*/ 0 h 524"/>
              <a:gd name="T2" fmla="*/ 897 w 897"/>
              <a:gd name="T3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7" h="524">
                <a:moveTo>
                  <a:pt x="0" y="0"/>
                </a:moveTo>
                <a:lnTo>
                  <a:pt x="897" y="5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4762500" y="1385888"/>
            <a:ext cx="1846263" cy="1557337"/>
          </a:xfrm>
          <a:custGeom>
            <a:avLst/>
            <a:gdLst>
              <a:gd name="T0" fmla="*/ 0 w 1163"/>
              <a:gd name="T1" fmla="*/ 0 h 981"/>
              <a:gd name="T2" fmla="*/ 1163 w 1163"/>
              <a:gd name="T3" fmla="*/ 981 h 9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3" h="981">
                <a:moveTo>
                  <a:pt x="0" y="0"/>
                </a:moveTo>
                <a:lnTo>
                  <a:pt x="1163" y="9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>
            <a:off x="4762500" y="1390650"/>
            <a:ext cx="1995488" cy="2371725"/>
          </a:xfrm>
          <a:custGeom>
            <a:avLst/>
            <a:gdLst>
              <a:gd name="T0" fmla="*/ 0 w 1257"/>
              <a:gd name="T1" fmla="*/ 0 h 1494"/>
              <a:gd name="T2" fmla="*/ 1257 w 1257"/>
              <a:gd name="T3" fmla="*/ 1494 h 14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7" h="1494">
                <a:moveTo>
                  <a:pt x="0" y="0"/>
                </a:moveTo>
                <a:lnTo>
                  <a:pt x="1257" y="14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4775200" y="1408113"/>
            <a:ext cx="1835150" cy="3173412"/>
          </a:xfrm>
          <a:custGeom>
            <a:avLst/>
            <a:gdLst>
              <a:gd name="T0" fmla="*/ 0 w 1156"/>
              <a:gd name="T1" fmla="*/ 0 h 1999"/>
              <a:gd name="T2" fmla="*/ 1156 w 1156"/>
              <a:gd name="T3" fmla="*/ 1999 h 19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56" h="1999">
                <a:moveTo>
                  <a:pt x="0" y="0"/>
                </a:moveTo>
                <a:lnTo>
                  <a:pt x="1156" y="19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4752975" y="1385888"/>
            <a:ext cx="1438275" cy="3940175"/>
          </a:xfrm>
          <a:custGeom>
            <a:avLst/>
            <a:gdLst>
              <a:gd name="T0" fmla="*/ 0 w 906"/>
              <a:gd name="T1" fmla="*/ 0 h 2482"/>
              <a:gd name="T2" fmla="*/ 906 w 906"/>
              <a:gd name="T3" fmla="*/ 2469 h 2482"/>
              <a:gd name="T4" fmla="*/ 901 w 906"/>
              <a:gd name="T5" fmla="*/ 2482 h 2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6" h="2482">
                <a:moveTo>
                  <a:pt x="0" y="0"/>
                </a:moveTo>
                <a:lnTo>
                  <a:pt x="906" y="2469"/>
                </a:lnTo>
                <a:lnTo>
                  <a:pt x="901" y="24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4757738" y="1389063"/>
            <a:ext cx="785812" cy="4459287"/>
          </a:xfrm>
          <a:custGeom>
            <a:avLst/>
            <a:gdLst>
              <a:gd name="T0" fmla="*/ 0 w 495"/>
              <a:gd name="T1" fmla="*/ 0 h 2809"/>
              <a:gd name="T2" fmla="*/ 495 w 495"/>
              <a:gd name="T3" fmla="*/ 2809 h 28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5" h="2809">
                <a:moveTo>
                  <a:pt x="0" y="0"/>
                </a:moveTo>
                <a:lnTo>
                  <a:pt x="495" y="280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0" name="Freeform 28"/>
          <p:cNvSpPr>
            <a:spLocks/>
          </p:cNvSpPr>
          <p:nvPr/>
        </p:nvSpPr>
        <p:spPr bwMode="auto">
          <a:xfrm>
            <a:off x="4760913" y="1384300"/>
            <a:ext cx="1587" cy="4740275"/>
          </a:xfrm>
          <a:custGeom>
            <a:avLst/>
            <a:gdLst>
              <a:gd name="T0" fmla="*/ 0 w 1"/>
              <a:gd name="T1" fmla="*/ 0 h 2986"/>
              <a:gd name="T2" fmla="*/ 0 w 1"/>
              <a:gd name="T3" fmla="*/ 2986 h 29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986">
                <a:moveTo>
                  <a:pt x="0" y="0"/>
                </a:moveTo>
                <a:lnTo>
                  <a:pt x="0" y="298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3917950" y="1385888"/>
            <a:ext cx="839788" cy="4746625"/>
          </a:xfrm>
          <a:custGeom>
            <a:avLst/>
            <a:gdLst>
              <a:gd name="T0" fmla="*/ 529 w 529"/>
              <a:gd name="T1" fmla="*/ 0 h 2990"/>
              <a:gd name="T2" fmla="*/ 0 w 529"/>
              <a:gd name="T3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9" h="2990">
                <a:moveTo>
                  <a:pt x="529" y="0"/>
                </a:moveTo>
                <a:lnTo>
                  <a:pt x="0" y="29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3119438" y="1384300"/>
            <a:ext cx="1633537" cy="4464050"/>
          </a:xfrm>
          <a:custGeom>
            <a:avLst/>
            <a:gdLst>
              <a:gd name="T0" fmla="*/ 1029 w 1029"/>
              <a:gd name="T1" fmla="*/ 0 h 2812"/>
              <a:gd name="T2" fmla="*/ 0 w 1029"/>
              <a:gd name="T3" fmla="*/ 2812 h 2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9" h="2812">
                <a:moveTo>
                  <a:pt x="1029" y="0"/>
                </a:moveTo>
                <a:lnTo>
                  <a:pt x="0" y="28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2490788" y="1390650"/>
            <a:ext cx="2276475" cy="3914775"/>
          </a:xfrm>
          <a:custGeom>
            <a:avLst/>
            <a:gdLst>
              <a:gd name="T0" fmla="*/ 1434 w 1434"/>
              <a:gd name="T1" fmla="*/ 0 h 2466"/>
              <a:gd name="T2" fmla="*/ 0 w 1434"/>
              <a:gd name="T3" fmla="*/ 2466 h 24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34" h="2466">
                <a:moveTo>
                  <a:pt x="1434" y="0"/>
                </a:moveTo>
                <a:lnTo>
                  <a:pt x="0" y="24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2062163" y="1381125"/>
            <a:ext cx="2700337" cy="3205163"/>
          </a:xfrm>
          <a:custGeom>
            <a:avLst/>
            <a:gdLst>
              <a:gd name="T0" fmla="*/ 1701 w 1701"/>
              <a:gd name="T1" fmla="*/ 0 h 2019"/>
              <a:gd name="T2" fmla="*/ 0 w 1701"/>
              <a:gd name="T3" fmla="*/ 2019 h 20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01" h="2019">
                <a:moveTo>
                  <a:pt x="1701" y="0"/>
                </a:moveTo>
                <a:lnTo>
                  <a:pt x="0" y="201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1924050" y="1385888"/>
            <a:ext cx="2833688" cy="2366962"/>
          </a:xfrm>
          <a:custGeom>
            <a:avLst/>
            <a:gdLst>
              <a:gd name="T0" fmla="*/ 1785 w 1785"/>
              <a:gd name="T1" fmla="*/ 0 h 1491"/>
              <a:gd name="T2" fmla="*/ 0 w 1785"/>
              <a:gd name="T3" fmla="*/ 1491 h 14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5" h="1491">
                <a:moveTo>
                  <a:pt x="1785" y="0"/>
                </a:moveTo>
                <a:lnTo>
                  <a:pt x="0" y="14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2057400" y="1390650"/>
            <a:ext cx="2700338" cy="1543050"/>
          </a:xfrm>
          <a:custGeom>
            <a:avLst/>
            <a:gdLst>
              <a:gd name="T0" fmla="*/ 1701 w 1701"/>
              <a:gd name="T1" fmla="*/ 0 h 972"/>
              <a:gd name="T2" fmla="*/ 0 w 1701"/>
              <a:gd name="T3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01" h="972">
                <a:moveTo>
                  <a:pt x="1701" y="0"/>
                </a:moveTo>
                <a:lnTo>
                  <a:pt x="0" y="9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7" name="Freeform 35"/>
          <p:cNvSpPr>
            <a:spLocks/>
          </p:cNvSpPr>
          <p:nvPr/>
        </p:nvSpPr>
        <p:spPr bwMode="auto">
          <a:xfrm>
            <a:off x="2482850" y="1385888"/>
            <a:ext cx="2278063" cy="835025"/>
          </a:xfrm>
          <a:custGeom>
            <a:avLst/>
            <a:gdLst>
              <a:gd name="T0" fmla="*/ 1435 w 1435"/>
              <a:gd name="T1" fmla="*/ 0 h 526"/>
              <a:gd name="T2" fmla="*/ 0 w 1435"/>
              <a:gd name="T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35" h="526">
                <a:moveTo>
                  <a:pt x="1435" y="0"/>
                </a:moveTo>
                <a:lnTo>
                  <a:pt x="0" y="5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8" name="Freeform 36"/>
          <p:cNvSpPr>
            <a:spLocks/>
          </p:cNvSpPr>
          <p:nvPr/>
        </p:nvSpPr>
        <p:spPr bwMode="auto">
          <a:xfrm>
            <a:off x="3138488" y="1385888"/>
            <a:ext cx="1633537" cy="285750"/>
          </a:xfrm>
          <a:custGeom>
            <a:avLst/>
            <a:gdLst>
              <a:gd name="T0" fmla="*/ 1029 w 1029"/>
              <a:gd name="T1" fmla="*/ 0 h 180"/>
              <a:gd name="T2" fmla="*/ 0 w 1029"/>
              <a:gd name="T3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9" h="180">
                <a:moveTo>
                  <a:pt x="1029" y="0"/>
                </a:moveTo>
                <a:lnTo>
                  <a:pt x="0" y="1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29" name="Freeform 37"/>
          <p:cNvSpPr>
            <a:spLocks/>
          </p:cNvSpPr>
          <p:nvPr/>
        </p:nvSpPr>
        <p:spPr bwMode="auto">
          <a:xfrm>
            <a:off x="5537200" y="1676400"/>
            <a:ext cx="652463" cy="536575"/>
          </a:xfrm>
          <a:custGeom>
            <a:avLst/>
            <a:gdLst>
              <a:gd name="T0" fmla="*/ 0 w 411"/>
              <a:gd name="T1" fmla="*/ 0 h 338"/>
              <a:gd name="T2" fmla="*/ 411 w 411"/>
              <a:gd name="T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1" h="338">
                <a:moveTo>
                  <a:pt x="0" y="0"/>
                </a:moveTo>
                <a:lnTo>
                  <a:pt x="411" y="33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0" name="Freeform 38"/>
          <p:cNvSpPr>
            <a:spLocks/>
          </p:cNvSpPr>
          <p:nvPr/>
        </p:nvSpPr>
        <p:spPr bwMode="auto">
          <a:xfrm>
            <a:off x="5546725" y="1676400"/>
            <a:ext cx="1069975" cy="1270000"/>
          </a:xfrm>
          <a:custGeom>
            <a:avLst/>
            <a:gdLst>
              <a:gd name="T0" fmla="*/ 0 w 674"/>
              <a:gd name="T1" fmla="*/ 0 h 800"/>
              <a:gd name="T2" fmla="*/ 674 w 674"/>
              <a:gd name="T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4" h="800">
                <a:moveTo>
                  <a:pt x="0" y="0"/>
                </a:moveTo>
                <a:lnTo>
                  <a:pt x="674" y="8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1" name="Freeform 39"/>
          <p:cNvSpPr>
            <a:spLocks/>
          </p:cNvSpPr>
          <p:nvPr/>
        </p:nvSpPr>
        <p:spPr bwMode="auto">
          <a:xfrm>
            <a:off x="5538788" y="1676400"/>
            <a:ext cx="1212850" cy="2089150"/>
          </a:xfrm>
          <a:custGeom>
            <a:avLst/>
            <a:gdLst>
              <a:gd name="T0" fmla="*/ 0 w 764"/>
              <a:gd name="T1" fmla="*/ 0 h 1316"/>
              <a:gd name="T2" fmla="*/ 764 w 764"/>
              <a:gd name="T3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1316">
                <a:moveTo>
                  <a:pt x="0" y="0"/>
                </a:moveTo>
                <a:lnTo>
                  <a:pt x="764" y="13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2" name="Freeform 40"/>
          <p:cNvSpPr>
            <a:spLocks/>
          </p:cNvSpPr>
          <p:nvPr/>
        </p:nvSpPr>
        <p:spPr bwMode="auto">
          <a:xfrm>
            <a:off x="5543550" y="1674813"/>
            <a:ext cx="1071563" cy="2911475"/>
          </a:xfrm>
          <a:custGeom>
            <a:avLst/>
            <a:gdLst>
              <a:gd name="T0" fmla="*/ 0 w 675"/>
              <a:gd name="T1" fmla="*/ 0 h 1834"/>
              <a:gd name="T2" fmla="*/ 675 w 675"/>
              <a:gd name="T3" fmla="*/ 1834 h 18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5" h="1834">
                <a:moveTo>
                  <a:pt x="0" y="0"/>
                </a:moveTo>
                <a:lnTo>
                  <a:pt x="675" y="183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3" name="Freeform 41"/>
          <p:cNvSpPr>
            <a:spLocks/>
          </p:cNvSpPr>
          <p:nvPr/>
        </p:nvSpPr>
        <p:spPr bwMode="auto">
          <a:xfrm>
            <a:off x="5543550" y="1671638"/>
            <a:ext cx="641350" cy="3649662"/>
          </a:xfrm>
          <a:custGeom>
            <a:avLst/>
            <a:gdLst>
              <a:gd name="T0" fmla="*/ 0 w 404"/>
              <a:gd name="T1" fmla="*/ 0 h 2299"/>
              <a:gd name="T2" fmla="*/ 404 w 404"/>
              <a:gd name="T3" fmla="*/ 2299 h 22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4" h="2299">
                <a:moveTo>
                  <a:pt x="0" y="0"/>
                </a:moveTo>
                <a:lnTo>
                  <a:pt x="404" y="22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4" name="Freeform 42"/>
          <p:cNvSpPr>
            <a:spLocks/>
          </p:cNvSpPr>
          <p:nvPr/>
        </p:nvSpPr>
        <p:spPr bwMode="auto">
          <a:xfrm>
            <a:off x="5538788" y="1671638"/>
            <a:ext cx="1587" cy="4176712"/>
          </a:xfrm>
          <a:custGeom>
            <a:avLst/>
            <a:gdLst>
              <a:gd name="T0" fmla="*/ 0 w 1"/>
              <a:gd name="T1" fmla="*/ 0 h 2631"/>
              <a:gd name="T2" fmla="*/ 0 w 1"/>
              <a:gd name="T3" fmla="*/ 2631 h 26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631">
                <a:moveTo>
                  <a:pt x="0" y="0"/>
                </a:moveTo>
                <a:lnTo>
                  <a:pt x="0" y="263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5" name="Freeform 43"/>
          <p:cNvSpPr>
            <a:spLocks/>
          </p:cNvSpPr>
          <p:nvPr/>
        </p:nvSpPr>
        <p:spPr bwMode="auto">
          <a:xfrm>
            <a:off x="4752975" y="1679575"/>
            <a:ext cx="788988" cy="4452938"/>
          </a:xfrm>
          <a:custGeom>
            <a:avLst/>
            <a:gdLst>
              <a:gd name="T0" fmla="*/ 497 w 497"/>
              <a:gd name="T1" fmla="*/ 0 h 2805"/>
              <a:gd name="T2" fmla="*/ 0 w 497"/>
              <a:gd name="T3" fmla="*/ 2805 h 280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7" h="2805">
                <a:moveTo>
                  <a:pt x="497" y="0"/>
                </a:moveTo>
                <a:lnTo>
                  <a:pt x="0" y="28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6" name="Freeform 44"/>
          <p:cNvSpPr>
            <a:spLocks/>
          </p:cNvSpPr>
          <p:nvPr/>
        </p:nvSpPr>
        <p:spPr bwMode="auto">
          <a:xfrm>
            <a:off x="3914775" y="1671638"/>
            <a:ext cx="1636713" cy="4462462"/>
          </a:xfrm>
          <a:custGeom>
            <a:avLst/>
            <a:gdLst>
              <a:gd name="T0" fmla="*/ 1031 w 1031"/>
              <a:gd name="T1" fmla="*/ 0 h 2811"/>
              <a:gd name="T2" fmla="*/ 0 w 1031"/>
              <a:gd name="T3" fmla="*/ 2811 h 2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31" h="2811">
                <a:moveTo>
                  <a:pt x="1031" y="0"/>
                </a:moveTo>
                <a:lnTo>
                  <a:pt x="0" y="281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7" name="Freeform 45"/>
          <p:cNvSpPr>
            <a:spLocks/>
          </p:cNvSpPr>
          <p:nvPr/>
        </p:nvSpPr>
        <p:spPr bwMode="auto">
          <a:xfrm>
            <a:off x="3128963" y="1679575"/>
            <a:ext cx="2428875" cy="4164013"/>
          </a:xfrm>
          <a:custGeom>
            <a:avLst/>
            <a:gdLst>
              <a:gd name="T0" fmla="*/ 1530 w 1530"/>
              <a:gd name="T1" fmla="*/ 0 h 2623"/>
              <a:gd name="T2" fmla="*/ 0 w 1530"/>
              <a:gd name="T3" fmla="*/ 2623 h 26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0" h="2623">
                <a:moveTo>
                  <a:pt x="1530" y="0"/>
                </a:moveTo>
                <a:lnTo>
                  <a:pt x="0" y="262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8" name="Freeform 46"/>
          <p:cNvSpPr>
            <a:spLocks/>
          </p:cNvSpPr>
          <p:nvPr/>
        </p:nvSpPr>
        <p:spPr bwMode="auto">
          <a:xfrm>
            <a:off x="2481263" y="1679575"/>
            <a:ext cx="3067050" cy="3625850"/>
          </a:xfrm>
          <a:custGeom>
            <a:avLst/>
            <a:gdLst>
              <a:gd name="T0" fmla="*/ 1932 w 1932"/>
              <a:gd name="T1" fmla="*/ 0 h 2284"/>
              <a:gd name="T2" fmla="*/ 0 w 1932"/>
              <a:gd name="T3" fmla="*/ 2284 h 22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32" h="2284">
                <a:moveTo>
                  <a:pt x="1932" y="0"/>
                </a:moveTo>
                <a:lnTo>
                  <a:pt x="0" y="22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39" name="Freeform 47"/>
          <p:cNvSpPr>
            <a:spLocks/>
          </p:cNvSpPr>
          <p:nvPr/>
        </p:nvSpPr>
        <p:spPr bwMode="auto">
          <a:xfrm>
            <a:off x="2062163" y="1679575"/>
            <a:ext cx="3484562" cy="2897188"/>
          </a:xfrm>
          <a:custGeom>
            <a:avLst/>
            <a:gdLst>
              <a:gd name="T0" fmla="*/ 2195 w 2195"/>
              <a:gd name="T1" fmla="*/ 0 h 1825"/>
              <a:gd name="T2" fmla="*/ 0 w 2195"/>
              <a:gd name="T3" fmla="*/ 1825 h 18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5" h="1825">
                <a:moveTo>
                  <a:pt x="2195" y="0"/>
                </a:moveTo>
                <a:lnTo>
                  <a:pt x="0" y="182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0" name="Freeform 48"/>
          <p:cNvSpPr>
            <a:spLocks/>
          </p:cNvSpPr>
          <p:nvPr/>
        </p:nvSpPr>
        <p:spPr bwMode="auto">
          <a:xfrm>
            <a:off x="1925638" y="1671638"/>
            <a:ext cx="3627437" cy="2081212"/>
          </a:xfrm>
          <a:custGeom>
            <a:avLst/>
            <a:gdLst>
              <a:gd name="T0" fmla="*/ 2285 w 2285"/>
              <a:gd name="T1" fmla="*/ 0 h 1311"/>
              <a:gd name="T2" fmla="*/ 0 w 2285"/>
              <a:gd name="T3" fmla="*/ 1311 h 13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5" h="1311">
                <a:moveTo>
                  <a:pt x="2285" y="0"/>
                </a:moveTo>
                <a:lnTo>
                  <a:pt x="0" y="131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1" name="Freeform 49"/>
          <p:cNvSpPr>
            <a:spLocks/>
          </p:cNvSpPr>
          <p:nvPr/>
        </p:nvSpPr>
        <p:spPr bwMode="auto">
          <a:xfrm>
            <a:off x="2062163" y="1676400"/>
            <a:ext cx="3479800" cy="1257300"/>
          </a:xfrm>
          <a:custGeom>
            <a:avLst/>
            <a:gdLst>
              <a:gd name="T0" fmla="*/ 2192 w 2192"/>
              <a:gd name="T1" fmla="*/ 0 h 792"/>
              <a:gd name="T2" fmla="*/ 0 w 2192"/>
              <a:gd name="T3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2" h="792">
                <a:moveTo>
                  <a:pt x="2192" y="0"/>
                </a:moveTo>
                <a:lnTo>
                  <a:pt x="0" y="7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2" name="Freeform 50"/>
          <p:cNvSpPr>
            <a:spLocks/>
          </p:cNvSpPr>
          <p:nvPr/>
        </p:nvSpPr>
        <p:spPr bwMode="auto">
          <a:xfrm>
            <a:off x="2486025" y="1676400"/>
            <a:ext cx="3062288" cy="547688"/>
          </a:xfrm>
          <a:custGeom>
            <a:avLst/>
            <a:gdLst>
              <a:gd name="T0" fmla="*/ 1929 w 1929"/>
              <a:gd name="T1" fmla="*/ 0 h 345"/>
              <a:gd name="T2" fmla="*/ 0 w 1929"/>
              <a:gd name="T3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9" h="345">
                <a:moveTo>
                  <a:pt x="1929" y="0"/>
                </a:moveTo>
                <a:lnTo>
                  <a:pt x="0" y="3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3" name="Freeform 51"/>
          <p:cNvSpPr>
            <a:spLocks/>
          </p:cNvSpPr>
          <p:nvPr/>
        </p:nvSpPr>
        <p:spPr bwMode="auto">
          <a:xfrm>
            <a:off x="3127375" y="1670050"/>
            <a:ext cx="2420938" cy="9525"/>
          </a:xfrm>
          <a:custGeom>
            <a:avLst/>
            <a:gdLst>
              <a:gd name="T0" fmla="*/ 1525 w 1525"/>
              <a:gd name="T1" fmla="*/ 0 h 6"/>
              <a:gd name="T2" fmla="*/ 0 w 1525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5" h="6">
                <a:moveTo>
                  <a:pt x="1525" y="0"/>
                </a:moveTo>
                <a:lnTo>
                  <a:pt x="0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4" name="Freeform 52"/>
          <p:cNvSpPr>
            <a:spLocks/>
          </p:cNvSpPr>
          <p:nvPr/>
        </p:nvSpPr>
        <p:spPr bwMode="auto">
          <a:xfrm>
            <a:off x="6181725" y="2217738"/>
            <a:ext cx="422275" cy="723900"/>
          </a:xfrm>
          <a:custGeom>
            <a:avLst/>
            <a:gdLst>
              <a:gd name="T0" fmla="*/ 0 w 266"/>
              <a:gd name="T1" fmla="*/ 0 h 456"/>
              <a:gd name="T2" fmla="*/ 266 w 266"/>
              <a:gd name="T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6" h="456">
                <a:moveTo>
                  <a:pt x="0" y="0"/>
                </a:moveTo>
                <a:lnTo>
                  <a:pt x="266" y="4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5" name="Freeform 53"/>
          <p:cNvSpPr>
            <a:spLocks/>
          </p:cNvSpPr>
          <p:nvPr/>
        </p:nvSpPr>
        <p:spPr bwMode="auto">
          <a:xfrm>
            <a:off x="6186488" y="2214563"/>
            <a:ext cx="576262" cy="1566862"/>
          </a:xfrm>
          <a:custGeom>
            <a:avLst/>
            <a:gdLst>
              <a:gd name="T0" fmla="*/ 0 w 363"/>
              <a:gd name="T1" fmla="*/ 0 h 987"/>
              <a:gd name="T2" fmla="*/ 363 w 363"/>
              <a:gd name="T3" fmla="*/ 987 h 9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3" h="987">
                <a:moveTo>
                  <a:pt x="0" y="0"/>
                </a:moveTo>
                <a:lnTo>
                  <a:pt x="363" y="98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6" name="Freeform 54"/>
          <p:cNvSpPr>
            <a:spLocks/>
          </p:cNvSpPr>
          <p:nvPr/>
        </p:nvSpPr>
        <p:spPr bwMode="auto">
          <a:xfrm>
            <a:off x="6189663" y="2212975"/>
            <a:ext cx="411162" cy="2368550"/>
          </a:xfrm>
          <a:custGeom>
            <a:avLst/>
            <a:gdLst>
              <a:gd name="T0" fmla="*/ 0 w 259"/>
              <a:gd name="T1" fmla="*/ 0 h 1492"/>
              <a:gd name="T2" fmla="*/ 259 w 259"/>
              <a:gd name="T3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" h="1492">
                <a:moveTo>
                  <a:pt x="0" y="0"/>
                </a:moveTo>
                <a:lnTo>
                  <a:pt x="259" y="14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7" name="Freeform 55"/>
          <p:cNvSpPr>
            <a:spLocks/>
          </p:cNvSpPr>
          <p:nvPr/>
        </p:nvSpPr>
        <p:spPr bwMode="auto">
          <a:xfrm>
            <a:off x="6181725" y="2217738"/>
            <a:ext cx="3175" cy="3084512"/>
          </a:xfrm>
          <a:custGeom>
            <a:avLst/>
            <a:gdLst>
              <a:gd name="T0" fmla="*/ 0 w 2"/>
              <a:gd name="T1" fmla="*/ 0 h 1943"/>
              <a:gd name="T2" fmla="*/ 2 w 2"/>
              <a:gd name="T3" fmla="*/ 1943 h 19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943">
                <a:moveTo>
                  <a:pt x="0" y="0"/>
                </a:moveTo>
                <a:lnTo>
                  <a:pt x="2" y="19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8" name="Freeform 56"/>
          <p:cNvSpPr>
            <a:spLocks/>
          </p:cNvSpPr>
          <p:nvPr/>
        </p:nvSpPr>
        <p:spPr bwMode="auto">
          <a:xfrm>
            <a:off x="5537200" y="2208213"/>
            <a:ext cx="644525" cy="3646487"/>
          </a:xfrm>
          <a:custGeom>
            <a:avLst/>
            <a:gdLst>
              <a:gd name="T0" fmla="*/ 406 w 406"/>
              <a:gd name="T1" fmla="*/ 0 h 2297"/>
              <a:gd name="T2" fmla="*/ 0 w 406"/>
              <a:gd name="T3" fmla="*/ 2297 h 22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6" h="2297">
                <a:moveTo>
                  <a:pt x="406" y="0"/>
                </a:moveTo>
                <a:lnTo>
                  <a:pt x="0" y="22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49" name="Freeform 57"/>
          <p:cNvSpPr>
            <a:spLocks/>
          </p:cNvSpPr>
          <p:nvPr/>
        </p:nvSpPr>
        <p:spPr bwMode="auto">
          <a:xfrm>
            <a:off x="4756150" y="2214563"/>
            <a:ext cx="1420813" cy="3913187"/>
          </a:xfrm>
          <a:custGeom>
            <a:avLst/>
            <a:gdLst>
              <a:gd name="T0" fmla="*/ 895 w 895"/>
              <a:gd name="T1" fmla="*/ 0 h 2465"/>
              <a:gd name="T2" fmla="*/ 0 w 895"/>
              <a:gd name="T3" fmla="*/ 2465 h 24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5" h="2465">
                <a:moveTo>
                  <a:pt x="895" y="0"/>
                </a:moveTo>
                <a:lnTo>
                  <a:pt x="0" y="246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0" name="Freeform 58"/>
          <p:cNvSpPr>
            <a:spLocks/>
          </p:cNvSpPr>
          <p:nvPr/>
        </p:nvSpPr>
        <p:spPr bwMode="auto">
          <a:xfrm>
            <a:off x="3911600" y="2209800"/>
            <a:ext cx="2273300" cy="3930650"/>
          </a:xfrm>
          <a:custGeom>
            <a:avLst/>
            <a:gdLst>
              <a:gd name="T0" fmla="*/ 1432 w 1432"/>
              <a:gd name="T1" fmla="*/ 0 h 2476"/>
              <a:gd name="T2" fmla="*/ 1430 w 1432"/>
              <a:gd name="T3" fmla="*/ 0 h 2476"/>
              <a:gd name="T4" fmla="*/ 0 w 1432"/>
              <a:gd name="T5" fmla="*/ 2476 h 2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2" h="2476">
                <a:moveTo>
                  <a:pt x="1432" y="0"/>
                </a:moveTo>
                <a:lnTo>
                  <a:pt x="1430" y="0"/>
                </a:lnTo>
                <a:lnTo>
                  <a:pt x="0" y="24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3124200" y="2217738"/>
            <a:ext cx="3060700" cy="3636962"/>
          </a:xfrm>
          <a:custGeom>
            <a:avLst/>
            <a:gdLst>
              <a:gd name="T0" fmla="*/ 1928 w 1928"/>
              <a:gd name="T1" fmla="*/ 0 h 2291"/>
              <a:gd name="T2" fmla="*/ 0 w 1928"/>
              <a:gd name="T3" fmla="*/ 2291 h 22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8" h="2291">
                <a:moveTo>
                  <a:pt x="1928" y="0"/>
                </a:moveTo>
                <a:lnTo>
                  <a:pt x="0" y="22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2" name="Freeform 60"/>
          <p:cNvSpPr>
            <a:spLocks/>
          </p:cNvSpPr>
          <p:nvPr/>
        </p:nvSpPr>
        <p:spPr bwMode="auto">
          <a:xfrm>
            <a:off x="2476500" y="2209800"/>
            <a:ext cx="3721100" cy="3098800"/>
          </a:xfrm>
          <a:custGeom>
            <a:avLst/>
            <a:gdLst>
              <a:gd name="T0" fmla="*/ 2344 w 2344"/>
              <a:gd name="T1" fmla="*/ 0 h 1952"/>
              <a:gd name="T2" fmla="*/ 0 w 2344"/>
              <a:gd name="T3" fmla="*/ 1952 h 19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4" h="1952">
                <a:moveTo>
                  <a:pt x="2344" y="0"/>
                </a:moveTo>
                <a:lnTo>
                  <a:pt x="0" y="19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3" name="Freeform 61"/>
          <p:cNvSpPr>
            <a:spLocks/>
          </p:cNvSpPr>
          <p:nvPr/>
        </p:nvSpPr>
        <p:spPr bwMode="auto">
          <a:xfrm>
            <a:off x="2063750" y="2212975"/>
            <a:ext cx="4125913" cy="2365375"/>
          </a:xfrm>
          <a:custGeom>
            <a:avLst/>
            <a:gdLst>
              <a:gd name="T0" fmla="*/ 2599 w 2599"/>
              <a:gd name="T1" fmla="*/ 0 h 1490"/>
              <a:gd name="T2" fmla="*/ 0 w 2599"/>
              <a:gd name="T3" fmla="*/ 1490 h 14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9" h="1490">
                <a:moveTo>
                  <a:pt x="2599" y="0"/>
                </a:moveTo>
                <a:lnTo>
                  <a:pt x="0" y="14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4" name="Freeform 62"/>
          <p:cNvSpPr>
            <a:spLocks/>
          </p:cNvSpPr>
          <p:nvPr/>
        </p:nvSpPr>
        <p:spPr bwMode="auto">
          <a:xfrm>
            <a:off x="1914525" y="2203450"/>
            <a:ext cx="4257675" cy="1552575"/>
          </a:xfrm>
          <a:custGeom>
            <a:avLst/>
            <a:gdLst>
              <a:gd name="T0" fmla="*/ 2682 w 2682"/>
              <a:gd name="T1" fmla="*/ 0 h 978"/>
              <a:gd name="T2" fmla="*/ 0 w 2682"/>
              <a:gd name="T3" fmla="*/ 978 h 9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82" h="978">
                <a:moveTo>
                  <a:pt x="2682" y="0"/>
                </a:moveTo>
                <a:lnTo>
                  <a:pt x="0" y="9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5" name="Freeform 63"/>
          <p:cNvSpPr>
            <a:spLocks/>
          </p:cNvSpPr>
          <p:nvPr/>
        </p:nvSpPr>
        <p:spPr bwMode="auto">
          <a:xfrm>
            <a:off x="2070100" y="2214563"/>
            <a:ext cx="4124325" cy="719137"/>
          </a:xfrm>
          <a:custGeom>
            <a:avLst/>
            <a:gdLst>
              <a:gd name="T0" fmla="*/ 2598 w 2598"/>
              <a:gd name="T1" fmla="*/ 0 h 453"/>
              <a:gd name="T2" fmla="*/ 0 w 2598"/>
              <a:gd name="T3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8" h="453">
                <a:moveTo>
                  <a:pt x="2598" y="0"/>
                </a:moveTo>
                <a:lnTo>
                  <a:pt x="0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6" name="Freeform 64"/>
          <p:cNvSpPr>
            <a:spLocks/>
          </p:cNvSpPr>
          <p:nvPr/>
        </p:nvSpPr>
        <p:spPr bwMode="auto">
          <a:xfrm>
            <a:off x="2495550" y="2209800"/>
            <a:ext cx="3694113" cy="6350"/>
          </a:xfrm>
          <a:custGeom>
            <a:avLst/>
            <a:gdLst>
              <a:gd name="T0" fmla="*/ 2327 w 2327"/>
              <a:gd name="T1" fmla="*/ 0 h 4"/>
              <a:gd name="T2" fmla="*/ 0 w 2327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7" h="4">
                <a:moveTo>
                  <a:pt x="2327" y="0"/>
                </a:moveTo>
                <a:lnTo>
                  <a:pt x="0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7" name="Freeform 65"/>
          <p:cNvSpPr>
            <a:spLocks/>
          </p:cNvSpPr>
          <p:nvPr/>
        </p:nvSpPr>
        <p:spPr bwMode="auto">
          <a:xfrm>
            <a:off x="3127375" y="1674813"/>
            <a:ext cx="3054350" cy="534987"/>
          </a:xfrm>
          <a:custGeom>
            <a:avLst/>
            <a:gdLst>
              <a:gd name="T0" fmla="*/ 1924 w 1924"/>
              <a:gd name="T1" fmla="*/ 337 h 337"/>
              <a:gd name="T2" fmla="*/ 0 w 1924"/>
              <a:gd name="T3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4" h="337">
                <a:moveTo>
                  <a:pt x="1924" y="33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8" name="Freeform 66"/>
          <p:cNvSpPr>
            <a:spLocks/>
          </p:cNvSpPr>
          <p:nvPr/>
        </p:nvSpPr>
        <p:spPr bwMode="auto">
          <a:xfrm>
            <a:off x="6604000" y="2938463"/>
            <a:ext cx="144463" cy="822325"/>
          </a:xfrm>
          <a:custGeom>
            <a:avLst/>
            <a:gdLst>
              <a:gd name="T0" fmla="*/ 0 w 91"/>
              <a:gd name="T1" fmla="*/ 0 h 518"/>
              <a:gd name="T2" fmla="*/ 91 w 91"/>
              <a:gd name="T3" fmla="*/ 518 h 5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" h="518">
                <a:moveTo>
                  <a:pt x="0" y="0"/>
                </a:moveTo>
                <a:lnTo>
                  <a:pt x="91" y="5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59" name="Freeform 67"/>
          <p:cNvSpPr>
            <a:spLocks/>
          </p:cNvSpPr>
          <p:nvPr/>
        </p:nvSpPr>
        <p:spPr bwMode="auto">
          <a:xfrm>
            <a:off x="6600825" y="2943225"/>
            <a:ext cx="4763" cy="1647825"/>
          </a:xfrm>
          <a:custGeom>
            <a:avLst/>
            <a:gdLst>
              <a:gd name="T0" fmla="*/ 0 w 3"/>
              <a:gd name="T1" fmla="*/ 0 h 1038"/>
              <a:gd name="T2" fmla="*/ 3 w 3"/>
              <a:gd name="T3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038">
                <a:moveTo>
                  <a:pt x="0" y="0"/>
                </a:moveTo>
                <a:lnTo>
                  <a:pt x="3" y="103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0" name="Freeform 68"/>
          <p:cNvSpPr>
            <a:spLocks/>
          </p:cNvSpPr>
          <p:nvPr/>
        </p:nvSpPr>
        <p:spPr bwMode="auto">
          <a:xfrm>
            <a:off x="6186488" y="2943225"/>
            <a:ext cx="417512" cy="2370138"/>
          </a:xfrm>
          <a:custGeom>
            <a:avLst/>
            <a:gdLst>
              <a:gd name="T0" fmla="*/ 263 w 263"/>
              <a:gd name="T1" fmla="*/ 0 h 1493"/>
              <a:gd name="T2" fmla="*/ 0 w 263"/>
              <a:gd name="T3" fmla="*/ 1493 h 14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3" h="1493">
                <a:moveTo>
                  <a:pt x="263" y="0"/>
                </a:moveTo>
                <a:lnTo>
                  <a:pt x="0" y="14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1" name="Freeform 69"/>
          <p:cNvSpPr>
            <a:spLocks/>
          </p:cNvSpPr>
          <p:nvPr/>
        </p:nvSpPr>
        <p:spPr bwMode="auto">
          <a:xfrm>
            <a:off x="5543550" y="2921000"/>
            <a:ext cx="1047750" cy="2925763"/>
          </a:xfrm>
          <a:custGeom>
            <a:avLst/>
            <a:gdLst>
              <a:gd name="T0" fmla="*/ 660 w 660"/>
              <a:gd name="T1" fmla="*/ 0 h 1843"/>
              <a:gd name="T2" fmla="*/ 0 w 660"/>
              <a:gd name="T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0" h="1843">
                <a:moveTo>
                  <a:pt x="660" y="0"/>
                </a:moveTo>
                <a:lnTo>
                  <a:pt x="0" y="18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H="1">
            <a:off x="4762500" y="2921000"/>
            <a:ext cx="18415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3" name="Freeform 71"/>
          <p:cNvSpPr>
            <a:spLocks/>
          </p:cNvSpPr>
          <p:nvPr/>
        </p:nvSpPr>
        <p:spPr bwMode="auto">
          <a:xfrm>
            <a:off x="3917950" y="2938463"/>
            <a:ext cx="2687638" cy="3195637"/>
          </a:xfrm>
          <a:custGeom>
            <a:avLst/>
            <a:gdLst>
              <a:gd name="T0" fmla="*/ 1693 w 1693"/>
              <a:gd name="T1" fmla="*/ 0 h 2013"/>
              <a:gd name="T2" fmla="*/ 0 w 1693"/>
              <a:gd name="T3" fmla="*/ 2013 h 2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3" h="2013">
                <a:moveTo>
                  <a:pt x="1693" y="0"/>
                </a:moveTo>
                <a:lnTo>
                  <a:pt x="0" y="201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4" name="Freeform 72"/>
          <p:cNvSpPr>
            <a:spLocks/>
          </p:cNvSpPr>
          <p:nvPr/>
        </p:nvSpPr>
        <p:spPr bwMode="auto">
          <a:xfrm>
            <a:off x="3111500" y="2943225"/>
            <a:ext cx="3494088" cy="2911475"/>
          </a:xfrm>
          <a:custGeom>
            <a:avLst/>
            <a:gdLst>
              <a:gd name="T0" fmla="*/ 2201 w 2201"/>
              <a:gd name="T1" fmla="*/ 0 h 1834"/>
              <a:gd name="T2" fmla="*/ 0 w 2201"/>
              <a:gd name="T3" fmla="*/ 1834 h 18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1" h="1834">
                <a:moveTo>
                  <a:pt x="2201" y="0"/>
                </a:moveTo>
                <a:lnTo>
                  <a:pt x="0" y="183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5" name="Freeform 73"/>
          <p:cNvSpPr>
            <a:spLocks/>
          </p:cNvSpPr>
          <p:nvPr/>
        </p:nvSpPr>
        <p:spPr bwMode="auto">
          <a:xfrm>
            <a:off x="2481263" y="2951163"/>
            <a:ext cx="4132262" cy="2359025"/>
          </a:xfrm>
          <a:custGeom>
            <a:avLst/>
            <a:gdLst>
              <a:gd name="T0" fmla="*/ 2603 w 2603"/>
              <a:gd name="T1" fmla="*/ 0 h 1486"/>
              <a:gd name="T2" fmla="*/ 0 w 2603"/>
              <a:gd name="T3" fmla="*/ 1486 h 14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03" h="1486">
                <a:moveTo>
                  <a:pt x="2603" y="0"/>
                </a:moveTo>
                <a:lnTo>
                  <a:pt x="0" y="148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6" name="Freeform 74"/>
          <p:cNvSpPr>
            <a:spLocks/>
          </p:cNvSpPr>
          <p:nvPr/>
        </p:nvSpPr>
        <p:spPr bwMode="auto">
          <a:xfrm>
            <a:off x="2060575" y="2951163"/>
            <a:ext cx="4545013" cy="1635125"/>
          </a:xfrm>
          <a:custGeom>
            <a:avLst/>
            <a:gdLst>
              <a:gd name="T0" fmla="*/ 2863 w 2863"/>
              <a:gd name="T1" fmla="*/ 0 h 1030"/>
              <a:gd name="T2" fmla="*/ 0 w 2863"/>
              <a:gd name="T3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3" h="1030">
                <a:moveTo>
                  <a:pt x="2863" y="0"/>
                </a:moveTo>
                <a:lnTo>
                  <a:pt x="0" y="103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7" name="Freeform 75"/>
          <p:cNvSpPr>
            <a:spLocks/>
          </p:cNvSpPr>
          <p:nvPr/>
        </p:nvSpPr>
        <p:spPr bwMode="auto">
          <a:xfrm>
            <a:off x="1917700" y="2951163"/>
            <a:ext cx="4687888" cy="808037"/>
          </a:xfrm>
          <a:custGeom>
            <a:avLst/>
            <a:gdLst>
              <a:gd name="T0" fmla="*/ 2953 w 2953"/>
              <a:gd name="T1" fmla="*/ 0 h 509"/>
              <a:gd name="T2" fmla="*/ 0 w 2953"/>
              <a:gd name="T3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53" h="509">
                <a:moveTo>
                  <a:pt x="2953" y="0"/>
                </a:moveTo>
                <a:lnTo>
                  <a:pt x="0" y="50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8" name="Freeform 76"/>
          <p:cNvSpPr>
            <a:spLocks/>
          </p:cNvSpPr>
          <p:nvPr/>
        </p:nvSpPr>
        <p:spPr bwMode="auto">
          <a:xfrm>
            <a:off x="2062163" y="2933700"/>
            <a:ext cx="4552950" cy="31750"/>
          </a:xfrm>
          <a:custGeom>
            <a:avLst/>
            <a:gdLst>
              <a:gd name="T0" fmla="*/ 2868 w 2868"/>
              <a:gd name="T1" fmla="*/ 20 h 20"/>
              <a:gd name="T2" fmla="*/ 0 w 2868"/>
              <a:gd name="T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8" h="20">
                <a:moveTo>
                  <a:pt x="2868" y="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69" name="Freeform 77"/>
          <p:cNvSpPr>
            <a:spLocks/>
          </p:cNvSpPr>
          <p:nvPr/>
        </p:nvSpPr>
        <p:spPr bwMode="auto">
          <a:xfrm>
            <a:off x="2489200" y="2222500"/>
            <a:ext cx="4114800" cy="719138"/>
          </a:xfrm>
          <a:custGeom>
            <a:avLst/>
            <a:gdLst>
              <a:gd name="T0" fmla="*/ 2592 w 2592"/>
              <a:gd name="T1" fmla="*/ 453 h 453"/>
              <a:gd name="T2" fmla="*/ 0 w 2592"/>
              <a:gd name="T3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2" h="453">
                <a:moveTo>
                  <a:pt x="2592" y="45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0" name="Freeform 78"/>
          <p:cNvSpPr>
            <a:spLocks/>
          </p:cNvSpPr>
          <p:nvPr/>
        </p:nvSpPr>
        <p:spPr bwMode="auto">
          <a:xfrm>
            <a:off x="3128963" y="1674813"/>
            <a:ext cx="3484562" cy="1271587"/>
          </a:xfrm>
          <a:custGeom>
            <a:avLst/>
            <a:gdLst>
              <a:gd name="T0" fmla="*/ 2195 w 2195"/>
              <a:gd name="T1" fmla="*/ 801 h 801"/>
              <a:gd name="T2" fmla="*/ 0 w 2195"/>
              <a:gd name="T3" fmla="*/ 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5" h="801">
                <a:moveTo>
                  <a:pt x="2195" y="80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1" name="Line 79"/>
          <p:cNvSpPr>
            <a:spLocks noChangeShapeType="1"/>
          </p:cNvSpPr>
          <p:nvPr/>
        </p:nvSpPr>
        <p:spPr bwMode="auto">
          <a:xfrm flipH="1">
            <a:off x="6604000" y="3746500"/>
            <a:ext cx="13970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2" name="Freeform 80"/>
          <p:cNvSpPr>
            <a:spLocks/>
          </p:cNvSpPr>
          <p:nvPr/>
        </p:nvSpPr>
        <p:spPr bwMode="auto">
          <a:xfrm>
            <a:off x="6186488" y="3762375"/>
            <a:ext cx="566737" cy="1550988"/>
          </a:xfrm>
          <a:custGeom>
            <a:avLst/>
            <a:gdLst>
              <a:gd name="T0" fmla="*/ 357 w 357"/>
              <a:gd name="T1" fmla="*/ 0 h 977"/>
              <a:gd name="T2" fmla="*/ 0 w 357"/>
              <a:gd name="T3" fmla="*/ 977 h 9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7" h="977">
                <a:moveTo>
                  <a:pt x="357" y="0"/>
                </a:moveTo>
                <a:lnTo>
                  <a:pt x="0" y="9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3" name="Freeform 81"/>
          <p:cNvSpPr>
            <a:spLocks/>
          </p:cNvSpPr>
          <p:nvPr/>
        </p:nvSpPr>
        <p:spPr bwMode="auto">
          <a:xfrm>
            <a:off x="5548313" y="3757613"/>
            <a:ext cx="1203325" cy="2093912"/>
          </a:xfrm>
          <a:custGeom>
            <a:avLst/>
            <a:gdLst>
              <a:gd name="T0" fmla="*/ 758 w 758"/>
              <a:gd name="T1" fmla="*/ 0 h 1319"/>
              <a:gd name="T2" fmla="*/ 0 w 758"/>
              <a:gd name="T3" fmla="*/ 1319 h 13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" h="1319">
                <a:moveTo>
                  <a:pt x="758" y="0"/>
                </a:moveTo>
                <a:lnTo>
                  <a:pt x="0" y="131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4" name="Freeform 82"/>
          <p:cNvSpPr>
            <a:spLocks/>
          </p:cNvSpPr>
          <p:nvPr/>
        </p:nvSpPr>
        <p:spPr bwMode="auto">
          <a:xfrm>
            <a:off x="4752975" y="3762375"/>
            <a:ext cx="1995488" cy="2370138"/>
          </a:xfrm>
          <a:custGeom>
            <a:avLst/>
            <a:gdLst>
              <a:gd name="T0" fmla="*/ 1257 w 1257"/>
              <a:gd name="T1" fmla="*/ 0 h 1493"/>
              <a:gd name="T2" fmla="*/ 0 w 1257"/>
              <a:gd name="T3" fmla="*/ 1493 h 14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7" h="1493">
                <a:moveTo>
                  <a:pt x="1257" y="0"/>
                </a:moveTo>
                <a:lnTo>
                  <a:pt x="0" y="14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5" name="Freeform 83"/>
          <p:cNvSpPr>
            <a:spLocks/>
          </p:cNvSpPr>
          <p:nvPr/>
        </p:nvSpPr>
        <p:spPr bwMode="auto">
          <a:xfrm>
            <a:off x="3911600" y="3757613"/>
            <a:ext cx="2840038" cy="2376487"/>
          </a:xfrm>
          <a:custGeom>
            <a:avLst/>
            <a:gdLst>
              <a:gd name="T0" fmla="*/ 1789 w 1789"/>
              <a:gd name="T1" fmla="*/ 0 h 1497"/>
              <a:gd name="T2" fmla="*/ 0 w 1789"/>
              <a:gd name="T3" fmla="*/ 1497 h 14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9" h="1497">
                <a:moveTo>
                  <a:pt x="1789" y="0"/>
                </a:moveTo>
                <a:lnTo>
                  <a:pt x="0" y="14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6" name="Freeform 84"/>
          <p:cNvSpPr>
            <a:spLocks/>
          </p:cNvSpPr>
          <p:nvPr/>
        </p:nvSpPr>
        <p:spPr bwMode="auto">
          <a:xfrm>
            <a:off x="3111500" y="3757613"/>
            <a:ext cx="3641725" cy="2097087"/>
          </a:xfrm>
          <a:custGeom>
            <a:avLst/>
            <a:gdLst>
              <a:gd name="T0" fmla="*/ 2294 w 2294"/>
              <a:gd name="T1" fmla="*/ 0 h 1321"/>
              <a:gd name="T2" fmla="*/ 0 w 2294"/>
              <a:gd name="T3" fmla="*/ 1321 h 13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94" h="1321">
                <a:moveTo>
                  <a:pt x="2294" y="0"/>
                </a:moveTo>
                <a:lnTo>
                  <a:pt x="0" y="13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7" name="Freeform 85"/>
          <p:cNvSpPr>
            <a:spLocks/>
          </p:cNvSpPr>
          <p:nvPr/>
        </p:nvSpPr>
        <p:spPr bwMode="auto">
          <a:xfrm>
            <a:off x="2481263" y="3760788"/>
            <a:ext cx="4270375" cy="1544637"/>
          </a:xfrm>
          <a:custGeom>
            <a:avLst/>
            <a:gdLst>
              <a:gd name="T0" fmla="*/ 2690 w 2690"/>
              <a:gd name="T1" fmla="*/ 0 h 973"/>
              <a:gd name="T2" fmla="*/ 0 w 2690"/>
              <a:gd name="T3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90" h="973">
                <a:moveTo>
                  <a:pt x="2690" y="0"/>
                </a:moveTo>
                <a:lnTo>
                  <a:pt x="0" y="97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8" name="Freeform 86"/>
          <p:cNvSpPr>
            <a:spLocks/>
          </p:cNvSpPr>
          <p:nvPr/>
        </p:nvSpPr>
        <p:spPr bwMode="auto">
          <a:xfrm>
            <a:off x="2065338" y="3760788"/>
            <a:ext cx="4686300" cy="825500"/>
          </a:xfrm>
          <a:custGeom>
            <a:avLst/>
            <a:gdLst>
              <a:gd name="T0" fmla="*/ 2952 w 2952"/>
              <a:gd name="T1" fmla="*/ 0 h 520"/>
              <a:gd name="T2" fmla="*/ 0 w 2952"/>
              <a:gd name="T3" fmla="*/ 520 h 5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52" h="520">
                <a:moveTo>
                  <a:pt x="2952" y="0"/>
                </a:moveTo>
                <a:lnTo>
                  <a:pt x="0" y="5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79" name="Freeform 87"/>
          <p:cNvSpPr>
            <a:spLocks/>
          </p:cNvSpPr>
          <p:nvPr/>
        </p:nvSpPr>
        <p:spPr bwMode="auto">
          <a:xfrm>
            <a:off x="1912938" y="3760788"/>
            <a:ext cx="4838700" cy="1587"/>
          </a:xfrm>
          <a:custGeom>
            <a:avLst/>
            <a:gdLst>
              <a:gd name="T0" fmla="*/ 3048 w 3048"/>
              <a:gd name="T1" fmla="*/ 0 h 1"/>
              <a:gd name="T2" fmla="*/ 0 w 304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">
                <a:moveTo>
                  <a:pt x="3048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0" name="Freeform 88"/>
          <p:cNvSpPr>
            <a:spLocks/>
          </p:cNvSpPr>
          <p:nvPr/>
        </p:nvSpPr>
        <p:spPr bwMode="auto">
          <a:xfrm>
            <a:off x="2060575" y="2933700"/>
            <a:ext cx="4670425" cy="812800"/>
          </a:xfrm>
          <a:custGeom>
            <a:avLst/>
            <a:gdLst>
              <a:gd name="T0" fmla="*/ 2942 w 2942"/>
              <a:gd name="T1" fmla="*/ 512 h 512"/>
              <a:gd name="T2" fmla="*/ 0 w 2942"/>
              <a:gd name="T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2" h="512">
                <a:moveTo>
                  <a:pt x="2942" y="5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1" name="Freeform 89"/>
          <p:cNvSpPr>
            <a:spLocks/>
          </p:cNvSpPr>
          <p:nvPr/>
        </p:nvSpPr>
        <p:spPr bwMode="auto">
          <a:xfrm>
            <a:off x="2479675" y="2208213"/>
            <a:ext cx="4238625" cy="1538287"/>
          </a:xfrm>
          <a:custGeom>
            <a:avLst/>
            <a:gdLst>
              <a:gd name="T0" fmla="*/ 2670 w 2670"/>
              <a:gd name="T1" fmla="*/ 969 h 969"/>
              <a:gd name="T2" fmla="*/ 0 w 2670"/>
              <a:gd name="T3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70" h="969">
                <a:moveTo>
                  <a:pt x="2670" y="96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2" name="Freeform 90"/>
          <p:cNvSpPr>
            <a:spLocks/>
          </p:cNvSpPr>
          <p:nvPr/>
        </p:nvSpPr>
        <p:spPr bwMode="auto">
          <a:xfrm>
            <a:off x="3124200" y="1679575"/>
            <a:ext cx="3581400" cy="2054225"/>
          </a:xfrm>
          <a:custGeom>
            <a:avLst/>
            <a:gdLst>
              <a:gd name="T0" fmla="*/ 2256 w 2256"/>
              <a:gd name="T1" fmla="*/ 1294 h 1294"/>
              <a:gd name="T2" fmla="*/ 0 w 2256"/>
              <a:gd name="T3" fmla="*/ 0 h 12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56" h="1294">
                <a:moveTo>
                  <a:pt x="2256" y="12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3" name="Freeform 91"/>
          <p:cNvSpPr>
            <a:spLocks/>
          </p:cNvSpPr>
          <p:nvPr/>
        </p:nvSpPr>
        <p:spPr bwMode="auto">
          <a:xfrm>
            <a:off x="6180138" y="4589463"/>
            <a:ext cx="428625" cy="715962"/>
          </a:xfrm>
          <a:custGeom>
            <a:avLst/>
            <a:gdLst>
              <a:gd name="T0" fmla="*/ 270 w 270"/>
              <a:gd name="T1" fmla="*/ 0 h 451"/>
              <a:gd name="T2" fmla="*/ 0 w 270"/>
              <a:gd name="T3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0" h="451">
                <a:moveTo>
                  <a:pt x="270" y="0"/>
                </a:moveTo>
                <a:lnTo>
                  <a:pt x="0" y="4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4" name="Freeform 92"/>
          <p:cNvSpPr>
            <a:spLocks/>
          </p:cNvSpPr>
          <p:nvPr/>
        </p:nvSpPr>
        <p:spPr bwMode="auto">
          <a:xfrm>
            <a:off x="5541963" y="4595813"/>
            <a:ext cx="1057275" cy="1252537"/>
          </a:xfrm>
          <a:custGeom>
            <a:avLst/>
            <a:gdLst>
              <a:gd name="T0" fmla="*/ 666 w 666"/>
              <a:gd name="T1" fmla="*/ 0 h 789"/>
              <a:gd name="T2" fmla="*/ 0 w 666"/>
              <a:gd name="T3" fmla="*/ 789 h 7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6" h="789">
                <a:moveTo>
                  <a:pt x="666" y="0"/>
                </a:moveTo>
                <a:lnTo>
                  <a:pt x="0" y="7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5" name="Freeform 93"/>
          <p:cNvSpPr>
            <a:spLocks/>
          </p:cNvSpPr>
          <p:nvPr/>
        </p:nvSpPr>
        <p:spPr bwMode="auto">
          <a:xfrm>
            <a:off x="4756150" y="4597400"/>
            <a:ext cx="1847850" cy="1536700"/>
          </a:xfrm>
          <a:custGeom>
            <a:avLst/>
            <a:gdLst>
              <a:gd name="T0" fmla="*/ 1164 w 1164"/>
              <a:gd name="T1" fmla="*/ 0 h 968"/>
              <a:gd name="T2" fmla="*/ 0 w 1164"/>
              <a:gd name="T3" fmla="*/ 968 h 9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4" h="968">
                <a:moveTo>
                  <a:pt x="1164" y="0"/>
                </a:moveTo>
                <a:lnTo>
                  <a:pt x="0" y="9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6" name="Freeform 94"/>
          <p:cNvSpPr>
            <a:spLocks/>
          </p:cNvSpPr>
          <p:nvPr/>
        </p:nvSpPr>
        <p:spPr bwMode="auto">
          <a:xfrm>
            <a:off x="3917950" y="4594225"/>
            <a:ext cx="2686050" cy="1543050"/>
          </a:xfrm>
          <a:custGeom>
            <a:avLst/>
            <a:gdLst>
              <a:gd name="T0" fmla="*/ 1692 w 1692"/>
              <a:gd name="T1" fmla="*/ 0 h 972"/>
              <a:gd name="T2" fmla="*/ 0 w 1692"/>
              <a:gd name="T3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2" h="972">
                <a:moveTo>
                  <a:pt x="1692" y="0"/>
                </a:moveTo>
                <a:lnTo>
                  <a:pt x="0" y="9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7" name="Freeform 95"/>
          <p:cNvSpPr>
            <a:spLocks/>
          </p:cNvSpPr>
          <p:nvPr/>
        </p:nvSpPr>
        <p:spPr bwMode="auto">
          <a:xfrm>
            <a:off x="3124200" y="4594225"/>
            <a:ext cx="3484563" cy="1254125"/>
          </a:xfrm>
          <a:custGeom>
            <a:avLst/>
            <a:gdLst>
              <a:gd name="T0" fmla="*/ 2195 w 2195"/>
              <a:gd name="T1" fmla="*/ 0 h 790"/>
              <a:gd name="T2" fmla="*/ 0 w 2195"/>
              <a:gd name="T3" fmla="*/ 790 h 7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5" h="790">
                <a:moveTo>
                  <a:pt x="2195" y="0"/>
                </a:moveTo>
                <a:lnTo>
                  <a:pt x="0" y="7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 flipH="1">
            <a:off x="2476500" y="4610100"/>
            <a:ext cx="41275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89" name="Freeform 97"/>
          <p:cNvSpPr>
            <a:spLocks/>
          </p:cNvSpPr>
          <p:nvPr/>
        </p:nvSpPr>
        <p:spPr bwMode="auto">
          <a:xfrm>
            <a:off x="2060575" y="4586288"/>
            <a:ext cx="4545013" cy="4762"/>
          </a:xfrm>
          <a:custGeom>
            <a:avLst/>
            <a:gdLst>
              <a:gd name="T0" fmla="*/ 2863 w 2863"/>
              <a:gd name="T1" fmla="*/ 3 h 3"/>
              <a:gd name="T2" fmla="*/ 0 w 2863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3" h="3">
                <a:moveTo>
                  <a:pt x="2863" y="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0" name="Freeform 98"/>
          <p:cNvSpPr>
            <a:spLocks/>
          </p:cNvSpPr>
          <p:nvPr/>
        </p:nvSpPr>
        <p:spPr bwMode="auto">
          <a:xfrm>
            <a:off x="1912938" y="3757613"/>
            <a:ext cx="4692650" cy="833437"/>
          </a:xfrm>
          <a:custGeom>
            <a:avLst/>
            <a:gdLst>
              <a:gd name="T0" fmla="*/ 2956 w 2956"/>
              <a:gd name="T1" fmla="*/ 525 h 525"/>
              <a:gd name="T2" fmla="*/ 0 w 2956"/>
              <a:gd name="T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56" h="525">
                <a:moveTo>
                  <a:pt x="2956" y="5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1" name="Freeform 99"/>
          <p:cNvSpPr>
            <a:spLocks/>
          </p:cNvSpPr>
          <p:nvPr/>
        </p:nvSpPr>
        <p:spPr bwMode="auto">
          <a:xfrm>
            <a:off x="2060575" y="2936875"/>
            <a:ext cx="4548188" cy="1657350"/>
          </a:xfrm>
          <a:custGeom>
            <a:avLst/>
            <a:gdLst>
              <a:gd name="T0" fmla="*/ 2865 w 2865"/>
              <a:gd name="T1" fmla="*/ 1044 h 1044"/>
              <a:gd name="T2" fmla="*/ 0 w 2865"/>
              <a:gd name="T3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5" h="1044">
                <a:moveTo>
                  <a:pt x="2865" y="10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2" name="Freeform 100"/>
          <p:cNvSpPr>
            <a:spLocks/>
          </p:cNvSpPr>
          <p:nvPr/>
        </p:nvSpPr>
        <p:spPr bwMode="auto">
          <a:xfrm>
            <a:off x="2486025" y="2214563"/>
            <a:ext cx="4117975" cy="2379662"/>
          </a:xfrm>
          <a:custGeom>
            <a:avLst/>
            <a:gdLst>
              <a:gd name="T0" fmla="*/ 2594 w 2594"/>
              <a:gd name="T1" fmla="*/ 1499 h 1499"/>
              <a:gd name="T2" fmla="*/ 0 w 2594"/>
              <a:gd name="T3" fmla="*/ 0 h 14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4" h="1499">
                <a:moveTo>
                  <a:pt x="2594" y="149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3" name="Freeform 101"/>
          <p:cNvSpPr>
            <a:spLocks/>
          </p:cNvSpPr>
          <p:nvPr/>
        </p:nvSpPr>
        <p:spPr bwMode="auto">
          <a:xfrm>
            <a:off x="3136900" y="1676400"/>
            <a:ext cx="3473450" cy="2914650"/>
          </a:xfrm>
          <a:custGeom>
            <a:avLst/>
            <a:gdLst>
              <a:gd name="T0" fmla="*/ 2188 w 2188"/>
              <a:gd name="T1" fmla="*/ 1836 h 1836"/>
              <a:gd name="T2" fmla="*/ 0 w 2188"/>
              <a:gd name="T3" fmla="*/ 0 h 18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88" h="1836">
                <a:moveTo>
                  <a:pt x="2188" y="183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4" name="Freeform 102"/>
          <p:cNvSpPr>
            <a:spLocks/>
          </p:cNvSpPr>
          <p:nvPr/>
        </p:nvSpPr>
        <p:spPr bwMode="auto">
          <a:xfrm>
            <a:off x="5538788" y="5295900"/>
            <a:ext cx="646112" cy="557213"/>
          </a:xfrm>
          <a:custGeom>
            <a:avLst/>
            <a:gdLst>
              <a:gd name="T0" fmla="*/ 407 w 407"/>
              <a:gd name="T1" fmla="*/ 0 h 351"/>
              <a:gd name="T2" fmla="*/ 0 w 407"/>
              <a:gd name="T3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7" h="351">
                <a:moveTo>
                  <a:pt x="407" y="0"/>
                </a:moveTo>
                <a:lnTo>
                  <a:pt x="0" y="3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5" name="Freeform 103"/>
          <p:cNvSpPr>
            <a:spLocks/>
          </p:cNvSpPr>
          <p:nvPr/>
        </p:nvSpPr>
        <p:spPr bwMode="auto">
          <a:xfrm>
            <a:off x="4757738" y="5305425"/>
            <a:ext cx="1431925" cy="833438"/>
          </a:xfrm>
          <a:custGeom>
            <a:avLst/>
            <a:gdLst>
              <a:gd name="T0" fmla="*/ 902 w 902"/>
              <a:gd name="T1" fmla="*/ 0 h 525"/>
              <a:gd name="T2" fmla="*/ 0 w 902"/>
              <a:gd name="T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2" h="525">
                <a:moveTo>
                  <a:pt x="902" y="0"/>
                </a:moveTo>
                <a:lnTo>
                  <a:pt x="0" y="52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6" name="Freeform 104"/>
          <p:cNvSpPr>
            <a:spLocks/>
          </p:cNvSpPr>
          <p:nvPr/>
        </p:nvSpPr>
        <p:spPr bwMode="auto">
          <a:xfrm>
            <a:off x="3914775" y="5313363"/>
            <a:ext cx="2271713" cy="823912"/>
          </a:xfrm>
          <a:custGeom>
            <a:avLst/>
            <a:gdLst>
              <a:gd name="T0" fmla="*/ 1431 w 1431"/>
              <a:gd name="T1" fmla="*/ 0 h 519"/>
              <a:gd name="T2" fmla="*/ 0 w 1431"/>
              <a:gd name="T3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31" h="519">
                <a:moveTo>
                  <a:pt x="1431" y="0"/>
                </a:moveTo>
                <a:lnTo>
                  <a:pt x="0" y="51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7" name="Freeform 105"/>
          <p:cNvSpPr>
            <a:spLocks/>
          </p:cNvSpPr>
          <p:nvPr/>
        </p:nvSpPr>
        <p:spPr bwMode="auto">
          <a:xfrm>
            <a:off x="3127375" y="5318125"/>
            <a:ext cx="3057525" cy="528638"/>
          </a:xfrm>
          <a:custGeom>
            <a:avLst/>
            <a:gdLst>
              <a:gd name="T0" fmla="*/ 1926 w 1926"/>
              <a:gd name="T1" fmla="*/ 0 h 333"/>
              <a:gd name="T2" fmla="*/ 0 w 1926"/>
              <a:gd name="T3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6" h="333">
                <a:moveTo>
                  <a:pt x="1926" y="0"/>
                </a:moveTo>
                <a:lnTo>
                  <a:pt x="0" y="33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8" name="Freeform 106"/>
          <p:cNvSpPr>
            <a:spLocks/>
          </p:cNvSpPr>
          <p:nvPr/>
        </p:nvSpPr>
        <p:spPr bwMode="auto">
          <a:xfrm>
            <a:off x="2481263" y="5310188"/>
            <a:ext cx="3703637" cy="3175"/>
          </a:xfrm>
          <a:custGeom>
            <a:avLst/>
            <a:gdLst>
              <a:gd name="T0" fmla="*/ 2333 w 2333"/>
              <a:gd name="T1" fmla="*/ 0 h 2"/>
              <a:gd name="T2" fmla="*/ 0 w 2333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33" h="2">
                <a:moveTo>
                  <a:pt x="2333" y="0"/>
                </a:moveTo>
                <a:lnTo>
                  <a:pt x="0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99" name="Freeform 107"/>
          <p:cNvSpPr>
            <a:spLocks/>
          </p:cNvSpPr>
          <p:nvPr/>
        </p:nvSpPr>
        <p:spPr bwMode="auto">
          <a:xfrm>
            <a:off x="2057400" y="4586288"/>
            <a:ext cx="4129088" cy="722312"/>
          </a:xfrm>
          <a:custGeom>
            <a:avLst/>
            <a:gdLst>
              <a:gd name="T0" fmla="*/ 2601 w 2601"/>
              <a:gd name="T1" fmla="*/ 455 h 455"/>
              <a:gd name="T2" fmla="*/ 0 w 2601"/>
              <a:gd name="T3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01" h="455">
                <a:moveTo>
                  <a:pt x="2601" y="45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0" name="Freeform 108"/>
          <p:cNvSpPr>
            <a:spLocks/>
          </p:cNvSpPr>
          <p:nvPr/>
        </p:nvSpPr>
        <p:spPr bwMode="auto">
          <a:xfrm>
            <a:off x="1917700" y="3765550"/>
            <a:ext cx="4267200" cy="1539875"/>
          </a:xfrm>
          <a:custGeom>
            <a:avLst/>
            <a:gdLst>
              <a:gd name="T0" fmla="*/ 2688 w 2688"/>
              <a:gd name="T1" fmla="*/ 970 h 970"/>
              <a:gd name="T2" fmla="*/ 0 w 2688"/>
              <a:gd name="T3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88" h="970">
                <a:moveTo>
                  <a:pt x="2688" y="97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1" name="Freeform 109"/>
          <p:cNvSpPr>
            <a:spLocks/>
          </p:cNvSpPr>
          <p:nvPr/>
        </p:nvSpPr>
        <p:spPr bwMode="auto">
          <a:xfrm>
            <a:off x="2060575" y="2943225"/>
            <a:ext cx="4125913" cy="2366963"/>
          </a:xfrm>
          <a:custGeom>
            <a:avLst/>
            <a:gdLst>
              <a:gd name="T0" fmla="*/ 2599 w 2599"/>
              <a:gd name="T1" fmla="*/ 1491 h 1491"/>
              <a:gd name="T2" fmla="*/ 0 w 2599"/>
              <a:gd name="T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9" h="1491">
                <a:moveTo>
                  <a:pt x="2599" y="149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2" name="Freeform 110"/>
          <p:cNvSpPr>
            <a:spLocks/>
          </p:cNvSpPr>
          <p:nvPr/>
        </p:nvSpPr>
        <p:spPr bwMode="auto">
          <a:xfrm>
            <a:off x="2481263" y="2209800"/>
            <a:ext cx="3716337" cy="3111500"/>
          </a:xfrm>
          <a:custGeom>
            <a:avLst/>
            <a:gdLst>
              <a:gd name="T0" fmla="*/ 2341 w 2341"/>
              <a:gd name="T1" fmla="*/ 1960 h 1960"/>
              <a:gd name="T2" fmla="*/ 0 w 2341"/>
              <a:gd name="T3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1" h="1960">
                <a:moveTo>
                  <a:pt x="2341" y="196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3" name="Line 111"/>
          <p:cNvSpPr>
            <a:spLocks noChangeShapeType="1"/>
          </p:cNvSpPr>
          <p:nvPr/>
        </p:nvSpPr>
        <p:spPr bwMode="auto">
          <a:xfrm flipH="1" flipV="1">
            <a:off x="3124200" y="1676400"/>
            <a:ext cx="3073400" cy="364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4" name="Freeform 112"/>
          <p:cNvSpPr>
            <a:spLocks/>
          </p:cNvSpPr>
          <p:nvPr/>
        </p:nvSpPr>
        <p:spPr bwMode="auto">
          <a:xfrm>
            <a:off x="4757738" y="5851525"/>
            <a:ext cx="784225" cy="280988"/>
          </a:xfrm>
          <a:custGeom>
            <a:avLst/>
            <a:gdLst>
              <a:gd name="T0" fmla="*/ 494 w 494"/>
              <a:gd name="T1" fmla="*/ 0 h 177"/>
              <a:gd name="T2" fmla="*/ 0 w 494"/>
              <a:gd name="T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4" h="177">
                <a:moveTo>
                  <a:pt x="494" y="0"/>
                </a:moveTo>
                <a:lnTo>
                  <a:pt x="0" y="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5" name="Freeform 113"/>
          <p:cNvSpPr>
            <a:spLocks/>
          </p:cNvSpPr>
          <p:nvPr/>
        </p:nvSpPr>
        <p:spPr bwMode="auto">
          <a:xfrm>
            <a:off x="3914775" y="5848350"/>
            <a:ext cx="1627188" cy="290513"/>
          </a:xfrm>
          <a:custGeom>
            <a:avLst/>
            <a:gdLst>
              <a:gd name="T0" fmla="*/ 1025 w 1025"/>
              <a:gd name="T1" fmla="*/ 0 h 183"/>
              <a:gd name="T2" fmla="*/ 0 w 1025"/>
              <a:gd name="T3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5" h="183">
                <a:moveTo>
                  <a:pt x="1025" y="0"/>
                </a:moveTo>
                <a:lnTo>
                  <a:pt x="0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6" name="Freeform 114"/>
          <p:cNvSpPr>
            <a:spLocks/>
          </p:cNvSpPr>
          <p:nvPr/>
        </p:nvSpPr>
        <p:spPr bwMode="auto">
          <a:xfrm>
            <a:off x="3122613" y="5851525"/>
            <a:ext cx="2420937" cy="1588"/>
          </a:xfrm>
          <a:custGeom>
            <a:avLst/>
            <a:gdLst>
              <a:gd name="T0" fmla="*/ 1525 w 1525"/>
              <a:gd name="T1" fmla="*/ 0 h 1"/>
              <a:gd name="T2" fmla="*/ 0 w 1525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5" h="1">
                <a:moveTo>
                  <a:pt x="1525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7" name="Freeform 115"/>
          <p:cNvSpPr>
            <a:spLocks/>
          </p:cNvSpPr>
          <p:nvPr/>
        </p:nvSpPr>
        <p:spPr bwMode="auto">
          <a:xfrm>
            <a:off x="2489200" y="5310188"/>
            <a:ext cx="3052763" cy="541337"/>
          </a:xfrm>
          <a:custGeom>
            <a:avLst/>
            <a:gdLst>
              <a:gd name="T0" fmla="*/ 1923 w 1923"/>
              <a:gd name="T1" fmla="*/ 341 h 341"/>
              <a:gd name="T2" fmla="*/ 0 w 1923"/>
              <a:gd name="T3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3" h="341">
                <a:moveTo>
                  <a:pt x="1923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8" name="Freeform 116"/>
          <p:cNvSpPr>
            <a:spLocks/>
          </p:cNvSpPr>
          <p:nvPr/>
        </p:nvSpPr>
        <p:spPr bwMode="auto">
          <a:xfrm>
            <a:off x="2060575" y="4586288"/>
            <a:ext cx="3478213" cy="1262062"/>
          </a:xfrm>
          <a:custGeom>
            <a:avLst/>
            <a:gdLst>
              <a:gd name="T0" fmla="*/ 2191 w 2191"/>
              <a:gd name="T1" fmla="*/ 795 h 795"/>
              <a:gd name="T2" fmla="*/ 0 w 2191"/>
              <a:gd name="T3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1" h="795">
                <a:moveTo>
                  <a:pt x="2191" y="79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09" name="Freeform 117"/>
          <p:cNvSpPr>
            <a:spLocks/>
          </p:cNvSpPr>
          <p:nvPr/>
        </p:nvSpPr>
        <p:spPr bwMode="auto">
          <a:xfrm>
            <a:off x="1912938" y="3765550"/>
            <a:ext cx="3635375" cy="2081213"/>
          </a:xfrm>
          <a:custGeom>
            <a:avLst/>
            <a:gdLst>
              <a:gd name="T0" fmla="*/ 2290 w 2290"/>
              <a:gd name="T1" fmla="*/ 1311 h 1311"/>
              <a:gd name="T2" fmla="*/ 0 w 2290"/>
              <a:gd name="T3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90" h="1311">
                <a:moveTo>
                  <a:pt x="2290" y="13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0" name="Freeform 118"/>
          <p:cNvSpPr>
            <a:spLocks/>
          </p:cNvSpPr>
          <p:nvPr/>
        </p:nvSpPr>
        <p:spPr bwMode="auto">
          <a:xfrm>
            <a:off x="2065338" y="2938463"/>
            <a:ext cx="3481387" cy="2905125"/>
          </a:xfrm>
          <a:custGeom>
            <a:avLst/>
            <a:gdLst>
              <a:gd name="T0" fmla="*/ 2193 w 2193"/>
              <a:gd name="T1" fmla="*/ 1830 h 1830"/>
              <a:gd name="T2" fmla="*/ 0 w 2193"/>
              <a:gd name="T3" fmla="*/ 0 h 18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3" h="1830">
                <a:moveTo>
                  <a:pt x="2193" y="18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1" name="Freeform 119"/>
          <p:cNvSpPr>
            <a:spLocks/>
          </p:cNvSpPr>
          <p:nvPr/>
        </p:nvSpPr>
        <p:spPr bwMode="auto">
          <a:xfrm>
            <a:off x="2486025" y="2217738"/>
            <a:ext cx="3063875" cy="3649662"/>
          </a:xfrm>
          <a:custGeom>
            <a:avLst/>
            <a:gdLst>
              <a:gd name="T0" fmla="*/ 1930 w 1930"/>
              <a:gd name="T1" fmla="*/ 2299 h 2299"/>
              <a:gd name="T2" fmla="*/ 0 w 1930"/>
              <a:gd name="T3" fmla="*/ 0 h 22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30" h="2299">
                <a:moveTo>
                  <a:pt x="1930" y="229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2" name="Freeform 120"/>
          <p:cNvSpPr>
            <a:spLocks/>
          </p:cNvSpPr>
          <p:nvPr/>
        </p:nvSpPr>
        <p:spPr bwMode="auto">
          <a:xfrm>
            <a:off x="3136900" y="1671638"/>
            <a:ext cx="2400300" cy="4171950"/>
          </a:xfrm>
          <a:custGeom>
            <a:avLst/>
            <a:gdLst>
              <a:gd name="T0" fmla="*/ 1512 w 1512"/>
              <a:gd name="T1" fmla="*/ 2628 h 2628"/>
              <a:gd name="T2" fmla="*/ 0 w 1512"/>
              <a:gd name="T3" fmla="*/ 0 h 26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12" h="2628">
                <a:moveTo>
                  <a:pt x="1512" y="262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3" name="Freeform 121"/>
          <p:cNvSpPr>
            <a:spLocks/>
          </p:cNvSpPr>
          <p:nvPr/>
        </p:nvSpPr>
        <p:spPr bwMode="auto">
          <a:xfrm>
            <a:off x="3911600" y="6134100"/>
            <a:ext cx="835025" cy="1588"/>
          </a:xfrm>
          <a:custGeom>
            <a:avLst/>
            <a:gdLst>
              <a:gd name="T0" fmla="*/ 526 w 526"/>
              <a:gd name="T1" fmla="*/ 0 h 1"/>
              <a:gd name="T2" fmla="*/ 0 w 52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6" h="1">
                <a:moveTo>
                  <a:pt x="52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4" name="Freeform 122"/>
          <p:cNvSpPr>
            <a:spLocks/>
          </p:cNvSpPr>
          <p:nvPr/>
        </p:nvSpPr>
        <p:spPr bwMode="auto">
          <a:xfrm>
            <a:off x="3122613" y="5846763"/>
            <a:ext cx="1628775" cy="285750"/>
          </a:xfrm>
          <a:custGeom>
            <a:avLst/>
            <a:gdLst>
              <a:gd name="T0" fmla="*/ 1026 w 1026"/>
              <a:gd name="T1" fmla="*/ 180 h 180"/>
              <a:gd name="T2" fmla="*/ 0 w 1026"/>
              <a:gd name="T3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6" h="180">
                <a:moveTo>
                  <a:pt x="1026" y="1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5" name="Freeform 123"/>
          <p:cNvSpPr>
            <a:spLocks/>
          </p:cNvSpPr>
          <p:nvPr/>
        </p:nvSpPr>
        <p:spPr bwMode="auto">
          <a:xfrm>
            <a:off x="2479675" y="5308600"/>
            <a:ext cx="2257425" cy="838200"/>
          </a:xfrm>
          <a:custGeom>
            <a:avLst/>
            <a:gdLst>
              <a:gd name="T0" fmla="*/ 1422 w 1422"/>
              <a:gd name="T1" fmla="*/ 528 h 528"/>
              <a:gd name="T2" fmla="*/ 0 w 1422"/>
              <a:gd name="T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22" h="528">
                <a:moveTo>
                  <a:pt x="1422" y="52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6" name="Freeform 124"/>
          <p:cNvSpPr>
            <a:spLocks/>
          </p:cNvSpPr>
          <p:nvPr/>
        </p:nvSpPr>
        <p:spPr bwMode="auto">
          <a:xfrm>
            <a:off x="2057400" y="4586288"/>
            <a:ext cx="2693988" cy="1546225"/>
          </a:xfrm>
          <a:custGeom>
            <a:avLst/>
            <a:gdLst>
              <a:gd name="T0" fmla="*/ 1697 w 1697"/>
              <a:gd name="T1" fmla="*/ 974 h 974"/>
              <a:gd name="T2" fmla="*/ 0 w 1697"/>
              <a:gd name="T3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7" h="974">
                <a:moveTo>
                  <a:pt x="1697" y="97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7" name="Freeform 125"/>
          <p:cNvSpPr>
            <a:spLocks/>
          </p:cNvSpPr>
          <p:nvPr/>
        </p:nvSpPr>
        <p:spPr bwMode="auto">
          <a:xfrm>
            <a:off x="1912938" y="3757613"/>
            <a:ext cx="2836862" cy="2376487"/>
          </a:xfrm>
          <a:custGeom>
            <a:avLst/>
            <a:gdLst>
              <a:gd name="T0" fmla="*/ 1787 w 1787"/>
              <a:gd name="T1" fmla="*/ 1497 h 1497"/>
              <a:gd name="T2" fmla="*/ 0 w 1787"/>
              <a:gd name="T3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7" h="1497">
                <a:moveTo>
                  <a:pt x="1787" y="149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8" name="Freeform 126"/>
          <p:cNvSpPr>
            <a:spLocks/>
          </p:cNvSpPr>
          <p:nvPr/>
        </p:nvSpPr>
        <p:spPr bwMode="auto">
          <a:xfrm>
            <a:off x="2062163" y="2936875"/>
            <a:ext cx="2700337" cy="3197225"/>
          </a:xfrm>
          <a:custGeom>
            <a:avLst/>
            <a:gdLst>
              <a:gd name="T0" fmla="*/ 1701 w 1701"/>
              <a:gd name="T1" fmla="*/ 2014 h 2014"/>
              <a:gd name="T2" fmla="*/ 0 w 1701"/>
              <a:gd name="T3" fmla="*/ 0 h 20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01" h="2014">
                <a:moveTo>
                  <a:pt x="1701" y="201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19" name="Freeform 127"/>
          <p:cNvSpPr>
            <a:spLocks/>
          </p:cNvSpPr>
          <p:nvPr/>
        </p:nvSpPr>
        <p:spPr bwMode="auto">
          <a:xfrm>
            <a:off x="2481263" y="2208213"/>
            <a:ext cx="2281237" cy="3938587"/>
          </a:xfrm>
          <a:custGeom>
            <a:avLst/>
            <a:gdLst>
              <a:gd name="T0" fmla="*/ 1437 w 1437"/>
              <a:gd name="T1" fmla="*/ 2481 h 2481"/>
              <a:gd name="T2" fmla="*/ 0 w 1437"/>
              <a:gd name="T3" fmla="*/ 0 h 24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37" h="2481">
                <a:moveTo>
                  <a:pt x="1437" y="248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0" name="Freeform 128"/>
          <p:cNvSpPr>
            <a:spLocks/>
          </p:cNvSpPr>
          <p:nvPr/>
        </p:nvSpPr>
        <p:spPr bwMode="auto">
          <a:xfrm>
            <a:off x="3119438" y="5851525"/>
            <a:ext cx="790575" cy="282575"/>
          </a:xfrm>
          <a:custGeom>
            <a:avLst/>
            <a:gdLst>
              <a:gd name="T0" fmla="*/ 498 w 498"/>
              <a:gd name="T1" fmla="*/ 178 h 178"/>
              <a:gd name="T2" fmla="*/ 0 w 498"/>
              <a:gd name="T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8" h="178">
                <a:moveTo>
                  <a:pt x="498" y="1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1" name="Freeform 129"/>
          <p:cNvSpPr>
            <a:spLocks/>
          </p:cNvSpPr>
          <p:nvPr/>
        </p:nvSpPr>
        <p:spPr bwMode="auto">
          <a:xfrm>
            <a:off x="2479675" y="5310188"/>
            <a:ext cx="1430338" cy="823912"/>
          </a:xfrm>
          <a:custGeom>
            <a:avLst/>
            <a:gdLst>
              <a:gd name="T0" fmla="*/ 901 w 901"/>
              <a:gd name="T1" fmla="*/ 519 h 519"/>
              <a:gd name="T2" fmla="*/ 0 w 901"/>
              <a:gd name="T3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1" h="519">
                <a:moveTo>
                  <a:pt x="901" y="5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2" name="Freeform 130"/>
          <p:cNvSpPr>
            <a:spLocks/>
          </p:cNvSpPr>
          <p:nvPr/>
        </p:nvSpPr>
        <p:spPr bwMode="auto">
          <a:xfrm>
            <a:off x="2062163" y="4591050"/>
            <a:ext cx="1882775" cy="1522413"/>
          </a:xfrm>
          <a:custGeom>
            <a:avLst/>
            <a:gdLst>
              <a:gd name="T0" fmla="*/ 1186 w 1186"/>
              <a:gd name="T1" fmla="*/ 959 h 959"/>
              <a:gd name="T2" fmla="*/ 0 w 1186"/>
              <a:gd name="T3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6" h="959">
                <a:moveTo>
                  <a:pt x="1186" y="95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3" name="Freeform 131"/>
          <p:cNvSpPr>
            <a:spLocks/>
          </p:cNvSpPr>
          <p:nvPr/>
        </p:nvSpPr>
        <p:spPr bwMode="auto">
          <a:xfrm>
            <a:off x="1914525" y="3756025"/>
            <a:ext cx="2043113" cy="2373313"/>
          </a:xfrm>
          <a:custGeom>
            <a:avLst/>
            <a:gdLst>
              <a:gd name="T0" fmla="*/ 1287 w 1287"/>
              <a:gd name="T1" fmla="*/ 1495 h 1495"/>
              <a:gd name="T2" fmla="*/ 0 w 1287"/>
              <a:gd name="T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7" h="1495">
                <a:moveTo>
                  <a:pt x="1287" y="149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4" name="Freeform 132"/>
          <p:cNvSpPr>
            <a:spLocks/>
          </p:cNvSpPr>
          <p:nvPr/>
        </p:nvSpPr>
        <p:spPr bwMode="auto">
          <a:xfrm>
            <a:off x="2062163" y="2938463"/>
            <a:ext cx="1852612" cy="3194050"/>
          </a:xfrm>
          <a:custGeom>
            <a:avLst/>
            <a:gdLst>
              <a:gd name="T0" fmla="*/ 1167 w 1167"/>
              <a:gd name="T1" fmla="*/ 2012 h 2012"/>
              <a:gd name="T2" fmla="*/ 0 w 1167"/>
              <a:gd name="T3" fmla="*/ 0 h 2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7" h="2012">
                <a:moveTo>
                  <a:pt x="1167" y="20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5" name="Freeform 133"/>
          <p:cNvSpPr>
            <a:spLocks/>
          </p:cNvSpPr>
          <p:nvPr/>
        </p:nvSpPr>
        <p:spPr bwMode="auto">
          <a:xfrm>
            <a:off x="2481263" y="2208213"/>
            <a:ext cx="1428750" cy="3929062"/>
          </a:xfrm>
          <a:custGeom>
            <a:avLst/>
            <a:gdLst>
              <a:gd name="T0" fmla="*/ 900 w 900"/>
              <a:gd name="T1" fmla="*/ 2475 h 2475"/>
              <a:gd name="T2" fmla="*/ 0 w 900"/>
              <a:gd name="T3" fmla="*/ 0 h 24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0" h="2475">
                <a:moveTo>
                  <a:pt x="900" y="247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6" name="Freeform 134"/>
          <p:cNvSpPr>
            <a:spLocks/>
          </p:cNvSpPr>
          <p:nvPr/>
        </p:nvSpPr>
        <p:spPr bwMode="auto">
          <a:xfrm>
            <a:off x="3127375" y="1663700"/>
            <a:ext cx="787400" cy="4473575"/>
          </a:xfrm>
          <a:custGeom>
            <a:avLst/>
            <a:gdLst>
              <a:gd name="T0" fmla="*/ 496 w 496"/>
              <a:gd name="T1" fmla="*/ 2818 h 2818"/>
              <a:gd name="T2" fmla="*/ 0 w 496"/>
              <a:gd name="T3" fmla="*/ 0 h 28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6" h="2818">
                <a:moveTo>
                  <a:pt x="496" y="281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7" name="Freeform 135"/>
          <p:cNvSpPr>
            <a:spLocks/>
          </p:cNvSpPr>
          <p:nvPr/>
        </p:nvSpPr>
        <p:spPr bwMode="auto">
          <a:xfrm>
            <a:off x="2479675" y="5310188"/>
            <a:ext cx="646113" cy="546100"/>
          </a:xfrm>
          <a:custGeom>
            <a:avLst/>
            <a:gdLst>
              <a:gd name="T0" fmla="*/ 407 w 407"/>
              <a:gd name="T1" fmla="*/ 344 h 344"/>
              <a:gd name="T2" fmla="*/ 0 w 407"/>
              <a:gd name="T3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7" h="344">
                <a:moveTo>
                  <a:pt x="407" y="3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8" name="Freeform 136"/>
          <p:cNvSpPr>
            <a:spLocks/>
          </p:cNvSpPr>
          <p:nvPr/>
        </p:nvSpPr>
        <p:spPr bwMode="auto">
          <a:xfrm>
            <a:off x="2052638" y="4584700"/>
            <a:ext cx="1074737" cy="1270000"/>
          </a:xfrm>
          <a:custGeom>
            <a:avLst/>
            <a:gdLst>
              <a:gd name="T0" fmla="*/ 677 w 677"/>
              <a:gd name="T1" fmla="*/ 800 h 800"/>
              <a:gd name="T2" fmla="*/ 0 w 677"/>
              <a:gd name="T3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7" h="800">
                <a:moveTo>
                  <a:pt x="677" y="8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29" name="Freeform 137"/>
          <p:cNvSpPr>
            <a:spLocks/>
          </p:cNvSpPr>
          <p:nvPr/>
        </p:nvSpPr>
        <p:spPr bwMode="auto">
          <a:xfrm>
            <a:off x="1924050" y="3768725"/>
            <a:ext cx="1198563" cy="2084388"/>
          </a:xfrm>
          <a:custGeom>
            <a:avLst/>
            <a:gdLst>
              <a:gd name="T0" fmla="*/ 755 w 755"/>
              <a:gd name="T1" fmla="*/ 1313 h 1313"/>
              <a:gd name="T2" fmla="*/ 0 w 755"/>
              <a:gd name="T3" fmla="*/ 0 h 13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5" h="1313">
                <a:moveTo>
                  <a:pt x="755" y="131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0" name="Freeform 138"/>
          <p:cNvSpPr>
            <a:spLocks/>
          </p:cNvSpPr>
          <p:nvPr/>
        </p:nvSpPr>
        <p:spPr bwMode="auto">
          <a:xfrm>
            <a:off x="2055813" y="2933700"/>
            <a:ext cx="1084262" cy="2935288"/>
          </a:xfrm>
          <a:custGeom>
            <a:avLst/>
            <a:gdLst>
              <a:gd name="T0" fmla="*/ 683 w 683"/>
              <a:gd name="T1" fmla="*/ 1849 h 1849"/>
              <a:gd name="T2" fmla="*/ 0 w 683"/>
              <a:gd name="T3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3" h="1849">
                <a:moveTo>
                  <a:pt x="683" y="184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1" name="Freeform 139"/>
          <p:cNvSpPr>
            <a:spLocks/>
          </p:cNvSpPr>
          <p:nvPr/>
        </p:nvSpPr>
        <p:spPr bwMode="auto">
          <a:xfrm>
            <a:off x="2479675" y="2209800"/>
            <a:ext cx="646113" cy="3660775"/>
          </a:xfrm>
          <a:custGeom>
            <a:avLst/>
            <a:gdLst>
              <a:gd name="T0" fmla="*/ 407 w 407"/>
              <a:gd name="T1" fmla="*/ 2306 h 2306"/>
              <a:gd name="T2" fmla="*/ 0 w 407"/>
              <a:gd name="T3" fmla="*/ 0 h 23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7" h="2306">
                <a:moveTo>
                  <a:pt x="407" y="230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2" name="Line 140"/>
          <p:cNvSpPr>
            <a:spLocks noChangeShapeType="1"/>
          </p:cNvSpPr>
          <p:nvPr/>
        </p:nvSpPr>
        <p:spPr bwMode="auto">
          <a:xfrm flipV="1">
            <a:off x="3138488" y="16779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3" name="Freeform 141"/>
          <p:cNvSpPr>
            <a:spLocks/>
          </p:cNvSpPr>
          <p:nvPr/>
        </p:nvSpPr>
        <p:spPr bwMode="auto">
          <a:xfrm>
            <a:off x="2060575" y="4586288"/>
            <a:ext cx="415925" cy="723900"/>
          </a:xfrm>
          <a:custGeom>
            <a:avLst/>
            <a:gdLst>
              <a:gd name="T0" fmla="*/ 262 w 262"/>
              <a:gd name="T1" fmla="*/ 456 h 456"/>
              <a:gd name="T2" fmla="*/ 0 w 262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2" h="456">
                <a:moveTo>
                  <a:pt x="262" y="45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4" name="Freeform 142"/>
          <p:cNvSpPr>
            <a:spLocks/>
          </p:cNvSpPr>
          <p:nvPr/>
        </p:nvSpPr>
        <p:spPr bwMode="auto">
          <a:xfrm>
            <a:off x="1917700" y="3760788"/>
            <a:ext cx="595313" cy="1566862"/>
          </a:xfrm>
          <a:custGeom>
            <a:avLst/>
            <a:gdLst>
              <a:gd name="T0" fmla="*/ 375 w 375"/>
              <a:gd name="T1" fmla="*/ 987 h 987"/>
              <a:gd name="T2" fmla="*/ 0 w 375"/>
              <a:gd name="T3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5" h="987">
                <a:moveTo>
                  <a:pt x="375" y="9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5" name="Freeform 143"/>
          <p:cNvSpPr>
            <a:spLocks/>
          </p:cNvSpPr>
          <p:nvPr/>
        </p:nvSpPr>
        <p:spPr bwMode="auto">
          <a:xfrm>
            <a:off x="2052638" y="2933700"/>
            <a:ext cx="427037" cy="2379663"/>
          </a:xfrm>
          <a:custGeom>
            <a:avLst/>
            <a:gdLst>
              <a:gd name="T0" fmla="*/ 269 w 269"/>
              <a:gd name="T1" fmla="*/ 1499 h 1499"/>
              <a:gd name="T2" fmla="*/ 0 w 269"/>
              <a:gd name="T3" fmla="*/ 0 h 14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9" h="1499">
                <a:moveTo>
                  <a:pt x="269" y="149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6" name="Freeform 144"/>
          <p:cNvSpPr>
            <a:spLocks/>
          </p:cNvSpPr>
          <p:nvPr/>
        </p:nvSpPr>
        <p:spPr bwMode="auto">
          <a:xfrm>
            <a:off x="2481263" y="2192338"/>
            <a:ext cx="1587" cy="3122612"/>
          </a:xfrm>
          <a:custGeom>
            <a:avLst/>
            <a:gdLst>
              <a:gd name="T0" fmla="*/ 0 w 1"/>
              <a:gd name="T1" fmla="*/ 1967 h 1967"/>
              <a:gd name="T2" fmla="*/ 0 w 1"/>
              <a:gd name="T3" fmla="*/ 0 h 19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67">
                <a:moveTo>
                  <a:pt x="0" y="196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7" name="Freeform 145"/>
          <p:cNvSpPr>
            <a:spLocks/>
          </p:cNvSpPr>
          <p:nvPr/>
        </p:nvSpPr>
        <p:spPr bwMode="auto">
          <a:xfrm>
            <a:off x="2481263" y="1668463"/>
            <a:ext cx="654050" cy="3635375"/>
          </a:xfrm>
          <a:custGeom>
            <a:avLst/>
            <a:gdLst>
              <a:gd name="T0" fmla="*/ 0 w 412"/>
              <a:gd name="T1" fmla="*/ 2290 h 2290"/>
              <a:gd name="T2" fmla="*/ 412 w 412"/>
              <a:gd name="T3" fmla="*/ 0 h 22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2" h="2290">
                <a:moveTo>
                  <a:pt x="0" y="2290"/>
                </a:moveTo>
                <a:lnTo>
                  <a:pt x="41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8" name="Freeform 146"/>
          <p:cNvSpPr>
            <a:spLocks/>
          </p:cNvSpPr>
          <p:nvPr/>
        </p:nvSpPr>
        <p:spPr bwMode="auto">
          <a:xfrm>
            <a:off x="1916113" y="3775075"/>
            <a:ext cx="144462" cy="811213"/>
          </a:xfrm>
          <a:custGeom>
            <a:avLst/>
            <a:gdLst>
              <a:gd name="T0" fmla="*/ 91 w 91"/>
              <a:gd name="T1" fmla="*/ 511 h 511"/>
              <a:gd name="T2" fmla="*/ 0 w 91"/>
              <a:gd name="T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" h="511">
                <a:moveTo>
                  <a:pt x="91" y="5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39" name="Freeform 147"/>
          <p:cNvSpPr>
            <a:spLocks/>
          </p:cNvSpPr>
          <p:nvPr/>
        </p:nvSpPr>
        <p:spPr bwMode="auto">
          <a:xfrm>
            <a:off x="2062163" y="2933700"/>
            <a:ext cx="3175" cy="1655763"/>
          </a:xfrm>
          <a:custGeom>
            <a:avLst/>
            <a:gdLst>
              <a:gd name="T0" fmla="*/ 0 w 2"/>
              <a:gd name="T1" fmla="*/ 1043 h 1043"/>
              <a:gd name="T2" fmla="*/ 2 w 2"/>
              <a:gd name="T3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043">
                <a:moveTo>
                  <a:pt x="0" y="1043"/>
                </a:moveTo>
                <a:lnTo>
                  <a:pt x="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0" name="Freeform 148"/>
          <p:cNvSpPr>
            <a:spLocks/>
          </p:cNvSpPr>
          <p:nvPr/>
        </p:nvSpPr>
        <p:spPr bwMode="auto">
          <a:xfrm>
            <a:off x="2062163" y="2212975"/>
            <a:ext cx="422275" cy="2371725"/>
          </a:xfrm>
          <a:custGeom>
            <a:avLst/>
            <a:gdLst>
              <a:gd name="T0" fmla="*/ 0 w 266"/>
              <a:gd name="T1" fmla="*/ 1494 h 1494"/>
              <a:gd name="T2" fmla="*/ 266 w 266"/>
              <a:gd name="T3" fmla="*/ 0 h 14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6" h="1494">
                <a:moveTo>
                  <a:pt x="0" y="1494"/>
                </a:moveTo>
                <a:lnTo>
                  <a:pt x="26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1" name="Freeform 149"/>
          <p:cNvSpPr>
            <a:spLocks/>
          </p:cNvSpPr>
          <p:nvPr/>
        </p:nvSpPr>
        <p:spPr bwMode="auto">
          <a:xfrm>
            <a:off x="2062163" y="1670050"/>
            <a:ext cx="1058862" cy="2911475"/>
          </a:xfrm>
          <a:custGeom>
            <a:avLst/>
            <a:gdLst>
              <a:gd name="T0" fmla="*/ 0 w 667"/>
              <a:gd name="T1" fmla="*/ 1834 h 1834"/>
              <a:gd name="T2" fmla="*/ 667 w 667"/>
              <a:gd name="T3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834">
                <a:moveTo>
                  <a:pt x="0" y="1834"/>
                </a:moveTo>
                <a:lnTo>
                  <a:pt x="66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2" name="Freeform 150"/>
          <p:cNvSpPr>
            <a:spLocks/>
          </p:cNvSpPr>
          <p:nvPr/>
        </p:nvSpPr>
        <p:spPr bwMode="auto">
          <a:xfrm>
            <a:off x="1909763" y="2936875"/>
            <a:ext cx="147637" cy="823913"/>
          </a:xfrm>
          <a:custGeom>
            <a:avLst/>
            <a:gdLst>
              <a:gd name="T0" fmla="*/ 0 w 93"/>
              <a:gd name="T1" fmla="*/ 519 h 519"/>
              <a:gd name="T2" fmla="*/ 93 w 93"/>
              <a:gd name="T3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" h="519">
                <a:moveTo>
                  <a:pt x="0" y="519"/>
                </a:moveTo>
                <a:lnTo>
                  <a:pt x="9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3" name="Freeform 151"/>
          <p:cNvSpPr>
            <a:spLocks/>
          </p:cNvSpPr>
          <p:nvPr/>
        </p:nvSpPr>
        <p:spPr bwMode="auto">
          <a:xfrm>
            <a:off x="1912938" y="2212975"/>
            <a:ext cx="571500" cy="1547813"/>
          </a:xfrm>
          <a:custGeom>
            <a:avLst/>
            <a:gdLst>
              <a:gd name="T0" fmla="*/ 0 w 360"/>
              <a:gd name="T1" fmla="*/ 975 h 975"/>
              <a:gd name="T2" fmla="*/ 360 w 360"/>
              <a:gd name="T3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0" h="975">
                <a:moveTo>
                  <a:pt x="0" y="975"/>
                </a:moveTo>
                <a:lnTo>
                  <a:pt x="3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4" name="Freeform 152"/>
          <p:cNvSpPr>
            <a:spLocks/>
          </p:cNvSpPr>
          <p:nvPr/>
        </p:nvSpPr>
        <p:spPr bwMode="auto">
          <a:xfrm>
            <a:off x="1909763" y="1668463"/>
            <a:ext cx="1239837" cy="2087562"/>
          </a:xfrm>
          <a:custGeom>
            <a:avLst/>
            <a:gdLst>
              <a:gd name="T0" fmla="*/ 0 w 781"/>
              <a:gd name="T1" fmla="*/ 1315 h 1315"/>
              <a:gd name="T2" fmla="*/ 781 w 781"/>
              <a:gd name="T3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1" h="1315">
                <a:moveTo>
                  <a:pt x="0" y="1315"/>
                </a:moveTo>
                <a:lnTo>
                  <a:pt x="78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5" name="Freeform 153"/>
          <p:cNvSpPr>
            <a:spLocks/>
          </p:cNvSpPr>
          <p:nvPr/>
        </p:nvSpPr>
        <p:spPr bwMode="auto">
          <a:xfrm>
            <a:off x="2060575" y="2212975"/>
            <a:ext cx="423863" cy="723900"/>
          </a:xfrm>
          <a:custGeom>
            <a:avLst/>
            <a:gdLst>
              <a:gd name="T0" fmla="*/ 0 w 267"/>
              <a:gd name="T1" fmla="*/ 456 h 456"/>
              <a:gd name="T2" fmla="*/ 267 w 267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7" h="456">
                <a:moveTo>
                  <a:pt x="0" y="456"/>
                </a:moveTo>
                <a:lnTo>
                  <a:pt x="26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6" name="Freeform 154"/>
          <p:cNvSpPr>
            <a:spLocks/>
          </p:cNvSpPr>
          <p:nvPr/>
        </p:nvSpPr>
        <p:spPr bwMode="auto">
          <a:xfrm>
            <a:off x="2060575" y="1676400"/>
            <a:ext cx="1073150" cy="1257300"/>
          </a:xfrm>
          <a:custGeom>
            <a:avLst/>
            <a:gdLst>
              <a:gd name="T0" fmla="*/ 0 w 676"/>
              <a:gd name="T1" fmla="*/ 792 h 792"/>
              <a:gd name="T2" fmla="*/ 676 w 676"/>
              <a:gd name="T3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6" h="792">
                <a:moveTo>
                  <a:pt x="0" y="792"/>
                </a:moveTo>
                <a:lnTo>
                  <a:pt x="6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7" name="Freeform 155"/>
          <p:cNvSpPr>
            <a:spLocks/>
          </p:cNvSpPr>
          <p:nvPr/>
        </p:nvSpPr>
        <p:spPr bwMode="auto">
          <a:xfrm>
            <a:off x="2466975" y="1679575"/>
            <a:ext cx="663575" cy="569913"/>
          </a:xfrm>
          <a:custGeom>
            <a:avLst/>
            <a:gdLst>
              <a:gd name="T0" fmla="*/ 0 w 418"/>
              <a:gd name="T1" fmla="*/ 359 h 359"/>
              <a:gd name="T2" fmla="*/ 418 w 418"/>
              <a:gd name="T3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8" h="359">
                <a:moveTo>
                  <a:pt x="0" y="359"/>
                </a:moveTo>
                <a:lnTo>
                  <a:pt x="4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8" name="Line 156"/>
          <p:cNvSpPr>
            <a:spLocks noChangeShapeType="1"/>
          </p:cNvSpPr>
          <p:nvPr/>
        </p:nvSpPr>
        <p:spPr bwMode="auto">
          <a:xfrm flipH="1" flipV="1">
            <a:off x="3162300" y="1689100"/>
            <a:ext cx="1587500" cy="443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49" name="Text Box 157"/>
          <p:cNvSpPr txBox="1">
            <a:spLocks noChangeArrowheads="1"/>
          </p:cNvSpPr>
          <p:nvPr/>
        </p:nvSpPr>
        <p:spPr bwMode="auto">
          <a:xfrm>
            <a:off x="285750" y="1181100"/>
            <a:ext cx="25527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bg1"/>
                </a:solidFill>
                <a:latin typeface="Comic Sans MS" pitchFamily="66" charset="0"/>
              </a:rPr>
              <a:t>How many lines?</a:t>
            </a:r>
          </a:p>
        </p:txBody>
      </p:sp>
      <p:sp>
        <p:nvSpPr>
          <p:cNvPr id="8350" name="Text Box 158"/>
          <p:cNvSpPr txBox="1">
            <a:spLocks noChangeArrowheads="1"/>
          </p:cNvSpPr>
          <p:nvPr/>
        </p:nvSpPr>
        <p:spPr bwMode="auto">
          <a:xfrm>
            <a:off x="6302375" y="1260475"/>
            <a:ext cx="25527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bg1"/>
                </a:solidFill>
                <a:latin typeface="Comic Sans MS" pitchFamily="66" charset="0"/>
              </a:rPr>
              <a:t>Sum (1 to 17)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6324600" y="5230813"/>
            <a:ext cx="25527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bg1"/>
                </a:solidFill>
                <a:latin typeface="Comic Sans MS" pitchFamily="66" charset="0"/>
              </a:rPr>
              <a:t>(17 x 18)/2 = 153</a:t>
            </a:r>
          </a:p>
        </p:txBody>
      </p:sp>
    </p:spTree>
    <p:extLst>
      <p:ext uri="{BB962C8B-B14F-4D97-AF65-F5344CB8AC3E}">
        <p14:creationId xmlns:p14="http://schemas.microsoft.com/office/powerpoint/2010/main" val="42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5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7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7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1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5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1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9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3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7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1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5" dur="5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9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4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3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4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7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4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1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4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5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9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3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7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1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5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9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3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7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1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5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9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7" dur="5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1" dur="5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5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9" dur="5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3" dur="5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7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1" dur="5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5" dur="5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9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5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3" dur="5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7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5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5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5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9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3" dur="5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1" dur="5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5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3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7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1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5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9" dur="5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6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6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6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6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 nodeType="clickPar">
                      <p:stCondLst>
                        <p:cond delay="indefinite"/>
                      </p:stCondLst>
                      <p:childTnLst>
                        <p:par>
                          <p:cTn id="6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8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 nodeType="clickPar">
                      <p:stCondLst>
                        <p:cond delay="indefinite"/>
                      </p:stCondLst>
                      <p:childTnLst>
                        <p:par>
                          <p:cTn id="6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3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 nodeType="clickPar">
                      <p:stCondLst>
                        <p:cond delay="indefinite"/>
                      </p:stCondLst>
                      <p:childTnLst>
                        <p:par>
                          <p:cTn id="6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8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0" grpId="0" animBg="1"/>
      <p:bldP spid="8231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59" grpId="0" animBg="1"/>
      <p:bldP spid="8260" grpId="0" animBg="1"/>
      <p:bldP spid="8261" grpId="0" animBg="1"/>
      <p:bldP spid="8262" grpId="0" animBg="1"/>
      <p:bldP spid="8263" grpId="0" animBg="1"/>
      <p:bldP spid="8264" grpId="0" animBg="1"/>
      <p:bldP spid="8265" grpId="0" animBg="1"/>
      <p:bldP spid="8266" grpId="0" animBg="1"/>
      <p:bldP spid="8267" grpId="0" animBg="1"/>
      <p:bldP spid="8268" grpId="0" animBg="1"/>
      <p:bldP spid="8269" grpId="0" animBg="1"/>
      <p:bldP spid="8270" grpId="0" animBg="1"/>
      <p:bldP spid="8271" grpId="0" animBg="1"/>
      <p:bldP spid="8272" grpId="0" animBg="1"/>
      <p:bldP spid="8273" grpId="0" animBg="1"/>
      <p:bldP spid="8274" grpId="0" animBg="1"/>
      <p:bldP spid="8275" grpId="0" animBg="1"/>
      <p:bldP spid="8276" grpId="0" animBg="1"/>
      <p:bldP spid="8277" grpId="0" animBg="1"/>
      <p:bldP spid="8278" grpId="0" animBg="1"/>
      <p:bldP spid="8279" grpId="0" animBg="1"/>
      <p:bldP spid="8280" grpId="0" animBg="1"/>
      <p:bldP spid="8281" grpId="0" animBg="1"/>
      <p:bldP spid="8282" grpId="0" animBg="1"/>
      <p:bldP spid="8283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290" grpId="0" animBg="1"/>
      <p:bldP spid="8291" grpId="0" animBg="1"/>
      <p:bldP spid="8292" grpId="0" animBg="1"/>
      <p:bldP spid="8293" grpId="0" animBg="1"/>
      <p:bldP spid="8294" grpId="0" animBg="1"/>
      <p:bldP spid="8295" grpId="0" animBg="1"/>
      <p:bldP spid="8296" grpId="0" animBg="1"/>
      <p:bldP spid="8297" grpId="0" animBg="1"/>
      <p:bldP spid="8298" grpId="0" animBg="1"/>
      <p:bldP spid="8299" grpId="0" animBg="1"/>
      <p:bldP spid="8300" grpId="0" animBg="1"/>
      <p:bldP spid="8301" grpId="0" animBg="1"/>
      <p:bldP spid="8302" grpId="0" animBg="1"/>
      <p:bldP spid="8303" grpId="0" animBg="1"/>
      <p:bldP spid="8304" grpId="0" animBg="1"/>
      <p:bldP spid="8305" grpId="0" animBg="1"/>
      <p:bldP spid="8306" grpId="0" animBg="1"/>
      <p:bldP spid="8307" grpId="0" animBg="1"/>
      <p:bldP spid="8308" grpId="0" animBg="1"/>
      <p:bldP spid="8309" grpId="0" animBg="1"/>
      <p:bldP spid="8310" grpId="0" animBg="1"/>
      <p:bldP spid="8311" grpId="0" animBg="1"/>
      <p:bldP spid="8312" grpId="0" animBg="1"/>
      <p:bldP spid="8313" grpId="0" animBg="1"/>
      <p:bldP spid="8314" grpId="0" animBg="1"/>
      <p:bldP spid="8315" grpId="0" animBg="1"/>
      <p:bldP spid="8316" grpId="0" animBg="1"/>
      <p:bldP spid="8317" grpId="0" animBg="1"/>
      <p:bldP spid="8318" grpId="0" animBg="1"/>
      <p:bldP spid="8319" grpId="0" animBg="1"/>
      <p:bldP spid="8320" grpId="0" animBg="1"/>
      <p:bldP spid="8321" grpId="0" animBg="1"/>
      <p:bldP spid="8322" grpId="0" animBg="1"/>
      <p:bldP spid="8323" grpId="0" animBg="1"/>
      <p:bldP spid="8324" grpId="0" animBg="1"/>
      <p:bldP spid="8325" grpId="0" animBg="1"/>
      <p:bldP spid="8326" grpId="0" animBg="1"/>
      <p:bldP spid="8327" grpId="0" animBg="1"/>
      <p:bldP spid="8328" grpId="0" animBg="1"/>
      <p:bldP spid="8329" grpId="0" animBg="1"/>
      <p:bldP spid="8330" grpId="0" animBg="1"/>
      <p:bldP spid="8331" grpId="0" animBg="1"/>
      <p:bldP spid="8332" grpId="0" animBg="1"/>
      <p:bldP spid="8333" grpId="0" animBg="1"/>
      <p:bldP spid="8334" grpId="0" animBg="1"/>
      <p:bldP spid="8335" grpId="0" animBg="1"/>
      <p:bldP spid="8336" grpId="0" animBg="1"/>
      <p:bldP spid="8337" grpId="0" animBg="1"/>
      <p:bldP spid="8338" grpId="0" animBg="1"/>
      <p:bldP spid="8339" grpId="0" animBg="1"/>
      <p:bldP spid="8340" grpId="0" animBg="1"/>
      <p:bldP spid="8341" grpId="0" animBg="1"/>
      <p:bldP spid="8342" grpId="0" animBg="1"/>
      <p:bldP spid="8343" grpId="0" animBg="1"/>
      <p:bldP spid="8344" grpId="0" animBg="1"/>
      <p:bldP spid="8345" grpId="0" animBg="1"/>
      <p:bldP spid="8346" grpId="0" animBg="1"/>
      <p:bldP spid="8347" grpId="0" animBg="1"/>
      <p:bldP spid="8348" grpId="0" animBg="1"/>
      <p:bldP spid="8349" grpId="0" animBg="1" autoUpdateAnimBg="0"/>
      <p:bldP spid="8350" grpId="0" animBg="1" autoUpdateAnimBg="0"/>
      <p:bldP spid="835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881188" y="285750"/>
          <a:ext cx="4905375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3" imgW="6476400" imgH="7822440" progId="CorelDRAW.Graphic.9">
                  <p:embed/>
                </p:oleObj>
              </mc:Choice>
              <mc:Fallback>
                <p:oleObj name="CorelDRAW" r:id="rId3" imgW="6476400" imgH="78224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85750"/>
                        <a:ext cx="4905375" cy="5902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025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oup 61"/>
          <p:cNvGrpSpPr>
            <a:grpSpLocks/>
          </p:cNvGrpSpPr>
          <p:nvPr/>
        </p:nvGrpSpPr>
        <p:grpSpPr bwMode="auto">
          <a:xfrm>
            <a:off x="554038" y="312738"/>
            <a:ext cx="8007350" cy="5240337"/>
            <a:chOff x="349" y="197"/>
            <a:chExt cx="5044" cy="3301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795" y="197"/>
              <a:ext cx="4128" cy="294"/>
            </a:xfrm>
            <a:prstGeom prst="rect">
              <a:avLst/>
            </a:prstGeom>
            <a:gradFill rotWithShape="0">
              <a:gsLst>
                <a:gs pos="0">
                  <a:srgbClr val="56A8FA">
                    <a:gamma/>
                    <a:shade val="76078"/>
                    <a:invGamma/>
                  </a:srgbClr>
                </a:gs>
                <a:gs pos="50000">
                  <a:srgbClr val="56A8FA"/>
                </a:gs>
                <a:gs pos="100000">
                  <a:srgbClr val="56A8F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u="sng">
                  <a:solidFill>
                    <a:schemeClr val="bg1"/>
                  </a:solidFill>
                  <a:latin typeface="Comic Sans MS" pitchFamily="66" charset="0"/>
                </a:rPr>
                <a:t>Interior Angles of Polygons</a:t>
              </a: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349" y="658"/>
              <a:ext cx="1680" cy="960"/>
            </a:xfrm>
            <a:custGeom>
              <a:avLst/>
              <a:gdLst>
                <a:gd name="T0" fmla="*/ 0 w 1680"/>
                <a:gd name="T1" fmla="*/ 960 h 960"/>
                <a:gd name="T2" fmla="*/ 1680 w 1680"/>
                <a:gd name="T3" fmla="*/ 960 h 960"/>
                <a:gd name="T4" fmla="*/ 1392 w 1680"/>
                <a:gd name="T5" fmla="*/ 0 h 960"/>
                <a:gd name="T6" fmla="*/ 288 w 1680"/>
                <a:gd name="T7" fmla="*/ 240 h 960"/>
                <a:gd name="T8" fmla="*/ 0 w 1680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960">
                  <a:moveTo>
                    <a:pt x="0" y="960"/>
                  </a:moveTo>
                  <a:lnTo>
                    <a:pt x="1680" y="960"/>
                  </a:lnTo>
                  <a:lnTo>
                    <a:pt x="1392" y="0"/>
                  </a:lnTo>
                  <a:lnTo>
                    <a:pt x="288" y="240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571" y="545"/>
              <a:ext cx="1723" cy="1034"/>
            </a:xfrm>
            <a:custGeom>
              <a:avLst/>
              <a:gdLst>
                <a:gd name="T0" fmla="*/ 576 w 1920"/>
                <a:gd name="T1" fmla="*/ 1152 h 1152"/>
                <a:gd name="T2" fmla="*/ 1728 w 1920"/>
                <a:gd name="T3" fmla="*/ 960 h 1152"/>
                <a:gd name="T4" fmla="*/ 1920 w 1920"/>
                <a:gd name="T5" fmla="*/ 336 h 1152"/>
                <a:gd name="T6" fmla="*/ 1152 w 1920"/>
                <a:gd name="T7" fmla="*/ 0 h 1152"/>
                <a:gd name="T8" fmla="*/ 0 w 1920"/>
                <a:gd name="T9" fmla="*/ 288 h 1152"/>
                <a:gd name="T10" fmla="*/ 576 w 1920"/>
                <a:gd name="T1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" h="1152">
                  <a:moveTo>
                    <a:pt x="576" y="1152"/>
                  </a:moveTo>
                  <a:lnTo>
                    <a:pt x="1728" y="960"/>
                  </a:lnTo>
                  <a:lnTo>
                    <a:pt x="1920" y="336"/>
                  </a:lnTo>
                  <a:lnTo>
                    <a:pt x="1152" y="0"/>
                  </a:lnTo>
                  <a:lnTo>
                    <a:pt x="0" y="288"/>
                  </a:lnTo>
                  <a:lnTo>
                    <a:pt x="576" y="11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93" y="2399"/>
              <a:ext cx="1806" cy="1099"/>
            </a:xfrm>
            <a:custGeom>
              <a:avLst/>
              <a:gdLst>
                <a:gd name="T0" fmla="*/ 405 w 3233"/>
                <a:gd name="T1" fmla="*/ 1911 h 1911"/>
                <a:gd name="T2" fmla="*/ 2434 w 3233"/>
                <a:gd name="T3" fmla="*/ 1911 h 1911"/>
                <a:gd name="T4" fmla="*/ 3233 w 3233"/>
                <a:gd name="T5" fmla="*/ 510 h 1911"/>
                <a:gd name="T6" fmla="*/ 2552 w 3233"/>
                <a:gd name="T7" fmla="*/ 0 h 1911"/>
                <a:gd name="T8" fmla="*/ 549 w 3233"/>
                <a:gd name="T9" fmla="*/ 458 h 1911"/>
                <a:gd name="T10" fmla="*/ 0 w 3233"/>
                <a:gd name="T11" fmla="*/ 1178 h 1911"/>
                <a:gd name="T12" fmla="*/ 405 w 3233"/>
                <a:gd name="T13" fmla="*/ 1911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3" h="1911">
                  <a:moveTo>
                    <a:pt x="405" y="1911"/>
                  </a:moveTo>
                  <a:lnTo>
                    <a:pt x="2434" y="1911"/>
                  </a:lnTo>
                  <a:lnTo>
                    <a:pt x="3233" y="510"/>
                  </a:lnTo>
                  <a:lnTo>
                    <a:pt x="2552" y="0"/>
                  </a:lnTo>
                  <a:lnTo>
                    <a:pt x="549" y="458"/>
                  </a:lnTo>
                  <a:lnTo>
                    <a:pt x="0" y="1178"/>
                  </a:lnTo>
                  <a:lnTo>
                    <a:pt x="405" y="1911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651" y="2327"/>
              <a:ext cx="1742" cy="1139"/>
            </a:xfrm>
            <a:custGeom>
              <a:avLst/>
              <a:gdLst>
                <a:gd name="T0" fmla="*/ 353 w 2081"/>
                <a:gd name="T1" fmla="*/ 1361 h 1361"/>
                <a:gd name="T2" fmla="*/ 1728 w 2081"/>
                <a:gd name="T3" fmla="*/ 1361 h 1361"/>
                <a:gd name="T4" fmla="*/ 2081 w 2081"/>
                <a:gd name="T5" fmla="*/ 785 h 1361"/>
                <a:gd name="T6" fmla="*/ 1676 w 2081"/>
                <a:gd name="T7" fmla="*/ 261 h 1361"/>
                <a:gd name="T8" fmla="*/ 511 w 2081"/>
                <a:gd name="T9" fmla="*/ 0 h 1361"/>
                <a:gd name="T10" fmla="*/ 0 w 2081"/>
                <a:gd name="T11" fmla="*/ 405 h 1361"/>
                <a:gd name="T12" fmla="*/ 0 w 2081"/>
                <a:gd name="T13" fmla="*/ 1021 h 1361"/>
                <a:gd name="T14" fmla="*/ 353 w 2081"/>
                <a:gd name="T1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1" h="1361">
                  <a:moveTo>
                    <a:pt x="353" y="1361"/>
                  </a:moveTo>
                  <a:lnTo>
                    <a:pt x="1728" y="1361"/>
                  </a:lnTo>
                  <a:lnTo>
                    <a:pt x="2081" y="785"/>
                  </a:lnTo>
                  <a:lnTo>
                    <a:pt x="1676" y="261"/>
                  </a:lnTo>
                  <a:lnTo>
                    <a:pt x="511" y="0"/>
                  </a:lnTo>
                  <a:lnTo>
                    <a:pt x="0" y="405"/>
                  </a:lnTo>
                  <a:lnTo>
                    <a:pt x="0" y="1021"/>
                  </a:lnTo>
                  <a:lnTo>
                    <a:pt x="353" y="136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063" name="Text Box 15" descr="Recycled paper"/>
          <p:cNvSpPr txBox="1">
            <a:spLocks noChangeArrowheads="1"/>
          </p:cNvSpPr>
          <p:nvPr/>
        </p:nvSpPr>
        <p:spPr bwMode="auto">
          <a:xfrm>
            <a:off x="1579563" y="2689225"/>
            <a:ext cx="2286000" cy="436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200">
                <a:latin typeface="Comic Sans MS" pitchFamily="66" charset="0"/>
              </a:rPr>
              <a:t>Quadrilateral</a:t>
            </a:r>
          </a:p>
        </p:txBody>
      </p:sp>
      <p:sp>
        <p:nvSpPr>
          <p:cNvPr id="2064" name="Text Box 16" descr="Recycled paper"/>
          <p:cNvSpPr txBox="1">
            <a:spLocks noChangeArrowheads="1"/>
          </p:cNvSpPr>
          <p:nvPr/>
        </p:nvSpPr>
        <p:spPr bwMode="auto">
          <a:xfrm>
            <a:off x="6357938" y="2632075"/>
            <a:ext cx="2286000" cy="436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200">
                <a:latin typeface="Comic Sans MS" pitchFamily="66" charset="0"/>
              </a:rPr>
              <a:t>Pentagon</a:t>
            </a:r>
          </a:p>
        </p:txBody>
      </p:sp>
      <p:sp>
        <p:nvSpPr>
          <p:cNvPr id="2065" name="Text Box 17" descr="Recycled paper"/>
          <p:cNvSpPr txBox="1">
            <a:spLocks noChangeArrowheads="1"/>
          </p:cNvSpPr>
          <p:nvPr/>
        </p:nvSpPr>
        <p:spPr bwMode="auto">
          <a:xfrm>
            <a:off x="1611313" y="5646738"/>
            <a:ext cx="2286000" cy="43656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200">
                <a:latin typeface="Comic Sans MS" pitchFamily="66" charset="0"/>
              </a:rPr>
              <a:t>Hexagon</a:t>
            </a:r>
          </a:p>
        </p:txBody>
      </p:sp>
      <p:sp>
        <p:nvSpPr>
          <p:cNvPr id="2066" name="Text Box 18" descr="Recycled paper"/>
          <p:cNvSpPr txBox="1">
            <a:spLocks noChangeArrowheads="1"/>
          </p:cNvSpPr>
          <p:nvPr/>
        </p:nvSpPr>
        <p:spPr bwMode="auto">
          <a:xfrm>
            <a:off x="6203950" y="5634038"/>
            <a:ext cx="2730500" cy="43656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200">
                <a:latin typeface="Comic Sans MS" pitchFamily="66" charset="0"/>
              </a:rPr>
              <a:t>Heptagon/</a:t>
            </a:r>
            <a:r>
              <a:rPr lang="en-GB" altLang="en-US" sz="1600">
                <a:latin typeface="Comic Sans MS" pitchFamily="66" charset="0"/>
              </a:rPr>
              <a:t>Septagon</a:t>
            </a:r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57213" y="1047750"/>
            <a:ext cx="2201862" cy="1509713"/>
          </a:xfrm>
          <a:custGeom>
            <a:avLst/>
            <a:gdLst>
              <a:gd name="T0" fmla="*/ 0 w 1387"/>
              <a:gd name="T1" fmla="*/ 951 h 951"/>
              <a:gd name="T2" fmla="*/ 1387 w 1387"/>
              <a:gd name="T3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87" h="951">
                <a:moveTo>
                  <a:pt x="0" y="951"/>
                </a:moveTo>
                <a:lnTo>
                  <a:pt x="138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519113" y="249713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996950" y="1485900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885950" y="1879600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grpSp>
        <p:nvGrpSpPr>
          <p:cNvPr id="2110" name="Group 62"/>
          <p:cNvGrpSpPr>
            <a:grpSpLocks/>
          </p:cNvGrpSpPr>
          <p:nvPr/>
        </p:nvGrpSpPr>
        <p:grpSpPr bwMode="auto">
          <a:xfrm>
            <a:off x="298450" y="2628900"/>
            <a:ext cx="5994400" cy="3446463"/>
            <a:chOff x="188" y="1656"/>
            <a:chExt cx="3776" cy="2171"/>
          </a:xfrm>
        </p:grpSpPr>
        <p:sp>
          <p:nvSpPr>
            <p:cNvPr id="2074" name="Text Box 26" descr="Parchment"/>
            <p:cNvSpPr txBox="1">
              <a:spLocks noChangeArrowheads="1"/>
            </p:cNvSpPr>
            <p:nvPr/>
          </p:nvSpPr>
          <p:spPr bwMode="auto">
            <a:xfrm>
              <a:off x="188" y="169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4</a:t>
              </a:r>
              <a:r>
                <a:rPr lang="en-GB" altLang="en-US" sz="2200">
                  <a:latin typeface="Comic Sans MS" pitchFamily="66" charset="0"/>
                </a:rPr>
                <a:t> sides</a:t>
              </a:r>
            </a:p>
          </p:txBody>
        </p:sp>
        <p:sp>
          <p:nvSpPr>
            <p:cNvPr id="2075" name="Text Box 27" descr="Parchment"/>
            <p:cNvSpPr txBox="1">
              <a:spLocks noChangeArrowheads="1"/>
            </p:cNvSpPr>
            <p:nvPr/>
          </p:nvSpPr>
          <p:spPr bwMode="auto">
            <a:xfrm>
              <a:off x="3188" y="1656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5</a:t>
              </a:r>
              <a:r>
                <a:rPr lang="en-GB" altLang="en-US" sz="2200">
                  <a:latin typeface="Comic Sans MS" pitchFamily="66" charset="0"/>
                </a:rPr>
                <a:t> sides</a:t>
              </a:r>
            </a:p>
          </p:txBody>
        </p:sp>
        <p:sp>
          <p:nvSpPr>
            <p:cNvPr id="2076" name="Text Box 28" descr="Parchment"/>
            <p:cNvSpPr txBox="1">
              <a:spLocks noChangeArrowheads="1"/>
            </p:cNvSpPr>
            <p:nvPr/>
          </p:nvSpPr>
          <p:spPr bwMode="auto">
            <a:xfrm>
              <a:off x="188" y="355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6</a:t>
              </a:r>
              <a:r>
                <a:rPr lang="en-GB" altLang="en-US" sz="2200">
                  <a:latin typeface="Comic Sans MS" pitchFamily="66" charset="0"/>
                </a:rPr>
                <a:t> sides</a:t>
              </a:r>
            </a:p>
          </p:txBody>
        </p:sp>
        <p:sp>
          <p:nvSpPr>
            <p:cNvPr id="2077" name="Text Box 29" descr="Parchment"/>
            <p:cNvSpPr txBox="1">
              <a:spLocks noChangeArrowheads="1"/>
            </p:cNvSpPr>
            <p:nvPr/>
          </p:nvSpPr>
          <p:spPr bwMode="auto">
            <a:xfrm>
              <a:off x="3060" y="355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7</a:t>
              </a:r>
              <a:r>
                <a:rPr lang="en-GB" altLang="en-US" sz="2200">
                  <a:latin typeface="Comic Sans MS" pitchFamily="66" charset="0"/>
                </a:rPr>
                <a:t> sides</a:t>
              </a:r>
            </a:p>
          </p:txBody>
        </p:sp>
      </p:grp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6502400" y="869950"/>
            <a:ext cx="80010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6502400" y="1346200"/>
            <a:ext cx="18923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6450013" y="244633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6159500" y="1333500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7143750" y="1270000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7448550" y="1860550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977900" y="4222750"/>
            <a:ext cx="13970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977900" y="3816350"/>
            <a:ext cx="1905000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971550" y="4273550"/>
            <a:ext cx="2514600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931863" y="547528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1312863" y="4322763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457450" y="4187825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2109788" y="5024438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66738" y="4751388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180</a:t>
            </a:r>
            <a:r>
              <a:rPr lang="en-GB" altLang="en-US" sz="1800" baseline="30000">
                <a:latin typeface="Comic Sans MS" pitchFamily="66" charset="0"/>
              </a:rPr>
              <a:t>o</a:t>
            </a: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 flipV="1">
            <a:off x="5803900" y="4229100"/>
            <a:ext cx="457200" cy="126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6261100" y="3702050"/>
            <a:ext cx="21590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6261100" y="4025900"/>
            <a:ext cx="1765300" cy="145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6267450" y="4743450"/>
            <a:ext cx="22733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6207125" y="5400675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108" name="Group 60"/>
          <p:cNvGrpSpPr>
            <a:grpSpLocks/>
          </p:cNvGrpSpPr>
          <p:nvPr/>
        </p:nvGrpSpPr>
        <p:grpSpPr bwMode="auto">
          <a:xfrm>
            <a:off x="5111750" y="4425950"/>
            <a:ext cx="876300" cy="596900"/>
            <a:chOff x="3196" y="2740"/>
            <a:chExt cx="552" cy="376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3196" y="2740"/>
              <a:ext cx="4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>
                  <a:latin typeface="Comic Sans MS" pitchFamily="66" charset="0"/>
                </a:rPr>
                <a:t>180</a:t>
              </a:r>
              <a:r>
                <a:rPr lang="en-GB" altLang="en-US" sz="1600" baseline="30000">
                  <a:latin typeface="Comic Sans MS" pitchFamily="66" charset="0"/>
                </a:rPr>
                <a:t>o</a:t>
              </a:r>
              <a:endParaRPr lang="en-GB" altLang="en-US" sz="1600">
                <a:latin typeface="Comic Sans MS" pitchFamily="66" charset="0"/>
              </a:endParaRPr>
            </a:p>
          </p:txBody>
        </p:sp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3524" y="2848"/>
              <a:ext cx="224" cy="2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5822950" y="41338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180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latin typeface="Comic Sans MS" pitchFamily="66" charset="0"/>
            </a:endParaRP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6591300" y="41973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180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latin typeface="Comic Sans MS" pitchFamily="66" charset="0"/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321550" y="45148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180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latin typeface="Comic Sans MS" pitchFamily="66" charset="0"/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429500" y="51117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180</a:t>
            </a:r>
            <a:r>
              <a:rPr lang="en-GB" altLang="en-US" sz="1600" baseline="30000">
                <a:latin typeface="Comic Sans MS" pitchFamily="66" charset="0"/>
              </a:rPr>
              <a:t>o</a:t>
            </a:r>
            <a:endParaRPr lang="en-GB" altLang="en-US" sz="1600">
              <a:latin typeface="Comic Sans MS" pitchFamily="66" charset="0"/>
            </a:endParaRPr>
          </a:p>
        </p:txBody>
      </p:sp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285750" y="3233738"/>
            <a:ext cx="3616325" cy="469900"/>
            <a:chOff x="180" y="2037"/>
            <a:chExt cx="2278" cy="296"/>
          </a:xfrm>
        </p:grpSpPr>
        <p:grpSp>
          <p:nvGrpSpPr>
            <p:cNvPr id="2115" name="Group 67"/>
            <p:cNvGrpSpPr>
              <a:grpSpLocks/>
            </p:cNvGrpSpPr>
            <p:nvPr/>
          </p:nvGrpSpPr>
          <p:grpSpPr bwMode="auto">
            <a:xfrm>
              <a:off x="189" y="2037"/>
              <a:ext cx="2269" cy="276"/>
              <a:chOff x="189" y="2037"/>
              <a:chExt cx="2269" cy="276"/>
            </a:xfrm>
          </p:grpSpPr>
          <p:sp>
            <p:nvSpPr>
              <p:cNvPr id="2113" name="Rectangle 65" descr="Parchment"/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14" name="Text Box 66" descr="Recycled paper"/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200">
                    <a:latin typeface="Comic Sans MS" pitchFamily="66" charset="0"/>
                  </a:rPr>
                  <a:t>2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= 360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11" name="Text Box 63"/>
            <p:cNvSpPr txBox="1">
              <a:spLocks noChangeArrowheads="1"/>
            </p:cNvSpPr>
            <p:nvPr/>
          </p:nvSpPr>
          <p:spPr bwMode="auto">
            <a:xfrm>
              <a:off x="180" y="2064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 </a:t>
              </a:r>
              <a:r>
                <a:rPr lang="en-GB" altLang="en-US" sz="2200">
                  <a:latin typeface="Comic Sans MS" pitchFamily="66" charset="0"/>
                </a:rPr>
                <a:t>2 </a:t>
              </a:r>
            </a:p>
          </p:txBody>
        </p:sp>
        <p:sp>
          <p:nvSpPr>
            <p:cNvPr id="2112" name="AutoShape 64"/>
            <p:cNvSpPr>
              <a:spLocks noChangeArrowheads="1"/>
            </p:cNvSpPr>
            <p:nvPr/>
          </p:nvSpPr>
          <p:spPr bwMode="auto">
            <a:xfrm>
              <a:off x="477" y="2124"/>
              <a:ext cx="165" cy="126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129" name="Group 81"/>
          <p:cNvGrpSpPr>
            <a:grpSpLocks/>
          </p:cNvGrpSpPr>
          <p:nvPr/>
        </p:nvGrpSpPr>
        <p:grpSpPr bwMode="auto">
          <a:xfrm>
            <a:off x="5048250" y="3157538"/>
            <a:ext cx="3616325" cy="469900"/>
            <a:chOff x="3180" y="1989"/>
            <a:chExt cx="2278" cy="296"/>
          </a:xfrm>
        </p:grpSpPr>
        <p:grpSp>
          <p:nvGrpSpPr>
            <p:cNvPr id="2124" name="Group 76"/>
            <p:cNvGrpSpPr>
              <a:grpSpLocks/>
            </p:cNvGrpSpPr>
            <p:nvPr/>
          </p:nvGrpSpPr>
          <p:grpSpPr bwMode="auto">
            <a:xfrm>
              <a:off x="3189" y="1989"/>
              <a:ext cx="2269" cy="276"/>
              <a:chOff x="189" y="2037"/>
              <a:chExt cx="2269" cy="276"/>
            </a:xfrm>
          </p:grpSpPr>
          <p:sp>
            <p:nvSpPr>
              <p:cNvPr id="2125" name="Rectangle 77" descr="Parchment"/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26" name="Text Box 78" descr="Recycled paper"/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200">
                    <a:latin typeface="Comic Sans MS" pitchFamily="66" charset="0"/>
                  </a:rPr>
                  <a:t>3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= 540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27" name="Text Box 79"/>
            <p:cNvSpPr txBox="1">
              <a:spLocks noChangeArrowheads="1"/>
            </p:cNvSpPr>
            <p:nvPr/>
          </p:nvSpPr>
          <p:spPr bwMode="auto">
            <a:xfrm>
              <a:off x="3180" y="2016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 </a:t>
              </a:r>
              <a:r>
                <a:rPr lang="en-GB" altLang="en-US" sz="2200">
                  <a:latin typeface="Comic Sans MS" pitchFamily="66" charset="0"/>
                </a:rPr>
                <a:t>3 </a:t>
              </a:r>
            </a:p>
          </p:txBody>
        </p:sp>
        <p:sp>
          <p:nvSpPr>
            <p:cNvPr id="2128" name="AutoShape 80"/>
            <p:cNvSpPr>
              <a:spLocks noChangeArrowheads="1"/>
            </p:cNvSpPr>
            <p:nvPr/>
          </p:nvSpPr>
          <p:spPr bwMode="auto">
            <a:xfrm>
              <a:off x="3477" y="2076"/>
              <a:ext cx="165" cy="126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136" name="Group 88"/>
          <p:cNvGrpSpPr>
            <a:grpSpLocks/>
          </p:cNvGrpSpPr>
          <p:nvPr/>
        </p:nvGrpSpPr>
        <p:grpSpPr bwMode="auto">
          <a:xfrm>
            <a:off x="285750" y="6148388"/>
            <a:ext cx="3616325" cy="469900"/>
            <a:chOff x="180" y="3873"/>
            <a:chExt cx="2278" cy="296"/>
          </a:xfrm>
        </p:grpSpPr>
        <p:grpSp>
          <p:nvGrpSpPr>
            <p:cNvPr id="2131" name="Group 83"/>
            <p:cNvGrpSpPr>
              <a:grpSpLocks/>
            </p:cNvGrpSpPr>
            <p:nvPr/>
          </p:nvGrpSpPr>
          <p:grpSpPr bwMode="auto">
            <a:xfrm>
              <a:off x="189" y="3873"/>
              <a:ext cx="2269" cy="276"/>
              <a:chOff x="189" y="2037"/>
              <a:chExt cx="2269" cy="276"/>
            </a:xfrm>
          </p:grpSpPr>
          <p:sp>
            <p:nvSpPr>
              <p:cNvPr id="2132" name="Rectangle 84" descr="Parchment"/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33" name="Text Box 85" descr="Recycled paper"/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200">
                    <a:latin typeface="Comic Sans MS" pitchFamily="66" charset="0"/>
                  </a:rPr>
                  <a:t>4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itchFamily="66" charset="0"/>
                  </a:rPr>
                  <a:t> = 720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34" name="Text Box 86"/>
            <p:cNvSpPr txBox="1">
              <a:spLocks noChangeArrowheads="1"/>
            </p:cNvSpPr>
            <p:nvPr/>
          </p:nvSpPr>
          <p:spPr bwMode="auto">
            <a:xfrm>
              <a:off x="180" y="3900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 </a:t>
              </a:r>
              <a:r>
                <a:rPr lang="en-GB" altLang="en-US" sz="2200">
                  <a:latin typeface="Comic Sans MS" pitchFamily="66" charset="0"/>
                </a:rPr>
                <a:t>4 </a:t>
              </a:r>
            </a:p>
          </p:txBody>
        </p:sp>
        <p:sp>
          <p:nvSpPr>
            <p:cNvPr id="2135" name="AutoShape 87"/>
            <p:cNvSpPr>
              <a:spLocks noChangeArrowheads="1"/>
            </p:cNvSpPr>
            <p:nvPr/>
          </p:nvSpPr>
          <p:spPr bwMode="auto">
            <a:xfrm>
              <a:off x="477" y="3960"/>
              <a:ext cx="165" cy="126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4848225" y="6157913"/>
            <a:ext cx="4086225" cy="469900"/>
            <a:chOff x="3054" y="3879"/>
            <a:chExt cx="2574" cy="296"/>
          </a:xfrm>
        </p:grpSpPr>
        <p:sp>
          <p:nvSpPr>
            <p:cNvPr id="2139" name="Rectangle 91" descr="Parchment"/>
            <p:cNvSpPr>
              <a:spLocks noChangeArrowheads="1"/>
            </p:cNvSpPr>
            <p:nvPr/>
          </p:nvSpPr>
          <p:spPr bwMode="auto">
            <a:xfrm>
              <a:off x="3064" y="3879"/>
              <a:ext cx="772" cy="276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40" name="Text Box 92" descr="Recycled paper"/>
            <p:cNvSpPr txBox="1">
              <a:spLocks noChangeArrowheads="1"/>
            </p:cNvSpPr>
            <p:nvPr/>
          </p:nvSpPr>
          <p:spPr bwMode="auto">
            <a:xfrm>
              <a:off x="3910" y="3879"/>
              <a:ext cx="1718" cy="275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200">
                  <a:latin typeface="Comic Sans MS" pitchFamily="66" charset="0"/>
                </a:rPr>
                <a:t>5 </a:t>
              </a:r>
              <a:r>
                <a:rPr lang="en-GB" altLang="en-US" sz="2200">
                  <a:solidFill>
                    <a:schemeClr val="accent2"/>
                  </a:solidFill>
                  <a:latin typeface="Comic Sans MS" pitchFamily="66" charset="0"/>
                </a:rPr>
                <a:t>x 180</a:t>
              </a:r>
              <a:r>
                <a:rPr lang="en-GB" altLang="en-US" sz="22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altLang="en-US" sz="2200">
                  <a:solidFill>
                    <a:schemeClr val="accent2"/>
                  </a:solidFill>
                  <a:latin typeface="Comic Sans MS" pitchFamily="66" charset="0"/>
                </a:rPr>
                <a:t> = 900</a:t>
              </a:r>
              <a:r>
                <a:rPr lang="en-GB" altLang="en-US" sz="22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2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41" name="Text Box 93"/>
            <p:cNvSpPr txBox="1">
              <a:spLocks noChangeArrowheads="1"/>
            </p:cNvSpPr>
            <p:nvPr/>
          </p:nvSpPr>
          <p:spPr bwMode="auto">
            <a:xfrm>
              <a:off x="3054" y="3906"/>
              <a:ext cx="13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FF5050"/>
                  </a:solidFill>
                  <a:latin typeface="Comic Sans MS" pitchFamily="66" charset="0"/>
                </a:rPr>
                <a:t> </a:t>
              </a:r>
              <a:r>
                <a:rPr lang="en-GB" altLang="en-US" sz="2200">
                  <a:latin typeface="Comic Sans MS" pitchFamily="66" charset="0"/>
                </a:rPr>
                <a:t>5 </a:t>
              </a:r>
            </a:p>
          </p:txBody>
        </p:sp>
        <p:sp>
          <p:nvSpPr>
            <p:cNvPr id="2142" name="AutoShape 94"/>
            <p:cNvSpPr>
              <a:spLocks noChangeArrowheads="1"/>
            </p:cNvSpPr>
            <p:nvPr/>
          </p:nvSpPr>
          <p:spPr bwMode="auto">
            <a:xfrm>
              <a:off x="3384" y="3966"/>
              <a:ext cx="184" cy="12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3219450" y="1143000"/>
            <a:ext cx="238125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Find the connection between the number of sides and the number of triangles.</a:t>
            </a: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3600450" y="3829050"/>
            <a:ext cx="1581150" cy="1474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The sum of the interior angles of an” n” sided polygon is?</a:t>
            </a: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3067050" y="990600"/>
            <a:ext cx="2571750" cy="1014413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(n – 2) triangles</a:t>
            </a:r>
          </a:p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</a:rPr>
              <a:t> = (n – 2)180</a:t>
            </a:r>
            <a:r>
              <a:rPr lang="en-GB" altLang="en-US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 autoUpdateAnimBg="0"/>
      <p:bldP spid="2064" grpId="0" animBg="1" autoUpdateAnimBg="0"/>
      <p:bldP spid="2065" grpId="0" animBg="1" autoUpdateAnimBg="0"/>
      <p:bldP spid="2066" grpId="0" animBg="1" autoUpdateAnimBg="0"/>
      <p:bldP spid="2070" grpId="0" animBg="1"/>
      <p:bldP spid="2069" grpId="0" animBg="1"/>
      <p:bldP spid="2072" grpId="0" autoUpdateAnimBg="0"/>
      <p:bldP spid="2073" grpId="0" autoUpdateAnimBg="0"/>
      <p:bldP spid="2080" grpId="0" animBg="1"/>
      <p:bldP spid="2081" grpId="0" animBg="1"/>
      <p:bldP spid="2079" grpId="0" animBg="1"/>
      <p:bldP spid="2084" grpId="0" autoUpdateAnimBg="0"/>
      <p:bldP spid="2085" grpId="0" autoUpdateAnimBg="0"/>
      <p:bldP spid="2086" grpId="0" autoUpdateAnimBg="0"/>
      <p:bldP spid="2089" grpId="0" animBg="1"/>
      <p:bldP spid="2090" grpId="0" animBg="1"/>
      <p:bldP spid="2091" grpId="0" animBg="1"/>
      <p:bldP spid="2088" grpId="0" animBg="1"/>
      <p:bldP spid="2092" grpId="0" autoUpdateAnimBg="0"/>
      <p:bldP spid="2093" grpId="0" autoUpdateAnimBg="0"/>
      <p:bldP spid="2094" grpId="0" autoUpdateAnimBg="0"/>
      <p:bldP spid="2096" grpId="0" autoUpdateAnimBg="0"/>
      <p:bldP spid="2098" grpId="0" animBg="1"/>
      <p:bldP spid="2099" grpId="0" animBg="1"/>
      <p:bldP spid="2100" grpId="0" animBg="1"/>
      <p:bldP spid="2101" grpId="0" animBg="1"/>
      <p:bldP spid="2097" grpId="0" animBg="1"/>
      <p:bldP spid="2104" grpId="0" autoUpdateAnimBg="0"/>
      <p:bldP spid="2105" grpId="0" autoUpdateAnimBg="0"/>
      <p:bldP spid="2106" grpId="0" autoUpdateAnimBg="0"/>
      <p:bldP spid="2107" grpId="0" autoUpdateAnimBg="0"/>
      <p:bldP spid="2145" grpId="0" animBg="1" autoUpdateAnimBg="0"/>
      <p:bldP spid="2146" grpId="0" animBg="1" autoUpdateAnimBg="0"/>
      <p:bldP spid="215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5334000" cy="466725"/>
          </a:xfrm>
          <a:prstGeom prst="rect">
            <a:avLst/>
          </a:prstGeom>
          <a:gradFill rotWithShape="0">
            <a:gsLst>
              <a:gs pos="0">
                <a:srgbClr val="64A5E0">
                  <a:gamma/>
                  <a:shade val="76078"/>
                  <a:invGamma/>
                </a:srgbClr>
              </a:gs>
              <a:gs pos="50000">
                <a:srgbClr val="64A5E0"/>
              </a:gs>
              <a:gs pos="100000">
                <a:srgbClr val="64A5E0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Interior Angles of Polygons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1938" y="3233738"/>
            <a:ext cx="251460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Septagon/Heptagon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08588" y="3233738"/>
            <a:ext cx="152400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Decagon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196138" y="323373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Hendecagon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3913" y="595788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Dodecagon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62350" y="5919788"/>
            <a:ext cx="18478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Hexadecagon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481763" y="5919788"/>
            <a:ext cx="169545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Icosagon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009650" y="2152650"/>
            <a:ext cx="7658100" cy="2928938"/>
            <a:chOff x="636" y="1356"/>
            <a:chExt cx="4824" cy="1845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63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7 sides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33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10 sides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4656" y="1356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11 sides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672" y="2952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12 sides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2436" y="2964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16 sides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4212" y="2964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20 sides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2064" y="1368"/>
              <a:ext cx="804" cy="237"/>
            </a:xfrm>
            <a:prstGeom prst="rect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50000">
                  <a:srgbClr val="FFCCFF"/>
                </a:gs>
                <a:gs pos="100000">
                  <a:srgbClr val="FF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9 sides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176588" y="3227388"/>
            <a:ext cx="1498600" cy="3762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Nonagon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61938" y="3609975"/>
            <a:ext cx="251460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900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/128.6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176588" y="3603625"/>
            <a:ext cx="149860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1260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/140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214938" y="3609975"/>
            <a:ext cx="152400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1440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 /144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196138" y="360997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1620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 /147.3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823913" y="633412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1800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 /150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562350" y="6296025"/>
            <a:ext cx="18478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2520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 /157.5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481763" y="6296025"/>
            <a:ext cx="1695450" cy="376238"/>
          </a:xfrm>
          <a:prstGeom prst="rect">
            <a:avLst/>
          </a:prstGeom>
          <a:solidFill>
            <a:srgbClr val="64A5E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3240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Comic Sans MS" pitchFamily="66" charset="0"/>
              </a:rPr>
              <a:t> /162</a:t>
            </a:r>
            <a:r>
              <a:rPr lang="en-GB" altLang="en-US" sz="18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alt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42900" y="1047750"/>
            <a:ext cx="8585200" cy="4824413"/>
            <a:chOff x="216" y="660"/>
            <a:chExt cx="5408" cy="3039"/>
          </a:xfrm>
        </p:grpSpPr>
        <p:graphicFrame>
          <p:nvGraphicFramePr>
            <p:cNvPr id="3099" name="Object 27"/>
            <p:cNvGraphicFramePr>
              <a:graphicFrameLocks noChangeAspect="1"/>
            </p:cNvGraphicFramePr>
            <p:nvPr/>
          </p:nvGraphicFramePr>
          <p:xfrm>
            <a:off x="551" y="1024"/>
            <a:ext cx="987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orelDRAW" r:id="rId4" imgW="2211840" imgH="2157120" progId="CorelDRAW.Graphic.9">
                    <p:embed/>
                  </p:oleObj>
                </mc:Choice>
                <mc:Fallback>
                  <p:oleObj name="CorelDRAW" r:id="rId4" imgW="2211840" imgH="215712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" y="1024"/>
                          <a:ext cx="987" cy="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0" name="Object 28"/>
            <p:cNvGraphicFramePr>
              <a:graphicFrameLocks noChangeAspect="1"/>
            </p:cNvGraphicFramePr>
            <p:nvPr/>
          </p:nvGraphicFramePr>
          <p:xfrm>
            <a:off x="1943" y="991"/>
            <a:ext cx="1021" cy="1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CorelDRAW" r:id="rId6" imgW="1364760" imgH="1344240" progId="CorelDRAW.Graphic.9">
                    <p:embed/>
                  </p:oleObj>
                </mc:Choice>
                <mc:Fallback>
                  <p:oleObj name="CorelDRAW" r:id="rId6" imgW="1364760" imgH="134424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3" y="991"/>
                          <a:ext cx="1021" cy="1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1" name="Object 29"/>
            <p:cNvGraphicFramePr>
              <a:graphicFrameLocks noChangeAspect="1"/>
            </p:cNvGraphicFramePr>
            <p:nvPr/>
          </p:nvGraphicFramePr>
          <p:xfrm>
            <a:off x="3250" y="996"/>
            <a:ext cx="939" cy="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orelDRAW" r:id="rId8" imgW="2697840" imgH="2835000" progId="CorelDRAW.Graphic.9">
                    <p:embed/>
                  </p:oleObj>
                </mc:Choice>
                <mc:Fallback>
                  <p:oleObj name="CorelDRAW" r:id="rId8" imgW="2697840" imgH="28350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0" y="996"/>
                          <a:ext cx="939" cy="9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2" name="Object 30"/>
            <p:cNvGraphicFramePr>
              <a:graphicFrameLocks noChangeAspect="1"/>
            </p:cNvGraphicFramePr>
            <p:nvPr/>
          </p:nvGraphicFramePr>
          <p:xfrm>
            <a:off x="4575" y="994"/>
            <a:ext cx="1010" cy="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orelDRAW" r:id="rId10" imgW="2276280" imgH="2253240" progId="CorelDRAW.Graphic.9">
                    <p:embed/>
                  </p:oleObj>
                </mc:Choice>
                <mc:Fallback>
                  <p:oleObj name="CorelDRAW" r:id="rId10" imgW="2276280" imgH="225324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5" y="994"/>
                          <a:ext cx="1010" cy="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3" name="Object 31"/>
            <p:cNvGraphicFramePr>
              <a:graphicFrameLocks noChangeAspect="1"/>
            </p:cNvGraphicFramePr>
            <p:nvPr/>
          </p:nvGraphicFramePr>
          <p:xfrm>
            <a:off x="549" y="2625"/>
            <a:ext cx="1074" cy="1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CorelDRAW" r:id="rId12" imgW="3780720" imgH="3780720" progId="CorelDRAW.Graphic.9">
                    <p:embed/>
                  </p:oleObj>
                </mc:Choice>
                <mc:Fallback>
                  <p:oleObj name="CorelDRAW" r:id="rId12" imgW="3780720" imgH="378072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" y="2625"/>
                          <a:ext cx="1074" cy="1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2305" y="2593"/>
            <a:ext cx="1077" cy="1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CorelDRAW" r:id="rId14" imgW="2929680" imgH="2929680" progId="CorelDRAW.Graphic.9">
                    <p:embed/>
                  </p:oleObj>
                </mc:Choice>
                <mc:Fallback>
                  <p:oleObj name="CorelDRAW" r:id="rId14" imgW="2929680" imgH="292968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2593"/>
                          <a:ext cx="1077" cy="10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5" name="Object 33"/>
            <p:cNvGraphicFramePr>
              <a:graphicFrameLocks noChangeAspect="1"/>
            </p:cNvGraphicFramePr>
            <p:nvPr/>
          </p:nvGraphicFramePr>
          <p:xfrm>
            <a:off x="4048" y="2560"/>
            <a:ext cx="1119" cy="1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CorelDRAW" r:id="rId16" imgW="2614320" imgH="2614320" progId="CorelDRAW.Graphic.9">
                    <p:embed/>
                  </p:oleObj>
                </mc:Choice>
                <mc:Fallback>
                  <p:oleObj name="CorelDRAW" r:id="rId16" imgW="2614320" imgH="261432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560"/>
                          <a:ext cx="1119" cy="1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216" y="660"/>
              <a:ext cx="5408" cy="237"/>
            </a:xfrm>
            <a:prstGeom prst="rect">
              <a:avLst/>
            </a:prstGeom>
            <a:gradFill rotWithShape="0">
              <a:gsLst>
                <a:gs pos="0">
                  <a:srgbClr val="64A5E0">
                    <a:gamma/>
                    <a:shade val="86275"/>
                    <a:invGamma/>
                  </a:srgbClr>
                </a:gs>
                <a:gs pos="50000">
                  <a:srgbClr val="64A5E0"/>
                </a:gs>
                <a:gs pos="100000">
                  <a:srgbClr val="64A5E0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solidFill>
                    <a:schemeClr val="bg1"/>
                  </a:solidFill>
                  <a:latin typeface="Comic Sans MS" pitchFamily="66" charset="0"/>
                </a:rPr>
                <a:t>Calculate the </a:t>
              </a:r>
              <a:r>
                <a:rPr lang="en-GB" altLang="en-US" sz="1800">
                  <a:latin typeface="Comic Sans MS" pitchFamily="66" charset="0"/>
                </a:rPr>
                <a:t>angle sum</a:t>
              </a:r>
              <a:r>
                <a:rPr lang="en-GB" altLang="en-US" sz="1800">
                  <a:solidFill>
                    <a:schemeClr val="bg1"/>
                  </a:solidFill>
                  <a:latin typeface="Comic Sans MS" pitchFamily="66" charset="0"/>
                </a:rPr>
                <a:t> and </a:t>
              </a:r>
              <a:r>
                <a:rPr lang="en-GB" altLang="en-US" sz="1800">
                  <a:latin typeface="Comic Sans MS" pitchFamily="66" charset="0"/>
                </a:rPr>
                <a:t>interior</a:t>
              </a:r>
              <a:r>
                <a:rPr lang="en-GB" altLang="en-US" sz="1800">
                  <a:solidFill>
                    <a:schemeClr val="bg1"/>
                  </a:solidFill>
                  <a:latin typeface="Comic Sans MS" pitchFamily="66" charset="0"/>
                </a:rPr>
                <a:t> angle of each of these regular polygons.</a:t>
              </a:r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240" y="1056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1680" y="1020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4260" y="1020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240" y="2676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2016" y="2652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3804" y="2652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7</a:t>
              </a: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3024" y="1020"/>
              <a:ext cx="228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3</a:t>
              </a:r>
            </a:p>
          </p:txBody>
        </p:sp>
      </p:grp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1409" flipV="1">
            <a:off x="365125" y="2209800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28600" y="2711450"/>
            <a:ext cx="755650" cy="2841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to 1 dp</a:t>
            </a:r>
          </a:p>
        </p:txBody>
      </p:sp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3027" flipV="1">
            <a:off x="6772275" y="2197100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584950" y="2730500"/>
            <a:ext cx="755650" cy="2841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to 1 dp</a:t>
            </a:r>
          </a:p>
        </p:txBody>
      </p:sp>
    </p:spTree>
    <p:extLst>
      <p:ext uri="{BB962C8B-B14F-4D97-AF65-F5344CB8AC3E}">
        <p14:creationId xmlns:p14="http://schemas.microsoft.com/office/powerpoint/2010/main" val="1251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89" grpId="0" animBg="1" autoUpdateAnimBg="0"/>
      <p:bldP spid="3090" grpId="0" animBg="1" autoUpdateAnimBg="0"/>
      <p:bldP spid="3091" grpId="0" animBg="1" autoUpdateAnimBg="0"/>
      <p:bldP spid="3092" grpId="0" animBg="1" autoUpdateAnimBg="0"/>
      <p:bldP spid="3093" grpId="0" animBg="1" autoUpdateAnimBg="0"/>
      <p:bldP spid="3094" grpId="0" animBg="1" autoUpdateAnimBg="0"/>
      <p:bldP spid="3095" grpId="0" animBg="1" autoUpdateAnimBg="0"/>
      <p:bldP spid="309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590550" y="3162300"/>
            <a:ext cx="2616200" cy="406400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2 x 180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r>
              <a:rPr lang="en-GB" altLang="en-US" sz="2000">
                <a:latin typeface="Comic Sans MS" pitchFamily="66" charset="0"/>
              </a:rPr>
              <a:t> = 360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590550" y="3543300"/>
            <a:ext cx="26162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360 – 245 = </a:t>
            </a:r>
            <a:r>
              <a:rPr lang="en-GB" altLang="en-US" sz="2000">
                <a:solidFill>
                  <a:srgbClr val="FF5050"/>
                </a:solidFill>
                <a:latin typeface="Comic Sans MS" pitchFamily="66" charset="0"/>
              </a:rPr>
              <a:t>115</a:t>
            </a:r>
            <a:r>
              <a:rPr lang="en-GB" altLang="en-US" sz="2000" baseline="30000">
                <a:solidFill>
                  <a:srgbClr val="FF5050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5619750" y="3105150"/>
            <a:ext cx="2616200" cy="406400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3 x 180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r>
              <a:rPr lang="en-GB" altLang="en-US" sz="2000">
                <a:latin typeface="Comic Sans MS" pitchFamily="66" charset="0"/>
              </a:rPr>
              <a:t> = 540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5619750" y="3486150"/>
            <a:ext cx="26162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540 – 395 = </a:t>
            </a:r>
            <a:r>
              <a:rPr lang="en-GB" altLang="en-US" sz="2000">
                <a:solidFill>
                  <a:srgbClr val="FF5050"/>
                </a:solidFill>
                <a:latin typeface="Comic Sans MS" pitchFamily="66" charset="0"/>
              </a:rPr>
              <a:t>145</a:t>
            </a:r>
            <a:r>
              <a:rPr lang="en-GB" altLang="en-US" sz="2000" baseline="30000">
                <a:solidFill>
                  <a:srgbClr val="FF5050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62063" y="293688"/>
            <a:ext cx="6553200" cy="466725"/>
          </a:xfrm>
          <a:prstGeom prst="rect">
            <a:avLst/>
          </a:prstGeom>
          <a:gradFill rotWithShape="0">
            <a:gsLst>
              <a:gs pos="0">
                <a:srgbClr val="56A8FA">
                  <a:gamma/>
                  <a:shade val="76078"/>
                  <a:invGamma/>
                </a:srgbClr>
              </a:gs>
              <a:gs pos="50000">
                <a:srgbClr val="56A8FA"/>
              </a:gs>
              <a:gs pos="100000">
                <a:srgbClr val="56A8FA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u="sng">
                <a:solidFill>
                  <a:schemeClr val="bg1"/>
                </a:solidFill>
                <a:latin typeface="Comic Sans MS" pitchFamily="66" charset="0"/>
              </a:rPr>
              <a:t>Interior Angles of Polygons</a:t>
            </a:r>
          </a:p>
        </p:txBody>
      </p:sp>
      <p:grpSp>
        <p:nvGrpSpPr>
          <p:cNvPr id="4207" name="Group 111"/>
          <p:cNvGrpSpPr>
            <a:grpSpLocks/>
          </p:cNvGrpSpPr>
          <p:nvPr/>
        </p:nvGrpSpPr>
        <p:grpSpPr bwMode="auto">
          <a:xfrm>
            <a:off x="554038" y="895350"/>
            <a:ext cx="8107362" cy="4991100"/>
            <a:chOff x="349" y="564"/>
            <a:chExt cx="5107" cy="3144"/>
          </a:xfrm>
        </p:grpSpPr>
        <p:grpSp>
          <p:nvGrpSpPr>
            <p:cNvPr id="4206" name="Group 110"/>
            <p:cNvGrpSpPr>
              <a:grpSpLocks/>
            </p:cNvGrpSpPr>
            <p:nvPr/>
          </p:nvGrpSpPr>
          <p:grpSpPr bwMode="auto">
            <a:xfrm>
              <a:off x="381" y="2543"/>
              <a:ext cx="5075" cy="1165"/>
              <a:chOff x="381" y="2543"/>
              <a:chExt cx="5075" cy="116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>
                <a:off x="381" y="2567"/>
                <a:ext cx="1806" cy="1099"/>
              </a:xfrm>
              <a:custGeom>
                <a:avLst/>
                <a:gdLst>
                  <a:gd name="T0" fmla="*/ 405 w 3233"/>
                  <a:gd name="T1" fmla="*/ 1911 h 1911"/>
                  <a:gd name="T2" fmla="*/ 2434 w 3233"/>
                  <a:gd name="T3" fmla="*/ 1911 h 1911"/>
                  <a:gd name="T4" fmla="*/ 3233 w 3233"/>
                  <a:gd name="T5" fmla="*/ 510 h 1911"/>
                  <a:gd name="T6" fmla="*/ 2552 w 3233"/>
                  <a:gd name="T7" fmla="*/ 0 h 1911"/>
                  <a:gd name="T8" fmla="*/ 549 w 3233"/>
                  <a:gd name="T9" fmla="*/ 458 h 1911"/>
                  <a:gd name="T10" fmla="*/ 0 w 3233"/>
                  <a:gd name="T11" fmla="*/ 1178 h 1911"/>
                  <a:gd name="T12" fmla="*/ 405 w 3233"/>
                  <a:gd name="T13" fmla="*/ 1911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3" h="1911">
                    <a:moveTo>
                      <a:pt x="405" y="1911"/>
                    </a:moveTo>
                    <a:lnTo>
                      <a:pt x="2434" y="1911"/>
                    </a:lnTo>
                    <a:lnTo>
                      <a:pt x="3233" y="510"/>
                    </a:lnTo>
                    <a:lnTo>
                      <a:pt x="2552" y="0"/>
                    </a:lnTo>
                    <a:lnTo>
                      <a:pt x="549" y="458"/>
                    </a:lnTo>
                    <a:lnTo>
                      <a:pt x="0" y="1178"/>
                    </a:lnTo>
                    <a:lnTo>
                      <a:pt x="405" y="1911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>
                <a:off x="3615" y="2543"/>
                <a:ext cx="1742" cy="1139"/>
              </a:xfrm>
              <a:custGeom>
                <a:avLst/>
                <a:gdLst>
                  <a:gd name="T0" fmla="*/ 353 w 2081"/>
                  <a:gd name="T1" fmla="*/ 1361 h 1361"/>
                  <a:gd name="T2" fmla="*/ 1728 w 2081"/>
                  <a:gd name="T3" fmla="*/ 1361 h 1361"/>
                  <a:gd name="T4" fmla="*/ 2081 w 2081"/>
                  <a:gd name="T5" fmla="*/ 785 h 1361"/>
                  <a:gd name="T6" fmla="*/ 1676 w 2081"/>
                  <a:gd name="T7" fmla="*/ 261 h 1361"/>
                  <a:gd name="T8" fmla="*/ 511 w 2081"/>
                  <a:gd name="T9" fmla="*/ 0 h 1361"/>
                  <a:gd name="T10" fmla="*/ 0 w 2081"/>
                  <a:gd name="T11" fmla="*/ 405 h 1361"/>
                  <a:gd name="T12" fmla="*/ 0 w 2081"/>
                  <a:gd name="T13" fmla="*/ 1021 h 1361"/>
                  <a:gd name="T14" fmla="*/ 353 w 2081"/>
                  <a:gd name="T15" fmla="*/ 1361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1" h="1361">
                    <a:moveTo>
                      <a:pt x="353" y="1361"/>
                    </a:moveTo>
                    <a:lnTo>
                      <a:pt x="1728" y="1361"/>
                    </a:lnTo>
                    <a:lnTo>
                      <a:pt x="2081" y="785"/>
                    </a:lnTo>
                    <a:lnTo>
                      <a:pt x="1676" y="261"/>
                    </a:lnTo>
                    <a:lnTo>
                      <a:pt x="511" y="0"/>
                    </a:lnTo>
                    <a:lnTo>
                      <a:pt x="0" y="405"/>
                    </a:lnTo>
                    <a:lnTo>
                      <a:pt x="0" y="1021"/>
                    </a:lnTo>
                    <a:lnTo>
                      <a:pt x="353" y="136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78" name="Text Box 82"/>
              <p:cNvSpPr txBox="1">
                <a:spLocks noChangeArrowheads="1"/>
              </p:cNvSpPr>
              <p:nvPr/>
            </p:nvSpPr>
            <p:spPr bwMode="auto">
              <a:xfrm>
                <a:off x="1491" y="3414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y</a:t>
                </a:r>
              </a:p>
            </p:txBody>
          </p:sp>
          <p:sp>
            <p:nvSpPr>
              <p:cNvPr id="4179" name="Text Box 83"/>
              <p:cNvSpPr txBox="1">
                <a:spLocks noChangeArrowheads="1"/>
              </p:cNvSpPr>
              <p:nvPr/>
            </p:nvSpPr>
            <p:spPr bwMode="auto">
              <a:xfrm>
                <a:off x="543" y="3406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117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0" name="Text Box 84"/>
              <p:cNvSpPr txBox="1">
                <a:spLocks noChangeArrowheads="1"/>
              </p:cNvSpPr>
              <p:nvPr/>
            </p:nvSpPr>
            <p:spPr bwMode="auto">
              <a:xfrm>
                <a:off x="400" y="3163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121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2" name="Text Box 86"/>
              <p:cNvSpPr txBox="1">
                <a:spLocks noChangeArrowheads="1"/>
              </p:cNvSpPr>
              <p:nvPr/>
            </p:nvSpPr>
            <p:spPr bwMode="auto">
              <a:xfrm>
                <a:off x="1749" y="280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100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3" name="Text Box 87"/>
              <p:cNvSpPr txBox="1">
                <a:spLocks noChangeArrowheads="1"/>
              </p:cNvSpPr>
              <p:nvPr/>
            </p:nvSpPr>
            <p:spPr bwMode="auto">
              <a:xfrm>
                <a:off x="1563" y="2588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4" name="Text Box 88"/>
              <p:cNvSpPr txBox="1">
                <a:spLocks noChangeArrowheads="1"/>
              </p:cNvSpPr>
              <p:nvPr/>
            </p:nvSpPr>
            <p:spPr bwMode="auto">
              <a:xfrm>
                <a:off x="615" y="2820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140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6" name="Text Box 90"/>
              <p:cNvSpPr txBox="1">
                <a:spLocks noChangeArrowheads="1"/>
              </p:cNvSpPr>
              <p:nvPr/>
            </p:nvSpPr>
            <p:spPr bwMode="auto">
              <a:xfrm>
                <a:off x="4839" y="2706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z</a:t>
                </a:r>
              </a:p>
            </p:txBody>
          </p:sp>
          <p:sp>
            <p:nvSpPr>
              <p:cNvPr id="4187" name="Text Box 91"/>
              <p:cNvSpPr txBox="1">
                <a:spLocks noChangeArrowheads="1"/>
              </p:cNvSpPr>
              <p:nvPr/>
            </p:nvSpPr>
            <p:spPr bwMode="auto">
              <a:xfrm>
                <a:off x="3805" y="3438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133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8" name="Text Box 92"/>
              <p:cNvSpPr txBox="1">
                <a:spLocks noChangeArrowheads="1"/>
              </p:cNvSpPr>
              <p:nvPr/>
            </p:nvSpPr>
            <p:spPr bwMode="auto">
              <a:xfrm>
                <a:off x="4673" y="3458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137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89" name="Text Box 93"/>
              <p:cNvSpPr txBox="1">
                <a:spLocks noChangeArrowheads="1"/>
              </p:cNvSpPr>
              <p:nvPr/>
            </p:nvSpPr>
            <p:spPr bwMode="auto">
              <a:xfrm>
                <a:off x="3581" y="3214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138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90" name="Text Box 94"/>
              <p:cNvSpPr txBox="1">
                <a:spLocks noChangeArrowheads="1"/>
              </p:cNvSpPr>
              <p:nvPr/>
            </p:nvSpPr>
            <p:spPr bwMode="auto">
              <a:xfrm>
                <a:off x="3593" y="282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138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91" name="Text Box 95"/>
              <p:cNvSpPr txBox="1">
                <a:spLocks noChangeArrowheads="1"/>
              </p:cNvSpPr>
              <p:nvPr/>
            </p:nvSpPr>
            <p:spPr bwMode="auto">
              <a:xfrm>
                <a:off x="3881" y="256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92" name="Text Box 96"/>
              <p:cNvSpPr txBox="1">
                <a:spLocks noChangeArrowheads="1"/>
              </p:cNvSpPr>
              <p:nvPr/>
            </p:nvSpPr>
            <p:spPr bwMode="auto">
              <a:xfrm>
                <a:off x="4925" y="310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105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</p:grpSp>
        <p:grpSp>
          <p:nvGrpSpPr>
            <p:cNvPr id="4205" name="Group 109"/>
            <p:cNvGrpSpPr>
              <a:grpSpLocks/>
            </p:cNvGrpSpPr>
            <p:nvPr/>
          </p:nvGrpSpPr>
          <p:grpSpPr bwMode="auto">
            <a:xfrm>
              <a:off x="349" y="564"/>
              <a:ext cx="5021" cy="1372"/>
              <a:chOff x="349" y="564"/>
              <a:chExt cx="5021" cy="1372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auto">
              <a:xfrm>
                <a:off x="349" y="963"/>
                <a:ext cx="1680" cy="960"/>
              </a:xfrm>
              <a:custGeom>
                <a:avLst/>
                <a:gdLst>
                  <a:gd name="T0" fmla="*/ 0 w 1680"/>
                  <a:gd name="T1" fmla="*/ 960 h 960"/>
                  <a:gd name="T2" fmla="*/ 1680 w 1680"/>
                  <a:gd name="T3" fmla="*/ 960 h 960"/>
                  <a:gd name="T4" fmla="*/ 1392 w 1680"/>
                  <a:gd name="T5" fmla="*/ 0 h 960"/>
                  <a:gd name="T6" fmla="*/ 288 w 1680"/>
                  <a:gd name="T7" fmla="*/ 240 h 960"/>
                  <a:gd name="T8" fmla="*/ 0 w 1680"/>
                  <a:gd name="T9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0" h="960">
                    <a:moveTo>
                      <a:pt x="0" y="960"/>
                    </a:moveTo>
                    <a:lnTo>
                      <a:pt x="1680" y="960"/>
                    </a:lnTo>
                    <a:lnTo>
                      <a:pt x="1392" y="0"/>
                    </a:lnTo>
                    <a:lnTo>
                      <a:pt x="288" y="240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3571" y="850"/>
                <a:ext cx="1723" cy="1034"/>
              </a:xfrm>
              <a:custGeom>
                <a:avLst/>
                <a:gdLst>
                  <a:gd name="T0" fmla="*/ 576 w 1920"/>
                  <a:gd name="T1" fmla="*/ 1152 h 1152"/>
                  <a:gd name="T2" fmla="*/ 1728 w 1920"/>
                  <a:gd name="T3" fmla="*/ 960 h 1152"/>
                  <a:gd name="T4" fmla="*/ 1920 w 1920"/>
                  <a:gd name="T5" fmla="*/ 336 h 1152"/>
                  <a:gd name="T6" fmla="*/ 1152 w 1920"/>
                  <a:gd name="T7" fmla="*/ 0 h 1152"/>
                  <a:gd name="T8" fmla="*/ 0 w 1920"/>
                  <a:gd name="T9" fmla="*/ 288 h 1152"/>
                  <a:gd name="T10" fmla="*/ 576 w 1920"/>
                  <a:gd name="T11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0" h="1152">
                    <a:moveTo>
                      <a:pt x="576" y="1152"/>
                    </a:moveTo>
                    <a:lnTo>
                      <a:pt x="1728" y="960"/>
                    </a:lnTo>
                    <a:lnTo>
                      <a:pt x="1920" y="336"/>
                    </a:lnTo>
                    <a:lnTo>
                      <a:pt x="1152" y="0"/>
                    </a:lnTo>
                    <a:lnTo>
                      <a:pt x="0" y="288"/>
                    </a:lnTo>
                    <a:lnTo>
                      <a:pt x="576" y="115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69" name="Text Box 73"/>
              <p:cNvSpPr txBox="1">
                <a:spLocks noChangeArrowheads="1"/>
              </p:cNvSpPr>
              <p:nvPr/>
            </p:nvSpPr>
            <p:spPr bwMode="auto">
              <a:xfrm>
                <a:off x="349" y="564"/>
                <a:ext cx="2855" cy="275"/>
              </a:xfrm>
              <a:prstGeom prst="rect">
                <a:avLst/>
              </a:prstGeom>
              <a:gradFill rotWithShape="0">
                <a:gsLst>
                  <a:gs pos="0">
                    <a:srgbClr val="FFCCFF">
                      <a:gamma/>
                      <a:shade val="66275"/>
                      <a:invGamma/>
                    </a:srgbClr>
                  </a:gs>
                  <a:gs pos="50000">
                    <a:srgbClr val="FFCCFF"/>
                  </a:gs>
                  <a:gs pos="100000">
                    <a:srgbClr val="FFCCFF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200">
                    <a:latin typeface="Comic Sans MS" pitchFamily="66" charset="0"/>
                  </a:rPr>
                  <a:t>Find the unknown angles below.</a:t>
                </a:r>
              </a:p>
            </p:txBody>
          </p:sp>
          <p:sp>
            <p:nvSpPr>
              <p:cNvPr id="4170" name="Text Box 74"/>
              <p:cNvSpPr txBox="1">
                <a:spLocks noChangeArrowheads="1"/>
              </p:cNvSpPr>
              <p:nvPr/>
            </p:nvSpPr>
            <p:spPr bwMode="auto">
              <a:xfrm>
                <a:off x="1554" y="1634"/>
                <a:ext cx="4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75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1" name="Text Box 75"/>
              <p:cNvSpPr txBox="1">
                <a:spLocks noChangeArrowheads="1"/>
              </p:cNvSpPr>
              <p:nvPr/>
            </p:nvSpPr>
            <p:spPr bwMode="auto">
              <a:xfrm>
                <a:off x="1371" y="1034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100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2" name="Text Box 76"/>
              <p:cNvSpPr txBox="1">
                <a:spLocks noChangeArrowheads="1"/>
              </p:cNvSpPr>
              <p:nvPr/>
            </p:nvSpPr>
            <p:spPr bwMode="auto">
              <a:xfrm>
                <a:off x="407" y="1686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70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3" name="Text Box 77"/>
              <p:cNvSpPr txBox="1">
                <a:spLocks noChangeArrowheads="1"/>
              </p:cNvSpPr>
              <p:nvPr/>
            </p:nvSpPr>
            <p:spPr bwMode="auto">
              <a:xfrm>
                <a:off x="4479" y="822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4174" name="Text Box 78"/>
              <p:cNvSpPr txBox="1">
                <a:spLocks noChangeArrowheads="1"/>
              </p:cNvSpPr>
              <p:nvPr/>
            </p:nvSpPr>
            <p:spPr bwMode="auto">
              <a:xfrm>
                <a:off x="4739" y="148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5" name="Text Box 79"/>
              <p:cNvSpPr txBox="1">
                <a:spLocks noChangeArrowheads="1"/>
              </p:cNvSpPr>
              <p:nvPr/>
            </p:nvSpPr>
            <p:spPr bwMode="auto">
              <a:xfrm>
                <a:off x="3995" y="162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6" name="Text Box 80"/>
              <p:cNvSpPr txBox="1">
                <a:spLocks noChangeArrowheads="1"/>
              </p:cNvSpPr>
              <p:nvPr/>
            </p:nvSpPr>
            <p:spPr bwMode="auto">
              <a:xfrm>
                <a:off x="3611" y="1050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75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4177" name="Text Box 81"/>
              <p:cNvSpPr txBox="1">
                <a:spLocks noChangeArrowheads="1"/>
              </p:cNvSpPr>
              <p:nvPr/>
            </p:nvSpPr>
            <p:spPr bwMode="auto">
              <a:xfrm>
                <a:off x="2220" y="1020"/>
                <a:ext cx="996" cy="526"/>
              </a:xfrm>
              <a:prstGeom prst="rect">
                <a:avLst/>
              </a:prstGeom>
              <a:noFill/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omic Sans MS" pitchFamily="66" charset="0"/>
                  </a:rPr>
                  <a:t>Diagrams </a:t>
                </a:r>
                <a:r>
                  <a:rPr lang="en-GB" altLang="en-US" sz="1600" b="1">
                    <a:solidFill>
                      <a:schemeClr val="accent2"/>
                    </a:solidFill>
                    <a:latin typeface="Comic Sans MS" pitchFamily="66" charset="0"/>
                  </a:rPr>
                  <a:t>not </a:t>
                </a:r>
                <a:r>
                  <a:rPr lang="en-GB" altLang="en-US" sz="1600">
                    <a:latin typeface="Comic Sans MS" pitchFamily="66" charset="0"/>
                  </a:rPr>
                  <a:t>drawn accurately.</a:t>
                </a:r>
              </a:p>
            </p:txBody>
          </p:sp>
          <p:sp>
            <p:nvSpPr>
              <p:cNvPr id="4185" name="Text Box 89"/>
              <p:cNvSpPr txBox="1">
                <a:spLocks noChangeArrowheads="1"/>
              </p:cNvSpPr>
              <p:nvPr/>
            </p:nvSpPr>
            <p:spPr bwMode="auto">
              <a:xfrm>
                <a:off x="651" y="1206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</a:p>
            </p:txBody>
          </p:sp>
          <p:sp>
            <p:nvSpPr>
              <p:cNvPr id="4199" name="Text Box 103"/>
              <p:cNvSpPr txBox="1">
                <a:spLocks noChangeArrowheads="1"/>
              </p:cNvSpPr>
              <p:nvPr/>
            </p:nvSpPr>
            <p:spPr bwMode="auto">
              <a:xfrm>
                <a:off x="4968" y="1089"/>
                <a:ext cx="4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95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</p:grpSp>
      </p:grp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661988" y="5937250"/>
            <a:ext cx="2616200" cy="406400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4 x 180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r>
              <a:rPr lang="en-GB" altLang="en-US" sz="2000">
                <a:latin typeface="Comic Sans MS" pitchFamily="66" charset="0"/>
              </a:rPr>
              <a:t> = 720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661988" y="6318250"/>
            <a:ext cx="26162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720 – 603 = </a:t>
            </a:r>
            <a:r>
              <a:rPr lang="en-GB" altLang="en-US" sz="2000">
                <a:solidFill>
                  <a:srgbClr val="FF5050"/>
                </a:solidFill>
                <a:latin typeface="Comic Sans MS" pitchFamily="66" charset="0"/>
              </a:rPr>
              <a:t>117</a:t>
            </a:r>
            <a:r>
              <a:rPr lang="en-GB" altLang="en-US" sz="2000" baseline="30000">
                <a:solidFill>
                  <a:srgbClr val="FF5050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748338" y="5942013"/>
            <a:ext cx="2616200" cy="406400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5 x 180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r>
              <a:rPr lang="en-GB" altLang="en-US" sz="2000">
                <a:latin typeface="Comic Sans MS" pitchFamily="66" charset="0"/>
              </a:rPr>
              <a:t> = 900</a:t>
            </a:r>
            <a:r>
              <a:rPr lang="en-GB" altLang="en-US" sz="2000" baseline="30000">
                <a:latin typeface="Comic Sans MS" pitchFamily="66" charset="0"/>
              </a:rPr>
              <a:t>o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5748338" y="6323013"/>
            <a:ext cx="26162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900 – 776 = </a:t>
            </a:r>
            <a:r>
              <a:rPr lang="en-GB" altLang="en-US" sz="2000">
                <a:solidFill>
                  <a:srgbClr val="FF5050"/>
                </a:solidFill>
                <a:latin typeface="Comic Sans MS" pitchFamily="66" charset="0"/>
              </a:rPr>
              <a:t>124</a:t>
            </a:r>
            <a:r>
              <a:rPr lang="en-GB" altLang="en-US" sz="2000" baseline="30000">
                <a:solidFill>
                  <a:srgbClr val="FF5050"/>
                </a:solidFill>
                <a:latin typeface="Comic Sans MS" pitchFamily="66" charset="0"/>
              </a:rPr>
              <a:t>o</a:t>
            </a:r>
            <a:endParaRPr lang="en-GB" altLang="en-US" sz="2000">
              <a:solidFill>
                <a:srgbClr val="FF5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4" grpId="0" animBg="1" autoUpdateAnimBg="0"/>
      <p:bldP spid="4195" grpId="0" animBg="1" autoUpdateAnimBg="0"/>
      <p:bldP spid="4196" grpId="0" animBg="1" autoUpdateAnimBg="0"/>
      <p:bldP spid="4197" grpId="0" animBg="1" autoUpdateAnimBg="0"/>
      <p:bldP spid="4201" grpId="0" animBg="1" autoUpdateAnimBg="0"/>
      <p:bldP spid="4202" grpId="0" animBg="1" autoUpdateAnimBg="0"/>
      <p:bldP spid="4203" grpId="0" animBg="1" autoUpdateAnimBg="0"/>
      <p:bldP spid="420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889000" y="5842000"/>
            <a:ext cx="2616200" cy="787400"/>
            <a:chOff x="560" y="3680"/>
            <a:chExt cx="1648" cy="496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560" y="3680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2 x 180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r>
                <a:rPr lang="en-GB" altLang="en-US" sz="2000">
                  <a:latin typeface="Comic Sans MS" pitchFamily="66" charset="0"/>
                </a:rPr>
                <a:t> = 360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560" y="3920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360 – 240 = </a:t>
              </a:r>
              <a:r>
                <a:rPr lang="en-GB" altLang="en-US" sz="2000">
                  <a:solidFill>
                    <a:srgbClr val="FF5050"/>
                  </a:solidFill>
                  <a:latin typeface="Comic Sans MS" pitchFamily="66" charset="0"/>
                </a:rPr>
                <a:t>120</a:t>
              </a:r>
              <a:r>
                <a:rPr lang="en-GB" altLang="en-US" sz="2000" baseline="30000">
                  <a:solidFill>
                    <a:srgbClr val="FF5050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224" name="Group 56"/>
          <p:cNvGrpSpPr>
            <a:grpSpLocks/>
          </p:cNvGrpSpPr>
          <p:nvPr/>
        </p:nvGrpSpPr>
        <p:grpSpPr bwMode="auto">
          <a:xfrm>
            <a:off x="5619750" y="3105150"/>
            <a:ext cx="2616200" cy="787400"/>
            <a:chOff x="3540" y="1956"/>
            <a:chExt cx="1648" cy="496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3540" y="1956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3 x 180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r>
                <a:rPr lang="en-GB" altLang="en-US" sz="2000">
                  <a:latin typeface="Comic Sans MS" pitchFamily="66" charset="0"/>
                </a:rPr>
                <a:t> = 540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540" y="2196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540 – 418 = </a:t>
              </a:r>
              <a:r>
                <a:rPr lang="en-GB" altLang="en-US" sz="2000">
                  <a:solidFill>
                    <a:srgbClr val="FF5050"/>
                  </a:solidFill>
                  <a:latin typeface="Comic Sans MS" pitchFamily="66" charset="0"/>
                </a:rPr>
                <a:t>122</a:t>
              </a:r>
              <a:r>
                <a:rPr lang="en-GB" altLang="en-US" sz="2000" baseline="30000">
                  <a:solidFill>
                    <a:srgbClr val="FF5050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62063" y="293688"/>
            <a:ext cx="6553200" cy="466725"/>
          </a:xfrm>
          <a:prstGeom prst="rect">
            <a:avLst/>
          </a:prstGeom>
          <a:gradFill rotWithShape="0">
            <a:gsLst>
              <a:gs pos="0">
                <a:srgbClr val="56A8FA">
                  <a:gamma/>
                  <a:shade val="76078"/>
                  <a:invGamma/>
                </a:srgbClr>
              </a:gs>
              <a:gs pos="50000">
                <a:srgbClr val="56A8FA"/>
              </a:gs>
              <a:gs pos="100000">
                <a:srgbClr val="56A8FA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u="sng">
                <a:solidFill>
                  <a:schemeClr val="bg1"/>
                </a:solidFill>
                <a:latin typeface="Comic Sans MS" pitchFamily="66" charset="0"/>
              </a:rPr>
              <a:t>Interior Angles of Polygons</a:t>
            </a:r>
          </a:p>
        </p:txBody>
      </p:sp>
      <p:grpSp>
        <p:nvGrpSpPr>
          <p:cNvPr id="7226" name="Group 58"/>
          <p:cNvGrpSpPr>
            <a:grpSpLocks/>
          </p:cNvGrpSpPr>
          <p:nvPr/>
        </p:nvGrpSpPr>
        <p:grpSpPr bwMode="auto">
          <a:xfrm>
            <a:off x="5748338" y="5942013"/>
            <a:ext cx="2616200" cy="787400"/>
            <a:chOff x="3621" y="3743"/>
            <a:chExt cx="1648" cy="496"/>
          </a:xfrm>
        </p:grpSpPr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3621" y="3743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5 x 180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r>
                <a:rPr lang="en-GB" altLang="en-US" sz="2000">
                  <a:latin typeface="Comic Sans MS" pitchFamily="66" charset="0"/>
                </a:rPr>
                <a:t> = 900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3621" y="3983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900 – 780 = </a:t>
              </a:r>
              <a:r>
                <a:rPr lang="en-GB" altLang="en-US" sz="2000">
                  <a:solidFill>
                    <a:srgbClr val="FF5050"/>
                  </a:solidFill>
                  <a:latin typeface="Comic Sans MS" pitchFamily="66" charset="0"/>
                </a:rPr>
                <a:t>120</a:t>
              </a:r>
              <a:r>
                <a:rPr lang="en-GB" altLang="en-US" sz="2000" baseline="30000">
                  <a:solidFill>
                    <a:srgbClr val="FF5050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795338" y="3314700"/>
            <a:ext cx="2616200" cy="787400"/>
            <a:chOff x="501" y="2088"/>
            <a:chExt cx="1648" cy="496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501" y="2088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 x 180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r>
                <a:rPr lang="en-GB" altLang="en-US" sz="2000">
                  <a:latin typeface="Comic Sans MS" pitchFamily="66" charset="0"/>
                </a:rPr>
                <a:t> = 720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501" y="2328"/>
              <a:ext cx="1648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720 – 595 = </a:t>
              </a:r>
              <a:r>
                <a:rPr lang="en-GB" altLang="en-US" sz="2000">
                  <a:solidFill>
                    <a:srgbClr val="FF5050"/>
                  </a:solidFill>
                  <a:latin typeface="Comic Sans MS" pitchFamily="66" charset="0"/>
                </a:rPr>
                <a:t>125</a:t>
              </a:r>
              <a:r>
                <a:rPr lang="en-GB" altLang="en-US" sz="2000" baseline="30000">
                  <a:solidFill>
                    <a:srgbClr val="FF5050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222" name="Group 54"/>
          <p:cNvGrpSpPr>
            <a:grpSpLocks/>
          </p:cNvGrpSpPr>
          <p:nvPr/>
        </p:nvGrpSpPr>
        <p:grpSpPr bwMode="auto">
          <a:xfrm>
            <a:off x="157163" y="895350"/>
            <a:ext cx="8504237" cy="4973638"/>
            <a:chOff x="99" y="564"/>
            <a:chExt cx="5357" cy="3133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99" y="564"/>
              <a:ext cx="5271" cy="1475"/>
              <a:chOff x="99" y="564"/>
              <a:chExt cx="5271" cy="1475"/>
            </a:xfrm>
          </p:grpSpPr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>
                <a:off x="465" y="915"/>
                <a:ext cx="1947" cy="1099"/>
              </a:xfrm>
              <a:custGeom>
                <a:avLst/>
                <a:gdLst>
                  <a:gd name="T0" fmla="*/ 226 w 1947"/>
                  <a:gd name="T1" fmla="*/ 1099 h 1099"/>
                  <a:gd name="T2" fmla="*/ 1360 w 1947"/>
                  <a:gd name="T3" fmla="*/ 1099 h 1099"/>
                  <a:gd name="T4" fmla="*/ 1947 w 1947"/>
                  <a:gd name="T5" fmla="*/ 817 h 1099"/>
                  <a:gd name="T6" fmla="*/ 1426 w 1947"/>
                  <a:gd name="T7" fmla="*/ 0 h 1099"/>
                  <a:gd name="T8" fmla="*/ 171 w 1947"/>
                  <a:gd name="T9" fmla="*/ 133 h 1099"/>
                  <a:gd name="T10" fmla="*/ 0 w 1947"/>
                  <a:gd name="T11" fmla="*/ 677 h 1099"/>
                  <a:gd name="T12" fmla="*/ 226 w 1947"/>
                  <a:gd name="T13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7" h="1099">
                    <a:moveTo>
                      <a:pt x="226" y="1099"/>
                    </a:moveTo>
                    <a:lnTo>
                      <a:pt x="1360" y="1099"/>
                    </a:lnTo>
                    <a:lnTo>
                      <a:pt x="1947" y="817"/>
                    </a:lnTo>
                    <a:lnTo>
                      <a:pt x="1426" y="0"/>
                    </a:lnTo>
                    <a:lnTo>
                      <a:pt x="171" y="133"/>
                    </a:lnTo>
                    <a:lnTo>
                      <a:pt x="0" y="677"/>
                    </a:lnTo>
                    <a:lnTo>
                      <a:pt x="226" y="1099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459" y="1441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y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27" y="1754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589" y="1046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1953" y="1561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85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183" name="Text Box 15"/>
              <p:cNvSpPr txBox="1">
                <a:spLocks noChangeArrowheads="1"/>
              </p:cNvSpPr>
              <p:nvPr/>
            </p:nvSpPr>
            <p:spPr bwMode="auto">
              <a:xfrm>
                <a:off x="1575" y="939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184" name="Text Box 16"/>
              <p:cNvSpPr txBox="1">
                <a:spLocks noChangeArrowheads="1"/>
              </p:cNvSpPr>
              <p:nvPr/>
            </p:nvSpPr>
            <p:spPr bwMode="auto">
              <a:xfrm>
                <a:off x="1500" y="1789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155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auto">
              <a:xfrm>
                <a:off x="3480" y="828"/>
                <a:ext cx="1814" cy="1056"/>
              </a:xfrm>
              <a:custGeom>
                <a:avLst/>
                <a:gdLst>
                  <a:gd name="T0" fmla="*/ 608 w 1814"/>
                  <a:gd name="T1" fmla="*/ 1056 h 1056"/>
                  <a:gd name="T2" fmla="*/ 1642 w 1814"/>
                  <a:gd name="T3" fmla="*/ 884 h 1056"/>
                  <a:gd name="T4" fmla="*/ 1814 w 1814"/>
                  <a:gd name="T5" fmla="*/ 324 h 1056"/>
                  <a:gd name="T6" fmla="*/ 408 w 1814"/>
                  <a:gd name="T7" fmla="*/ 0 h 1056"/>
                  <a:gd name="T8" fmla="*/ 0 w 1814"/>
                  <a:gd name="T9" fmla="*/ 576 h 1056"/>
                  <a:gd name="T10" fmla="*/ 608 w 1814"/>
                  <a:gd name="T1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" h="1056">
                    <a:moveTo>
                      <a:pt x="608" y="1056"/>
                    </a:moveTo>
                    <a:lnTo>
                      <a:pt x="1642" y="884"/>
                    </a:lnTo>
                    <a:lnTo>
                      <a:pt x="1814" y="324"/>
                    </a:lnTo>
                    <a:lnTo>
                      <a:pt x="408" y="0"/>
                    </a:lnTo>
                    <a:lnTo>
                      <a:pt x="0" y="576"/>
                    </a:lnTo>
                    <a:lnTo>
                      <a:pt x="608" y="1056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195" name="Text Box 27"/>
              <p:cNvSpPr txBox="1">
                <a:spLocks noChangeArrowheads="1"/>
              </p:cNvSpPr>
              <p:nvPr/>
            </p:nvSpPr>
            <p:spPr bwMode="auto">
              <a:xfrm>
                <a:off x="349" y="564"/>
                <a:ext cx="2855" cy="275"/>
              </a:xfrm>
              <a:prstGeom prst="rect">
                <a:avLst/>
              </a:prstGeom>
              <a:gradFill rotWithShape="0">
                <a:gsLst>
                  <a:gs pos="0">
                    <a:srgbClr val="FFCCFF">
                      <a:gamma/>
                      <a:shade val="66275"/>
                      <a:invGamma/>
                    </a:srgbClr>
                  </a:gs>
                  <a:gs pos="50000">
                    <a:srgbClr val="FFCCFF"/>
                  </a:gs>
                  <a:gs pos="100000">
                    <a:srgbClr val="FFCCFF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200">
                    <a:latin typeface="Comic Sans MS" pitchFamily="66" charset="0"/>
                  </a:rPr>
                  <a:t>Now try these ones yourself.</a:t>
                </a:r>
              </a:p>
            </p:txBody>
          </p:sp>
          <p:sp>
            <p:nvSpPr>
              <p:cNvPr id="7199" name="Text Box 31"/>
              <p:cNvSpPr txBox="1">
                <a:spLocks noChangeArrowheads="1"/>
              </p:cNvSpPr>
              <p:nvPr/>
            </p:nvSpPr>
            <p:spPr bwMode="auto">
              <a:xfrm>
                <a:off x="4003" y="1638"/>
                <a:ext cx="3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accent2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7200" name="Text Box 32"/>
              <p:cNvSpPr txBox="1">
                <a:spLocks noChangeArrowheads="1"/>
              </p:cNvSpPr>
              <p:nvPr/>
            </p:nvSpPr>
            <p:spPr bwMode="auto">
              <a:xfrm>
                <a:off x="4739" y="1482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120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3787" y="894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115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202" name="Text Box 34"/>
              <p:cNvSpPr txBox="1">
                <a:spLocks noChangeArrowheads="1"/>
              </p:cNvSpPr>
              <p:nvPr/>
            </p:nvSpPr>
            <p:spPr bwMode="auto">
              <a:xfrm>
                <a:off x="3491" y="1254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95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205" name="Text Box 37"/>
              <p:cNvSpPr txBox="1">
                <a:spLocks noChangeArrowheads="1"/>
              </p:cNvSpPr>
              <p:nvPr/>
            </p:nvSpPr>
            <p:spPr bwMode="auto">
              <a:xfrm>
                <a:off x="4968" y="1089"/>
                <a:ext cx="4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Comic Sans MS" pitchFamily="66" charset="0"/>
                  </a:rPr>
                  <a:t>88</a:t>
                </a:r>
                <a:r>
                  <a:rPr lang="en-GB" altLang="en-US" sz="2000" baseline="30000">
                    <a:latin typeface="Comic Sans MS" pitchFamily="66" charset="0"/>
                  </a:rPr>
                  <a:t>o</a:t>
                </a:r>
                <a:endParaRPr lang="en-GB" altLang="en-US" sz="2000">
                  <a:latin typeface="Comic Sans MS" pitchFamily="66" charset="0"/>
                </a:endParaRPr>
              </a:p>
            </p:txBody>
          </p:sp>
          <p:sp>
            <p:nvSpPr>
              <p:cNvPr id="7212" name="Text Box 44"/>
              <p:cNvSpPr txBox="1">
                <a:spLocks noChangeArrowheads="1"/>
              </p:cNvSpPr>
              <p:nvPr/>
            </p:nvSpPr>
            <p:spPr bwMode="auto">
              <a:xfrm>
                <a:off x="99" y="1014"/>
                <a:ext cx="34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7213" name="Text Box 45"/>
              <p:cNvSpPr txBox="1">
                <a:spLocks noChangeArrowheads="1"/>
              </p:cNvSpPr>
              <p:nvPr/>
            </p:nvSpPr>
            <p:spPr bwMode="auto">
              <a:xfrm>
                <a:off x="3159" y="999"/>
                <a:ext cx="34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</a:p>
            </p:txBody>
          </p:sp>
        </p:grpSp>
        <p:grpSp>
          <p:nvGrpSpPr>
            <p:cNvPr id="7221" name="Group 53"/>
            <p:cNvGrpSpPr>
              <a:grpSpLocks/>
            </p:cNvGrpSpPr>
            <p:nvPr/>
          </p:nvGrpSpPr>
          <p:grpSpPr bwMode="auto">
            <a:xfrm>
              <a:off x="303" y="1992"/>
              <a:ext cx="5153" cy="1705"/>
              <a:chOff x="303" y="1992"/>
              <a:chExt cx="5153" cy="1705"/>
            </a:xfrm>
          </p:grpSpPr>
          <p:sp>
            <p:nvSpPr>
              <p:cNvPr id="7203" name="Text Box 35"/>
              <p:cNvSpPr txBox="1">
                <a:spLocks noChangeArrowheads="1"/>
              </p:cNvSpPr>
              <p:nvPr/>
            </p:nvSpPr>
            <p:spPr bwMode="auto">
              <a:xfrm>
                <a:off x="2340" y="1992"/>
                <a:ext cx="996" cy="526"/>
              </a:xfrm>
              <a:prstGeom prst="rect">
                <a:avLst/>
              </a:prstGeom>
              <a:noFill/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omic Sans MS" pitchFamily="66" charset="0"/>
                  </a:rPr>
                  <a:t>Diagrams </a:t>
                </a:r>
                <a:r>
                  <a:rPr lang="en-GB" altLang="en-US" sz="1600" b="1">
                    <a:solidFill>
                      <a:schemeClr val="accent2"/>
                    </a:solidFill>
                    <a:latin typeface="Comic Sans MS" pitchFamily="66" charset="0"/>
                  </a:rPr>
                  <a:t>not </a:t>
                </a:r>
                <a:r>
                  <a:rPr lang="en-GB" altLang="en-US" sz="1600">
                    <a:latin typeface="Comic Sans MS" pitchFamily="66" charset="0"/>
                  </a:rPr>
                  <a:t>drawn accurately.</a:t>
                </a:r>
              </a:p>
            </p:txBody>
          </p:sp>
          <p:grpSp>
            <p:nvGrpSpPr>
              <p:cNvPr id="7220" name="Group 52"/>
              <p:cNvGrpSpPr>
                <a:grpSpLocks/>
              </p:cNvGrpSpPr>
              <p:nvPr/>
            </p:nvGrpSpPr>
            <p:grpSpPr bwMode="auto">
              <a:xfrm>
                <a:off x="303" y="2529"/>
                <a:ext cx="5153" cy="1168"/>
                <a:chOff x="303" y="2529"/>
                <a:chExt cx="5153" cy="1168"/>
              </a:xfrm>
            </p:grpSpPr>
            <p:sp>
              <p:nvSpPr>
                <p:cNvPr id="7178" name="Freeform 10"/>
                <p:cNvSpPr>
                  <a:spLocks/>
                </p:cNvSpPr>
                <p:nvPr/>
              </p:nvSpPr>
              <p:spPr bwMode="auto">
                <a:xfrm>
                  <a:off x="3216" y="2543"/>
                  <a:ext cx="2136" cy="1139"/>
                </a:xfrm>
                <a:custGeom>
                  <a:avLst/>
                  <a:gdLst>
                    <a:gd name="T0" fmla="*/ 694 w 2136"/>
                    <a:gd name="T1" fmla="*/ 1139 h 1139"/>
                    <a:gd name="T2" fmla="*/ 1846 w 2136"/>
                    <a:gd name="T3" fmla="*/ 1139 h 1139"/>
                    <a:gd name="T4" fmla="*/ 2136 w 2136"/>
                    <a:gd name="T5" fmla="*/ 649 h 1139"/>
                    <a:gd name="T6" fmla="*/ 2136 w 2136"/>
                    <a:gd name="T7" fmla="*/ 1 h 1139"/>
                    <a:gd name="T8" fmla="*/ 827 w 2136"/>
                    <a:gd name="T9" fmla="*/ 0 h 1139"/>
                    <a:gd name="T10" fmla="*/ 252 w 2136"/>
                    <a:gd name="T11" fmla="*/ 157 h 1139"/>
                    <a:gd name="T12" fmla="*/ 0 w 2136"/>
                    <a:gd name="T13" fmla="*/ 829 h 1139"/>
                    <a:gd name="T14" fmla="*/ 694 w 2136"/>
                    <a:gd name="T15" fmla="*/ 1139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36" h="1139">
                      <a:moveTo>
                        <a:pt x="694" y="1139"/>
                      </a:moveTo>
                      <a:lnTo>
                        <a:pt x="1846" y="1139"/>
                      </a:lnTo>
                      <a:lnTo>
                        <a:pt x="2136" y="649"/>
                      </a:lnTo>
                      <a:lnTo>
                        <a:pt x="2136" y="1"/>
                      </a:lnTo>
                      <a:lnTo>
                        <a:pt x="827" y="0"/>
                      </a:lnTo>
                      <a:lnTo>
                        <a:pt x="252" y="157"/>
                      </a:lnTo>
                      <a:lnTo>
                        <a:pt x="0" y="829"/>
                      </a:lnTo>
                      <a:lnTo>
                        <a:pt x="694" y="113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71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63" y="3447"/>
                  <a:ext cx="31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z</a:t>
                  </a:r>
                </a:p>
              </p:txBody>
            </p:sp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805" y="3438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155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24" y="3205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95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89" y="2717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125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42" y="2529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165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925" y="3102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150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3" name="Freeform 25"/>
                <p:cNvSpPr>
                  <a:spLocks/>
                </p:cNvSpPr>
                <p:nvPr/>
              </p:nvSpPr>
              <p:spPr bwMode="auto">
                <a:xfrm>
                  <a:off x="537" y="2660"/>
                  <a:ext cx="1680" cy="951"/>
                </a:xfrm>
                <a:custGeom>
                  <a:avLst/>
                  <a:gdLst>
                    <a:gd name="T0" fmla="*/ 0 w 1680"/>
                    <a:gd name="T1" fmla="*/ 951 h 951"/>
                    <a:gd name="T2" fmla="*/ 1680 w 1680"/>
                    <a:gd name="T3" fmla="*/ 951 h 951"/>
                    <a:gd name="T4" fmla="*/ 1475 w 1680"/>
                    <a:gd name="T5" fmla="*/ 336 h 951"/>
                    <a:gd name="T6" fmla="*/ 287 w 1680"/>
                    <a:gd name="T7" fmla="*/ 0 h 951"/>
                    <a:gd name="T8" fmla="*/ 0 w 1680"/>
                    <a:gd name="T9" fmla="*/ 951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0" h="951">
                      <a:moveTo>
                        <a:pt x="0" y="951"/>
                      </a:moveTo>
                      <a:lnTo>
                        <a:pt x="1680" y="951"/>
                      </a:lnTo>
                      <a:lnTo>
                        <a:pt x="1475" y="336"/>
                      </a:lnTo>
                      <a:lnTo>
                        <a:pt x="287" y="0"/>
                      </a:lnTo>
                      <a:lnTo>
                        <a:pt x="0" y="95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71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10" y="3354"/>
                  <a:ext cx="4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75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1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95" y="3374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latin typeface="Comic Sans MS" pitchFamily="66" charset="0"/>
                    </a:rPr>
                    <a:t>75</a:t>
                  </a:r>
                  <a:r>
                    <a:rPr lang="en-GB" altLang="en-US" sz="2000" baseline="30000">
                      <a:latin typeface="Comic Sans MS" pitchFamily="66" charset="0"/>
                    </a:rPr>
                    <a:t>o</a:t>
                  </a:r>
                  <a:endParaRPr lang="en-GB" alt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720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771" y="2934"/>
                  <a:ext cx="31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en-US" sz="2000">
                      <a:solidFill>
                        <a:schemeClr val="accent2"/>
                      </a:solidFill>
                      <a:latin typeface="Comic Sans MS" pitchFamily="66" charset="0"/>
                    </a:rPr>
                    <a:t>w</a:t>
                  </a:r>
                </a:p>
              </p:txBody>
            </p:sp>
            <p:sp>
              <p:nvSpPr>
                <p:cNvPr id="7210" name="Rectangle 42"/>
                <p:cNvSpPr>
                  <a:spLocks noChangeArrowheads="1"/>
                </p:cNvSpPr>
                <p:nvPr/>
              </p:nvSpPr>
              <p:spPr bwMode="auto">
                <a:xfrm>
                  <a:off x="5238" y="2547"/>
                  <a:ext cx="111" cy="11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7211" name="Rectangle 43"/>
                <p:cNvSpPr>
                  <a:spLocks noChangeArrowheads="1"/>
                </p:cNvSpPr>
                <p:nvPr/>
              </p:nvSpPr>
              <p:spPr bwMode="auto">
                <a:xfrm rot="938310">
                  <a:off x="812" y="2676"/>
                  <a:ext cx="112" cy="11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72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03" y="2655"/>
                  <a:ext cx="34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3</a:t>
                  </a:r>
                </a:p>
              </p:txBody>
            </p:sp>
            <p:sp>
              <p:nvSpPr>
                <p:cNvPr id="72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07" y="2655"/>
                  <a:ext cx="348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  <a:latin typeface="Comic Sans MS" pitchFamily="66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980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2988" y="5589588"/>
            <a:ext cx="1081087" cy="1152525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789363" y="5635625"/>
            <a:ext cx="1079500" cy="1152525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686550" y="5589588"/>
            <a:ext cx="1079500" cy="115252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>
              <a:solidFill>
                <a:prstClr val="white"/>
              </a:solidFill>
            </a:endParaRPr>
          </a:p>
        </p:txBody>
      </p:sp>
      <p:pic>
        <p:nvPicPr>
          <p:cNvPr id="63494" name="Picture 2" descr="C:\Users\pgarnett\AppData\Local\Microsoft\Windows\Temporary Internet Files\Content.IE5\WBUM89UW\MC900311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911725"/>
            <a:ext cx="91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C:\Users\pgarnett\AppData\Local\Microsoft\Windows\Temporary Internet Files\Content.IE5\A1WZYC2M\MC9003825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74980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" descr="C:\Users\pgarnett\AppData\Local\Microsoft\Windows\Temporary Internet Files\Content.IE5\QMWU7UXH\MP90041008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06938"/>
            <a:ext cx="13176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2205856" y="3721894"/>
            <a:ext cx="51038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10 ticks level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6 </a:t>
            </a:r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pack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5 </a:t>
            </a:r>
            <a:r>
              <a:rPr lang="en-NZ" altLang="en-US" sz="2500" b="1" dirty="0">
                <a:solidFill>
                  <a:srgbClr val="7030A0"/>
                </a:solidFill>
                <a:latin typeface="Calibri" pitchFamily="34" charset="0"/>
              </a:rPr>
              <a:t>page </a:t>
            </a:r>
            <a:r>
              <a:rPr lang="en-NZ" altLang="en-US" sz="2500" b="1" dirty="0" smtClean="0">
                <a:solidFill>
                  <a:srgbClr val="7030A0"/>
                </a:solidFill>
                <a:latin typeface="Calibri" pitchFamily="34" charset="0"/>
              </a:rPr>
              <a:t>27-28</a:t>
            </a:r>
            <a:endParaRPr lang="en-NZ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1629568"/>
            <a:ext cx="8229600" cy="17152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the interior angles of a regular polygon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missing angles in polygons</a:t>
            </a:r>
          </a:p>
        </p:txBody>
      </p:sp>
    </p:spTree>
    <p:extLst>
      <p:ext uri="{BB962C8B-B14F-4D97-AF65-F5344CB8AC3E}">
        <p14:creationId xmlns:p14="http://schemas.microsoft.com/office/powerpoint/2010/main" val="38636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515" y="404664"/>
            <a:ext cx="79950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Exterior Angles of Polygons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2781300"/>
            <a:ext cx="8229600" cy="2303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the interior angles of a regular polygon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prstClr val="black"/>
                </a:solidFill>
              </a:rPr>
              <a:t>I can find missing angles in polygons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629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5940425" y="1793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4A961-C319-4EE8-ADCB-AA2CDD88393A}" type="datetime1">
              <a:rPr lang="en-NZ" altLang="en-US" sz="2200" b="1">
                <a:solidFill>
                  <a:srgbClr val="000000"/>
                </a:solidFill>
              </a:rPr>
              <a:pPr eaLnBrk="1" hangingPunct="1"/>
              <a:t>13/06/2014</a:t>
            </a:fld>
            <a:endParaRPr lang="en-NZ" altLang="en-US" sz="2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509838" y="2281238"/>
            <a:ext cx="6310312" cy="3460750"/>
            <a:chOff x="1581" y="1437"/>
            <a:chExt cx="3975" cy="21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1437"/>
              <a:ext cx="1299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3660" y="2688"/>
              <a:ext cx="1896" cy="929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Use your protractor to measure the exterior angles of these shapes. Make a statement about your findings.</a:t>
              </a:r>
            </a:p>
          </p:txBody>
        </p:sp>
      </p:grp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381000"/>
            <a:ext cx="5334000" cy="466725"/>
          </a:xfrm>
          <a:prstGeom prst="rect">
            <a:avLst/>
          </a:prstGeom>
          <a:gradFill rotWithShape="0">
            <a:gsLst>
              <a:gs pos="0">
                <a:srgbClr val="64A5E0">
                  <a:gamma/>
                  <a:shade val="76078"/>
                  <a:invGamma/>
                </a:srgbClr>
              </a:gs>
              <a:gs pos="50000">
                <a:srgbClr val="64A5E0"/>
              </a:gs>
              <a:gs pos="100000">
                <a:srgbClr val="64A5E0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Comic Sans MS" pitchFamily="66" charset="0"/>
              </a:rPr>
              <a:t>Exterior Angles of Polygons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1622425" y="1555750"/>
            <a:ext cx="6403975" cy="4489450"/>
            <a:chOff x="1022" y="980"/>
            <a:chExt cx="4034" cy="2828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1022" y="1103"/>
              <a:ext cx="1201" cy="102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561" y="980"/>
              <a:ext cx="1495" cy="1169"/>
            </a:xfrm>
            <a:custGeom>
              <a:avLst/>
              <a:gdLst>
                <a:gd name="T0" fmla="*/ 0 w 1416"/>
                <a:gd name="T1" fmla="*/ 1080 h 1080"/>
                <a:gd name="T2" fmla="*/ 1416 w 1416"/>
                <a:gd name="T3" fmla="*/ 1080 h 1080"/>
                <a:gd name="T4" fmla="*/ 1104 w 1416"/>
                <a:gd name="T5" fmla="*/ 0 h 1080"/>
                <a:gd name="T6" fmla="*/ 228 w 1416"/>
                <a:gd name="T7" fmla="*/ 276 h 1080"/>
                <a:gd name="T8" fmla="*/ 0 w 1416"/>
                <a:gd name="T9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080">
                  <a:moveTo>
                    <a:pt x="0" y="1080"/>
                  </a:moveTo>
                  <a:lnTo>
                    <a:pt x="1416" y="1080"/>
                  </a:lnTo>
                  <a:lnTo>
                    <a:pt x="1104" y="0"/>
                  </a:lnTo>
                  <a:lnTo>
                    <a:pt x="228" y="276"/>
                  </a:lnTo>
                  <a:lnTo>
                    <a:pt x="0" y="10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1358" y="2799"/>
              <a:ext cx="2103" cy="1009"/>
            </a:xfrm>
            <a:custGeom>
              <a:avLst/>
              <a:gdLst>
                <a:gd name="T0" fmla="*/ 552 w 2376"/>
                <a:gd name="T1" fmla="*/ 1140 h 1140"/>
                <a:gd name="T2" fmla="*/ 2376 w 2376"/>
                <a:gd name="T3" fmla="*/ 1140 h 1140"/>
                <a:gd name="T4" fmla="*/ 2148 w 2376"/>
                <a:gd name="T5" fmla="*/ 324 h 1140"/>
                <a:gd name="T6" fmla="*/ 1224 w 2376"/>
                <a:gd name="T7" fmla="*/ 0 h 1140"/>
                <a:gd name="T8" fmla="*/ 0 w 2376"/>
                <a:gd name="T9" fmla="*/ 708 h 1140"/>
                <a:gd name="T10" fmla="*/ 552 w 2376"/>
                <a:gd name="T11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6" h="1140">
                  <a:moveTo>
                    <a:pt x="552" y="1140"/>
                  </a:moveTo>
                  <a:lnTo>
                    <a:pt x="2376" y="1140"/>
                  </a:lnTo>
                  <a:lnTo>
                    <a:pt x="2148" y="324"/>
                  </a:lnTo>
                  <a:lnTo>
                    <a:pt x="1224" y="0"/>
                  </a:lnTo>
                  <a:lnTo>
                    <a:pt x="0" y="708"/>
                  </a:lnTo>
                  <a:lnTo>
                    <a:pt x="552" y="11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66800" y="755650"/>
            <a:ext cx="7772400" cy="5738813"/>
            <a:chOff x="672" y="476"/>
            <a:chExt cx="4896" cy="3615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H="1" flipV="1">
              <a:off x="3096" y="2548"/>
              <a:ext cx="163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672" y="476"/>
              <a:ext cx="4896" cy="3615"/>
              <a:chOff x="672" y="476"/>
              <a:chExt cx="4896" cy="3615"/>
            </a:xfrm>
          </p:grpSpPr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2219" y="2124"/>
                <a:ext cx="7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 flipH="1" flipV="1">
                <a:off x="1426" y="768"/>
                <a:ext cx="196" cy="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 flipH="1">
                <a:off x="672" y="2122"/>
                <a:ext cx="350" cy="6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5049" y="2149"/>
                <a:ext cx="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 flipH="1" flipV="1">
                <a:off x="4571" y="476"/>
                <a:ext cx="15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 flipH="1">
                <a:off x="3264" y="1284"/>
                <a:ext cx="532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 flipH="1">
                <a:off x="3438" y="2145"/>
                <a:ext cx="123" cy="4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3457" y="3808"/>
                <a:ext cx="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 flipH="1" flipV="1">
                <a:off x="1928" y="2619"/>
                <a:ext cx="514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H="1">
                <a:off x="916" y="3429"/>
                <a:ext cx="439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1850" y="3808"/>
                <a:ext cx="41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758950" y="1066800"/>
            <a:ext cx="6159500" cy="4937125"/>
            <a:chOff x="1108" y="672"/>
            <a:chExt cx="3880" cy="3110"/>
          </a:xfrm>
        </p:grpSpPr>
        <p:grpSp>
          <p:nvGrpSpPr>
            <p:cNvPr id="3097" name="Group 25"/>
            <p:cNvGrpSpPr>
              <a:grpSpLocks/>
            </p:cNvGrpSpPr>
            <p:nvPr/>
          </p:nvGrpSpPr>
          <p:grpSpPr bwMode="auto">
            <a:xfrm>
              <a:off x="1108" y="1052"/>
              <a:ext cx="3880" cy="2730"/>
              <a:chOff x="1108" y="1052"/>
              <a:chExt cx="3880" cy="2730"/>
            </a:xfrm>
          </p:grpSpPr>
          <p:sp>
            <p:nvSpPr>
              <p:cNvPr id="3098" name="Oval 26"/>
              <p:cNvSpPr>
                <a:spLocks noChangeArrowheads="1"/>
              </p:cNvSpPr>
              <p:nvPr/>
            </p:nvSpPr>
            <p:spPr bwMode="auto">
              <a:xfrm>
                <a:off x="1576" y="12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>
                <a:off x="1108" y="2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0" name="Oval 28"/>
              <p:cNvSpPr>
                <a:spLocks noChangeArrowheads="1"/>
              </p:cNvSpPr>
              <p:nvPr/>
            </p:nvSpPr>
            <p:spPr bwMode="auto">
              <a:xfrm>
                <a:off x="2024" y="200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1" name="Oval 29"/>
              <p:cNvSpPr>
                <a:spLocks noChangeArrowheads="1"/>
              </p:cNvSpPr>
              <p:nvPr/>
            </p:nvSpPr>
            <p:spPr bwMode="auto">
              <a:xfrm>
                <a:off x="4616" y="10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3812" y="13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4892" y="201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3616" y="20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3136" y="30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2400" y="28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1828" y="367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auto">
              <a:xfrm>
                <a:off x="1464" y="33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9" name="Oval 37"/>
              <p:cNvSpPr>
                <a:spLocks noChangeArrowheads="1"/>
              </p:cNvSpPr>
              <p:nvPr/>
            </p:nvSpPr>
            <p:spPr bwMode="auto">
              <a:xfrm>
                <a:off x="3284" y="368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1872" y="672"/>
              <a:ext cx="177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Interior Angles</a:t>
              </a:r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1622425" y="1422400"/>
            <a:ext cx="6578600" cy="4800600"/>
            <a:chOff x="1022" y="896"/>
            <a:chExt cx="4144" cy="3024"/>
          </a:xfrm>
        </p:grpSpPr>
        <p:grpSp>
          <p:nvGrpSpPr>
            <p:cNvPr id="3112" name="Group 40"/>
            <p:cNvGrpSpPr>
              <a:grpSpLocks/>
            </p:cNvGrpSpPr>
            <p:nvPr/>
          </p:nvGrpSpPr>
          <p:grpSpPr bwMode="auto">
            <a:xfrm>
              <a:off x="1022" y="896"/>
              <a:ext cx="4144" cy="3024"/>
              <a:chOff x="1022" y="896"/>
              <a:chExt cx="4144" cy="3024"/>
            </a:xfrm>
          </p:grpSpPr>
          <p:sp>
            <p:nvSpPr>
              <p:cNvPr id="3113" name="Oval 41"/>
              <p:cNvSpPr>
                <a:spLocks noChangeArrowheads="1"/>
              </p:cNvSpPr>
              <p:nvPr/>
            </p:nvSpPr>
            <p:spPr bwMode="auto">
              <a:xfrm>
                <a:off x="2228" y="1996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4" name="Oval 42"/>
              <p:cNvSpPr>
                <a:spLocks noChangeArrowheads="1"/>
              </p:cNvSpPr>
              <p:nvPr/>
            </p:nvSpPr>
            <p:spPr bwMode="auto">
              <a:xfrm>
                <a:off x="1472" y="1036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auto">
              <a:xfrm>
                <a:off x="1022" y="2158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auto">
              <a:xfrm>
                <a:off x="5072" y="2016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7" name="Oval 45"/>
              <p:cNvSpPr>
                <a:spLocks noChangeArrowheads="1"/>
              </p:cNvSpPr>
              <p:nvPr/>
            </p:nvSpPr>
            <p:spPr bwMode="auto">
              <a:xfrm>
                <a:off x="3632" y="1360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8" name="Oval 46"/>
              <p:cNvSpPr>
                <a:spLocks noChangeArrowheads="1"/>
              </p:cNvSpPr>
              <p:nvPr/>
            </p:nvSpPr>
            <p:spPr bwMode="auto">
              <a:xfrm>
                <a:off x="3574" y="2178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auto">
              <a:xfrm>
                <a:off x="4572" y="896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auto">
              <a:xfrm>
                <a:off x="3468" y="3684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/>
            </p:nvSpPr>
            <p:spPr bwMode="auto">
              <a:xfrm>
                <a:off x="3104" y="2920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2" name="Oval 50"/>
              <p:cNvSpPr>
                <a:spLocks noChangeArrowheads="1"/>
              </p:cNvSpPr>
              <p:nvPr/>
            </p:nvSpPr>
            <p:spPr bwMode="auto">
              <a:xfrm>
                <a:off x="2030" y="3826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auto">
              <a:xfrm>
                <a:off x="2224" y="2760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auto">
              <a:xfrm>
                <a:off x="1304" y="3480"/>
                <a:ext cx="94" cy="9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1884" y="1032"/>
              <a:ext cx="1776" cy="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>
                  <a:solidFill>
                    <a:schemeClr val="bg1"/>
                  </a:solidFill>
                  <a:latin typeface="Comic Sans MS" pitchFamily="66" charset="0"/>
                </a:rPr>
                <a:t>Exterior Angles</a:t>
              </a:r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6038850" y="3695700"/>
            <a:ext cx="2489200" cy="457200"/>
            <a:chOff x="3708" y="2556"/>
            <a:chExt cx="1568" cy="288"/>
          </a:xfrm>
        </p:grpSpPr>
        <p:grpSp>
          <p:nvGrpSpPr>
            <p:cNvPr id="3127" name="Group 55"/>
            <p:cNvGrpSpPr>
              <a:grpSpLocks/>
            </p:cNvGrpSpPr>
            <p:nvPr/>
          </p:nvGrpSpPr>
          <p:grpSpPr bwMode="auto">
            <a:xfrm>
              <a:off x="3708" y="2560"/>
              <a:ext cx="1150" cy="284"/>
              <a:chOff x="3708" y="2560"/>
              <a:chExt cx="1150" cy="284"/>
            </a:xfrm>
          </p:grpSpPr>
          <p:sp>
            <p:nvSpPr>
              <p:cNvPr id="3128" name="Oval 56"/>
              <p:cNvSpPr>
                <a:spLocks noChangeArrowheads="1"/>
              </p:cNvSpPr>
              <p:nvPr/>
            </p:nvSpPr>
            <p:spPr bwMode="auto">
              <a:xfrm>
                <a:off x="3708" y="2568"/>
                <a:ext cx="276" cy="2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29" name="Oval 57"/>
              <p:cNvSpPr>
                <a:spLocks noChangeArrowheads="1"/>
              </p:cNvSpPr>
              <p:nvPr/>
            </p:nvSpPr>
            <p:spPr bwMode="auto">
              <a:xfrm>
                <a:off x="4288" y="2560"/>
                <a:ext cx="276" cy="2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grpSp>
            <p:nvGrpSpPr>
              <p:cNvPr id="3130" name="Group 58"/>
              <p:cNvGrpSpPr>
                <a:grpSpLocks/>
              </p:cNvGrpSpPr>
              <p:nvPr/>
            </p:nvGrpSpPr>
            <p:grpSpPr bwMode="auto">
              <a:xfrm>
                <a:off x="4062" y="2620"/>
                <a:ext cx="180" cy="180"/>
                <a:chOff x="4062" y="2620"/>
                <a:chExt cx="180" cy="180"/>
              </a:xfrm>
            </p:grpSpPr>
            <p:sp>
              <p:nvSpPr>
                <p:cNvPr id="3131" name="Line 59"/>
                <p:cNvSpPr>
                  <a:spLocks noChangeShapeType="1"/>
                </p:cNvSpPr>
                <p:nvPr/>
              </p:nvSpPr>
              <p:spPr bwMode="auto">
                <a:xfrm>
                  <a:off x="4152" y="2620"/>
                  <a:ext cx="0" cy="1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3132" name="Line 60"/>
                <p:cNvSpPr>
                  <a:spLocks noChangeShapeType="1"/>
                </p:cNvSpPr>
                <p:nvPr/>
              </p:nvSpPr>
              <p:spPr bwMode="auto">
                <a:xfrm rot="-5400000">
                  <a:off x="4152" y="2628"/>
                  <a:ext cx="0" cy="1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3133" name="Line 61"/>
              <p:cNvSpPr>
                <a:spLocks noChangeShapeType="1"/>
              </p:cNvSpPr>
              <p:nvPr/>
            </p:nvSpPr>
            <p:spPr bwMode="auto">
              <a:xfrm rot="-5400000">
                <a:off x="4764" y="2596"/>
                <a:ext cx="0" cy="1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134" name="Line 62"/>
              <p:cNvSpPr>
                <a:spLocks noChangeShapeType="1"/>
              </p:cNvSpPr>
              <p:nvPr/>
            </p:nvSpPr>
            <p:spPr bwMode="auto">
              <a:xfrm rot="-5400000">
                <a:off x="4768" y="2672"/>
                <a:ext cx="0" cy="1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3135" name="Text Box 63"/>
            <p:cNvSpPr txBox="1">
              <a:spLocks noChangeArrowheads="1"/>
            </p:cNvSpPr>
            <p:nvPr/>
          </p:nvSpPr>
          <p:spPr bwMode="auto">
            <a:xfrm>
              <a:off x="4916" y="2556"/>
              <a:ext cx="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?</a:t>
              </a:r>
            </a:p>
          </p:txBody>
        </p:sp>
      </p:grp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7721600" y="3689350"/>
            <a:ext cx="106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latin typeface="Comic Sans MS" pitchFamily="66" charset="0"/>
              </a:rPr>
              <a:t>180</a:t>
            </a:r>
            <a:r>
              <a:rPr lang="en-GB" altLang="en-US" sz="2800" baseline="30000">
                <a:latin typeface="Comic Sans MS" pitchFamily="66" charset="0"/>
              </a:rPr>
              <a:t>o</a:t>
            </a:r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3638550" y="6153150"/>
            <a:ext cx="535305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Exterior </a:t>
            </a:r>
            <a:r>
              <a:rPr lang="en-GB" altLang="en-US" sz="2000">
                <a:latin typeface="Comic Sans MS" pitchFamily="66" charset="0"/>
              </a:rPr>
              <a:t>angles of a polygon sum to </a:t>
            </a: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360</a:t>
            </a:r>
            <a:r>
              <a:rPr lang="en-GB" altLang="en-US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0073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  <p:bldP spid="3136" grpId="0" animBg="1" autoUpdateAnimBg="0"/>
      <p:bldP spid="313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5334000" cy="466725"/>
          </a:xfrm>
          <a:prstGeom prst="rect">
            <a:avLst/>
          </a:prstGeom>
          <a:gradFill rotWithShape="0">
            <a:gsLst>
              <a:gs pos="0">
                <a:srgbClr val="64A5E0">
                  <a:gamma/>
                  <a:shade val="76078"/>
                  <a:invGamma/>
                </a:srgbClr>
              </a:gs>
              <a:gs pos="50000">
                <a:srgbClr val="64A5E0"/>
              </a:gs>
              <a:gs pos="100000">
                <a:srgbClr val="64A5E0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Comic Sans MS" pitchFamily="66" charset="0"/>
              </a:rPr>
              <a:t>Exterior Angles of Polygons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19100" y="895350"/>
            <a:ext cx="3124200" cy="466725"/>
          </a:xfrm>
          <a:prstGeom prst="rect">
            <a:avLst/>
          </a:prstGeom>
          <a:gradFill rotWithShape="0">
            <a:gsLst>
              <a:gs pos="0">
                <a:srgbClr val="64A5E0">
                  <a:gamma/>
                  <a:shade val="76078"/>
                  <a:invGamma/>
                </a:srgbClr>
              </a:gs>
              <a:gs pos="50000">
                <a:srgbClr val="64A5E0"/>
              </a:gs>
              <a:gs pos="100000">
                <a:srgbClr val="64A5E0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Regular Polygons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476250" y="1612900"/>
            <a:ext cx="8291513" cy="4762500"/>
            <a:chOff x="300" y="1016"/>
            <a:chExt cx="5223" cy="3000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300" y="1164"/>
              <a:ext cx="1248" cy="107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458" y="1191"/>
              <a:ext cx="1056" cy="105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4227" y="1016"/>
              <a:ext cx="1296" cy="1232"/>
            </a:xfrm>
            <a:prstGeom prst="pentagon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1398" y="2911"/>
              <a:ext cx="1236" cy="1069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3420" y="2852"/>
              <a:ext cx="1112" cy="1164"/>
            </a:xfrm>
            <a:prstGeom prst="octagon">
              <a:avLst>
                <a:gd name="adj" fmla="val 29287"/>
              </a:avLst>
            </a:prstGeom>
            <a:solidFill>
              <a:srgbClr val="F2D6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4144963" y="2290763"/>
            <a:ext cx="1304925" cy="1035050"/>
            <a:chOff x="2721" y="1452"/>
            <a:chExt cx="822" cy="652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721" y="1452"/>
              <a:ext cx="822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Square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916" y="1848"/>
              <a:ext cx="40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7010400" y="2317750"/>
            <a:ext cx="1468438" cy="1054100"/>
            <a:chOff x="4389" y="1524"/>
            <a:chExt cx="925" cy="664"/>
          </a:xfrm>
        </p:grpSpPr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4389" y="1524"/>
              <a:ext cx="925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Pentagon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4680" y="1932"/>
              <a:ext cx="40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544763" y="5094288"/>
            <a:ext cx="1406525" cy="963612"/>
            <a:chOff x="1603" y="3209"/>
            <a:chExt cx="886" cy="607"/>
          </a:xfrm>
        </p:grpSpPr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1603" y="3209"/>
              <a:ext cx="886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Hexagon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1824" y="3560"/>
              <a:ext cx="40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581650" y="5064125"/>
            <a:ext cx="1481138" cy="993775"/>
            <a:chOff x="3516" y="3190"/>
            <a:chExt cx="933" cy="626"/>
          </a:xfrm>
        </p:grpSpPr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3516" y="3190"/>
              <a:ext cx="933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Octagon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3792" y="3560"/>
              <a:ext cx="40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123950" y="3400425"/>
            <a:ext cx="2374900" cy="368300"/>
            <a:chOff x="708" y="2142"/>
            <a:chExt cx="1496" cy="232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548" y="2244"/>
              <a:ext cx="656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20" name="Group 24"/>
            <p:cNvGrpSpPr>
              <a:grpSpLocks/>
            </p:cNvGrpSpPr>
            <p:nvPr/>
          </p:nvGrpSpPr>
          <p:grpSpPr bwMode="auto">
            <a:xfrm rot="5400000">
              <a:off x="876" y="1974"/>
              <a:ext cx="232" cy="567"/>
              <a:chOff x="2304" y="2880"/>
              <a:chExt cx="310" cy="657"/>
            </a:xfrm>
          </p:grpSpPr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347663" y="2727325"/>
            <a:ext cx="2559050" cy="1547813"/>
            <a:chOff x="219" y="1718"/>
            <a:chExt cx="1612" cy="975"/>
          </a:xfrm>
        </p:grpSpPr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219" y="2456"/>
              <a:ext cx="1612" cy="237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>
                  <a:solidFill>
                    <a:schemeClr val="accent2"/>
                  </a:solidFill>
                  <a:latin typeface="Comic Sans MS" pitchFamily="66" charset="0"/>
                </a:rPr>
                <a:t>Equilateral Triangle</a:t>
              </a:r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753" y="1718"/>
              <a:ext cx="40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1162050" y="1314450"/>
            <a:ext cx="1030288" cy="1949450"/>
            <a:chOff x="732" y="828"/>
            <a:chExt cx="649" cy="1228"/>
          </a:xfrm>
        </p:grpSpPr>
        <p:grpSp>
          <p:nvGrpSpPr>
            <p:cNvPr id="4129" name="Group 33"/>
            <p:cNvGrpSpPr>
              <a:grpSpLocks/>
            </p:cNvGrpSpPr>
            <p:nvPr/>
          </p:nvGrpSpPr>
          <p:grpSpPr bwMode="auto">
            <a:xfrm rot="-1969657">
              <a:off x="1149" y="1489"/>
              <a:ext cx="232" cy="567"/>
              <a:chOff x="2304" y="2880"/>
              <a:chExt cx="310" cy="657"/>
            </a:xfrm>
          </p:grpSpPr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H="1" flipV="1">
              <a:off x="732" y="828"/>
              <a:ext cx="196" cy="336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2457450" y="343535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1320800" y="180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137" name="Group 41"/>
          <p:cNvGrpSpPr>
            <a:grpSpLocks/>
          </p:cNvGrpSpPr>
          <p:nvPr/>
        </p:nvGrpSpPr>
        <p:grpSpPr bwMode="auto">
          <a:xfrm>
            <a:off x="161925" y="2332038"/>
            <a:ext cx="944563" cy="1771650"/>
            <a:chOff x="102" y="1469"/>
            <a:chExt cx="595" cy="1116"/>
          </a:xfrm>
        </p:grpSpPr>
        <p:grpSp>
          <p:nvGrpSpPr>
            <p:cNvPr id="4138" name="Group 42"/>
            <p:cNvGrpSpPr>
              <a:grpSpLocks/>
            </p:cNvGrpSpPr>
            <p:nvPr/>
          </p:nvGrpSpPr>
          <p:grpSpPr bwMode="auto">
            <a:xfrm rot="12313003">
              <a:off x="465" y="1469"/>
              <a:ext cx="232" cy="567"/>
              <a:chOff x="2304" y="2880"/>
              <a:chExt cx="310" cy="657"/>
            </a:xfrm>
          </p:grpSpPr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 flipH="1">
              <a:off x="102" y="2235"/>
              <a:ext cx="201" cy="35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469900" y="3606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4145" name="Object 49"/>
          <p:cNvGraphicFramePr>
            <a:graphicFrameLocks noChangeAspect="1"/>
          </p:cNvGraphicFramePr>
          <p:nvPr/>
        </p:nvGraphicFramePr>
        <p:xfrm>
          <a:off x="1930400" y="1619250"/>
          <a:ext cx="1452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863280" imgH="419040" progId="Equation.DSMT4">
                  <p:embed/>
                </p:oleObj>
              </mc:Choice>
              <mc:Fallback>
                <p:oleObj name="Equation" r:id="rId3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619250"/>
                        <a:ext cx="1452563" cy="704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469900" y="1695450"/>
            <a:ext cx="2940050" cy="2252663"/>
            <a:chOff x="296" y="1068"/>
            <a:chExt cx="1852" cy="1419"/>
          </a:xfrm>
        </p:grpSpPr>
        <p:sp>
          <p:nvSpPr>
            <p:cNvPr id="4147" name="Text Box 51"/>
            <p:cNvSpPr txBox="1">
              <a:spLocks noChangeArrowheads="1"/>
            </p:cNvSpPr>
            <p:nvPr/>
          </p:nvSpPr>
          <p:spPr bwMode="auto">
            <a:xfrm>
              <a:off x="1584" y="2020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120</a:t>
              </a:r>
              <a:r>
                <a:rPr lang="en-GB" altLang="en-US" sz="1800" baseline="30000">
                  <a:latin typeface="Comic Sans MS" pitchFamily="66" charset="0"/>
                </a:rPr>
                <a:t>o</a:t>
              </a:r>
              <a:endParaRPr lang="en-GB" altLang="en-US" sz="1800">
                <a:latin typeface="Comic Sans MS" pitchFamily="66" charset="0"/>
              </a:endParaRPr>
            </a:p>
          </p:txBody>
        </p: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456" y="1068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120</a:t>
              </a:r>
              <a:r>
                <a:rPr lang="en-GB" altLang="en-US" sz="1800" baseline="30000">
                  <a:latin typeface="Comic Sans MS" pitchFamily="66" charset="0"/>
                </a:rPr>
                <a:t>o</a:t>
              </a:r>
              <a:endParaRPr lang="en-GB" altLang="en-US" sz="1800">
                <a:latin typeface="Comic Sans MS" pitchFamily="66" charset="0"/>
              </a:endParaRPr>
            </a:p>
          </p:txBody>
        </p: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296" y="2256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Comic Sans MS" pitchFamily="66" charset="0"/>
                </a:rPr>
                <a:t>120</a:t>
              </a:r>
              <a:r>
                <a:rPr lang="en-GB" altLang="en-US" sz="1800" baseline="30000">
                  <a:latin typeface="Comic Sans MS" pitchFamily="66" charset="0"/>
                </a:rPr>
                <a:t>o</a:t>
              </a:r>
              <a:endParaRPr lang="en-GB" altLang="en-US" sz="1800">
                <a:latin typeface="Comic Sans MS" pitchFamily="66" charset="0"/>
              </a:endParaRPr>
            </a:p>
          </p:txBody>
        </p:sp>
      </p:grpSp>
      <p:grpSp>
        <p:nvGrpSpPr>
          <p:cNvPr id="4150" name="Group 54"/>
          <p:cNvGrpSpPr>
            <a:grpSpLocks/>
          </p:cNvGrpSpPr>
          <p:nvPr/>
        </p:nvGrpSpPr>
        <p:grpSpPr bwMode="auto">
          <a:xfrm>
            <a:off x="501650" y="2051050"/>
            <a:ext cx="2247900" cy="1566863"/>
            <a:chOff x="316" y="1292"/>
            <a:chExt cx="1416" cy="987"/>
          </a:xfrm>
        </p:grpSpPr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1168" y="2048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altLang="en-US" sz="18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18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52" name="Text Box 56"/>
            <p:cNvSpPr txBox="1">
              <a:spLocks noChangeArrowheads="1"/>
            </p:cNvSpPr>
            <p:nvPr/>
          </p:nvSpPr>
          <p:spPr bwMode="auto">
            <a:xfrm>
              <a:off x="316" y="2048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altLang="en-US" sz="18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18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53" name="Text Box 57"/>
            <p:cNvSpPr txBox="1">
              <a:spLocks noChangeArrowheads="1"/>
            </p:cNvSpPr>
            <p:nvPr/>
          </p:nvSpPr>
          <p:spPr bwMode="auto">
            <a:xfrm>
              <a:off x="756" y="1292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altLang="en-US" sz="18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18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154" name="Group 58"/>
          <p:cNvGrpSpPr>
            <a:grpSpLocks/>
          </p:cNvGrpSpPr>
          <p:nvPr/>
        </p:nvGrpSpPr>
        <p:grpSpPr bwMode="auto">
          <a:xfrm>
            <a:off x="4252913" y="3408363"/>
            <a:ext cx="2374900" cy="368300"/>
            <a:chOff x="708" y="2142"/>
            <a:chExt cx="1496" cy="232"/>
          </a:xfrm>
        </p:grpSpPr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1548" y="2244"/>
              <a:ext cx="656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56" name="Group 60"/>
            <p:cNvGrpSpPr>
              <a:grpSpLocks/>
            </p:cNvGrpSpPr>
            <p:nvPr/>
          </p:nvGrpSpPr>
          <p:grpSpPr bwMode="auto">
            <a:xfrm rot="5400000">
              <a:off x="876" y="1974"/>
              <a:ext cx="232" cy="567"/>
              <a:chOff x="2304" y="2880"/>
              <a:chExt cx="310" cy="657"/>
            </a:xfrm>
          </p:grpSpPr>
          <p:sp>
            <p:nvSpPr>
              <p:cNvPr id="4157" name="Freeform 61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58" name="Freeform 62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59" name="Freeform 63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60" name="Freeform 64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161" name="Group 65"/>
          <p:cNvGrpSpPr>
            <a:grpSpLocks/>
          </p:cNvGrpSpPr>
          <p:nvPr/>
        </p:nvGrpSpPr>
        <p:grpSpPr bwMode="auto">
          <a:xfrm>
            <a:off x="5407025" y="1100138"/>
            <a:ext cx="368300" cy="2130425"/>
            <a:chOff x="3406" y="693"/>
            <a:chExt cx="232" cy="1342"/>
          </a:xfrm>
        </p:grpSpPr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rot="5400000" flipH="1">
              <a:off x="3267" y="940"/>
              <a:ext cx="494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63" name="Group 67"/>
            <p:cNvGrpSpPr>
              <a:grpSpLocks/>
            </p:cNvGrpSpPr>
            <p:nvPr/>
          </p:nvGrpSpPr>
          <p:grpSpPr bwMode="auto">
            <a:xfrm>
              <a:off x="3406" y="1468"/>
              <a:ext cx="232" cy="567"/>
              <a:chOff x="2304" y="2880"/>
              <a:chExt cx="310" cy="657"/>
            </a:xfrm>
          </p:grpSpPr>
          <p:sp>
            <p:nvSpPr>
              <p:cNvPr id="4164" name="Freeform 68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65" name="Freeform 69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66" name="Freeform 70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67" name="Freeform 71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168" name="Group 72"/>
          <p:cNvGrpSpPr>
            <a:grpSpLocks/>
          </p:cNvGrpSpPr>
          <p:nvPr/>
        </p:nvGrpSpPr>
        <p:grpSpPr bwMode="auto">
          <a:xfrm rot="-5400000">
            <a:off x="3997326" y="814387"/>
            <a:ext cx="368300" cy="2130425"/>
            <a:chOff x="3406" y="693"/>
            <a:chExt cx="232" cy="1342"/>
          </a:xfrm>
        </p:grpSpPr>
        <p:sp>
          <p:nvSpPr>
            <p:cNvPr id="4169" name="Line 73"/>
            <p:cNvSpPr>
              <a:spLocks noChangeShapeType="1"/>
            </p:cNvSpPr>
            <p:nvPr/>
          </p:nvSpPr>
          <p:spPr bwMode="auto">
            <a:xfrm rot="5400000" flipH="1">
              <a:off x="3267" y="940"/>
              <a:ext cx="494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70" name="Group 74"/>
            <p:cNvGrpSpPr>
              <a:grpSpLocks/>
            </p:cNvGrpSpPr>
            <p:nvPr/>
          </p:nvGrpSpPr>
          <p:grpSpPr bwMode="auto">
            <a:xfrm>
              <a:off x="3406" y="1468"/>
              <a:ext cx="232" cy="567"/>
              <a:chOff x="2304" y="2880"/>
              <a:chExt cx="310" cy="657"/>
            </a:xfrm>
          </p:grpSpPr>
          <p:sp>
            <p:nvSpPr>
              <p:cNvPr id="4171" name="Freeform 75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72" name="Freeform 76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73" name="Freeform 77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74" name="Freeform 78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-10800000">
            <a:off x="3706813" y="2220913"/>
            <a:ext cx="368300" cy="2130425"/>
            <a:chOff x="3406" y="693"/>
            <a:chExt cx="232" cy="1342"/>
          </a:xfrm>
        </p:grpSpPr>
        <p:sp>
          <p:nvSpPr>
            <p:cNvPr id="4176" name="Line 80"/>
            <p:cNvSpPr>
              <a:spLocks noChangeShapeType="1"/>
            </p:cNvSpPr>
            <p:nvPr/>
          </p:nvSpPr>
          <p:spPr bwMode="auto">
            <a:xfrm rot="5400000" flipH="1">
              <a:off x="3267" y="940"/>
              <a:ext cx="494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3406" y="1468"/>
              <a:ext cx="232" cy="567"/>
              <a:chOff x="2304" y="2880"/>
              <a:chExt cx="310" cy="657"/>
            </a:xfrm>
          </p:grpSpPr>
          <p:sp>
            <p:nvSpPr>
              <p:cNvPr id="4178" name="Freeform 82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79" name="Freeform 83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80" name="Freeform 84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81" name="Freeform 85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5638800" y="3371850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5381625" y="1743075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3752850" y="1952625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3948113" y="3590925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4186" name="Object 90"/>
          <p:cNvGraphicFramePr>
            <a:graphicFrameLocks noChangeAspect="1"/>
          </p:cNvGraphicFramePr>
          <p:nvPr/>
        </p:nvGraphicFramePr>
        <p:xfrm>
          <a:off x="3994150" y="914400"/>
          <a:ext cx="1325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914400"/>
                        <a:ext cx="1325563" cy="704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87" name="Group 91"/>
          <p:cNvGrpSpPr>
            <a:grpSpLocks/>
          </p:cNvGrpSpPr>
          <p:nvPr/>
        </p:nvGrpSpPr>
        <p:grpSpPr bwMode="auto">
          <a:xfrm>
            <a:off x="3384550" y="1536700"/>
            <a:ext cx="3041650" cy="2498725"/>
            <a:chOff x="2132" y="968"/>
            <a:chExt cx="1916" cy="1574"/>
          </a:xfrm>
        </p:grpSpPr>
        <p:sp>
          <p:nvSpPr>
            <p:cNvPr id="4188" name="Text Box 92"/>
            <p:cNvSpPr txBox="1">
              <a:spLocks noChangeArrowheads="1"/>
            </p:cNvSpPr>
            <p:nvPr/>
          </p:nvSpPr>
          <p:spPr bwMode="auto">
            <a:xfrm>
              <a:off x="3628" y="2040"/>
              <a:ext cx="4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189" name="Text Box 93"/>
            <p:cNvSpPr txBox="1">
              <a:spLocks noChangeArrowheads="1"/>
            </p:cNvSpPr>
            <p:nvPr/>
          </p:nvSpPr>
          <p:spPr bwMode="auto">
            <a:xfrm>
              <a:off x="3068" y="968"/>
              <a:ext cx="4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190" name="Text Box 94"/>
            <p:cNvSpPr txBox="1">
              <a:spLocks noChangeArrowheads="1"/>
            </p:cNvSpPr>
            <p:nvPr/>
          </p:nvSpPr>
          <p:spPr bwMode="auto">
            <a:xfrm>
              <a:off x="2132" y="1252"/>
              <a:ext cx="4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2464" y="2292"/>
              <a:ext cx="4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</p:grpSp>
      <p:grpSp>
        <p:nvGrpSpPr>
          <p:cNvPr id="4192" name="Group 96"/>
          <p:cNvGrpSpPr>
            <a:grpSpLocks/>
          </p:cNvGrpSpPr>
          <p:nvPr/>
        </p:nvGrpSpPr>
        <p:grpSpPr bwMode="auto">
          <a:xfrm>
            <a:off x="3816350" y="1885950"/>
            <a:ext cx="2216150" cy="1749425"/>
            <a:chOff x="2404" y="1188"/>
            <a:chExt cx="1396" cy="1102"/>
          </a:xfrm>
        </p:grpSpPr>
        <p:sp>
          <p:nvSpPr>
            <p:cNvPr id="4193" name="Text Box 97"/>
            <p:cNvSpPr txBox="1">
              <a:spLocks noChangeArrowheads="1"/>
            </p:cNvSpPr>
            <p:nvPr/>
          </p:nvSpPr>
          <p:spPr bwMode="auto">
            <a:xfrm>
              <a:off x="3184" y="2040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94" name="Text Box 98"/>
            <p:cNvSpPr txBox="1">
              <a:spLocks noChangeArrowheads="1"/>
            </p:cNvSpPr>
            <p:nvPr/>
          </p:nvSpPr>
          <p:spPr bwMode="auto">
            <a:xfrm>
              <a:off x="2404" y="2040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95" name="Text Box 99"/>
            <p:cNvSpPr txBox="1">
              <a:spLocks noChangeArrowheads="1"/>
            </p:cNvSpPr>
            <p:nvPr/>
          </p:nvSpPr>
          <p:spPr bwMode="auto">
            <a:xfrm>
              <a:off x="2448" y="1188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196" name="Text Box 100"/>
            <p:cNvSpPr txBox="1">
              <a:spLocks noChangeArrowheads="1"/>
            </p:cNvSpPr>
            <p:nvPr/>
          </p:nvSpPr>
          <p:spPr bwMode="auto">
            <a:xfrm>
              <a:off x="3212" y="1204"/>
              <a:ext cx="5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197" name="Group 101"/>
          <p:cNvGrpSpPr>
            <a:grpSpLocks/>
          </p:cNvGrpSpPr>
          <p:nvPr/>
        </p:nvGrpSpPr>
        <p:grpSpPr bwMode="auto">
          <a:xfrm>
            <a:off x="7367588" y="3384550"/>
            <a:ext cx="1703387" cy="368300"/>
            <a:chOff x="4641" y="2132"/>
            <a:chExt cx="1073" cy="232"/>
          </a:xfrm>
        </p:grpSpPr>
        <p:sp>
          <p:nvSpPr>
            <p:cNvPr id="4198" name="Line 102"/>
            <p:cNvSpPr>
              <a:spLocks noChangeShapeType="1"/>
            </p:cNvSpPr>
            <p:nvPr/>
          </p:nvSpPr>
          <p:spPr bwMode="auto">
            <a:xfrm>
              <a:off x="5271" y="224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199" name="Group 103"/>
            <p:cNvGrpSpPr>
              <a:grpSpLocks/>
            </p:cNvGrpSpPr>
            <p:nvPr/>
          </p:nvGrpSpPr>
          <p:grpSpPr bwMode="auto">
            <a:xfrm rot="5400000">
              <a:off x="4809" y="1964"/>
              <a:ext cx="232" cy="567"/>
              <a:chOff x="2304" y="2880"/>
              <a:chExt cx="310" cy="657"/>
            </a:xfrm>
          </p:grpSpPr>
          <p:sp>
            <p:nvSpPr>
              <p:cNvPr id="4200" name="Freeform 104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01" name="Freeform 105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02" name="Freeform 106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03" name="Freeform 107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04" name="Group 108"/>
          <p:cNvGrpSpPr>
            <a:grpSpLocks/>
          </p:cNvGrpSpPr>
          <p:nvPr/>
        </p:nvGrpSpPr>
        <p:grpSpPr bwMode="auto">
          <a:xfrm rot="-4304815">
            <a:off x="7873206" y="2316957"/>
            <a:ext cx="1703387" cy="368300"/>
            <a:chOff x="4641" y="2132"/>
            <a:chExt cx="1073" cy="232"/>
          </a:xfrm>
        </p:grpSpPr>
        <p:sp>
          <p:nvSpPr>
            <p:cNvPr id="4205" name="Line 109"/>
            <p:cNvSpPr>
              <a:spLocks noChangeShapeType="1"/>
            </p:cNvSpPr>
            <p:nvPr/>
          </p:nvSpPr>
          <p:spPr bwMode="auto">
            <a:xfrm>
              <a:off x="5271" y="224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06" name="Group 110"/>
            <p:cNvGrpSpPr>
              <a:grpSpLocks/>
            </p:cNvGrpSpPr>
            <p:nvPr/>
          </p:nvGrpSpPr>
          <p:grpSpPr bwMode="auto">
            <a:xfrm rot="5400000">
              <a:off x="4809" y="1964"/>
              <a:ext cx="232" cy="567"/>
              <a:chOff x="2304" y="2880"/>
              <a:chExt cx="310" cy="657"/>
            </a:xfrm>
          </p:grpSpPr>
          <p:sp>
            <p:nvSpPr>
              <p:cNvPr id="4207" name="Freeform 111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08" name="Freeform 112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09" name="Freeform 113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10" name="Freeform 114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11" name="Group 115"/>
          <p:cNvGrpSpPr>
            <a:grpSpLocks/>
          </p:cNvGrpSpPr>
          <p:nvPr/>
        </p:nvGrpSpPr>
        <p:grpSpPr bwMode="auto">
          <a:xfrm rot="-8666873">
            <a:off x="7007225" y="1512888"/>
            <a:ext cx="1703388" cy="368300"/>
            <a:chOff x="4641" y="2132"/>
            <a:chExt cx="1073" cy="232"/>
          </a:xfrm>
        </p:grpSpPr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>
              <a:off x="5271" y="224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13" name="Group 117"/>
            <p:cNvGrpSpPr>
              <a:grpSpLocks/>
            </p:cNvGrpSpPr>
            <p:nvPr/>
          </p:nvGrpSpPr>
          <p:grpSpPr bwMode="auto">
            <a:xfrm rot="5400000">
              <a:off x="4809" y="1964"/>
              <a:ext cx="232" cy="567"/>
              <a:chOff x="2304" y="2880"/>
              <a:chExt cx="310" cy="657"/>
            </a:xfrm>
          </p:grpSpPr>
          <p:sp>
            <p:nvSpPr>
              <p:cNvPr id="4214" name="Freeform 118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15" name="Freeform 119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16" name="Freeform 120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17" name="Freeform 121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18" name="Group 122"/>
          <p:cNvGrpSpPr>
            <a:grpSpLocks/>
          </p:cNvGrpSpPr>
          <p:nvPr/>
        </p:nvGrpSpPr>
        <p:grpSpPr bwMode="auto">
          <a:xfrm rot="-13015909">
            <a:off x="5973763" y="2084388"/>
            <a:ext cx="1703387" cy="368300"/>
            <a:chOff x="4641" y="2132"/>
            <a:chExt cx="1073" cy="232"/>
          </a:xfrm>
        </p:grpSpPr>
        <p:sp>
          <p:nvSpPr>
            <p:cNvPr id="4219" name="Line 123"/>
            <p:cNvSpPr>
              <a:spLocks noChangeShapeType="1"/>
            </p:cNvSpPr>
            <p:nvPr/>
          </p:nvSpPr>
          <p:spPr bwMode="auto">
            <a:xfrm>
              <a:off x="5271" y="224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20" name="Group 124"/>
            <p:cNvGrpSpPr>
              <a:grpSpLocks/>
            </p:cNvGrpSpPr>
            <p:nvPr/>
          </p:nvGrpSpPr>
          <p:grpSpPr bwMode="auto">
            <a:xfrm rot="5400000">
              <a:off x="4809" y="1964"/>
              <a:ext cx="232" cy="567"/>
              <a:chOff x="2304" y="2880"/>
              <a:chExt cx="310" cy="657"/>
            </a:xfrm>
          </p:grpSpPr>
          <p:sp>
            <p:nvSpPr>
              <p:cNvPr id="4221" name="Freeform 125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22" name="Freeform 126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23" name="Freeform 127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24" name="Freeform 128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25" name="Group 129"/>
          <p:cNvGrpSpPr>
            <a:grpSpLocks/>
          </p:cNvGrpSpPr>
          <p:nvPr/>
        </p:nvGrpSpPr>
        <p:grpSpPr bwMode="auto">
          <a:xfrm rot="-17320724">
            <a:off x="6207919" y="3245644"/>
            <a:ext cx="1703388" cy="368300"/>
            <a:chOff x="4641" y="2132"/>
            <a:chExt cx="1073" cy="232"/>
          </a:xfrm>
        </p:grpSpPr>
        <p:sp>
          <p:nvSpPr>
            <p:cNvPr id="4226" name="Line 130"/>
            <p:cNvSpPr>
              <a:spLocks noChangeShapeType="1"/>
            </p:cNvSpPr>
            <p:nvPr/>
          </p:nvSpPr>
          <p:spPr bwMode="auto">
            <a:xfrm>
              <a:off x="5271" y="224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27" name="Group 131"/>
            <p:cNvGrpSpPr>
              <a:grpSpLocks/>
            </p:cNvGrpSpPr>
            <p:nvPr/>
          </p:nvGrpSpPr>
          <p:grpSpPr bwMode="auto">
            <a:xfrm rot="5400000">
              <a:off x="4809" y="1964"/>
              <a:ext cx="232" cy="567"/>
              <a:chOff x="2304" y="2880"/>
              <a:chExt cx="310" cy="657"/>
            </a:xfrm>
          </p:grpSpPr>
          <p:sp>
            <p:nvSpPr>
              <p:cNvPr id="4228" name="Freeform 132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4232" name="Oval 136"/>
          <p:cNvSpPr>
            <a:spLocks noChangeArrowheads="1"/>
          </p:cNvSpPr>
          <p:nvPr/>
        </p:nvSpPr>
        <p:spPr bwMode="auto">
          <a:xfrm>
            <a:off x="8458200" y="3429000"/>
            <a:ext cx="95250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33" name="Oval 137"/>
          <p:cNvSpPr>
            <a:spLocks noChangeArrowheads="1"/>
          </p:cNvSpPr>
          <p:nvPr/>
        </p:nvSpPr>
        <p:spPr bwMode="auto">
          <a:xfrm>
            <a:off x="8667750" y="2171700"/>
            <a:ext cx="95250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34" name="Oval 138"/>
          <p:cNvSpPr>
            <a:spLocks noChangeArrowheads="1"/>
          </p:cNvSpPr>
          <p:nvPr/>
        </p:nvSpPr>
        <p:spPr bwMode="auto">
          <a:xfrm>
            <a:off x="7531100" y="1574800"/>
            <a:ext cx="95250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35" name="Oval 139"/>
          <p:cNvSpPr>
            <a:spLocks noChangeArrowheads="1"/>
          </p:cNvSpPr>
          <p:nvPr/>
        </p:nvSpPr>
        <p:spPr bwMode="auto">
          <a:xfrm>
            <a:off x="6597650" y="2476500"/>
            <a:ext cx="95250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36" name="Oval 140"/>
          <p:cNvSpPr>
            <a:spLocks noChangeArrowheads="1"/>
          </p:cNvSpPr>
          <p:nvPr/>
        </p:nvSpPr>
        <p:spPr bwMode="auto">
          <a:xfrm>
            <a:off x="7181850" y="3600450"/>
            <a:ext cx="95250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4237" name="Object 141"/>
          <p:cNvGraphicFramePr>
            <a:graphicFrameLocks noChangeAspect="1"/>
          </p:cNvGraphicFramePr>
          <p:nvPr/>
        </p:nvGraphicFramePr>
        <p:xfrm>
          <a:off x="7518400" y="704850"/>
          <a:ext cx="1325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787320" imgH="419040" progId="Equation.DSMT4">
                  <p:embed/>
                </p:oleObj>
              </mc:Choice>
              <mc:Fallback>
                <p:oleObj name="Equation" r:id="rId7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704850"/>
                        <a:ext cx="1325563" cy="704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38" name="Group 142"/>
          <p:cNvGrpSpPr>
            <a:grpSpLocks/>
          </p:cNvGrpSpPr>
          <p:nvPr/>
        </p:nvGrpSpPr>
        <p:grpSpPr bwMode="auto">
          <a:xfrm>
            <a:off x="6264275" y="1384300"/>
            <a:ext cx="2957513" cy="2663825"/>
            <a:chOff x="3946" y="872"/>
            <a:chExt cx="1863" cy="1678"/>
          </a:xfrm>
        </p:grpSpPr>
        <p:sp>
          <p:nvSpPr>
            <p:cNvPr id="4239" name="Text Box 143"/>
            <p:cNvSpPr txBox="1">
              <a:spLocks noChangeArrowheads="1"/>
            </p:cNvSpPr>
            <p:nvPr/>
          </p:nvSpPr>
          <p:spPr bwMode="auto">
            <a:xfrm>
              <a:off x="5341" y="2012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240" name="Text Box 144"/>
            <p:cNvSpPr txBox="1">
              <a:spLocks noChangeArrowheads="1"/>
            </p:cNvSpPr>
            <p:nvPr/>
          </p:nvSpPr>
          <p:spPr bwMode="auto">
            <a:xfrm>
              <a:off x="5292" y="1124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241" name="Text Box 145"/>
            <p:cNvSpPr txBox="1">
              <a:spLocks noChangeArrowheads="1"/>
            </p:cNvSpPr>
            <p:nvPr/>
          </p:nvSpPr>
          <p:spPr bwMode="auto">
            <a:xfrm>
              <a:off x="4379" y="872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242" name="Text Box 146"/>
            <p:cNvSpPr txBox="1">
              <a:spLocks noChangeArrowheads="1"/>
            </p:cNvSpPr>
            <p:nvPr/>
          </p:nvSpPr>
          <p:spPr bwMode="auto">
            <a:xfrm>
              <a:off x="3946" y="1640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243" name="Text Box 147"/>
            <p:cNvSpPr txBox="1">
              <a:spLocks noChangeArrowheads="1"/>
            </p:cNvSpPr>
            <p:nvPr/>
          </p:nvSpPr>
          <p:spPr bwMode="auto">
            <a:xfrm>
              <a:off x="4546" y="2300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72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</p:grpSp>
      <p:grpSp>
        <p:nvGrpSpPr>
          <p:cNvPr id="4244" name="Group 148"/>
          <p:cNvGrpSpPr>
            <a:grpSpLocks/>
          </p:cNvGrpSpPr>
          <p:nvPr/>
        </p:nvGrpSpPr>
        <p:grpSpPr bwMode="auto">
          <a:xfrm>
            <a:off x="6664325" y="1689100"/>
            <a:ext cx="2276475" cy="1939925"/>
            <a:chOff x="4198" y="1064"/>
            <a:chExt cx="1434" cy="1222"/>
          </a:xfrm>
        </p:grpSpPr>
        <p:sp>
          <p:nvSpPr>
            <p:cNvPr id="4245" name="Text Box 149"/>
            <p:cNvSpPr txBox="1">
              <a:spLocks noChangeArrowheads="1"/>
            </p:cNvSpPr>
            <p:nvPr/>
          </p:nvSpPr>
          <p:spPr bwMode="auto">
            <a:xfrm>
              <a:off x="4936" y="2036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246" name="Text Box 150"/>
            <p:cNvSpPr txBox="1">
              <a:spLocks noChangeArrowheads="1"/>
            </p:cNvSpPr>
            <p:nvPr/>
          </p:nvSpPr>
          <p:spPr bwMode="auto">
            <a:xfrm>
              <a:off x="5164" y="1424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247" name="Text Box 151"/>
            <p:cNvSpPr txBox="1">
              <a:spLocks noChangeArrowheads="1"/>
            </p:cNvSpPr>
            <p:nvPr/>
          </p:nvSpPr>
          <p:spPr bwMode="auto">
            <a:xfrm>
              <a:off x="4714" y="1064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248" name="Text Box 152"/>
            <p:cNvSpPr txBox="1">
              <a:spLocks noChangeArrowheads="1"/>
            </p:cNvSpPr>
            <p:nvPr/>
          </p:nvSpPr>
          <p:spPr bwMode="auto">
            <a:xfrm>
              <a:off x="4198" y="1424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249" name="Text Box 153"/>
            <p:cNvSpPr txBox="1">
              <a:spLocks noChangeArrowheads="1"/>
            </p:cNvSpPr>
            <p:nvPr/>
          </p:nvSpPr>
          <p:spPr bwMode="auto">
            <a:xfrm>
              <a:off x="4360" y="1994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altLang="en-US" sz="20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250" name="Group 154"/>
          <p:cNvGrpSpPr>
            <a:grpSpLocks/>
          </p:cNvGrpSpPr>
          <p:nvPr/>
        </p:nvGrpSpPr>
        <p:grpSpPr bwMode="auto">
          <a:xfrm>
            <a:off x="2782888" y="6127750"/>
            <a:ext cx="1617662" cy="368300"/>
            <a:chOff x="1753" y="3860"/>
            <a:chExt cx="1019" cy="232"/>
          </a:xfrm>
        </p:grpSpPr>
        <p:sp>
          <p:nvSpPr>
            <p:cNvPr id="4251" name="Line 155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52" name="Group 156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53" name="Freeform 157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54" name="Freeform 158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55" name="Freeform 159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56" name="Freeform 160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57" name="Group 161"/>
          <p:cNvGrpSpPr>
            <a:grpSpLocks/>
          </p:cNvGrpSpPr>
          <p:nvPr/>
        </p:nvGrpSpPr>
        <p:grpSpPr bwMode="auto">
          <a:xfrm rot="-3559001">
            <a:off x="3312319" y="5360194"/>
            <a:ext cx="1617662" cy="368300"/>
            <a:chOff x="1753" y="3860"/>
            <a:chExt cx="1019" cy="232"/>
          </a:xfrm>
        </p:grpSpPr>
        <p:sp>
          <p:nvSpPr>
            <p:cNvPr id="4258" name="Line 162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59" name="Group 163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60" name="Freeform 164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61" name="Freeform 165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62" name="Freeform 166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63" name="Freeform 167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64" name="Group 168"/>
          <p:cNvGrpSpPr>
            <a:grpSpLocks/>
          </p:cNvGrpSpPr>
          <p:nvPr/>
        </p:nvGrpSpPr>
        <p:grpSpPr bwMode="auto">
          <a:xfrm rot="-7264710">
            <a:off x="2926557" y="4521994"/>
            <a:ext cx="1617662" cy="368300"/>
            <a:chOff x="1753" y="3860"/>
            <a:chExt cx="1019" cy="232"/>
          </a:xfrm>
        </p:grpSpPr>
        <p:sp>
          <p:nvSpPr>
            <p:cNvPr id="4265" name="Line 169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66" name="Group 170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67" name="Freeform 171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68" name="Freeform 172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69" name="Freeform 173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70" name="Freeform 174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71" name="Group 175"/>
          <p:cNvGrpSpPr>
            <a:grpSpLocks/>
          </p:cNvGrpSpPr>
          <p:nvPr/>
        </p:nvGrpSpPr>
        <p:grpSpPr bwMode="auto">
          <a:xfrm rot="-10800160">
            <a:off x="1997075" y="4445000"/>
            <a:ext cx="1617663" cy="368300"/>
            <a:chOff x="1753" y="3860"/>
            <a:chExt cx="1019" cy="232"/>
          </a:xfrm>
        </p:grpSpPr>
        <p:sp>
          <p:nvSpPr>
            <p:cNvPr id="4272" name="Line 176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73" name="Group 177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74" name="Freeform 178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75" name="Freeform 179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76" name="Freeform 180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77" name="Freeform 181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4278" name="Group 182"/>
          <p:cNvGrpSpPr>
            <a:grpSpLocks/>
          </p:cNvGrpSpPr>
          <p:nvPr/>
        </p:nvGrpSpPr>
        <p:grpSpPr bwMode="auto">
          <a:xfrm rot="-14372175">
            <a:off x="1472407" y="5188744"/>
            <a:ext cx="1617662" cy="368300"/>
            <a:chOff x="1753" y="3860"/>
            <a:chExt cx="1019" cy="232"/>
          </a:xfrm>
        </p:grpSpPr>
        <p:sp>
          <p:nvSpPr>
            <p:cNvPr id="4279" name="Line 183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80" name="Group 184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81" name="Freeform 185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82" name="Freeform 186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83" name="Freeform 187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84" name="Freeform 188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4285" name="Oval 189"/>
          <p:cNvSpPr>
            <a:spLocks noChangeArrowheads="1"/>
          </p:cNvSpPr>
          <p:nvPr/>
        </p:nvSpPr>
        <p:spPr bwMode="auto">
          <a:xfrm>
            <a:off x="3816350" y="6169025"/>
            <a:ext cx="106363" cy="106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86" name="Oval 190"/>
          <p:cNvSpPr>
            <a:spLocks noChangeArrowheads="1"/>
          </p:cNvSpPr>
          <p:nvPr/>
        </p:nvSpPr>
        <p:spPr bwMode="auto">
          <a:xfrm>
            <a:off x="4130675" y="5207000"/>
            <a:ext cx="106363" cy="106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87" name="Oval 191"/>
          <p:cNvSpPr>
            <a:spLocks noChangeArrowheads="1"/>
          </p:cNvSpPr>
          <p:nvPr/>
        </p:nvSpPr>
        <p:spPr bwMode="auto">
          <a:xfrm>
            <a:off x="3425825" y="4464050"/>
            <a:ext cx="106363" cy="106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88" name="Oval 192"/>
          <p:cNvSpPr>
            <a:spLocks noChangeArrowheads="1"/>
          </p:cNvSpPr>
          <p:nvPr/>
        </p:nvSpPr>
        <p:spPr bwMode="auto">
          <a:xfrm>
            <a:off x="2463800" y="4645025"/>
            <a:ext cx="106363" cy="106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289" name="Oval 193"/>
          <p:cNvSpPr>
            <a:spLocks noChangeArrowheads="1"/>
          </p:cNvSpPr>
          <p:nvPr/>
        </p:nvSpPr>
        <p:spPr bwMode="auto">
          <a:xfrm>
            <a:off x="2149475" y="5616575"/>
            <a:ext cx="106363" cy="106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290" name="Group 194"/>
          <p:cNvGrpSpPr>
            <a:grpSpLocks/>
          </p:cNvGrpSpPr>
          <p:nvPr/>
        </p:nvGrpSpPr>
        <p:grpSpPr bwMode="auto">
          <a:xfrm rot="-18073257">
            <a:off x="1858168" y="6050757"/>
            <a:ext cx="1617663" cy="368300"/>
            <a:chOff x="1753" y="3860"/>
            <a:chExt cx="1019" cy="232"/>
          </a:xfrm>
        </p:grpSpPr>
        <p:sp>
          <p:nvSpPr>
            <p:cNvPr id="4291" name="Line 195"/>
            <p:cNvSpPr>
              <a:spLocks noChangeShapeType="1"/>
            </p:cNvSpPr>
            <p:nvPr/>
          </p:nvSpPr>
          <p:spPr bwMode="auto">
            <a:xfrm>
              <a:off x="2329" y="3980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4292" name="Group 196"/>
            <p:cNvGrpSpPr>
              <a:grpSpLocks/>
            </p:cNvGrpSpPr>
            <p:nvPr/>
          </p:nvGrpSpPr>
          <p:grpSpPr bwMode="auto">
            <a:xfrm rot="5400000">
              <a:off x="1921" y="3692"/>
              <a:ext cx="232" cy="567"/>
              <a:chOff x="2304" y="2880"/>
              <a:chExt cx="310" cy="657"/>
            </a:xfrm>
          </p:grpSpPr>
          <p:sp>
            <p:nvSpPr>
              <p:cNvPr id="4293" name="Freeform 197"/>
              <p:cNvSpPr>
                <a:spLocks/>
              </p:cNvSpPr>
              <p:nvPr/>
            </p:nvSpPr>
            <p:spPr bwMode="auto">
              <a:xfrm>
                <a:off x="2304" y="3241"/>
                <a:ext cx="116" cy="176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94" name="Freeform 198"/>
              <p:cNvSpPr>
                <a:spLocks/>
              </p:cNvSpPr>
              <p:nvPr/>
            </p:nvSpPr>
            <p:spPr bwMode="auto">
              <a:xfrm>
                <a:off x="2499" y="2880"/>
                <a:ext cx="115" cy="185"/>
              </a:xfrm>
              <a:custGeom>
                <a:avLst/>
                <a:gdLst>
                  <a:gd name="T0" fmla="*/ 125 w 1157"/>
                  <a:gd name="T1" fmla="*/ 1771 h 1846"/>
                  <a:gd name="T2" fmla="*/ 70 w 1157"/>
                  <a:gd name="T3" fmla="*/ 1635 h 1846"/>
                  <a:gd name="T4" fmla="*/ 33 w 1157"/>
                  <a:gd name="T5" fmla="*/ 1485 h 1846"/>
                  <a:gd name="T6" fmla="*/ 6 w 1157"/>
                  <a:gd name="T7" fmla="*/ 1323 h 1846"/>
                  <a:gd name="T8" fmla="*/ 0 w 1157"/>
                  <a:gd name="T9" fmla="*/ 1160 h 1846"/>
                  <a:gd name="T10" fmla="*/ 6 w 1157"/>
                  <a:gd name="T11" fmla="*/ 956 h 1846"/>
                  <a:gd name="T12" fmla="*/ 33 w 1157"/>
                  <a:gd name="T13" fmla="*/ 751 h 1846"/>
                  <a:gd name="T14" fmla="*/ 70 w 1157"/>
                  <a:gd name="T15" fmla="*/ 556 h 1846"/>
                  <a:gd name="T16" fmla="*/ 119 w 1157"/>
                  <a:gd name="T17" fmla="*/ 378 h 1846"/>
                  <a:gd name="T18" fmla="*/ 190 w 1157"/>
                  <a:gd name="T19" fmla="*/ 226 h 1846"/>
                  <a:gd name="T20" fmla="*/ 270 w 1157"/>
                  <a:gd name="T21" fmla="*/ 108 h 1846"/>
                  <a:gd name="T22" fmla="*/ 368 w 1157"/>
                  <a:gd name="T23" fmla="*/ 27 h 1846"/>
                  <a:gd name="T24" fmla="*/ 475 w 1157"/>
                  <a:gd name="T25" fmla="*/ 0 h 1846"/>
                  <a:gd name="T26" fmla="*/ 595 w 1157"/>
                  <a:gd name="T27" fmla="*/ 27 h 1846"/>
                  <a:gd name="T28" fmla="*/ 719 w 1157"/>
                  <a:gd name="T29" fmla="*/ 108 h 1846"/>
                  <a:gd name="T30" fmla="*/ 833 w 1157"/>
                  <a:gd name="T31" fmla="*/ 226 h 1846"/>
                  <a:gd name="T32" fmla="*/ 936 w 1157"/>
                  <a:gd name="T33" fmla="*/ 378 h 1846"/>
                  <a:gd name="T34" fmla="*/ 1028 w 1157"/>
                  <a:gd name="T35" fmla="*/ 556 h 1846"/>
                  <a:gd name="T36" fmla="*/ 1097 w 1157"/>
                  <a:gd name="T37" fmla="*/ 751 h 1846"/>
                  <a:gd name="T38" fmla="*/ 1140 w 1157"/>
                  <a:gd name="T39" fmla="*/ 956 h 1846"/>
                  <a:gd name="T40" fmla="*/ 1157 w 1157"/>
                  <a:gd name="T41" fmla="*/ 1160 h 1846"/>
                  <a:gd name="T42" fmla="*/ 1152 w 1157"/>
                  <a:gd name="T43" fmla="*/ 1323 h 1846"/>
                  <a:gd name="T44" fmla="*/ 1124 w 1157"/>
                  <a:gd name="T45" fmla="*/ 1480 h 1846"/>
                  <a:gd name="T46" fmla="*/ 1087 w 1157"/>
                  <a:gd name="T47" fmla="*/ 1631 h 1846"/>
                  <a:gd name="T48" fmla="*/ 1033 w 1157"/>
                  <a:gd name="T49" fmla="*/ 1765 h 1846"/>
                  <a:gd name="T50" fmla="*/ 979 w 1157"/>
                  <a:gd name="T51" fmla="*/ 1787 h 1846"/>
                  <a:gd name="T52" fmla="*/ 919 w 1157"/>
                  <a:gd name="T53" fmla="*/ 1803 h 1846"/>
                  <a:gd name="T54" fmla="*/ 865 w 1157"/>
                  <a:gd name="T55" fmla="*/ 1813 h 1846"/>
                  <a:gd name="T56" fmla="*/ 805 w 1157"/>
                  <a:gd name="T57" fmla="*/ 1824 h 1846"/>
                  <a:gd name="T58" fmla="*/ 752 w 1157"/>
                  <a:gd name="T59" fmla="*/ 1836 h 1846"/>
                  <a:gd name="T60" fmla="*/ 693 w 1157"/>
                  <a:gd name="T61" fmla="*/ 1841 h 1846"/>
                  <a:gd name="T62" fmla="*/ 638 w 1157"/>
                  <a:gd name="T63" fmla="*/ 1846 h 1846"/>
                  <a:gd name="T64" fmla="*/ 525 w 1157"/>
                  <a:gd name="T65" fmla="*/ 1846 h 1846"/>
                  <a:gd name="T66" fmla="*/ 465 w 1157"/>
                  <a:gd name="T67" fmla="*/ 1841 h 1846"/>
                  <a:gd name="T68" fmla="*/ 411 w 1157"/>
                  <a:gd name="T69" fmla="*/ 1836 h 1846"/>
                  <a:gd name="T70" fmla="*/ 351 w 1157"/>
                  <a:gd name="T71" fmla="*/ 1831 h 1846"/>
                  <a:gd name="T72" fmla="*/ 297 w 1157"/>
                  <a:gd name="T73" fmla="*/ 1819 h 1846"/>
                  <a:gd name="T74" fmla="*/ 238 w 1157"/>
                  <a:gd name="T75" fmla="*/ 1803 h 1846"/>
                  <a:gd name="T76" fmla="*/ 184 w 1157"/>
                  <a:gd name="T77" fmla="*/ 1787 h 1846"/>
                  <a:gd name="T78" fmla="*/ 125 w 1157"/>
                  <a:gd name="T79" fmla="*/ 1771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7" h="1846">
                    <a:moveTo>
                      <a:pt x="125" y="1771"/>
                    </a:moveTo>
                    <a:lnTo>
                      <a:pt x="70" y="1635"/>
                    </a:lnTo>
                    <a:lnTo>
                      <a:pt x="33" y="1485"/>
                    </a:lnTo>
                    <a:lnTo>
                      <a:pt x="6" y="1323"/>
                    </a:lnTo>
                    <a:lnTo>
                      <a:pt x="0" y="1160"/>
                    </a:lnTo>
                    <a:lnTo>
                      <a:pt x="6" y="956"/>
                    </a:lnTo>
                    <a:lnTo>
                      <a:pt x="33" y="751"/>
                    </a:lnTo>
                    <a:lnTo>
                      <a:pt x="70" y="556"/>
                    </a:lnTo>
                    <a:lnTo>
                      <a:pt x="119" y="378"/>
                    </a:lnTo>
                    <a:lnTo>
                      <a:pt x="190" y="226"/>
                    </a:lnTo>
                    <a:lnTo>
                      <a:pt x="270" y="108"/>
                    </a:lnTo>
                    <a:lnTo>
                      <a:pt x="368" y="27"/>
                    </a:lnTo>
                    <a:lnTo>
                      <a:pt x="475" y="0"/>
                    </a:lnTo>
                    <a:lnTo>
                      <a:pt x="595" y="27"/>
                    </a:lnTo>
                    <a:lnTo>
                      <a:pt x="719" y="108"/>
                    </a:lnTo>
                    <a:lnTo>
                      <a:pt x="833" y="226"/>
                    </a:lnTo>
                    <a:lnTo>
                      <a:pt x="936" y="378"/>
                    </a:lnTo>
                    <a:lnTo>
                      <a:pt x="1028" y="556"/>
                    </a:lnTo>
                    <a:lnTo>
                      <a:pt x="1097" y="751"/>
                    </a:lnTo>
                    <a:lnTo>
                      <a:pt x="1140" y="956"/>
                    </a:lnTo>
                    <a:lnTo>
                      <a:pt x="1157" y="1160"/>
                    </a:lnTo>
                    <a:lnTo>
                      <a:pt x="1152" y="1323"/>
                    </a:lnTo>
                    <a:lnTo>
                      <a:pt x="1124" y="1480"/>
                    </a:lnTo>
                    <a:lnTo>
                      <a:pt x="1087" y="1631"/>
                    </a:lnTo>
                    <a:lnTo>
                      <a:pt x="1033" y="1765"/>
                    </a:lnTo>
                    <a:lnTo>
                      <a:pt x="979" y="1787"/>
                    </a:lnTo>
                    <a:lnTo>
                      <a:pt x="919" y="1803"/>
                    </a:lnTo>
                    <a:lnTo>
                      <a:pt x="865" y="1813"/>
                    </a:lnTo>
                    <a:lnTo>
                      <a:pt x="805" y="1824"/>
                    </a:lnTo>
                    <a:lnTo>
                      <a:pt x="752" y="1836"/>
                    </a:lnTo>
                    <a:lnTo>
                      <a:pt x="693" y="1841"/>
                    </a:lnTo>
                    <a:lnTo>
                      <a:pt x="638" y="1846"/>
                    </a:lnTo>
                    <a:lnTo>
                      <a:pt x="525" y="1846"/>
                    </a:lnTo>
                    <a:lnTo>
                      <a:pt x="465" y="1841"/>
                    </a:lnTo>
                    <a:lnTo>
                      <a:pt x="411" y="1836"/>
                    </a:lnTo>
                    <a:lnTo>
                      <a:pt x="351" y="1831"/>
                    </a:lnTo>
                    <a:lnTo>
                      <a:pt x="297" y="1819"/>
                    </a:lnTo>
                    <a:lnTo>
                      <a:pt x="238" y="1803"/>
                    </a:lnTo>
                    <a:lnTo>
                      <a:pt x="184" y="1787"/>
                    </a:lnTo>
                    <a:lnTo>
                      <a:pt x="125" y="17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95" name="Freeform 199"/>
              <p:cNvSpPr>
                <a:spLocks/>
              </p:cNvSpPr>
              <p:nvPr/>
            </p:nvSpPr>
            <p:spPr bwMode="auto">
              <a:xfrm>
                <a:off x="2321" y="3465"/>
                <a:ext cx="82" cy="7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96" name="Freeform 200"/>
              <p:cNvSpPr>
                <a:spLocks/>
              </p:cNvSpPr>
              <p:nvPr/>
            </p:nvSpPr>
            <p:spPr bwMode="auto">
              <a:xfrm>
                <a:off x="2515" y="3111"/>
                <a:ext cx="83" cy="72"/>
              </a:xfrm>
              <a:custGeom>
                <a:avLst/>
                <a:gdLst>
                  <a:gd name="T0" fmla="*/ 828 w 828"/>
                  <a:gd name="T1" fmla="*/ 389 h 724"/>
                  <a:gd name="T2" fmla="*/ 785 w 828"/>
                  <a:gd name="T3" fmla="*/ 465 h 724"/>
                  <a:gd name="T4" fmla="*/ 742 w 828"/>
                  <a:gd name="T5" fmla="*/ 529 h 724"/>
                  <a:gd name="T6" fmla="*/ 693 w 828"/>
                  <a:gd name="T7" fmla="*/ 589 h 724"/>
                  <a:gd name="T8" fmla="*/ 645 w 828"/>
                  <a:gd name="T9" fmla="*/ 637 h 724"/>
                  <a:gd name="T10" fmla="*/ 590 w 828"/>
                  <a:gd name="T11" fmla="*/ 676 h 724"/>
                  <a:gd name="T12" fmla="*/ 531 w 828"/>
                  <a:gd name="T13" fmla="*/ 702 h 724"/>
                  <a:gd name="T14" fmla="*/ 471 w 828"/>
                  <a:gd name="T15" fmla="*/ 718 h 724"/>
                  <a:gd name="T16" fmla="*/ 412 w 828"/>
                  <a:gd name="T17" fmla="*/ 724 h 724"/>
                  <a:gd name="T18" fmla="*/ 352 w 828"/>
                  <a:gd name="T19" fmla="*/ 718 h 724"/>
                  <a:gd name="T20" fmla="*/ 298 w 828"/>
                  <a:gd name="T21" fmla="*/ 702 h 724"/>
                  <a:gd name="T22" fmla="*/ 239 w 828"/>
                  <a:gd name="T23" fmla="*/ 676 h 724"/>
                  <a:gd name="T24" fmla="*/ 184 w 828"/>
                  <a:gd name="T25" fmla="*/ 637 h 724"/>
                  <a:gd name="T26" fmla="*/ 136 w 828"/>
                  <a:gd name="T27" fmla="*/ 589 h 724"/>
                  <a:gd name="T28" fmla="*/ 87 w 828"/>
                  <a:gd name="T29" fmla="*/ 534 h 724"/>
                  <a:gd name="T30" fmla="*/ 44 w 828"/>
                  <a:gd name="T31" fmla="*/ 470 h 724"/>
                  <a:gd name="T32" fmla="*/ 0 w 828"/>
                  <a:gd name="T33" fmla="*/ 394 h 724"/>
                  <a:gd name="T34" fmla="*/ 6 w 828"/>
                  <a:gd name="T35" fmla="*/ 5 h 724"/>
                  <a:gd name="T36" fmla="*/ 823 w 828"/>
                  <a:gd name="T37" fmla="*/ 0 h 724"/>
                  <a:gd name="T38" fmla="*/ 828 w 828"/>
                  <a:gd name="T39" fmla="*/ 38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724">
                    <a:moveTo>
                      <a:pt x="828" y="389"/>
                    </a:moveTo>
                    <a:lnTo>
                      <a:pt x="785" y="465"/>
                    </a:lnTo>
                    <a:lnTo>
                      <a:pt x="742" y="529"/>
                    </a:lnTo>
                    <a:lnTo>
                      <a:pt x="693" y="589"/>
                    </a:lnTo>
                    <a:lnTo>
                      <a:pt x="645" y="637"/>
                    </a:lnTo>
                    <a:lnTo>
                      <a:pt x="590" y="676"/>
                    </a:lnTo>
                    <a:lnTo>
                      <a:pt x="531" y="702"/>
                    </a:lnTo>
                    <a:lnTo>
                      <a:pt x="471" y="718"/>
                    </a:lnTo>
                    <a:lnTo>
                      <a:pt x="412" y="724"/>
                    </a:lnTo>
                    <a:lnTo>
                      <a:pt x="352" y="718"/>
                    </a:lnTo>
                    <a:lnTo>
                      <a:pt x="298" y="702"/>
                    </a:lnTo>
                    <a:lnTo>
                      <a:pt x="239" y="676"/>
                    </a:lnTo>
                    <a:lnTo>
                      <a:pt x="184" y="637"/>
                    </a:lnTo>
                    <a:lnTo>
                      <a:pt x="136" y="589"/>
                    </a:lnTo>
                    <a:lnTo>
                      <a:pt x="87" y="534"/>
                    </a:lnTo>
                    <a:lnTo>
                      <a:pt x="44" y="470"/>
                    </a:lnTo>
                    <a:lnTo>
                      <a:pt x="0" y="394"/>
                    </a:lnTo>
                    <a:lnTo>
                      <a:pt x="6" y="5"/>
                    </a:lnTo>
                    <a:lnTo>
                      <a:pt x="823" y="0"/>
                    </a:lnTo>
                    <a:lnTo>
                      <a:pt x="828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4297" name="Oval 201"/>
          <p:cNvSpPr>
            <a:spLocks noChangeArrowheads="1"/>
          </p:cNvSpPr>
          <p:nvPr/>
        </p:nvSpPr>
        <p:spPr bwMode="auto">
          <a:xfrm>
            <a:off x="2816225" y="6335713"/>
            <a:ext cx="106363" cy="106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4298" name="Object 202"/>
          <p:cNvGraphicFramePr>
            <a:graphicFrameLocks noChangeAspect="1"/>
          </p:cNvGraphicFramePr>
          <p:nvPr/>
        </p:nvGraphicFramePr>
        <p:xfrm>
          <a:off x="466725" y="4699000"/>
          <a:ext cx="1325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787320" imgH="419040" progId="Equation.DSMT4">
                  <p:embed/>
                </p:oleObj>
              </mc:Choice>
              <mc:Fallback>
                <p:oleObj name="Equation" r:id="rId9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699000"/>
                        <a:ext cx="1325563" cy="704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99" name="Group 203"/>
          <p:cNvGrpSpPr>
            <a:grpSpLocks/>
          </p:cNvGrpSpPr>
          <p:nvPr/>
        </p:nvGrpSpPr>
        <p:grpSpPr bwMode="auto">
          <a:xfrm>
            <a:off x="1900238" y="4187825"/>
            <a:ext cx="2697162" cy="2530475"/>
            <a:chOff x="1197" y="2638"/>
            <a:chExt cx="1699" cy="1594"/>
          </a:xfrm>
        </p:grpSpPr>
        <p:sp>
          <p:nvSpPr>
            <p:cNvPr id="4300" name="Text Box 204"/>
            <p:cNvSpPr txBox="1">
              <a:spLocks noChangeArrowheads="1"/>
            </p:cNvSpPr>
            <p:nvPr/>
          </p:nvSpPr>
          <p:spPr bwMode="auto">
            <a:xfrm>
              <a:off x="2450" y="3740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01" name="Text Box 205"/>
            <p:cNvSpPr txBox="1">
              <a:spLocks noChangeArrowheads="1"/>
            </p:cNvSpPr>
            <p:nvPr/>
          </p:nvSpPr>
          <p:spPr bwMode="auto">
            <a:xfrm>
              <a:off x="2457" y="3046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02" name="Text Box 206"/>
            <p:cNvSpPr txBox="1">
              <a:spLocks noChangeArrowheads="1"/>
            </p:cNvSpPr>
            <p:nvPr/>
          </p:nvSpPr>
          <p:spPr bwMode="auto">
            <a:xfrm>
              <a:off x="1905" y="2638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03" name="Text Box 207"/>
            <p:cNvSpPr txBox="1">
              <a:spLocks noChangeArrowheads="1"/>
            </p:cNvSpPr>
            <p:nvPr/>
          </p:nvSpPr>
          <p:spPr bwMode="auto">
            <a:xfrm>
              <a:off x="1269" y="2914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04" name="Text Box 208"/>
            <p:cNvSpPr txBox="1">
              <a:spLocks noChangeArrowheads="1"/>
            </p:cNvSpPr>
            <p:nvPr/>
          </p:nvSpPr>
          <p:spPr bwMode="auto">
            <a:xfrm>
              <a:off x="1197" y="3628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05" name="Text Box 209"/>
            <p:cNvSpPr txBox="1">
              <a:spLocks noChangeArrowheads="1"/>
            </p:cNvSpPr>
            <p:nvPr/>
          </p:nvSpPr>
          <p:spPr bwMode="auto">
            <a:xfrm>
              <a:off x="1773" y="3982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60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</p:grpSp>
      <p:sp>
        <p:nvSpPr>
          <p:cNvPr id="4306" name="Text Box 210"/>
          <p:cNvSpPr txBox="1">
            <a:spLocks noChangeArrowheads="1"/>
          </p:cNvSpPr>
          <p:nvPr/>
        </p:nvSpPr>
        <p:spPr bwMode="auto">
          <a:xfrm>
            <a:off x="327025" y="5559425"/>
            <a:ext cx="1400175" cy="10795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Interior angles are 180 – 60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120</a:t>
            </a:r>
            <a:r>
              <a:rPr lang="en-GB" altLang="en-US" sz="16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4307" name="Group 211"/>
          <p:cNvGrpSpPr>
            <a:grpSpLocks/>
          </p:cNvGrpSpPr>
          <p:nvPr/>
        </p:nvGrpSpPr>
        <p:grpSpPr bwMode="auto">
          <a:xfrm>
            <a:off x="6850063" y="5230813"/>
            <a:ext cx="574675" cy="1111250"/>
            <a:chOff x="4315" y="3295"/>
            <a:chExt cx="362" cy="700"/>
          </a:xfrm>
        </p:grpSpPr>
        <p:grpSp>
          <p:nvGrpSpPr>
            <p:cNvPr id="4308" name="Group 212"/>
            <p:cNvGrpSpPr>
              <a:grpSpLocks/>
            </p:cNvGrpSpPr>
            <p:nvPr/>
          </p:nvGrpSpPr>
          <p:grpSpPr bwMode="auto">
            <a:xfrm rot="-3008763">
              <a:off x="4232" y="3824"/>
              <a:ext cx="254" cy="87"/>
              <a:chOff x="3697" y="3895"/>
              <a:chExt cx="254" cy="87"/>
            </a:xfrm>
          </p:grpSpPr>
          <p:sp>
            <p:nvSpPr>
              <p:cNvPr id="4309" name="Freeform 213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10" name="Freeform 214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11" name="Line 215"/>
            <p:cNvSpPr>
              <a:spLocks noChangeShapeType="1"/>
            </p:cNvSpPr>
            <p:nvPr/>
          </p:nvSpPr>
          <p:spPr bwMode="auto">
            <a:xfrm rot="-3008763">
              <a:off x="4455" y="3517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312" name="Group 216"/>
          <p:cNvGrpSpPr>
            <a:grpSpLocks/>
          </p:cNvGrpSpPr>
          <p:nvPr/>
        </p:nvGrpSpPr>
        <p:grpSpPr bwMode="auto">
          <a:xfrm>
            <a:off x="7131050" y="4352925"/>
            <a:ext cx="138113" cy="1300163"/>
            <a:chOff x="4492" y="2742"/>
            <a:chExt cx="87" cy="819"/>
          </a:xfrm>
        </p:grpSpPr>
        <p:grpSp>
          <p:nvGrpSpPr>
            <p:cNvPr id="4313" name="Group 217"/>
            <p:cNvGrpSpPr>
              <a:grpSpLocks/>
            </p:cNvGrpSpPr>
            <p:nvPr/>
          </p:nvGrpSpPr>
          <p:grpSpPr bwMode="auto">
            <a:xfrm rot="-5491905">
              <a:off x="4409" y="3390"/>
              <a:ext cx="254" cy="87"/>
              <a:chOff x="3697" y="3895"/>
              <a:chExt cx="254" cy="87"/>
            </a:xfrm>
          </p:grpSpPr>
          <p:sp>
            <p:nvSpPr>
              <p:cNvPr id="4314" name="Freeform 218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15" name="Freeform 219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16" name="Line 220"/>
            <p:cNvSpPr>
              <a:spLocks noChangeShapeType="1"/>
            </p:cNvSpPr>
            <p:nvPr/>
          </p:nvSpPr>
          <p:spPr bwMode="auto">
            <a:xfrm flipV="1">
              <a:off x="4533" y="2742"/>
              <a:ext cx="0" cy="43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317" name="Group 221"/>
          <p:cNvGrpSpPr>
            <a:grpSpLocks/>
          </p:cNvGrpSpPr>
          <p:nvPr/>
        </p:nvGrpSpPr>
        <p:grpSpPr bwMode="auto">
          <a:xfrm>
            <a:off x="5367338" y="5280025"/>
            <a:ext cx="138112" cy="1266825"/>
            <a:chOff x="3381" y="3326"/>
            <a:chExt cx="87" cy="798"/>
          </a:xfrm>
        </p:grpSpPr>
        <p:grpSp>
          <p:nvGrpSpPr>
            <p:cNvPr id="4318" name="Group 222"/>
            <p:cNvGrpSpPr>
              <a:grpSpLocks/>
            </p:cNvGrpSpPr>
            <p:nvPr/>
          </p:nvGrpSpPr>
          <p:grpSpPr bwMode="auto">
            <a:xfrm rot="-16291904">
              <a:off x="3298" y="3409"/>
              <a:ext cx="254" cy="87"/>
              <a:chOff x="3697" y="3895"/>
              <a:chExt cx="254" cy="87"/>
            </a:xfrm>
          </p:grpSpPr>
          <p:sp>
            <p:nvSpPr>
              <p:cNvPr id="4319" name="Freeform 223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20" name="Freeform 224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21" name="Line 225"/>
            <p:cNvSpPr>
              <a:spLocks noChangeShapeType="1"/>
            </p:cNvSpPr>
            <p:nvPr/>
          </p:nvSpPr>
          <p:spPr bwMode="auto">
            <a:xfrm rot="10800000" flipV="1">
              <a:off x="3419" y="3692"/>
              <a:ext cx="0" cy="43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322" name="Group 226"/>
          <p:cNvGrpSpPr>
            <a:grpSpLocks/>
          </p:cNvGrpSpPr>
          <p:nvPr/>
        </p:nvGrpSpPr>
        <p:grpSpPr bwMode="auto">
          <a:xfrm rot="-10800000">
            <a:off x="5235575" y="4467225"/>
            <a:ext cx="1303338" cy="138113"/>
            <a:chOff x="3829" y="3967"/>
            <a:chExt cx="821" cy="87"/>
          </a:xfrm>
        </p:grpSpPr>
        <p:grpSp>
          <p:nvGrpSpPr>
            <p:cNvPr id="4323" name="Group 227"/>
            <p:cNvGrpSpPr>
              <a:grpSpLocks/>
            </p:cNvGrpSpPr>
            <p:nvPr/>
          </p:nvGrpSpPr>
          <p:grpSpPr bwMode="auto">
            <a:xfrm>
              <a:off x="3829" y="3967"/>
              <a:ext cx="254" cy="87"/>
              <a:chOff x="3697" y="3895"/>
              <a:chExt cx="254" cy="87"/>
            </a:xfrm>
          </p:grpSpPr>
          <p:sp>
            <p:nvSpPr>
              <p:cNvPr id="4324" name="Freeform 228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25" name="Freeform 229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26" name="Line 230"/>
            <p:cNvSpPr>
              <a:spLocks noChangeShapeType="1"/>
            </p:cNvSpPr>
            <p:nvPr/>
          </p:nvSpPr>
          <p:spPr bwMode="auto">
            <a:xfrm>
              <a:off x="4207" y="4016"/>
              <a:ext cx="443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327" name="Group 231"/>
          <p:cNvGrpSpPr>
            <a:grpSpLocks/>
          </p:cNvGrpSpPr>
          <p:nvPr/>
        </p:nvGrpSpPr>
        <p:grpSpPr bwMode="auto">
          <a:xfrm>
            <a:off x="4910138" y="4556125"/>
            <a:ext cx="865187" cy="1006475"/>
            <a:chOff x="3093" y="2870"/>
            <a:chExt cx="545" cy="634"/>
          </a:xfrm>
        </p:grpSpPr>
        <p:grpSp>
          <p:nvGrpSpPr>
            <p:cNvPr id="4328" name="Group 232"/>
            <p:cNvGrpSpPr>
              <a:grpSpLocks/>
            </p:cNvGrpSpPr>
            <p:nvPr/>
          </p:nvGrpSpPr>
          <p:grpSpPr bwMode="auto">
            <a:xfrm rot="-13808763">
              <a:off x="3468" y="2953"/>
              <a:ext cx="254" cy="87"/>
              <a:chOff x="3697" y="3895"/>
              <a:chExt cx="254" cy="87"/>
            </a:xfrm>
          </p:grpSpPr>
          <p:sp>
            <p:nvSpPr>
              <p:cNvPr id="4329" name="Freeform 233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30" name="Freeform 234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3093" y="3178"/>
              <a:ext cx="327" cy="326"/>
            </a:xfrm>
            <a:custGeom>
              <a:avLst/>
              <a:gdLst>
                <a:gd name="T0" fmla="*/ 327 w 327"/>
                <a:gd name="T1" fmla="*/ 0 h 326"/>
                <a:gd name="T2" fmla="*/ 0 w 327"/>
                <a:gd name="T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7" h="326">
                  <a:moveTo>
                    <a:pt x="327" y="0"/>
                  </a:moveTo>
                  <a:lnTo>
                    <a:pt x="0" y="326"/>
                  </a:ln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332" name="Group 236"/>
          <p:cNvGrpSpPr>
            <a:grpSpLocks/>
          </p:cNvGrpSpPr>
          <p:nvPr/>
        </p:nvGrpSpPr>
        <p:grpSpPr bwMode="auto">
          <a:xfrm>
            <a:off x="6237288" y="4087813"/>
            <a:ext cx="915987" cy="781050"/>
            <a:chOff x="3929" y="2575"/>
            <a:chExt cx="577" cy="492"/>
          </a:xfrm>
        </p:grpSpPr>
        <p:grpSp>
          <p:nvGrpSpPr>
            <p:cNvPr id="4333" name="Group 237"/>
            <p:cNvGrpSpPr>
              <a:grpSpLocks/>
            </p:cNvGrpSpPr>
            <p:nvPr/>
          </p:nvGrpSpPr>
          <p:grpSpPr bwMode="auto">
            <a:xfrm rot="-8408763">
              <a:off x="4252" y="2980"/>
              <a:ext cx="254" cy="87"/>
              <a:chOff x="3697" y="3895"/>
              <a:chExt cx="254" cy="87"/>
            </a:xfrm>
          </p:grpSpPr>
          <p:sp>
            <p:nvSpPr>
              <p:cNvPr id="4334" name="Freeform 238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35" name="Freeform 239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36" name="Line 240"/>
            <p:cNvSpPr>
              <a:spLocks noChangeShapeType="1"/>
            </p:cNvSpPr>
            <p:nvPr/>
          </p:nvSpPr>
          <p:spPr bwMode="auto">
            <a:xfrm flipH="1" flipV="1">
              <a:off x="3929" y="2575"/>
              <a:ext cx="275" cy="27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aphicFrame>
        <p:nvGraphicFramePr>
          <p:cNvPr id="4337" name="Object 241"/>
          <p:cNvGraphicFramePr>
            <a:graphicFrameLocks noChangeAspect="1"/>
          </p:cNvGraphicFramePr>
          <p:nvPr/>
        </p:nvGraphicFramePr>
        <p:xfrm>
          <a:off x="7553325" y="4318000"/>
          <a:ext cx="1325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1" imgW="787320" imgH="419040" progId="Equation.DSMT4">
                  <p:embed/>
                </p:oleObj>
              </mc:Choice>
              <mc:Fallback>
                <p:oleObj name="Equation" r:id="rId11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4318000"/>
                        <a:ext cx="1325563" cy="704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8" name="Text Box 242"/>
          <p:cNvSpPr txBox="1">
            <a:spLocks noChangeArrowheads="1"/>
          </p:cNvSpPr>
          <p:nvPr/>
        </p:nvSpPr>
        <p:spPr bwMode="auto">
          <a:xfrm>
            <a:off x="7566025" y="5368925"/>
            <a:ext cx="1387475" cy="10795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Interior angles are 180 – 45 = </a:t>
            </a:r>
            <a:r>
              <a:rPr lang="en-GB" altLang="en-US" sz="1600">
                <a:solidFill>
                  <a:schemeClr val="accent2"/>
                </a:solidFill>
                <a:latin typeface="Comic Sans MS" pitchFamily="66" charset="0"/>
              </a:rPr>
              <a:t>135</a:t>
            </a:r>
            <a:r>
              <a:rPr lang="en-GB" altLang="en-US" sz="16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alt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39" name="Oval 243"/>
          <p:cNvSpPr>
            <a:spLocks noChangeArrowheads="1"/>
          </p:cNvSpPr>
          <p:nvPr/>
        </p:nvSpPr>
        <p:spPr bwMode="auto">
          <a:xfrm>
            <a:off x="6908800" y="624840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0" name="Oval 244"/>
          <p:cNvSpPr>
            <a:spLocks noChangeArrowheads="1"/>
          </p:cNvSpPr>
          <p:nvPr/>
        </p:nvSpPr>
        <p:spPr bwMode="auto">
          <a:xfrm>
            <a:off x="7261225" y="556260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1" name="Oval 245"/>
          <p:cNvSpPr>
            <a:spLocks noChangeArrowheads="1"/>
          </p:cNvSpPr>
          <p:nvPr/>
        </p:nvSpPr>
        <p:spPr bwMode="auto">
          <a:xfrm>
            <a:off x="7042150" y="4752975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2" name="Oval 246"/>
          <p:cNvSpPr>
            <a:spLocks noChangeArrowheads="1"/>
          </p:cNvSpPr>
          <p:nvPr/>
        </p:nvSpPr>
        <p:spPr bwMode="auto">
          <a:xfrm>
            <a:off x="6413500" y="436245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3" name="Oval 247"/>
          <p:cNvSpPr>
            <a:spLocks noChangeArrowheads="1"/>
          </p:cNvSpPr>
          <p:nvPr/>
        </p:nvSpPr>
        <p:spPr bwMode="auto">
          <a:xfrm>
            <a:off x="5613400" y="457200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4" name="Oval 248"/>
          <p:cNvSpPr>
            <a:spLocks noChangeArrowheads="1"/>
          </p:cNvSpPr>
          <p:nvPr/>
        </p:nvSpPr>
        <p:spPr bwMode="auto">
          <a:xfrm>
            <a:off x="5232400" y="5248275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345" name="Oval 249"/>
          <p:cNvSpPr>
            <a:spLocks noChangeArrowheads="1"/>
          </p:cNvSpPr>
          <p:nvPr/>
        </p:nvSpPr>
        <p:spPr bwMode="auto">
          <a:xfrm>
            <a:off x="5451475" y="603885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346" name="Group 250"/>
          <p:cNvGrpSpPr>
            <a:grpSpLocks/>
          </p:cNvGrpSpPr>
          <p:nvPr/>
        </p:nvGrpSpPr>
        <p:grpSpPr bwMode="auto">
          <a:xfrm>
            <a:off x="5603875" y="5908675"/>
            <a:ext cx="820738" cy="949325"/>
            <a:chOff x="3530" y="3722"/>
            <a:chExt cx="517" cy="598"/>
          </a:xfrm>
        </p:grpSpPr>
        <p:grpSp>
          <p:nvGrpSpPr>
            <p:cNvPr id="4347" name="Group 251"/>
            <p:cNvGrpSpPr>
              <a:grpSpLocks/>
            </p:cNvGrpSpPr>
            <p:nvPr/>
          </p:nvGrpSpPr>
          <p:grpSpPr bwMode="auto">
            <a:xfrm rot="-18743361">
              <a:off x="3447" y="3805"/>
              <a:ext cx="254" cy="87"/>
              <a:chOff x="3697" y="3895"/>
              <a:chExt cx="254" cy="87"/>
            </a:xfrm>
          </p:grpSpPr>
          <p:sp>
            <p:nvSpPr>
              <p:cNvPr id="4348" name="Freeform 252"/>
              <p:cNvSpPr>
                <a:spLocks/>
              </p:cNvSpPr>
              <p:nvPr/>
            </p:nvSpPr>
            <p:spPr bwMode="auto">
              <a:xfrm rot="5400000">
                <a:off x="3832" y="3863"/>
                <a:ext cx="87" cy="151"/>
              </a:xfrm>
              <a:custGeom>
                <a:avLst/>
                <a:gdLst>
                  <a:gd name="T0" fmla="*/ 124 w 1158"/>
                  <a:gd name="T1" fmla="*/ 1705 h 1760"/>
                  <a:gd name="T2" fmla="*/ 71 w 1158"/>
                  <a:gd name="T3" fmla="*/ 1571 h 1760"/>
                  <a:gd name="T4" fmla="*/ 33 w 1158"/>
                  <a:gd name="T5" fmla="*/ 1420 h 1760"/>
                  <a:gd name="T6" fmla="*/ 6 w 1158"/>
                  <a:gd name="T7" fmla="*/ 1258 h 1760"/>
                  <a:gd name="T8" fmla="*/ 0 w 1158"/>
                  <a:gd name="T9" fmla="*/ 1096 h 1760"/>
                  <a:gd name="T10" fmla="*/ 16 w 1158"/>
                  <a:gd name="T11" fmla="*/ 896 h 1760"/>
                  <a:gd name="T12" fmla="*/ 65 w 1158"/>
                  <a:gd name="T13" fmla="*/ 697 h 1760"/>
                  <a:gd name="T14" fmla="*/ 147 w 1158"/>
                  <a:gd name="T15" fmla="*/ 513 h 1760"/>
                  <a:gd name="T16" fmla="*/ 239 w 1158"/>
                  <a:gd name="T17" fmla="*/ 346 h 1760"/>
                  <a:gd name="T18" fmla="*/ 351 w 1158"/>
                  <a:gd name="T19" fmla="*/ 205 h 1760"/>
                  <a:gd name="T20" fmla="*/ 471 w 1158"/>
                  <a:gd name="T21" fmla="*/ 98 h 1760"/>
                  <a:gd name="T22" fmla="*/ 595 w 1158"/>
                  <a:gd name="T23" fmla="*/ 27 h 1760"/>
                  <a:gd name="T24" fmla="*/ 719 w 1158"/>
                  <a:gd name="T25" fmla="*/ 0 h 1760"/>
                  <a:gd name="T26" fmla="*/ 828 w 1158"/>
                  <a:gd name="T27" fmla="*/ 27 h 1760"/>
                  <a:gd name="T28" fmla="*/ 925 w 1158"/>
                  <a:gd name="T29" fmla="*/ 98 h 1760"/>
                  <a:gd name="T30" fmla="*/ 1001 w 1158"/>
                  <a:gd name="T31" fmla="*/ 205 h 1760"/>
                  <a:gd name="T32" fmla="*/ 1061 w 1158"/>
                  <a:gd name="T33" fmla="*/ 346 h 1760"/>
                  <a:gd name="T34" fmla="*/ 1104 w 1158"/>
                  <a:gd name="T35" fmla="*/ 513 h 1760"/>
                  <a:gd name="T36" fmla="*/ 1136 w 1158"/>
                  <a:gd name="T37" fmla="*/ 697 h 1760"/>
                  <a:gd name="T38" fmla="*/ 1152 w 1158"/>
                  <a:gd name="T39" fmla="*/ 896 h 1760"/>
                  <a:gd name="T40" fmla="*/ 1158 w 1158"/>
                  <a:gd name="T41" fmla="*/ 1096 h 1760"/>
                  <a:gd name="T42" fmla="*/ 1152 w 1158"/>
                  <a:gd name="T43" fmla="*/ 1258 h 1760"/>
                  <a:gd name="T44" fmla="*/ 1125 w 1158"/>
                  <a:gd name="T45" fmla="*/ 1415 h 1760"/>
                  <a:gd name="T46" fmla="*/ 1087 w 1158"/>
                  <a:gd name="T47" fmla="*/ 1565 h 1760"/>
                  <a:gd name="T48" fmla="*/ 1033 w 1158"/>
                  <a:gd name="T49" fmla="*/ 1700 h 1760"/>
                  <a:gd name="T50" fmla="*/ 980 w 1158"/>
                  <a:gd name="T51" fmla="*/ 1717 h 1760"/>
                  <a:gd name="T52" fmla="*/ 919 w 1158"/>
                  <a:gd name="T53" fmla="*/ 1727 h 1760"/>
                  <a:gd name="T54" fmla="*/ 866 w 1158"/>
                  <a:gd name="T55" fmla="*/ 1738 h 1760"/>
                  <a:gd name="T56" fmla="*/ 806 w 1158"/>
                  <a:gd name="T57" fmla="*/ 1743 h 1760"/>
                  <a:gd name="T58" fmla="*/ 752 w 1158"/>
                  <a:gd name="T59" fmla="*/ 1755 h 1760"/>
                  <a:gd name="T60" fmla="*/ 693 w 1158"/>
                  <a:gd name="T61" fmla="*/ 1760 h 1760"/>
                  <a:gd name="T62" fmla="*/ 465 w 1158"/>
                  <a:gd name="T63" fmla="*/ 1760 h 1760"/>
                  <a:gd name="T64" fmla="*/ 412 w 1158"/>
                  <a:gd name="T65" fmla="*/ 1755 h 1760"/>
                  <a:gd name="T66" fmla="*/ 351 w 1158"/>
                  <a:gd name="T67" fmla="*/ 1749 h 1760"/>
                  <a:gd name="T68" fmla="*/ 298 w 1158"/>
                  <a:gd name="T69" fmla="*/ 1738 h 1760"/>
                  <a:gd name="T70" fmla="*/ 239 w 1158"/>
                  <a:gd name="T71" fmla="*/ 1733 h 1760"/>
                  <a:gd name="T72" fmla="*/ 184 w 1158"/>
                  <a:gd name="T73" fmla="*/ 1717 h 1760"/>
                  <a:gd name="T74" fmla="*/ 124 w 1158"/>
                  <a:gd name="T75" fmla="*/ 1705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8" h="1760">
                    <a:moveTo>
                      <a:pt x="124" y="1705"/>
                    </a:moveTo>
                    <a:lnTo>
                      <a:pt x="71" y="1571"/>
                    </a:lnTo>
                    <a:lnTo>
                      <a:pt x="33" y="1420"/>
                    </a:lnTo>
                    <a:lnTo>
                      <a:pt x="6" y="1258"/>
                    </a:lnTo>
                    <a:lnTo>
                      <a:pt x="0" y="1096"/>
                    </a:lnTo>
                    <a:lnTo>
                      <a:pt x="16" y="896"/>
                    </a:lnTo>
                    <a:lnTo>
                      <a:pt x="65" y="697"/>
                    </a:lnTo>
                    <a:lnTo>
                      <a:pt x="147" y="513"/>
                    </a:lnTo>
                    <a:lnTo>
                      <a:pt x="239" y="346"/>
                    </a:lnTo>
                    <a:lnTo>
                      <a:pt x="351" y="205"/>
                    </a:lnTo>
                    <a:lnTo>
                      <a:pt x="471" y="98"/>
                    </a:lnTo>
                    <a:lnTo>
                      <a:pt x="595" y="27"/>
                    </a:lnTo>
                    <a:lnTo>
                      <a:pt x="719" y="0"/>
                    </a:lnTo>
                    <a:lnTo>
                      <a:pt x="828" y="27"/>
                    </a:lnTo>
                    <a:lnTo>
                      <a:pt x="925" y="98"/>
                    </a:lnTo>
                    <a:lnTo>
                      <a:pt x="1001" y="205"/>
                    </a:lnTo>
                    <a:lnTo>
                      <a:pt x="1061" y="346"/>
                    </a:lnTo>
                    <a:lnTo>
                      <a:pt x="1104" y="513"/>
                    </a:lnTo>
                    <a:lnTo>
                      <a:pt x="1136" y="697"/>
                    </a:lnTo>
                    <a:lnTo>
                      <a:pt x="1152" y="896"/>
                    </a:lnTo>
                    <a:lnTo>
                      <a:pt x="1158" y="1096"/>
                    </a:lnTo>
                    <a:lnTo>
                      <a:pt x="1152" y="1258"/>
                    </a:lnTo>
                    <a:lnTo>
                      <a:pt x="1125" y="1415"/>
                    </a:lnTo>
                    <a:lnTo>
                      <a:pt x="1087" y="1565"/>
                    </a:lnTo>
                    <a:lnTo>
                      <a:pt x="1033" y="1700"/>
                    </a:lnTo>
                    <a:lnTo>
                      <a:pt x="980" y="1717"/>
                    </a:lnTo>
                    <a:lnTo>
                      <a:pt x="919" y="1727"/>
                    </a:lnTo>
                    <a:lnTo>
                      <a:pt x="866" y="1738"/>
                    </a:lnTo>
                    <a:lnTo>
                      <a:pt x="806" y="1743"/>
                    </a:lnTo>
                    <a:lnTo>
                      <a:pt x="752" y="1755"/>
                    </a:lnTo>
                    <a:lnTo>
                      <a:pt x="693" y="1760"/>
                    </a:lnTo>
                    <a:lnTo>
                      <a:pt x="465" y="1760"/>
                    </a:lnTo>
                    <a:lnTo>
                      <a:pt x="412" y="1755"/>
                    </a:lnTo>
                    <a:lnTo>
                      <a:pt x="351" y="1749"/>
                    </a:lnTo>
                    <a:lnTo>
                      <a:pt x="298" y="1738"/>
                    </a:lnTo>
                    <a:lnTo>
                      <a:pt x="239" y="1733"/>
                    </a:lnTo>
                    <a:lnTo>
                      <a:pt x="184" y="1717"/>
                    </a:lnTo>
                    <a:lnTo>
                      <a:pt x="124" y="1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49" name="Freeform 253"/>
              <p:cNvSpPr>
                <a:spLocks/>
              </p:cNvSpPr>
              <p:nvPr/>
            </p:nvSpPr>
            <p:spPr bwMode="auto">
              <a:xfrm rot="5400000">
                <a:off x="3697" y="3908"/>
                <a:ext cx="61" cy="62"/>
              </a:xfrm>
              <a:custGeom>
                <a:avLst/>
                <a:gdLst>
                  <a:gd name="T0" fmla="*/ 827 w 827"/>
                  <a:gd name="T1" fmla="*/ 387 h 722"/>
                  <a:gd name="T2" fmla="*/ 784 w 827"/>
                  <a:gd name="T3" fmla="*/ 463 h 722"/>
                  <a:gd name="T4" fmla="*/ 741 w 827"/>
                  <a:gd name="T5" fmla="*/ 529 h 722"/>
                  <a:gd name="T6" fmla="*/ 692 w 827"/>
                  <a:gd name="T7" fmla="*/ 588 h 722"/>
                  <a:gd name="T8" fmla="*/ 644 w 827"/>
                  <a:gd name="T9" fmla="*/ 636 h 722"/>
                  <a:gd name="T10" fmla="*/ 589 w 827"/>
                  <a:gd name="T11" fmla="*/ 674 h 722"/>
                  <a:gd name="T12" fmla="*/ 530 w 827"/>
                  <a:gd name="T13" fmla="*/ 700 h 722"/>
                  <a:gd name="T14" fmla="*/ 470 w 827"/>
                  <a:gd name="T15" fmla="*/ 717 h 722"/>
                  <a:gd name="T16" fmla="*/ 411 w 827"/>
                  <a:gd name="T17" fmla="*/ 722 h 722"/>
                  <a:gd name="T18" fmla="*/ 352 w 827"/>
                  <a:gd name="T19" fmla="*/ 717 h 722"/>
                  <a:gd name="T20" fmla="*/ 297 w 827"/>
                  <a:gd name="T21" fmla="*/ 700 h 722"/>
                  <a:gd name="T22" fmla="*/ 238 w 827"/>
                  <a:gd name="T23" fmla="*/ 674 h 722"/>
                  <a:gd name="T24" fmla="*/ 183 w 827"/>
                  <a:gd name="T25" fmla="*/ 636 h 722"/>
                  <a:gd name="T26" fmla="*/ 135 w 827"/>
                  <a:gd name="T27" fmla="*/ 588 h 722"/>
                  <a:gd name="T28" fmla="*/ 86 w 827"/>
                  <a:gd name="T29" fmla="*/ 534 h 722"/>
                  <a:gd name="T30" fmla="*/ 43 w 827"/>
                  <a:gd name="T31" fmla="*/ 469 h 722"/>
                  <a:gd name="T32" fmla="*/ 0 w 827"/>
                  <a:gd name="T33" fmla="*/ 394 h 722"/>
                  <a:gd name="T34" fmla="*/ 5 w 827"/>
                  <a:gd name="T35" fmla="*/ 5 h 722"/>
                  <a:gd name="T36" fmla="*/ 822 w 827"/>
                  <a:gd name="T37" fmla="*/ 0 h 722"/>
                  <a:gd name="T38" fmla="*/ 827 w 827"/>
                  <a:gd name="T39" fmla="*/ 38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7" h="722">
                    <a:moveTo>
                      <a:pt x="827" y="387"/>
                    </a:moveTo>
                    <a:lnTo>
                      <a:pt x="784" y="463"/>
                    </a:lnTo>
                    <a:lnTo>
                      <a:pt x="741" y="529"/>
                    </a:lnTo>
                    <a:lnTo>
                      <a:pt x="692" y="588"/>
                    </a:lnTo>
                    <a:lnTo>
                      <a:pt x="644" y="636"/>
                    </a:lnTo>
                    <a:lnTo>
                      <a:pt x="589" y="674"/>
                    </a:lnTo>
                    <a:lnTo>
                      <a:pt x="530" y="700"/>
                    </a:lnTo>
                    <a:lnTo>
                      <a:pt x="470" y="717"/>
                    </a:lnTo>
                    <a:lnTo>
                      <a:pt x="411" y="722"/>
                    </a:lnTo>
                    <a:lnTo>
                      <a:pt x="352" y="717"/>
                    </a:lnTo>
                    <a:lnTo>
                      <a:pt x="297" y="700"/>
                    </a:lnTo>
                    <a:lnTo>
                      <a:pt x="238" y="674"/>
                    </a:lnTo>
                    <a:lnTo>
                      <a:pt x="183" y="636"/>
                    </a:lnTo>
                    <a:lnTo>
                      <a:pt x="135" y="588"/>
                    </a:lnTo>
                    <a:lnTo>
                      <a:pt x="86" y="534"/>
                    </a:lnTo>
                    <a:lnTo>
                      <a:pt x="43" y="469"/>
                    </a:lnTo>
                    <a:lnTo>
                      <a:pt x="0" y="394"/>
                    </a:lnTo>
                    <a:lnTo>
                      <a:pt x="5" y="5"/>
                    </a:lnTo>
                    <a:lnTo>
                      <a:pt x="822" y="0"/>
                    </a:lnTo>
                    <a:lnTo>
                      <a:pt x="827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350" name="Line 254"/>
            <p:cNvSpPr>
              <a:spLocks noChangeShapeType="1"/>
            </p:cNvSpPr>
            <p:nvPr/>
          </p:nvSpPr>
          <p:spPr bwMode="auto">
            <a:xfrm>
              <a:off x="3747" y="4020"/>
              <a:ext cx="300" cy="30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351" name="Oval 255"/>
          <p:cNvSpPr>
            <a:spLocks noChangeArrowheads="1"/>
          </p:cNvSpPr>
          <p:nvPr/>
        </p:nvSpPr>
        <p:spPr bwMode="auto">
          <a:xfrm>
            <a:off x="6122988" y="6419850"/>
            <a:ext cx="101600" cy="10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352" name="Group 256"/>
          <p:cNvGrpSpPr>
            <a:grpSpLocks/>
          </p:cNvGrpSpPr>
          <p:nvPr/>
        </p:nvGrpSpPr>
        <p:grpSpPr bwMode="auto">
          <a:xfrm>
            <a:off x="4838700" y="4140200"/>
            <a:ext cx="2959100" cy="2627313"/>
            <a:chOff x="3048" y="2608"/>
            <a:chExt cx="1864" cy="1655"/>
          </a:xfrm>
        </p:grpSpPr>
        <p:sp>
          <p:nvSpPr>
            <p:cNvPr id="4353" name="Text Box 257"/>
            <p:cNvSpPr txBox="1">
              <a:spLocks noChangeArrowheads="1"/>
            </p:cNvSpPr>
            <p:nvPr/>
          </p:nvSpPr>
          <p:spPr bwMode="auto">
            <a:xfrm>
              <a:off x="4376" y="3776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4" name="Text Box 258"/>
            <p:cNvSpPr txBox="1">
              <a:spLocks noChangeArrowheads="1"/>
            </p:cNvSpPr>
            <p:nvPr/>
          </p:nvSpPr>
          <p:spPr bwMode="auto">
            <a:xfrm>
              <a:off x="4520" y="3240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5" name="Text Box 259"/>
            <p:cNvSpPr txBox="1">
              <a:spLocks noChangeArrowheads="1"/>
            </p:cNvSpPr>
            <p:nvPr/>
          </p:nvSpPr>
          <p:spPr bwMode="auto">
            <a:xfrm>
              <a:off x="4208" y="2704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6" name="Text Box 260"/>
            <p:cNvSpPr txBox="1">
              <a:spLocks noChangeArrowheads="1"/>
            </p:cNvSpPr>
            <p:nvPr/>
          </p:nvSpPr>
          <p:spPr bwMode="auto">
            <a:xfrm>
              <a:off x="3656" y="2608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7" name="Text Box 261"/>
            <p:cNvSpPr txBox="1">
              <a:spLocks noChangeArrowheads="1"/>
            </p:cNvSpPr>
            <p:nvPr/>
          </p:nvSpPr>
          <p:spPr bwMode="auto">
            <a:xfrm>
              <a:off x="3208" y="2872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8" name="Text Box 262"/>
            <p:cNvSpPr txBox="1">
              <a:spLocks noChangeArrowheads="1"/>
            </p:cNvSpPr>
            <p:nvPr/>
          </p:nvSpPr>
          <p:spPr bwMode="auto">
            <a:xfrm>
              <a:off x="3048" y="3456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59" name="Text Box 263"/>
            <p:cNvSpPr txBox="1">
              <a:spLocks noChangeArrowheads="1"/>
            </p:cNvSpPr>
            <p:nvPr/>
          </p:nvSpPr>
          <p:spPr bwMode="auto">
            <a:xfrm>
              <a:off x="3368" y="3872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  <p:sp>
          <p:nvSpPr>
            <p:cNvPr id="4360" name="Text Box 264"/>
            <p:cNvSpPr txBox="1">
              <a:spLocks noChangeArrowheads="1"/>
            </p:cNvSpPr>
            <p:nvPr/>
          </p:nvSpPr>
          <p:spPr bwMode="auto">
            <a:xfrm>
              <a:off x="3851" y="4013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latin typeface="Comic Sans MS" pitchFamily="66" charset="0"/>
                </a:rPr>
                <a:t>45</a:t>
              </a:r>
              <a:r>
                <a:rPr lang="en-GB" altLang="en-US" sz="2000" baseline="30000">
                  <a:latin typeface="Comic Sans MS" pitchFamily="66" charset="0"/>
                </a:rPr>
                <a:t>o</a:t>
              </a:r>
              <a:endParaRPr lang="en-GB" altLang="en-US" sz="2000">
                <a:latin typeface="Comic Sans MS" pitchFamily="66" charset="0"/>
              </a:endParaRPr>
            </a:p>
          </p:txBody>
        </p:sp>
      </p:grpSp>
      <p:grpSp>
        <p:nvGrpSpPr>
          <p:cNvPr id="4361" name="Group 265"/>
          <p:cNvGrpSpPr>
            <a:grpSpLocks/>
          </p:cNvGrpSpPr>
          <p:nvPr/>
        </p:nvGrpSpPr>
        <p:grpSpPr bwMode="auto">
          <a:xfrm>
            <a:off x="4572000" y="5810250"/>
            <a:ext cx="2809875" cy="650875"/>
            <a:chOff x="2880" y="3660"/>
            <a:chExt cx="1770" cy="410"/>
          </a:xfrm>
        </p:grpSpPr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829" y="3967"/>
              <a:ext cx="821" cy="87"/>
              <a:chOff x="3829" y="3967"/>
              <a:chExt cx="821" cy="87"/>
            </a:xfrm>
          </p:grpSpPr>
          <p:grpSp>
            <p:nvGrpSpPr>
              <p:cNvPr id="4363" name="Group 267"/>
              <p:cNvGrpSpPr>
                <a:grpSpLocks/>
              </p:cNvGrpSpPr>
              <p:nvPr/>
            </p:nvGrpSpPr>
            <p:grpSpPr bwMode="auto">
              <a:xfrm>
                <a:off x="3829" y="3967"/>
                <a:ext cx="254" cy="87"/>
                <a:chOff x="3697" y="3895"/>
                <a:chExt cx="254" cy="87"/>
              </a:xfrm>
            </p:grpSpPr>
            <p:sp>
              <p:nvSpPr>
                <p:cNvPr id="4364" name="Freeform 268"/>
                <p:cNvSpPr>
                  <a:spLocks/>
                </p:cNvSpPr>
                <p:nvPr/>
              </p:nvSpPr>
              <p:spPr bwMode="auto">
                <a:xfrm rot="5400000">
                  <a:off x="3832" y="3863"/>
                  <a:ext cx="87" cy="151"/>
                </a:xfrm>
                <a:custGeom>
                  <a:avLst/>
                  <a:gdLst>
                    <a:gd name="T0" fmla="*/ 124 w 1158"/>
                    <a:gd name="T1" fmla="*/ 1705 h 1760"/>
                    <a:gd name="T2" fmla="*/ 71 w 1158"/>
                    <a:gd name="T3" fmla="*/ 1571 h 1760"/>
                    <a:gd name="T4" fmla="*/ 33 w 1158"/>
                    <a:gd name="T5" fmla="*/ 1420 h 1760"/>
                    <a:gd name="T6" fmla="*/ 6 w 1158"/>
                    <a:gd name="T7" fmla="*/ 1258 h 1760"/>
                    <a:gd name="T8" fmla="*/ 0 w 1158"/>
                    <a:gd name="T9" fmla="*/ 1096 h 1760"/>
                    <a:gd name="T10" fmla="*/ 16 w 1158"/>
                    <a:gd name="T11" fmla="*/ 896 h 1760"/>
                    <a:gd name="T12" fmla="*/ 65 w 1158"/>
                    <a:gd name="T13" fmla="*/ 697 h 1760"/>
                    <a:gd name="T14" fmla="*/ 147 w 1158"/>
                    <a:gd name="T15" fmla="*/ 513 h 1760"/>
                    <a:gd name="T16" fmla="*/ 239 w 1158"/>
                    <a:gd name="T17" fmla="*/ 346 h 1760"/>
                    <a:gd name="T18" fmla="*/ 351 w 1158"/>
                    <a:gd name="T19" fmla="*/ 205 h 1760"/>
                    <a:gd name="T20" fmla="*/ 471 w 1158"/>
                    <a:gd name="T21" fmla="*/ 98 h 1760"/>
                    <a:gd name="T22" fmla="*/ 595 w 1158"/>
                    <a:gd name="T23" fmla="*/ 27 h 1760"/>
                    <a:gd name="T24" fmla="*/ 719 w 1158"/>
                    <a:gd name="T25" fmla="*/ 0 h 1760"/>
                    <a:gd name="T26" fmla="*/ 828 w 1158"/>
                    <a:gd name="T27" fmla="*/ 27 h 1760"/>
                    <a:gd name="T28" fmla="*/ 925 w 1158"/>
                    <a:gd name="T29" fmla="*/ 98 h 1760"/>
                    <a:gd name="T30" fmla="*/ 1001 w 1158"/>
                    <a:gd name="T31" fmla="*/ 205 h 1760"/>
                    <a:gd name="T32" fmla="*/ 1061 w 1158"/>
                    <a:gd name="T33" fmla="*/ 346 h 1760"/>
                    <a:gd name="T34" fmla="*/ 1104 w 1158"/>
                    <a:gd name="T35" fmla="*/ 513 h 1760"/>
                    <a:gd name="T36" fmla="*/ 1136 w 1158"/>
                    <a:gd name="T37" fmla="*/ 697 h 1760"/>
                    <a:gd name="T38" fmla="*/ 1152 w 1158"/>
                    <a:gd name="T39" fmla="*/ 896 h 1760"/>
                    <a:gd name="T40" fmla="*/ 1158 w 1158"/>
                    <a:gd name="T41" fmla="*/ 1096 h 1760"/>
                    <a:gd name="T42" fmla="*/ 1152 w 1158"/>
                    <a:gd name="T43" fmla="*/ 1258 h 1760"/>
                    <a:gd name="T44" fmla="*/ 1125 w 1158"/>
                    <a:gd name="T45" fmla="*/ 1415 h 1760"/>
                    <a:gd name="T46" fmla="*/ 1087 w 1158"/>
                    <a:gd name="T47" fmla="*/ 1565 h 1760"/>
                    <a:gd name="T48" fmla="*/ 1033 w 1158"/>
                    <a:gd name="T49" fmla="*/ 1700 h 1760"/>
                    <a:gd name="T50" fmla="*/ 980 w 1158"/>
                    <a:gd name="T51" fmla="*/ 1717 h 1760"/>
                    <a:gd name="T52" fmla="*/ 919 w 1158"/>
                    <a:gd name="T53" fmla="*/ 1727 h 1760"/>
                    <a:gd name="T54" fmla="*/ 866 w 1158"/>
                    <a:gd name="T55" fmla="*/ 1738 h 1760"/>
                    <a:gd name="T56" fmla="*/ 806 w 1158"/>
                    <a:gd name="T57" fmla="*/ 1743 h 1760"/>
                    <a:gd name="T58" fmla="*/ 752 w 1158"/>
                    <a:gd name="T59" fmla="*/ 1755 h 1760"/>
                    <a:gd name="T60" fmla="*/ 693 w 1158"/>
                    <a:gd name="T61" fmla="*/ 1760 h 1760"/>
                    <a:gd name="T62" fmla="*/ 465 w 1158"/>
                    <a:gd name="T63" fmla="*/ 1760 h 1760"/>
                    <a:gd name="T64" fmla="*/ 412 w 1158"/>
                    <a:gd name="T65" fmla="*/ 1755 h 1760"/>
                    <a:gd name="T66" fmla="*/ 351 w 1158"/>
                    <a:gd name="T67" fmla="*/ 1749 h 1760"/>
                    <a:gd name="T68" fmla="*/ 298 w 1158"/>
                    <a:gd name="T69" fmla="*/ 1738 h 1760"/>
                    <a:gd name="T70" fmla="*/ 239 w 1158"/>
                    <a:gd name="T71" fmla="*/ 1733 h 1760"/>
                    <a:gd name="T72" fmla="*/ 184 w 1158"/>
                    <a:gd name="T73" fmla="*/ 1717 h 1760"/>
                    <a:gd name="T74" fmla="*/ 124 w 1158"/>
                    <a:gd name="T75" fmla="*/ 1705 h 1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58" h="1760">
                      <a:moveTo>
                        <a:pt x="124" y="1705"/>
                      </a:moveTo>
                      <a:lnTo>
                        <a:pt x="71" y="1571"/>
                      </a:lnTo>
                      <a:lnTo>
                        <a:pt x="33" y="1420"/>
                      </a:lnTo>
                      <a:lnTo>
                        <a:pt x="6" y="1258"/>
                      </a:lnTo>
                      <a:lnTo>
                        <a:pt x="0" y="1096"/>
                      </a:lnTo>
                      <a:lnTo>
                        <a:pt x="16" y="896"/>
                      </a:lnTo>
                      <a:lnTo>
                        <a:pt x="65" y="697"/>
                      </a:lnTo>
                      <a:lnTo>
                        <a:pt x="147" y="513"/>
                      </a:lnTo>
                      <a:lnTo>
                        <a:pt x="239" y="346"/>
                      </a:lnTo>
                      <a:lnTo>
                        <a:pt x="351" y="205"/>
                      </a:lnTo>
                      <a:lnTo>
                        <a:pt x="471" y="98"/>
                      </a:lnTo>
                      <a:lnTo>
                        <a:pt x="595" y="27"/>
                      </a:lnTo>
                      <a:lnTo>
                        <a:pt x="719" y="0"/>
                      </a:lnTo>
                      <a:lnTo>
                        <a:pt x="828" y="27"/>
                      </a:lnTo>
                      <a:lnTo>
                        <a:pt x="925" y="98"/>
                      </a:lnTo>
                      <a:lnTo>
                        <a:pt x="1001" y="205"/>
                      </a:lnTo>
                      <a:lnTo>
                        <a:pt x="1061" y="346"/>
                      </a:lnTo>
                      <a:lnTo>
                        <a:pt x="1104" y="513"/>
                      </a:lnTo>
                      <a:lnTo>
                        <a:pt x="1136" y="697"/>
                      </a:lnTo>
                      <a:lnTo>
                        <a:pt x="1152" y="896"/>
                      </a:lnTo>
                      <a:lnTo>
                        <a:pt x="1158" y="1096"/>
                      </a:lnTo>
                      <a:lnTo>
                        <a:pt x="1152" y="1258"/>
                      </a:lnTo>
                      <a:lnTo>
                        <a:pt x="1125" y="1415"/>
                      </a:lnTo>
                      <a:lnTo>
                        <a:pt x="1087" y="1565"/>
                      </a:lnTo>
                      <a:lnTo>
                        <a:pt x="1033" y="1700"/>
                      </a:lnTo>
                      <a:lnTo>
                        <a:pt x="980" y="1717"/>
                      </a:lnTo>
                      <a:lnTo>
                        <a:pt x="919" y="1727"/>
                      </a:lnTo>
                      <a:lnTo>
                        <a:pt x="866" y="1738"/>
                      </a:lnTo>
                      <a:lnTo>
                        <a:pt x="806" y="1743"/>
                      </a:lnTo>
                      <a:lnTo>
                        <a:pt x="752" y="1755"/>
                      </a:lnTo>
                      <a:lnTo>
                        <a:pt x="693" y="1760"/>
                      </a:lnTo>
                      <a:lnTo>
                        <a:pt x="465" y="1760"/>
                      </a:lnTo>
                      <a:lnTo>
                        <a:pt x="412" y="1755"/>
                      </a:lnTo>
                      <a:lnTo>
                        <a:pt x="351" y="1749"/>
                      </a:lnTo>
                      <a:lnTo>
                        <a:pt x="298" y="1738"/>
                      </a:lnTo>
                      <a:lnTo>
                        <a:pt x="239" y="1733"/>
                      </a:lnTo>
                      <a:lnTo>
                        <a:pt x="184" y="1717"/>
                      </a:lnTo>
                      <a:lnTo>
                        <a:pt x="124" y="17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4365" name="Freeform 269"/>
                <p:cNvSpPr>
                  <a:spLocks/>
                </p:cNvSpPr>
                <p:nvPr/>
              </p:nvSpPr>
              <p:spPr bwMode="auto">
                <a:xfrm rot="5400000">
                  <a:off x="3697" y="3908"/>
                  <a:ext cx="61" cy="62"/>
                </a:xfrm>
                <a:custGeom>
                  <a:avLst/>
                  <a:gdLst>
                    <a:gd name="T0" fmla="*/ 827 w 827"/>
                    <a:gd name="T1" fmla="*/ 387 h 722"/>
                    <a:gd name="T2" fmla="*/ 784 w 827"/>
                    <a:gd name="T3" fmla="*/ 463 h 722"/>
                    <a:gd name="T4" fmla="*/ 741 w 827"/>
                    <a:gd name="T5" fmla="*/ 529 h 722"/>
                    <a:gd name="T6" fmla="*/ 692 w 827"/>
                    <a:gd name="T7" fmla="*/ 588 h 722"/>
                    <a:gd name="T8" fmla="*/ 644 w 827"/>
                    <a:gd name="T9" fmla="*/ 636 h 722"/>
                    <a:gd name="T10" fmla="*/ 589 w 827"/>
                    <a:gd name="T11" fmla="*/ 674 h 722"/>
                    <a:gd name="T12" fmla="*/ 530 w 827"/>
                    <a:gd name="T13" fmla="*/ 700 h 722"/>
                    <a:gd name="T14" fmla="*/ 470 w 827"/>
                    <a:gd name="T15" fmla="*/ 717 h 722"/>
                    <a:gd name="T16" fmla="*/ 411 w 827"/>
                    <a:gd name="T17" fmla="*/ 722 h 722"/>
                    <a:gd name="T18" fmla="*/ 352 w 827"/>
                    <a:gd name="T19" fmla="*/ 717 h 722"/>
                    <a:gd name="T20" fmla="*/ 297 w 827"/>
                    <a:gd name="T21" fmla="*/ 700 h 722"/>
                    <a:gd name="T22" fmla="*/ 238 w 827"/>
                    <a:gd name="T23" fmla="*/ 674 h 722"/>
                    <a:gd name="T24" fmla="*/ 183 w 827"/>
                    <a:gd name="T25" fmla="*/ 636 h 722"/>
                    <a:gd name="T26" fmla="*/ 135 w 827"/>
                    <a:gd name="T27" fmla="*/ 588 h 722"/>
                    <a:gd name="T28" fmla="*/ 86 w 827"/>
                    <a:gd name="T29" fmla="*/ 534 h 722"/>
                    <a:gd name="T30" fmla="*/ 43 w 827"/>
                    <a:gd name="T31" fmla="*/ 469 h 722"/>
                    <a:gd name="T32" fmla="*/ 0 w 827"/>
                    <a:gd name="T33" fmla="*/ 394 h 722"/>
                    <a:gd name="T34" fmla="*/ 5 w 827"/>
                    <a:gd name="T35" fmla="*/ 5 h 722"/>
                    <a:gd name="T36" fmla="*/ 822 w 827"/>
                    <a:gd name="T37" fmla="*/ 0 h 722"/>
                    <a:gd name="T38" fmla="*/ 827 w 827"/>
                    <a:gd name="T39" fmla="*/ 387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7" h="722">
                      <a:moveTo>
                        <a:pt x="827" y="387"/>
                      </a:moveTo>
                      <a:lnTo>
                        <a:pt x="784" y="463"/>
                      </a:lnTo>
                      <a:lnTo>
                        <a:pt x="741" y="529"/>
                      </a:lnTo>
                      <a:lnTo>
                        <a:pt x="692" y="588"/>
                      </a:lnTo>
                      <a:lnTo>
                        <a:pt x="644" y="636"/>
                      </a:lnTo>
                      <a:lnTo>
                        <a:pt x="589" y="674"/>
                      </a:lnTo>
                      <a:lnTo>
                        <a:pt x="530" y="700"/>
                      </a:lnTo>
                      <a:lnTo>
                        <a:pt x="470" y="717"/>
                      </a:lnTo>
                      <a:lnTo>
                        <a:pt x="411" y="722"/>
                      </a:lnTo>
                      <a:lnTo>
                        <a:pt x="352" y="717"/>
                      </a:lnTo>
                      <a:lnTo>
                        <a:pt x="297" y="700"/>
                      </a:lnTo>
                      <a:lnTo>
                        <a:pt x="238" y="674"/>
                      </a:lnTo>
                      <a:lnTo>
                        <a:pt x="183" y="636"/>
                      </a:lnTo>
                      <a:lnTo>
                        <a:pt x="135" y="588"/>
                      </a:lnTo>
                      <a:lnTo>
                        <a:pt x="86" y="534"/>
                      </a:lnTo>
                      <a:lnTo>
                        <a:pt x="43" y="469"/>
                      </a:lnTo>
                      <a:lnTo>
                        <a:pt x="0" y="394"/>
                      </a:lnTo>
                      <a:lnTo>
                        <a:pt x="5" y="5"/>
                      </a:lnTo>
                      <a:lnTo>
                        <a:pt x="822" y="0"/>
                      </a:lnTo>
                      <a:lnTo>
                        <a:pt x="827" y="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>
                <a:off x="4207" y="4016"/>
                <a:ext cx="443" cy="0"/>
              </a:xfrm>
              <a:prstGeom prst="lin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pic>
          <p:nvPicPr>
            <p:cNvPr id="4367" name="Picture 271" descr="Detectiv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660"/>
              <a:ext cx="445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05067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7" dur="500"/>
                                        <p:tgtEl>
                                          <p:spTgt spid="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35" grpId="0" animBg="1"/>
      <p:bldP spid="4136" grpId="0" animBg="1"/>
      <p:bldP spid="4144" grpId="0" animBg="1"/>
      <p:bldP spid="4182" grpId="0" animBg="1"/>
      <p:bldP spid="4183" grpId="0" animBg="1"/>
      <p:bldP spid="4184" grpId="0" animBg="1"/>
      <p:bldP spid="4185" grpId="0" animBg="1"/>
      <p:bldP spid="4232" grpId="0" animBg="1"/>
      <p:bldP spid="4233" grpId="0" animBg="1"/>
      <p:bldP spid="4234" grpId="0" animBg="1"/>
      <p:bldP spid="4235" grpId="0" animBg="1"/>
      <p:bldP spid="4236" grpId="0" animBg="1"/>
      <p:bldP spid="4285" grpId="0" animBg="1"/>
      <p:bldP spid="4286" grpId="0" animBg="1"/>
      <p:bldP spid="4287" grpId="0" animBg="1"/>
      <p:bldP spid="4288" grpId="0" animBg="1"/>
      <p:bldP spid="4289" grpId="0" animBg="1"/>
      <p:bldP spid="4297" grpId="0" animBg="1"/>
      <p:bldP spid="4306" grpId="0" animBg="1" autoUpdateAnimBg="0"/>
      <p:bldP spid="4338" grpId="0" animBg="1" autoUpdateAnimBg="0"/>
      <p:bldP spid="4339" grpId="0" animBg="1"/>
      <p:bldP spid="4340" grpId="0" animBg="1"/>
      <p:bldP spid="4341" grpId="0" animBg="1"/>
      <p:bldP spid="4342" grpId="0" animBg="1"/>
      <p:bldP spid="4343" grpId="0" animBg="1"/>
      <p:bldP spid="4344" grpId="0" animBg="1"/>
      <p:bldP spid="4345" grpId="0" animBg="1"/>
      <p:bldP spid="43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832</Words>
  <Application>Microsoft Office PowerPoint</Application>
  <PresentationFormat>On-screen Show (4:3)</PresentationFormat>
  <Paragraphs>311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  <vt:lpstr>Static 6</vt:lpstr>
      <vt:lpstr>PowerPoint Presentation</vt:lpstr>
      <vt:lpstr>Rose Demo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Garnett</dc:creator>
  <cp:lastModifiedBy>Pam Garnett</cp:lastModifiedBy>
  <cp:revision>7</cp:revision>
  <dcterms:created xsi:type="dcterms:W3CDTF">2014-06-11T05:19:18Z</dcterms:created>
  <dcterms:modified xsi:type="dcterms:W3CDTF">2014-06-13T03:09:52Z</dcterms:modified>
</cp:coreProperties>
</file>