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740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933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16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614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677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697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12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352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48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937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98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5ABD-8FFE-4A7D-B4C6-3B206DC91A58}" type="datetimeFigureOut">
              <a:rPr lang="en-NZ" smtClean="0"/>
              <a:t>4/06/2014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3BCB-4E49-45AC-B448-2929F612F7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05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7157" y="404664"/>
            <a:ext cx="39278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Parallel Lines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850" y="2781300"/>
            <a:ext cx="8229600" cy="2303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</a:t>
            </a:r>
            <a:r>
              <a:rPr lang="en-NZ" dirty="0" smtClean="0">
                <a:solidFill>
                  <a:prstClr val="black"/>
                </a:solidFill>
              </a:rPr>
              <a:t>find alternate angles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find corresponding angles</a:t>
            </a:r>
            <a:endParaRPr lang="en-NZ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 bwMode="auto">
          <a:xfrm>
            <a:off x="5940425" y="1793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34A961-C319-4EE8-ADCB-AA2CDD88393A}" type="datetime1">
              <a:rPr lang="en-NZ" altLang="en-US" sz="2200" b="1">
                <a:solidFill>
                  <a:srgbClr val="000000"/>
                </a:solidFill>
              </a:rPr>
              <a:pPr eaLnBrk="1" hangingPunct="1"/>
              <a:t>4/06/2014</a:t>
            </a:fld>
            <a:endParaRPr lang="en-NZ" altLang="en-US" sz="2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2857500" y="3568700"/>
            <a:ext cx="265113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162550" y="2393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711700" y="2698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393950" y="38481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103688" y="26924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371850" y="35496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47700" y="1162050"/>
            <a:ext cx="3067050" cy="10160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2000">
                <a:latin typeface="Comic Sans MS" pitchFamily="66" charset="0"/>
              </a:rPr>
              <a:t> to the marked angle.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rot="14795996" flipH="1">
            <a:off x="3860800" y="2003425"/>
            <a:ext cx="825500" cy="368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723900" y="51054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5764890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4711700" y="2832100"/>
            <a:ext cx="265113" cy="228600"/>
          </a:xfrm>
          <a:prstGeom prst="triangle">
            <a:avLst>
              <a:gd name="adj" fmla="val 50000"/>
            </a:avLst>
          </a:prstGeom>
          <a:solidFill>
            <a:srgbClr val="FED6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162550" y="2393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743200" y="3473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393950" y="38481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103688" y="26924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371850" y="35496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47700" y="1162050"/>
            <a:ext cx="3067050" cy="10160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2000">
                <a:latin typeface="Comic Sans MS" pitchFamily="66" charset="0"/>
              </a:rPr>
              <a:t> to the marked angle.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rot="3227867" flipH="1">
            <a:off x="3333750" y="4213225"/>
            <a:ext cx="825500" cy="368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723900" y="51054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93117713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711700" y="2832100"/>
            <a:ext cx="265113" cy="2286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162550" y="2393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43200" y="3473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393950" y="38481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103688" y="26924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371850" y="35496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47700" y="1162050"/>
            <a:ext cx="30670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alternate </a:t>
            </a:r>
            <a:r>
              <a:rPr lang="en-GB" altLang="en-US" sz="2000">
                <a:latin typeface="Comic Sans MS" pitchFamily="66" charset="0"/>
              </a:rPr>
              <a:t>to the marked angle.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14001175" flipH="1">
            <a:off x="1974850" y="3171825"/>
            <a:ext cx="825500" cy="368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11200" y="55118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29770212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3479800" y="3606800"/>
            <a:ext cx="265113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162550" y="2393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43200" y="3473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393950" y="38481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103688" y="26924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679950" y="27622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47700" y="1162050"/>
            <a:ext cx="30670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alternate </a:t>
            </a:r>
            <a:r>
              <a:rPr lang="en-GB" altLang="en-US" sz="2000">
                <a:latin typeface="Comic Sans MS" pitchFamily="66" charset="0"/>
              </a:rPr>
              <a:t>to the marked angle.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rot="14001175" flipH="1">
            <a:off x="3562350" y="2701925"/>
            <a:ext cx="252413" cy="811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711200" y="55118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6068302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4000500" y="2819400"/>
            <a:ext cx="265113" cy="2286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162550" y="2393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454400" y="35496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393950" y="38481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846388" y="3517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679950" y="27622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47700" y="1162050"/>
            <a:ext cx="30670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interior </a:t>
            </a:r>
            <a:r>
              <a:rPr lang="en-GB" altLang="en-US" sz="2000">
                <a:latin typeface="Comic Sans MS" pitchFamily="66" charset="0"/>
              </a:rPr>
              <a:t>to the marked angle.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rot="17237791" flipH="1">
            <a:off x="2444750" y="2981325"/>
            <a:ext cx="252413" cy="811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60400" y="58420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1352196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3479800" y="3606800"/>
            <a:ext cx="265113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162550" y="2393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43200" y="3473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393950" y="38481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103688" y="26924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679950" y="27622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47700" y="1162050"/>
            <a:ext cx="30670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interior </a:t>
            </a:r>
            <a:r>
              <a:rPr lang="en-GB" altLang="en-US" sz="2000">
                <a:latin typeface="Comic Sans MS" pitchFamily="66" charset="0"/>
              </a:rPr>
              <a:t>to the marked angle.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rot="7091480" flipH="1">
            <a:off x="5022850" y="2968625"/>
            <a:ext cx="252413" cy="811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60400" y="57912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87963112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85850" y="3048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 rot="2427611">
            <a:off x="2795588" y="2179638"/>
            <a:ext cx="4203700" cy="1143000"/>
            <a:chOff x="1008" y="1536"/>
            <a:chExt cx="3264" cy="720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5370" name="Line 10"/>
          <p:cNvSpPr>
            <a:spLocks noChangeShapeType="1"/>
          </p:cNvSpPr>
          <p:nvPr/>
        </p:nvSpPr>
        <p:spPr bwMode="auto">
          <a:xfrm rot="2428842" flipV="1">
            <a:off x="2922588" y="1563688"/>
            <a:ext cx="38100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4565650" y="2892425"/>
            <a:ext cx="265113" cy="2286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997325" y="23558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416675" y="30321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988050" y="25812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403850" y="25749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765800" y="29368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259138" y="2330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746500" y="27971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47650" y="3124200"/>
            <a:ext cx="306705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corresponding </a:t>
            </a:r>
            <a:r>
              <a:rPr lang="en-GB" altLang="en-US" sz="2000">
                <a:latin typeface="Comic Sans MS" pitchFamily="66" charset="0"/>
              </a:rPr>
              <a:t>to the marked angle.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rot="5005873" flipH="1">
            <a:off x="6953250" y="2943225"/>
            <a:ext cx="252413" cy="811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641350" y="51054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4684899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85850" y="3048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 rot="2427611">
            <a:off x="2795588" y="2179638"/>
            <a:ext cx="4203700" cy="1143000"/>
            <a:chOff x="1008" y="1536"/>
            <a:chExt cx="3264" cy="720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6392" name="Line 8"/>
          <p:cNvSpPr>
            <a:spLocks noChangeShapeType="1"/>
          </p:cNvSpPr>
          <p:nvPr/>
        </p:nvSpPr>
        <p:spPr bwMode="auto">
          <a:xfrm rot="2428842" flipV="1">
            <a:off x="2922588" y="1563688"/>
            <a:ext cx="38100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5473700" y="2657475"/>
            <a:ext cx="265113" cy="2286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997325" y="23558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416675" y="30321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25812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533900" y="28352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765800" y="29368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259138" y="2330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746500" y="27971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47650" y="3124200"/>
            <a:ext cx="30670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alternate </a:t>
            </a:r>
            <a:r>
              <a:rPr lang="en-GB" altLang="en-US" sz="2000">
                <a:latin typeface="Comic Sans MS" pitchFamily="66" charset="0"/>
              </a:rPr>
              <a:t>to the marked angle.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rot="5005873" flipH="1">
            <a:off x="5187950" y="2835275"/>
            <a:ext cx="252413" cy="811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41350" y="54483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1905946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85850" y="3048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 rot="2427611">
            <a:off x="2795588" y="2179638"/>
            <a:ext cx="4203700" cy="1143000"/>
            <a:chOff x="1008" y="1536"/>
            <a:chExt cx="3264" cy="720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7416" name="Line 8"/>
          <p:cNvSpPr>
            <a:spLocks noChangeShapeType="1"/>
          </p:cNvSpPr>
          <p:nvPr/>
        </p:nvSpPr>
        <p:spPr bwMode="auto">
          <a:xfrm rot="2428842" flipV="1">
            <a:off x="2922588" y="1563688"/>
            <a:ext cx="38100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3987800" y="2447925"/>
            <a:ext cx="265113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330825" y="25082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416675" y="30321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988050" y="25812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533900" y="28352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765800" y="29368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259138" y="2330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746500" y="27971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47650" y="3124200"/>
            <a:ext cx="3067050" cy="711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2000">
                <a:latin typeface="Comic Sans MS" pitchFamily="66" charset="0"/>
              </a:rPr>
              <a:t>to the marked angle.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rot="17048712" flipH="1">
            <a:off x="4806950" y="2014538"/>
            <a:ext cx="250825" cy="809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79450" y="581025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324170630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85850" y="3048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8460" name="Group 28"/>
          <p:cNvGrpSpPr>
            <a:grpSpLocks/>
          </p:cNvGrpSpPr>
          <p:nvPr/>
        </p:nvGrpSpPr>
        <p:grpSpPr bwMode="auto">
          <a:xfrm rot="7254554">
            <a:off x="2819400" y="1547813"/>
            <a:ext cx="4203700" cy="2590800"/>
            <a:chOff x="1761" y="985"/>
            <a:chExt cx="2648" cy="1632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 rot="2427611">
              <a:off x="1761" y="1373"/>
              <a:ext cx="2648" cy="720"/>
              <a:chOff x="1008" y="1536"/>
              <a:chExt cx="3264" cy="720"/>
            </a:xfrm>
          </p:grpSpPr>
          <p:sp>
            <p:nvSpPr>
              <p:cNvPr id="18436" name="Line 4"/>
              <p:cNvSpPr>
                <a:spLocks noChangeShapeType="1"/>
              </p:cNvSpPr>
              <p:nvPr/>
            </p:nvSpPr>
            <p:spPr bwMode="auto">
              <a:xfrm>
                <a:off x="1008" y="1536"/>
                <a:ext cx="32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8437" name="Line 5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32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544" y="1536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2496" y="2256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rot="2428842" flipV="1">
              <a:off x="1841" y="985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522788" y="3298825"/>
            <a:ext cx="265112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094288" y="17494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494338" y="20923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732463" y="16033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240213" y="3771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757738" y="22828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870325" y="3333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700463" y="3790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66700" y="1162050"/>
            <a:ext cx="306705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in order</a:t>
            </a:r>
            <a:r>
              <a:rPr lang="en-GB" altLang="en-US" sz="2000">
                <a:latin typeface="Comic Sans MS" pitchFamily="66" charset="0"/>
              </a:rPr>
              <a:t>, the angles that are </a:t>
            </a:r>
            <a:r>
              <a:rPr lang="en-GB" altLang="en-US" sz="2000">
                <a:solidFill>
                  <a:srgbClr val="FF0066"/>
                </a:solidFill>
                <a:latin typeface="Comic Sans MS" pitchFamily="66" charset="0"/>
              </a:rPr>
              <a:t>alternate,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interior</a:t>
            </a:r>
            <a:r>
              <a:rPr lang="en-GB" altLang="en-US" sz="2000">
                <a:latin typeface="Comic Sans MS" pitchFamily="66" charset="0"/>
              </a:rPr>
              <a:t> and </a:t>
            </a:r>
            <a:r>
              <a:rPr lang="en-GB" altLang="en-US" sz="2000">
                <a:solidFill>
                  <a:schemeClr val="accent1"/>
                </a:solidFill>
                <a:latin typeface="Comic Sans MS" pitchFamily="66" charset="0"/>
              </a:rPr>
              <a:t>corresponding</a:t>
            </a:r>
            <a:r>
              <a:rPr lang="en-GB" altLang="en-US" sz="2000">
                <a:latin typeface="Comic Sans MS" pitchFamily="66" charset="0"/>
              </a:rPr>
              <a:t> to the marked angle.</a:t>
            </a: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rot="17048712">
            <a:off x="4323557" y="2451893"/>
            <a:ext cx="311150" cy="4810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rot="11537594">
            <a:off x="5638800" y="2403475"/>
            <a:ext cx="311150" cy="4810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rot="27695402">
            <a:off x="6142832" y="1413668"/>
            <a:ext cx="311150" cy="4810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400885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61" grpId="0" animBg="1"/>
      <p:bldP spid="184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 rot="2525966">
            <a:off x="-361950" y="3328988"/>
            <a:ext cx="10523538" cy="703262"/>
            <a:chOff x="389" y="1730"/>
            <a:chExt cx="4003" cy="443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389" y="1732"/>
              <a:ext cx="2045" cy="441"/>
              <a:chOff x="1097" y="3268"/>
              <a:chExt cx="2045" cy="441"/>
            </a:xfrm>
          </p:grpSpPr>
          <p:sp>
            <p:nvSpPr>
              <p:cNvPr id="25604" name="Rectangle 4"/>
              <p:cNvSpPr>
                <a:spLocks noChangeArrowheads="1"/>
              </p:cNvSpPr>
              <p:nvPr/>
            </p:nvSpPr>
            <p:spPr bwMode="auto">
              <a:xfrm>
                <a:off x="3055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05" name="Freeform 5"/>
              <p:cNvSpPr>
                <a:spLocks/>
              </p:cNvSpPr>
              <p:nvPr/>
            </p:nvSpPr>
            <p:spPr bwMode="auto">
              <a:xfrm>
                <a:off x="3139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06" name="Freeform 6"/>
              <p:cNvSpPr>
                <a:spLocks/>
              </p:cNvSpPr>
              <p:nvPr/>
            </p:nvSpPr>
            <p:spPr bwMode="auto">
              <a:xfrm>
                <a:off x="3054" y="3268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auto">
              <a:xfrm>
                <a:off x="3054" y="3269"/>
                <a:ext cx="1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08" name="Freeform 8"/>
              <p:cNvSpPr>
                <a:spLocks/>
              </p:cNvSpPr>
              <p:nvPr/>
            </p:nvSpPr>
            <p:spPr bwMode="auto">
              <a:xfrm>
                <a:off x="3055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2859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auto">
              <a:xfrm>
                <a:off x="2943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1" name="Freeform 11"/>
              <p:cNvSpPr>
                <a:spLocks/>
              </p:cNvSpPr>
              <p:nvPr/>
            </p:nvSpPr>
            <p:spPr bwMode="auto">
              <a:xfrm>
                <a:off x="2858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2" name="Freeform 12"/>
              <p:cNvSpPr>
                <a:spLocks/>
              </p:cNvSpPr>
              <p:nvPr/>
            </p:nvSpPr>
            <p:spPr bwMode="auto">
              <a:xfrm>
                <a:off x="2858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auto">
              <a:xfrm>
                <a:off x="2859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2663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5" name="Freeform 15"/>
              <p:cNvSpPr>
                <a:spLocks/>
              </p:cNvSpPr>
              <p:nvPr/>
            </p:nvSpPr>
            <p:spPr bwMode="auto">
              <a:xfrm>
                <a:off x="2747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6" name="Freeform 16"/>
              <p:cNvSpPr>
                <a:spLocks/>
              </p:cNvSpPr>
              <p:nvPr/>
            </p:nvSpPr>
            <p:spPr bwMode="auto">
              <a:xfrm>
                <a:off x="2662" y="3268"/>
                <a:ext cx="87" cy="2"/>
              </a:xfrm>
              <a:custGeom>
                <a:avLst/>
                <a:gdLst>
                  <a:gd name="T0" fmla="*/ 5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7" name="Freeform 17"/>
              <p:cNvSpPr>
                <a:spLocks/>
              </p:cNvSpPr>
              <p:nvPr/>
            </p:nvSpPr>
            <p:spPr bwMode="auto">
              <a:xfrm>
                <a:off x="2662" y="3269"/>
                <a:ext cx="3" cy="440"/>
              </a:xfrm>
              <a:custGeom>
                <a:avLst/>
                <a:gdLst>
                  <a:gd name="T0" fmla="*/ 2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2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2 w 5"/>
                  <a:gd name="T17" fmla="*/ 880 h 880"/>
                  <a:gd name="T18" fmla="*/ 2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2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8" name="Freeform 18"/>
              <p:cNvSpPr>
                <a:spLocks/>
              </p:cNvSpPr>
              <p:nvPr/>
            </p:nvSpPr>
            <p:spPr bwMode="auto">
              <a:xfrm>
                <a:off x="2663" y="3706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>
                <a:off x="2468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0" name="Freeform 20"/>
              <p:cNvSpPr>
                <a:spLocks/>
              </p:cNvSpPr>
              <p:nvPr/>
            </p:nvSpPr>
            <p:spPr bwMode="auto">
              <a:xfrm>
                <a:off x="2552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1" name="Freeform 21"/>
              <p:cNvSpPr>
                <a:spLocks/>
              </p:cNvSpPr>
              <p:nvPr/>
            </p:nvSpPr>
            <p:spPr bwMode="auto">
              <a:xfrm>
                <a:off x="2467" y="3268"/>
                <a:ext cx="86" cy="2"/>
              </a:xfrm>
              <a:custGeom>
                <a:avLst/>
                <a:gdLst>
                  <a:gd name="T0" fmla="*/ 4 w 172"/>
                  <a:gd name="T1" fmla="*/ 2 h 4"/>
                  <a:gd name="T2" fmla="*/ 2 w 172"/>
                  <a:gd name="T3" fmla="*/ 4 h 4"/>
                  <a:gd name="T4" fmla="*/ 172 w 172"/>
                  <a:gd name="T5" fmla="*/ 4 h 4"/>
                  <a:gd name="T6" fmla="*/ 172 w 172"/>
                  <a:gd name="T7" fmla="*/ 0 h 4"/>
                  <a:gd name="T8" fmla="*/ 2 w 172"/>
                  <a:gd name="T9" fmla="*/ 0 h 4"/>
                  <a:gd name="T10" fmla="*/ 0 w 172"/>
                  <a:gd name="T11" fmla="*/ 2 h 4"/>
                  <a:gd name="T12" fmla="*/ 2 w 172"/>
                  <a:gd name="T13" fmla="*/ 0 h 4"/>
                  <a:gd name="T14" fmla="*/ 0 w 172"/>
                  <a:gd name="T15" fmla="*/ 0 h 4"/>
                  <a:gd name="T16" fmla="*/ 0 w 172"/>
                  <a:gd name="T17" fmla="*/ 2 h 4"/>
                  <a:gd name="T18" fmla="*/ 4 w 172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4">
                    <a:moveTo>
                      <a:pt x="4" y="2"/>
                    </a:moveTo>
                    <a:lnTo>
                      <a:pt x="2" y="4"/>
                    </a:lnTo>
                    <a:lnTo>
                      <a:pt x="172" y="4"/>
                    </a:lnTo>
                    <a:lnTo>
                      <a:pt x="17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2" name="Freeform 22"/>
              <p:cNvSpPr>
                <a:spLocks/>
              </p:cNvSpPr>
              <p:nvPr/>
            </p:nvSpPr>
            <p:spPr bwMode="auto">
              <a:xfrm>
                <a:off x="2467" y="3269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3" name="Freeform 23"/>
              <p:cNvSpPr>
                <a:spLocks/>
              </p:cNvSpPr>
              <p:nvPr/>
            </p:nvSpPr>
            <p:spPr bwMode="auto">
              <a:xfrm>
                <a:off x="2468" y="3706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4" name="Rectangle 24"/>
              <p:cNvSpPr>
                <a:spLocks noChangeArrowheads="1"/>
              </p:cNvSpPr>
              <p:nvPr/>
            </p:nvSpPr>
            <p:spPr bwMode="auto">
              <a:xfrm>
                <a:off x="2272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5" name="Freeform 25"/>
              <p:cNvSpPr>
                <a:spLocks/>
              </p:cNvSpPr>
              <p:nvPr/>
            </p:nvSpPr>
            <p:spPr bwMode="auto">
              <a:xfrm>
                <a:off x="2356" y="3268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6" name="Freeform 26"/>
              <p:cNvSpPr>
                <a:spLocks/>
              </p:cNvSpPr>
              <p:nvPr/>
            </p:nvSpPr>
            <p:spPr bwMode="auto">
              <a:xfrm>
                <a:off x="2271" y="3268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7" name="Freeform 27"/>
              <p:cNvSpPr>
                <a:spLocks/>
              </p:cNvSpPr>
              <p:nvPr/>
            </p:nvSpPr>
            <p:spPr bwMode="auto">
              <a:xfrm>
                <a:off x="2271" y="3269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8" name="Freeform 28"/>
              <p:cNvSpPr>
                <a:spLocks/>
              </p:cNvSpPr>
              <p:nvPr/>
            </p:nvSpPr>
            <p:spPr bwMode="auto">
              <a:xfrm>
                <a:off x="2272" y="3706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29" name="Rectangle 29"/>
              <p:cNvSpPr>
                <a:spLocks noChangeArrowheads="1"/>
              </p:cNvSpPr>
              <p:nvPr/>
            </p:nvSpPr>
            <p:spPr bwMode="auto">
              <a:xfrm>
                <a:off x="2076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0" name="Freeform 30"/>
              <p:cNvSpPr>
                <a:spLocks/>
              </p:cNvSpPr>
              <p:nvPr/>
            </p:nvSpPr>
            <p:spPr bwMode="auto">
              <a:xfrm>
                <a:off x="2160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1" name="Freeform 31"/>
              <p:cNvSpPr>
                <a:spLocks/>
              </p:cNvSpPr>
              <p:nvPr/>
            </p:nvSpPr>
            <p:spPr bwMode="auto">
              <a:xfrm>
                <a:off x="2075" y="3268"/>
                <a:ext cx="86" cy="2"/>
              </a:xfrm>
              <a:custGeom>
                <a:avLst/>
                <a:gdLst>
                  <a:gd name="T0" fmla="*/ 6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6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6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2" name="Freeform 32"/>
              <p:cNvSpPr>
                <a:spLocks/>
              </p:cNvSpPr>
              <p:nvPr/>
            </p:nvSpPr>
            <p:spPr bwMode="auto">
              <a:xfrm>
                <a:off x="2075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3" name="Freeform 33"/>
              <p:cNvSpPr>
                <a:spLocks/>
              </p:cNvSpPr>
              <p:nvPr/>
            </p:nvSpPr>
            <p:spPr bwMode="auto">
              <a:xfrm>
                <a:off x="2076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4" name="Rectangle 34"/>
              <p:cNvSpPr>
                <a:spLocks noChangeArrowheads="1"/>
              </p:cNvSpPr>
              <p:nvPr/>
            </p:nvSpPr>
            <p:spPr bwMode="auto">
              <a:xfrm>
                <a:off x="1881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5" name="Freeform 35"/>
              <p:cNvSpPr>
                <a:spLocks/>
              </p:cNvSpPr>
              <p:nvPr/>
            </p:nvSpPr>
            <p:spPr bwMode="auto">
              <a:xfrm>
                <a:off x="1966" y="3268"/>
                <a:ext cx="2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6" name="Freeform 36"/>
              <p:cNvSpPr>
                <a:spLocks/>
              </p:cNvSpPr>
              <p:nvPr/>
            </p:nvSpPr>
            <p:spPr bwMode="auto">
              <a:xfrm>
                <a:off x="1879" y="3268"/>
                <a:ext cx="88" cy="2"/>
              </a:xfrm>
              <a:custGeom>
                <a:avLst/>
                <a:gdLst>
                  <a:gd name="T0" fmla="*/ 5 w 174"/>
                  <a:gd name="T1" fmla="*/ 2 h 4"/>
                  <a:gd name="T2" fmla="*/ 3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3 w 174"/>
                  <a:gd name="T9" fmla="*/ 0 h 4"/>
                  <a:gd name="T10" fmla="*/ 0 w 174"/>
                  <a:gd name="T11" fmla="*/ 2 h 4"/>
                  <a:gd name="T12" fmla="*/ 3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3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7" name="Freeform 37"/>
              <p:cNvSpPr>
                <a:spLocks/>
              </p:cNvSpPr>
              <p:nvPr/>
            </p:nvSpPr>
            <p:spPr bwMode="auto">
              <a:xfrm>
                <a:off x="1879" y="3269"/>
                <a:ext cx="3" cy="440"/>
              </a:xfrm>
              <a:custGeom>
                <a:avLst/>
                <a:gdLst>
                  <a:gd name="T0" fmla="*/ 3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3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3 w 5"/>
                  <a:gd name="T17" fmla="*/ 880 h 880"/>
                  <a:gd name="T18" fmla="*/ 3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3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3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3" y="880"/>
                    </a:lnTo>
                    <a:lnTo>
                      <a:pt x="3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8" name="Freeform 38"/>
              <p:cNvSpPr>
                <a:spLocks/>
              </p:cNvSpPr>
              <p:nvPr/>
            </p:nvSpPr>
            <p:spPr bwMode="auto">
              <a:xfrm>
                <a:off x="1881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9" name="Rectangle 39"/>
              <p:cNvSpPr>
                <a:spLocks noChangeArrowheads="1"/>
              </p:cNvSpPr>
              <p:nvPr/>
            </p:nvSpPr>
            <p:spPr bwMode="auto">
              <a:xfrm>
                <a:off x="1685" y="3269"/>
                <a:ext cx="87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0" name="Freeform 40"/>
              <p:cNvSpPr>
                <a:spLocks/>
              </p:cNvSpPr>
              <p:nvPr/>
            </p:nvSpPr>
            <p:spPr bwMode="auto">
              <a:xfrm>
                <a:off x="1770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1" name="Freeform 41"/>
              <p:cNvSpPr>
                <a:spLocks/>
              </p:cNvSpPr>
              <p:nvPr/>
            </p:nvSpPr>
            <p:spPr bwMode="auto">
              <a:xfrm>
                <a:off x="1684" y="3268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2" name="Freeform 42"/>
              <p:cNvSpPr>
                <a:spLocks/>
              </p:cNvSpPr>
              <p:nvPr/>
            </p:nvSpPr>
            <p:spPr bwMode="auto">
              <a:xfrm>
                <a:off x="1684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3" name="Freeform 43"/>
              <p:cNvSpPr>
                <a:spLocks/>
              </p:cNvSpPr>
              <p:nvPr/>
            </p:nvSpPr>
            <p:spPr bwMode="auto">
              <a:xfrm>
                <a:off x="1685" y="3706"/>
                <a:ext cx="88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4" name="Rectangle 44"/>
              <p:cNvSpPr>
                <a:spLocks noChangeArrowheads="1"/>
              </p:cNvSpPr>
              <p:nvPr/>
            </p:nvSpPr>
            <p:spPr bwMode="auto">
              <a:xfrm>
                <a:off x="1490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5" name="Freeform 45"/>
              <p:cNvSpPr>
                <a:spLocks/>
              </p:cNvSpPr>
              <p:nvPr/>
            </p:nvSpPr>
            <p:spPr bwMode="auto">
              <a:xfrm>
                <a:off x="1575" y="3268"/>
                <a:ext cx="3" cy="439"/>
              </a:xfrm>
              <a:custGeom>
                <a:avLst/>
                <a:gdLst>
                  <a:gd name="T0" fmla="*/ 1 w 5"/>
                  <a:gd name="T1" fmla="*/ 4 h 878"/>
                  <a:gd name="T2" fmla="*/ 0 w 5"/>
                  <a:gd name="T3" fmla="*/ 2 h 878"/>
                  <a:gd name="T4" fmla="*/ 0 w 5"/>
                  <a:gd name="T5" fmla="*/ 878 h 878"/>
                  <a:gd name="T6" fmla="*/ 5 w 5"/>
                  <a:gd name="T7" fmla="*/ 878 h 878"/>
                  <a:gd name="T8" fmla="*/ 5 w 5"/>
                  <a:gd name="T9" fmla="*/ 2 h 878"/>
                  <a:gd name="T10" fmla="*/ 1 w 5"/>
                  <a:gd name="T11" fmla="*/ 0 h 878"/>
                  <a:gd name="T12" fmla="*/ 5 w 5"/>
                  <a:gd name="T13" fmla="*/ 2 h 878"/>
                  <a:gd name="T14" fmla="*/ 5 w 5"/>
                  <a:gd name="T15" fmla="*/ 0 h 878"/>
                  <a:gd name="T16" fmla="*/ 1 w 5"/>
                  <a:gd name="T17" fmla="*/ 0 h 878"/>
                  <a:gd name="T18" fmla="*/ 1 w 5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78">
                    <a:moveTo>
                      <a:pt x="1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5" y="878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6" name="Freeform 46"/>
              <p:cNvSpPr>
                <a:spLocks/>
              </p:cNvSpPr>
              <p:nvPr/>
            </p:nvSpPr>
            <p:spPr bwMode="auto">
              <a:xfrm>
                <a:off x="1488" y="3268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4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4 w 174"/>
                  <a:gd name="T9" fmla="*/ 0 h 4"/>
                  <a:gd name="T10" fmla="*/ 0 w 174"/>
                  <a:gd name="T11" fmla="*/ 2 h 4"/>
                  <a:gd name="T12" fmla="*/ 4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4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7" name="Freeform 47"/>
              <p:cNvSpPr>
                <a:spLocks/>
              </p:cNvSpPr>
              <p:nvPr/>
            </p:nvSpPr>
            <p:spPr bwMode="auto">
              <a:xfrm>
                <a:off x="1488" y="3269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8" name="Freeform 48"/>
              <p:cNvSpPr>
                <a:spLocks/>
              </p:cNvSpPr>
              <p:nvPr/>
            </p:nvSpPr>
            <p:spPr bwMode="auto">
              <a:xfrm>
                <a:off x="1490" y="3706"/>
                <a:ext cx="88" cy="3"/>
              </a:xfrm>
              <a:custGeom>
                <a:avLst/>
                <a:gdLst>
                  <a:gd name="T0" fmla="*/ 169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9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9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49" name="Rectangle 49"/>
              <p:cNvSpPr>
                <a:spLocks noChangeArrowheads="1"/>
              </p:cNvSpPr>
              <p:nvPr/>
            </p:nvSpPr>
            <p:spPr bwMode="auto">
              <a:xfrm>
                <a:off x="1295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0" name="Freeform 50"/>
              <p:cNvSpPr>
                <a:spLocks/>
              </p:cNvSpPr>
              <p:nvPr/>
            </p:nvSpPr>
            <p:spPr bwMode="auto">
              <a:xfrm>
                <a:off x="1379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1" name="Freeform 51"/>
              <p:cNvSpPr>
                <a:spLocks/>
              </p:cNvSpPr>
              <p:nvPr/>
            </p:nvSpPr>
            <p:spPr bwMode="auto">
              <a:xfrm>
                <a:off x="1294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2" name="Freeform 52"/>
              <p:cNvSpPr>
                <a:spLocks/>
              </p:cNvSpPr>
              <p:nvPr/>
            </p:nvSpPr>
            <p:spPr bwMode="auto">
              <a:xfrm>
                <a:off x="1294" y="3269"/>
                <a:ext cx="2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3" name="Freeform 53"/>
              <p:cNvSpPr>
                <a:spLocks/>
              </p:cNvSpPr>
              <p:nvPr/>
            </p:nvSpPr>
            <p:spPr bwMode="auto">
              <a:xfrm>
                <a:off x="1295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4" name="Rectangle 54"/>
              <p:cNvSpPr>
                <a:spLocks noChangeArrowheads="1"/>
              </p:cNvSpPr>
              <p:nvPr/>
            </p:nvSpPr>
            <p:spPr bwMode="auto">
              <a:xfrm>
                <a:off x="1100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5" name="Freeform 55"/>
              <p:cNvSpPr>
                <a:spLocks/>
              </p:cNvSpPr>
              <p:nvPr/>
            </p:nvSpPr>
            <p:spPr bwMode="auto">
              <a:xfrm>
                <a:off x="1184" y="3268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6" name="Freeform 56"/>
              <p:cNvSpPr>
                <a:spLocks/>
              </p:cNvSpPr>
              <p:nvPr/>
            </p:nvSpPr>
            <p:spPr bwMode="auto">
              <a:xfrm>
                <a:off x="1098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4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4 w 175"/>
                  <a:gd name="T9" fmla="*/ 0 h 4"/>
                  <a:gd name="T10" fmla="*/ 0 w 175"/>
                  <a:gd name="T11" fmla="*/ 2 h 4"/>
                  <a:gd name="T12" fmla="*/ 4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4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7" name="Freeform 57"/>
              <p:cNvSpPr>
                <a:spLocks/>
              </p:cNvSpPr>
              <p:nvPr/>
            </p:nvSpPr>
            <p:spPr bwMode="auto">
              <a:xfrm>
                <a:off x="1098" y="3269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8" name="Freeform 58"/>
              <p:cNvSpPr>
                <a:spLocks/>
              </p:cNvSpPr>
              <p:nvPr/>
            </p:nvSpPr>
            <p:spPr bwMode="auto">
              <a:xfrm>
                <a:off x="1100" y="3706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59" name="Rectangle 59"/>
              <p:cNvSpPr>
                <a:spLocks noChangeArrowheads="1"/>
              </p:cNvSpPr>
              <p:nvPr/>
            </p:nvSpPr>
            <p:spPr bwMode="auto">
              <a:xfrm>
                <a:off x="3056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0" name="Freeform 60"/>
              <p:cNvSpPr>
                <a:spLocks/>
              </p:cNvSpPr>
              <p:nvPr/>
            </p:nvSpPr>
            <p:spPr bwMode="auto">
              <a:xfrm>
                <a:off x="3136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1" name="Freeform 61"/>
              <p:cNvSpPr>
                <a:spLocks/>
              </p:cNvSpPr>
              <p:nvPr/>
            </p:nvSpPr>
            <p:spPr bwMode="auto">
              <a:xfrm>
                <a:off x="3055" y="3648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2" name="Freeform 62"/>
              <p:cNvSpPr>
                <a:spLocks/>
              </p:cNvSpPr>
              <p:nvPr/>
            </p:nvSpPr>
            <p:spPr bwMode="auto">
              <a:xfrm>
                <a:off x="3055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3" name="Freeform 63"/>
              <p:cNvSpPr>
                <a:spLocks/>
              </p:cNvSpPr>
              <p:nvPr/>
            </p:nvSpPr>
            <p:spPr bwMode="auto">
              <a:xfrm>
                <a:off x="3056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4" name="Rectangle 64"/>
              <p:cNvSpPr>
                <a:spLocks noChangeArrowheads="1"/>
              </p:cNvSpPr>
              <p:nvPr/>
            </p:nvSpPr>
            <p:spPr bwMode="auto">
              <a:xfrm>
                <a:off x="3055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5" name="Freeform 65"/>
              <p:cNvSpPr>
                <a:spLocks/>
              </p:cNvSpPr>
              <p:nvPr/>
            </p:nvSpPr>
            <p:spPr bwMode="auto">
              <a:xfrm>
                <a:off x="3137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6" name="Freeform 66"/>
              <p:cNvSpPr>
                <a:spLocks/>
              </p:cNvSpPr>
              <p:nvPr/>
            </p:nvSpPr>
            <p:spPr bwMode="auto">
              <a:xfrm>
                <a:off x="3055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7" name="Freeform 67"/>
              <p:cNvSpPr>
                <a:spLocks/>
              </p:cNvSpPr>
              <p:nvPr/>
            </p:nvSpPr>
            <p:spPr bwMode="auto">
              <a:xfrm>
                <a:off x="3055" y="3386"/>
                <a:ext cx="2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8" name="Freeform 68"/>
              <p:cNvSpPr>
                <a:spLocks/>
              </p:cNvSpPr>
              <p:nvPr/>
            </p:nvSpPr>
            <p:spPr bwMode="auto">
              <a:xfrm>
                <a:off x="3055" y="3386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69" name="Rectangle 69"/>
              <p:cNvSpPr>
                <a:spLocks noChangeArrowheads="1"/>
              </p:cNvSpPr>
              <p:nvPr/>
            </p:nvSpPr>
            <p:spPr bwMode="auto">
              <a:xfrm>
                <a:off x="2861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0" name="Freeform 70"/>
              <p:cNvSpPr>
                <a:spLocks/>
              </p:cNvSpPr>
              <p:nvPr/>
            </p:nvSpPr>
            <p:spPr bwMode="auto">
              <a:xfrm>
                <a:off x="2940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1" name="Freeform 71"/>
              <p:cNvSpPr>
                <a:spLocks/>
              </p:cNvSpPr>
              <p:nvPr/>
            </p:nvSpPr>
            <p:spPr bwMode="auto">
              <a:xfrm>
                <a:off x="2860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2" name="Freeform 72"/>
              <p:cNvSpPr>
                <a:spLocks/>
              </p:cNvSpPr>
              <p:nvPr/>
            </p:nvSpPr>
            <p:spPr bwMode="auto">
              <a:xfrm>
                <a:off x="2860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3" name="Freeform 73"/>
              <p:cNvSpPr>
                <a:spLocks/>
              </p:cNvSpPr>
              <p:nvPr/>
            </p:nvSpPr>
            <p:spPr bwMode="auto">
              <a:xfrm>
                <a:off x="2861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4" name="Rectangle 74"/>
              <p:cNvSpPr>
                <a:spLocks noChangeArrowheads="1"/>
              </p:cNvSpPr>
              <p:nvPr/>
            </p:nvSpPr>
            <p:spPr bwMode="auto">
              <a:xfrm>
                <a:off x="2861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5" name="Freeform 75"/>
              <p:cNvSpPr>
                <a:spLocks/>
              </p:cNvSpPr>
              <p:nvPr/>
            </p:nvSpPr>
            <p:spPr bwMode="auto">
              <a:xfrm>
                <a:off x="2942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6" name="Freeform 76"/>
              <p:cNvSpPr>
                <a:spLocks/>
              </p:cNvSpPr>
              <p:nvPr/>
            </p:nvSpPr>
            <p:spPr bwMode="auto">
              <a:xfrm>
                <a:off x="2859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7" name="Freeform 77"/>
              <p:cNvSpPr>
                <a:spLocks/>
              </p:cNvSpPr>
              <p:nvPr/>
            </p:nvSpPr>
            <p:spPr bwMode="auto">
              <a:xfrm>
                <a:off x="2859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8" name="Freeform 78"/>
              <p:cNvSpPr>
                <a:spLocks/>
              </p:cNvSpPr>
              <p:nvPr/>
            </p:nvSpPr>
            <p:spPr bwMode="auto">
              <a:xfrm>
                <a:off x="2861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79" name="Rectangle 79"/>
              <p:cNvSpPr>
                <a:spLocks noChangeArrowheads="1"/>
              </p:cNvSpPr>
              <p:nvPr/>
            </p:nvSpPr>
            <p:spPr bwMode="auto">
              <a:xfrm>
                <a:off x="2666" y="3632"/>
                <a:ext cx="80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0" name="Freeform 80"/>
              <p:cNvSpPr>
                <a:spLocks/>
              </p:cNvSpPr>
              <p:nvPr/>
            </p:nvSpPr>
            <p:spPr bwMode="auto">
              <a:xfrm>
                <a:off x="2745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1" name="Freeform 81"/>
              <p:cNvSpPr>
                <a:spLocks/>
              </p:cNvSpPr>
              <p:nvPr/>
            </p:nvSpPr>
            <p:spPr bwMode="auto">
              <a:xfrm>
                <a:off x="2664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2" name="Freeform 82"/>
              <p:cNvSpPr>
                <a:spLocks/>
              </p:cNvSpPr>
              <p:nvPr/>
            </p:nvSpPr>
            <p:spPr bwMode="auto">
              <a:xfrm>
                <a:off x="2664" y="3630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3" name="Freeform 83"/>
              <p:cNvSpPr>
                <a:spLocks/>
              </p:cNvSpPr>
              <p:nvPr/>
            </p:nvSpPr>
            <p:spPr bwMode="auto">
              <a:xfrm>
                <a:off x="2666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4" name="Rectangle 84"/>
              <p:cNvSpPr>
                <a:spLocks noChangeArrowheads="1"/>
              </p:cNvSpPr>
              <p:nvPr/>
            </p:nvSpPr>
            <p:spPr bwMode="auto">
              <a:xfrm>
                <a:off x="2665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5" name="Freeform 85"/>
              <p:cNvSpPr>
                <a:spLocks/>
              </p:cNvSpPr>
              <p:nvPr/>
            </p:nvSpPr>
            <p:spPr bwMode="auto">
              <a:xfrm>
                <a:off x="2746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6" name="Freeform 86"/>
              <p:cNvSpPr>
                <a:spLocks/>
              </p:cNvSpPr>
              <p:nvPr/>
            </p:nvSpPr>
            <p:spPr bwMode="auto">
              <a:xfrm>
                <a:off x="2664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7" name="Freeform 87"/>
              <p:cNvSpPr>
                <a:spLocks/>
              </p:cNvSpPr>
              <p:nvPr/>
            </p:nvSpPr>
            <p:spPr bwMode="auto">
              <a:xfrm>
                <a:off x="2664" y="3386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8" name="Freeform 88"/>
              <p:cNvSpPr>
                <a:spLocks/>
              </p:cNvSpPr>
              <p:nvPr/>
            </p:nvSpPr>
            <p:spPr bwMode="auto">
              <a:xfrm>
                <a:off x="2665" y="3386"/>
                <a:ext cx="84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89" name="Rectangle 89"/>
              <p:cNvSpPr>
                <a:spLocks noChangeArrowheads="1"/>
              </p:cNvSpPr>
              <p:nvPr/>
            </p:nvSpPr>
            <p:spPr bwMode="auto">
              <a:xfrm>
                <a:off x="2469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0" name="Freeform 90"/>
              <p:cNvSpPr>
                <a:spLocks/>
              </p:cNvSpPr>
              <p:nvPr/>
            </p:nvSpPr>
            <p:spPr bwMode="auto">
              <a:xfrm>
                <a:off x="2549" y="3632"/>
                <a:ext cx="3" cy="19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3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1" name="Freeform 91"/>
              <p:cNvSpPr>
                <a:spLocks/>
              </p:cNvSpPr>
              <p:nvPr/>
            </p:nvSpPr>
            <p:spPr bwMode="auto">
              <a:xfrm>
                <a:off x="2468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2" name="Freeform 92"/>
              <p:cNvSpPr>
                <a:spLocks/>
              </p:cNvSpPr>
              <p:nvPr/>
            </p:nvSpPr>
            <p:spPr bwMode="auto">
              <a:xfrm>
                <a:off x="2468" y="3630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3" name="Freeform 93"/>
              <p:cNvSpPr>
                <a:spLocks/>
              </p:cNvSpPr>
              <p:nvPr/>
            </p:nvSpPr>
            <p:spPr bwMode="auto">
              <a:xfrm>
                <a:off x="2469" y="3630"/>
                <a:ext cx="83" cy="2"/>
              </a:xfrm>
              <a:custGeom>
                <a:avLst/>
                <a:gdLst>
                  <a:gd name="T0" fmla="*/ 166 w 166"/>
                  <a:gd name="T1" fmla="*/ 4 h 6"/>
                  <a:gd name="T2" fmla="*/ 163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3 w 166"/>
                  <a:gd name="T9" fmla="*/ 6 h 6"/>
                  <a:gd name="T10" fmla="*/ 161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3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4" name="Rectangle 94"/>
              <p:cNvSpPr>
                <a:spLocks noChangeArrowheads="1"/>
              </p:cNvSpPr>
              <p:nvPr/>
            </p:nvSpPr>
            <p:spPr bwMode="auto">
              <a:xfrm>
                <a:off x="2469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5" name="Freeform 95"/>
              <p:cNvSpPr>
                <a:spLocks/>
              </p:cNvSpPr>
              <p:nvPr/>
            </p:nvSpPr>
            <p:spPr bwMode="auto">
              <a:xfrm>
                <a:off x="2550" y="3387"/>
                <a:ext cx="2" cy="20"/>
              </a:xfrm>
              <a:custGeom>
                <a:avLst/>
                <a:gdLst>
                  <a:gd name="T0" fmla="*/ 1 w 3"/>
                  <a:gd name="T1" fmla="*/ 39 h 39"/>
                  <a:gd name="T2" fmla="*/ 3 w 3"/>
                  <a:gd name="T3" fmla="*/ 37 h 39"/>
                  <a:gd name="T4" fmla="*/ 3 w 3"/>
                  <a:gd name="T5" fmla="*/ 0 h 39"/>
                  <a:gd name="T6" fmla="*/ 0 w 3"/>
                  <a:gd name="T7" fmla="*/ 0 h 39"/>
                  <a:gd name="T8" fmla="*/ 0 w 3"/>
                  <a:gd name="T9" fmla="*/ 37 h 39"/>
                  <a:gd name="T10" fmla="*/ 1 w 3"/>
                  <a:gd name="T11" fmla="*/ 35 h 39"/>
                  <a:gd name="T12" fmla="*/ 1 w 3"/>
                  <a:gd name="T13" fmla="*/ 39 h 39"/>
                  <a:gd name="T14" fmla="*/ 3 w 3"/>
                  <a:gd name="T15" fmla="*/ 39 h 39"/>
                  <a:gd name="T16" fmla="*/ 3 w 3"/>
                  <a:gd name="T17" fmla="*/ 37 h 39"/>
                  <a:gd name="T18" fmla="*/ 1 w 3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1" y="39"/>
                    </a:moveTo>
                    <a:lnTo>
                      <a:pt x="3" y="3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1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6" name="Freeform 96"/>
              <p:cNvSpPr>
                <a:spLocks/>
              </p:cNvSpPr>
              <p:nvPr/>
            </p:nvSpPr>
            <p:spPr bwMode="auto">
              <a:xfrm>
                <a:off x="2468" y="3405"/>
                <a:ext cx="83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6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7" name="Freeform 97"/>
              <p:cNvSpPr>
                <a:spLocks/>
              </p:cNvSpPr>
              <p:nvPr/>
            </p:nvSpPr>
            <p:spPr bwMode="auto">
              <a:xfrm>
                <a:off x="2468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8" name="Freeform 98"/>
              <p:cNvSpPr>
                <a:spLocks/>
              </p:cNvSpPr>
              <p:nvPr/>
            </p:nvSpPr>
            <p:spPr bwMode="auto">
              <a:xfrm>
                <a:off x="2469" y="3386"/>
                <a:ext cx="83" cy="3"/>
              </a:xfrm>
              <a:custGeom>
                <a:avLst/>
                <a:gdLst>
                  <a:gd name="T0" fmla="*/ 166 w 166"/>
                  <a:gd name="T1" fmla="*/ 2 h 6"/>
                  <a:gd name="T2" fmla="*/ 164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4 w 166"/>
                  <a:gd name="T9" fmla="*/ 6 h 6"/>
                  <a:gd name="T10" fmla="*/ 163 w 166"/>
                  <a:gd name="T11" fmla="*/ 2 h 6"/>
                  <a:gd name="T12" fmla="*/ 166 w 166"/>
                  <a:gd name="T13" fmla="*/ 2 h 6"/>
                  <a:gd name="T14" fmla="*/ 166 w 166"/>
                  <a:gd name="T15" fmla="*/ 0 h 6"/>
                  <a:gd name="T16" fmla="*/ 164 w 166"/>
                  <a:gd name="T17" fmla="*/ 0 h 6"/>
                  <a:gd name="T18" fmla="*/ 166 w 166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3" y="2"/>
                    </a:lnTo>
                    <a:lnTo>
                      <a:pt x="166" y="2"/>
                    </a:lnTo>
                    <a:lnTo>
                      <a:pt x="166" y="0"/>
                    </a:lnTo>
                    <a:lnTo>
                      <a:pt x="164" y="0"/>
                    </a:lnTo>
                    <a:lnTo>
                      <a:pt x="16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99" name="Rectangle 99"/>
              <p:cNvSpPr>
                <a:spLocks noChangeArrowheads="1"/>
              </p:cNvSpPr>
              <p:nvPr/>
            </p:nvSpPr>
            <p:spPr bwMode="auto">
              <a:xfrm>
                <a:off x="2274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0" name="Freeform 100"/>
              <p:cNvSpPr>
                <a:spLocks/>
              </p:cNvSpPr>
              <p:nvPr/>
            </p:nvSpPr>
            <p:spPr bwMode="auto">
              <a:xfrm>
                <a:off x="2353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1" name="Freeform 101"/>
              <p:cNvSpPr>
                <a:spLocks/>
              </p:cNvSpPr>
              <p:nvPr/>
            </p:nvSpPr>
            <p:spPr bwMode="auto">
              <a:xfrm>
                <a:off x="2273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2" name="Freeform 102"/>
              <p:cNvSpPr>
                <a:spLocks/>
              </p:cNvSpPr>
              <p:nvPr/>
            </p:nvSpPr>
            <p:spPr bwMode="auto">
              <a:xfrm>
                <a:off x="2273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3" name="Freeform 103"/>
              <p:cNvSpPr>
                <a:spLocks/>
              </p:cNvSpPr>
              <p:nvPr/>
            </p:nvSpPr>
            <p:spPr bwMode="auto">
              <a:xfrm>
                <a:off x="2274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4" name="Rectangle 104"/>
              <p:cNvSpPr>
                <a:spLocks noChangeArrowheads="1"/>
              </p:cNvSpPr>
              <p:nvPr/>
            </p:nvSpPr>
            <p:spPr bwMode="auto">
              <a:xfrm>
                <a:off x="2274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5" name="Freeform 105"/>
              <p:cNvSpPr>
                <a:spLocks/>
              </p:cNvSpPr>
              <p:nvPr/>
            </p:nvSpPr>
            <p:spPr bwMode="auto">
              <a:xfrm>
                <a:off x="2354" y="3387"/>
                <a:ext cx="3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6" name="Freeform 106"/>
              <p:cNvSpPr>
                <a:spLocks/>
              </p:cNvSpPr>
              <p:nvPr/>
            </p:nvSpPr>
            <p:spPr bwMode="auto">
              <a:xfrm>
                <a:off x="2272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7" name="Freeform 107"/>
              <p:cNvSpPr>
                <a:spLocks/>
              </p:cNvSpPr>
              <p:nvPr/>
            </p:nvSpPr>
            <p:spPr bwMode="auto">
              <a:xfrm>
                <a:off x="2272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8" name="Freeform 108"/>
              <p:cNvSpPr>
                <a:spLocks/>
              </p:cNvSpPr>
              <p:nvPr/>
            </p:nvSpPr>
            <p:spPr bwMode="auto">
              <a:xfrm>
                <a:off x="2274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09" name="Rectangle 109"/>
              <p:cNvSpPr>
                <a:spLocks noChangeArrowheads="1"/>
              </p:cNvSpPr>
              <p:nvPr/>
            </p:nvSpPr>
            <p:spPr bwMode="auto">
              <a:xfrm>
                <a:off x="2078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0" name="Freeform 110"/>
              <p:cNvSpPr>
                <a:spLocks/>
              </p:cNvSpPr>
              <p:nvPr/>
            </p:nvSpPr>
            <p:spPr bwMode="auto">
              <a:xfrm>
                <a:off x="2159" y="3632"/>
                <a:ext cx="1" cy="19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3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1" name="Freeform 111"/>
              <p:cNvSpPr>
                <a:spLocks/>
              </p:cNvSpPr>
              <p:nvPr/>
            </p:nvSpPr>
            <p:spPr bwMode="auto">
              <a:xfrm>
                <a:off x="2077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2" name="Freeform 112"/>
              <p:cNvSpPr>
                <a:spLocks/>
              </p:cNvSpPr>
              <p:nvPr/>
            </p:nvSpPr>
            <p:spPr bwMode="auto">
              <a:xfrm>
                <a:off x="2077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3" name="Freeform 113"/>
              <p:cNvSpPr>
                <a:spLocks/>
              </p:cNvSpPr>
              <p:nvPr/>
            </p:nvSpPr>
            <p:spPr bwMode="auto">
              <a:xfrm>
                <a:off x="2078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61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4" name="Rectangle 114"/>
              <p:cNvSpPr>
                <a:spLocks noChangeArrowheads="1"/>
              </p:cNvSpPr>
              <p:nvPr/>
            </p:nvSpPr>
            <p:spPr bwMode="auto">
              <a:xfrm>
                <a:off x="2078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5" name="Freeform 115"/>
              <p:cNvSpPr>
                <a:spLocks/>
              </p:cNvSpPr>
              <p:nvPr/>
            </p:nvSpPr>
            <p:spPr bwMode="auto">
              <a:xfrm>
                <a:off x="2159" y="3387"/>
                <a:ext cx="2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6" name="Freeform 116"/>
              <p:cNvSpPr>
                <a:spLocks/>
              </p:cNvSpPr>
              <p:nvPr/>
            </p:nvSpPr>
            <p:spPr bwMode="auto">
              <a:xfrm>
                <a:off x="2076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7" name="Freeform 117"/>
              <p:cNvSpPr>
                <a:spLocks/>
              </p:cNvSpPr>
              <p:nvPr/>
            </p:nvSpPr>
            <p:spPr bwMode="auto">
              <a:xfrm>
                <a:off x="2076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8" name="Freeform 118"/>
              <p:cNvSpPr>
                <a:spLocks/>
              </p:cNvSpPr>
              <p:nvPr/>
            </p:nvSpPr>
            <p:spPr bwMode="auto">
              <a:xfrm>
                <a:off x="2078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19" name="Rectangle 119"/>
              <p:cNvSpPr>
                <a:spLocks noChangeArrowheads="1"/>
              </p:cNvSpPr>
              <p:nvPr/>
            </p:nvSpPr>
            <p:spPr bwMode="auto">
              <a:xfrm>
                <a:off x="1883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0" name="Freeform 120"/>
              <p:cNvSpPr>
                <a:spLocks/>
              </p:cNvSpPr>
              <p:nvPr/>
            </p:nvSpPr>
            <p:spPr bwMode="auto">
              <a:xfrm>
                <a:off x="1963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1" name="Freeform 121"/>
              <p:cNvSpPr>
                <a:spLocks/>
              </p:cNvSpPr>
              <p:nvPr/>
            </p:nvSpPr>
            <p:spPr bwMode="auto">
              <a:xfrm>
                <a:off x="1881" y="3648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2" name="Freeform 122"/>
              <p:cNvSpPr>
                <a:spLocks/>
              </p:cNvSpPr>
              <p:nvPr/>
            </p:nvSpPr>
            <p:spPr bwMode="auto">
              <a:xfrm>
                <a:off x="1881" y="3630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3" name="Freeform 123"/>
              <p:cNvSpPr>
                <a:spLocks/>
              </p:cNvSpPr>
              <p:nvPr/>
            </p:nvSpPr>
            <p:spPr bwMode="auto">
              <a:xfrm>
                <a:off x="1883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4" name="Rectangle 124"/>
              <p:cNvSpPr>
                <a:spLocks noChangeArrowheads="1"/>
              </p:cNvSpPr>
              <p:nvPr/>
            </p:nvSpPr>
            <p:spPr bwMode="auto">
              <a:xfrm>
                <a:off x="1882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5" name="Freeform 125"/>
              <p:cNvSpPr>
                <a:spLocks/>
              </p:cNvSpPr>
              <p:nvPr/>
            </p:nvSpPr>
            <p:spPr bwMode="auto">
              <a:xfrm>
                <a:off x="1964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6" name="Freeform 126"/>
              <p:cNvSpPr>
                <a:spLocks/>
              </p:cNvSpPr>
              <p:nvPr/>
            </p:nvSpPr>
            <p:spPr bwMode="auto">
              <a:xfrm>
                <a:off x="1881" y="3405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7" name="Freeform 127"/>
              <p:cNvSpPr>
                <a:spLocks/>
              </p:cNvSpPr>
              <p:nvPr/>
            </p:nvSpPr>
            <p:spPr bwMode="auto">
              <a:xfrm>
                <a:off x="1881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8" name="Freeform 128"/>
              <p:cNvSpPr>
                <a:spLocks/>
              </p:cNvSpPr>
              <p:nvPr/>
            </p:nvSpPr>
            <p:spPr bwMode="auto">
              <a:xfrm>
                <a:off x="1882" y="3386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29" name="Rectangle 129"/>
              <p:cNvSpPr>
                <a:spLocks noChangeArrowheads="1"/>
              </p:cNvSpPr>
              <p:nvPr/>
            </p:nvSpPr>
            <p:spPr bwMode="auto">
              <a:xfrm>
                <a:off x="1687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0" name="Freeform 130"/>
              <p:cNvSpPr>
                <a:spLocks/>
              </p:cNvSpPr>
              <p:nvPr/>
            </p:nvSpPr>
            <p:spPr bwMode="auto">
              <a:xfrm>
                <a:off x="1768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1" name="Freeform 131"/>
              <p:cNvSpPr>
                <a:spLocks/>
              </p:cNvSpPr>
              <p:nvPr/>
            </p:nvSpPr>
            <p:spPr bwMode="auto">
              <a:xfrm>
                <a:off x="1686" y="3648"/>
                <a:ext cx="83" cy="3"/>
              </a:xfrm>
              <a:custGeom>
                <a:avLst/>
                <a:gdLst>
                  <a:gd name="T0" fmla="*/ 0 w 164"/>
                  <a:gd name="T1" fmla="*/ 4 h 6"/>
                  <a:gd name="T2" fmla="*/ 2 w 164"/>
                  <a:gd name="T3" fmla="*/ 6 h 6"/>
                  <a:gd name="T4" fmla="*/ 164 w 164"/>
                  <a:gd name="T5" fmla="*/ 6 h 6"/>
                  <a:gd name="T6" fmla="*/ 164 w 164"/>
                  <a:gd name="T7" fmla="*/ 0 h 6"/>
                  <a:gd name="T8" fmla="*/ 2 w 164"/>
                  <a:gd name="T9" fmla="*/ 0 h 6"/>
                  <a:gd name="T10" fmla="*/ 3 w 164"/>
                  <a:gd name="T11" fmla="*/ 4 h 6"/>
                  <a:gd name="T12" fmla="*/ 0 w 164"/>
                  <a:gd name="T13" fmla="*/ 4 h 6"/>
                  <a:gd name="T14" fmla="*/ 0 w 164"/>
                  <a:gd name="T15" fmla="*/ 6 h 6"/>
                  <a:gd name="T16" fmla="*/ 2 w 164"/>
                  <a:gd name="T17" fmla="*/ 6 h 6"/>
                  <a:gd name="T18" fmla="*/ 0 w 16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6">
                    <a:moveTo>
                      <a:pt x="0" y="4"/>
                    </a:moveTo>
                    <a:lnTo>
                      <a:pt x="2" y="6"/>
                    </a:lnTo>
                    <a:lnTo>
                      <a:pt x="164" y="6"/>
                    </a:lnTo>
                    <a:lnTo>
                      <a:pt x="164" y="0"/>
                    </a:lnTo>
                    <a:lnTo>
                      <a:pt x="2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2" name="Freeform 132"/>
              <p:cNvSpPr>
                <a:spLocks/>
              </p:cNvSpPr>
              <p:nvPr/>
            </p:nvSpPr>
            <p:spPr bwMode="auto">
              <a:xfrm>
                <a:off x="1686" y="3630"/>
                <a:ext cx="2" cy="20"/>
              </a:xfrm>
              <a:custGeom>
                <a:avLst/>
                <a:gdLst>
                  <a:gd name="T0" fmla="*/ 2 w 3"/>
                  <a:gd name="T1" fmla="*/ 0 h 41"/>
                  <a:gd name="T2" fmla="*/ 0 w 3"/>
                  <a:gd name="T3" fmla="*/ 4 h 41"/>
                  <a:gd name="T4" fmla="*/ 0 w 3"/>
                  <a:gd name="T5" fmla="*/ 41 h 41"/>
                  <a:gd name="T6" fmla="*/ 3 w 3"/>
                  <a:gd name="T7" fmla="*/ 41 h 41"/>
                  <a:gd name="T8" fmla="*/ 3 w 3"/>
                  <a:gd name="T9" fmla="*/ 4 h 41"/>
                  <a:gd name="T10" fmla="*/ 2 w 3"/>
                  <a:gd name="T11" fmla="*/ 6 h 41"/>
                  <a:gd name="T12" fmla="*/ 2 w 3"/>
                  <a:gd name="T13" fmla="*/ 0 h 41"/>
                  <a:gd name="T14" fmla="*/ 0 w 3"/>
                  <a:gd name="T15" fmla="*/ 0 h 41"/>
                  <a:gd name="T16" fmla="*/ 0 w 3"/>
                  <a:gd name="T17" fmla="*/ 4 h 41"/>
                  <a:gd name="T18" fmla="*/ 2 w 3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3" name="Freeform 133"/>
              <p:cNvSpPr>
                <a:spLocks/>
              </p:cNvSpPr>
              <p:nvPr/>
            </p:nvSpPr>
            <p:spPr bwMode="auto">
              <a:xfrm>
                <a:off x="1687" y="3630"/>
                <a:ext cx="84" cy="2"/>
              </a:xfrm>
              <a:custGeom>
                <a:avLst/>
                <a:gdLst>
                  <a:gd name="T0" fmla="*/ 166 w 166"/>
                  <a:gd name="T1" fmla="*/ 4 h 6"/>
                  <a:gd name="T2" fmla="*/ 162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2 w 166"/>
                  <a:gd name="T9" fmla="*/ 6 h 6"/>
                  <a:gd name="T10" fmla="*/ 160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2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2" y="6"/>
                    </a:lnTo>
                    <a:lnTo>
                      <a:pt x="160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4" name="Rectangle 134"/>
              <p:cNvSpPr>
                <a:spLocks noChangeArrowheads="1"/>
              </p:cNvSpPr>
              <p:nvPr/>
            </p:nvSpPr>
            <p:spPr bwMode="auto">
              <a:xfrm>
                <a:off x="1687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5" name="Freeform 135"/>
              <p:cNvSpPr>
                <a:spLocks/>
              </p:cNvSpPr>
              <p:nvPr/>
            </p:nvSpPr>
            <p:spPr bwMode="auto">
              <a:xfrm>
                <a:off x="1769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6" name="Freeform 136"/>
              <p:cNvSpPr>
                <a:spLocks/>
              </p:cNvSpPr>
              <p:nvPr/>
            </p:nvSpPr>
            <p:spPr bwMode="auto">
              <a:xfrm>
                <a:off x="1686" y="3405"/>
                <a:ext cx="84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3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7" name="Freeform 137"/>
              <p:cNvSpPr>
                <a:spLocks/>
              </p:cNvSpPr>
              <p:nvPr/>
            </p:nvSpPr>
            <p:spPr bwMode="auto">
              <a:xfrm>
                <a:off x="1686" y="3386"/>
                <a:ext cx="2" cy="20"/>
              </a:xfrm>
              <a:custGeom>
                <a:avLst/>
                <a:gdLst>
                  <a:gd name="T0" fmla="*/ 2 w 3"/>
                  <a:gd name="T1" fmla="*/ 0 h 39"/>
                  <a:gd name="T2" fmla="*/ 0 w 3"/>
                  <a:gd name="T3" fmla="*/ 2 h 39"/>
                  <a:gd name="T4" fmla="*/ 0 w 3"/>
                  <a:gd name="T5" fmla="*/ 39 h 39"/>
                  <a:gd name="T6" fmla="*/ 3 w 3"/>
                  <a:gd name="T7" fmla="*/ 39 h 39"/>
                  <a:gd name="T8" fmla="*/ 3 w 3"/>
                  <a:gd name="T9" fmla="*/ 2 h 39"/>
                  <a:gd name="T10" fmla="*/ 2 w 3"/>
                  <a:gd name="T11" fmla="*/ 6 h 39"/>
                  <a:gd name="T12" fmla="*/ 2 w 3"/>
                  <a:gd name="T13" fmla="*/ 0 h 39"/>
                  <a:gd name="T14" fmla="*/ 0 w 3"/>
                  <a:gd name="T15" fmla="*/ 0 h 39"/>
                  <a:gd name="T16" fmla="*/ 0 w 3"/>
                  <a:gd name="T17" fmla="*/ 2 h 39"/>
                  <a:gd name="T18" fmla="*/ 2 w 3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3" y="39"/>
                    </a:lnTo>
                    <a:lnTo>
                      <a:pt x="3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8" name="Freeform 138"/>
              <p:cNvSpPr>
                <a:spLocks/>
              </p:cNvSpPr>
              <p:nvPr/>
            </p:nvSpPr>
            <p:spPr bwMode="auto">
              <a:xfrm>
                <a:off x="1687" y="3386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4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4 w 168"/>
                  <a:gd name="T9" fmla="*/ 6 h 6"/>
                  <a:gd name="T10" fmla="*/ 162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4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4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39" name="Rectangle 139"/>
              <p:cNvSpPr>
                <a:spLocks noChangeArrowheads="1"/>
              </p:cNvSpPr>
              <p:nvPr/>
            </p:nvSpPr>
            <p:spPr bwMode="auto">
              <a:xfrm>
                <a:off x="1491" y="3632"/>
                <a:ext cx="83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0" name="Freeform 140"/>
              <p:cNvSpPr>
                <a:spLocks/>
              </p:cNvSpPr>
              <p:nvPr/>
            </p:nvSpPr>
            <p:spPr bwMode="auto">
              <a:xfrm>
                <a:off x="1572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1" name="Freeform 141"/>
              <p:cNvSpPr>
                <a:spLocks/>
              </p:cNvSpPr>
              <p:nvPr/>
            </p:nvSpPr>
            <p:spPr bwMode="auto">
              <a:xfrm>
                <a:off x="1490" y="3648"/>
                <a:ext cx="84" cy="3"/>
              </a:xfrm>
              <a:custGeom>
                <a:avLst/>
                <a:gdLst>
                  <a:gd name="T0" fmla="*/ 0 w 167"/>
                  <a:gd name="T1" fmla="*/ 4 h 6"/>
                  <a:gd name="T2" fmla="*/ 2 w 167"/>
                  <a:gd name="T3" fmla="*/ 6 h 6"/>
                  <a:gd name="T4" fmla="*/ 167 w 167"/>
                  <a:gd name="T5" fmla="*/ 6 h 6"/>
                  <a:gd name="T6" fmla="*/ 167 w 167"/>
                  <a:gd name="T7" fmla="*/ 0 h 6"/>
                  <a:gd name="T8" fmla="*/ 2 w 167"/>
                  <a:gd name="T9" fmla="*/ 0 h 6"/>
                  <a:gd name="T10" fmla="*/ 6 w 167"/>
                  <a:gd name="T11" fmla="*/ 4 h 6"/>
                  <a:gd name="T12" fmla="*/ 0 w 167"/>
                  <a:gd name="T13" fmla="*/ 4 h 6"/>
                  <a:gd name="T14" fmla="*/ 0 w 167"/>
                  <a:gd name="T15" fmla="*/ 6 h 6"/>
                  <a:gd name="T16" fmla="*/ 2 w 167"/>
                  <a:gd name="T17" fmla="*/ 6 h 6"/>
                  <a:gd name="T18" fmla="*/ 0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0" y="4"/>
                    </a:moveTo>
                    <a:lnTo>
                      <a:pt x="2" y="6"/>
                    </a:lnTo>
                    <a:lnTo>
                      <a:pt x="167" y="6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2" name="Freeform 142"/>
              <p:cNvSpPr>
                <a:spLocks/>
              </p:cNvSpPr>
              <p:nvPr/>
            </p:nvSpPr>
            <p:spPr bwMode="auto">
              <a:xfrm>
                <a:off x="1490" y="3630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3" name="Freeform 143"/>
              <p:cNvSpPr>
                <a:spLocks/>
              </p:cNvSpPr>
              <p:nvPr/>
            </p:nvSpPr>
            <p:spPr bwMode="auto">
              <a:xfrm>
                <a:off x="1491" y="3630"/>
                <a:ext cx="84" cy="2"/>
              </a:xfrm>
              <a:custGeom>
                <a:avLst/>
                <a:gdLst>
                  <a:gd name="T0" fmla="*/ 167 w 167"/>
                  <a:gd name="T1" fmla="*/ 4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4" name="Rectangle 144"/>
              <p:cNvSpPr>
                <a:spLocks noChangeArrowheads="1"/>
              </p:cNvSpPr>
              <p:nvPr/>
            </p:nvSpPr>
            <p:spPr bwMode="auto">
              <a:xfrm>
                <a:off x="1491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5" name="Freeform 145"/>
              <p:cNvSpPr>
                <a:spLocks/>
              </p:cNvSpPr>
              <p:nvPr/>
            </p:nvSpPr>
            <p:spPr bwMode="auto">
              <a:xfrm>
                <a:off x="1573" y="3387"/>
                <a:ext cx="3" cy="20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5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6" name="Freeform 146"/>
              <p:cNvSpPr>
                <a:spLocks/>
              </p:cNvSpPr>
              <p:nvPr/>
            </p:nvSpPr>
            <p:spPr bwMode="auto">
              <a:xfrm>
                <a:off x="1490" y="3405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7" name="Freeform 147"/>
              <p:cNvSpPr>
                <a:spLocks/>
              </p:cNvSpPr>
              <p:nvPr/>
            </p:nvSpPr>
            <p:spPr bwMode="auto">
              <a:xfrm>
                <a:off x="1490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8" name="Freeform 148"/>
              <p:cNvSpPr>
                <a:spLocks/>
              </p:cNvSpPr>
              <p:nvPr/>
            </p:nvSpPr>
            <p:spPr bwMode="auto">
              <a:xfrm>
                <a:off x="1491" y="3386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5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5 w 168"/>
                  <a:gd name="T9" fmla="*/ 6 h 6"/>
                  <a:gd name="T10" fmla="*/ 163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5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49" name="Rectangle 149"/>
              <p:cNvSpPr>
                <a:spLocks noChangeArrowheads="1"/>
              </p:cNvSpPr>
              <p:nvPr/>
            </p:nvSpPr>
            <p:spPr bwMode="auto">
              <a:xfrm>
                <a:off x="1296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0" name="Freeform 150"/>
              <p:cNvSpPr>
                <a:spLocks/>
              </p:cNvSpPr>
              <p:nvPr/>
            </p:nvSpPr>
            <p:spPr bwMode="auto">
              <a:xfrm>
                <a:off x="1376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1" name="Freeform 151"/>
              <p:cNvSpPr>
                <a:spLocks/>
              </p:cNvSpPr>
              <p:nvPr/>
            </p:nvSpPr>
            <p:spPr bwMode="auto">
              <a:xfrm>
                <a:off x="1296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2" name="Freeform 152"/>
              <p:cNvSpPr>
                <a:spLocks/>
              </p:cNvSpPr>
              <p:nvPr/>
            </p:nvSpPr>
            <p:spPr bwMode="auto">
              <a:xfrm>
                <a:off x="1296" y="3630"/>
                <a:ext cx="1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3" name="Freeform 153"/>
              <p:cNvSpPr>
                <a:spLocks/>
              </p:cNvSpPr>
              <p:nvPr/>
            </p:nvSpPr>
            <p:spPr bwMode="auto">
              <a:xfrm>
                <a:off x="1296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4" name="Rectangle 154"/>
              <p:cNvSpPr>
                <a:spLocks noChangeArrowheads="1"/>
              </p:cNvSpPr>
              <p:nvPr/>
            </p:nvSpPr>
            <p:spPr bwMode="auto">
              <a:xfrm>
                <a:off x="1296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5" name="Freeform 155"/>
              <p:cNvSpPr>
                <a:spLocks/>
              </p:cNvSpPr>
              <p:nvPr/>
            </p:nvSpPr>
            <p:spPr bwMode="auto">
              <a:xfrm>
                <a:off x="1378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6" name="Freeform 156"/>
              <p:cNvSpPr>
                <a:spLocks/>
              </p:cNvSpPr>
              <p:nvPr/>
            </p:nvSpPr>
            <p:spPr bwMode="auto">
              <a:xfrm>
                <a:off x="1295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7" name="Freeform 157"/>
              <p:cNvSpPr>
                <a:spLocks/>
              </p:cNvSpPr>
              <p:nvPr/>
            </p:nvSpPr>
            <p:spPr bwMode="auto">
              <a:xfrm>
                <a:off x="1295" y="3386"/>
                <a:ext cx="2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8" name="Freeform 158"/>
              <p:cNvSpPr>
                <a:spLocks/>
              </p:cNvSpPr>
              <p:nvPr/>
            </p:nvSpPr>
            <p:spPr bwMode="auto">
              <a:xfrm>
                <a:off x="1296" y="3386"/>
                <a:ext cx="84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59" name="Rectangle 159"/>
              <p:cNvSpPr>
                <a:spLocks noChangeArrowheads="1"/>
              </p:cNvSpPr>
              <p:nvPr/>
            </p:nvSpPr>
            <p:spPr bwMode="auto">
              <a:xfrm>
                <a:off x="1101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0" name="Freeform 160"/>
              <p:cNvSpPr>
                <a:spLocks/>
              </p:cNvSpPr>
              <p:nvPr/>
            </p:nvSpPr>
            <p:spPr bwMode="auto">
              <a:xfrm>
                <a:off x="1181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1" name="Freeform 161"/>
              <p:cNvSpPr>
                <a:spLocks/>
              </p:cNvSpPr>
              <p:nvPr/>
            </p:nvSpPr>
            <p:spPr bwMode="auto">
              <a:xfrm>
                <a:off x="1100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2" name="Freeform 162"/>
              <p:cNvSpPr>
                <a:spLocks/>
              </p:cNvSpPr>
              <p:nvPr/>
            </p:nvSpPr>
            <p:spPr bwMode="auto">
              <a:xfrm>
                <a:off x="1100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3" name="Freeform 163"/>
              <p:cNvSpPr>
                <a:spLocks/>
              </p:cNvSpPr>
              <p:nvPr/>
            </p:nvSpPr>
            <p:spPr bwMode="auto">
              <a:xfrm>
                <a:off x="1101" y="3630"/>
                <a:ext cx="83" cy="2"/>
              </a:xfrm>
              <a:custGeom>
                <a:avLst/>
                <a:gdLst>
                  <a:gd name="T0" fmla="*/ 167 w 167"/>
                  <a:gd name="T1" fmla="*/ 4 h 6"/>
                  <a:gd name="T2" fmla="*/ 163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3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3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4" name="Rectangle 164"/>
              <p:cNvSpPr>
                <a:spLocks noChangeArrowheads="1"/>
              </p:cNvSpPr>
              <p:nvPr/>
            </p:nvSpPr>
            <p:spPr bwMode="auto">
              <a:xfrm>
                <a:off x="1101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5" name="Freeform 165"/>
              <p:cNvSpPr>
                <a:spLocks/>
              </p:cNvSpPr>
              <p:nvPr/>
            </p:nvSpPr>
            <p:spPr bwMode="auto">
              <a:xfrm>
                <a:off x="1182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6" name="Freeform 166"/>
              <p:cNvSpPr>
                <a:spLocks/>
              </p:cNvSpPr>
              <p:nvPr/>
            </p:nvSpPr>
            <p:spPr bwMode="auto">
              <a:xfrm>
                <a:off x="1100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7" name="Freeform 167"/>
              <p:cNvSpPr>
                <a:spLocks/>
              </p:cNvSpPr>
              <p:nvPr/>
            </p:nvSpPr>
            <p:spPr bwMode="auto">
              <a:xfrm>
                <a:off x="1100" y="3386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8" name="Freeform 168"/>
              <p:cNvSpPr>
                <a:spLocks/>
              </p:cNvSpPr>
              <p:nvPr/>
            </p:nvSpPr>
            <p:spPr bwMode="auto">
              <a:xfrm>
                <a:off x="1101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69" name="Freeform 169"/>
              <p:cNvSpPr>
                <a:spLocks/>
              </p:cNvSpPr>
              <p:nvPr/>
            </p:nvSpPr>
            <p:spPr bwMode="auto">
              <a:xfrm>
                <a:off x="3054" y="3269"/>
                <a:ext cx="1" cy="438"/>
              </a:xfrm>
              <a:custGeom>
                <a:avLst/>
                <a:gdLst>
                  <a:gd name="T0" fmla="*/ 2 w 4"/>
                  <a:gd name="T1" fmla="*/ 0 h 876"/>
                  <a:gd name="T2" fmla="*/ 0 w 4"/>
                  <a:gd name="T3" fmla="*/ 2 h 876"/>
                  <a:gd name="T4" fmla="*/ 0 w 4"/>
                  <a:gd name="T5" fmla="*/ 876 h 876"/>
                  <a:gd name="T6" fmla="*/ 4 w 4"/>
                  <a:gd name="T7" fmla="*/ 876 h 876"/>
                  <a:gd name="T8" fmla="*/ 4 w 4"/>
                  <a:gd name="T9" fmla="*/ 2 h 876"/>
                  <a:gd name="T10" fmla="*/ 2 w 4"/>
                  <a:gd name="T11" fmla="*/ 4 h 876"/>
                  <a:gd name="T12" fmla="*/ 2 w 4"/>
                  <a:gd name="T13" fmla="*/ 0 h 876"/>
                  <a:gd name="T14" fmla="*/ 0 w 4"/>
                  <a:gd name="T15" fmla="*/ 0 h 876"/>
                  <a:gd name="T16" fmla="*/ 0 w 4"/>
                  <a:gd name="T17" fmla="*/ 2 h 876"/>
                  <a:gd name="T18" fmla="*/ 2 w 4"/>
                  <a:gd name="T19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6">
                    <a:moveTo>
                      <a:pt x="2" y="0"/>
                    </a:moveTo>
                    <a:lnTo>
                      <a:pt x="0" y="2"/>
                    </a:lnTo>
                    <a:lnTo>
                      <a:pt x="0" y="876"/>
                    </a:lnTo>
                    <a:lnTo>
                      <a:pt x="4" y="876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0" name="Freeform 170"/>
              <p:cNvSpPr>
                <a:spLocks/>
              </p:cNvSpPr>
              <p:nvPr/>
            </p:nvSpPr>
            <p:spPr bwMode="auto">
              <a:xfrm>
                <a:off x="3055" y="3269"/>
                <a:ext cx="7" cy="2"/>
              </a:xfrm>
              <a:custGeom>
                <a:avLst/>
                <a:gdLst>
                  <a:gd name="T0" fmla="*/ 16 w 16"/>
                  <a:gd name="T1" fmla="*/ 2 h 4"/>
                  <a:gd name="T2" fmla="*/ 12 w 16"/>
                  <a:gd name="T3" fmla="*/ 0 h 4"/>
                  <a:gd name="T4" fmla="*/ 0 w 16"/>
                  <a:gd name="T5" fmla="*/ 0 h 4"/>
                  <a:gd name="T6" fmla="*/ 0 w 16"/>
                  <a:gd name="T7" fmla="*/ 4 h 4"/>
                  <a:gd name="T8" fmla="*/ 12 w 16"/>
                  <a:gd name="T9" fmla="*/ 4 h 4"/>
                  <a:gd name="T10" fmla="*/ 10 w 16"/>
                  <a:gd name="T11" fmla="*/ 2 h 4"/>
                  <a:gd name="T12" fmla="*/ 16 w 16"/>
                  <a:gd name="T13" fmla="*/ 2 h 4"/>
                  <a:gd name="T14" fmla="*/ 16 w 16"/>
                  <a:gd name="T15" fmla="*/ 0 h 4"/>
                  <a:gd name="T16" fmla="*/ 12 w 16"/>
                  <a:gd name="T17" fmla="*/ 0 h 4"/>
                  <a:gd name="T18" fmla="*/ 16 w 1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1" name="Freeform 171"/>
              <p:cNvSpPr>
                <a:spLocks/>
              </p:cNvSpPr>
              <p:nvPr/>
            </p:nvSpPr>
            <p:spPr bwMode="auto">
              <a:xfrm>
                <a:off x="3059" y="3270"/>
                <a:ext cx="3" cy="438"/>
              </a:xfrm>
              <a:custGeom>
                <a:avLst/>
                <a:gdLst>
                  <a:gd name="T0" fmla="*/ 2 w 6"/>
                  <a:gd name="T1" fmla="*/ 876 h 876"/>
                  <a:gd name="T2" fmla="*/ 6 w 6"/>
                  <a:gd name="T3" fmla="*/ 874 h 876"/>
                  <a:gd name="T4" fmla="*/ 6 w 6"/>
                  <a:gd name="T5" fmla="*/ 0 h 876"/>
                  <a:gd name="T6" fmla="*/ 0 w 6"/>
                  <a:gd name="T7" fmla="*/ 0 h 876"/>
                  <a:gd name="T8" fmla="*/ 0 w 6"/>
                  <a:gd name="T9" fmla="*/ 874 h 876"/>
                  <a:gd name="T10" fmla="*/ 2 w 6"/>
                  <a:gd name="T11" fmla="*/ 870 h 876"/>
                  <a:gd name="T12" fmla="*/ 2 w 6"/>
                  <a:gd name="T13" fmla="*/ 876 h 876"/>
                  <a:gd name="T14" fmla="*/ 6 w 6"/>
                  <a:gd name="T15" fmla="*/ 876 h 876"/>
                  <a:gd name="T16" fmla="*/ 6 w 6"/>
                  <a:gd name="T17" fmla="*/ 874 h 876"/>
                  <a:gd name="T18" fmla="*/ 2 w 6"/>
                  <a:gd name="T19" fmla="*/ 876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6">
                    <a:moveTo>
                      <a:pt x="2" y="876"/>
                    </a:moveTo>
                    <a:lnTo>
                      <a:pt x="6" y="87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4"/>
                    </a:lnTo>
                    <a:lnTo>
                      <a:pt x="2" y="870"/>
                    </a:lnTo>
                    <a:lnTo>
                      <a:pt x="2" y="876"/>
                    </a:lnTo>
                    <a:lnTo>
                      <a:pt x="6" y="876"/>
                    </a:lnTo>
                    <a:lnTo>
                      <a:pt x="6" y="874"/>
                    </a:lnTo>
                    <a:lnTo>
                      <a:pt x="2" y="8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2" name="Freeform 172"/>
              <p:cNvSpPr>
                <a:spLocks/>
              </p:cNvSpPr>
              <p:nvPr/>
            </p:nvSpPr>
            <p:spPr bwMode="auto">
              <a:xfrm>
                <a:off x="3054" y="3705"/>
                <a:ext cx="6" cy="3"/>
              </a:xfrm>
              <a:custGeom>
                <a:avLst/>
                <a:gdLst>
                  <a:gd name="T0" fmla="*/ 0 w 14"/>
                  <a:gd name="T1" fmla="*/ 4 h 6"/>
                  <a:gd name="T2" fmla="*/ 2 w 14"/>
                  <a:gd name="T3" fmla="*/ 6 h 6"/>
                  <a:gd name="T4" fmla="*/ 14 w 14"/>
                  <a:gd name="T5" fmla="*/ 6 h 6"/>
                  <a:gd name="T6" fmla="*/ 14 w 14"/>
                  <a:gd name="T7" fmla="*/ 0 h 6"/>
                  <a:gd name="T8" fmla="*/ 2 w 14"/>
                  <a:gd name="T9" fmla="*/ 0 h 6"/>
                  <a:gd name="T10" fmla="*/ 4 w 14"/>
                  <a:gd name="T11" fmla="*/ 4 h 6"/>
                  <a:gd name="T12" fmla="*/ 0 w 14"/>
                  <a:gd name="T13" fmla="*/ 4 h 6"/>
                  <a:gd name="T14" fmla="*/ 0 w 14"/>
                  <a:gd name="T15" fmla="*/ 6 h 6"/>
                  <a:gd name="T16" fmla="*/ 2 w 14"/>
                  <a:gd name="T17" fmla="*/ 6 h 6"/>
                  <a:gd name="T18" fmla="*/ 0 w 1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">
                    <a:moveTo>
                      <a:pt x="0" y="4"/>
                    </a:moveTo>
                    <a:lnTo>
                      <a:pt x="2" y="6"/>
                    </a:lnTo>
                    <a:lnTo>
                      <a:pt x="14" y="6"/>
                    </a:lnTo>
                    <a:lnTo>
                      <a:pt x="14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3" name="Rectangle 173"/>
              <p:cNvSpPr>
                <a:spLocks noChangeArrowheads="1"/>
              </p:cNvSpPr>
              <p:nvPr/>
            </p:nvSpPr>
            <p:spPr bwMode="auto">
              <a:xfrm>
                <a:off x="2272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4" name="Freeform 174"/>
              <p:cNvSpPr>
                <a:spLocks/>
              </p:cNvSpPr>
              <p:nvPr/>
            </p:nvSpPr>
            <p:spPr bwMode="auto">
              <a:xfrm>
                <a:off x="2271" y="3706"/>
                <a:ext cx="84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5" name="Freeform 175"/>
              <p:cNvSpPr>
                <a:spLocks/>
              </p:cNvSpPr>
              <p:nvPr/>
            </p:nvSpPr>
            <p:spPr bwMode="auto">
              <a:xfrm>
                <a:off x="2271" y="3701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6" name="Freeform 176"/>
              <p:cNvSpPr>
                <a:spLocks/>
              </p:cNvSpPr>
              <p:nvPr/>
            </p:nvSpPr>
            <p:spPr bwMode="auto">
              <a:xfrm>
                <a:off x="2272" y="3701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7" name="Freeform 177"/>
              <p:cNvSpPr>
                <a:spLocks/>
              </p:cNvSpPr>
              <p:nvPr/>
            </p:nvSpPr>
            <p:spPr bwMode="auto">
              <a:xfrm>
                <a:off x="2354" y="3702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8" name="Rectangle 178"/>
              <p:cNvSpPr>
                <a:spLocks noChangeArrowheads="1"/>
              </p:cNvSpPr>
              <p:nvPr/>
            </p:nvSpPr>
            <p:spPr bwMode="auto">
              <a:xfrm>
                <a:off x="2473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79" name="Freeform 179"/>
              <p:cNvSpPr>
                <a:spLocks/>
              </p:cNvSpPr>
              <p:nvPr/>
            </p:nvSpPr>
            <p:spPr bwMode="auto">
              <a:xfrm>
                <a:off x="2471" y="3706"/>
                <a:ext cx="85" cy="3"/>
              </a:xfrm>
              <a:custGeom>
                <a:avLst/>
                <a:gdLst>
                  <a:gd name="T0" fmla="*/ 0 w 170"/>
                  <a:gd name="T1" fmla="*/ 2 h 6"/>
                  <a:gd name="T2" fmla="*/ 3 w 170"/>
                  <a:gd name="T3" fmla="*/ 6 h 6"/>
                  <a:gd name="T4" fmla="*/ 170 w 170"/>
                  <a:gd name="T5" fmla="*/ 6 h 6"/>
                  <a:gd name="T6" fmla="*/ 170 w 170"/>
                  <a:gd name="T7" fmla="*/ 0 h 6"/>
                  <a:gd name="T8" fmla="*/ 3 w 170"/>
                  <a:gd name="T9" fmla="*/ 0 h 6"/>
                  <a:gd name="T10" fmla="*/ 5 w 170"/>
                  <a:gd name="T11" fmla="*/ 2 h 6"/>
                  <a:gd name="T12" fmla="*/ 0 w 170"/>
                  <a:gd name="T13" fmla="*/ 2 h 6"/>
                  <a:gd name="T14" fmla="*/ 0 w 170"/>
                  <a:gd name="T15" fmla="*/ 6 h 6"/>
                  <a:gd name="T16" fmla="*/ 3 w 170"/>
                  <a:gd name="T17" fmla="*/ 6 h 6"/>
                  <a:gd name="T18" fmla="*/ 0 w 170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" h="6">
                    <a:moveTo>
                      <a:pt x="0" y="2"/>
                    </a:moveTo>
                    <a:lnTo>
                      <a:pt x="3" y="6"/>
                    </a:lnTo>
                    <a:lnTo>
                      <a:pt x="170" y="6"/>
                    </a:lnTo>
                    <a:lnTo>
                      <a:pt x="170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0" name="Freeform 180"/>
              <p:cNvSpPr>
                <a:spLocks/>
              </p:cNvSpPr>
              <p:nvPr/>
            </p:nvSpPr>
            <p:spPr bwMode="auto">
              <a:xfrm>
                <a:off x="2471" y="3701"/>
                <a:ext cx="3" cy="6"/>
              </a:xfrm>
              <a:custGeom>
                <a:avLst/>
                <a:gdLst>
                  <a:gd name="T0" fmla="*/ 3 w 5"/>
                  <a:gd name="T1" fmla="*/ 0 h 11"/>
                  <a:gd name="T2" fmla="*/ 0 w 5"/>
                  <a:gd name="T3" fmla="*/ 2 h 11"/>
                  <a:gd name="T4" fmla="*/ 0 w 5"/>
                  <a:gd name="T5" fmla="*/ 11 h 11"/>
                  <a:gd name="T6" fmla="*/ 5 w 5"/>
                  <a:gd name="T7" fmla="*/ 11 h 11"/>
                  <a:gd name="T8" fmla="*/ 5 w 5"/>
                  <a:gd name="T9" fmla="*/ 2 h 11"/>
                  <a:gd name="T10" fmla="*/ 3 w 5"/>
                  <a:gd name="T11" fmla="*/ 5 h 11"/>
                  <a:gd name="T12" fmla="*/ 3 w 5"/>
                  <a:gd name="T13" fmla="*/ 0 h 11"/>
                  <a:gd name="T14" fmla="*/ 0 w 5"/>
                  <a:gd name="T15" fmla="*/ 0 h 11"/>
                  <a:gd name="T16" fmla="*/ 0 w 5"/>
                  <a:gd name="T17" fmla="*/ 2 h 11"/>
                  <a:gd name="T18" fmla="*/ 3 w 5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5" y="11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1" name="Freeform 181"/>
              <p:cNvSpPr>
                <a:spLocks/>
              </p:cNvSpPr>
              <p:nvPr/>
            </p:nvSpPr>
            <p:spPr bwMode="auto">
              <a:xfrm>
                <a:off x="2473" y="3701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5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2" name="Freeform 182"/>
              <p:cNvSpPr>
                <a:spLocks/>
              </p:cNvSpPr>
              <p:nvPr/>
            </p:nvSpPr>
            <p:spPr bwMode="auto">
              <a:xfrm>
                <a:off x="2555" y="3702"/>
                <a:ext cx="2" cy="7"/>
              </a:xfrm>
              <a:custGeom>
                <a:avLst/>
                <a:gdLst>
                  <a:gd name="T0" fmla="*/ 2 w 4"/>
                  <a:gd name="T1" fmla="*/ 13 h 13"/>
                  <a:gd name="T2" fmla="*/ 4 w 4"/>
                  <a:gd name="T3" fmla="*/ 9 h 13"/>
                  <a:gd name="T4" fmla="*/ 4 w 4"/>
                  <a:gd name="T5" fmla="*/ 0 h 13"/>
                  <a:gd name="T6" fmla="*/ 0 w 4"/>
                  <a:gd name="T7" fmla="*/ 0 h 13"/>
                  <a:gd name="T8" fmla="*/ 0 w 4"/>
                  <a:gd name="T9" fmla="*/ 9 h 13"/>
                  <a:gd name="T10" fmla="*/ 2 w 4"/>
                  <a:gd name="T11" fmla="*/ 7 h 13"/>
                  <a:gd name="T12" fmla="*/ 2 w 4"/>
                  <a:gd name="T13" fmla="*/ 13 h 13"/>
                  <a:gd name="T14" fmla="*/ 4 w 4"/>
                  <a:gd name="T15" fmla="*/ 13 h 13"/>
                  <a:gd name="T16" fmla="*/ 4 w 4"/>
                  <a:gd name="T17" fmla="*/ 9 h 13"/>
                  <a:gd name="T18" fmla="*/ 2 w 4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3">
                    <a:moveTo>
                      <a:pt x="2" y="13"/>
                    </a:move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4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3" name="Rectangle 183"/>
              <p:cNvSpPr>
                <a:spLocks noChangeArrowheads="1"/>
              </p:cNvSpPr>
              <p:nvPr/>
            </p:nvSpPr>
            <p:spPr bwMode="auto">
              <a:xfrm>
                <a:off x="2665" y="3702"/>
                <a:ext cx="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4" name="Freeform 184"/>
              <p:cNvSpPr>
                <a:spLocks/>
              </p:cNvSpPr>
              <p:nvPr/>
            </p:nvSpPr>
            <p:spPr bwMode="auto">
              <a:xfrm>
                <a:off x="2664" y="3706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2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2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2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2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5" name="Freeform 185"/>
              <p:cNvSpPr>
                <a:spLocks/>
              </p:cNvSpPr>
              <p:nvPr/>
            </p:nvSpPr>
            <p:spPr bwMode="auto">
              <a:xfrm>
                <a:off x="2664" y="3701"/>
                <a:ext cx="3" cy="6"/>
              </a:xfrm>
              <a:custGeom>
                <a:avLst/>
                <a:gdLst>
                  <a:gd name="T0" fmla="*/ 2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2 w 6"/>
                  <a:gd name="T11" fmla="*/ 5 h 11"/>
                  <a:gd name="T12" fmla="*/ 2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2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6" name="Freeform 186"/>
              <p:cNvSpPr>
                <a:spLocks/>
              </p:cNvSpPr>
              <p:nvPr/>
            </p:nvSpPr>
            <p:spPr bwMode="auto">
              <a:xfrm>
                <a:off x="2665" y="3701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9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9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9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9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7" name="Freeform 187"/>
              <p:cNvSpPr>
                <a:spLocks/>
              </p:cNvSpPr>
              <p:nvPr/>
            </p:nvSpPr>
            <p:spPr bwMode="auto">
              <a:xfrm>
                <a:off x="2747" y="3702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8" name="Rectangle 188"/>
              <p:cNvSpPr>
                <a:spLocks noChangeArrowheads="1"/>
              </p:cNvSpPr>
              <p:nvPr/>
            </p:nvSpPr>
            <p:spPr bwMode="auto">
              <a:xfrm>
                <a:off x="2862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89" name="Freeform 189"/>
              <p:cNvSpPr>
                <a:spLocks/>
              </p:cNvSpPr>
              <p:nvPr/>
            </p:nvSpPr>
            <p:spPr bwMode="auto">
              <a:xfrm>
                <a:off x="2860" y="3706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4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4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4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4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0" name="Freeform 190"/>
              <p:cNvSpPr>
                <a:spLocks/>
              </p:cNvSpPr>
              <p:nvPr/>
            </p:nvSpPr>
            <p:spPr bwMode="auto">
              <a:xfrm>
                <a:off x="2860" y="3701"/>
                <a:ext cx="3" cy="6"/>
              </a:xfrm>
              <a:custGeom>
                <a:avLst/>
                <a:gdLst>
                  <a:gd name="T0" fmla="*/ 4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4 w 6"/>
                  <a:gd name="T11" fmla="*/ 5 h 11"/>
                  <a:gd name="T12" fmla="*/ 4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4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1" name="Freeform 191"/>
              <p:cNvSpPr>
                <a:spLocks/>
              </p:cNvSpPr>
              <p:nvPr/>
            </p:nvSpPr>
            <p:spPr bwMode="auto">
              <a:xfrm>
                <a:off x="2862" y="3701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3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2" name="Freeform 192"/>
              <p:cNvSpPr>
                <a:spLocks/>
              </p:cNvSpPr>
              <p:nvPr/>
            </p:nvSpPr>
            <p:spPr bwMode="auto">
              <a:xfrm>
                <a:off x="2943" y="3702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3" name="Rectangle 193"/>
              <p:cNvSpPr>
                <a:spLocks noChangeArrowheads="1"/>
              </p:cNvSpPr>
              <p:nvPr/>
            </p:nvSpPr>
            <p:spPr bwMode="auto">
              <a:xfrm>
                <a:off x="3056" y="3702"/>
                <a:ext cx="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4" name="Freeform 194"/>
              <p:cNvSpPr>
                <a:spLocks/>
              </p:cNvSpPr>
              <p:nvPr/>
            </p:nvSpPr>
            <p:spPr bwMode="auto">
              <a:xfrm>
                <a:off x="3055" y="3706"/>
                <a:ext cx="85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5" name="Freeform 195"/>
              <p:cNvSpPr>
                <a:spLocks/>
              </p:cNvSpPr>
              <p:nvPr/>
            </p:nvSpPr>
            <p:spPr bwMode="auto">
              <a:xfrm>
                <a:off x="3055" y="3701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6" name="Freeform 196"/>
              <p:cNvSpPr>
                <a:spLocks/>
              </p:cNvSpPr>
              <p:nvPr/>
            </p:nvSpPr>
            <p:spPr bwMode="auto">
              <a:xfrm>
                <a:off x="3056" y="3701"/>
                <a:ext cx="86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7" name="Freeform 197"/>
              <p:cNvSpPr>
                <a:spLocks/>
              </p:cNvSpPr>
              <p:nvPr/>
            </p:nvSpPr>
            <p:spPr bwMode="auto">
              <a:xfrm>
                <a:off x="3139" y="3702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8" name="Freeform 198"/>
              <p:cNvSpPr>
                <a:spLocks/>
              </p:cNvSpPr>
              <p:nvPr/>
            </p:nvSpPr>
            <p:spPr bwMode="auto">
              <a:xfrm>
                <a:off x="1101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799" name="Freeform 199"/>
              <p:cNvSpPr>
                <a:spLocks/>
              </p:cNvSpPr>
              <p:nvPr/>
            </p:nvSpPr>
            <p:spPr bwMode="auto">
              <a:xfrm>
                <a:off x="1184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0" name="Freeform 200"/>
              <p:cNvSpPr>
                <a:spLocks/>
              </p:cNvSpPr>
              <p:nvPr/>
            </p:nvSpPr>
            <p:spPr bwMode="auto">
              <a:xfrm>
                <a:off x="1179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1" name="Freeform 201"/>
              <p:cNvSpPr>
                <a:spLocks/>
              </p:cNvSpPr>
              <p:nvPr/>
            </p:nvSpPr>
            <p:spPr bwMode="auto">
              <a:xfrm>
                <a:off x="1179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2" name="Freeform 202"/>
              <p:cNvSpPr>
                <a:spLocks/>
              </p:cNvSpPr>
              <p:nvPr/>
            </p:nvSpPr>
            <p:spPr bwMode="auto">
              <a:xfrm>
                <a:off x="1104" y="3272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3" name="Freeform 203"/>
              <p:cNvSpPr>
                <a:spLocks/>
              </p:cNvSpPr>
              <p:nvPr/>
            </p:nvSpPr>
            <p:spPr bwMode="auto">
              <a:xfrm>
                <a:off x="1097" y="3268"/>
                <a:ext cx="9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4" name="Freeform 204"/>
              <p:cNvSpPr>
                <a:spLocks/>
              </p:cNvSpPr>
              <p:nvPr/>
            </p:nvSpPr>
            <p:spPr bwMode="auto">
              <a:xfrm>
                <a:off x="1101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5" name="Freeform 205"/>
              <p:cNvSpPr>
                <a:spLocks/>
              </p:cNvSpPr>
              <p:nvPr/>
            </p:nvSpPr>
            <p:spPr bwMode="auto">
              <a:xfrm>
                <a:off x="1296" y="3269"/>
                <a:ext cx="85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6" name="Freeform 206"/>
              <p:cNvSpPr>
                <a:spLocks/>
              </p:cNvSpPr>
              <p:nvPr/>
            </p:nvSpPr>
            <p:spPr bwMode="auto">
              <a:xfrm>
                <a:off x="1380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7" name="Freeform 207"/>
              <p:cNvSpPr>
                <a:spLocks/>
              </p:cNvSpPr>
              <p:nvPr/>
            </p:nvSpPr>
            <p:spPr bwMode="auto">
              <a:xfrm>
                <a:off x="1375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8" name="Freeform 208"/>
              <p:cNvSpPr>
                <a:spLocks/>
              </p:cNvSpPr>
              <p:nvPr/>
            </p:nvSpPr>
            <p:spPr bwMode="auto">
              <a:xfrm>
                <a:off x="1375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09" name="Freeform 209"/>
              <p:cNvSpPr>
                <a:spLocks/>
              </p:cNvSpPr>
              <p:nvPr/>
            </p:nvSpPr>
            <p:spPr bwMode="auto">
              <a:xfrm>
                <a:off x="1299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0" name="Freeform 210"/>
              <p:cNvSpPr>
                <a:spLocks/>
              </p:cNvSpPr>
              <p:nvPr/>
            </p:nvSpPr>
            <p:spPr bwMode="auto">
              <a:xfrm>
                <a:off x="1293" y="3268"/>
                <a:ext cx="8" cy="7"/>
              </a:xfrm>
              <a:custGeom>
                <a:avLst/>
                <a:gdLst>
                  <a:gd name="T0" fmla="*/ 8 w 18"/>
                  <a:gd name="T1" fmla="*/ 0 h 13"/>
                  <a:gd name="T2" fmla="*/ 6 w 18"/>
                  <a:gd name="T3" fmla="*/ 4 h 13"/>
                  <a:gd name="T4" fmla="*/ 14 w 18"/>
                  <a:gd name="T5" fmla="*/ 13 h 13"/>
                  <a:gd name="T6" fmla="*/ 18 w 18"/>
                  <a:gd name="T7" fmla="*/ 10 h 13"/>
                  <a:gd name="T8" fmla="*/ 8 w 18"/>
                  <a:gd name="T9" fmla="*/ 2 h 13"/>
                  <a:gd name="T10" fmla="*/ 8 w 18"/>
                  <a:gd name="T11" fmla="*/ 6 h 13"/>
                  <a:gd name="T12" fmla="*/ 8 w 18"/>
                  <a:gd name="T13" fmla="*/ 0 h 13"/>
                  <a:gd name="T14" fmla="*/ 0 w 18"/>
                  <a:gd name="T15" fmla="*/ 0 h 13"/>
                  <a:gd name="T16" fmla="*/ 6 w 18"/>
                  <a:gd name="T17" fmla="*/ 4 h 13"/>
                  <a:gd name="T18" fmla="*/ 8 w 18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3">
                    <a:moveTo>
                      <a:pt x="8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18" y="1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1" name="Freeform 211"/>
              <p:cNvSpPr>
                <a:spLocks/>
              </p:cNvSpPr>
              <p:nvPr/>
            </p:nvSpPr>
            <p:spPr bwMode="auto">
              <a:xfrm>
                <a:off x="1296" y="3268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2" name="Freeform 212"/>
              <p:cNvSpPr>
                <a:spLocks/>
              </p:cNvSpPr>
              <p:nvPr/>
            </p:nvSpPr>
            <p:spPr bwMode="auto">
              <a:xfrm>
                <a:off x="1491" y="3269"/>
                <a:ext cx="86" cy="438"/>
              </a:xfrm>
              <a:custGeom>
                <a:avLst/>
                <a:gdLst>
                  <a:gd name="T0" fmla="*/ 170 w 170"/>
                  <a:gd name="T1" fmla="*/ 0 h 876"/>
                  <a:gd name="T2" fmla="*/ 170 w 170"/>
                  <a:gd name="T3" fmla="*/ 876 h 876"/>
                  <a:gd name="T4" fmla="*/ 161 w 170"/>
                  <a:gd name="T5" fmla="*/ 870 h 876"/>
                  <a:gd name="T6" fmla="*/ 161 w 170"/>
                  <a:gd name="T7" fmla="*/ 10 h 876"/>
                  <a:gd name="T8" fmla="*/ 9 w 170"/>
                  <a:gd name="T9" fmla="*/ 10 h 876"/>
                  <a:gd name="T10" fmla="*/ 0 w 170"/>
                  <a:gd name="T11" fmla="*/ 0 h 876"/>
                  <a:gd name="T12" fmla="*/ 170 w 170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876">
                    <a:moveTo>
                      <a:pt x="170" y="0"/>
                    </a:moveTo>
                    <a:lnTo>
                      <a:pt x="170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3" name="Freeform 213"/>
              <p:cNvSpPr>
                <a:spLocks/>
              </p:cNvSpPr>
              <p:nvPr/>
            </p:nvSpPr>
            <p:spPr bwMode="auto">
              <a:xfrm>
                <a:off x="1576" y="3269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4" name="Freeform 214"/>
              <p:cNvSpPr>
                <a:spLocks/>
              </p:cNvSpPr>
              <p:nvPr/>
            </p:nvSpPr>
            <p:spPr bwMode="auto">
              <a:xfrm>
                <a:off x="1571" y="3703"/>
                <a:ext cx="6" cy="5"/>
              </a:xfrm>
              <a:custGeom>
                <a:avLst/>
                <a:gdLst>
                  <a:gd name="T0" fmla="*/ 0 w 11"/>
                  <a:gd name="T1" fmla="*/ 2 h 10"/>
                  <a:gd name="T2" fmla="*/ 0 w 11"/>
                  <a:gd name="T3" fmla="*/ 4 h 10"/>
                  <a:gd name="T4" fmla="*/ 9 w 11"/>
                  <a:gd name="T5" fmla="*/ 10 h 10"/>
                  <a:gd name="T6" fmla="*/ 11 w 11"/>
                  <a:gd name="T7" fmla="*/ 4 h 10"/>
                  <a:gd name="T8" fmla="*/ 2 w 11"/>
                  <a:gd name="T9" fmla="*/ 0 h 10"/>
                  <a:gd name="T10" fmla="*/ 4 w 11"/>
                  <a:gd name="T11" fmla="*/ 2 h 10"/>
                  <a:gd name="T12" fmla="*/ 0 w 11"/>
                  <a:gd name="T13" fmla="*/ 2 h 10"/>
                  <a:gd name="T14" fmla="*/ 0 w 11"/>
                  <a:gd name="T15" fmla="*/ 4 h 10"/>
                  <a:gd name="T16" fmla="*/ 0 w 11"/>
                  <a:gd name="T17" fmla="*/ 4 h 10"/>
                  <a:gd name="T18" fmla="*/ 0 w 11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lnTo>
                      <a:pt x="0" y="4"/>
                    </a:lnTo>
                    <a:lnTo>
                      <a:pt x="9" y="10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5" name="Freeform 215"/>
              <p:cNvSpPr>
                <a:spLocks/>
              </p:cNvSpPr>
              <p:nvPr/>
            </p:nvSpPr>
            <p:spPr bwMode="auto">
              <a:xfrm>
                <a:off x="1571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6" name="Freeform 216"/>
              <p:cNvSpPr>
                <a:spLocks/>
              </p:cNvSpPr>
              <p:nvPr/>
            </p:nvSpPr>
            <p:spPr bwMode="auto">
              <a:xfrm>
                <a:off x="1495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1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1 w 153"/>
                  <a:gd name="T9" fmla="*/ 0 h 5"/>
                  <a:gd name="T10" fmla="*/ 3 w 153"/>
                  <a:gd name="T11" fmla="*/ 2 h 5"/>
                  <a:gd name="T12" fmla="*/ 0 w 153"/>
                  <a:gd name="T13" fmla="*/ 5 h 5"/>
                  <a:gd name="T14" fmla="*/ 1 w 153"/>
                  <a:gd name="T15" fmla="*/ 5 h 5"/>
                  <a:gd name="T16" fmla="*/ 1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1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7" name="Freeform 217"/>
              <p:cNvSpPr>
                <a:spLocks/>
              </p:cNvSpPr>
              <p:nvPr/>
            </p:nvSpPr>
            <p:spPr bwMode="auto">
              <a:xfrm>
                <a:off x="1488" y="3268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4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4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8" name="Freeform 218"/>
              <p:cNvSpPr>
                <a:spLocks/>
              </p:cNvSpPr>
              <p:nvPr/>
            </p:nvSpPr>
            <p:spPr bwMode="auto">
              <a:xfrm>
                <a:off x="1491" y="3268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70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70 w 172"/>
                  <a:gd name="T9" fmla="*/ 6 h 6"/>
                  <a:gd name="T10" fmla="*/ 168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70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70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19" name="Freeform 219"/>
              <p:cNvSpPr>
                <a:spLocks/>
              </p:cNvSpPr>
              <p:nvPr/>
            </p:nvSpPr>
            <p:spPr bwMode="auto">
              <a:xfrm>
                <a:off x="1687" y="3269"/>
                <a:ext cx="85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0 w 168"/>
                  <a:gd name="T5" fmla="*/ 870 h 876"/>
                  <a:gd name="T6" fmla="*/ 160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0" y="870"/>
                    </a:lnTo>
                    <a:lnTo>
                      <a:pt x="160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0" name="Freeform 220"/>
              <p:cNvSpPr>
                <a:spLocks/>
              </p:cNvSpPr>
              <p:nvPr/>
            </p:nvSpPr>
            <p:spPr bwMode="auto">
              <a:xfrm>
                <a:off x="1771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1" name="Freeform 221"/>
              <p:cNvSpPr>
                <a:spLocks/>
              </p:cNvSpPr>
              <p:nvPr/>
            </p:nvSpPr>
            <p:spPr bwMode="auto">
              <a:xfrm>
                <a:off x="1766" y="3703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3 w 13"/>
                  <a:gd name="T9" fmla="*/ 0 h 10"/>
                  <a:gd name="T10" fmla="*/ 5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2" name="Freeform 222"/>
              <p:cNvSpPr>
                <a:spLocks/>
              </p:cNvSpPr>
              <p:nvPr/>
            </p:nvSpPr>
            <p:spPr bwMode="auto">
              <a:xfrm>
                <a:off x="1766" y="3272"/>
                <a:ext cx="3" cy="432"/>
              </a:xfrm>
              <a:custGeom>
                <a:avLst/>
                <a:gdLst>
                  <a:gd name="T0" fmla="*/ 3 w 5"/>
                  <a:gd name="T1" fmla="*/ 5 h 864"/>
                  <a:gd name="T2" fmla="*/ 0 w 5"/>
                  <a:gd name="T3" fmla="*/ 4 h 864"/>
                  <a:gd name="T4" fmla="*/ 0 w 5"/>
                  <a:gd name="T5" fmla="*/ 864 h 864"/>
                  <a:gd name="T6" fmla="*/ 5 w 5"/>
                  <a:gd name="T7" fmla="*/ 864 h 864"/>
                  <a:gd name="T8" fmla="*/ 5 w 5"/>
                  <a:gd name="T9" fmla="*/ 4 h 864"/>
                  <a:gd name="T10" fmla="*/ 3 w 5"/>
                  <a:gd name="T11" fmla="*/ 0 h 864"/>
                  <a:gd name="T12" fmla="*/ 5 w 5"/>
                  <a:gd name="T13" fmla="*/ 4 h 864"/>
                  <a:gd name="T14" fmla="*/ 5 w 5"/>
                  <a:gd name="T15" fmla="*/ 0 h 864"/>
                  <a:gd name="T16" fmla="*/ 3 w 5"/>
                  <a:gd name="T17" fmla="*/ 0 h 864"/>
                  <a:gd name="T18" fmla="*/ 3 w 5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64">
                    <a:moveTo>
                      <a:pt x="3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5" y="864"/>
                    </a:lnTo>
                    <a:lnTo>
                      <a:pt x="5" y="4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3" name="Freeform 223"/>
              <p:cNvSpPr>
                <a:spLocks/>
              </p:cNvSpPr>
              <p:nvPr/>
            </p:nvSpPr>
            <p:spPr bwMode="auto">
              <a:xfrm>
                <a:off x="1691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0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4" name="Freeform 224"/>
              <p:cNvSpPr>
                <a:spLocks/>
              </p:cNvSpPr>
              <p:nvPr/>
            </p:nvSpPr>
            <p:spPr bwMode="auto">
              <a:xfrm>
                <a:off x="1683" y="3268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5" name="Freeform 225"/>
              <p:cNvSpPr>
                <a:spLocks/>
              </p:cNvSpPr>
              <p:nvPr/>
            </p:nvSpPr>
            <p:spPr bwMode="auto">
              <a:xfrm>
                <a:off x="1687" y="3268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6" name="Freeform 226"/>
              <p:cNvSpPr>
                <a:spLocks/>
              </p:cNvSpPr>
              <p:nvPr/>
            </p:nvSpPr>
            <p:spPr bwMode="auto">
              <a:xfrm>
                <a:off x="1882" y="3269"/>
                <a:ext cx="85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7" name="Freeform 227"/>
              <p:cNvSpPr>
                <a:spLocks/>
              </p:cNvSpPr>
              <p:nvPr/>
            </p:nvSpPr>
            <p:spPr bwMode="auto">
              <a:xfrm>
                <a:off x="1966" y="3269"/>
                <a:ext cx="2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8" name="Freeform 228"/>
              <p:cNvSpPr>
                <a:spLocks/>
              </p:cNvSpPr>
              <p:nvPr/>
            </p:nvSpPr>
            <p:spPr bwMode="auto">
              <a:xfrm>
                <a:off x="1961" y="3703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29" name="Freeform 229"/>
              <p:cNvSpPr>
                <a:spLocks/>
              </p:cNvSpPr>
              <p:nvPr/>
            </p:nvSpPr>
            <p:spPr bwMode="auto">
              <a:xfrm>
                <a:off x="1961" y="3272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0" name="Freeform 230"/>
              <p:cNvSpPr>
                <a:spLocks/>
              </p:cNvSpPr>
              <p:nvPr/>
            </p:nvSpPr>
            <p:spPr bwMode="auto">
              <a:xfrm>
                <a:off x="1886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1" name="Freeform 231"/>
              <p:cNvSpPr>
                <a:spLocks/>
              </p:cNvSpPr>
              <p:nvPr/>
            </p:nvSpPr>
            <p:spPr bwMode="auto">
              <a:xfrm>
                <a:off x="1878" y="3268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2" name="Freeform 232"/>
              <p:cNvSpPr>
                <a:spLocks/>
              </p:cNvSpPr>
              <p:nvPr/>
            </p:nvSpPr>
            <p:spPr bwMode="auto">
              <a:xfrm>
                <a:off x="1882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3" name="Freeform 233"/>
              <p:cNvSpPr>
                <a:spLocks/>
              </p:cNvSpPr>
              <p:nvPr/>
            </p:nvSpPr>
            <p:spPr bwMode="auto">
              <a:xfrm>
                <a:off x="2078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4" name="Freeform 234"/>
              <p:cNvSpPr>
                <a:spLocks/>
              </p:cNvSpPr>
              <p:nvPr/>
            </p:nvSpPr>
            <p:spPr bwMode="auto">
              <a:xfrm>
                <a:off x="2161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5" name="Freeform 235"/>
              <p:cNvSpPr>
                <a:spLocks/>
              </p:cNvSpPr>
              <p:nvPr/>
            </p:nvSpPr>
            <p:spPr bwMode="auto">
              <a:xfrm>
                <a:off x="2157" y="3703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6" name="Freeform 236"/>
              <p:cNvSpPr>
                <a:spLocks/>
              </p:cNvSpPr>
              <p:nvPr/>
            </p:nvSpPr>
            <p:spPr bwMode="auto">
              <a:xfrm>
                <a:off x="2157" y="3272"/>
                <a:ext cx="2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7" name="Freeform 237"/>
              <p:cNvSpPr>
                <a:spLocks/>
              </p:cNvSpPr>
              <p:nvPr/>
            </p:nvSpPr>
            <p:spPr bwMode="auto">
              <a:xfrm>
                <a:off x="2082" y="3272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8" name="Freeform 238"/>
              <p:cNvSpPr>
                <a:spLocks/>
              </p:cNvSpPr>
              <p:nvPr/>
            </p:nvSpPr>
            <p:spPr bwMode="auto">
              <a:xfrm>
                <a:off x="2074" y="3268"/>
                <a:ext cx="10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39" name="Freeform 239"/>
              <p:cNvSpPr>
                <a:spLocks/>
              </p:cNvSpPr>
              <p:nvPr/>
            </p:nvSpPr>
            <p:spPr bwMode="auto">
              <a:xfrm>
                <a:off x="2078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0" name="Freeform 240"/>
              <p:cNvSpPr>
                <a:spLocks/>
              </p:cNvSpPr>
              <p:nvPr/>
            </p:nvSpPr>
            <p:spPr bwMode="auto">
              <a:xfrm>
                <a:off x="2274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8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1" name="Freeform 241"/>
              <p:cNvSpPr>
                <a:spLocks/>
              </p:cNvSpPr>
              <p:nvPr/>
            </p:nvSpPr>
            <p:spPr bwMode="auto">
              <a:xfrm>
                <a:off x="2357" y="3269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2" name="Freeform 242"/>
              <p:cNvSpPr>
                <a:spLocks/>
              </p:cNvSpPr>
              <p:nvPr/>
            </p:nvSpPr>
            <p:spPr bwMode="auto">
              <a:xfrm>
                <a:off x="2352" y="3703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2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4 w 12"/>
                  <a:gd name="T9" fmla="*/ 0 h 10"/>
                  <a:gd name="T10" fmla="*/ 6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2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2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3" name="Freeform 243"/>
              <p:cNvSpPr>
                <a:spLocks/>
              </p:cNvSpPr>
              <p:nvPr/>
            </p:nvSpPr>
            <p:spPr bwMode="auto">
              <a:xfrm>
                <a:off x="2352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4" name="Freeform 244"/>
              <p:cNvSpPr>
                <a:spLocks/>
              </p:cNvSpPr>
              <p:nvPr/>
            </p:nvSpPr>
            <p:spPr bwMode="auto">
              <a:xfrm>
                <a:off x="2278" y="3272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0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0 w 151"/>
                  <a:gd name="T9" fmla="*/ 0 h 5"/>
                  <a:gd name="T10" fmla="*/ 3 w 151"/>
                  <a:gd name="T11" fmla="*/ 2 h 5"/>
                  <a:gd name="T12" fmla="*/ 0 w 151"/>
                  <a:gd name="T13" fmla="*/ 5 h 5"/>
                  <a:gd name="T14" fmla="*/ 0 w 151"/>
                  <a:gd name="T15" fmla="*/ 5 h 5"/>
                  <a:gd name="T16" fmla="*/ 0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0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5" name="Freeform 245"/>
              <p:cNvSpPr>
                <a:spLocks/>
              </p:cNvSpPr>
              <p:nvPr/>
            </p:nvSpPr>
            <p:spPr bwMode="auto">
              <a:xfrm>
                <a:off x="2270" y="3268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6 w 19"/>
                  <a:gd name="T5" fmla="*/ 13 h 13"/>
                  <a:gd name="T6" fmla="*/ 19 w 19"/>
                  <a:gd name="T7" fmla="*/ 10 h 13"/>
                  <a:gd name="T8" fmla="*/ 10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19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6" name="Freeform 246"/>
              <p:cNvSpPr>
                <a:spLocks/>
              </p:cNvSpPr>
              <p:nvPr/>
            </p:nvSpPr>
            <p:spPr bwMode="auto">
              <a:xfrm>
                <a:off x="2274" y="3268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7" name="Freeform 247"/>
              <p:cNvSpPr>
                <a:spLocks/>
              </p:cNvSpPr>
              <p:nvPr/>
            </p:nvSpPr>
            <p:spPr bwMode="auto">
              <a:xfrm>
                <a:off x="2469" y="3269"/>
                <a:ext cx="84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1 w 168"/>
                  <a:gd name="T5" fmla="*/ 870 h 876"/>
                  <a:gd name="T6" fmla="*/ 161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8" name="Freeform 248"/>
              <p:cNvSpPr>
                <a:spLocks/>
              </p:cNvSpPr>
              <p:nvPr/>
            </p:nvSpPr>
            <p:spPr bwMode="auto">
              <a:xfrm>
                <a:off x="2552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49" name="Freeform 249"/>
              <p:cNvSpPr>
                <a:spLocks/>
              </p:cNvSpPr>
              <p:nvPr/>
            </p:nvSpPr>
            <p:spPr bwMode="auto">
              <a:xfrm>
                <a:off x="2547" y="3703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4 w 13"/>
                  <a:gd name="T9" fmla="*/ 0 h 10"/>
                  <a:gd name="T10" fmla="*/ 6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0" name="Freeform 250"/>
              <p:cNvSpPr>
                <a:spLocks/>
              </p:cNvSpPr>
              <p:nvPr/>
            </p:nvSpPr>
            <p:spPr bwMode="auto">
              <a:xfrm>
                <a:off x="2547" y="3272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1" name="Freeform 251"/>
              <p:cNvSpPr>
                <a:spLocks/>
              </p:cNvSpPr>
              <p:nvPr/>
            </p:nvSpPr>
            <p:spPr bwMode="auto">
              <a:xfrm>
                <a:off x="2474" y="3272"/>
                <a:ext cx="75" cy="3"/>
              </a:xfrm>
              <a:custGeom>
                <a:avLst/>
                <a:gdLst>
                  <a:gd name="T0" fmla="*/ 0 w 152"/>
                  <a:gd name="T1" fmla="*/ 5 h 5"/>
                  <a:gd name="T2" fmla="*/ 0 w 152"/>
                  <a:gd name="T3" fmla="*/ 5 h 5"/>
                  <a:gd name="T4" fmla="*/ 152 w 152"/>
                  <a:gd name="T5" fmla="*/ 5 h 5"/>
                  <a:gd name="T6" fmla="*/ 152 w 152"/>
                  <a:gd name="T7" fmla="*/ 0 h 5"/>
                  <a:gd name="T8" fmla="*/ 0 w 152"/>
                  <a:gd name="T9" fmla="*/ 0 h 5"/>
                  <a:gd name="T10" fmla="*/ 2 w 152"/>
                  <a:gd name="T11" fmla="*/ 2 h 5"/>
                  <a:gd name="T12" fmla="*/ 0 w 152"/>
                  <a:gd name="T13" fmla="*/ 5 h 5"/>
                  <a:gd name="T14" fmla="*/ 0 w 152"/>
                  <a:gd name="T15" fmla="*/ 5 h 5"/>
                  <a:gd name="T16" fmla="*/ 0 w 152"/>
                  <a:gd name="T17" fmla="*/ 5 h 5"/>
                  <a:gd name="T18" fmla="*/ 0 w 15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5">
                    <a:moveTo>
                      <a:pt x="0" y="5"/>
                    </a:moveTo>
                    <a:lnTo>
                      <a:pt x="0" y="5"/>
                    </a:lnTo>
                    <a:lnTo>
                      <a:pt x="152" y="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2" name="Freeform 252"/>
              <p:cNvSpPr>
                <a:spLocks/>
              </p:cNvSpPr>
              <p:nvPr/>
            </p:nvSpPr>
            <p:spPr bwMode="auto">
              <a:xfrm>
                <a:off x="2466" y="3268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5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5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3" name="Freeform 253"/>
              <p:cNvSpPr>
                <a:spLocks/>
              </p:cNvSpPr>
              <p:nvPr/>
            </p:nvSpPr>
            <p:spPr bwMode="auto">
              <a:xfrm>
                <a:off x="2469" y="3268"/>
                <a:ext cx="86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4" name="Freeform 254"/>
              <p:cNvSpPr>
                <a:spLocks/>
              </p:cNvSpPr>
              <p:nvPr/>
            </p:nvSpPr>
            <p:spPr bwMode="auto">
              <a:xfrm>
                <a:off x="2665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5" name="Freeform 255"/>
              <p:cNvSpPr>
                <a:spLocks/>
              </p:cNvSpPr>
              <p:nvPr/>
            </p:nvSpPr>
            <p:spPr bwMode="auto">
              <a:xfrm>
                <a:off x="2748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6" name="Freeform 256"/>
              <p:cNvSpPr>
                <a:spLocks/>
              </p:cNvSpPr>
              <p:nvPr/>
            </p:nvSpPr>
            <p:spPr bwMode="auto">
              <a:xfrm>
                <a:off x="2743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4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7" name="Freeform 257"/>
              <p:cNvSpPr>
                <a:spLocks/>
              </p:cNvSpPr>
              <p:nvPr/>
            </p:nvSpPr>
            <p:spPr bwMode="auto">
              <a:xfrm>
                <a:off x="2743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8" name="Freeform 258"/>
              <p:cNvSpPr>
                <a:spLocks/>
              </p:cNvSpPr>
              <p:nvPr/>
            </p:nvSpPr>
            <p:spPr bwMode="auto">
              <a:xfrm>
                <a:off x="2669" y="3272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59" name="Freeform 259"/>
              <p:cNvSpPr>
                <a:spLocks/>
              </p:cNvSpPr>
              <p:nvPr/>
            </p:nvSpPr>
            <p:spPr bwMode="auto">
              <a:xfrm>
                <a:off x="2661" y="3268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0" name="Freeform 260"/>
              <p:cNvSpPr>
                <a:spLocks/>
              </p:cNvSpPr>
              <p:nvPr/>
            </p:nvSpPr>
            <p:spPr bwMode="auto">
              <a:xfrm>
                <a:off x="2665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1" name="Freeform 261"/>
              <p:cNvSpPr>
                <a:spLocks/>
              </p:cNvSpPr>
              <p:nvPr/>
            </p:nvSpPr>
            <p:spPr bwMode="auto">
              <a:xfrm>
                <a:off x="2861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2" name="Freeform 262"/>
              <p:cNvSpPr>
                <a:spLocks/>
              </p:cNvSpPr>
              <p:nvPr/>
            </p:nvSpPr>
            <p:spPr bwMode="auto">
              <a:xfrm>
                <a:off x="2944" y="3269"/>
                <a:ext cx="2" cy="440"/>
              </a:xfrm>
              <a:custGeom>
                <a:avLst/>
                <a:gdLst>
                  <a:gd name="T0" fmla="*/ 2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4 w 4"/>
                  <a:gd name="T11" fmla="*/ 872 h 880"/>
                  <a:gd name="T12" fmla="*/ 2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2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3" name="Freeform 263"/>
              <p:cNvSpPr>
                <a:spLocks/>
              </p:cNvSpPr>
              <p:nvPr/>
            </p:nvSpPr>
            <p:spPr bwMode="auto">
              <a:xfrm>
                <a:off x="2939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2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4" name="Freeform 264"/>
              <p:cNvSpPr>
                <a:spLocks/>
              </p:cNvSpPr>
              <p:nvPr/>
            </p:nvSpPr>
            <p:spPr bwMode="auto">
              <a:xfrm>
                <a:off x="2939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5" name="Freeform 265"/>
              <p:cNvSpPr>
                <a:spLocks/>
              </p:cNvSpPr>
              <p:nvPr/>
            </p:nvSpPr>
            <p:spPr bwMode="auto">
              <a:xfrm>
                <a:off x="2863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6" name="Freeform 266"/>
              <p:cNvSpPr>
                <a:spLocks/>
              </p:cNvSpPr>
              <p:nvPr/>
            </p:nvSpPr>
            <p:spPr bwMode="auto">
              <a:xfrm>
                <a:off x="2858" y="3268"/>
                <a:ext cx="7" cy="7"/>
              </a:xfrm>
              <a:custGeom>
                <a:avLst/>
                <a:gdLst>
                  <a:gd name="T0" fmla="*/ 6 w 16"/>
                  <a:gd name="T1" fmla="*/ 0 h 13"/>
                  <a:gd name="T2" fmla="*/ 4 w 16"/>
                  <a:gd name="T3" fmla="*/ 4 h 13"/>
                  <a:gd name="T4" fmla="*/ 12 w 16"/>
                  <a:gd name="T5" fmla="*/ 13 h 13"/>
                  <a:gd name="T6" fmla="*/ 16 w 16"/>
                  <a:gd name="T7" fmla="*/ 10 h 13"/>
                  <a:gd name="T8" fmla="*/ 8 w 16"/>
                  <a:gd name="T9" fmla="*/ 2 h 13"/>
                  <a:gd name="T10" fmla="*/ 6 w 16"/>
                  <a:gd name="T11" fmla="*/ 6 h 13"/>
                  <a:gd name="T12" fmla="*/ 6 w 16"/>
                  <a:gd name="T13" fmla="*/ 0 h 13"/>
                  <a:gd name="T14" fmla="*/ 0 w 16"/>
                  <a:gd name="T15" fmla="*/ 0 h 13"/>
                  <a:gd name="T16" fmla="*/ 4 w 16"/>
                  <a:gd name="T17" fmla="*/ 4 h 13"/>
                  <a:gd name="T18" fmla="*/ 6 w 1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3">
                    <a:moveTo>
                      <a:pt x="6" y="0"/>
                    </a:moveTo>
                    <a:lnTo>
                      <a:pt x="4" y="4"/>
                    </a:lnTo>
                    <a:lnTo>
                      <a:pt x="12" y="13"/>
                    </a:lnTo>
                    <a:lnTo>
                      <a:pt x="16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7" name="Freeform 267"/>
              <p:cNvSpPr>
                <a:spLocks/>
              </p:cNvSpPr>
              <p:nvPr/>
            </p:nvSpPr>
            <p:spPr bwMode="auto">
              <a:xfrm>
                <a:off x="2861" y="3268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8" name="Freeform 268"/>
              <p:cNvSpPr>
                <a:spLocks/>
              </p:cNvSpPr>
              <p:nvPr/>
            </p:nvSpPr>
            <p:spPr bwMode="auto">
              <a:xfrm>
                <a:off x="3055" y="3269"/>
                <a:ext cx="86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69" name="Freeform 269"/>
              <p:cNvSpPr>
                <a:spLocks/>
              </p:cNvSpPr>
              <p:nvPr/>
            </p:nvSpPr>
            <p:spPr bwMode="auto">
              <a:xfrm>
                <a:off x="3139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70" name="Freeform 270"/>
              <p:cNvSpPr>
                <a:spLocks/>
              </p:cNvSpPr>
              <p:nvPr/>
            </p:nvSpPr>
            <p:spPr bwMode="auto">
              <a:xfrm>
                <a:off x="3135" y="3703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0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2 w 12"/>
                  <a:gd name="T9" fmla="*/ 0 h 10"/>
                  <a:gd name="T10" fmla="*/ 4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0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0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71" name="Freeform 271"/>
              <p:cNvSpPr>
                <a:spLocks/>
              </p:cNvSpPr>
              <p:nvPr/>
            </p:nvSpPr>
            <p:spPr bwMode="auto">
              <a:xfrm>
                <a:off x="3135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72" name="Freeform 272"/>
              <p:cNvSpPr>
                <a:spLocks/>
              </p:cNvSpPr>
              <p:nvPr/>
            </p:nvSpPr>
            <p:spPr bwMode="auto">
              <a:xfrm>
                <a:off x="3059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6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73" name="Freeform 273"/>
              <p:cNvSpPr>
                <a:spLocks/>
              </p:cNvSpPr>
              <p:nvPr/>
            </p:nvSpPr>
            <p:spPr bwMode="auto">
              <a:xfrm>
                <a:off x="3053" y="3268"/>
                <a:ext cx="9" cy="7"/>
              </a:xfrm>
              <a:custGeom>
                <a:avLst/>
                <a:gdLst>
                  <a:gd name="T0" fmla="*/ 6 w 20"/>
                  <a:gd name="T1" fmla="*/ 0 h 13"/>
                  <a:gd name="T2" fmla="*/ 6 w 20"/>
                  <a:gd name="T3" fmla="*/ 4 h 13"/>
                  <a:gd name="T4" fmla="*/ 14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6 w 20"/>
                  <a:gd name="T11" fmla="*/ 6 h 13"/>
                  <a:gd name="T12" fmla="*/ 6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6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6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74" name="Freeform 274"/>
              <p:cNvSpPr>
                <a:spLocks/>
              </p:cNvSpPr>
              <p:nvPr/>
            </p:nvSpPr>
            <p:spPr bwMode="auto">
              <a:xfrm>
                <a:off x="3055" y="3268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75" name="Rectangle 275"/>
              <p:cNvSpPr>
                <a:spLocks noChangeArrowheads="1"/>
              </p:cNvSpPr>
              <p:nvPr/>
            </p:nvSpPr>
            <p:spPr bwMode="auto">
              <a:xfrm>
                <a:off x="1100" y="3343"/>
                <a:ext cx="2038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876" name="Rectangle 276"/>
              <p:cNvSpPr>
                <a:spLocks noChangeArrowheads="1"/>
              </p:cNvSpPr>
              <p:nvPr/>
            </p:nvSpPr>
            <p:spPr bwMode="auto">
              <a:xfrm>
                <a:off x="1100" y="3589"/>
                <a:ext cx="2038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5877" name="Freeform 277"/>
            <p:cNvSpPr>
              <a:spLocks/>
            </p:cNvSpPr>
            <p:nvPr/>
          </p:nvSpPr>
          <p:spPr bwMode="auto">
            <a:xfrm>
              <a:off x="2435" y="2095"/>
              <a:ext cx="2" cy="20"/>
            </a:xfrm>
            <a:custGeom>
              <a:avLst/>
              <a:gdLst>
                <a:gd name="T0" fmla="*/ 2 w 4"/>
                <a:gd name="T1" fmla="*/ 0 h 41"/>
                <a:gd name="T2" fmla="*/ 0 w 4"/>
                <a:gd name="T3" fmla="*/ 4 h 41"/>
                <a:gd name="T4" fmla="*/ 0 w 4"/>
                <a:gd name="T5" fmla="*/ 41 h 41"/>
                <a:gd name="T6" fmla="*/ 4 w 4"/>
                <a:gd name="T7" fmla="*/ 41 h 41"/>
                <a:gd name="T8" fmla="*/ 4 w 4"/>
                <a:gd name="T9" fmla="*/ 4 h 41"/>
                <a:gd name="T10" fmla="*/ 2 w 4"/>
                <a:gd name="T11" fmla="*/ 6 h 41"/>
                <a:gd name="T12" fmla="*/ 2 w 4"/>
                <a:gd name="T13" fmla="*/ 0 h 41"/>
                <a:gd name="T14" fmla="*/ 0 w 4"/>
                <a:gd name="T15" fmla="*/ 0 h 41"/>
                <a:gd name="T16" fmla="*/ 0 w 4"/>
                <a:gd name="T17" fmla="*/ 4 h 41"/>
                <a:gd name="T18" fmla="*/ 2 w 4"/>
                <a:gd name="T1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1">
                  <a:moveTo>
                    <a:pt x="2" y="0"/>
                  </a:moveTo>
                  <a:lnTo>
                    <a:pt x="0" y="4"/>
                  </a:lnTo>
                  <a:lnTo>
                    <a:pt x="0" y="41"/>
                  </a:lnTo>
                  <a:lnTo>
                    <a:pt x="4" y="41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5878" name="Freeform 278"/>
            <p:cNvSpPr>
              <a:spLocks/>
            </p:cNvSpPr>
            <p:nvPr/>
          </p:nvSpPr>
          <p:spPr bwMode="auto">
            <a:xfrm>
              <a:off x="2436" y="2095"/>
              <a:ext cx="83" cy="2"/>
            </a:xfrm>
            <a:custGeom>
              <a:avLst/>
              <a:gdLst>
                <a:gd name="T0" fmla="*/ 167 w 167"/>
                <a:gd name="T1" fmla="*/ 4 h 6"/>
                <a:gd name="T2" fmla="*/ 163 w 167"/>
                <a:gd name="T3" fmla="*/ 0 h 6"/>
                <a:gd name="T4" fmla="*/ 0 w 167"/>
                <a:gd name="T5" fmla="*/ 0 h 6"/>
                <a:gd name="T6" fmla="*/ 0 w 167"/>
                <a:gd name="T7" fmla="*/ 6 h 6"/>
                <a:gd name="T8" fmla="*/ 163 w 167"/>
                <a:gd name="T9" fmla="*/ 6 h 6"/>
                <a:gd name="T10" fmla="*/ 161 w 167"/>
                <a:gd name="T11" fmla="*/ 4 h 6"/>
                <a:gd name="T12" fmla="*/ 167 w 167"/>
                <a:gd name="T13" fmla="*/ 4 h 6"/>
                <a:gd name="T14" fmla="*/ 167 w 167"/>
                <a:gd name="T15" fmla="*/ 0 h 6"/>
                <a:gd name="T16" fmla="*/ 163 w 167"/>
                <a:gd name="T17" fmla="*/ 0 h 6"/>
                <a:gd name="T18" fmla="*/ 167 w 167"/>
                <a:gd name="T1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6">
                  <a:moveTo>
                    <a:pt x="167" y="4"/>
                  </a:moveTo>
                  <a:lnTo>
                    <a:pt x="163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63" y="6"/>
                  </a:lnTo>
                  <a:lnTo>
                    <a:pt x="161" y="4"/>
                  </a:lnTo>
                  <a:lnTo>
                    <a:pt x="167" y="4"/>
                  </a:lnTo>
                  <a:lnTo>
                    <a:pt x="167" y="0"/>
                  </a:lnTo>
                  <a:lnTo>
                    <a:pt x="163" y="0"/>
                  </a:lnTo>
                  <a:lnTo>
                    <a:pt x="16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5879" name="Freeform 279"/>
            <p:cNvSpPr>
              <a:spLocks/>
            </p:cNvSpPr>
            <p:nvPr/>
          </p:nvSpPr>
          <p:spPr bwMode="auto">
            <a:xfrm>
              <a:off x="2435" y="1851"/>
              <a:ext cx="2" cy="20"/>
            </a:xfrm>
            <a:custGeom>
              <a:avLst/>
              <a:gdLst>
                <a:gd name="T0" fmla="*/ 2 w 4"/>
                <a:gd name="T1" fmla="*/ 0 h 39"/>
                <a:gd name="T2" fmla="*/ 0 w 4"/>
                <a:gd name="T3" fmla="*/ 2 h 39"/>
                <a:gd name="T4" fmla="*/ 0 w 4"/>
                <a:gd name="T5" fmla="*/ 39 h 39"/>
                <a:gd name="T6" fmla="*/ 4 w 4"/>
                <a:gd name="T7" fmla="*/ 39 h 39"/>
                <a:gd name="T8" fmla="*/ 4 w 4"/>
                <a:gd name="T9" fmla="*/ 2 h 39"/>
                <a:gd name="T10" fmla="*/ 2 w 4"/>
                <a:gd name="T11" fmla="*/ 6 h 39"/>
                <a:gd name="T12" fmla="*/ 2 w 4"/>
                <a:gd name="T13" fmla="*/ 0 h 39"/>
                <a:gd name="T14" fmla="*/ 0 w 4"/>
                <a:gd name="T15" fmla="*/ 0 h 39"/>
                <a:gd name="T16" fmla="*/ 0 w 4"/>
                <a:gd name="T17" fmla="*/ 2 h 39"/>
                <a:gd name="T18" fmla="*/ 2 w 4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9">
                  <a:moveTo>
                    <a:pt x="2" y="0"/>
                  </a:moveTo>
                  <a:lnTo>
                    <a:pt x="0" y="2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4" y="2"/>
                  </a:ln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5880" name="Freeform 280"/>
            <p:cNvSpPr>
              <a:spLocks/>
            </p:cNvSpPr>
            <p:nvPr/>
          </p:nvSpPr>
          <p:spPr bwMode="auto">
            <a:xfrm>
              <a:off x="2436" y="1734"/>
              <a:ext cx="84" cy="438"/>
            </a:xfrm>
            <a:custGeom>
              <a:avLst/>
              <a:gdLst>
                <a:gd name="T0" fmla="*/ 169 w 169"/>
                <a:gd name="T1" fmla="*/ 0 h 876"/>
                <a:gd name="T2" fmla="*/ 169 w 169"/>
                <a:gd name="T3" fmla="*/ 876 h 876"/>
                <a:gd name="T4" fmla="*/ 159 w 169"/>
                <a:gd name="T5" fmla="*/ 870 h 876"/>
                <a:gd name="T6" fmla="*/ 159 w 169"/>
                <a:gd name="T7" fmla="*/ 10 h 876"/>
                <a:gd name="T8" fmla="*/ 10 w 169"/>
                <a:gd name="T9" fmla="*/ 10 h 876"/>
                <a:gd name="T10" fmla="*/ 0 w 169"/>
                <a:gd name="T11" fmla="*/ 0 h 876"/>
                <a:gd name="T12" fmla="*/ 169 w 169"/>
                <a:gd name="T13" fmla="*/ 0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876">
                  <a:moveTo>
                    <a:pt x="169" y="0"/>
                  </a:moveTo>
                  <a:lnTo>
                    <a:pt x="169" y="876"/>
                  </a:lnTo>
                  <a:lnTo>
                    <a:pt x="159" y="870"/>
                  </a:lnTo>
                  <a:lnTo>
                    <a:pt x="159" y="10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25881" name="Group 281"/>
            <p:cNvGrpSpPr>
              <a:grpSpLocks/>
            </p:cNvGrpSpPr>
            <p:nvPr/>
          </p:nvGrpSpPr>
          <p:grpSpPr bwMode="auto">
            <a:xfrm>
              <a:off x="2429" y="1730"/>
              <a:ext cx="1963" cy="441"/>
              <a:chOff x="2514" y="1733"/>
              <a:chExt cx="1963" cy="441"/>
            </a:xfrm>
          </p:grpSpPr>
          <p:sp>
            <p:nvSpPr>
              <p:cNvPr id="25882" name="Rectangle 282"/>
              <p:cNvSpPr>
                <a:spLocks noChangeArrowheads="1"/>
              </p:cNvSpPr>
              <p:nvPr/>
            </p:nvSpPr>
            <p:spPr bwMode="auto">
              <a:xfrm>
                <a:off x="4390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83" name="Freeform 283"/>
              <p:cNvSpPr>
                <a:spLocks/>
              </p:cNvSpPr>
              <p:nvPr/>
            </p:nvSpPr>
            <p:spPr bwMode="auto">
              <a:xfrm>
                <a:off x="4474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84" name="Freeform 284"/>
              <p:cNvSpPr>
                <a:spLocks/>
              </p:cNvSpPr>
              <p:nvPr/>
            </p:nvSpPr>
            <p:spPr bwMode="auto">
              <a:xfrm>
                <a:off x="4389" y="1733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85" name="Freeform 285"/>
              <p:cNvSpPr>
                <a:spLocks/>
              </p:cNvSpPr>
              <p:nvPr/>
            </p:nvSpPr>
            <p:spPr bwMode="auto">
              <a:xfrm>
                <a:off x="4389" y="1734"/>
                <a:ext cx="1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86" name="Freeform 286"/>
              <p:cNvSpPr>
                <a:spLocks/>
              </p:cNvSpPr>
              <p:nvPr/>
            </p:nvSpPr>
            <p:spPr bwMode="auto">
              <a:xfrm>
                <a:off x="4390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87" name="Rectangle 287"/>
              <p:cNvSpPr>
                <a:spLocks noChangeArrowheads="1"/>
              </p:cNvSpPr>
              <p:nvPr/>
            </p:nvSpPr>
            <p:spPr bwMode="auto">
              <a:xfrm>
                <a:off x="4194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88" name="Freeform 288"/>
              <p:cNvSpPr>
                <a:spLocks/>
              </p:cNvSpPr>
              <p:nvPr/>
            </p:nvSpPr>
            <p:spPr bwMode="auto">
              <a:xfrm>
                <a:off x="4278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89" name="Freeform 289"/>
              <p:cNvSpPr>
                <a:spLocks/>
              </p:cNvSpPr>
              <p:nvPr/>
            </p:nvSpPr>
            <p:spPr bwMode="auto">
              <a:xfrm>
                <a:off x="4193" y="1733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0" name="Freeform 290"/>
              <p:cNvSpPr>
                <a:spLocks/>
              </p:cNvSpPr>
              <p:nvPr/>
            </p:nvSpPr>
            <p:spPr bwMode="auto">
              <a:xfrm>
                <a:off x="4193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1" name="Freeform 291"/>
              <p:cNvSpPr>
                <a:spLocks/>
              </p:cNvSpPr>
              <p:nvPr/>
            </p:nvSpPr>
            <p:spPr bwMode="auto">
              <a:xfrm>
                <a:off x="4194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2" name="Rectangle 292"/>
              <p:cNvSpPr>
                <a:spLocks noChangeArrowheads="1"/>
              </p:cNvSpPr>
              <p:nvPr/>
            </p:nvSpPr>
            <p:spPr bwMode="auto">
              <a:xfrm>
                <a:off x="3998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3" name="Freeform 293"/>
              <p:cNvSpPr>
                <a:spLocks/>
              </p:cNvSpPr>
              <p:nvPr/>
            </p:nvSpPr>
            <p:spPr bwMode="auto">
              <a:xfrm>
                <a:off x="4082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4" name="Freeform 294"/>
              <p:cNvSpPr>
                <a:spLocks/>
              </p:cNvSpPr>
              <p:nvPr/>
            </p:nvSpPr>
            <p:spPr bwMode="auto">
              <a:xfrm>
                <a:off x="3997" y="1733"/>
                <a:ext cx="87" cy="2"/>
              </a:xfrm>
              <a:custGeom>
                <a:avLst/>
                <a:gdLst>
                  <a:gd name="T0" fmla="*/ 5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5" name="Freeform 295"/>
              <p:cNvSpPr>
                <a:spLocks/>
              </p:cNvSpPr>
              <p:nvPr/>
            </p:nvSpPr>
            <p:spPr bwMode="auto">
              <a:xfrm>
                <a:off x="3997" y="1734"/>
                <a:ext cx="3" cy="440"/>
              </a:xfrm>
              <a:custGeom>
                <a:avLst/>
                <a:gdLst>
                  <a:gd name="T0" fmla="*/ 2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2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2 w 5"/>
                  <a:gd name="T17" fmla="*/ 880 h 880"/>
                  <a:gd name="T18" fmla="*/ 2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2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6" name="Freeform 296"/>
              <p:cNvSpPr>
                <a:spLocks/>
              </p:cNvSpPr>
              <p:nvPr/>
            </p:nvSpPr>
            <p:spPr bwMode="auto">
              <a:xfrm>
                <a:off x="3998" y="2171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7" name="Rectangle 297"/>
              <p:cNvSpPr>
                <a:spLocks noChangeArrowheads="1"/>
              </p:cNvSpPr>
              <p:nvPr/>
            </p:nvSpPr>
            <p:spPr bwMode="auto">
              <a:xfrm>
                <a:off x="3803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8" name="Freeform 298"/>
              <p:cNvSpPr>
                <a:spLocks/>
              </p:cNvSpPr>
              <p:nvPr/>
            </p:nvSpPr>
            <p:spPr bwMode="auto">
              <a:xfrm>
                <a:off x="3887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899" name="Freeform 299"/>
              <p:cNvSpPr>
                <a:spLocks/>
              </p:cNvSpPr>
              <p:nvPr/>
            </p:nvSpPr>
            <p:spPr bwMode="auto">
              <a:xfrm>
                <a:off x="3802" y="1733"/>
                <a:ext cx="86" cy="2"/>
              </a:xfrm>
              <a:custGeom>
                <a:avLst/>
                <a:gdLst>
                  <a:gd name="T0" fmla="*/ 4 w 172"/>
                  <a:gd name="T1" fmla="*/ 2 h 4"/>
                  <a:gd name="T2" fmla="*/ 2 w 172"/>
                  <a:gd name="T3" fmla="*/ 4 h 4"/>
                  <a:gd name="T4" fmla="*/ 172 w 172"/>
                  <a:gd name="T5" fmla="*/ 4 h 4"/>
                  <a:gd name="T6" fmla="*/ 172 w 172"/>
                  <a:gd name="T7" fmla="*/ 0 h 4"/>
                  <a:gd name="T8" fmla="*/ 2 w 172"/>
                  <a:gd name="T9" fmla="*/ 0 h 4"/>
                  <a:gd name="T10" fmla="*/ 0 w 172"/>
                  <a:gd name="T11" fmla="*/ 2 h 4"/>
                  <a:gd name="T12" fmla="*/ 2 w 172"/>
                  <a:gd name="T13" fmla="*/ 0 h 4"/>
                  <a:gd name="T14" fmla="*/ 0 w 172"/>
                  <a:gd name="T15" fmla="*/ 0 h 4"/>
                  <a:gd name="T16" fmla="*/ 0 w 172"/>
                  <a:gd name="T17" fmla="*/ 2 h 4"/>
                  <a:gd name="T18" fmla="*/ 4 w 172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4">
                    <a:moveTo>
                      <a:pt x="4" y="2"/>
                    </a:moveTo>
                    <a:lnTo>
                      <a:pt x="2" y="4"/>
                    </a:lnTo>
                    <a:lnTo>
                      <a:pt x="172" y="4"/>
                    </a:lnTo>
                    <a:lnTo>
                      <a:pt x="17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0" name="Freeform 300"/>
              <p:cNvSpPr>
                <a:spLocks/>
              </p:cNvSpPr>
              <p:nvPr/>
            </p:nvSpPr>
            <p:spPr bwMode="auto">
              <a:xfrm>
                <a:off x="3802" y="1734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1" name="Freeform 301"/>
              <p:cNvSpPr>
                <a:spLocks/>
              </p:cNvSpPr>
              <p:nvPr/>
            </p:nvSpPr>
            <p:spPr bwMode="auto">
              <a:xfrm>
                <a:off x="3803" y="2171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2" name="Rectangle 302"/>
              <p:cNvSpPr>
                <a:spLocks noChangeArrowheads="1"/>
              </p:cNvSpPr>
              <p:nvPr/>
            </p:nvSpPr>
            <p:spPr bwMode="auto">
              <a:xfrm>
                <a:off x="3607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3" name="Freeform 303"/>
              <p:cNvSpPr>
                <a:spLocks/>
              </p:cNvSpPr>
              <p:nvPr/>
            </p:nvSpPr>
            <p:spPr bwMode="auto">
              <a:xfrm>
                <a:off x="3691" y="1733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4" name="Freeform 304"/>
              <p:cNvSpPr>
                <a:spLocks/>
              </p:cNvSpPr>
              <p:nvPr/>
            </p:nvSpPr>
            <p:spPr bwMode="auto">
              <a:xfrm>
                <a:off x="3606" y="1733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5" name="Freeform 305"/>
              <p:cNvSpPr>
                <a:spLocks/>
              </p:cNvSpPr>
              <p:nvPr/>
            </p:nvSpPr>
            <p:spPr bwMode="auto">
              <a:xfrm>
                <a:off x="3606" y="1734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6" name="Freeform 306"/>
              <p:cNvSpPr>
                <a:spLocks/>
              </p:cNvSpPr>
              <p:nvPr/>
            </p:nvSpPr>
            <p:spPr bwMode="auto">
              <a:xfrm>
                <a:off x="3607" y="2171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7" name="Rectangle 307"/>
              <p:cNvSpPr>
                <a:spLocks noChangeArrowheads="1"/>
              </p:cNvSpPr>
              <p:nvPr/>
            </p:nvSpPr>
            <p:spPr bwMode="auto">
              <a:xfrm>
                <a:off x="3411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8" name="Freeform 308"/>
              <p:cNvSpPr>
                <a:spLocks/>
              </p:cNvSpPr>
              <p:nvPr/>
            </p:nvSpPr>
            <p:spPr bwMode="auto">
              <a:xfrm>
                <a:off x="3495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09" name="Freeform 309"/>
              <p:cNvSpPr>
                <a:spLocks/>
              </p:cNvSpPr>
              <p:nvPr/>
            </p:nvSpPr>
            <p:spPr bwMode="auto">
              <a:xfrm>
                <a:off x="3410" y="1733"/>
                <a:ext cx="86" cy="2"/>
              </a:xfrm>
              <a:custGeom>
                <a:avLst/>
                <a:gdLst>
                  <a:gd name="T0" fmla="*/ 6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6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6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0" name="Freeform 310"/>
              <p:cNvSpPr>
                <a:spLocks/>
              </p:cNvSpPr>
              <p:nvPr/>
            </p:nvSpPr>
            <p:spPr bwMode="auto">
              <a:xfrm>
                <a:off x="3410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1" name="Freeform 311"/>
              <p:cNvSpPr>
                <a:spLocks/>
              </p:cNvSpPr>
              <p:nvPr/>
            </p:nvSpPr>
            <p:spPr bwMode="auto">
              <a:xfrm>
                <a:off x="3411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2" name="Rectangle 312"/>
              <p:cNvSpPr>
                <a:spLocks noChangeArrowheads="1"/>
              </p:cNvSpPr>
              <p:nvPr/>
            </p:nvSpPr>
            <p:spPr bwMode="auto">
              <a:xfrm>
                <a:off x="3216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3" name="Freeform 313"/>
              <p:cNvSpPr>
                <a:spLocks/>
              </p:cNvSpPr>
              <p:nvPr/>
            </p:nvSpPr>
            <p:spPr bwMode="auto">
              <a:xfrm>
                <a:off x="3301" y="1733"/>
                <a:ext cx="2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4" name="Freeform 314"/>
              <p:cNvSpPr>
                <a:spLocks/>
              </p:cNvSpPr>
              <p:nvPr/>
            </p:nvSpPr>
            <p:spPr bwMode="auto">
              <a:xfrm>
                <a:off x="3214" y="1733"/>
                <a:ext cx="88" cy="2"/>
              </a:xfrm>
              <a:custGeom>
                <a:avLst/>
                <a:gdLst>
                  <a:gd name="T0" fmla="*/ 5 w 174"/>
                  <a:gd name="T1" fmla="*/ 2 h 4"/>
                  <a:gd name="T2" fmla="*/ 3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3 w 174"/>
                  <a:gd name="T9" fmla="*/ 0 h 4"/>
                  <a:gd name="T10" fmla="*/ 0 w 174"/>
                  <a:gd name="T11" fmla="*/ 2 h 4"/>
                  <a:gd name="T12" fmla="*/ 3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3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5" name="Freeform 315"/>
              <p:cNvSpPr>
                <a:spLocks/>
              </p:cNvSpPr>
              <p:nvPr/>
            </p:nvSpPr>
            <p:spPr bwMode="auto">
              <a:xfrm>
                <a:off x="3214" y="1734"/>
                <a:ext cx="3" cy="440"/>
              </a:xfrm>
              <a:custGeom>
                <a:avLst/>
                <a:gdLst>
                  <a:gd name="T0" fmla="*/ 3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3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3 w 5"/>
                  <a:gd name="T17" fmla="*/ 880 h 880"/>
                  <a:gd name="T18" fmla="*/ 3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3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3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3" y="880"/>
                    </a:lnTo>
                    <a:lnTo>
                      <a:pt x="3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6" name="Freeform 316"/>
              <p:cNvSpPr>
                <a:spLocks/>
              </p:cNvSpPr>
              <p:nvPr/>
            </p:nvSpPr>
            <p:spPr bwMode="auto">
              <a:xfrm>
                <a:off x="3216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7" name="Rectangle 317"/>
              <p:cNvSpPr>
                <a:spLocks noChangeArrowheads="1"/>
              </p:cNvSpPr>
              <p:nvPr/>
            </p:nvSpPr>
            <p:spPr bwMode="auto">
              <a:xfrm>
                <a:off x="3020" y="1734"/>
                <a:ext cx="87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8" name="Freeform 318"/>
              <p:cNvSpPr>
                <a:spLocks/>
              </p:cNvSpPr>
              <p:nvPr/>
            </p:nvSpPr>
            <p:spPr bwMode="auto">
              <a:xfrm>
                <a:off x="3105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19" name="Freeform 319"/>
              <p:cNvSpPr>
                <a:spLocks/>
              </p:cNvSpPr>
              <p:nvPr/>
            </p:nvSpPr>
            <p:spPr bwMode="auto">
              <a:xfrm>
                <a:off x="3019" y="1733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0" name="Freeform 320"/>
              <p:cNvSpPr>
                <a:spLocks/>
              </p:cNvSpPr>
              <p:nvPr/>
            </p:nvSpPr>
            <p:spPr bwMode="auto">
              <a:xfrm>
                <a:off x="3019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1" name="Freeform 321"/>
              <p:cNvSpPr>
                <a:spLocks/>
              </p:cNvSpPr>
              <p:nvPr/>
            </p:nvSpPr>
            <p:spPr bwMode="auto">
              <a:xfrm>
                <a:off x="3020" y="2171"/>
                <a:ext cx="88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2" name="Rectangle 322"/>
              <p:cNvSpPr>
                <a:spLocks noChangeArrowheads="1"/>
              </p:cNvSpPr>
              <p:nvPr/>
            </p:nvSpPr>
            <p:spPr bwMode="auto">
              <a:xfrm>
                <a:off x="2825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3" name="Freeform 323"/>
              <p:cNvSpPr>
                <a:spLocks/>
              </p:cNvSpPr>
              <p:nvPr/>
            </p:nvSpPr>
            <p:spPr bwMode="auto">
              <a:xfrm>
                <a:off x="2910" y="1733"/>
                <a:ext cx="3" cy="439"/>
              </a:xfrm>
              <a:custGeom>
                <a:avLst/>
                <a:gdLst>
                  <a:gd name="T0" fmla="*/ 1 w 5"/>
                  <a:gd name="T1" fmla="*/ 4 h 878"/>
                  <a:gd name="T2" fmla="*/ 0 w 5"/>
                  <a:gd name="T3" fmla="*/ 2 h 878"/>
                  <a:gd name="T4" fmla="*/ 0 w 5"/>
                  <a:gd name="T5" fmla="*/ 878 h 878"/>
                  <a:gd name="T6" fmla="*/ 5 w 5"/>
                  <a:gd name="T7" fmla="*/ 878 h 878"/>
                  <a:gd name="T8" fmla="*/ 5 w 5"/>
                  <a:gd name="T9" fmla="*/ 2 h 878"/>
                  <a:gd name="T10" fmla="*/ 1 w 5"/>
                  <a:gd name="T11" fmla="*/ 0 h 878"/>
                  <a:gd name="T12" fmla="*/ 5 w 5"/>
                  <a:gd name="T13" fmla="*/ 2 h 878"/>
                  <a:gd name="T14" fmla="*/ 5 w 5"/>
                  <a:gd name="T15" fmla="*/ 0 h 878"/>
                  <a:gd name="T16" fmla="*/ 1 w 5"/>
                  <a:gd name="T17" fmla="*/ 0 h 878"/>
                  <a:gd name="T18" fmla="*/ 1 w 5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78">
                    <a:moveTo>
                      <a:pt x="1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5" y="878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4" name="Freeform 324"/>
              <p:cNvSpPr>
                <a:spLocks/>
              </p:cNvSpPr>
              <p:nvPr/>
            </p:nvSpPr>
            <p:spPr bwMode="auto">
              <a:xfrm>
                <a:off x="2823" y="1733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4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4 w 174"/>
                  <a:gd name="T9" fmla="*/ 0 h 4"/>
                  <a:gd name="T10" fmla="*/ 0 w 174"/>
                  <a:gd name="T11" fmla="*/ 2 h 4"/>
                  <a:gd name="T12" fmla="*/ 4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4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5" name="Freeform 325"/>
              <p:cNvSpPr>
                <a:spLocks/>
              </p:cNvSpPr>
              <p:nvPr/>
            </p:nvSpPr>
            <p:spPr bwMode="auto">
              <a:xfrm>
                <a:off x="2823" y="1734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6" name="Freeform 326"/>
              <p:cNvSpPr>
                <a:spLocks/>
              </p:cNvSpPr>
              <p:nvPr/>
            </p:nvSpPr>
            <p:spPr bwMode="auto">
              <a:xfrm>
                <a:off x="2825" y="2171"/>
                <a:ext cx="88" cy="3"/>
              </a:xfrm>
              <a:custGeom>
                <a:avLst/>
                <a:gdLst>
                  <a:gd name="T0" fmla="*/ 169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9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9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7" name="Rectangle 327"/>
              <p:cNvSpPr>
                <a:spLocks noChangeArrowheads="1"/>
              </p:cNvSpPr>
              <p:nvPr/>
            </p:nvSpPr>
            <p:spPr bwMode="auto">
              <a:xfrm>
                <a:off x="2630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8" name="Freeform 328"/>
              <p:cNvSpPr>
                <a:spLocks/>
              </p:cNvSpPr>
              <p:nvPr/>
            </p:nvSpPr>
            <p:spPr bwMode="auto">
              <a:xfrm>
                <a:off x="2714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29" name="Freeform 329"/>
              <p:cNvSpPr>
                <a:spLocks/>
              </p:cNvSpPr>
              <p:nvPr/>
            </p:nvSpPr>
            <p:spPr bwMode="auto">
              <a:xfrm>
                <a:off x="2629" y="1733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0" name="Freeform 330"/>
              <p:cNvSpPr>
                <a:spLocks/>
              </p:cNvSpPr>
              <p:nvPr/>
            </p:nvSpPr>
            <p:spPr bwMode="auto">
              <a:xfrm>
                <a:off x="2629" y="1734"/>
                <a:ext cx="2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1" name="Freeform 331"/>
              <p:cNvSpPr>
                <a:spLocks/>
              </p:cNvSpPr>
              <p:nvPr/>
            </p:nvSpPr>
            <p:spPr bwMode="auto">
              <a:xfrm>
                <a:off x="2630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2" name="Freeform 332"/>
              <p:cNvSpPr>
                <a:spLocks/>
              </p:cNvSpPr>
              <p:nvPr/>
            </p:nvSpPr>
            <p:spPr bwMode="auto">
              <a:xfrm>
                <a:off x="2519" y="1733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3" name="Rectangle 333"/>
              <p:cNvSpPr>
                <a:spLocks noChangeArrowheads="1"/>
              </p:cNvSpPr>
              <p:nvPr/>
            </p:nvSpPr>
            <p:spPr bwMode="auto">
              <a:xfrm>
                <a:off x="4391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4" name="Freeform 334"/>
              <p:cNvSpPr>
                <a:spLocks/>
              </p:cNvSpPr>
              <p:nvPr/>
            </p:nvSpPr>
            <p:spPr bwMode="auto">
              <a:xfrm>
                <a:off x="4471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5" name="Freeform 335"/>
              <p:cNvSpPr>
                <a:spLocks/>
              </p:cNvSpPr>
              <p:nvPr/>
            </p:nvSpPr>
            <p:spPr bwMode="auto">
              <a:xfrm>
                <a:off x="4390" y="2113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6" name="Freeform 336"/>
              <p:cNvSpPr>
                <a:spLocks/>
              </p:cNvSpPr>
              <p:nvPr/>
            </p:nvSpPr>
            <p:spPr bwMode="auto">
              <a:xfrm>
                <a:off x="4390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7" name="Freeform 337"/>
              <p:cNvSpPr>
                <a:spLocks/>
              </p:cNvSpPr>
              <p:nvPr/>
            </p:nvSpPr>
            <p:spPr bwMode="auto">
              <a:xfrm>
                <a:off x="4391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8" name="Rectangle 338"/>
              <p:cNvSpPr>
                <a:spLocks noChangeArrowheads="1"/>
              </p:cNvSpPr>
              <p:nvPr/>
            </p:nvSpPr>
            <p:spPr bwMode="auto">
              <a:xfrm>
                <a:off x="4390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39" name="Freeform 339"/>
              <p:cNvSpPr>
                <a:spLocks/>
              </p:cNvSpPr>
              <p:nvPr/>
            </p:nvSpPr>
            <p:spPr bwMode="auto">
              <a:xfrm>
                <a:off x="4472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0" name="Freeform 340"/>
              <p:cNvSpPr>
                <a:spLocks/>
              </p:cNvSpPr>
              <p:nvPr/>
            </p:nvSpPr>
            <p:spPr bwMode="auto">
              <a:xfrm>
                <a:off x="4390" y="1870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1" name="Freeform 341"/>
              <p:cNvSpPr>
                <a:spLocks/>
              </p:cNvSpPr>
              <p:nvPr/>
            </p:nvSpPr>
            <p:spPr bwMode="auto">
              <a:xfrm>
                <a:off x="4390" y="1851"/>
                <a:ext cx="2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2" name="Freeform 342"/>
              <p:cNvSpPr>
                <a:spLocks/>
              </p:cNvSpPr>
              <p:nvPr/>
            </p:nvSpPr>
            <p:spPr bwMode="auto">
              <a:xfrm>
                <a:off x="4390" y="1851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3" name="Rectangle 343"/>
              <p:cNvSpPr>
                <a:spLocks noChangeArrowheads="1"/>
              </p:cNvSpPr>
              <p:nvPr/>
            </p:nvSpPr>
            <p:spPr bwMode="auto">
              <a:xfrm>
                <a:off x="4196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4" name="Freeform 344"/>
              <p:cNvSpPr>
                <a:spLocks/>
              </p:cNvSpPr>
              <p:nvPr/>
            </p:nvSpPr>
            <p:spPr bwMode="auto">
              <a:xfrm>
                <a:off x="4275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5" name="Freeform 345"/>
              <p:cNvSpPr>
                <a:spLocks/>
              </p:cNvSpPr>
              <p:nvPr/>
            </p:nvSpPr>
            <p:spPr bwMode="auto">
              <a:xfrm>
                <a:off x="4195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6" name="Freeform 346"/>
              <p:cNvSpPr>
                <a:spLocks/>
              </p:cNvSpPr>
              <p:nvPr/>
            </p:nvSpPr>
            <p:spPr bwMode="auto">
              <a:xfrm>
                <a:off x="4195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7" name="Freeform 347"/>
              <p:cNvSpPr>
                <a:spLocks/>
              </p:cNvSpPr>
              <p:nvPr/>
            </p:nvSpPr>
            <p:spPr bwMode="auto">
              <a:xfrm>
                <a:off x="4196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8" name="Rectangle 348"/>
              <p:cNvSpPr>
                <a:spLocks noChangeArrowheads="1"/>
              </p:cNvSpPr>
              <p:nvPr/>
            </p:nvSpPr>
            <p:spPr bwMode="auto">
              <a:xfrm>
                <a:off x="4196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49" name="Freeform 349"/>
              <p:cNvSpPr>
                <a:spLocks/>
              </p:cNvSpPr>
              <p:nvPr/>
            </p:nvSpPr>
            <p:spPr bwMode="auto">
              <a:xfrm>
                <a:off x="4277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0" name="Freeform 350"/>
              <p:cNvSpPr>
                <a:spLocks/>
              </p:cNvSpPr>
              <p:nvPr/>
            </p:nvSpPr>
            <p:spPr bwMode="auto">
              <a:xfrm>
                <a:off x="4194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1" name="Freeform 351"/>
              <p:cNvSpPr>
                <a:spLocks/>
              </p:cNvSpPr>
              <p:nvPr/>
            </p:nvSpPr>
            <p:spPr bwMode="auto">
              <a:xfrm>
                <a:off x="4194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2" name="Freeform 352"/>
              <p:cNvSpPr>
                <a:spLocks/>
              </p:cNvSpPr>
              <p:nvPr/>
            </p:nvSpPr>
            <p:spPr bwMode="auto">
              <a:xfrm>
                <a:off x="4196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3" name="Rectangle 353"/>
              <p:cNvSpPr>
                <a:spLocks noChangeArrowheads="1"/>
              </p:cNvSpPr>
              <p:nvPr/>
            </p:nvSpPr>
            <p:spPr bwMode="auto">
              <a:xfrm>
                <a:off x="4001" y="2097"/>
                <a:ext cx="80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4" name="Freeform 354"/>
              <p:cNvSpPr>
                <a:spLocks/>
              </p:cNvSpPr>
              <p:nvPr/>
            </p:nvSpPr>
            <p:spPr bwMode="auto">
              <a:xfrm>
                <a:off x="4080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5" name="Freeform 355"/>
              <p:cNvSpPr>
                <a:spLocks/>
              </p:cNvSpPr>
              <p:nvPr/>
            </p:nvSpPr>
            <p:spPr bwMode="auto">
              <a:xfrm>
                <a:off x="3999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6" name="Freeform 356"/>
              <p:cNvSpPr>
                <a:spLocks/>
              </p:cNvSpPr>
              <p:nvPr/>
            </p:nvSpPr>
            <p:spPr bwMode="auto">
              <a:xfrm>
                <a:off x="3999" y="2095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7" name="Freeform 357"/>
              <p:cNvSpPr>
                <a:spLocks/>
              </p:cNvSpPr>
              <p:nvPr/>
            </p:nvSpPr>
            <p:spPr bwMode="auto">
              <a:xfrm>
                <a:off x="4001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8" name="Rectangle 358"/>
              <p:cNvSpPr>
                <a:spLocks noChangeArrowheads="1"/>
              </p:cNvSpPr>
              <p:nvPr/>
            </p:nvSpPr>
            <p:spPr bwMode="auto">
              <a:xfrm>
                <a:off x="4000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59" name="Freeform 359"/>
              <p:cNvSpPr>
                <a:spLocks/>
              </p:cNvSpPr>
              <p:nvPr/>
            </p:nvSpPr>
            <p:spPr bwMode="auto">
              <a:xfrm>
                <a:off x="4081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0" name="Freeform 360"/>
              <p:cNvSpPr>
                <a:spLocks/>
              </p:cNvSpPr>
              <p:nvPr/>
            </p:nvSpPr>
            <p:spPr bwMode="auto">
              <a:xfrm>
                <a:off x="3999" y="1870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1" name="Freeform 361"/>
              <p:cNvSpPr>
                <a:spLocks/>
              </p:cNvSpPr>
              <p:nvPr/>
            </p:nvSpPr>
            <p:spPr bwMode="auto">
              <a:xfrm>
                <a:off x="3999" y="1851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2" name="Freeform 362"/>
              <p:cNvSpPr>
                <a:spLocks/>
              </p:cNvSpPr>
              <p:nvPr/>
            </p:nvSpPr>
            <p:spPr bwMode="auto">
              <a:xfrm>
                <a:off x="4000" y="1851"/>
                <a:ext cx="84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3" name="Rectangle 363"/>
              <p:cNvSpPr>
                <a:spLocks noChangeArrowheads="1"/>
              </p:cNvSpPr>
              <p:nvPr/>
            </p:nvSpPr>
            <p:spPr bwMode="auto">
              <a:xfrm>
                <a:off x="3804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4" name="Freeform 364"/>
              <p:cNvSpPr>
                <a:spLocks/>
              </p:cNvSpPr>
              <p:nvPr/>
            </p:nvSpPr>
            <p:spPr bwMode="auto">
              <a:xfrm>
                <a:off x="3884" y="2097"/>
                <a:ext cx="3" cy="19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3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5" name="Freeform 365"/>
              <p:cNvSpPr>
                <a:spLocks/>
              </p:cNvSpPr>
              <p:nvPr/>
            </p:nvSpPr>
            <p:spPr bwMode="auto">
              <a:xfrm>
                <a:off x="3803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6" name="Freeform 366"/>
              <p:cNvSpPr>
                <a:spLocks/>
              </p:cNvSpPr>
              <p:nvPr/>
            </p:nvSpPr>
            <p:spPr bwMode="auto">
              <a:xfrm>
                <a:off x="3803" y="2095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7" name="Freeform 367"/>
              <p:cNvSpPr>
                <a:spLocks/>
              </p:cNvSpPr>
              <p:nvPr/>
            </p:nvSpPr>
            <p:spPr bwMode="auto">
              <a:xfrm>
                <a:off x="3804" y="2095"/>
                <a:ext cx="83" cy="2"/>
              </a:xfrm>
              <a:custGeom>
                <a:avLst/>
                <a:gdLst>
                  <a:gd name="T0" fmla="*/ 166 w 166"/>
                  <a:gd name="T1" fmla="*/ 4 h 6"/>
                  <a:gd name="T2" fmla="*/ 163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3 w 166"/>
                  <a:gd name="T9" fmla="*/ 6 h 6"/>
                  <a:gd name="T10" fmla="*/ 161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3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8" name="Rectangle 368"/>
              <p:cNvSpPr>
                <a:spLocks noChangeArrowheads="1"/>
              </p:cNvSpPr>
              <p:nvPr/>
            </p:nvSpPr>
            <p:spPr bwMode="auto">
              <a:xfrm>
                <a:off x="3804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69" name="Freeform 369"/>
              <p:cNvSpPr>
                <a:spLocks/>
              </p:cNvSpPr>
              <p:nvPr/>
            </p:nvSpPr>
            <p:spPr bwMode="auto">
              <a:xfrm>
                <a:off x="3885" y="1852"/>
                <a:ext cx="2" cy="20"/>
              </a:xfrm>
              <a:custGeom>
                <a:avLst/>
                <a:gdLst>
                  <a:gd name="T0" fmla="*/ 1 w 3"/>
                  <a:gd name="T1" fmla="*/ 39 h 39"/>
                  <a:gd name="T2" fmla="*/ 3 w 3"/>
                  <a:gd name="T3" fmla="*/ 37 h 39"/>
                  <a:gd name="T4" fmla="*/ 3 w 3"/>
                  <a:gd name="T5" fmla="*/ 0 h 39"/>
                  <a:gd name="T6" fmla="*/ 0 w 3"/>
                  <a:gd name="T7" fmla="*/ 0 h 39"/>
                  <a:gd name="T8" fmla="*/ 0 w 3"/>
                  <a:gd name="T9" fmla="*/ 37 h 39"/>
                  <a:gd name="T10" fmla="*/ 1 w 3"/>
                  <a:gd name="T11" fmla="*/ 35 h 39"/>
                  <a:gd name="T12" fmla="*/ 1 w 3"/>
                  <a:gd name="T13" fmla="*/ 39 h 39"/>
                  <a:gd name="T14" fmla="*/ 3 w 3"/>
                  <a:gd name="T15" fmla="*/ 39 h 39"/>
                  <a:gd name="T16" fmla="*/ 3 w 3"/>
                  <a:gd name="T17" fmla="*/ 37 h 39"/>
                  <a:gd name="T18" fmla="*/ 1 w 3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1" y="39"/>
                    </a:moveTo>
                    <a:lnTo>
                      <a:pt x="3" y="3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1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0" name="Freeform 370"/>
              <p:cNvSpPr>
                <a:spLocks/>
              </p:cNvSpPr>
              <p:nvPr/>
            </p:nvSpPr>
            <p:spPr bwMode="auto">
              <a:xfrm>
                <a:off x="3803" y="1870"/>
                <a:ext cx="83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6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1" name="Freeform 371"/>
              <p:cNvSpPr>
                <a:spLocks/>
              </p:cNvSpPr>
              <p:nvPr/>
            </p:nvSpPr>
            <p:spPr bwMode="auto">
              <a:xfrm>
                <a:off x="3803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2" name="Freeform 372"/>
              <p:cNvSpPr>
                <a:spLocks/>
              </p:cNvSpPr>
              <p:nvPr/>
            </p:nvSpPr>
            <p:spPr bwMode="auto">
              <a:xfrm>
                <a:off x="3804" y="1851"/>
                <a:ext cx="83" cy="3"/>
              </a:xfrm>
              <a:custGeom>
                <a:avLst/>
                <a:gdLst>
                  <a:gd name="T0" fmla="*/ 166 w 166"/>
                  <a:gd name="T1" fmla="*/ 2 h 6"/>
                  <a:gd name="T2" fmla="*/ 164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4 w 166"/>
                  <a:gd name="T9" fmla="*/ 6 h 6"/>
                  <a:gd name="T10" fmla="*/ 163 w 166"/>
                  <a:gd name="T11" fmla="*/ 2 h 6"/>
                  <a:gd name="T12" fmla="*/ 166 w 166"/>
                  <a:gd name="T13" fmla="*/ 2 h 6"/>
                  <a:gd name="T14" fmla="*/ 166 w 166"/>
                  <a:gd name="T15" fmla="*/ 0 h 6"/>
                  <a:gd name="T16" fmla="*/ 164 w 166"/>
                  <a:gd name="T17" fmla="*/ 0 h 6"/>
                  <a:gd name="T18" fmla="*/ 166 w 166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3" y="2"/>
                    </a:lnTo>
                    <a:lnTo>
                      <a:pt x="166" y="2"/>
                    </a:lnTo>
                    <a:lnTo>
                      <a:pt x="166" y="0"/>
                    </a:lnTo>
                    <a:lnTo>
                      <a:pt x="164" y="0"/>
                    </a:lnTo>
                    <a:lnTo>
                      <a:pt x="16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3" name="Rectangle 373"/>
              <p:cNvSpPr>
                <a:spLocks noChangeArrowheads="1"/>
              </p:cNvSpPr>
              <p:nvPr/>
            </p:nvSpPr>
            <p:spPr bwMode="auto">
              <a:xfrm>
                <a:off x="3609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4" name="Freeform 374"/>
              <p:cNvSpPr>
                <a:spLocks/>
              </p:cNvSpPr>
              <p:nvPr/>
            </p:nvSpPr>
            <p:spPr bwMode="auto">
              <a:xfrm>
                <a:off x="3688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5" name="Freeform 375"/>
              <p:cNvSpPr>
                <a:spLocks/>
              </p:cNvSpPr>
              <p:nvPr/>
            </p:nvSpPr>
            <p:spPr bwMode="auto">
              <a:xfrm>
                <a:off x="3608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6" name="Freeform 376"/>
              <p:cNvSpPr>
                <a:spLocks/>
              </p:cNvSpPr>
              <p:nvPr/>
            </p:nvSpPr>
            <p:spPr bwMode="auto">
              <a:xfrm>
                <a:off x="3608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7" name="Freeform 377"/>
              <p:cNvSpPr>
                <a:spLocks/>
              </p:cNvSpPr>
              <p:nvPr/>
            </p:nvSpPr>
            <p:spPr bwMode="auto">
              <a:xfrm>
                <a:off x="3609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8" name="Rectangle 378"/>
              <p:cNvSpPr>
                <a:spLocks noChangeArrowheads="1"/>
              </p:cNvSpPr>
              <p:nvPr/>
            </p:nvSpPr>
            <p:spPr bwMode="auto">
              <a:xfrm>
                <a:off x="3609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79" name="Freeform 379"/>
              <p:cNvSpPr>
                <a:spLocks/>
              </p:cNvSpPr>
              <p:nvPr/>
            </p:nvSpPr>
            <p:spPr bwMode="auto">
              <a:xfrm>
                <a:off x="3689" y="1852"/>
                <a:ext cx="3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0" name="Freeform 380"/>
              <p:cNvSpPr>
                <a:spLocks/>
              </p:cNvSpPr>
              <p:nvPr/>
            </p:nvSpPr>
            <p:spPr bwMode="auto">
              <a:xfrm>
                <a:off x="3607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1" name="Freeform 381"/>
              <p:cNvSpPr>
                <a:spLocks/>
              </p:cNvSpPr>
              <p:nvPr/>
            </p:nvSpPr>
            <p:spPr bwMode="auto">
              <a:xfrm>
                <a:off x="3607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2" name="Freeform 382"/>
              <p:cNvSpPr>
                <a:spLocks/>
              </p:cNvSpPr>
              <p:nvPr/>
            </p:nvSpPr>
            <p:spPr bwMode="auto">
              <a:xfrm>
                <a:off x="3609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3" name="Rectangle 383"/>
              <p:cNvSpPr>
                <a:spLocks noChangeArrowheads="1"/>
              </p:cNvSpPr>
              <p:nvPr/>
            </p:nvSpPr>
            <p:spPr bwMode="auto">
              <a:xfrm>
                <a:off x="3413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4" name="Freeform 384"/>
              <p:cNvSpPr>
                <a:spLocks/>
              </p:cNvSpPr>
              <p:nvPr/>
            </p:nvSpPr>
            <p:spPr bwMode="auto">
              <a:xfrm>
                <a:off x="3494" y="2097"/>
                <a:ext cx="1" cy="19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3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5" name="Freeform 385"/>
              <p:cNvSpPr>
                <a:spLocks/>
              </p:cNvSpPr>
              <p:nvPr/>
            </p:nvSpPr>
            <p:spPr bwMode="auto">
              <a:xfrm>
                <a:off x="3412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6" name="Freeform 386"/>
              <p:cNvSpPr>
                <a:spLocks/>
              </p:cNvSpPr>
              <p:nvPr/>
            </p:nvSpPr>
            <p:spPr bwMode="auto">
              <a:xfrm>
                <a:off x="3412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7" name="Freeform 387"/>
              <p:cNvSpPr>
                <a:spLocks/>
              </p:cNvSpPr>
              <p:nvPr/>
            </p:nvSpPr>
            <p:spPr bwMode="auto">
              <a:xfrm>
                <a:off x="3413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61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8" name="Rectangle 388"/>
              <p:cNvSpPr>
                <a:spLocks noChangeArrowheads="1"/>
              </p:cNvSpPr>
              <p:nvPr/>
            </p:nvSpPr>
            <p:spPr bwMode="auto">
              <a:xfrm>
                <a:off x="3413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89" name="Freeform 389"/>
              <p:cNvSpPr>
                <a:spLocks/>
              </p:cNvSpPr>
              <p:nvPr/>
            </p:nvSpPr>
            <p:spPr bwMode="auto">
              <a:xfrm>
                <a:off x="3494" y="1852"/>
                <a:ext cx="2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0" name="Freeform 390"/>
              <p:cNvSpPr>
                <a:spLocks/>
              </p:cNvSpPr>
              <p:nvPr/>
            </p:nvSpPr>
            <p:spPr bwMode="auto">
              <a:xfrm>
                <a:off x="3411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1" name="Freeform 391"/>
              <p:cNvSpPr>
                <a:spLocks/>
              </p:cNvSpPr>
              <p:nvPr/>
            </p:nvSpPr>
            <p:spPr bwMode="auto">
              <a:xfrm>
                <a:off x="3411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2" name="Freeform 392"/>
              <p:cNvSpPr>
                <a:spLocks/>
              </p:cNvSpPr>
              <p:nvPr/>
            </p:nvSpPr>
            <p:spPr bwMode="auto">
              <a:xfrm>
                <a:off x="3413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3" name="Rectangle 393"/>
              <p:cNvSpPr>
                <a:spLocks noChangeArrowheads="1"/>
              </p:cNvSpPr>
              <p:nvPr/>
            </p:nvSpPr>
            <p:spPr bwMode="auto">
              <a:xfrm>
                <a:off x="3218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4" name="Freeform 394"/>
              <p:cNvSpPr>
                <a:spLocks/>
              </p:cNvSpPr>
              <p:nvPr/>
            </p:nvSpPr>
            <p:spPr bwMode="auto">
              <a:xfrm>
                <a:off x="3298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5" name="Freeform 395"/>
              <p:cNvSpPr>
                <a:spLocks/>
              </p:cNvSpPr>
              <p:nvPr/>
            </p:nvSpPr>
            <p:spPr bwMode="auto">
              <a:xfrm>
                <a:off x="3216" y="2113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6" name="Freeform 396"/>
              <p:cNvSpPr>
                <a:spLocks/>
              </p:cNvSpPr>
              <p:nvPr/>
            </p:nvSpPr>
            <p:spPr bwMode="auto">
              <a:xfrm>
                <a:off x="3216" y="2095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7" name="Freeform 397"/>
              <p:cNvSpPr>
                <a:spLocks/>
              </p:cNvSpPr>
              <p:nvPr/>
            </p:nvSpPr>
            <p:spPr bwMode="auto">
              <a:xfrm>
                <a:off x="3218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8" name="Rectangle 398"/>
              <p:cNvSpPr>
                <a:spLocks noChangeArrowheads="1"/>
              </p:cNvSpPr>
              <p:nvPr/>
            </p:nvSpPr>
            <p:spPr bwMode="auto">
              <a:xfrm>
                <a:off x="3217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999" name="Freeform 399"/>
              <p:cNvSpPr>
                <a:spLocks/>
              </p:cNvSpPr>
              <p:nvPr/>
            </p:nvSpPr>
            <p:spPr bwMode="auto">
              <a:xfrm>
                <a:off x="3299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0" name="Freeform 400"/>
              <p:cNvSpPr>
                <a:spLocks/>
              </p:cNvSpPr>
              <p:nvPr/>
            </p:nvSpPr>
            <p:spPr bwMode="auto">
              <a:xfrm>
                <a:off x="3216" y="1870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1" name="Freeform 401"/>
              <p:cNvSpPr>
                <a:spLocks/>
              </p:cNvSpPr>
              <p:nvPr/>
            </p:nvSpPr>
            <p:spPr bwMode="auto">
              <a:xfrm>
                <a:off x="3216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2" name="Freeform 402"/>
              <p:cNvSpPr>
                <a:spLocks/>
              </p:cNvSpPr>
              <p:nvPr/>
            </p:nvSpPr>
            <p:spPr bwMode="auto">
              <a:xfrm>
                <a:off x="3217" y="1851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3" name="Rectangle 403"/>
              <p:cNvSpPr>
                <a:spLocks noChangeArrowheads="1"/>
              </p:cNvSpPr>
              <p:nvPr/>
            </p:nvSpPr>
            <p:spPr bwMode="auto">
              <a:xfrm>
                <a:off x="3022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4" name="Freeform 404"/>
              <p:cNvSpPr>
                <a:spLocks/>
              </p:cNvSpPr>
              <p:nvPr/>
            </p:nvSpPr>
            <p:spPr bwMode="auto">
              <a:xfrm>
                <a:off x="3103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5" name="Freeform 405"/>
              <p:cNvSpPr>
                <a:spLocks/>
              </p:cNvSpPr>
              <p:nvPr/>
            </p:nvSpPr>
            <p:spPr bwMode="auto">
              <a:xfrm>
                <a:off x="3021" y="2113"/>
                <a:ext cx="83" cy="3"/>
              </a:xfrm>
              <a:custGeom>
                <a:avLst/>
                <a:gdLst>
                  <a:gd name="T0" fmla="*/ 0 w 164"/>
                  <a:gd name="T1" fmla="*/ 4 h 6"/>
                  <a:gd name="T2" fmla="*/ 2 w 164"/>
                  <a:gd name="T3" fmla="*/ 6 h 6"/>
                  <a:gd name="T4" fmla="*/ 164 w 164"/>
                  <a:gd name="T5" fmla="*/ 6 h 6"/>
                  <a:gd name="T6" fmla="*/ 164 w 164"/>
                  <a:gd name="T7" fmla="*/ 0 h 6"/>
                  <a:gd name="T8" fmla="*/ 2 w 164"/>
                  <a:gd name="T9" fmla="*/ 0 h 6"/>
                  <a:gd name="T10" fmla="*/ 3 w 164"/>
                  <a:gd name="T11" fmla="*/ 4 h 6"/>
                  <a:gd name="T12" fmla="*/ 0 w 164"/>
                  <a:gd name="T13" fmla="*/ 4 h 6"/>
                  <a:gd name="T14" fmla="*/ 0 w 164"/>
                  <a:gd name="T15" fmla="*/ 6 h 6"/>
                  <a:gd name="T16" fmla="*/ 2 w 164"/>
                  <a:gd name="T17" fmla="*/ 6 h 6"/>
                  <a:gd name="T18" fmla="*/ 0 w 16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6">
                    <a:moveTo>
                      <a:pt x="0" y="4"/>
                    </a:moveTo>
                    <a:lnTo>
                      <a:pt x="2" y="6"/>
                    </a:lnTo>
                    <a:lnTo>
                      <a:pt x="164" y="6"/>
                    </a:lnTo>
                    <a:lnTo>
                      <a:pt x="164" y="0"/>
                    </a:lnTo>
                    <a:lnTo>
                      <a:pt x="2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6" name="Freeform 406"/>
              <p:cNvSpPr>
                <a:spLocks/>
              </p:cNvSpPr>
              <p:nvPr/>
            </p:nvSpPr>
            <p:spPr bwMode="auto">
              <a:xfrm>
                <a:off x="3021" y="2095"/>
                <a:ext cx="2" cy="20"/>
              </a:xfrm>
              <a:custGeom>
                <a:avLst/>
                <a:gdLst>
                  <a:gd name="T0" fmla="*/ 2 w 3"/>
                  <a:gd name="T1" fmla="*/ 0 h 41"/>
                  <a:gd name="T2" fmla="*/ 0 w 3"/>
                  <a:gd name="T3" fmla="*/ 4 h 41"/>
                  <a:gd name="T4" fmla="*/ 0 w 3"/>
                  <a:gd name="T5" fmla="*/ 41 h 41"/>
                  <a:gd name="T6" fmla="*/ 3 w 3"/>
                  <a:gd name="T7" fmla="*/ 41 h 41"/>
                  <a:gd name="T8" fmla="*/ 3 w 3"/>
                  <a:gd name="T9" fmla="*/ 4 h 41"/>
                  <a:gd name="T10" fmla="*/ 2 w 3"/>
                  <a:gd name="T11" fmla="*/ 6 h 41"/>
                  <a:gd name="T12" fmla="*/ 2 w 3"/>
                  <a:gd name="T13" fmla="*/ 0 h 41"/>
                  <a:gd name="T14" fmla="*/ 0 w 3"/>
                  <a:gd name="T15" fmla="*/ 0 h 41"/>
                  <a:gd name="T16" fmla="*/ 0 w 3"/>
                  <a:gd name="T17" fmla="*/ 4 h 41"/>
                  <a:gd name="T18" fmla="*/ 2 w 3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7" name="Freeform 407"/>
              <p:cNvSpPr>
                <a:spLocks/>
              </p:cNvSpPr>
              <p:nvPr/>
            </p:nvSpPr>
            <p:spPr bwMode="auto">
              <a:xfrm>
                <a:off x="3022" y="2095"/>
                <a:ext cx="84" cy="2"/>
              </a:xfrm>
              <a:custGeom>
                <a:avLst/>
                <a:gdLst>
                  <a:gd name="T0" fmla="*/ 166 w 166"/>
                  <a:gd name="T1" fmla="*/ 4 h 6"/>
                  <a:gd name="T2" fmla="*/ 162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2 w 166"/>
                  <a:gd name="T9" fmla="*/ 6 h 6"/>
                  <a:gd name="T10" fmla="*/ 160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2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2" y="6"/>
                    </a:lnTo>
                    <a:lnTo>
                      <a:pt x="160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8" name="Rectangle 408"/>
              <p:cNvSpPr>
                <a:spLocks noChangeArrowheads="1"/>
              </p:cNvSpPr>
              <p:nvPr/>
            </p:nvSpPr>
            <p:spPr bwMode="auto">
              <a:xfrm>
                <a:off x="3022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09" name="Freeform 409"/>
              <p:cNvSpPr>
                <a:spLocks/>
              </p:cNvSpPr>
              <p:nvPr/>
            </p:nvSpPr>
            <p:spPr bwMode="auto">
              <a:xfrm>
                <a:off x="3104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0" name="Freeform 410"/>
              <p:cNvSpPr>
                <a:spLocks/>
              </p:cNvSpPr>
              <p:nvPr/>
            </p:nvSpPr>
            <p:spPr bwMode="auto">
              <a:xfrm>
                <a:off x="3021" y="1870"/>
                <a:ext cx="84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3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1" name="Freeform 411"/>
              <p:cNvSpPr>
                <a:spLocks/>
              </p:cNvSpPr>
              <p:nvPr/>
            </p:nvSpPr>
            <p:spPr bwMode="auto">
              <a:xfrm>
                <a:off x="3021" y="1851"/>
                <a:ext cx="2" cy="20"/>
              </a:xfrm>
              <a:custGeom>
                <a:avLst/>
                <a:gdLst>
                  <a:gd name="T0" fmla="*/ 2 w 3"/>
                  <a:gd name="T1" fmla="*/ 0 h 39"/>
                  <a:gd name="T2" fmla="*/ 0 w 3"/>
                  <a:gd name="T3" fmla="*/ 2 h 39"/>
                  <a:gd name="T4" fmla="*/ 0 w 3"/>
                  <a:gd name="T5" fmla="*/ 39 h 39"/>
                  <a:gd name="T6" fmla="*/ 3 w 3"/>
                  <a:gd name="T7" fmla="*/ 39 h 39"/>
                  <a:gd name="T8" fmla="*/ 3 w 3"/>
                  <a:gd name="T9" fmla="*/ 2 h 39"/>
                  <a:gd name="T10" fmla="*/ 2 w 3"/>
                  <a:gd name="T11" fmla="*/ 6 h 39"/>
                  <a:gd name="T12" fmla="*/ 2 w 3"/>
                  <a:gd name="T13" fmla="*/ 0 h 39"/>
                  <a:gd name="T14" fmla="*/ 0 w 3"/>
                  <a:gd name="T15" fmla="*/ 0 h 39"/>
                  <a:gd name="T16" fmla="*/ 0 w 3"/>
                  <a:gd name="T17" fmla="*/ 2 h 39"/>
                  <a:gd name="T18" fmla="*/ 2 w 3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3" y="39"/>
                    </a:lnTo>
                    <a:lnTo>
                      <a:pt x="3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2" name="Freeform 412"/>
              <p:cNvSpPr>
                <a:spLocks/>
              </p:cNvSpPr>
              <p:nvPr/>
            </p:nvSpPr>
            <p:spPr bwMode="auto">
              <a:xfrm>
                <a:off x="3022" y="1851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4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4 w 168"/>
                  <a:gd name="T9" fmla="*/ 6 h 6"/>
                  <a:gd name="T10" fmla="*/ 162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4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4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3" name="Rectangle 413"/>
              <p:cNvSpPr>
                <a:spLocks noChangeArrowheads="1"/>
              </p:cNvSpPr>
              <p:nvPr/>
            </p:nvSpPr>
            <p:spPr bwMode="auto">
              <a:xfrm>
                <a:off x="2826" y="2097"/>
                <a:ext cx="83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4" name="Freeform 414"/>
              <p:cNvSpPr>
                <a:spLocks/>
              </p:cNvSpPr>
              <p:nvPr/>
            </p:nvSpPr>
            <p:spPr bwMode="auto">
              <a:xfrm>
                <a:off x="2907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5" name="Freeform 415"/>
              <p:cNvSpPr>
                <a:spLocks/>
              </p:cNvSpPr>
              <p:nvPr/>
            </p:nvSpPr>
            <p:spPr bwMode="auto">
              <a:xfrm>
                <a:off x="2825" y="2113"/>
                <a:ext cx="84" cy="3"/>
              </a:xfrm>
              <a:custGeom>
                <a:avLst/>
                <a:gdLst>
                  <a:gd name="T0" fmla="*/ 0 w 167"/>
                  <a:gd name="T1" fmla="*/ 4 h 6"/>
                  <a:gd name="T2" fmla="*/ 2 w 167"/>
                  <a:gd name="T3" fmla="*/ 6 h 6"/>
                  <a:gd name="T4" fmla="*/ 167 w 167"/>
                  <a:gd name="T5" fmla="*/ 6 h 6"/>
                  <a:gd name="T6" fmla="*/ 167 w 167"/>
                  <a:gd name="T7" fmla="*/ 0 h 6"/>
                  <a:gd name="T8" fmla="*/ 2 w 167"/>
                  <a:gd name="T9" fmla="*/ 0 h 6"/>
                  <a:gd name="T10" fmla="*/ 6 w 167"/>
                  <a:gd name="T11" fmla="*/ 4 h 6"/>
                  <a:gd name="T12" fmla="*/ 0 w 167"/>
                  <a:gd name="T13" fmla="*/ 4 h 6"/>
                  <a:gd name="T14" fmla="*/ 0 w 167"/>
                  <a:gd name="T15" fmla="*/ 6 h 6"/>
                  <a:gd name="T16" fmla="*/ 2 w 167"/>
                  <a:gd name="T17" fmla="*/ 6 h 6"/>
                  <a:gd name="T18" fmla="*/ 0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0" y="4"/>
                    </a:moveTo>
                    <a:lnTo>
                      <a:pt x="2" y="6"/>
                    </a:lnTo>
                    <a:lnTo>
                      <a:pt x="167" y="6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6" name="Freeform 416"/>
              <p:cNvSpPr>
                <a:spLocks/>
              </p:cNvSpPr>
              <p:nvPr/>
            </p:nvSpPr>
            <p:spPr bwMode="auto">
              <a:xfrm>
                <a:off x="2825" y="2095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7" name="Freeform 417"/>
              <p:cNvSpPr>
                <a:spLocks/>
              </p:cNvSpPr>
              <p:nvPr/>
            </p:nvSpPr>
            <p:spPr bwMode="auto">
              <a:xfrm>
                <a:off x="2826" y="2095"/>
                <a:ext cx="84" cy="2"/>
              </a:xfrm>
              <a:custGeom>
                <a:avLst/>
                <a:gdLst>
                  <a:gd name="T0" fmla="*/ 167 w 167"/>
                  <a:gd name="T1" fmla="*/ 4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8" name="Rectangle 418"/>
              <p:cNvSpPr>
                <a:spLocks noChangeArrowheads="1"/>
              </p:cNvSpPr>
              <p:nvPr/>
            </p:nvSpPr>
            <p:spPr bwMode="auto">
              <a:xfrm>
                <a:off x="2826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19" name="Freeform 419"/>
              <p:cNvSpPr>
                <a:spLocks/>
              </p:cNvSpPr>
              <p:nvPr/>
            </p:nvSpPr>
            <p:spPr bwMode="auto">
              <a:xfrm>
                <a:off x="2908" y="1852"/>
                <a:ext cx="3" cy="20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5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0" name="Freeform 420"/>
              <p:cNvSpPr>
                <a:spLocks/>
              </p:cNvSpPr>
              <p:nvPr/>
            </p:nvSpPr>
            <p:spPr bwMode="auto">
              <a:xfrm>
                <a:off x="2825" y="1870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1" name="Freeform 421"/>
              <p:cNvSpPr>
                <a:spLocks/>
              </p:cNvSpPr>
              <p:nvPr/>
            </p:nvSpPr>
            <p:spPr bwMode="auto">
              <a:xfrm>
                <a:off x="2825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2" name="Freeform 422"/>
              <p:cNvSpPr>
                <a:spLocks/>
              </p:cNvSpPr>
              <p:nvPr/>
            </p:nvSpPr>
            <p:spPr bwMode="auto">
              <a:xfrm>
                <a:off x="2826" y="1851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5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5 w 168"/>
                  <a:gd name="T9" fmla="*/ 6 h 6"/>
                  <a:gd name="T10" fmla="*/ 163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5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3" name="Rectangle 423"/>
              <p:cNvSpPr>
                <a:spLocks noChangeArrowheads="1"/>
              </p:cNvSpPr>
              <p:nvPr/>
            </p:nvSpPr>
            <p:spPr bwMode="auto">
              <a:xfrm>
                <a:off x="2631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4" name="Freeform 424"/>
              <p:cNvSpPr>
                <a:spLocks/>
              </p:cNvSpPr>
              <p:nvPr/>
            </p:nvSpPr>
            <p:spPr bwMode="auto">
              <a:xfrm>
                <a:off x="2711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5" name="Freeform 425"/>
              <p:cNvSpPr>
                <a:spLocks/>
              </p:cNvSpPr>
              <p:nvPr/>
            </p:nvSpPr>
            <p:spPr bwMode="auto">
              <a:xfrm>
                <a:off x="2631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6" name="Freeform 426"/>
              <p:cNvSpPr>
                <a:spLocks/>
              </p:cNvSpPr>
              <p:nvPr/>
            </p:nvSpPr>
            <p:spPr bwMode="auto">
              <a:xfrm>
                <a:off x="2631" y="2095"/>
                <a:ext cx="1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7" name="Freeform 427"/>
              <p:cNvSpPr>
                <a:spLocks/>
              </p:cNvSpPr>
              <p:nvPr/>
            </p:nvSpPr>
            <p:spPr bwMode="auto">
              <a:xfrm>
                <a:off x="2631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8" name="Rectangle 428"/>
              <p:cNvSpPr>
                <a:spLocks noChangeArrowheads="1"/>
              </p:cNvSpPr>
              <p:nvPr/>
            </p:nvSpPr>
            <p:spPr bwMode="auto">
              <a:xfrm>
                <a:off x="2631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29" name="Freeform 429"/>
              <p:cNvSpPr>
                <a:spLocks/>
              </p:cNvSpPr>
              <p:nvPr/>
            </p:nvSpPr>
            <p:spPr bwMode="auto">
              <a:xfrm>
                <a:off x="2713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0" name="Freeform 430"/>
              <p:cNvSpPr>
                <a:spLocks/>
              </p:cNvSpPr>
              <p:nvPr/>
            </p:nvSpPr>
            <p:spPr bwMode="auto">
              <a:xfrm>
                <a:off x="2630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1" name="Freeform 431"/>
              <p:cNvSpPr>
                <a:spLocks/>
              </p:cNvSpPr>
              <p:nvPr/>
            </p:nvSpPr>
            <p:spPr bwMode="auto">
              <a:xfrm>
                <a:off x="2630" y="1851"/>
                <a:ext cx="2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2" name="Freeform 432"/>
              <p:cNvSpPr>
                <a:spLocks/>
              </p:cNvSpPr>
              <p:nvPr/>
            </p:nvSpPr>
            <p:spPr bwMode="auto">
              <a:xfrm>
                <a:off x="2631" y="1851"/>
                <a:ext cx="84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3" name="Freeform 433"/>
              <p:cNvSpPr>
                <a:spLocks/>
              </p:cNvSpPr>
              <p:nvPr/>
            </p:nvSpPr>
            <p:spPr bwMode="auto">
              <a:xfrm>
                <a:off x="2516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4" name="Freeform 434"/>
              <p:cNvSpPr>
                <a:spLocks/>
              </p:cNvSpPr>
              <p:nvPr/>
            </p:nvSpPr>
            <p:spPr bwMode="auto">
              <a:xfrm>
                <a:off x="2517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5" name="Freeform 435"/>
              <p:cNvSpPr>
                <a:spLocks/>
              </p:cNvSpPr>
              <p:nvPr/>
            </p:nvSpPr>
            <p:spPr bwMode="auto">
              <a:xfrm>
                <a:off x="4389" y="1734"/>
                <a:ext cx="1" cy="438"/>
              </a:xfrm>
              <a:custGeom>
                <a:avLst/>
                <a:gdLst>
                  <a:gd name="T0" fmla="*/ 2 w 4"/>
                  <a:gd name="T1" fmla="*/ 0 h 876"/>
                  <a:gd name="T2" fmla="*/ 0 w 4"/>
                  <a:gd name="T3" fmla="*/ 2 h 876"/>
                  <a:gd name="T4" fmla="*/ 0 w 4"/>
                  <a:gd name="T5" fmla="*/ 876 h 876"/>
                  <a:gd name="T6" fmla="*/ 4 w 4"/>
                  <a:gd name="T7" fmla="*/ 876 h 876"/>
                  <a:gd name="T8" fmla="*/ 4 w 4"/>
                  <a:gd name="T9" fmla="*/ 2 h 876"/>
                  <a:gd name="T10" fmla="*/ 2 w 4"/>
                  <a:gd name="T11" fmla="*/ 4 h 876"/>
                  <a:gd name="T12" fmla="*/ 2 w 4"/>
                  <a:gd name="T13" fmla="*/ 0 h 876"/>
                  <a:gd name="T14" fmla="*/ 0 w 4"/>
                  <a:gd name="T15" fmla="*/ 0 h 876"/>
                  <a:gd name="T16" fmla="*/ 0 w 4"/>
                  <a:gd name="T17" fmla="*/ 2 h 876"/>
                  <a:gd name="T18" fmla="*/ 2 w 4"/>
                  <a:gd name="T19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6">
                    <a:moveTo>
                      <a:pt x="2" y="0"/>
                    </a:moveTo>
                    <a:lnTo>
                      <a:pt x="0" y="2"/>
                    </a:lnTo>
                    <a:lnTo>
                      <a:pt x="0" y="876"/>
                    </a:lnTo>
                    <a:lnTo>
                      <a:pt x="4" y="876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6" name="Freeform 436"/>
              <p:cNvSpPr>
                <a:spLocks/>
              </p:cNvSpPr>
              <p:nvPr/>
            </p:nvSpPr>
            <p:spPr bwMode="auto">
              <a:xfrm>
                <a:off x="4390" y="1734"/>
                <a:ext cx="7" cy="2"/>
              </a:xfrm>
              <a:custGeom>
                <a:avLst/>
                <a:gdLst>
                  <a:gd name="T0" fmla="*/ 16 w 16"/>
                  <a:gd name="T1" fmla="*/ 2 h 4"/>
                  <a:gd name="T2" fmla="*/ 12 w 16"/>
                  <a:gd name="T3" fmla="*/ 0 h 4"/>
                  <a:gd name="T4" fmla="*/ 0 w 16"/>
                  <a:gd name="T5" fmla="*/ 0 h 4"/>
                  <a:gd name="T6" fmla="*/ 0 w 16"/>
                  <a:gd name="T7" fmla="*/ 4 h 4"/>
                  <a:gd name="T8" fmla="*/ 12 w 16"/>
                  <a:gd name="T9" fmla="*/ 4 h 4"/>
                  <a:gd name="T10" fmla="*/ 10 w 16"/>
                  <a:gd name="T11" fmla="*/ 2 h 4"/>
                  <a:gd name="T12" fmla="*/ 16 w 16"/>
                  <a:gd name="T13" fmla="*/ 2 h 4"/>
                  <a:gd name="T14" fmla="*/ 16 w 16"/>
                  <a:gd name="T15" fmla="*/ 0 h 4"/>
                  <a:gd name="T16" fmla="*/ 12 w 16"/>
                  <a:gd name="T17" fmla="*/ 0 h 4"/>
                  <a:gd name="T18" fmla="*/ 16 w 1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7" name="Freeform 437"/>
              <p:cNvSpPr>
                <a:spLocks/>
              </p:cNvSpPr>
              <p:nvPr/>
            </p:nvSpPr>
            <p:spPr bwMode="auto">
              <a:xfrm>
                <a:off x="4394" y="1735"/>
                <a:ext cx="3" cy="438"/>
              </a:xfrm>
              <a:custGeom>
                <a:avLst/>
                <a:gdLst>
                  <a:gd name="T0" fmla="*/ 2 w 6"/>
                  <a:gd name="T1" fmla="*/ 876 h 876"/>
                  <a:gd name="T2" fmla="*/ 6 w 6"/>
                  <a:gd name="T3" fmla="*/ 874 h 876"/>
                  <a:gd name="T4" fmla="*/ 6 w 6"/>
                  <a:gd name="T5" fmla="*/ 0 h 876"/>
                  <a:gd name="T6" fmla="*/ 0 w 6"/>
                  <a:gd name="T7" fmla="*/ 0 h 876"/>
                  <a:gd name="T8" fmla="*/ 0 w 6"/>
                  <a:gd name="T9" fmla="*/ 874 h 876"/>
                  <a:gd name="T10" fmla="*/ 2 w 6"/>
                  <a:gd name="T11" fmla="*/ 870 h 876"/>
                  <a:gd name="T12" fmla="*/ 2 w 6"/>
                  <a:gd name="T13" fmla="*/ 876 h 876"/>
                  <a:gd name="T14" fmla="*/ 6 w 6"/>
                  <a:gd name="T15" fmla="*/ 876 h 876"/>
                  <a:gd name="T16" fmla="*/ 6 w 6"/>
                  <a:gd name="T17" fmla="*/ 874 h 876"/>
                  <a:gd name="T18" fmla="*/ 2 w 6"/>
                  <a:gd name="T19" fmla="*/ 876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6">
                    <a:moveTo>
                      <a:pt x="2" y="876"/>
                    </a:moveTo>
                    <a:lnTo>
                      <a:pt x="6" y="87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4"/>
                    </a:lnTo>
                    <a:lnTo>
                      <a:pt x="2" y="870"/>
                    </a:lnTo>
                    <a:lnTo>
                      <a:pt x="2" y="876"/>
                    </a:lnTo>
                    <a:lnTo>
                      <a:pt x="6" y="876"/>
                    </a:lnTo>
                    <a:lnTo>
                      <a:pt x="6" y="874"/>
                    </a:lnTo>
                    <a:lnTo>
                      <a:pt x="2" y="8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8" name="Freeform 438"/>
              <p:cNvSpPr>
                <a:spLocks/>
              </p:cNvSpPr>
              <p:nvPr/>
            </p:nvSpPr>
            <p:spPr bwMode="auto">
              <a:xfrm>
                <a:off x="4389" y="2170"/>
                <a:ext cx="6" cy="3"/>
              </a:xfrm>
              <a:custGeom>
                <a:avLst/>
                <a:gdLst>
                  <a:gd name="T0" fmla="*/ 0 w 14"/>
                  <a:gd name="T1" fmla="*/ 4 h 6"/>
                  <a:gd name="T2" fmla="*/ 2 w 14"/>
                  <a:gd name="T3" fmla="*/ 6 h 6"/>
                  <a:gd name="T4" fmla="*/ 14 w 14"/>
                  <a:gd name="T5" fmla="*/ 6 h 6"/>
                  <a:gd name="T6" fmla="*/ 14 w 14"/>
                  <a:gd name="T7" fmla="*/ 0 h 6"/>
                  <a:gd name="T8" fmla="*/ 2 w 14"/>
                  <a:gd name="T9" fmla="*/ 0 h 6"/>
                  <a:gd name="T10" fmla="*/ 4 w 14"/>
                  <a:gd name="T11" fmla="*/ 4 h 6"/>
                  <a:gd name="T12" fmla="*/ 0 w 14"/>
                  <a:gd name="T13" fmla="*/ 4 h 6"/>
                  <a:gd name="T14" fmla="*/ 0 w 14"/>
                  <a:gd name="T15" fmla="*/ 6 h 6"/>
                  <a:gd name="T16" fmla="*/ 2 w 14"/>
                  <a:gd name="T17" fmla="*/ 6 h 6"/>
                  <a:gd name="T18" fmla="*/ 0 w 1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">
                    <a:moveTo>
                      <a:pt x="0" y="4"/>
                    </a:moveTo>
                    <a:lnTo>
                      <a:pt x="2" y="6"/>
                    </a:lnTo>
                    <a:lnTo>
                      <a:pt x="14" y="6"/>
                    </a:lnTo>
                    <a:lnTo>
                      <a:pt x="14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39" name="Freeform 439"/>
              <p:cNvSpPr>
                <a:spLocks/>
              </p:cNvSpPr>
              <p:nvPr/>
            </p:nvSpPr>
            <p:spPr bwMode="auto">
              <a:xfrm>
                <a:off x="3606" y="2171"/>
                <a:ext cx="84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0" name="Freeform 440"/>
              <p:cNvSpPr>
                <a:spLocks/>
              </p:cNvSpPr>
              <p:nvPr/>
            </p:nvSpPr>
            <p:spPr bwMode="auto">
              <a:xfrm>
                <a:off x="3606" y="2166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1" name="Freeform 441"/>
              <p:cNvSpPr>
                <a:spLocks/>
              </p:cNvSpPr>
              <p:nvPr/>
            </p:nvSpPr>
            <p:spPr bwMode="auto">
              <a:xfrm>
                <a:off x="3607" y="2166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2" name="Freeform 442"/>
              <p:cNvSpPr>
                <a:spLocks/>
              </p:cNvSpPr>
              <p:nvPr/>
            </p:nvSpPr>
            <p:spPr bwMode="auto">
              <a:xfrm>
                <a:off x="3689" y="2167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3" name="Freeform 443"/>
              <p:cNvSpPr>
                <a:spLocks/>
              </p:cNvSpPr>
              <p:nvPr/>
            </p:nvSpPr>
            <p:spPr bwMode="auto">
              <a:xfrm>
                <a:off x="3806" y="2171"/>
                <a:ext cx="85" cy="3"/>
              </a:xfrm>
              <a:custGeom>
                <a:avLst/>
                <a:gdLst>
                  <a:gd name="T0" fmla="*/ 0 w 170"/>
                  <a:gd name="T1" fmla="*/ 2 h 6"/>
                  <a:gd name="T2" fmla="*/ 3 w 170"/>
                  <a:gd name="T3" fmla="*/ 6 h 6"/>
                  <a:gd name="T4" fmla="*/ 170 w 170"/>
                  <a:gd name="T5" fmla="*/ 6 h 6"/>
                  <a:gd name="T6" fmla="*/ 170 w 170"/>
                  <a:gd name="T7" fmla="*/ 0 h 6"/>
                  <a:gd name="T8" fmla="*/ 3 w 170"/>
                  <a:gd name="T9" fmla="*/ 0 h 6"/>
                  <a:gd name="T10" fmla="*/ 5 w 170"/>
                  <a:gd name="T11" fmla="*/ 2 h 6"/>
                  <a:gd name="T12" fmla="*/ 0 w 170"/>
                  <a:gd name="T13" fmla="*/ 2 h 6"/>
                  <a:gd name="T14" fmla="*/ 0 w 170"/>
                  <a:gd name="T15" fmla="*/ 6 h 6"/>
                  <a:gd name="T16" fmla="*/ 3 w 170"/>
                  <a:gd name="T17" fmla="*/ 6 h 6"/>
                  <a:gd name="T18" fmla="*/ 0 w 170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" h="6">
                    <a:moveTo>
                      <a:pt x="0" y="2"/>
                    </a:moveTo>
                    <a:lnTo>
                      <a:pt x="3" y="6"/>
                    </a:lnTo>
                    <a:lnTo>
                      <a:pt x="170" y="6"/>
                    </a:lnTo>
                    <a:lnTo>
                      <a:pt x="170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4" name="Freeform 444"/>
              <p:cNvSpPr>
                <a:spLocks/>
              </p:cNvSpPr>
              <p:nvPr/>
            </p:nvSpPr>
            <p:spPr bwMode="auto">
              <a:xfrm>
                <a:off x="3806" y="2166"/>
                <a:ext cx="3" cy="6"/>
              </a:xfrm>
              <a:custGeom>
                <a:avLst/>
                <a:gdLst>
                  <a:gd name="T0" fmla="*/ 3 w 5"/>
                  <a:gd name="T1" fmla="*/ 0 h 11"/>
                  <a:gd name="T2" fmla="*/ 0 w 5"/>
                  <a:gd name="T3" fmla="*/ 2 h 11"/>
                  <a:gd name="T4" fmla="*/ 0 w 5"/>
                  <a:gd name="T5" fmla="*/ 11 h 11"/>
                  <a:gd name="T6" fmla="*/ 5 w 5"/>
                  <a:gd name="T7" fmla="*/ 11 h 11"/>
                  <a:gd name="T8" fmla="*/ 5 w 5"/>
                  <a:gd name="T9" fmla="*/ 2 h 11"/>
                  <a:gd name="T10" fmla="*/ 3 w 5"/>
                  <a:gd name="T11" fmla="*/ 5 h 11"/>
                  <a:gd name="T12" fmla="*/ 3 w 5"/>
                  <a:gd name="T13" fmla="*/ 0 h 11"/>
                  <a:gd name="T14" fmla="*/ 0 w 5"/>
                  <a:gd name="T15" fmla="*/ 0 h 11"/>
                  <a:gd name="T16" fmla="*/ 0 w 5"/>
                  <a:gd name="T17" fmla="*/ 2 h 11"/>
                  <a:gd name="T18" fmla="*/ 3 w 5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5" y="11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5" name="Freeform 445"/>
              <p:cNvSpPr>
                <a:spLocks/>
              </p:cNvSpPr>
              <p:nvPr/>
            </p:nvSpPr>
            <p:spPr bwMode="auto">
              <a:xfrm>
                <a:off x="3808" y="2166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5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6" name="Freeform 446"/>
              <p:cNvSpPr>
                <a:spLocks/>
              </p:cNvSpPr>
              <p:nvPr/>
            </p:nvSpPr>
            <p:spPr bwMode="auto">
              <a:xfrm>
                <a:off x="3890" y="2167"/>
                <a:ext cx="2" cy="7"/>
              </a:xfrm>
              <a:custGeom>
                <a:avLst/>
                <a:gdLst>
                  <a:gd name="T0" fmla="*/ 2 w 4"/>
                  <a:gd name="T1" fmla="*/ 13 h 13"/>
                  <a:gd name="T2" fmla="*/ 4 w 4"/>
                  <a:gd name="T3" fmla="*/ 9 h 13"/>
                  <a:gd name="T4" fmla="*/ 4 w 4"/>
                  <a:gd name="T5" fmla="*/ 0 h 13"/>
                  <a:gd name="T6" fmla="*/ 0 w 4"/>
                  <a:gd name="T7" fmla="*/ 0 h 13"/>
                  <a:gd name="T8" fmla="*/ 0 w 4"/>
                  <a:gd name="T9" fmla="*/ 9 h 13"/>
                  <a:gd name="T10" fmla="*/ 2 w 4"/>
                  <a:gd name="T11" fmla="*/ 7 h 13"/>
                  <a:gd name="T12" fmla="*/ 2 w 4"/>
                  <a:gd name="T13" fmla="*/ 13 h 13"/>
                  <a:gd name="T14" fmla="*/ 4 w 4"/>
                  <a:gd name="T15" fmla="*/ 13 h 13"/>
                  <a:gd name="T16" fmla="*/ 4 w 4"/>
                  <a:gd name="T17" fmla="*/ 9 h 13"/>
                  <a:gd name="T18" fmla="*/ 2 w 4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3">
                    <a:moveTo>
                      <a:pt x="2" y="13"/>
                    </a:move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4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7" name="Freeform 447"/>
              <p:cNvSpPr>
                <a:spLocks/>
              </p:cNvSpPr>
              <p:nvPr/>
            </p:nvSpPr>
            <p:spPr bwMode="auto">
              <a:xfrm>
                <a:off x="3999" y="2171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2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2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2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2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8" name="Freeform 448"/>
              <p:cNvSpPr>
                <a:spLocks/>
              </p:cNvSpPr>
              <p:nvPr/>
            </p:nvSpPr>
            <p:spPr bwMode="auto">
              <a:xfrm>
                <a:off x="3999" y="2166"/>
                <a:ext cx="3" cy="6"/>
              </a:xfrm>
              <a:custGeom>
                <a:avLst/>
                <a:gdLst>
                  <a:gd name="T0" fmla="*/ 2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2 w 6"/>
                  <a:gd name="T11" fmla="*/ 5 h 11"/>
                  <a:gd name="T12" fmla="*/ 2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2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49" name="Freeform 449"/>
              <p:cNvSpPr>
                <a:spLocks/>
              </p:cNvSpPr>
              <p:nvPr/>
            </p:nvSpPr>
            <p:spPr bwMode="auto">
              <a:xfrm>
                <a:off x="4000" y="2166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9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9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9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9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0" name="Freeform 450"/>
              <p:cNvSpPr>
                <a:spLocks/>
              </p:cNvSpPr>
              <p:nvPr/>
            </p:nvSpPr>
            <p:spPr bwMode="auto">
              <a:xfrm>
                <a:off x="4082" y="2167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1" name="Freeform 451"/>
              <p:cNvSpPr>
                <a:spLocks/>
              </p:cNvSpPr>
              <p:nvPr/>
            </p:nvSpPr>
            <p:spPr bwMode="auto">
              <a:xfrm>
                <a:off x="4195" y="2171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4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4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4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4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2" name="Freeform 452"/>
              <p:cNvSpPr>
                <a:spLocks/>
              </p:cNvSpPr>
              <p:nvPr/>
            </p:nvSpPr>
            <p:spPr bwMode="auto">
              <a:xfrm>
                <a:off x="4195" y="2166"/>
                <a:ext cx="3" cy="6"/>
              </a:xfrm>
              <a:custGeom>
                <a:avLst/>
                <a:gdLst>
                  <a:gd name="T0" fmla="*/ 4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4 w 6"/>
                  <a:gd name="T11" fmla="*/ 5 h 11"/>
                  <a:gd name="T12" fmla="*/ 4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4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3" name="Freeform 453"/>
              <p:cNvSpPr>
                <a:spLocks/>
              </p:cNvSpPr>
              <p:nvPr/>
            </p:nvSpPr>
            <p:spPr bwMode="auto">
              <a:xfrm>
                <a:off x="4197" y="2166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3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4" name="Freeform 454"/>
              <p:cNvSpPr>
                <a:spLocks/>
              </p:cNvSpPr>
              <p:nvPr/>
            </p:nvSpPr>
            <p:spPr bwMode="auto">
              <a:xfrm>
                <a:off x="4278" y="2167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5" name="Freeform 455"/>
              <p:cNvSpPr>
                <a:spLocks/>
              </p:cNvSpPr>
              <p:nvPr/>
            </p:nvSpPr>
            <p:spPr bwMode="auto">
              <a:xfrm>
                <a:off x="4390" y="2171"/>
                <a:ext cx="85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6" name="Freeform 456"/>
              <p:cNvSpPr>
                <a:spLocks/>
              </p:cNvSpPr>
              <p:nvPr/>
            </p:nvSpPr>
            <p:spPr bwMode="auto">
              <a:xfrm>
                <a:off x="4390" y="2166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7" name="Freeform 457"/>
              <p:cNvSpPr>
                <a:spLocks/>
              </p:cNvSpPr>
              <p:nvPr/>
            </p:nvSpPr>
            <p:spPr bwMode="auto">
              <a:xfrm>
                <a:off x="4391" y="2166"/>
                <a:ext cx="86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8" name="Freeform 458"/>
              <p:cNvSpPr>
                <a:spLocks/>
              </p:cNvSpPr>
              <p:nvPr/>
            </p:nvSpPr>
            <p:spPr bwMode="auto">
              <a:xfrm>
                <a:off x="4474" y="2167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59" name="Freeform 459"/>
              <p:cNvSpPr>
                <a:spLocks/>
              </p:cNvSpPr>
              <p:nvPr/>
            </p:nvSpPr>
            <p:spPr bwMode="auto">
              <a:xfrm>
                <a:off x="2631" y="1734"/>
                <a:ext cx="85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0" name="Freeform 460"/>
              <p:cNvSpPr>
                <a:spLocks/>
              </p:cNvSpPr>
              <p:nvPr/>
            </p:nvSpPr>
            <p:spPr bwMode="auto">
              <a:xfrm>
                <a:off x="2715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1" name="Freeform 461"/>
              <p:cNvSpPr>
                <a:spLocks/>
              </p:cNvSpPr>
              <p:nvPr/>
            </p:nvSpPr>
            <p:spPr bwMode="auto">
              <a:xfrm>
                <a:off x="2710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2" name="Freeform 462"/>
              <p:cNvSpPr>
                <a:spLocks/>
              </p:cNvSpPr>
              <p:nvPr/>
            </p:nvSpPr>
            <p:spPr bwMode="auto">
              <a:xfrm>
                <a:off x="2710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3" name="Freeform 463"/>
              <p:cNvSpPr>
                <a:spLocks/>
              </p:cNvSpPr>
              <p:nvPr/>
            </p:nvSpPr>
            <p:spPr bwMode="auto">
              <a:xfrm>
                <a:off x="2634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4" name="Freeform 464"/>
              <p:cNvSpPr>
                <a:spLocks/>
              </p:cNvSpPr>
              <p:nvPr/>
            </p:nvSpPr>
            <p:spPr bwMode="auto">
              <a:xfrm>
                <a:off x="2628" y="1733"/>
                <a:ext cx="8" cy="7"/>
              </a:xfrm>
              <a:custGeom>
                <a:avLst/>
                <a:gdLst>
                  <a:gd name="T0" fmla="*/ 8 w 18"/>
                  <a:gd name="T1" fmla="*/ 0 h 13"/>
                  <a:gd name="T2" fmla="*/ 6 w 18"/>
                  <a:gd name="T3" fmla="*/ 4 h 13"/>
                  <a:gd name="T4" fmla="*/ 14 w 18"/>
                  <a:gd name="T5" fmla="*/ 13 h 13"/>
                  <a:gd name="T6" fmla="*/ 18 w 18"/>
                  <a:gd name="T7" fmla="*/ 10 h 13"/>
                  <a:gd name="T8" fmla="*/ 8 w 18"/>
                  <a:gd name="T9" fmla="*/ 2 h 13"/>
                  <a:gd name="T10" fmla="*/ 8 w 18"/>
                  <a:gd name="T11" fmla="*/ 6 h 13"/>
                  <a:gd name="T12" fmla="*/ 8 w 18"/>
                  <a:gd name="T13" fmla="*/ 0 h 13"/>
                  <a:gd name="T14" fmla="*/ 0 w 18"/>
                  <a:gd name="T15" fmla="*/ 0 h 13"/>
                  <a:gd name="T16" fmla="*/ 6 w 18"/>
                  <a:gd name="T17" fmla="*/ 4 h 13"/>
                  <a:gd name="T18" fmla="*/ 8 w 18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3">
                    <a:moveTo>
                      <a:pt x="8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18" y="1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5" name="Freeform 465"/>
              <p:cNvSpPr>
                <a:spLocks/>
              </p:cNvSpPr>
              <p:nvPr/>
            </p:nvSpPr>
            <p:spPr bwMode="auto">
              <a:xfrm>
                <a:off x="2631" y="1733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6" name="Freeform 466"/>
              <p:cNvSpPr>
                <a:spLocks/>
              </p:cNvSpPr>
              <p:nvPr/>
            </p:nvSpPr>
            <p:spPr bwMode="auto">
              <a:xfrm>
                <a:off x="2826" y="1734"/>
                <a:ext cx="86" cy="438"/>
              </a:xfrm>
              <a:custGeom>
                <a:avLst/>
                <a:gdLst>
                  <a:gd name="T0" fmla="*/ 170 w 170"/>
                  <a:gd name="T1" fmla="*/ 0 h 876"/>
                  <a:gd name="T2" fmla="*/ 170 w 170"/>
                  <a:gd name="T3" fmla="*/ 876 h 876"/>
                  <a:gd name="T4" fmla="*/ 161 w 170"/>
                  <a:gd name="T5" fmla="*/ 870 h 876"/>
                  <a:gd name="T6" fmla="*/ 161 w 170"/>
                  <a:gd name="T7" fmla="*/ 10 h 876"/>
                  <a:gd name="T8" fmla="*/ 9 w 170"/>
                  <a:gd name="T9" fmla="*/ 10 h 876"/>
                  <a:gd name="T10" fmla="*/ 0 w 170"/>
                  <a:gd name="T11" fmla="*/ 0 h 876"/>
                  <a:gd name="T12" fmla="*/ 170 w 170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876">
                    <a:moveTo>
                      <a:pt x="170" y="0"/>
                    </a:moveTo>
                    <a:lnTo>
                      <a:pt x="170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7" name="Freeform 467"/>
              <p:cNvSpPr>
                <a:spLocks/>
              </p:cNvSpPr>
              <p:nvPr/>
            </p:nvSpPr>
            <p:spPr bwMode="auto">
              <a:xfrm>
                <a:off x="2911" y="1734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8" name="Freeform 468"/>
              <p:cNvSpPr>
                <a:spLocks/>
              </p:cNvSpPr>
              <p:nvPr/>
            </p:nvSpPr>
            <p:spPr bwMode="auto">
              <a:xfrm>
                <a:off x="2906" y="2168"/>
                <a:ext cx="6" cy="5"/>
              </a:xfrm>
              <a:custGeom>
                <a:avLst/>
                <a:gdLst>
                  <a:gd name="T0" fmla="*/ 0 w 11"/>
                  <a:gd name="T1" fmla="*/ 2 h 10"/>
                  <a:gd name="T2" fmla="*/ 0 w 11"/>
                  <a:gd name="T3" fmla="*/ 4 h 10"/>
                  <a:gd name="T4" fmla="*/ 9 w 11"/>
                  <a:gd name="T5" fmla="*/ 10 h 10"/>
                  <a:gd name="T6" fmla="*/ 11 w 11"/>
                  <a:gd name="T7" fmla="*/ 4 h 10"/>
                  <a:gd name="T8" fmla="*/ 2 w 11"/>
                  <a:gd name="T9" fmla="*/ 0 h 10"/>
                  <a:gd name="T10" fmla="*/ 4 w 11"/>
                  <a:gd name="T11" fmla="*/ 2 h 10"/>
                  <a:gd name="T12" fmla="*/ 0 w 11"/>
                  <a:gd name="T13" fmla="*/ 2 h 10"/>
                  <a:gd name="T14" fmla="*/ 0 w 11"/>
                  <a:gd name="T15" fmla="*/ 4 h 10"/>
                  <a:gd name="T16" fmla="*/ 0 w 11"/>
                  <a:gd name="T17" fmla="*/ 4 h 10"/>
                  <a:gd name="T18" fmla="*/ 0 w 11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lnTo>
                      <a:pt x="0" y="4"/>
                    </a:lnTo>
                    <a:lnTo>
                      <a:pt x="9" y="10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69" name="Freeform 469"/>
              <p:cNvSpPr>
                <a:spLocks/>
              </p:cNvSpPr>
              <p:nvPr/>
            </p:nvSpPr>
            <p:spPr bwMode="auto">
              <a:xfrm>
                <a:off x="2906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0" name="Freeform 470"/>
              <p:cNvSpPr>
                <a:spLocks/>
              </p:cNvSpPr>
              <p:nvPr/>
            </p:nvSpPr>
            <p:spPr bwMode="auto">
              <a:xfrm>
                <a:off x="2830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1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1 w 153"/>
                  <a:gd name="T9" fmla="*/ 0 h 5"/>
                  <a:gd name="T10" fmla="*/ 3 w 153"/>
                  <a:gd name="T11" fmla="*/ 2 h 5"/>
                  <a:gd name="T12" fmla="*/ 0 w 153"/>
                  <a:gd name="T13" fmla="*/ 5 h 5"/>
                  <a:gd name="T14" fmla="*/ 1 w 153"/>
                  <a:gd name="T15" fmla="*/ 5 h 5"/>
                  <a:gd name="T16" fmla="*/ 1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1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1" name="Freeform 471"/>
              <p:cNvSpPr>
                <a:spLocks/>
              </p:cNvSpPr>
              <p:nvPr/>
            </p:nvSpPr>
            <p:spPr bwMode="auto">
              <a:xfrm>
                <a:off x="2823" y="1733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4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4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2" name="Freeform 472"/>
              <p:cNvSpPr>
                <a:spLocks/>
              </p:cNvSpPr>
              <p:nvPr/>
            </p:nvSpPr>
            <p:spPr bwMode="auto">
              <a:xfrm>
                <a:off x="2826" y="1733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70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70 w 172"/>
                  <a:gd name="T9" fmla="*/ 6 h 6"/>
                  <a:gd name="T10" fmla="*/ 168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70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70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3" name="Freeform 473"/>
              <p:cNvSpPr>
                <a:spLocks/>
              </p:cNvSpPr>
              <p:nvPr/>
            </p:nvSpPr>
            <p:spPr bwMode="auto">
              <a:xfrm>
                <a:off x="3022" y="1734"/>
                <a:ext cx="85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0 w 168"/>
                  <a:gd name="T5" fmla="*/ 870 h 876"/>
                  <a:gd name="T6" fmla="*/ 160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0" y="870"/>
                    </a:lnTo>
                    <a:lnTo>
                      <a:pt x="160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4" name="Freeform 474"/>
              <p:cNvSpPr>
                <a:spLocks/>
              </p:cNvSpPr>
              <p:nvPr/>
            </p:nvSpPr>
            <p:spPr bwMode="auto">
              <a:xfrm>
                <a:off x="3106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5" name="Freeform 475"/>
              <p:cNvSpPr>
                <a:spLocks/>
              </p:cNvSpPr>
              <p:nvPr/>
            </p:nvSpPr>
            <p:spPr bwMode="auto">
              <a:xfrm>
                <a:off x="3101" y="2168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3 w 13"/>
                  <a:gd name="T9" fmla="*/ 0 h 10"/>
                  <a:gd name="T10" fmla="*/ 5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6" name="Freeform 476"/>
              <p:cNvSpPr>
                <a:spLocks/>
              </p:cNvSpPr>
              <p:nvPr/>
            </p:nvSpPr>
            <p:spPr bwMode="auto">
              <a:xfrm>
                <a:off x="3101" y="1737"/>
                <a:ext cx="3" cy="432"/>
              </a:xfrm>
              <a:custGeom>
                <a:avLst/>
                <a:gdLst>
                  <a:gd name="T0" fmla="*/ 3 w 5"/>
                  <a:gd name="T1" fmla="*/ 5 h 864"/>
                  <a:gd name="T2" fmla="*/ 0 w 5"/>
                  <a:gd name="T3" fmla="*/ 4 h 864"/>
                  <a:gd name="T4" fmla="*/ 0 w 5"/>
                  <a:gd name="T5" fmla="*/ 864 h 864"/>
                  <a:gd name="T6" fmla="*/ 5 w 5"/>
                  <a:gd name="T7" fmla="*/ 864 h 864"/>
                  <a:gd name="T8" fmla="*/ 5 w 5"/>
                  <a:gd name="T9" fmla="*/ 4 h 864"/>
                  <a:gd name="T10" fmla="*/ 3 w 5"/>
                  <a:gd name="T11" fmla="*/ 0 h 864"/>
                  <a:gd name="T12" fmla="*/ 5 w 5"/>
                  <a:gd name="T13" fmla="*/ 4 h 864"/>
                  <a:gd name="T14" fmla="*/ 5 w 5"/>
                  <a:gd name="T15" fmla="*/ 0 h 864"/>
                  <a:gd name="T16" fmla="*/ 3 w 5"/>
                  <a:gd name="T17" fmla="*/ 0 h 864"/>
                  <a:gd name="T18" fmla="*/ 3 w 5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64">
                    <a:moveTo>
                      <a:pt x="3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5" y="864"/>
                    </a:lnTo>
                    <a:lnTo>
                      <a:pt x="5" y="4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7" name="Freeform 477"/>
              <p:cNvSpPr>
                <a:spLocks/>
              </p:cNvSpPr>
              <p:nvPr/>
            </p:nvSpPr>
            <p:spPr bwMode="auto">
              <a:xfrm>
                <a:off x="3026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0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8" name="Freeform 478"/>
              <p:cNvSpPr>
                <a:spLocks/>
              </p:cNvSpPr>
              <p:nvPr/>
            </p:nvSpPr>
            <p:spPr bwMode="auto">
              <a:xfrm>
                <a:off x="3018" y="1733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79" name="Freeform 479"/>
              <p:cNvSpPr>
                <a:spLocks/>
              </p:cNvSpPr>
              <p:nvPr/>
            </p:nvSpPr>
            <p:spPr bwMode="auto">
              <a:xfrm>
                <a:off x="3022" y="1733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0" name="Freeform 480"/>
              <p:cNvSpPr>
                <a:spLocks/>
              </p:cNvSpPr>
              <p:nvPr/>
            </p:nvSpPr>
            <p:spPr bwMode="auto">
              <a:xfrm>
                <a:off x="3217" y="1734"/>
                <a:ext cx="85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1" name="Freeform 481"/>
              <p:cNvSpPr>
                <a:spLocks/>
              </p:cNvSpPr>
              <p:nvPr/>
            </p:nvSpPr>
            <p:spPr bwMode="auto">
              <a:xfrm>
                <a:off x="3301" y="1734"/>
                <a:ext cx="2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2" name="Freeform 482"/>
              <p:cNvSpPr>
                <a:spLocks/>
              </p:cNvSpPr>
              <p:nvPr/>
            </p:nvSpPr>
            <p:spPr bwMode="auto">
              <a:xfrm>
                <a:off x="3296" y="2168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3" name="Freeform 483"/>
              <p:cNvSpPr>
                <a:spLocks/>
              </p:cNvSpPr>
              <p:nvPr/>
            </p:nvSpPr>
            <p:spPr bwMode="auto">
              <a:xfrm>
                <a:off x="3296" y="1737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4" name="Freeform 484"/>
              <p:cNvSpPr>
                <a:spLocks/>
              </p:cNvSpPr>
              <p:nvPr/>
            </p:nvSpPr>
            <p:spPr bwMode="auto">
              <a:xfrm>
                <a:off x="3221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5" name="Freeform 485"/>
              <p:cNvSpPr>
                <a:spLocks/>
              </p:cNvSpPr>
              <p:nvPr/>
            </p:nvSpPr>
            <p:spPr bwMode="auto">
              <a:xfrm>
                <a:off x="3213" y="1733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6" name="Freeform 486"/>
              <p:cNvSpPr>
                <a:spLocks/>
              </p:cNvSpPr>
              <p:nvPr/>
            </p:nvSpPr>
            <p:spPr bwMode="auto">
              <a:xfrm>
                <a:off x="3217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7" name="Freeform 487"/>
              <p:cNvSpPr>
                <a:spLocks/>
              </p:cNvSpPr>
              <p:nvPr/>
            </p:nvSpPr>
            <p:spPr bwMode="auto">
              <a:xfrm>
                <a:off x="3413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8" name="Freeform 488"/>
              <p:cNvSpPr>
                <a:spLocks/>
              </p:cNvSpPr>
              <p:nvPr/>
            </p:nvSpPr>
            <p:spPr bwMode="auto">
              <a:xfrm>
                <a:off x="3496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89" name="Freeform 489"/>
              <p:cNvSpPr>
                <a:spLocks/>
              </p:cNvSpPr>
              <p:nvPr/>
            </p:nvSpPr>
            <p:spPr bwMode="auto">
              <a:xfrm>
                <a:off x="3492" y="2168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0" name="Freeform 490"/>
              <p:cNvSpPr>
                <a:spLocks/>
              </p:cNvSpPr>
              <p:nvPr/>
            </p:nvSpPr>
            <p:spPr bwMode="auto">
              <a:xfrm>
                <a:off x="3492" y="1737"/>
                <a:ext cx="2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1" name="Freeform 491"/>
              <p:cNvSpPr>
                <a:spLocks/>
              </p:cNvSpPr>
              <p:nvPr/>
            </p:nvSpPr>
            <p:spPr bwMode="auto">
              <a:xfrm>
                <a:off x="3417" y="1737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2" name="Freeform 492"/>
              <p:cNvSpPr>
                <a:spLocks/>
              </p:cNvSpPr>
              <p:nvPr/>
            </p:nvSpPr>
            <p:spPr bwMode="auto">
              <a:xfrm>
                <a:off x="3409" y="1733"/>
                <a:ext cx="10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3" name="Freeform 493"/>
              <p:cNvSpPr>
                <a:spLocks/>
              </p:cNvSpPr>
              <p:nvPr/>
            </p:nvSpPr>
            <p:spPr bwMode="auto">
              <a:xfrm>
                <a:off x="3413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4" name="Freeform 494"/>
              <p:cNvSpPr>
                <a:spLocks/>
              </p:cNvSpPr>
              <p:nvPr/>
            </p:nvSpPr>
            <p:spPr bwMode="auto">
              <a:xfrm>
                <a:off x="3609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8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5" name="Freeform 495"/>
              <p:cNvSpPr>
                <a:spLocks/>
              </p:cNvSpPr>
              <p:nvPr/>
            </p:nvSpPr>
            <p:spPr bwMode="auto">
              <a:xfrm>
                <a:off x="3692" y="1734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6" name="Freeform 496"/>
              <p:cNvSpPr>
                <a:spLocks/>
              </p:cNvSpPr>
              <p:nvPr/>
            </p:nvSpPr>
            <p:spPr bwMode="auto">
              <a:xfrm>
                <a:off x="3687" y="2168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2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4 w 12"/>
                  <a:gd name="T9" fmla="*/ 0 h 10"/>
                  <a:gd name="T10" fmla="*/ 6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2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2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7" name="Freeform 497"/>
              <p:cNvSpPr>
                <a:spLocks/>
              </p:cNvSpPr>
              <p:nvPr/>
            </p:nvSpPr>
            <p:spPr bwMode="auto">
              <a:xfrm>
                <a:off x="3687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8" name="Freeform 498"/>
              <p:cNvSpPr>
                <a:spLocks/>
              </p:cNvSpPr>
              <p:nvPr/>
            </p:nvSpPr>
            <p:spPr bwMode="auto">
              <a:xfrm>
                <a:off x="3613" y="1737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0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0 w 151"/>
                  <a:gd name="T9" fmla="*/ 0 h 5"/>
                  <a:gd name="T10" fmla="*/ 3 w 151"/>
                  <a:gd name="T11" fmla="*/ 2 h 5"/>
                  <a:gd name="T12" fmla="*/ 0 w 151"/>
                  <a:gd name="T13" fmla="*/ 5 h 5"/>
                  <a:gd name="T14" fmla="*/ 0 w 151"/>
                  <a:gd name="T15" fmla="*/ 5 h 5"/>
                  <a:gd name="T16" fmla="*/ 0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0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099" name="Freeform 499"/>
              <p:cNvSpPr>
                <a:spLocks/>
              </p:cNvSpPr>
              <p:nvPr/>
            </p:nvSpPr>
            <p:spPr bwMode="auto">
              <a:xfrm>
                <a:off x="3605" y="1733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6 w 19"/>
                  <a:gd name="T5" fmla="*/ 13 h 13"/>
                  <a:gd name="T6" fmla="*/ 19 w 19"/>
                  <a:gd name="T7" fmla="*/ 10 h 13"/>
                  <a:gd name="T8" fmla="*/ 10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19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0" name="Freeform 500"/>
              <p:cNvSpPr>
                <a:spLocks/>
              </p:cNvSpPr>
              <p:nvPr/>
            </p:nvSpPr>
            <p:spPr bwMode="auto">
              <a:xfrm>
                <a:off x="3609" y="1733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1" name="Freeform 501"/>
              <p:cNvSpPr>
                <a:spLocks/>
              </p:cNvSpPr>
              <p:nvPr/>
            </p:nvSpPr>
            <p:spPr bwMode="auto">
              <a:xfrm>
                <a:off x="3804" y="1734"/>
                <a:ext cx="84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1 w 168"/>
                  <a:gd name="T5" fmla="*/ 870 h 876"/>
                  <a:gd name="T6" fmla="*/ 161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2" name="Freeform 502"/>
              <p:cNvSpPr>
                <a:spLocks/>
              </p:cNvSpPr>
              <p:nvPr/>
            </p:nvSpPr>
            <p:spPr bwMode="auto">
              <a:xfrm>
                <a:off x="3887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3" name="Freeform 503"/>
              <p:cNvSpPr>
                <a:spLocks/>
              </p:cNvSpPr>
              <p:nvPr/>
            </p:nvSpPr>
            <p:spPr bwMode="auto">
              <a:xfrm>
                <a:off x="3882" y="2168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4 w 13"/>
                  <a:gd name="T9" fmla="*/ 0 h 10"/>
                  <a:gd name="T10" fmla="*/ 6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4" name="Freeform 504"/>
              <p:cNvSpPr>
                <a:spLocks/>
              </p:cNvSpPr>
              <p:nvPr/>
            </p:nvSpPr>
            <p:spPr bwMode="auto">
              <a:xfrm>
                <a:off x="3882" y="1737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5" name="Freeform 505"/>
              <p:cNvSpPr>
                <a:spLocks/>
              </p:cNvSpPr>
              <p:nvPr/>
            </p:nvSpPr>
            <p:spPr bwMode="auto">
              <a:xfrm>
                <a:off x="3809" y="1737"/>
                <a:ext cx="75" cy="3"/>
              </a:xfrm>
              <a:custGeom>
                <a:avLst/>
                <a:gdLst>
                  <a:gd name="T0" fmla="*/ 0 w 152"/>
                  <a:gd name="T1" fmla="*/ 5 h 5"/>
                  <a:gd name="T2" fmla="*/ 0 w 152"/>
                  <a:gd name="T3" fmla="*/ 5 h 5"/>
                  <a:gd name="T4" fmla="*/ 152 w 152"/>
                  <a:gd name="T5" fmla="*/ 5 h 5"/>
                  <a:gd name="T6" fmla="*/ 152 w 152"/>
                  <a:gd name="T7" fmla="*/ 0 h 5"/>
                  <a:gd name="T8" fmla="*/ 0 w 152"/>
                  <a:gd name="T9" fmla="*/ 0 h 5"/>
                  <a:gd name="T10" fmla="*/ 2 w 152"/>
                  <a:gd name="T11" fmla="*/ 2 h 5"/>
                  <a:gd name="T12" fmla="*/ 0 w 152"/>
                  <a:gd name="T13" fmla="*/ 5 h 5"/>
                  <a:gd name="T14" fmla="*/ 0 w 152"/>
                  <a:gd name="T15" fmla="*/ 5 h 5"/>
                  <a:gd name="T16" fmla="*/ 0 w 152"/>
                  <a:gd name="T17" fmla="*/ 5 h 5"/>
                  <a:gd name="T18" fmla="*/ 0 w 15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5">
                    <a:moveTo>
                      <a:pt x="0" y="5"/>
                    </a:moveTo>
                    <a:lnTo>
                      <a:pt x="0" y="5"/>
                    </a:lnTo>
                    <a:lnTo>
                      <a:pt x="152" y="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6" name="Freeform 506"/>
              <p:cNvSpPr>
                <a:spLocks/>
              </p:cNvSpPr>
              <p:nvPr/>
            </p:nvSpPr>
            <p:spPr bwMode="auto">
              <a:xfrm>
                <a:off x="3801" y="1733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5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5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7" name="Freeform 507"/>
              <p:cNvSpPr>
                <a:spLocks/>
              </p:cNvSpPr>
              <p:nvPr/>
            </p:nvSpPr>
            <p:spPr bwMode="auto">
              <a:xfrm>
                <a:off x="3804" y="1733"/>
                <a:ext cx="86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8" name="Freeform 508"/>
              <p:cNvSpPr>
                <a:spLocks/>
              </p:cNvSpPr>
              <p:nvPr/>
            </p:nvSpPr>
            <p:spPr bwMode="auto">
              <a:xfrm>
                <a:off x="4000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09" name="Freeform 509"/>
              <p:cNvSpPr>
                <a:spLocks/>
              </p:cNvSpPr>
              <p:nvPr/>
            </p:nvSpPr>
            <p:spPr bwMode="auto">
              <a:xfrm>
                <a:off x="4083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0" name="Freeform 510"/>
              <p:cNvSpPr>
                <a:spLocks/>
              </p:cNvSpPr>
              <p:nvPr/>
            </p:nvSpPr>
            <p:spPr bwMode="auto">
              <a:xfrm>
                <a:off x="4078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4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1" name="Freeform 511"/>
              <p:cNvSpPr>
                <a:spLocks/>
              </p:cNvSpPr>
              <p:nvPr/>
            </p:nvSpPr>
            <p:spPr bwMode="auto">
              <a:xfrm>
                <a:off x="4078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2" name="Freeform 512"/>
              <p:cNvSpPr>
                <a:spLocks/>
              </p:cNvSpPr>
              <p:nvPr/>
            </p:nvSpPr>
            <p:spPr bwMode="auto">
              <a:xfrm>
                <a:off x="4004" y="1737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3" name="Freeform 513"/>
              <p:cNvSpPr>
                <a:spLocks/>
              </p:cNvSpPr>
              <p:nvPr/>
            </p:nvSpPr>
            <p:spPr bwMode="auto">
              <a:xfrm>
                <a:off x="3996" y="1733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4" name="Freeform 514"/>
              <p:cNvSpPr>
                <a:spLocks/>
              </p:cNvSpPr>
              <p:nvPr/>
            </p:nvSpPr>
            <p:spPr bwMode="auto">
              <a:xfrm>
                <a:off x="4000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5" name="Freeform 515"/>
              <p:cNvSpPr>
                <a:spLocks/>
              </p:cNvSpPr>
              <p:nvPr/>
            </p:nvSpPr>
            <p:spPr bwMode="auto">
              <a:xfrm>
                <a:off x="4196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6" name="Freeform 516"/>
              <p:cNvSpPr>
                <a:spLocks/>
              </p:cNvSpPr>
              <p:nvPr/>
            </p:nvSpPr>
            <p:spPr bwMode="auto">
              <a:xfrm>
                <a:off x="4279" y="1734"/>
                <a:ext cx="2" cy="440"/>
              </a:xfrm>
              <a:custGeom>
                <a:avLst/>
                <a:gdLst>
                  <a:gd name="T0" fmla="*/ 2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4 w 4"/>
                  <a:gd name="T11" fmla="*/ 872 h 880"/>
                  <a:gd name="T12" fmla="*/ 2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2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7" name="Freeform 517"/>
              <p:cNvSpPr>
                <a:spLocks/>
              </p:cNvSpPr>
              <p:nvPr/>
            </p:nvSpPr>
            <p:spPr bwMode="auto">
              <a:xfrm>
                <a:off x="4274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2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8" name="Freeform 518"/>
              <p:cNvSpPr>
                <a:spLocks/>
              </p:cNvSpPr>
              <p:nvPr/>
            </p:nvSpPr>
            <p:spPr bwMode="auto">
              <a:xfrm>
                <a:off x="4274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19" name="Freeform 519"/>
              <p:cNvSpPr>
                <a:spLocks/>
              </p:cNvSpPr>
              <p:nvPr/>
            </p:nvSpPr>
            <p:spPr bwMode="auto">
              <a:xfrm>
                <a:off x="4198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0" name="Freeform 520"/>
              <p:cNvSpPr>
                <a:spLocks/>
              </p:cNvSpPr>
              <p:nvPr/>
            </p:nvSpPr>
            <p:spPr bwMode="auto">
              <a:xfrm>
                <a:off x="4193" y="1733"/>
                <a:ext cx="7" cy="7"/>
              </a:xfrm>
              <a:custGeom>
                <a:avLst/>
                <a:gdLst>
                  <a:gd name="T0" fmla="*/ 6 w 16"/>
                  <a:gd name="T1" fmla="*/ 0 h 13"/>
                  <a:gd name="T2" fmla="*/ 4 w 16"/>
                  <a:gd name="T3" fmla="*/ 4 h 13"/>
                  <a:gd name="T4" fmla="*/ 12 w 16"/>
                  <a:gd name="T5" fmla="*/ 13 h 13"/>
                  <a:gd name="T6" fmla="*/ 16 w 16"/>
                  <a:gd name="T7" fmla="*/ 10 h 13"/>
                  <a:gd name="T8" fmla="*/ 8 w 16"/>
                  <a:gd name="T9" fmla="*/ 2 h 13"/>
                  <a:gd name="T10" fmla="*/ 6 w 16"/>
                  <a:gd name="T11" fmla="*/ 6 h 13"/>
                  <a:gd name="T12" fmla="*/ 6 w 16"/>
                  <a:gd name="T13" fmla="*/ 0 h 13"/>
                  <a:gd name="T14" fmla="*/ 0 w 16"/>
                  <a:gd name="T15" fmla="*/ 0 h 13"/>
                  <a:gd name="T16" fmla="*/ 4 w 16"/>
                  <a:gd name="T17" fmla="*/ 4 h 13"/>
                  <a:gd name="T18" fmla="*/ 6 w 1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3">
                    <a:moveTo>
                      <a:pt x="6" y="0"/>
                    </a:moveTo>
                    <a:lnTo>
                      <a:pt x="4" y="4"/>
                    </a:lnTo>
                    <a:lnTo>
                      <a:pt x="12" y="13"/>
                    </a:lnTo>
                    <a:lnTo>
                      <a:pt x="16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1" name="Freeform 521"/>
              <p:cNvSpPr>
                <a:spLocks/>
              </p:cNvSpPr>
              <p:nvPr/>
            </p:nvSpPr>
            <p:spPr bwMode="auto">
              <a:xfrm>
                <a:off x="4196" y="1733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2" name="Freeform 522"/>
              <p:cNvSpPr>
                <a:spLocks/>
              </p:cNvSpPr>
              <p:nvPr/>
            </p:nvSpPr>
            <p:spPr bwMode="auto">
              <a:xfrm>
                <a:off x="4390" y="1734"/>
                <a:ext cx="86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3" name="Freeform 523"/>
              <p:cNvSpPr>
                <a:spLocks/>
              </p:cNvSpPr>
              <p:nvPr/>
            </p:nvSpPr>
            <p:spPr bwMode="auto">
              <a:xfrm>
                <a:off x="4474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4" name="Freeform 524"/>
              <p:cNvSpPr>
                <a:spLocks/>
              </p:cNvSpPr>
              <p:nvPr/>
            </p:nvSpPr>
            <p:spPr bwMode="auto">
              <a:xfrm>
                <a:off x="4470" y="2168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0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2 w 12"/>
                  <a:gd name="T9" fmla="*/ 0 h 10"/>
                  <a:gd name="T10" fmla="*/ 4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0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0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5" name="Freeform 525"/>
              <p:cNvSpPr>
                <a:spLocks/>
              </p:cNvSpPr>
              <p:nvPr/>
            </p:nvSpPr>
            <p:spPr bwMode="auto">
              <a:xfrm>
                <a:off x="4470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6" name="Freeform 526"/>
              <p:cNvSpPr>
                <a:spLocks/>
              </p:cNvSpPr>
              <p:nvPr/>
            </p:nvSpPr>
            <p:spPr bwMode="auto">
              <a:xfrm>
                <a:off x="4394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6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7" name="Freeform 527"/>
              <p:cNvSpPr>
                <a:spLocks/>
              </p:cNvSpPr>
              <p:nvPr/>
            </p:nvSpPr>
            <p:spPr bwMode="auto">
              <a:xfrm>
                <a:off x="4388" y="1733"/>
                <a:ext cx="9" cy="7"/>
              </a:xfrm>
              <a:custGeom>
                <a:avLst/>
                <a:gdLst>
                  <a:gd name="T0" fmla="*/ 6 w 20"/>
                  <a:gd name="T1" fmla="*/ 0 h 13"/>
                  <a:gd name="T2" fmla="*/ 6 w 20"/>
                  <a:gd name="T3" fmla="*/ 4 h 13"/>
                  <a:gd name="T4" fmla="*/ 14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6 w 20"/>
                  <a:gd name="T11" fmla="*/ 6 h 13"/>
                  <a:gd name="T12" fmla="*/ 6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6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6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8" name="Freeform 528"/>
              <p:cNvSpPr>
                <a:spLocks/>
              </p:cNvSpPr>
              <p:nvPr/>
            </p:nvSpPr>
            <p:spPr bwMode="auto">
              <a:xfrm>
                <a:off x="4390" y="1733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29" name="Rectangle 529"/>
              <p:cNvSpPr>
                <a:spLocks noChangeArrowheads="1"/>
              </p:cNvSpPr>
              <p:nvPr/>
            </p:nvSpPr>
            <p:spPr bwMode="auto">
              <a:xfrm>
                <a:off x="2514" y="1808"/>
                <a:ext cx="1959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130" name="Rectangle 530"/>
              <p:cNvSpPr>
                <a:spLocks noChangeArrowheads="1"/>
              </p:cNvSpPr>
              <p:nvPr/>
            </p:nvSpPr>
            <p:spPr bwMode="auto">
              <a:xfrm>
                <a:off x="2516" y="2054"/>
                <a:ext cx="1957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26131" name="Group 531"/>
          <p:cNvGrpSpPr>
            <a:grpSpLocks/>
          </p:cNvGrpSpPr>
          <p:nvPr/>
        </p:nvGrpSpPr>
        <p:grpSpPr bwMode="auto">
          <a:xfrm rot="8656015">
            <a:off x="1289050" y="4316413"/>
            <a:ext cx="9144000" cy="703262"/>
            <a:chOff x="389" y="1730"/>
            <a:chExt cx="4003" cy="443"/>
          </a:xfrm>
        </p:grpSpPr>
        <p:grpSp>
          <p:nvGrpSpPr>
            <p:cNvPr id="26132" name="Group 532"/>
            <p:cNvGrpSpPr>
              <a:grpSpLocks/>
            </p:cNvGrpSpPr>
            <p:nvPr/>
          </p:nvGrpSpPr>
          <p:grpSpPr bwMode="auto">
            <a:xfrm>
              <a:off x="389" y="1732"/>
              <a:ext cx="2045" cy="441"/>
              <a:chOff x="1097" y="3268"/>
              <a:chExt cx="2045" cy="441"/>
            </a:xfrm>
          </p:grpSpPr>
          <p:sp>
            <p:nvSpPr>
              <p:cNvPr id="26133" name="Rectangle 533"/>
              <p:cNvSpPr>
                <a:spLocks noChangeArrowheads="1"/>
              </p:cNvSpPr>
              <p:nvPr/>
            </p:nvSpPr>
            <p:spPr bwMode="auto">
              <a:xfrm>
                <a:off x="3055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34" name="Freeform 534"/>
              <p:cNvSpPr>
                <a:spLocks/>
              </p:cNvSpPr>
              <p:nvPr/>
            </p:nvSpPr>
            <p:spPr bwMode="auto">
              <a:xfrm>
                <a:off x="3139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35" name="Freeform 535"/>
              <p:cNvSpPr>
                <a:spLocks/>
              </p:cNvSpPr>
              <p:nvPr/>
            </p:nvSpPr>
            <p:spPr bwMode="auto">
              <a:xfrm>
                <a:off x="3054" y="3268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36" name="Freeform 536"/>
              <p:cNvSpPr>
                <a:spLocks/>
              </p:cNvSpPr>
              <p:nvPr/>
            </p:nvSpPr>
            <p:spPr bwMode="auto">
              <a:xfrm>
                <a:off x="3054" y="3269"/>
                <a:ext cx="1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37" name="Freeform 537"/>
              <p:cNvSpPr>
                <a:spLocks/>
              </p:cNvSpPr>
              <p:nvPr/>
            </p:nvSpPr>
            <p:spPr bwMode="auto">
              <a:xfrm>
                <a:off x="3055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38" name="Rectangle 538"/>
              <p:cNvSpPr>
                <a:spLocks noChangeArrowheads="1"/>
              </p:cNvSpPr>
              <p:nvPr/>
            </p:nvSpPr>
            <p:spPr bwMode="auto">
              <a:xfrm>
                <a:off x="2859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39" name="Freeform 539"/>
              <p:cNvSpPr>
                <a:spLocks/>
              </p:cNvSpPr>
              <p:nvPr/>
            </p:nvSpPr>
            <p:spPr bwMode="auto">
              <a:xfrm>
                <a:off x="2943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0" name="Freeform 540"/>
              <p:cNvSpPr>
                <a:spLocks/>
              </p:cNvSpPr>
              <p:nvPr/>
            </p:nvSpPr>
            <p:spPr bwMode="auto">
              <a:xfrm>
                <a:off x="2858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1" name="Freeform 541"/>
              <p:cNvSpPr>
                <a:spLocks/>
              </p:cNvSpPr>
              <p:nvPr/>
            </p:nvSpPr>
            <p:spPr bwMode="auto">
              <a:xfrm>
                <a:off x="2858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2" name="Freeform 542"/>
              <p:cNvSpPr>
                <a:spLocks/>
              </p:cNvSpPr>
              <p:nvPr/>
            </p:nvSpPr>
            <p:spPr bwMode="auto">
              <a:xfrm>
                <a:off x="2859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3" name="Rectangle 543"/>
              <p:cNvSpPr>
                <a:spLocks noChangeArrowheads="1"/>
              </p:cNvSpPr>
              <p:nvPr/>
            </p:nvSpPr>
            <p:spPr bwMode="auto">
              <a:xfrm>
                <a:off x="2663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4" name="Freeform 544"/>
              <p:cNvSpPr>
                <a:spLocks/>
              </p:cNvSpPr>
              <p:nvPr/>
            </p:nvSpPr>
            <p:spPr bwMode="auto">
              <a:xfrm>
                <a:off x="2747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5" name="Freeform 545"/>
              <p:cNvSpPr>
                <a:spLocks/>
              </p:cNvSpPr>
              <p:nvPr/>
            </p:nvSpPr>
            <p:spPr bwMode="auto">
              <a:xfrm>
                <a:off x="2662" y="3268"/>
                <a:ext cx="87" cy="2"/>
              </a:xfrm>
              <a:custGeom>
                <a:avLst/>
                <a:gdLst>
                  <a:gd name="T0" fmla="*/ 5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6" name="Freeform 546"/>
              <p:cNvSpPr>
                <a:spLocks/>
              </p:cNvSpPr>
              <p:nvPr/>
            </p:nvSpPr>
            <p:spPr bwMode="auto">
              <a:xfrm>
                <a:off x="2662" y="3269"/>
                <a:ext cx="3" cy="440"/>
              </a:xfrm>
              <a:custGeom>
                <a:avLst/>
                <a:gdLst>
                  <a:gd name="T0" fmla="*/ 2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2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2 w 5"/>
                  <a:gd name="T17" fmla="*/ 880 h 880"/>
                  <a:gd name="T18" fmla="*/ 2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2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7" name="Freeform 547"/>
              <p:cNvSpPr>
                <a:spLocks/>
              </p:cNvSpPr>
              <p:nvPr/>
            </p:nvSpPr>
            <p:spPr bwMode="auto">
              <a:xfrm>
                <a:off x="2663" y="3706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8" name="Rectangle 548"/>
              <p:cNvSpPr>
                <a:spLocks noChangeArrowheads="1"/>
              </p:cNvSpPr>
              <p:nvPr/>
            </p:nvSpPr>
            <p:spPr bwMode="auto">
              <a:xfrm>
                <a:off x="2468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49" name="Freeform 549"/>
              <p:cNvSpPr>
                <a:spLocks/>
              </p:cNvSpPr>
              <p:nvPr/>
            </p:nvSpPr>
            <p:spPr bwMode="auto">
              <a:xfrm>
                <a:off x="2552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0" name="Freeform 550"/>
              <p:cNvSpPr>
                <a:spLocks/>
              </p:cNvSpPr>
              <p:nvPr/>
            </p:nvSpPr>
            <p:spPr bwMode="auto">
              <a:xfrm>
                <a:off x="2467" y="3268"/>
                <a:ext cx="86" cy="2"/>
              </a:xfrm>
              <a:custGeom>
                <a:avLst/>
                <a:gdLst>
                  <a:gd name="T0" fmla="*/ 4 w 172"/>
                  <a:gd name="T1" fmla="*/ 2 h 4"/>
                  <a:gd name="T2" fmla="*/ 2 w 172"/>
                  <a:gd name="T3" fmla="*/ 4 h 4"/>
                  <a:gd name="T4" fmla="*/ 172 w 172"/>
                  <a:gd name="T5" fmla="*/ 4 h 4"/>
                  <a:gd name="T6" fmla="*/ 172 w 172"/>
                  <a:gd name="T7" fmla="*/ 0 h 4"/>
                  <a:gd name="T8" fmla="*/ 2 w 172"/>
                  <a:gd name="T9" fmla="*/ 0 h 4"/>
                  <a:gd name="T10" fmla="*/ 0 w 172"/>
                  <a:gd name="T11" fmla="*/ 2 h 4"/>
                  <a:gd name="T12" fmla="*/ 2 w 172"/>
                  <a:gd name="T13" fmla="*/ 0 h 4"/>
                  <a:gd name="T14" fmla="*/ 0 w 172"/>
                  <a:gd name="T15" fmla="*/ 0 h 4"/>
                  <a:gd name="T16" fmla="*/ 0 w 172"/>
                  <a:gd name="T17" fmla="*/ 2 h 4"/>
                  <a:gd name="T18" fmla="*/ 4 w 172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4">
                    <a:moveTo>
                      <a:pt x="4" y="2"/>
                    </a:moveTo>
                    <a:lnTo>
                      <a:pt x="2" y="4"/>
                    </a:lnTo>
                    <a:lnTo>
                      <a:pt x="172" y="4"/>
                    </a:lnTo>
                    <a:lnTo>
                      <a:pt x="17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1" name="Freeform 551"/>
              <p:cNvSpPr>
                <a:spLocks/>
              </p:cNvSpPr>
              <p:nvPr/>
            </p:nvSpPr>
            <p:spPr bwMode="auto">
              <a:xfrm>
                <a:off x="2467" y="3269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2" name="Freeform 552"/>
              <p:cNvSpPr>
                <a:spLocks/>
              </p:cNvSpPr>
              <p:nvPr/>
            </p:nvSpPr>
            <p:spPr bwMode="auto">
              <a:xfrm>
                <a:off x="2468" y="3706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3" name="Rectangle 553"/>
              <p:cNvSpPr>
                <a:spLocks noChangeArrowheads="1"/>
              </p:cNvSpPr>
              <p:nvPr/>
            </p:nvSpPr>
            <p:spPr bwMode="auto">
              <a:xfrm>
                <a:off x="2272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4" name="Freeform 554"/>
              <p:cNvSpPr>
                <a:spLocks/>
              </p:cNvSpPr>
              <p:nvPr/>
            </p:nvSpPr>
            <p:spPr bwMode="auto">
              <a:xfrm>
                <a:off x="2356" y="3268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5" name="Freeform 555"/>
              <p:cNvSpPr>
                <a:spLocks/>
              </p:cNvSpPr>
              <p:nvPr/>
            </p:nvSpPr>
            <p:spPr bwMode="auto">
              <a:xfrm>
                <a:off x="2271" y="3268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6" name="Freeform 556"/>
              <p:cNvSpPr>
                <a:spLocks/>
              </p:cNvSpPr>
              <p:nvPr/>
            </p:nvSpPr>
            <p:spPr bwMode="auto">
              <a:xfrm>
                <a:off x="2271" y="3269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7" name="Freeform 557"/>
              <p:cNvSpPr>
                <a:spLocks/>
              </p:cNvSpPr>
              <p:nvPr/>
            </p:nvSpPr>
            <p:spPr bwMode="auto">
              <a:xfrm>
                <a:off x="2272" y="3706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8" name="Rectangle 558"/>
              <p:cNvSpPr>
                <a:spLocks noChangeArrowheads="1"/>
              </p:cNvSpPr>
              <p:nvPr/>
            </p:nvSpPr>
            <p:spPr bwMode="auto">
              <a:xfrm>
                <a:off x="2076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59" name="Freeform 559"/>
              <p:cNvSpPr>
                <a:spLocks/>
              </p:cNvSpPr>
              <p:nvPr/>
            </p:nvSpPr>
            <p:spPr bwMode="auto">
              <a:xfrm>
                <a:off x="2160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0" name="Freeform 560"/>
              <p:cNvSpPr>
                <a:spLocks/>
              </p:cNvSpPr>
              <p:nvPr/>
            </p:nvSpPr>
            <p:spPr bwMode="auto">
              <a:xfrm>
                <a:off x="2075" y="3268"/>
                <a:ext cx="86" cy="2"/>
              </a:xfrm>
              <a:custGeom>
                <a:avLst/>
                <a:gdLst>
                  <a:gd name="T0" fmla="*/ 6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6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6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1" name="Freeform 561"/>
              <p:cNvSpPr>
                <a:spLocks/>
              </p:cNvSpPr>
              <p:nvPr/>
            </p:nvSpPr>
            <p:spPr bwMode="auto">
              <a:xfrm>
                <a:off x="2075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2" name="Freeform 562"/>
              <p:cNvSpPr>
                <a:spLocks/>
              </p:cNvSpPr>
              <p:nvPr/>
            </p:nvSpPr>
            <p:spPr bwMode="auto">
              <a:xfrm>
                <a:off x="2076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3" name="Rectangle 563"/>
              <p:cNvSpPr>
                <a:spLocks noChangeArrowheads="1"/>
              </p:cNvSpPr>
              <p:nvPr/>
            </p:nvSpPr>
            <p:spPr bwMode="auto">
              <a:xfrm>
                <a:off x="1881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4" name="Freeform 564"/>
              <p:cNvSpPr>
                <a:spLocks/>
              </p:cNvSpPr>
              <p:nvPr/>
            </p:nvSpPr>
            <p:spPr bwMode="auto">
              <a:xfrm>
                <a:off x="1966" y="3268"/>
                <a:ext cx="2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5" name="Freeform 565"/>
              <p:cNvSpPr>
                <a:spLocks/>
              </p:cNvSpPr>
              <p:nvPr/>
            </p:nvSpPr>
            <p:spPr bwMode="auto">
              <a:xfrm>
                <a:off x="1879" y="3268"/>
                <a:ext cx="88" cy="2"/>
              </a:xfrm>
              <a:custGeom>
                <a:avLst/>
                <a:gdLst>
                  <a:gd name="T0" fmla="*/ 5 w 174"/>
                  <a:gd name="T1" fmla="*/ 2 h 4"/>
                  <a:gd name="T2" fmla="*/ 3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3 w 174"/>
                  <a:gd name="T9" fmla="*/ 0 h 4"/>
                  <a:gd name="T10" fmla="*/ 0 w 174"/>
                  <a:gd name="T11" fmla="*/ 2 h 4"/>
                  <a:gd name="T12" fmla="*/ 3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3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6" name="Freeform 566"/>
              <p:cNvSpPr>
                <a:spLocks/>
              </p:cNvSpPr>
              <p:nvPr/>
            </p:nvSpPr>
            <p:spPr bwMode="auto">
              <a:xfrm>
                <a:off x="1879" y="3269"/>
                <a:ext cx="3" cy="440"/>
              </a:xfrm>
              <a:custGeom>
                <a:avLst/>
                <a:gdLst>
                  <a:gd name="T0" fmla="*/ 3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3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3 w 5"/>
                  <a:gd name="T17" fmla="*/ 880 h 880"/>
                  <a:gd name="T18" fmla="*/ 3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3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3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3" y="880"/>
                    </a:lnTo>
                    <a:lnTo>
                      <a:pt x="3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7" name="Freeform 567"/>
              <p:cNvSpPr>
                <a:spLocks/>
              </p:cNvSpPr>
              <p:nvPr/>
            </p:nvSpPr>
            <p:spPr bwMode="auto">
              <a:xfrm>
                <a:off x="1881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8" name="Rectangle 568"/>
              <p:cNvSpPr>
                <a:spLocks noChangeArrowheads="1"/>
              </p:cNvSpPr>
              <p:nvPr/>
            </p:nvSpPr>
            <p:spPr bwMode="auto">
              <a:xfrm>
                <a:off x="1685" y="3269"/>
                <a:ext cx="87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69" name="Freeform 569"/>
              <p:cNvSpPr>
                <a:spLocks/>
              </p:cNvSpPr>
              <p:nvPr/>
            </p:nvSpPr>
            <p:spPr bwMode="auto">
              <a:xfrm>
                <a:off x="1770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0" name="Freeform 570"/>
              <p:cNvSpPr>
                <a:spLocks/>
              </p:cNvSpPr>
              <p:nvPr/>
            </p:nvSpPr>
            <p:spPr bwMode="auto">
              <a:xfrm>
                <a:off x="1684" y="3268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1" name="Freeform 571"/>
              <p:cNvSpPr>
                <a:spLocks/>
              </p:cNvSpPr>
              <p:nvPr/>
            </p:nvSpPr>
            <p:spPr bwMode="auto">
              <a:xfrm>
                <a:off x="1684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2" name="Freeform 572"/>
              <p:cNvSpPr>
                <a:spLocks/>
              </p:cNvSpPr>
              <p:nvPr/>
            </p:nvSpPr>
            <p:spPr bwMode="auto">
              <a:xfrm>
                <a:off x="1685" y="3706"/>
                <a:ext cx="88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3" name="Rectangle 573"/>
              <p:cNvSpPr>
                <a:spLocks noChangeArrowheads="1"/>
              </p:cNvSpPr>
              <p:nvPr/>
            </p:nvSpPr>
            <p:spPr bwMode="auto">
              <a:xfrm>
                <a:off x="1490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4" name="Freeform 574"/>
              <p:cNvSpPr>
                <a:spLocks/>
              </p:cNvSpPr>
              <p:nvPr/>
            </p:nvSpPr>
            <p:spPr bwMode="auto">
              <a:xfrm>
                <a:off x="1575" y="3268"/>
                <a:ext cx="3" cy="439"/>
              </a:xfrm>
              <a:custGeom>
                <a:avLst/>
                <a:gdLst>
                  <a:gd name="T0" fmla="*/ 1 w 5"/>
                  <a:gd name="T1" fmla="*/ 4 h 878"/>
                  <a:gd name="T2" fmla="*/ 0 w 5"/>
                  <a:gd name="T3" fmla="*/ 2 h 878"/>
                  <a:gd name="T4" fmla="*/ 0 w 5"/>
                  <a:gd name="T5" fmla="*/ 878 h 878"/>
                  <a:gd name="T6" fmla="*/ 5 w 5"/>
                  <a:gd name="T7" fmla="*/ 878 h 878"/>
                  <a:gd name="T8" fmla="*/ 5 w 5"/>
                  <a:gd name="T9" fmla="*/ 2 h 878"/>
                  <a:gd name="T10" fmla="*/ 1 w 5"/>
                  <a:gd name="T11" fmla="*/ 0 h 878"/>
                  <a:gd name="T12" fmla="*/ 5 w 5"/>
                  <a:gd name="T13" fmla="*/ 2 h 878"/>
                  <a:gd name="T14" fmla="*/ 5 w 5"/>
                  <a:gd name="T15" fmla="*/ 0 h 878"/>
                  <a:gd name="T16" fmla="*/ 1 w 5"/>
                  <a:gd name="T17" fmla="*/ 0 h 878"/>
                  <a:gd name="T18" fmla="*/ 1 w 5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78">
                    <a:moveTo>
                      <a:pt x="1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5" y="878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5" name="Freeform 575"/>
              <p:cNvSpPr>
                <a:spLocks/>
              </p:cNvSpPr>
              <p:nvPr/>
            </p:nvSpPr>
            <p:spPr bwMode="auto">
              <a:xfrm>
                <a:off x="1488" y="3268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4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4 w 174"/>
                  <a:gd name="T9" fmla="*/ 0 h 4"/>
                  <a:gd name="T10" fmla="*/ 0 w 174"/>
                  <a:gd name="T11" fmla="*/ 2 h 4"/>
                  <a:gd name="T12" fmla="*/ 4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4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6" name="Freeform 576"/>
              <p:cNvSpPr>
                <a:spLocks/>
              </p:cNvSpPr>
              <p:nvPr/>
            </p:nvSpPr>
            <p:spPr bwMode="auto">
              <a:xfrm>
                <a:off x="1488" y="3269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7" name="Freeform 577"/>
              <p:cNvSpPr>
                <a:spLocks/>
              </p:cNvSpPr>
              <p:nvPr/>
            </p:nvSpPr>
            <p:spPr bwMode="auto">
              <a:xfrm>
                <a:off x="1490" y="3706"/>
                <a:ext cx="88" cy="3"/>
              </a:xfrm>
              <a:custGeom>
                <a:avLst/>
                <a:gdLst>
                  <a:gd name="T0" fmla="*/ 169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9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9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8" name="Rectangle 578"/>
              <p:cNvSpPr>
                <a:spLocks noChangeArrowheads="1"/>
              </p:cNvSpPr>
              <p:nvPr/>
            </p:nvSpPr>
            <p:spPr bwMode="auto">
              <a:xfrm>
                <a:off x="1295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79" name="Freeform 579"/>
              <p:cNvSpPr>
                <a:spLocks/>
              </p:cNvSpPr>
              <p:nvPr/>
            </p:nvSpPr>
            <p:spPr bwMode="auto">
              <a:xfrm>
                <a:off x="1379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0" name="Freeform 580"/>
              <p:cNvSpPr>
                <a:spLocks/>
              </p:cNvSpPr>
              <p:nvPr/>
            </p:nvSpPr>
            <p:spPr bwMode="auto">
              <a:xfrm>
                <a:off x="1294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1" name="Freeform 581"/>
              <p:cNvSpPr>
                <a:spLocks/>
              </p:cNvSpPr>
              <p:nvPr/>
            </p:nvSpPr>
            <p:spPr bwMode="auto">
              <a:xfrm>
                <a:off x="1294" y="3269"/>
                <a:ext cx="2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2" name="Freeform 582"/>
              <p:cNvSpPr>
                <a:spLocks/>
              </p:cNvSpPr>
              <p:nvPr/>
            </p:nvSpPr>
            <p:spPr bwMode="auto">
              <a:xfrm>
                <a:off x="1295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3" name="Rectangle 583"/>
              <p:cNvSpPr>
                <a:spLocks noChangeArrowheads="1"/>
              </p:cNvSpPr>
              <p:nvPr/>
            </p:nvSpPr>
            <p:spPr bwMode="auto">
              <a:xfrm>
                <a:off x="1100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4" name="Freeform 584"/>
              <p:cNvSpPr>
                <a:spLocks/>
              </p:cNvSpPr>
              <p:nvPr/>
            </p:nvSpPr>
            <p:spPr bwMode="auto">
              <a:xfrm>
                <a:off x="1184" y="3268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5" name="Freeform 585"/>
              <p:cNvSpPr>
                <a:spLocks/>
              </p:cNvSpPr>
              <p:nvPr/>
            </p:nvSpPr>
            <p:spPr bwMode="auto">
              <a:xfrm>
                <a:off x="1098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4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4 w 175"/>
                  <a:gd name="T9" fmla="*/ 0 h 4"/>
                  <a:gd name="T10" fmla="*/ 0 w 175"/>
                  <a:gd name="T11" fmla="*/ 2 h 4"/>
                  <a:gd name="T12" fmla="*/ 4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4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6" name="Freeform 586"/>
              <p:cNvSpPr>
                <a:spLocks/>
              </p:cNvSpPr>
              <p:nvPr/>
            </p:nvSpPr>
            <p:spPr bwMode="auto">
              <a:xfrm>
                <a:off x="1098" y="3269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7" name="Freeform 587"/>
              <p:cNvSpPr>
                <a:spLocks/>
              </p:cNvSpPr>
              <p:nvPr/>
            </p:nvSpPr>
            <p:spPr bwMode="auto">
              <a:xfrm>
                <a:off x="1100" y="3706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8" name="Rectangle 588"/>
              <p:cNvSpPr>
                <a:spLocks noChangeArrowheads="1"/>
              </p:cNvSpPr>
              <p:nvPr/>
            </p:nvSpPr>
            <p:spPr bwMode="auto">
              <a:xfrm>
                <a:off x="3056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89" name="Freeform 589"/>
              <p:cNvSpPr>
                <a:spLocks/>
              </p:cNvSpPr>
              <p:nvPr/>
            </p:nvSpPr>
            <p:spPr bwMode="auto">
              <a:xfrm>
                <a:off x="3136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0" name="Freeform 590"/>
              <p:cNvSpPr>
                <a:spLocks/>
              </p:cNvSpPr>
              <p:nvPr/>
            </p:nvSpPr>
            <p:spPr bwMode="auto">
              <a:xfrm>
                <a:off x="3055" y="3648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1" name="Freeform 591"/>
              <p:cNvSpPr>
                <a:spLocks/>
              </p:cNvSpPr>
              <p:nvPr/>
            </p:nvSpPr>
            <p:spPr bwMode="auto">
              <a:xfrm>
                <a:off x="3055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2" name="Freeform 592"/>
              <p:cNvSpPr>
                <a:spLocks/>
              </p:cNvSpPr>
              <p:nvPr/>
            </p:nvSpPr>
            <p:spPr bwMode="auto">
              <a:xfrm>
                <a:off x="3056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3" name="Rectangle 593"/>
              <p:cNvSpPr>
                <a:spLocks noChangeArrowheads="1"/>
              </p:cNvSpPr>
              <p:nvPr/>
            </p:nvSpPr>
            <p:spPr bwMode="auto">
              <a:xfrm>
                <a:off x="3055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4" name="Freeform 594"/>
              <p:cNvSpPr>
                <a:spLocks/>
              </p:cNvSpPr>
              <p:nvPr/>
            </p:nvSpPr>
            <p:spPr bwMode="auto">
              <a:xfrm>
                <a:off x="3137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5" name="Freeform 595"/>
              <p:cNvSpPr>
                <a:spLocks/>
              </p:cNvSpPr>
              <p:nvPr/>
            </p:nvSpPr>
            <p:spPr bwMode="auto">
              <a:xfrm>
                <a:off x="3055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6" name="Freeform 596"/>
              <p:cNvSpPr>
                <a:spLocks/>
              </p:cNvSpPr>
              <p:nvPr/>
            </p:nvSpPr>
            <p:spPr bwMode="auto">
              <a:xfrm>
                <a:off x="3055" y="3386"/>
                <a:ext cx="2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7" name="Freeform 597"/>
              <p:cNvSpPr>
                <a:spLocks/>
              </p:cNvSpPr>
              <p:nvPr/>
            </p:nvSpPr>
            <p:spPr bwMode="auto">
              <a:xfrm>
                <a:off x="3055" y="3386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8" name="Rectangle 598"/>
              <p:cNvSpPr>
                <a:spLocks noChangeArrowheads="1"/>
              </p:cNvSpPr>
              <p:nvPr/>
            </p:nvSpPr>
            <p:spPr bwMode="auto">
              <a:xfrm>
                <a:off x="2861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199" name="Freeform 599"/>
              <p:cNvSpPr>
                <a:spLocks/>
              </p:cNvSpPr>
              <p:nvPr/>
            </p:nvSpPr>
            <p:spPr bwMode="auto">
              <a:xfrm>
                <a:off x="2940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0" name="Freeform 600"/>
              <p:cNvSpPr>
                <a:spLocks/>
              </p:cNvSpPr>
              <p:nvPr/>
            </p:nvSpPr>
            <p:spPr bwMode="auto">
              <a:xfrm>
                <a:off x="2860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1" name="Freeform 601"/>
              <p:cNvSpPr>
                <a:spLocks/>
              </p:cNvSpPr>
              <p:nvPr/>
            </p:nvSpPr>
            <p:spPr bwMode="auto">
              <a:xfrm>
                <a:off x="2860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2" name="Freeform 602"/>
              <p:cNvSpPr>
                <a:spLocks/>
              </p:cNvSpPr>
              <p:nvPr/>
            </p:nvSpPr>
            <p:spPr bwMode="auto">
              <a:xfrm>
                <a:off x="2861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3" name="Rectangle 603"/>
              <p:cNvSpPr>
                <a:spLocks noChangeArrowheads="1"/>
              </p:cNvSpPr>
              <p:nvPr/>
            </p:nvSpPr>
            <p:spPr bwMode="auto">
              <a:xfrm>
                <a:off x="2861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4" name="Freeform 604"/>
              <p:cNvSpPr>
                <a:spLocks/>
              </p:cNvSpPr>
              <p:nvPr/>
            </p:nvSpPr>
            <p:spPr bwMode="auto">
              <a:xfrm>
                <a:off x="2942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5" name="Freeform 605"/>
              <p:cNvSpPr>
                <a:spLocks/>
              </p:cNvSpPr>
              <p:nvPr/>
            </p:nvSpPr>
            <p:spPr bwMode="auto">
              <a:xfrm>
                <a:off x="2859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6" name="Freeform 606"/>
              <p:cNvSpPr>
                <a:spLocks/>
              </p:cNvSpPr>
              <p:nvPr/>
            </p:nvSpPr>
            <p:spPr bwMode="auto">
              <a:xfrm>
                <a:off x="2859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7" name="Freeform 607"/>
              <p:cNvSpPr>
                <a:spLocks/>
              </p:cNvSpPr>
              <p:nvPr/>
            </p:nvSpPr>
            <p:spPr bwMode="auto">
              <a:xfrm>
                <a:off x="2861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8" name="Rectangle 608"/>
              <p:cNvSpPr>
                <a:spLocks noChangeArrowheads="1"/>
              </p:cNvSpPr>
              <p:nvPr/>
            </p:nvSpPr>
            <p:spPr bwMode="auto">
              <a:xfrm>
                <a:off x="2666" y="3632"/>
                <a:ext cx="80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09" name="Freeform 609"/>
              <p:cNvSpPr>
                <a:spLocks/>
              </p:cNvSpPr>
              <p:nvPr/>
            </p:nvSpPr>
            <p:spPr bwMode="auto">
              <a:xfrm>
                <a:off x="2745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0" name="Freeform 610"/>
              <p:cNvSpPr>
                <a:spLocks/>
              </p:cNvSpPr>
              <p:nvPr/>
            </p:nvSpPr>
            <p:spPr bwMode="auto">
              <a:xfrm>
                <a:off x="2664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1" name="Freeform 611"/>
              <p:cNvSpPr>
                <a:spLocks/>
              </p:cNvSpPr>
              <p:nvPr/>
            </p:nvSpPr>
            <p:spPr bwMode="auto">
              <a:xfrm>
                <a:off x="2664" y="3630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2" name="Freeform 612"/>
              <p:cNvSpPr>
                <a:spLocks/>
              </p:cNvSpPr>
              <p:nvPr/>
            </p:nvSpPr>
            <p:spPr bwMode="auto">
              <a:xfrm>
                <a:off x="2666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3" name="Rectangle 613"/>
              <p:cNvSpPr>
                <a:spLocks noChangeArrowheads="1"/>
              </p:cNvSpPr>
              <p:nvPr/>
            </p:nvSpPr>
            <p:spPr bwMode="auto">
              <a:xfrm>
                <a:off x="2665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4" name="Freeform 614"/>
              <p:cNvSpPr>
                <a:spLocks/>
              </p:cNvSpPr>
              <p:nvPr/>
            </p:nvSpPr>
            <p:spPr bwMode="auto">
              <a:xfrm>
                <a:off x="2746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5" name="Freeform 615"/>
              <p:cNvSpPr>
                <a:spLocks/>
              </p:cNvSpPr>
              <p:nvPr/>
            </p:nvSpPr>
            <p:spPr bwMode="auto">
              <a:xfrm>
                <a:off x="2664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6" name="Freeform 616"/>
              <p:cNvSpPr>
                <a:spLocks/>
              </p:cNvSpPr>
              <p:nvPr/>
            </p:nvSpPr>
            <p:spPr bwMode="auto">
              <a:xfrm>
                <a:off x="2664" y="3386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7" name="Freeform 617"/>
              <p:cNvSpPr>
                <a:spLocks/>
              </p:cNvSpPr>
              <p:nvPr/>
            </p:nvSpPr>
            <p:spPr bwMode="auto">
              <a:xfrm>
                <a:off x="2665" y="3386"/>
                <a:ext cx="84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8" name="Rectangle 618"/>
              <p:cNvSpPr>
                <a:spLocks noChangeArrowheads="1"/>
              </p:cNvSpPr>
              <p:nvPr/>
            </p:nvSpPr>
            <p:spPr bwMode="auto">
              <a:xfrm>
                <a:off x="2469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19" name="Freeform 619"/>
              <p:cNvSpPr>
                <a:spLocks/>
              </p:cNvSpPr>
              <p:nvPr/>
            </p:nvSpPr>
            <p:spPr bwMode="auto">
              <a:xfrm>
                <a:off x="2549" y="3632"/>
                <a:ext cx="3" cy="19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3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0" name="Freeform 620"/>
              <p:cNvSpPr>
                <a:spLocks/>
              </p:cNvSpPr>
              <p:nvPr/>
            </p:nvSpPr>
            <p:spPr bwMode="auto">
              <a:xfrm>
                <a:off x="2468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1" name="Freeform 621"/>
              <p:cNvSpPr>
                <a:spLocks/>
              </p:cNvSpPr>
              <p:nvPr/>
            </p:nvSpPr>
            <p:spPr bwMode="auto">
              <a:xfrm>
                <a:off x="2468" y="3630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2" name="Freeform 622"/>
              <p:cNvSpPr>
                <a:spLocks/>
              </p:cNvSpPr>
              <p:nvPr/>
            </p:nvSpPr>
            <p:spPr bwMode="auto">
              <a:xfrm>
                <a:off x="2469" y="3630"/>
                <a:ext cx="83" cy="2"/>
              </a:xfrm>
              <a:custGeom>
                <a:avLst/>
                <a:gdLst>
                  <a:gd name="T0" fmla="*/ 166 w 166"/>
                  <a:gd name="T1" fmla="*/ 4 h 6"/>
                  <a:gd name="T2" fmla="*/ 163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3 w 166"/>
                  <a:gd name="T9" fmla="*/ 6 h 6"/>
                  <a:gd name="T10" fmla="*/ 161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3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3" name="Rectangle 623"/>
              <p:cNvSpPr>
                <a:spLocks noChangeArrowheads="1"/>
              </p:cNvSpPr>
              <p:nvPr/>
            </p:nvSpPr>
            <p:spPr bwMode="auto">
              <a:xfrm>
                <a:off x="2469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4" name="Freeform 624"/>
              <p:cNvSpPr>
                <a:spLocks/>
              </p:cNvSpPr>
              <p:nvPr/>
            </p:nvSpPr>
            <p:spPr bwMode="auto">
              <a:xfrm>
                <a:off x="2550" y="3387"/>
                <a:ext cx="2" cy="20"/>
              </a:xfrm>
              <a:custGeom>
                <a:avLst/>
                <a:gdLst>
                  <a:gd name="T0" fmla="*/ 1 w 3"/>
                  <a:gd name="T1" fmla="*/ 39 h 39"/>
                  <a:gd name="T2" fmla="*/ 3 w 3"/>
                  <a:gd name="T3" fmla="*/ 37 h 39"/>
                  <a:gd name="T4" fmla="*/ 3 w 3"/>
                  <a:gd name="T5" fmla="*/ 0 h 39"/>
                  <a:gd name="T6" fmla="*/ 0 w 3"/>
                  <a:gd name="T7" fmla="*/ 0 h 39"/>
                  <a:gd name="T8" fmla="*/ 0 w 3"/>
                  <a:gd name="T9" fmla="*/ 37 h 39"/>
                  <a:gd name="T10" fmla="*/ 1 w 3"/>
                  <a:gd name="T11" fmla="*/ 35 h 39"/>
                  <a:gd name="T12" fmla="*/ 1 w 3"/>
                  <a:gd name="T13" fmla="*/ 39 h 39"/>
                  <a:gd name="T14" fmla="*/ 3 w 3"/>
                  <a:gd name="T15" fmla="*/ 39 h 39"/>
                  <a:gd name="T16" fmla="*/ 3 w 3"/>
                  <a:gd name="T17" fmla="*/ 37 h 39"/>
                  <a:gd name="T18" fmla="*/ 1 w 3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1" y="39"/>
                    </a:moveTo>
                    <a:lnTo>
                      <a:pt x="3" y="3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1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5" name="Freeform 625"/>
              <p:cNvSpPr>
                <a:spLocks/>
              </p:cNvSpPr>
              <p:nvPr/>
            </p:nvSpPr>
            <p:spPr bwMode="auto">
              <a:xfrm>
                <a:off x="2468" y="3405"/>
                <a:ext cx="83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6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6" name="Freeform 626"/>
              <p:cNvSpPr>
                <a:spLocks/>
              </p:cNvSpPr>
              <p:nvPr/>
            </p:nvSpPr>
            <p:spPr bwMode="auto">
              <a:xfrm>
                <a:off x="2468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7" name="Freeform 627"/>
              <p:cNvSpPr>
                <a:spLocks/>
              </p:cNvSpPr>
              <p:nvPr/>
            </p:nvSpPr>
            <p:spPr bwMode="auto">
              <a:xfrm>
                <a:off x="2469" y="3386"/>
                <a:ext cx="83" cy="3"/>
              </a:xfrm>
              <a:custGeom>
                <a:avLst/>
                <a:gdLst>
                  <a:gd name="T0" fmla="*/ 166 w 166"/>
                  <a:gd name="T1" fmla="*/ 2 h 6"/>
                  <a:gd name="T2" fmla="*/ 164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4 w 166"/>
                  <a:gd name="T9" fmla="*/ 6 h 6"/>
                  <a:gd name="T10" fmla="*/ 163 w 166"/>
                  <a:gd name="T11" fmla="*/ 2 h 6"/>
                  <a:gd name="T12" fmla="*/ 166 w 166"/>
                  <a:gd name="T13" fmla="*/ 2 h 6"/>
                  <a:gd name="T14" fmla="*/ 166 w 166"/>
                  <a:gd name="T15" fmla="*/ 0 h 6"/>
                  <a:gd name="T16" fmla="*/ 164 w 166"/>
                  <a:gd name="T17" fmla="*/ 0 h 6"/>
                  <a:gd name="T18" fmla="*/ 166 w 166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3" y="2"/>
                    </a:lnTo>
                    <a:lnTo>
                      <a:pt x="166" y="2"/>
                    </a:lnTo>
                    <a:lnTo>
                      <a:pt x="166" y="0"/>
                    </a:lnTo>
                    <a:lnTo>
                      <a:pt x="164" y="0"/>
                    </a:lnTo>
                    <a:lnTo>
                      <a:pt x="16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8" name="Rectangle 628"/>
              <p:cNvSpPr>
                <a:spLocks noChangeArrowheads="1"/>
              </p:cNvSpPr>
              <p:nvPr/>
            </p:nvSpPr>
            <p:spPr bwMode="auto">
              <a:xfrm>
                <a:off x="2274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29" name="Freeform 629"/>
              <p:cNvSpPr>
                <a:spLocks/>
              </p:cNvSpPr>
              <p:nvPr/>
            </p:nvSpPr>
            <p:spPr bwMode="auto">
              <a:xfrm>
                <a:off x="2353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0" name="Freeform 630"/>
              <p:cNvSpPr>
                <a:spLocks/>
              </p:cNvSpPr>
              <p:nvPr/>
            </p:nvSpPr>
            <p:spPr bwMode="auto">
              <a:xfrm>
                <a:off x="2273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1" name="Freeform 631"/>
              <p:cNvSpPr>
                <a:spLocks/>
              </p:cNvSpPr>
              <p:nvPr/>
            </p:nvSpPr>
            <p:spPr bwMode="auto">
              <a:xfrm>
                <a:off x="2273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2" name="Freeform 632"/>
              <p:cNvSpPr>
                <a:spLocks/>
              </p:cNvSpPr>
              <p:nvPr/>
            </p:nvSpPr>
            <p:spPr bwMode="auto">
              <a:xfrm>
                <a:off x="2274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3" name="Rectangle 633"/>
              <p:cNvSpPr>
                <a:spLocks noChangeArrowheads="1"/>
              </p:cNvSpPr>
              <p:nvPr/>
            </p:nvSpPr>
            <p:spPr bwMode="auto">
              <a:xfrm>
                <a:off x="2274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4" name="Freeform 634"/>
              <p:cNvSpPr>
                <a:spLocks/>
              </p:cNvSpPr>
              <p:nvPr/>
            </p:nvSpPr>
            <p:spPr bwMode="auto">
              <a:xfrm>
                <a:off x="2354" y="3387"/>
                <a:ext cx="3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5" name="Freeform 635"/>
              <p:cNvSpPr>
                <a:spLocks/>
              </p:cNvSpPr>
              <p:nvPr/>
            </p:nvSpPr>
            <p:spPr bwMode="auto">
              <a:xfrm>
                <a:off x="2272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6" name="Freeform 636"/>
              <p:cNvSpPr>
                <a:spLocks/>
              </p:cNvSpPr>
              <p:nvPr/>
            </p:nvSpPr>
            <p:spPr bwMode="auto">
              <a:xfrm>
                <a:off x="2272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7" name="Freeform 637"/>
              <p:cNvSpPr>
                <a:spLocks/>
              </p:cNvSpPr>
              <p:nvPr/>
            </p:nvSpPr>
            <p:spPr bwMode="auto">
              <a:xfrm>
                <a:off x="2274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8" name="Rectangle 638"/>
              <p:cNvSpPr>
                <a:spLocks noChangeArrowheads="1"/>
              </p:cNvSpPr>
              <p:nvPr/>
            </p:nvSpPr>
            <p:spPr bwMode="auto">
              <a:xfrm>
                <a:off x="2078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39" name="Freeform 639"/>
              <p:cNvSpPr>
                <a:spLocks/>
              </p:cNvSpPr>
              <p:nvPr/>
            </p:nvSpPr>
            <p:spPr bwMode="auto">
              <a:xfrm>
                <a:off x="2159" y="3632"/>
                <a:ext cx="1" cy="19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3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0" name="Freeform 640"/>
              <p:cNvSpPr>
                <a:spLocks/>
              </p:cNvSpPr>
              <p:nvPr/>
            </p:nvSpPr>
            <p:spPr bwMode="auto">
              <a:xfrm>
                <a:off x="2077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1" name="Freeform 641"/>
              <p:cNvSpPr>
                <a:spLocks/>
              </p:cNvSpPr>
              <p:nvPr/>
            </p:nvSpPr>
            <p:spPr bwMode="auto">
              <a:xfrm>
                <a:off x="2077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2" name="Freeform 642"/>
              <p:cNvSpPr>
                <a:spLocks/>
              </p:cNvSpPr>
              <p:nvPr/>
            </p:nvSpPr>
            <p:spPr bwMode="auto">
              <a:xfrm>
                <a:off x="2078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61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3" name="Rectangle 643"/>
              <p:cNvSpPr>
                <a:spLocks noChangeArrowheads="1"/>
              </p:cNvSpPr>
              <p:nvPr/>
            </p:nvSpPr>
            <p:spPr bwMode="auto">
              <a:xfrm>
                <a:off x="2078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4" name="Freeform 644"/>
              <p:cNvSpPr>
                <a:spLocks/>
              </p:cNvSpPr>
              <p:nvPr/>
            </p:nvSpPr>
            <p:spPr bwMode="auto">
              <a:xfrm>
                <a:off x="2159" y="3387"/>
                <a:ext cx="2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5" name="Freeform 645"/>
              <p:cNvSpPr>
                <a:spLocks/>
              </p:cNvSpPr>
              <p:nvPr/>
            </p:nvSpPr>
            <p:spPr bwMode="auto">
              <a:xfrm>
                <a:off x="2076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6" name="Freeform 646"/>
              <p:cNvSpPr>
                <a:spLocks/>
              </p:cNvSpPr>
              <p:nvPr/>
            </p:nvSpPr>
            <p:spPr bwMode="auto">
              <a:xfrm>
                <a:off x="2076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7" name="Freeform 647"/>
              <p:cNvSpPr>
                <a:spLocks/>
              </p:cNvSpPr>
              <p:nvPr/>
            </p:nvSpPr>
            <p:spPr bwMode="auto">
              <a:xfrm>
                <a:off x="2078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8" name="Rectangle 648"/>
              <p:cNvSpPr>
                <a:spLocks noChangeArrowheads="1"/>
              </p:cNvSpPr>
              <p:nvPr/>
            </p:nvSpPr>
            <p:spPr bwMode="auto">
              <a:xfrm>
                <a:off x="1883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49" name="Freeform 649"/>
              <p:cNvSpPr>
                <a:spLocks/>
              </p:cNvSpPr>
              <p:nvPr/>
            </p:nvSpPr>
            <p:spPr bwMode="auto">
              <a:xfrm>
                <a:off x="1963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0" name="Freeform 650"/>
              <p:cNvSpPr>
                <a:spLocks/>
              </p:cNvSpPr>
              <p:nvPr/>
            </p:nvSpPr>
            <p:spPr bwMode="auto">
              <a:xfrm>
                <a:off x="1881" y="3648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1" name="Freeform 651"/>
              <p:cNvSpPr>
                <a:spLocks/>
              </p:cNvSpPr>
              <p:nvPr/>
            </p:nvSpPr>
            <p:spPr bwMode="auto">
              <a:xfrm>
                <a:off x="1881" y="3630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2" name="Freeform 652"/>
              <p:cNvSpPr>
                <a:spLocks/>
              </p:cNvSpPr>
              <p:nvPr/>
            </p:nvSpPr>
            <p:spPr bwMode="auto">
              <a:xfrm>
                <a:off x="1883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3" name="Rectangle 653"/>
              <p:cNvSpPr>
                <a:spLocks noChangeArrowheads="1"/>
              </p:cNvSpPr>
              <p:nvPr/>
            </p:nvSpPr>
            <p:spPr bwMode="auto">
              <a:xfrm>
                <a:off x="1882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4" name="Freeform 654"/>
              <p:cNvSpPr>
                <a:spLocks/>
              </p:cNvSpPr>
              <p:nvPr/>
            </p:nvSpPr>
            <p:spPr bwMode="auto">
              <a:xfrm>
                <a:off x="1964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5" name="Freeform 655"/>
              <p:cNvSpPr>
                <a:spLocks/>
              </p:cNvSpPr>
              <p:nvPr/>
            </p:nvSpPr>
            <p:spPr bwMode="auto">
              <a:xfrm>
                <a:off x="1881" y="3405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6" name="Freeform 656"/>
              <p:cNvSpPr>
                <a:spLocks/>
              </p:cNvSpPr>
              <p:nvPr/>
            </p:nvSpPr>
            <p:spPr bwMode="auto">
              <a:xfrm>
                <a:off x="1881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7" name="Freeform 657"/>
              <p:cNvSpPr>
                <a:spLocks/>
              </p:cNvSpPr>
              <p:nvPr/>
            </p:nvSpPr>
            <p:spPr bwMode="auto">
              <a:xfrm>
                <a:off x="1882" y="3386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8" name="Rectangle 658"/>
              <p:cNvSpPr>
                <a:spLocks noChangeArrowheads="1"/>
              </p:cNvSpPr>
              <p:nvPr/>
            </p:nvSpPr>
            <p:spPr bwMode="auto">
              <a:xfrm>
                <a:off x="1687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59" name="Freeform 659"/>
              <p:cNvSpPr>
                <a:spLocks/>
              </p:cNvSpPr>
              <p:nvPr/>
            </p:nvSpPr>
            <p:spPr bwMode="auto">
              <a:xfrm>
                <a:off x="1768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0" name="Freeform 660"/>
              <p:cNvSpPr>
                <a:spLocks/>
              </p:cNvSpPr>
              <p:nvPr/>
            </p:nvSpPr>
            <p:spPr bwMode="auto">
              <a:xfrm>
                <a:off x="1686" y="3648"/>
                <a:ext cx="83" cy="3"/>
              </a:xfrm>
              <a:custGeom>
                <a:avLst/>
                <a:gdLst>
                  <a:gd name="T0" fmla="*/ 0 w 164"/>
                  <a:gd name="T1" fmla="*/ 4 h 6"/>
                  <a:gd name="T2" fmla="*/ 2 w 164"/>
                  <a:gd name="T3" fmla="*/ 6 h 6"/>
                  <a:gd name="T4" fmla="*/ 164 w 164"/>
                  <a:gd name="T5" fmla="*/ 6 h 6"/>
                  <a:gd name="T6" fmla="*/ 164 w 164"/>
                  <a:gd name="T7" fmla="*/ 0 h 6"/>
                  <a:gd name="T8" fmla="*/ 2 w 164"/>
                  <a:gd name="T9" fmla="*/ 0 h 6"/>
                  <a:gd name="T10" fmla="*/ 3 w 164"/>
                  <a:gd name="T11" fmla="*/ 4 h 6"/>
                  <a:gd name="T12" fmla="*/ 0 w 164"/>
                  <a:gd name="T13" fmla="*/ 4 h 6"/>
                  <a:gd name="T14" fmla="*/ 0 w 164"/>
                  <a:gd name="T15" fmla="*/ 6 h 6"/>
                  <a:gd name="T16" fmla="*/ 2 w 164"/>
                  <a:gd name="T17" fmla="*/ 6 h 6"/>
                  <a:gd name="T18" fmla="*/ 0 w 16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6">
                    <a:moveTo>
                      <a:pt x="0" y="4"/>
                    </a:moveTo>
                    <a:lnTo>
                      <a:pt x="2" y="6"/>
                    </a:lnTo>
                    <a:lnTo>
                      <a:pt x="164" y="6"/>
                    </a:lnTo>
                    <a:lnTo>
                      <a:pt x="164" y="0"/>
                    </a:lnTo>
                    <a:lnTo>
                      <a:pt x="2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1" name="Freeform 661"/>
              <p:cNvSpPr>
                <a:spLocks/>
              </p:cNvSpPr>
              <p:nvPr/>
            </p:nvSpPr>
            <p:spPr bwMode="auto">
              <a:xfrm>
                <a:off x="1686" y="3630"/>
                <a:ext cx="2" cy="20"/>
              </a:xfrm>
              <a:custGeom>
                <a:avLst/>
                <a:gdLst>
                  <a:gd name="T0" fmla="*/ 2 w 3"/>
                  <a:gd name="T1" fmla="*/ 0 h 41"/>
                  <a:gd name="T2" fmla="*/ 0 w 3"/>
                  <a:gd name="T3" fmla="*/ 4 h 41"/>
                  <a:gd name="T4" fmla="*/ 0 w 3"/>
                  <a:gd name="T5" fmla="*/ 41 h 41"/>
                  <a:gd name="T6" fmla="*/ 3 w 3"/>
                  <a:gd name="T7" fmla="*/ 41 h 41"/>
                  <a:gd name="T8" fmla="*/ 3 w 3"/>
                  <a:gd name="T9" fmla="*/ 4 h 41"/>
                  <a:gd name="T10" fmla="*/ 2 w 3"/>
                  <a:gd name="T11" fmla="*/ 6 h 41"/>
                  <a:gd name="T12" fmla="*/ 2 w 3"/>
                  <a:gd name="T13" fmla="*/ 0 h 41"/>
                  <a:gd name="T14" fmla="*/ 0 w 3"/>
                  <a:gd name="T15" fmla="*/ 0 h 41"/>
                  <a:gd name="T16" fmla="*/ 0 w 3"/>
                  <a:gd name="T17" fmla="*/ 4 h 41"/>
                  <a:gd name="T18" fmla="*/ 2 w 3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2" name="Freeform 662"/>
              <p:cNvSpPr>
                <a:spLocks/>
              </p:cNvSpPr>
              <p:nvPr/>
            </p:nvSpPr>
            <p:spPr bwMode="auto">
              <a:xfrm>
                <a:off x="1687" y="3630"/>
                <a:ext cx="84" cy="2"/>
              </a:xfrm>
              <a:custGeom>
                <a:avLst/>
                <a:gdLst>
                  <a:gd name="T0" fmla="*/ 166 w 166"/>
                  <a:gd name="T1" fmla="*/ 4 h 6"/>
                  <a:gd name="T2" fmla="*/ 162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2 w 166"/>
                  <a:gd name="T9" fmla="*/ 6 h 6"/>
                  <a:gd name="T10" fmla="*/ 160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2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2" y="6"/>
                    </a:lnTo>
                    <a:lnTo>
                      <a:pt x="160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3" name="Rectangle 663"/>
              <p:cNvSpPr>
                <a:spLocks noChangeArrowheads="1"/>
              </p:cNvSpPr>
              <p:nvPr/>
            </p:nvSpPr>
            <p:spPr bwMode="auto">
              <a:xfrm>
                <a:off x="1687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4" name="Freeform 664"/>
              <p:cNvSpPr>
                <a:spLocks/>
              </p:cNvSpPr>
              <p:nvPr/>
            </p:nvSpPr>
            <p:spPr bwMode="auto">
              <a:xfrm>
                <a:off x="1769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5" name="Freeform 665"/>
              <p:cNvSpPr>
                <a:spLocks/>
              </p:cNvSpPr>
              <p:nvPr/>
            </p:nvSpPr>
            <p:spPr bwMode="auto">
              <a:xfrm>
                <a:off x="1686" y="3405"/>
                <a:ext cx="84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3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6" name="Freeform 666"/>
              <p:cNvSpPr>
                <a:spLocks/>
              </p:cNvSpPr>
              <p:nvPr/>
            </p:nvSpPr>
            <p:spPr bwMode="auto">
              <a:xfrm>
                <a:off x="1686" y="3386"/>
                <a:ext cx="2" cy="20"/>
              </a:xfrm>
              <a:custGeom>
                <a:avLst/>
                <a:gdLst>
                  <a:gd name="T0" fmla="*/ 2 w 3"/>
                  <a:gd name="T1" fmla="*/ 0 h 39"/>
                  <a:gd name="T2" fmla="*/ 0 w 3"/>
                  <a:gd name="T3" fmla="*/ 2 h 39"/>
                  <a:gd name="T4" fmla="*/ 0 w 3"/>
                  <a:gd name="T5" fmla="*/ 39 h 39"/>
                  <a:gd name="T6" fmla="*/ 3 w 3"/>
                  <a:gd name="T7" fmla="*/ 39 h 39"/>
                  <a:gd name="T8" fmla="*/ 3 w 3"/>
                  <a:gd name="T9" fmla="*/ 2 h 39"/>
                  <a:gd name="T10" fmla="*/ 2 w 3"/>
                  <a:gd name="T11" fmla="*/ 6 h 39"/>
                  <a:gd name="T12" fmla="*/ 2 w 3"/>
                  <a:gd name="T13" fmla="*/ 0 h 39"/>
                  <a:gd name="T14" fmla="*/ 0 w 3"/>
                  <a:gd name="T15" fmla="*/ 0 h 39"/>
                  <a:gd name="T16" fmla="*/ 0 w 3"/>
                  <a:gd name="T17" fmla="*/ 2 h 39"/>
                  <a:gd name="T18" fmla="*/ 2 w 3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3" y="39"/>
                    </a:lnTo>
                    <a:lnTo>
                      <a:pt x="3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7" name="Freeform 667"/>
              <p:cNvSpPr>
                <a:spLocks/>
              </p:cNvSpPr>
              <p:nvPr/>
            </p:nvSpPr>
            <p:spPr bwMode="auto">
              <a:xfrm>
                <a:off x="1687" y="3386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4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4 w 168"/>
                  <a:gd name="T9" fmla="*/ 6 h 6"/>
                  <a:gd name="T10" fmla="*/ 162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4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4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8" name="Rectangle 668"/>
              <p:cNvSpPr>
                <a:spLocks noChangeArrowheads="1"/>
              </p:cNvSpPr>
              <p:nvPr/>
            </p:nvSpPr>
            <p:spPr bwMode="auto">
              <a:xfrm>
                <a:off x="1491" y="3632"/>
                <a:ext cx="83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69" name="Freeform 669"/>
              <p:cNvSpPr>
                <a:spLocks/>
              </p:cNvSpPr>
              <p:nvPr/>
            </p:nvSpPr>
            <p:spPr bwMode="auto">
              <a:xfrm>
                <a:off x="1572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0" name="Freeform 670"/>
              <p:cNvSpPr>
                <a:spLocks/>
              </p:cNvSpPr>
              <p:nvPr/>
            </p:nvSpPr>
            <p:spPr bwMode="auto">
              <a:xfrm>
                <a:off x="1490" y="3648"/>
                <a:ext cx="84" cy="3"/>
              </a:xfrm>
              <a:custGeom>
                <a:avLst/>
                <a:gdLst>
                  <a:gd name="T0" fmla="*/ 0 w 167"/>
                  <a:gd name="T1" fmla="*/ 4 h 6"/>
                  <a:gd name="T2" fmla="*/ 2 w 167"/>
                  <a:gd name="T3" fmla="*/ 6 h 6"/>
                  <a:gd name="T4" fmla="*/ 167 w 167"/>
                  <a:gd name="T5" fmla="*/ 6 h 6"/>
                  <a:gd name="T6" fmla="*/ 167 w 167"/>
                  <a:gd name="T7" fmla="*/ 0 h 6"/>
                  <a:gd name="T8" fmla="*/ 2 w 167"/>
                  <a:gd name="T9" fmla="*/ 0 h 6"/>
                  <a:gd name="T10" fmla="*/ 6 w 167"/>
                  <a:gd name="T11" fmla="*/ 4 h 6"/>
                  <a:gd name="T12" fmla="*/ 0 w 167"/>
                  <a:gd name="T13" fmla="*/ 4 h 6"/>
                  <a:gd name="T14" fmla="*/ 0 w 167"/>
                  <a:gd name="T15" fmla="*/ 6 h 6"/>
                  <a:gd name="T16" fmla="*/ 2 w 167"/>
                  <a:gd name="T17" fmla="*/ 6 h 6"/>
                  <a:gd name="T18" fmla="*/ 0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0" y="4"/>
                    </a:moveTo>
                    <a:lnTo>
                      <a:pt x="2" y="6"/>
                    </a:lnTo>
                    <a:lnTo>
                      <a:pt x="167" y="6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1" name="Freeform 671"/>
              <p:cNvSpPr>
                <a:spLocks/>
              </p:cNvSpPr>
              <p:nvPr/>
            </p:nvSpPr>
            <p:spPr bwMode="auto">
              <a:xfrm>
                <a:off x="1490" y="3630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2" name="Freeform 672"/>
              <p:cNvSpPr>
                <a:spLocks/>
              </p:cNvSpPr>
              <p:nvPr/>
            </p:nvSpPr>
            <p:spPr bwMode="auto">
              <a:xfrm>
                <a:off x="1491" y="3630"/>
                <a:ext cx="84" cy="2"/>
              </a:xfrm>
              <a:custGeom>
                <a:avLst/>
                <a:gdLst>
                  <a:gd name="T0" fmla="*/ 167 w 167"/>
                  <a:gd name="T1" fmla="*/ 4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3" name="Rectangle 673"/>
              <p:cNvSpPr>
                <a:spLocks noChangeArrowheads="1"/>
              </p:cNvSpPr>
              <p:nvPr/>
            </p:nvSpPr>
            <p:spPr bwMode="auto">
              <a:xfrm>
                <a:off x="1491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4" name="Freeform 674"/>
              <p:cNvSpPr>
                <a:spLocks/>
              </p:cNvSpPr>
              <p:nvPr/>
            </p:nvSpPr>
            <p:spPr bwMode="auto">
              <a:xfrm>
                <a:off x="1573" y="3387"/>
                <a:ext cx="3" cy="20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5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5" name="Freeform 675"/>
              <p:cNvSpPr>
                <a:spLocks/>
              </p:cNvSpPr>
              <p:nvPr/>
            </p:nvSpPr>
            <p:spPr bwMode="auto">
              <a:xfrm>
                <a:off x="1490" y="3405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6" name="Freeform 676"/>
              <p:cNvSpPr>
                <a:spLocks/>
              </p:cNvSpPr>
              <p:nvPr/>
            </p:nvSpPr>
            <p:spPr bwMode="auto">
              <a:xfrm>
                <a:off x="1490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7" name="Freeform 677"/>
              <p:cNvSpPr>
                <a:spLocks/>
              </p:cNvSpPr>
              <p:nvPr/>
            </p:nvSpPr>
            <p:spPr bwMode="auto">
              <a:xfrm>
                <a:off x="1491" y="3386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5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5 w 168"/>
                  <a:gd name="T9" fmla="*/ 6 h 6"/>
                  <a:gd name="T10" fmla="*/ 163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5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8" name="Rectangle 678"/>
              <p:cNvSpPr>
                <a:spLocks noChangeArrowheads="1"/>
              </p:cNvSpPr>
              <p:nvPr/>
            </p:nvSpPr>
            <p:spPr bwMode="auto">
              <a:xfrm>
                <a:off x="1296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79" name="Freeform 679"/>
              <p:cNvSpPr>
                <a:spLocks/>
              </p:cNvSpPr>
              <p:nvPr/>
            </p:nvSpPr>
            <p:spPr bwMode="auto">
              <a:xfrm>
                <a:off x="1376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0" name="Freeform 680"/>
              <p:cNvSpPr>
                <a:spLocks/>
              </p:cNvSpPr>
              <p:nvPr/>
            </p:nvSpPr>
            <p:spPr bwMode="auto">
              <a:xfrm>
                <a:off x="1296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1" name="Freeform 681"/>
              <p:cNvSpPr>
                <a:spLocks/>
              </p:cNvSpPr>
              <p:nvPr/>
            </p:nvSpPr>
            <p:spPr bwMode="auto">
              <a:xfrm>
                <a:off x="1296" y="3630"/>
                <a:ext cx="1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2" name="Freeform 682"/>
              <p:cNvSpPr>
                <a:spLocks/>
              </p:cNvSpPr>
              <p:nvPr/>
            </p:nvSpPr>
            <p:spPr bwMode="auto">
              <a:xfrm>
                <a:off x="1296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3" name="Rectangle 683"/>
              <p:cNvSpPr>
                <a:spLocks noChangeArrowheads="1"/>
              </p:cNvSpPr>
              <p:nvPr/>
            </p:nvSpPr>
            <p:spPr bwMode="auto">
              <a:xfrm>
                <a:off x="1296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4" name="Freeform 684"/>
              <p:cNvSpPr>
                <a:spLocks/>
              </p:cNvSpPr>
              <p:nvPr/>
            </p:nvSpPr>
            <p:spPr bwMode="auto">
              <a:xfrm>
                <a:off x="1378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5" name="Freeform 685"/>
              <p:cNvSpPr>
                <a:spLocks/>
              </p:cNvSpPr>
              <p:nvPr/>
            </p:nvSpPr>
            <p:spPr bwMode="auto">
              <a:xfrm>
                <a:off x="1295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6" name="Freeform 686"/>
              <p:cNvSpPr>
                <a:spLocks/>
              </p:cNvSpPr>
              <p:nvPr/>
            </p:nvSpPr>
            <p:spPr bwMode="auto">
              <a:xfrm>
                <a:off x="1295" y="3386"/>
                <a:ext cx="2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7" name="Freeform 687"/>
              <p:cNvSpPr>
                <a:spLocks/>
              </p:cNvSpPr>
              <p:nvPr/>
            </p:nvSpPr>
            <p:spPr bwMode="auto">
              <a:xfrm>
                <a:off x="1296" y="3386"/>
                <a:ext cx="84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8" name="Rectangle 688"/>
              <p:cNvSpPr>
                <a:spLocks noChangeArrowheads="1"/>
              </p:cNvSpPr>
              <p:nvPr/>
            </p:nvSpPr>
            <p:spPr bwMode="auto">
              <a:xfrm>
                <a:off x="1101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89" name="Freeform 689"/>
              <p:cNvSpPr>
                <a:spLocks/>
              </p:cNvSpPr>
              <p:nvPr/>
            </p:nvSpPr>
            <p:spPr bwMode="auto">
              <a:xfrm>
                <a:off x="1181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0" name="Freeform 690"/>
              <p:cNvSpPr>
                <a:spLocks/>
              </p:cNvSpPr>
              <p:nvPr/>
            </p:nvSpPr>
            <p:spPr bwMode="auto">
              <a:xfrm>
                <a:off x="1100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1" name="Freeform 691"/>
              <p:cNvSpPr>
                <a:spLocks/>
              </p:cNvSpPr>
              <p:nvPr/>
            </p:nvSpPr>
            <p:spPr bwMode="auto">
              <a:xfrm>
                <a:off x="1100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2" name="Freeform 692"/>
              <p:cNvSpPr>
                <a:spLocks/>
              </p:cNvSpPr>
              <p:nvPr/>
            </p:nvSpPr>
            <p:spPr bwMode="auto">
              <a:xfrm>
                <a:off x="1101" y="3630"/>
                <a:ext cx="83" cy="2"/>
              </a:xfrm>
              <a:custGeom>
                <a:avLst/>
                <a:gdLst>
                  <a:gd name="T0" fmla="*/ 167 w 167"/>
                  <a:gd name="T1" fmla="*/ 4 h 6"/>
                  <a:gd name="T2" fmla="*/ 163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3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3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3" name="Rectangle 693"/>
              <p:cNvSpPr>
                <a:spLocks noChangeArrowheads="1"/>
              </p:cNvSpPr>
              <p:nvPr/>
            </p:nvSpPr>
            <p:spPr bwMode="auto">
              <a:xfrm>
                <a:off x="1101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4" name="Freeform 694"/>
              <p:cNvSpPr>
                <a:spLocks/>
              </p:cNvSpPr>
              <p:nvPr/>
            </p:nvSpPr>
            <p:spPr bwMode="auto">
              <a:xfrm>
                <a:off x="1182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5" name="Freeform 695"/>
              <p:cNvSpPr>
                <a:spLocks/>
              </p:cNvSpPr>
              <p:nvPr/>
            </p:nvSpPr>
            <p:spPr bwMode="auto">
              <a:xfrm>
                <a:off x="1100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6" name="Freeform 696"/>
              <p:cNvSpPr>
                <a:spLocks/>
              </p:cNvSpPr>
              <p:nvPr/>
            </p:nvSpPr>
            <p:spPr bwMode="auto">
              <a:xfrm>
                <a:off x="1100" y="3386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7" name="Freeform 697"/>
              <p:cNvSpPr>
                <a:spLocks/>
              </p:cNvSpPr>
              <p:nvPr/>
            </p:nvSpPr>
            <p:spPr bwMode="auto">
              <a:xfrm>
                <a:off x="1101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8" name="Freeform 698"/>
              <p:cNvSpPr>
                <a:spLocks/>
              </p:cNvSpPr>
              <p:nvPr/>
            </p:nvSpPr>
            <p:spPr bwMode="auto">
              <a:xfrm>
                <a:off x="3054" y="3269"/>
                <a:ext cx="1" cy="438"/>
              </a:xfrm>
              <a:custGeom>
                <a:avLst/>
                <a:gdLst>
                  <a:gd name="T0" fmla="*/ 2 w 4"/>
                  <a:gd name="T1" fmla="*/ 0 h 876"/>
                  <a:gd name="T2" fmla="*/ 0 w 4"/>
                  <a:gd name="T3" fmla="*/ 2 h 876"/>
                  <a:gd name="T4" fmla="*/ 0 w 4"/>
                  <a:gd name="T5" fmla="*/ 876 h 876"/>
                  <a:gd name="T6" fmla="*/ 4 w 4"/>
                  <a:gd name="T7" fmla="*/ 876 h 876"/>
                  <a:gd name="T8" fmla="*/ 4 w 4"/>
                  <a:gd name="T9" fmla="*/ 2 h 876"/>
                  <a:gd name="T10" fmla="*/ 2 w 4"/>
                  <a:gd name="T11" fmla="*/ 4 h 876"/>
                  <a:gd name="T12" fmla="*/ 2 w 4"/>
                  <a:gd name="T13" fmla="*/ 0 h 876"/>
                  <a:gd name="T14" fmla="*/ 0 w 4"/>
                  <a:gd name="T15" fmla="*/ 0 h 876"/>
                  <a:gd name="T16" fmla="*/ 0 w 4"/>
                  <a:gd name="T17" fmla="*/ 2 h 876"/>
                  <a:gd name="T18" fmla="*/ 2 w 4"/>
                  <a:gd name="T19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6">
                    <a:moveTo>
                      <a:pt x="2" y="0"/>
                    </a:moveTo>
                    <a:lnTo>
                      <a:pt x="0" y="2"/>
                    </a:lnTo>
                    <a:lnTo>
                      <a:pt x="0" y="876"/>
                    </a:lnTo>
                    <a:lnTo>
                      <a:pt x="4" y="876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299" name="Freeform 699"/>
              <p:cNvSpPr>
                <a:spLocks/>
              </p:cNvSpPr>
              <p:nvPr/>
            </p:nvSpPr>
            <p:spPr bwMode="auto">
              <a:xfrm>
                <a:off x="3055" y="3269"/>
                <a:ext cx="7" cy="2"/>
              </a:xfrm>
              <a:custGeom>
                <a:avLst/>
                <a:gdLst>
                  <a:gd name="T0" fmla="*/ 16 w 16"/>
                  <a:gd name="T1" fmla="*/ 2 h 4"/>
                  <a:gd name="T2" fmla="*/ 12 w 16"/>
                  <a:gd name="T3" fmla="*/ 0 h 4"/>
                  <a:gd name="T4" fmla="*/ 0 w 16"/>
                  <a:gd name="T5" fmla="*/ 0 h 4"/>
                  <a:gd name="T6" fmla="*/ 0 w 16"/>
                  <a:gd name="T7" fmla="*/ 4 h 4"/>
                  <a:gd name="T8" fmla="*/ 12 w 16"/>
                  <a:gd name="T9" fmla="*/ 4 h 4"/>
                  <a:gd name="T10" fmla="*/ 10 w 16"/>
                  <a:gd name="T11" fmla="*/ 2 h 4"/>
                  <a:gd name="T12" fmla="*/ 16 w 16"/>
                  <a:gd name="T13" fmla="*/ 2 h 4"/>
                  <a:gd name="T14" fmla="*/ 16 w 16"/>
                  <a:gd name="T15" fmla="*/ 0 h 4"/>
                  <a:gd name="T16" fmla="*/ 12 w 16"/>
                  <a:gd name="T17" fmla="*/ 0 h 4"/>
                  <a:gd name="T18" fmla="*/ 16 w 1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0" name="Freeform 700"/>
              <p:cNvSpPr>
                <a:spLocks/>
              </p:cNvSpPr>
              <p:nvPr/>
            </p:nvSpPr>
            <p:spPr bwMode="auto">
              <a:xfrm>
                <a:off x="3059" y="3270"/>
                <a:ext cx="3" cy="438"/>
              </a:xfrm>
              <a:custGeom>
                <a:avLst/>
                <a:gdLst>
                  <a:gd name="T0" fmla="*/ 2 w 6"/>
                  <a:gd name="T1" fmla="*/ 876 h 876"/>
                  <a:gd name="T2" fmla="*/ 6 w 6"/>
                  <a:gd name="T3" fmla="*/ 874 h 876"/>
                  <a:gd name="T4" fmla="*/ 6 w 6"/>
                  <a:gd name="T5" fmla="*/ 0 h 876"/>
                  <a:gd name="T6" fmla="*/ 0 w 6"/>
                  <a:gd name="T7" fmla="*/ 0 h 876"/>
                  <a:gd name="T8" fmla="*/ 0 w 6"/>
                  <a:gd name="T9" fmla="*/ 874 h 876"/>
                  <a:gd name="T10" fmla="*/ 2 w 6"/>
                  <a:gd name="T11" fmla="*/ 870 h 876"/>
                  <a:gd name="T12" fmla="*/ 2 w 6"/>
                  <a:gd name="T13" fmla="*/ 876 h 876"/>
                  <a:gd name="T14" fmla="*/ 6 w 6"/>
                  <a:gd name="T15" fmla="*/ 876 h 876"/>
                  <a:gd name="T16" fmla="*/ 6 w 6"/>
                  <a:gd name="T17" fmla="*/ 874 h 876"/>
                  <a:gd name="T18" fmla="*/ 2 w 6"/>
                  <a:gd name="T19" fmla="*/ 876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6">
                    <a:moveTo>
                      <a:pt x="2" y="876"/>
                    </a:moveTo>
                    <a:lnTo>
                      <a:pt x="6" y="87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4"/>
                    </a:lnTo>
                    <a:lnTo>
                      <a:pt x="2" y="870"/>
                    </a:lnTo>
                    <a:lnTo>
                      <a:pt x="2" y="876"/>
                    </a:lnTo>
                    <a:lnTo>
                      <a:pt x="6" y="876"/>
                    </a:lnTo>
                    <a:lnTo>
                      <a:pt x="6" y="874"/>
                    </a:lnTo>
                    <a:lnTo>
                      <a:pt x="2" y="8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1" name="Freeform 701"/>
              <p:cNvSpPr>
                <a:spLocks/>
              </p:cNvSpPr>
              <p:nvPr/>
            </p:nvSpPr>
            <p:spPr bwMode="auto">
              <a:xfrm>
                <a:off x="3054" y="3705"/>
                <a:ext cx="6" cy="3"/>
              </a:xfrm>
              <a:custGeom>
                <a:avLst/>
                <a:gdLst>
                  <a:gd name="T0" fmla="*/ 0 w 14"/>
                  <a:gd name="T1" fmla="*/ 4 h 6"/>
                  <a:gd name="T2" fmla="*/ 2 w 14"/>
                  <a:gd name="T3" fmla="*/ 6 h 6"/>
                  <a:gd name="T4" fmla="*/ 14 w 14"/>
                  <a:gd name="T5" fmla="*/ 6 h 6"/>
                  <a:gd name="T6" fmla="*/ 14 w 14"/>
                  <a:gd name="T7" fmla="*/ 0 h 6"/>
                  <a:gd name="T8" fmla="*/ 2 w 14"/>
                  <a:gd name="T9" fmla="*/ 0 h 6"/>
                  <a:gd name="T10" fmla="*/ 4 w 14"/>
                  <a:gd name="T11" fmla="*/ 4 h 6"/>
                  <a:gd name="T12" fmla="*/ 0 w 14"/>
                  <a:gd name="T13" fmla="*/ 4 h 6"/>
                  <a:gd name="T14" fmla="*/ 0 w 14"/>
                  <a:gd name="T15" fmla="*/ 6 h 6"/>
                  <a:gd name="T16" fmla="*/ 2 w 14"/>
                  <a:gd name="T17" fmla="*/ 6 h 6"/>
                  <a:gd name="T18" fmla="*/ 0 w 1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">
                    <a:moveTo>
                      <a:pt x="0" y="4"/>
                    </a:moveTo>
                    <a:lnTo>
                      <a:pt x="2" y="6"/>
                    </a:lnTo>
                    <a:lnTo>
                      <a:pt x="14" y="6"/>
                    </a:lnTo>
                    <a:lnTo>
                      <a:pt x="14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2" name="Rectangle 702"/>
              <p:cNvSpPr>
                <a:spLocks noChangeArrowheads="1"/>
              </p:cNvSpPr>
              <p:nvPr/>
            </p:nvSpPr>
            <p:spPr bwMode="auto">
              <a:xfrm>
                <a:off x="2272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3" name="Freeform 703"/>
              <p:cNvSpPr>
                <a:spLocks/>
              </p:cNvSpPr>
              <p:nvPr/>
            </p:nvSpPr>
            <p:spPr bwMode="auto">
              <a:xfrm>
                <a:off x="2271" y="3706"/>
                <a:ext cx="84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4" name="Freeform 704"/>
              <p:cNvSpPr>
                <a:spLocks/>
              </p:cNvSpPr>
              <p:nvPr/>
            </p:nvSpPr>
            <p:spPr bwMode="auto">
              <a:xfrm>
                <a:off x="2271" y="3701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5" name="Freeform 705"/>
              <p:cNvSpPr>
                <a:spLocks/>
              </p:cNvSpPr>
              <p:nvPr/>
            </p:nvSpPr>
            <p:spPr bwMode="auto">
              <a:xfrm>
                <a:off x="2272" y="3701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6" name="Freeform 706"/>
              <p:cNvSpPr>
                <a:spLocks/>
              </p:cNvSpPr>
              <p:nvPr/>
            </p:nvSpPr>
            <p:spPr bwMode="auto">
              <a:xfrm>
                <a:off x="2354" y="3702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7" name="Rectangle 707"/>
              <p:cNvSpPr>
                <a:spLocks noChangeArrowheads="1"/>
              </p:cNvSpPr>
              <p:nvPr/>
            </p:nvSpPr>
            <p:spPr bwMode="auto">
              <a:xfrm>
                <a:off x="2473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8" name="Freeform 708"/>
              <p:cNvSpPr>
                <a:spLocks/>
              </p:cNvSpPr>
              <p:nvPr/>
            </p:nvSpPr>
            <p:spPr bwMode="auto">
              <a:xfrm>
                <a:off x="2471" y="3706"/>
                <a:ext cx="85" cy="3"/>
              </a:xfrm>
              <a:custGeom>
                <a:avLst/>
                <a:gdLst>
                  <a:gd name="T0" fmla="*/ 0 w 170"/>
                  <a:gd name="T1" fmla="*/ 2 h 6"/>
                  <a:gd name="T2" fmla="*/ 3 w 170"/>
                  <a:gd name="T3" fmla="*/ 6 h 6"/>
                  <a:gd name="T4" fmla="*/ 170 w 170"/>
                  <a:gd name="T5" fmla="*/ 6 h 6"/>
                  <a:gd name="T6" fmla="*/ 170 w 170"/>
                  <a:gd name="T7" fmla="*/ 0 h 6"/>
                  <a:gd name="T8" fmla="*/ 3 w 170"/>
                  <a:gd name="T9" fmla="*/ 0 h 6"/>
                  <a:gd name="T10" fmla="*/ 5 w 170"/>
                  <a:gd name="T11" fmla="*/ 2 h 6"/>
                  <a:gd name="T12" fmla="*/ 0 w 170"/>
                  <a:gd name="T13" fmla="*/ 2 h 6"/>
                  <a:gd name="T14" fmla="*/ 0 w 170"/>
                  <a:gd name="T15" fmla="*/ 6 h 6"/>
                  <a:gd name="T16" fmla="*/ 3 w 170"/>
                  <a:gd name="T17" fmla="*/ 6 h 6"/>
                  <a:gd name="T18" fmla="*/ 0 w 170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" h="6">
                    <a:moveTo>
                      <a:pt x="0" y="2"/>
                    </a:moveTo>
                    <a:lnTo>
                      <a:pt x="3" y="6"/>
                    </a:lnTo>
                    <a:lnTo>
                      <a:pt x="170" y="6"/>
                    </a:lnTo>
                    <a:lnTo>
                      <a:pt x="170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09" name="Freeform 709"/>
              <p:cNvSpPr>
                <a:spLocks/>
              </p:cNvSpPr>
              <p:nvPr/>
            </p:nvSpPr>
            <p:spPr bwMode="auto">
              <a:xfrm>
                <a:off x="2471" y="3701"/>
                <a:ext cx="3" cy="6"/>
              </a:xfrm>
              <a:custGeom>
                <a:avLst/>
                <a:gdLst>
                  <a:gd name="T0" fmla="*/ 3 w 5"/>
                  <a:gd name="T1" fmla="*/ 0 h 11"/>
                  <a:gd name="T2" fmla="*/ 0 w 5"/>
                  <a:gd name="T3" fmla="*/ 2 h 11"/>
                  <a:gd name="T4" fmla="*/ 0 w 5"/>
                  <a:gd name="T5" fmla="*/ 11 h 11"/>
                  <a:gd name="T6" fmla="*/ 5 w 5"/>
                  <a:gd name="T7" fmla="*/ 11 h 11"/>
                  <a:gd name="T8" fmla="*/ 5 w 5"/>
                  <a:gd name="T9" fmla="*/ 2 h 11"/>
                  <a:gd name="T10" fmla="*/ 3 w 5"/>
                  <a:gd name="T11" fmla="*/ 5 h 11"/>
                  <a:gd name="T12" fmla="*/ 3 w 5"/>
                  <a:gd name="T13" fmla="*/ 0 h 11"/>
                  <a:gd name="T14" fmla="*/ 0 w 5"/>
                  <a:gd name="T15" fmla="*/ 0 h 11"/>
                  <a:gd name="T16" fmla="*/ 0 w 5"/>
                  <a:gd name="T17" fmla="*/ 2 h 11"/>
                  <a:gd name="T18" fmla="*/ 3 w 5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5" y="11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0" name="Freeform 710"/>
              <p:cNvSpPr>
                <a:spLocks/>
              </p:cNvSpPr>
              <p:nvPr/>
            </p:nvSpPr>
            <p:spPr bwMode="auto">
              <a:xfrm>
                <a:off x="2473" y="3701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5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1" name="Freeform 711"/>
              <p:cNvSpPr>
                <a:spLocks/>
              </p:cNvSpPr>
              <p:nvPr/>
            </p:nvSpPr>
            <p:spPr bwMode="auto">
              <a:xfrm>
                <a:off x="2555" y="3702"/>
                <a:ext cx="2" cy="7"/>
              </a:xfrm>
              <a:custGeom>
                <a:avLst/>
                <a:gdLst>
                  <a:gd name="T0" fmla="*/ 2 w 4"/>
                  <a:gd name="T1" fmla="*/ 13 h 13"/>
                  <a:gd name="T2" fmla="*/ 4 w 4"/>
                  <a:gd name="T3" fmla="*/ 9 h 13"/>
                  <a:gd name="T4" fmla="*/ 4 w 4"/>
                  <a:gd name="T5" fmla="*/ 0 h 13"/>
                  <a:gd name="T6" fmla="*/ 0 w 4"/>
                  <a:gd name="T7" fmla="*/ 0 h 13"/>
                  <a:gd name="T8" fmla="*/ 0 w 4"/>
                  <a:gd name="T9" fmla="*/ 9 h 13"/>
                  <a:gd name="T10" fmla="*/ 2 w 4"/>
                  <a:gd name="T11" fmla="*/ 7 h 13"/>
                  <a:gd name="T12" fmla="*/ 2 w 4"/>
                  <a:gd name="T13" fmla="*/ 13 h 13"/>
                  <a:gd name="T14" fmla="*/ 4 w 4"/>
                  <a:gd name="T15" fmla="*/ 13 h 13"/>
                  <a:gd name="T16" fmla="*/ 4 w 4"/>
                  <a:gd name="T17" fmla="*/ 9 h 13"/>
                  <a:gd name="T18" fmla="*/ 2 w 4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3">
                    <a:moveTo>
                      <a:pt x="2" y="13"/>
                    </a:move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4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2" name="Rectangle 712"/>
              <p:cNvSpPr>
                <a:spLocks noChangeArrowheads="1"/>
              </p:cNvSpPr>
              <p:nvPr/>
            </p:nvSpPr>
            <p:spPr bwMode="auto">
              <a:xfrm>
                <a:off x="2665" y="3702"/>
                <a:ext cx="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3" name="Freeform 713"/>
              <p:cNvSpPr>
                <a:spLocks/>
              </p:cNvSpPr>
              <p:nvPr/>
            </p:nvSpPr>
            <p:spPr bwMode="auto">
              <a:xfrm>
                <a:off x="2664" y="3706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2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2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2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2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4" name="Freeform 714"/>
              <p:cNvSpPr>
                <a:spLocks/>
              </p:cNvSpPr>
              <p:nvPr/>
            </p:nvSpPr>
            <p:spPr bwMode="auto">
              <a:xfrm>
                <a:off x="2664" y="3701"/>
                <a:ext cx="3" cy="6"/>
              </a:xfrm>
              <a:custGeom>
                <a:avLst/>
                <a:gdLst>
                  <a:gd name="T0" fmla="*/ 2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2 w 6"/>
                  <a:gd name="T11" fmla="*/ 5 h 11"/>
                  <a:gd name="T12" fmla="*/ 2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2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5" name="Freeform 715"/>
              <p:cNvSpPr>
                <a:spLocks/>
              </p:cNvSpPr>
              <p:nvPr/>
            </p:nvSpPr>
            <p:spPr bwMode="auto">
              <a:xfrm>
                <a:off x="2665" y="3701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9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9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9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9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6" name="Freeform 716"/>
              <p:cNvSpPr>
                <a:spLocks/>
              </p:cNvSpPr>
              <p:nvPr/>
            </p:nvSpPr>
            <p:spPr bwMode="auto">
              <a:xfrm>
                <a:off x="2747" y="3702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7" name="Rectangle 717"/>
              <p:cNvSpPr>
                <a:spLocks noChangeArrowheads="1"/>
              </p:cNvSpPr>
              <p:nvPr/>
            </p:nvSpPr>
            <p:spPr bwMode="auto">
              <a:xfrm>
                <a:off x="2862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8" name="Freeform 718"/>
              <p:cNvSpPr>
                <a:spLocks/>
              </p:cNvSpPr>
              <p:nvPr/>
            </p:nvSpPr>
            <p:spPr bwMode="auto">
              <a:xfrm>
                <a:off x="2860" y="3706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4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4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4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4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19" name="Freeform 719"/>
              <p:cNvSpPr>
                <a:spLocks/>
              </p:cNvSpPr>
              <p:nvPr/>
            </p:nvSpPr>
            <p:spPr bwMode="auto">
              <a:xfrm>
                <a:off x="2860" y="3701"/>
                <a:ext cx="3" cy="6"/>
              </a:xfrm>
              <a:custGeom>
                <a:avLst/>
                <a:gdLst>
                  <a:gd name="T0" fmla="*/ 4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4 w 6"/>
                  <a:gd name="T11" fmla="*/ 5 h 11"/>
                  <a:gd name="T12" fmla="*/ 4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4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0" name="Freeform 720"/>
              <p:cNvSpPr>
                <a:spLocks/>
              </p:cNvSpPr>
              <p:nvPr/>
            </p:nvSpPr>
            <p:spPr bwMode="auto">
              <a:xfrm>
                <a:off x="2862" y="3701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3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1" name="Freeform 721"/>
              <p:cNvSpPr>
                <a:spLocks/>
              </p:cNvSpPr>
              <p:nvPr/>
            </p:nvSpPr>
            <p:spPr bwMode="auto">
              <a:xfrm>
                <a:off x="2943" y="3702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2" name="Rectangle 722"/>
              <p:cNvSpPr>
                <a:spLocks noChangeArrowheads="1"/>
              </p:cNvSpPr>
              <p:nvPr/>
            </p:nvSpPr>
            <p:spPr bwMode="auto">
              <a:xfrm>
                <a:off x="3056" y="3702"/>
                <a:ext cx="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3" name="Freeform 723"/>
              <p:cNvSpPr>
                <a:spLocks/>
              </p:cNvSpPr>
              <p:nvPr/>
            </p:nvSpPr>
            <p:spPr bwMode="auto">
              <a:xfrm>
                <a:off x="3055" y="3706"/>
                <a:ext cx="85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4" name="Freeform 724"/>
              <p:cNvSpPr>
                <a:spLocks/>
              </p:cNvSpPr>
              <p:nvPr/>
            </p:nvSpPr>
            <p:spPr bwMode="auto">
              <a:xfrm>
                <a:off x="3055" y="3701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5" name="Freeform 725"/>
              <p:cNvSpPr>
                <a:spLocks/>
              </p:cNvSpPr>
              <p:nvPr/>
            </p:nvSpPr>
            <p:spPr bwMode="auto">
              <a:xfrm>
                <a:off x="3056" y="3701"/>
                <a:ext cx="86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6" name="Freeform 726"/>
              <p:cNvSpPr>
                <a:spLocks/>
              </p:cNvSpPr>
              <p:nvPr/>
            </p:nvSpPr>
            <p:spPr bwMode="auto">
              <a:xfrm>
                <a:off x="3139" y="3702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7" name="Freeform 727"/>
              <p:cNvSpPr>
                <a:spLocks/>
              </p:cNvSpPr>
              <p:nvPr/>
            </p:nvSpPr>
            <p:spPr bwMode="auto">
              <a:xfrm>
                <a:off x="1101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8" name="Freeform 728"/>
              <p:cNvSpPr>
                <a:spLocks/>
              </p:cNvSpPr>
              <p:nvPr/>
            </p:nvSpPr>
            <p:spPr bwMode="auto">
              <a:xfrm>
                <a:off x="1184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29" name="Freeform 729"/>
              <p:cNvSpPr>
                <a:spLocks/>
              </p:cNvSpPr>
              <p:nvPr/>
            </p:nvSpPr>
            <p:spPr bwMode="auto">
              <a:xfrm>
                <a:off x="1179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0" name="Freeform 730"/>
              <p:cNvSpPr>
                <a:spLocks/>
              </p:cNvSpPr>
              <p:nvPr/>
            </p:nvSpPr>
            <p:spPr bwMode="auto">
              <a:xfrm>
                <a:off x="1179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1" name="Freeform 731"/>
              <p:cNvSpPr>
                <a:spLocks/>
              </p:cNvSpPr>
              <p:nvPr/>
            </p:nvSpPr>
            <p:spPr bwMode="auto">
              <a:xfrm>
                <a:off x="1104" y="3272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2" name="Freeform 732"/>
              <p:cNvSpPr>
                <a:spLocks/>
              </p:cNvSpPr>
              <p:nvPr/>
            </p:nvSpPr>
            <p:spPr bwMode="auto">
              <a:xfrm>
                <a:off x="1097" y="3268"/>
                <a:ext cx="9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3" name="Freeform 733"/>
              <p:cNvSpPr>
                <a:spLocks/>
              </p:cNvSpPr>
              <p:nvPr/>
            </p:nvSpPr>
            <p:spPr bwMode="auto">
              <a:xfrm>
                <a:off x="1101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4" name="Freeform 734"/>
              <p:cNvSpPr>
                <a:spLocks/>
              </p:cNvSpPr>
              <p:nvPr/>
            </p:nvSpPr>
            <p:spPr bwMode="auto">
              <a:xfrm>
                <a:off x="1296" y="3269"/>
                <a:ext cx="85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5" name="Freeform 735"/>
              <p:cNvSpPr>
                <a:spLocks/>
              </p:cNvSpPr>
              <p:nvPr/>
            </p:nvSpPr>
            <p:spPr bwMode="auto">
              <a:xfrm>
                <a:off x="1380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6" name="Freeform 736"/>
              <p:cNvSpPr>
                <a:spLocks/>
              </p:cNvSpPr>
              <p:nvPr/>
            </p:nvSpPr>
            <p:spPr bwMode="auto">
              <a:xfrm>
                <a:off x="1375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7" name="Freeform 737"/>
              <p:cNvSpPr>
                <a:spLocks/>
              </p:cNvSpPr>
              <p:nvPr/>
            </p:nvSpPr>
            <p:spPr bwMode="auto">
              <a:xfrm>
                <a:off x="1375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8" name="Freeform 738"/>
              <p:cNvSpPr>
                <a:spLocks/>
              </p:cNvSpPr>
              <p:nvPr/>
            </p:nvSpPr>
            <p:spPr bwMode="auto">
              <a:xfrm>
                <a:off x="1299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39" name="Freeform 739"/>
              <p:cNvSpPr>
                <a:spLocks/>
              </p:cNvSpPr>
              <p:nvPr/>
            </p:nvSpPr>
            <p:spPr bwMode="auto">
              <a:xfrm>
                <a:off x="1293" y="3268"/>
                <a:ext cx="8" cy="7"/>
              </a:xfrm>
              <a:custGeom>
                <a:avLst/>
                <a:gdLst>
                  <a:gd name="T0" fmla="*/ 8 w 18"/>
                  <a:gd name="T1" fmla="*/ 0 h 13"/>
                  <a:gd name="T2" fmla="*/ 6 w 18"/>
                  <a:gd name="T3" fmla="*/ 4 h 13"/>
                  <a:gd name="T4" fmla="*/ 14 w 18"/>
                  <a:gd name="T5" fmla="*/ 13 h 13"/>
                  <a:gd name="T6" fmla="*/ 18 w 18"/>
                  <a:gd name="T7" fmla="*/ 10 h 13"/>
                  <a:gd name="T8" fmla="*/ 8 w 18"/>
                  <a:gd name="T9" fmla="*/ 2 h 13"/>
                  <a:gd name="T10" fmla="*/ 8 w 18"/>
                  <a:gd name="T11" fmla="*/ 6 h 13"/>
                  <a:gd name="T12" fmla="*/ 8 w 18"/>
                  <a:gd name="T13" fmla="*/ 0 h 13"/>
                  <a:gd name="T14" fmla="*/ 0 w 18"/>
                  <a:gd name="T15" fmla="*/ 0 h 13"/>
                  <a:gd name="T16" fmla="*/ 6 w 18"/>
                  <a:gd name="T17" fmla="*/ 4 h 13"/>
                  <a:gd name="T18" fmla="*/ 8 w 18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3">
                    <a:moveTo>
                      <a:pt x="8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18" y="1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0" name="Freeform 740"/>
              <p:cNvSpPr>
                <a:spLocks/>
              </p:cNvSpPr>
              <p:nvPr/>
            </p:nvSpPr>
            <p:spPr bwMode="auto">
              <a:xfrm>
                <a:off x="1296" y="3268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1" name="Freeform 741"/>
              <p:cNvSpPr>
                <a:spLocks/>
              </p:cNvSpPr>
              <p:nvPr/>
            </p:nvSpPr>
            <p:spPr bwMode="auto">
              <a:xfrm>
                <a:off x="1491" y="3269"/>
                <a:ext cx="86" cy="438"/>
              </a:xfrm>
              <a:custGeom>
                <a:avLst/>
                <a:gdLst>
                  <a:gd name="T0" fmla="*/ 170 w 170"/>
                  <a:gd name="T1" fmla="*/ 0 h 876"/>
                  <a:gd name="T2" fmla="*/ 170 w 170"/>
                  <a:gd name="T3" fmla="*/ 876 h 876"/>
                  <a:gd name="T4" fmla="*/ 161 w 170"/>
                  <a:gd name="T5" fmla="*/ 870 h 876"/>
                  <a:gd name="T6" fmla="*/ 161 w 170"/>
                  <a:gd name="T7" fmla="*/ 10 h 876"/>
                  <a:gd name="T8" fmla="*/ 9 w 170"/>
                  <a:gd name="T9" fmla="*/ 10 h 876"/>
                  <a:gd name="T10" fmla="*/ 0 w 170"/>
                  <a:gd name="T11" fmla="*/ 0 h 876"/>
                  <a:gd name="T12" fmla="*/ 170 w 170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876">
                    <a:moveTo>
                      <a:pt x="170" y="0"/>
                    </a:moveTo>
                    <a:lnTo>
                      <a:pt x="170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2" name="Freeform 742"/>
              <p:cNvSpPr>
                <a:spLocks/>
              </p:cNvSpPr>
              <p:nvPr/>
            </p:nvSpPr>
            <p:spPr bwMode="auto">
              <a:xfrm>
                <a:off x="1576" y="3269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3" name="Freeform 743"/>
              <p:cNvSpPr>
                <a:spLocks/>
              </p:cNvSpPr>
              <p:nvPr/>
            </p:nvSpPr>
            <p:spPr bwMode="auto">
              <a:xfrm>
                <a:off x="1571" y="3703"/>
                <a:ext cx="6" cy="5"/>
              </a:xfrm>
              <a:custGeom>
                <a:avLst/>
                <a:gdLst>
                  <a:gd name="T0" fmla="*/ 0 w 11"/>
                  <a:gd name="T1" fmla="*/ 2 h 10"/>
                  <a:gd name="T2" fmla="*/ 0 w 11"/>
                  <a:gd name="T3" fmla="*/ 4 h 10"/>
                  <a:gd name="T4" fmla="*/ 9 w 11"/>
                  <a:gd name="T5" fmla="*/ 10 h 10"/>
                  <a:gd name="T6" fmla="*/ 11 w 11"/>
                  <a:gd name="T7" fmla="*/ 4 h 10"/>
                  <a:gd name="T8" fmla="*/ 2 w 11"/>
                  <a:gd name="T9" fmla="*/ 0 h 10"/>
                  <a:gd name="T10" fmla="*/ 4 w 11"/>
                  <a:gd name="T11" fmla="*/ 2 h 10"/>
                  <a:gd name="T12" fmla="*/ 0 w 11"/>
                  <a:gd name="T13" fmla="*/ 2 h 10"/>
                  <a:gd name="T14" fmla="*/ 0 w 11"/>
                  <a:gd name="T15" fmla="*/ 4 h 10"/>
                  <a:gd name="T16" fmla="*/ 0 w 11"/>
                  <a:gd name="T17" fmla="*/ 4 h 10"/>
                  <a:gd name="T18" fmla="*/ 0 w 11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lnTo>
                      <a:pt x="0" y="4"/>
                    </a:lnTo>
                    <a:lnTo>
                      <a:pt x="9" y="10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4" name="Freeform 744"/>
              <p:cNvSpPr>
                <a:spLocks/>
              </p:cNvSpPr>
              <p:nvPr/>
            </p:nvSpPr>
            <p:spPr bwMode="auto">
              <a:xfrm>
                <a:off x="1571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5" name="Freeform 745"/>
              <p:cNvSpPr>
                <a:spLocks/>
              </p:cNvSpPr>
              <p:nvPr/>
            </p:nvSpPr>
            <p:spPr bwMode="auto">
              <a:xfrm>
                <a:off x="1495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1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1 w 153"/>
                  <a:gd name="T9" fmla="*/ 0 h 5"/>
                  <a:gd name="T10" fmla="*/ 3 w 153"/>
                  <a:gd name="T11" fmla="*/ 2 h 5"/>
                  <a:gd name="T12" fmla="*/ 0 w 153"/>
                  <a:gd name="T13" fmla="*/ 5 h 5"/>
                  <a:gd name="T14" fmla="*/ 1 w 153"/>
                  <a:gd name="T15" fmla="*/ 5 h 5"/>
                  <a:gd name="T16" fmla="*/ 1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1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6" name="Freeform 746"/>
              <p:cNvSpPr>
                <a:spLocks/>
              </p:cNvSpPr>
              <p:nvPr/>
            </p:nvSpPr>
            <p:spPr bwMode="auto">
              <a:xfrm>
                <a:off x="1488" y="3268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4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4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7" name="Freeform 747"/>
              <p:cNvSpPr>
                <a:spLocks/>
              </p:cNvSpPr>
              <p:nvPr/>
            </p:nvSpPr>
            <p:spPr bwMode="auto">
              <a:xfrm>
                <a:off x="1491" y="3268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70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70 w 172"/>
                  <a:gd name="T9" fmla="*/ 6 h 6"/>
                  <a:gd name="T10" fmla="*/ 168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70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70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8" name="Freeform 748"/>
              <p:cNvSpPr>
                <a:spLocks/>
              </p:cNvSpPr>
              <p:nvPr/>
            </p:nvSpPr>
            <p:spPr bwMode="auto">
              <a:xfrm>
                <a:off x="1687" y="3269"/>
                <a:ext cx="85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0 w 168"/>
                  <a:gd name="T5" fmla="*/ 870 h 876"/>
                  <a:gd name="T6" fmla="*/ 160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0" y="870"/>
                    </a:lnTo>
                    <a:lnTo>
                      <a:pt x="160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49" name="Freeform 749"/>
              <p:cNvSpPr>
                <a:spLocks/>
              </p:cNvSpPr>
              <p:nvPr/>
            </p:nvSpPr>
            <p:spPr bwMode="auto">
              <a:xfrm>
                <a:off x="1771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0" name="Freeform 750"/>
              <p:cNvSpPr>
                <a:spLocks/>
              </p:cNvSpPr>
              <p:nvPr/>
            </p:nvSpPr>
            <p:spPr bwMode="auto">
              <a:xfrm>
                <a:off x="1766" y="3703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3 w 13"/>
                  <a:gd name="T9" fmla="*/ 0 h 10"/>
                  <a:gd name="T10" fmla="*/ 5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1" name="Freeform 751"/>
              <p:cNvSpPr>
                <a:spLocks/>
              </p:cNvSpPr>
              <p:nvPr/>
            </p:nvSpPr>
            <p:spPr bwMode="auto">
              <a:xfrm>
                <a:off x="1766" y="3272"/>
                <a:ext cx="3" cy="432"/>
              </a:xfrm>
              <a:custGeom>
                <a:avLst/>
                <a:gdLst>
                  <a:gd name="T0" fmla="*/ 3 w 5"/>
                  <a:gd name="T1" fmla="*/ 5 h 864"/>
                  <a:gd name="T2" fmla="*/ 0 w 5"/>
                  <a:gd name="T3" fmla="*/ 4 h 864"/>
                  <a:gd name="T4" fmla="*/ 0 w 5"/>
                  <a:gd name="T5" fmla="*/ 864 h 864"/>
                  <a:gd name="T6" fmla="*/ 5 w 5"/>
                  <a:gd name="T7" fmla="*/ 864 h 864"/>
                  <a:gd name="T8" fmla="*/ 5 w 5"/>
                  <a:gd name="T9" fmla="*/ 4 h 864"/>
                  <a:gd name="T10" fmla="*/ 3 w 5"/>
                  <a:gd name="T11" fmla="*/ 0 h 864"/>
                  <a:gd name="T12" fmla="*/ 5 w 5"/>
                  <a:gd name="T13" fmla="*/ 4 h 864"/>
                  <a:gd name="T14" fmla="*/ 5 w 5"/>
                  <a:gd name="T15" fmla="*/ 0 h 864"/>
                  <a:gd name="T16" fmla="*/ 3 w 5"/>
                  <a:gd name="T17" fmla="*/ 0 h 864"/>
                  <a:gd name="T18" fmla="*/ 3 w 5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64">
                    <a:moveTo>
                      <a:pt x="3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5" y="864"/>
                    </a:lnTo>
                    <a:lnTo>
                      <a:pt x="5" y="4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2" name="Freeform 752"/>
              <p:cNvSpPr>
                <a:spLocks/>
              </p:cNvSpPr>
              <p:nvPr/>
            </p:nvSpPr>
            <p:spPr bwMode="auto">
              <a:xfrm>
                <a:off x="1691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0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3" name="Freeform 753"/>
              <p:cNvSpPr>
                <a:spLocks/>
              </p:cNvSpPr>
              <p:nvPr/>
            </p:nvSpPr>
            <p:spPr bwMode="auto">
              <a:xfrm>
                <a:off x="1683" y="3268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4" name="Freeform 754"/>
              <p:cNvSpPr>
                <a:spLocks/>
              </p:cNvSpPr>
              <p:nvPr/>
            </p:nvSpPr>
            <p:spPr bwMode="auto">
              <a:xfrm>
                <a:off x="1687" y="3268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5" name="Freeform 755"/>
              <p:cNvSpPr>
                <a:spLocks/>
              </p:cNvSpPr>
              <p:nvPr/>
            </p:nvSpPr>
            <p:spPr bwMode="auto">
              <a:xfrm>
                <a:off x="1882" y="3269"/>
                <a:ext cx="85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6" name="Freeform 756"/>
              <p:cNvSpPr>
                <a:spLocks/>
              </p:cNvSpPr>
              <p:nvPr/>
            </p:nvSpPr>
            <p:spPr bwMode="auto">
              <a:xfrm>
                <a:off x="1966" y="3269"/>
                <a:ext cx="2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7" name="Freeform 757"/>
              <p:cNvSpPr>
                <a:spLocks/>
              </p:cNvSpPr>
              <p:nvPr/>
            </p:nvSpPr>
            <p:spPr bwMode="auto">
              <a:xfrm>
                <a:off x="1961" y="3703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8" name="Freeform 758"/>
              <p:cNvSpPr>
                <a:spLocks/>
              </p:cNvSpPr>
              <p:nvPr/>
            </p:nvSpPr>
            <p:spPr bwMode="auto">
              <a:xfrm>
                <a:off x="1961" y="3272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59" name="Freeform 759"/>
              <p:cNvSpPr>
                <a:spLocks/>
              </p:cNvSpPr>
              <p:nvPr/>
            </p:nvSpPr>
            <p:spPr bwMode="auto">
              <a:xfrm>
                <a:off x="1886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0" name="Freeform 760"/>
              <p:cNvSpPr>
                <a:spLocks/>
              </p:cNvSpPr>
              <p:nvPr/>
            </p:nvSpPr>
            <p:spPr bwMode="auto">
              <a:xfrm>
                <a:off x="1878" y="3268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1" name="Freeform 761"/>
              <p:cNvSpPr>
                <a:spLocks/>
              </p:cNvSpPr>
              <p:nvPr/>
            </p:nvSpPr>
            <p:spPr bwMode="auto">
              <a:xfrm>
                <a:off x="1882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2" name="Freeform 762"/>
              <p:cNvSpPr>
                <a:spLocks/>
              </p:cNvSpPr>
              <p:nvPr/>
            </p:nvSpPr>
            <p:spPr bwMode="auto">
              <a:xfrm>
                <a:off x="2078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3" name="Freeform 763"/>
              <p:cNvSpPr>
                <a:spLocks/>
              </p:cNvSpPr>
              <p:nvPr/>
            </p:nvSpPr>
            <p:spPr bwMode="auto">
              <a:xfrm>
                <a:off x="2161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4" name="Freeform 764"/>
              <p:cNvSpPr>
                <a:spLocks/>
              </p:cNvSpPr>
              <p:nvPr/>
            </p:nvSpPr>
            <p:spPr bwMode="auto">
              <a:xfrm>
                <a:off x="2157" y="3703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5" name="Freeform 765"/>
              <p:cNvSpPr>
                <a:spLocks/>
              </p:cNvSpPr>
              <p:nvPr/>
            </p:nvSpPr>
            <p:spPr bwMode="auto">
              <a:xfrm>
                <a:off x="2157" y="3272"/>
                <a:ext cx="2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6" name="Freeform 766"/>
              <p:cNvSpPr>
                <a:spLocks/>
              </p:cNvSpPr>
              <p:nvPr/>
            </p:nvSpPr>
            <p:spPr bwMode="auto">
              <a:xfrm>
                <a:off x="2082" y="3272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7" name="Freeform 767"/>
              <p:cNvSpPr>
                <a:spLocks/>
              </p:cNvSpPr>
              <p:nvPr/>
            </p:nvSpPr>
            <p:spPr bwMode="auto">
              <a:xfrm>
                <a:off x="2074" y="3268"/>
                <a:ext cx="10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8" name="Freeform 768"/>
              <p:cNvSpPr>
                <a:spLocks/>
              </p:cNvSpPr>
              <p:nvPr/>
            </p:nvSpPr>
            <p:spPr bwMode="auto">
              <a:xfrm>
                <a:off x="2078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69" name="Freeform 769"/>
              <p:cNvSpPr>
                <a:spLocks/>
              </p:cNvSpPr>
              <p:nvPr/>
            </p:nvSpPr>
            <p:spPr bwMode="auto">
              <a:xfrm>
                <a:off x="2274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8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0" name="Freeform 770"/>
              <p:cNvSpPr>
                <a:spLocks/>
              </p:cNvSpPr>
              <p:nvPr/>
            </p:nvSpPr>
            <p:spPr bwMode="auto">
              <a:xfrm>
                <a:off x="2357" y="3269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1" name="Freeform 771"/>
              <p:cNvSpPr>
                <a:spLocks/>
              </p:cNvSpPr>
              <p:nvPr/>
            </p:nvSpPr>
            <p:spPr bwMode="auto">
              <a:xfrm>
                <a:off x="2352" y="3703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2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4 w 12"/>
                  <a:gd name="T9" fmla="*/ 0 h 10"/>
                  <a:gd name="T10" fmla="*/ 6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2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2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2" name="Freeform 772"/>
              <p:cNvSpPr>
                <a:spLocks/>
              </p:cNvSpPr>
              <p:nvPr/>
            </p:nvSpPr>
            <p:spPr bwMode="auto">
              <a:xfrm>
                <a:off x="2352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3" name="Freeform 773"/>
              <p:cNvSpPr>
                <a:spLocks/>
              </p:cNvSpPr>
              <p:nvPr/>
            </p:nvSpPr>
            <p:spPr bwMode="auto">
              <a:xfrm>
                <a:off x="2278" y="3272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0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0 w 151"/>
                  <a:gd name="T9" fmla="*/ 0 h 5"/>
                  <a:gd name="T10" fmla="*/ 3 w 151"/>
                  <a:gd name="T11" fmla="*/ 2 h 5"/>
                  <a:gd name="T12" fmla="*/ 0 w 151"/>
                  <a:gd name="T13" fmla="*/ 5 h 5"/>
                  <a:gd name="T14" fmla="*/ 0 w 151"/>
                  <a:gd name="T15" fmla="*/ 5 h 5"/>
                  <a:gd name="T16" fmla="*/ 0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0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4" name="Freeform 774"/>
              <p:cNvSpPr>
                <a:spLocks/>
              </p:cNvSpPr>
              <p:nvPr/>
            </p:nvSpPr>
            <p:spPr bwMode="auto">
              <a:xfrm>
                <a:off x="2270" y="3268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6 w 19"/>
                  <a:gd name="T5" fmla="*/ 13 h 13"/>
                  <a:gd name="T6" fmla="*/ 19 w 19"/>
                  <a:gd name="T7" fmla="*/ 10 h 13"/>
                  <a:gd name="T8" fmla="*/ 10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19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5" name="Freeform 775"/>
              <p:cNvSpPr>
                <a:spLocks/>
              </p:cNvSpPr>
              <p:nvPr/>
            </p:nvSpPr>
            <p:spPr bwMode="auto">
              <a:xfrm>
                <a:off x="2274" y="3268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6" name="Freeform 776"/>
              <p:cNvSpPr>
                <a:spLocks/>
              </p:cNvSpPr>
              <p:nvPr/>
            </p:nvSpPr>
            <p:spPr bwMode="auto">
              <a:xfrm>
                <a:off x="2469" y="3269"/>
                <a:ext cx="84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1 w 168"/>
                  <a:gd name="T5" fmla="*/ 870 h 876"/>
                  <a:gd name="T6" fmla="*/ 161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7" name="Freeform 777"/>
              <p:cNvSpPr>
                <a:spLocks/>
              </p:cNvSpPr>
              <p:nvPr/>
            </p:nvSpPr>
            <p:spPr bwMode="auto">
              <a:xfrm>
                <a:off x="2552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8" name="Freeform 778"/>
              <p:cNvSpPr>
                <a:spLocks/>
              </p:cNvSpPr>
              <p:nvPr/>
            </p:nvSpPr>
            <p:spPr bwMode="auto">
              <a:xfrm>
                <a:off x="2547" y="3703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4 w 13"/>
                  <a:gd name="T9" fmla="*/ 0 h 10"/>
                  <a:gd name="T10" fmla="*/ 6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79" name="Freeform 779"/>
              <p:cNvSpPr>
                <a:spLocks/>
              </p:cNvSpPr>
              <p:nvPr/>
            </p:nvSpPr>
            <p:spPr bwMode="auto">
              <a:xfrm>
                <a:off x="2547" y="3272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0" name="Freeform 780"/>
              <p:cNvSpPr>
                <a:spLocks/>
              </p:cNvSpPr>
              <p:nvPr/>
            </p:nvSpPr>
            <p:spPr bwMode="auto">
              <a:xfrm>
                <a:off x="2474" y="3272"/>
                <a:ext cx="75" cy="3"/>
              </a:xfrm>
              <a:custGeom>
                <a:avLst/>
                <a:gdLst>
                  <a:gd name="T0" fmla="*/ 0 w 152"/>
                  <a:gd name="T1" fmla="*/ 5 h 5"/>
                  <a:gd name="T2" fmla="*/ 0 w 152"/>
                  <a:gd name="T3" fmla="*/ 5 h 5"/>
                  <a:gd name="T4" fmla="*/ 152 w 152"/>
                  <a:gd name="T5" fmla="*/ 5 h 5"/>
                  <a:gd name="T6" fmla="*/ 152 w 152"/>
                  <a:gd name="T7" fmla="*/ 0 h 5"/>
                  <a:gd name="T8" fmla="*/ 0 w 152"/>
                  <a:gd name="T9" fmla="*/ 0 h 5"/>
                  <a:gd name="T10" fmla="*/ 2 w 152"/>
                  <a:gd name="T11" fmla="*/ 2 h 5"/>
                  <a:gd name="T12" fmla="*/ 0 w 152"/>
                  <a:gd name="T13" fmla="*/ 5 h 5"/>
                  <a:gd name="T14" fmla="*/ 0 w 152"/>
                  <a:gd name="T15" fmla="*/ 5 h 5"/>
                  <a:gd name="T16" fmla="*/ 0 w 152"/>
                  <a:gd name="T17" fmla="*/ 5 h 5"/>
                  <a:gd name="T18" fmla="*/ 0 w 15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5">
                    <a:moveTo>
                      <a:pt x="0" y="5"/>
                    </a:moveTo>
                    <a:lnTo>
                      <a:pt x="0" y="5"/>
                    </a:lnTo>
                    <a:lnTo>
                      <a:pt x="152" y="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1" name="Freeform 781"/>
              <p:cNvSpPr>
                <a:spLocks/>
              </p:cNvSpPr>
              <p:nvPr/>
            </p:nvSpPr>
            <p:spPr bwMode="auto">
              <a:xfrm>
                <a:off x="2466" y="3268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5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5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2" name="Freeform 782"/>
              <p:cNvSpPr>
                <a:spLocks/>
              </p:cNvSpPr>
              <p:nvPr/>
            </p:nvSpPr>
            <p:spPr bwMode="auto">
              <a:xfrm>
                <a:off x="2469" y="3268"/>
                <a:ext cx="86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3" name="Freeform 783"/>
              <p:cNvSpPr>
                <a:spLocks/>
              </p:cNvSpPr>
              <p:nvPr/>
            </p:nvSpPr>
            <p:spPr bwMode="auto">
              <a:xfrm>
                <a:off x="2665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4" name="Freeform 784"/>
              <p:cNvSpPr>
                <a:spLocks/>
              </p:cNvSpPr>
              <p:nvPr/>
            </p:nvSpPr>
            <p:spPr bwMode="auto">
              <a:xfrm>
                <a:off x="2748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5" name="Freeform 785"/>
              <p:cNvSpPr>
                <a:spLocks/>
              </p:cNvSpPr>
              <p:nvPr/>
            </p:nvSpPr>
            <p:spPr bwMode="auto">
              <a:xfrm>
                <a:off x="2743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4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6" name="Freeform 786"/>
              <p:cNvSpPr>
                <a:spLocks/>
              </p:cNvSpPr>
              <p:nvPr/>
            </p:nvSpPr>
            <p:spPr bwMode="auto">
              <a:xfrm>
                <a:off x="2743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7" name="Freeform 787"/>
              <p:cNvSpPr>
                <a:spLocks/>
              </p:cNvSpPr>
              <p:nvPr/>
            </p:nvSpPr>
            <p:spPr bwMode="auto">
              <a:xfrm>
                <a:off x="2669" y="3272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8" name="Freeform 788"/>
              <p:cNvSpPr>
                <a:spLocks/>
              </p:cNvSpPr>
              <p:nvPr/>
            </p:nvSpPr>
            <p:spPr bwMode="auto">
              <a:xfrm>
                <a:off x="2661" y="3268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89" name="Freeform 789"/>
              <p:cNvSpPr>
                <a:spLocks/>
              </p:cNvSpPr>
              <p:nvPr/>
            </p:nvSpPr>
            <p:spPr bwMode="auto">
              <a:xfrm>
                <a:off x="2665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0" name="Freeform 790"/>
              <p:cNvSpPr>
                <a:spLocks/>
              </p:cNvSpPr>
              <p:nvPr/>
            </p:nvSpPr>
            <p:spPr bwMode="auto">
              <a:xfrm>
                <a:off x="2861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1" name="Freeform 791"/>
              <p:cNvSpPr>
                <a:spLocks/>
              </p:cNvSpPr>
              <p:nvPr/>
            </p:nvSpPr>
            <p:spPr bwMode="auto">
              <a:xfrm>
                <a:off x="2944" y="3269"/>
                <a:ext cx="2" cy="440"/>
              </a:xfrm>
              <a:custGeom>
                <a:avLst/>
                <a:gdLst>
                  <a:gd name="T0" fmla="*/ 2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4 w 4"/>
                  <a:gd name="T11" fmla="*/ 872 h 880"/>
                  <a:gd name="T12" fmla="*/ 2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2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2" name="Freeform 792"/>
              <p:cNvSpPr>
                <a:spLocks/>
              </p:cNvSpPr>
              <p:nvPr/>
            </p:nvSpPr>
            <p:spPr bwMode="auto">
              <a:xfrm>
                <a:off x="2939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2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3" name="Freeform 793"/>
              <p:cNvSpPr>
                <a:spLocks/>
              </p:cNvSpPr>
              <p:nvPr/>
            </p:nvSpPr>
            <p:spPr bwMode="auto">
              <a:xfrm>
                <a:off x="2939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4" name="Freeform 794"/>
              <p:cNvSpPr>
                <a:spLocks/>
              </p:cNvSpPr>
              <p:nvPr/>
            </p:nvSpPr>
            <p:spPr bwMode="auto">
              <a:xfrm>
                <a:off x="2863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5" name="Freeform 795"/>
              <p:cNvSpPr>
                <a:spLocks/>
              </p:cNvSpPr>
              <p:nvPr/>
            </p:nvSpPr>
            <p:spPr bwMode="auto">
              <a:xfrm>
                <a:off x="2858" y="3268"/>
                <a:ext cx="7" cy="7"/>
              </a:xfrm>
              <a:custGeom>
                <a:avLst/>
                <a:gdLst>
                  <a:gd name="T0" fmla="*/ 6 w 16"/>
                  <a:gd name="T1" fmla="*/ 0 h 13"/>
                  <a:gd name="T2" fmla="*/ 4 w 16"/>
                  <a:gd name="T3" fmla="*/ 4 h 13"/>
                  <a:gd name="T4" fmla="*/ 12 w 16"/>
                  <a:gd name="T5" fmla="*/ 13 h 13"/>
                  <a:gd name="T6" fmla="*/ 16 w 16"/>
                  <a:gd name="T7" fmla="*/ 10 h 13"/>
                  <a:gd name="T8" fmla="*/ 8 w 16"/>
                  <a:gd name="T9" fmla="*/ 2 h 13"/>
                  <a:gd name="T10" fmla="*/ 6 w 16"/>
                  <a:gd name="T11" fmla="*/ 6 h 13"/>
                  <a:gd name="T12" fmla="*/ 6 w 16"/>
                  <a:gd name="T13" fmla="*/ 0 h 13"/>
                  <a:gd name="T14" fmla="*/ 0 w 16"/>
                  <a:gd name="T15" fmla="*/ 0 h 13"/>
                  <a:gd name="T16" fmla="*/ 4 w 16"/>
                  <a:gd name="T17" fmla="*/ 4 h 13"/>
                  <a:gd name="T18" fmla="*/ 6 w 1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3">
                    <a:moveTo>
                      <a:pt x="6" y="0"/>
                    </a:moveTo>
                    <a:lnTo>
                      <a:pt x="4" y="4"/>
                    </a:lnTo>
                    <a:lnTo>
                      <a:pt x="12" y="13"/>
                    </a:lnTo>
                    <a:lnTo>
                      <a:pt x="16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6" name="Freeform 796"/>
              <p:cNvSpPr>
                <a:spLocks/>
              </p:cNvSpPr>
              <p:nvPr/>
            </p:nvSpPr>
            <p:spPr bwMode="auto">
              <a:xfrm>
                <a:off x="2861" y="3268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7" name="Freeform 797"/>
              <p:cNvSpPr>
                <a:spLocks/>
              </p:cNvSpPr>
              <p:nvPr/>
            </p:nvSpPr>
            <p:spPr bwMode="auto">
              <a:xfrm>
                <a:off x="3055" y="3269"/>
                <a:ext cx="86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8" name="Freeform 798"/>
              <p:cNvSpPr>
                <a:spLocks/>
              </p:cNvSpPr>
              <p:nvPr/>
            </p:nvSpPr>
            <p:spPr bwMode="auto">
              <a:xfrm>
                <a:off x="3139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399" name="Freeform 799"/>
              <p:cNvSpPr>
                <a:spLocks/>
              </p:cNvSpPr>
              <p:nvPr/>
            </p:nvSpPr>
            <p:spPr bwMode="auto">
              <a:xfrm>
                <a:off x="3135" y="3703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0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2 w 12"/>
                  <a:gd name="T9" fmla="*/ 0 h 10"/>
                  <a:gd name="T10" fmla="*/ 4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0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0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00" name="Freeform 800"/>
              <p:cNvSpPr>
                <a:spLocks/>
              </p:cNvSpPr>
              <p:nvPr/>
            </p:nvSpPr>
            <p:spPr bwMode="auto">
              <a:xfrm>
                <a:off x="3135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01" name="Freeform 801"/>
              <p:cNvSpPr>
                <a:spLocks/>
              </p:cNvSpPr>
              <p:nvPr/>
            </p:nvSpPr>
            <p:spPr bwMode="auto">
              <a:xfrm>
                <a:off x="3059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6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02" name="Freeform 802"/>
              <p:cNvSpPr>
                <a:spLocks/>
              </p:cNvSpPr>
              <p:nvPr/>
            </p:nvSpPr>
            <p:spPr bwMode="auto">
              <a:xfrm>
                <a:off x="3053" y="3268"/>
                <a:ext cx="9" cy="7"/>
              </a:xfrm>
              <a:custGeom>
                <a:avLst/>
                <a:gdLst>
                  <a:gd name="T0" fmla="*/ 6 w 20"/>
                  <a:gd name="T1" fmla="*/ 0 h 13"/>
                  <a:gd name="T2" fmla="*/ 6 w 20"/>
                  <a:gd name="T3" fmla="*/ 4 h 13"/>
                  <a:gd name="T4" fmla="*/ 14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6 w 20"/>
                  <a:gd name="T11" fmla="*/ 6 h 13"/>
                  <a:gd name="T12" fmla="*/ 6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6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6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03" name="Freeform 803"/>
              <p:cNvSpPr>
                <a:spLocks/>
              </p:cNvSpPr>
              <p:nvPr/>
            </p:nvSpPr>
            <p:spPr bwMode="auto">
              <a:xfrm>
                <a:off x="3055" y="3268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04" name="Rectangle 804"/>
              <p:cNvSpPr>
                <a:spLocks noChangeArrowheads="1"/>
              </p:cNvSpPr>
              <p:nvPr/>
            </p:nvSpPr>
            <p:spPr bwMode="auto">
              <a:xfrm>
                <a:off x="1100" y="3343"/>
                <a:ext cx="2038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405" name="Rectangle 805"/>
              <p:cNvSpPr>
                <a:spLocks noChangeArrowheads="1"/>
              </p:cNvSpPr>
              <p:nvPr/>
            </p:nvSpPr>
            <p:spPr bwMode="auto">
              <a:xfrm>
                <a:off x="1100" y="3589"/>
                <a:ext cx="2038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6406" name="Freeform 806"/>
            <p:cNvSpPr>
              <a:spLocks/>
            </p:cNvSpPr>
            <p:nvPr/>
          </p:nvSpPr>
          <p:spPr bwMode="auto">
            <a:xfrm>
              <a:off x="2435" y="2095"/>
              <a:ext cx="2" cy="20"/>
            </a:xfrm>
            <a:custGeom>
              <a:avLst/>
              <a:gdLst>
                <a:gd name="T0" fmla="*/ 2 w 4"/>
                <a:gd name="T1" fmla="*/ 0 h 41"/>
                <a:gd name="T2" fmla="*/ 0 w 4"/>
                <a:gd name="T3" fmla="*/ 4 h 41"/>
                <a:gd name="T4" fmla="*/ 0 w 4"/>
                <a:gd name="T5" fmla="*/ 41 h 41"/>
                <a:gd name="T6" fmla="*/ 4 w 4"/>
                <a:gd name="T7" fmla="*/ 41 h 41"/>
                <a:gd name="T8" fmla="*/ 4 w 4"/>
                <a:gd name="T9" fmla="*/ 4 h 41"/>
                <a:gd name="T10" fmla="*/ 2 w 4"/>
                <a:gd name="T11" fmla="*/ 6 h 41"/>
                <a:gd name="T12" fmla="*/ 2 w 4"/>
                <a:gd name="T13" fmla="*/ 0 h 41"/>
                <a:gd name="T14" fmla="*/ 0 w 4"/>
                <a:gd name="T15" fmla="*/ 0 h 41"/>
                <a:gd name="T16" fmla="*/ 0 w 4"/>
                <a:gd name="T17" fmla="*/ 4 h 41"/>
                <a:gd name="T18" fmla="*/ 2 w 4"/>
                <a:gd name="T1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1">
                  <a:moveTo>
                    <a:pt x="2" y="0"/>
                  </a:moveTo>
                  <a:lnTo>
                    <a:pt x="0" y="4"/>
                  </a:lnTo>
                  <a:lnTo>
                    <a:pt x="0" y="41"/>
                  </a:lnTo>
                  <a:lnTo>
                    <a:pt x="4" y="41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6407" name="Freeform 807"/>
            <p:cNvSpPr>
              <a:spLocks/>
            </p:cNvSpPr>
            <p:nvPr/>
          </p:nvSpPr>
          <p:spPr bwMode="auto">
            <a:xfrm>
              <a:off x="2436" y="2095"/>
              <a:ext cx="83" cy="2"/>
            </a:xfrm>
            <a:custGeom>
              <a:avLst/>
              <a:gdLst>
                <a:gd name="T0" fmla="*/ 167 w 167"/>
                <a:gd name="T1" fmla="*/ 4 h 6"/>
                <a:gd name="T2" fmla="*/ 163 w 167"/>
                <a:gd name="T3" fmla="*/ 0 h 6"/>
                <a:gd name="T4" fmla="*/ 0 w 167"/>
                <a:gd name="T5" fmla="*/ 0 h 6"/>
                <a:gd name="T6" fmla="*/ 0 w 167"/>
                <a:gd name="T7" fmla="*/ 6 h 6"/>
                <a:gd name="T8" fmla="*/ 163 w 167"/>
                <a:gd name="T9" fmla="*/ 6 h 6"/>
                <a:gd name="T10" fmla="*/ 161 w 167"/>
                <a:gd name="T11" fmla="*/ 4 h 6"/>
                <a:gd name="T12" fmla="*/ 167 w 167"/>
                <a:gd name="T13" fmla="*/ 4 h 6"/>
                <a:gd name="T14" fmla="*/ 167 w 167"/>
                <a:gd name="T15" fmla="*/ 0 h 6"/>
                <a:gd name="T16" fmla="*/ 163 w 167"/>
                <a:gd name="T17" fmla="*/ 0 h 6"/>
                <a:gd name="T18" fmla="*/ 167 w 167"/>
                <a:gd name="T1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6">
                  <a:moveTo>
                    <a:pt x="167" y="4"/>
                  </a:moveTo>
                  <a:lnTo>
                    <a:pt x="163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63" y="6"/>
                  </a:lnTo>
                  <a:lnTo>
                    <a:pt x="161" y="4"/>
                  </a:lnTo>
                  <a:lnTo>
                    <a:pt x="167" y="4"/>
                  </a:lnTo>
                  <a:lnTo>
                    <a:pt x="167" y="0"/>
                  </a:lnTo>
                  <a:lnTo>
                    <a:pt x="163" y="0"/>
                  </a:lnTo>
                  <a:lnTo>
                    <a:pt x="16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6408" name="Freeform 808"/>
            <p:cNvSpPr>
              <a:spLocks/>
            </p:cNvSpPr>
            <p:nvPr/>
          </p:nvSpPr>
          <p:spPr bwMode="auto">
            <a:xfrm>
              <a:off x="2435" y="1851"/>
              <a:ext cx="2" cy="20"/>
            </a:xfrm>
            <a:custGeom>
              <a:avLst/>
              <a:gdLst>
                <a:gd name="T0" fmla="*/ 2 w 4"/>
                <a:gd name="T1" fmla="*/ 0 h 39"/>
                <a:gd name="T2" fmla="*/ 0 w 4"/>
                <a:gd name="T3" fmla="*/ 2 h 39"/>
                <a:gd name="T4" fmla="*/ 0 w 4"/>
                <a:gd name="T5" fmla="*/ 39 h 39"/>
                <a:gd name="T6" fmla="*/ 4 w 4"/>
                <a:gd name="T7" fmla="*/ 39 h 39"/>
                <a:gd name="T8" fmla="*/ 4 w 4"/>
                <a:gd name="T9" fmla="*/ 2 h 39"/>
                <a:gd name="T10" fmla="*/ 2 w 4"/>
                <a:gd name="T11" fmla="*/ 6 h 39"/>
                <a:gd name="T12" fmla="*/ 2 w 4"/>
                <a:gd name="T13" fmla="*/ 0 h 39"/>
                <a:gd name="T14" fmla="*/ 0 w 4"/>
                <a:gd name="T15" fmla="*/ 0 h 39"/>
                <a:gd name="T16" fmla="*/ 0 w 4"/>
                <a:gd name="T17" fmla="*/ 2 h 39"/>
                <a:gd name="T18" fmla="*/ 2 w 4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9">
                  <a:moveTo>
                    <a:pt x="2" y="0"/>
                  </a:moveTo>
                  <a:lnTo>
                    <a:pt x="0" y="2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4" y="2"/>
                  </a:ln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6409" name="Freeform 809"/>
            <p:cNvSpPr>
              <a:spLocks/>
            </p:cNvSpPr>
            <p:nvPr/>
          </p:nvSpPr>
          <p:spPr bwMode="auto">
            <a:xfrm>
              <a:off x="2436" y="1734"/>
              <a:ext cx="84" cy="438"/>
            </a:xfrm>
            <a:custGeom>
              <a:avLst/>
              <a:gdLst>
                <a:gd name="T0" fmla="*/ 169 w 169"/>
                <a:gd name="T1" fmla="*/ 0 h 876"/>
                <a:gd name="T2" fmla="*/ 169 w 169"/>
                <a:gd name="T3" fmla="*/ 876 h 876"/>
                <a:gd name="T4" fmla="*/ 159 w 169"/>
                <a:gd name="T5" fmla="*/ 870 h 876"/>
                <a:gd name="T6" fmla="*/ 159 w 169"/>
                <a:gd name="T7" fmla="*/ 10 h 876"/>
                <a:gd name="T8" fmla="*/ 10 w 169"/>
                <a:gd name="T9" fmla="*/ 10 h 876"/>
                <a:gd name="T10" fmla="*/ 0 w 169"/>
                <a:gd name="T11" fmla="*/ 0 h 876"/>
                <a:gd name="T12" fmla="*/ 169 w 169"/>
                <a:gd name="T13" fmla="*/ 0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876">
                  <a:moveTo>
                    <a:pt x="169" y="0"/>
                  </a:moveTo>
                  <a:lnTo>
                    <a:pt x="169" y="876"/>
                  </a:lnTo>
                  <a:lnTo>
                    <a:pt x="159" y="870"/>
                  </a:lnTo>
                  <a:lnTo>
                    <a:pt x="159" y="10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26410" name="Group 810"/>
            <p:cNvGrpSpPr>
              <a:grpSpLocks/>
            </p:cNvGrpSpPr>
            <p:nvPr/>
          </p:nvGrpSpPr>
          <p:grpSpPr bwMode="auto">
            <a:xfrm>
              <a:off x="2429" y="1730"/>
              <a:ext cx="1963" cy="441"/>
              <a:chOff x="2514" y="1733"/>
              <a:chExt cx="1963" cy="441"/>
            </a:xfrm>
          </p:grpSpPr>
          <p:sp>
            <p:nvSpPr>
              <p:cNvPr id="26411" name="Rectangle 811"/>
              <p:cNvSpPr>
                <a:spLocks noChangeArrowheads="1"/>
              </p:cNvSpPr>
              <p:nvPr/>
            </p:nvSpPr>
            <p:spPr bwMode="auto">
              <a:xfrm>
                <a:off x="4390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2" name="Freeform 812"/>
              <p:cNvSpPr>
                <a:spLocks/>
              </p:cNvSpPr>
              <p:nvPr/>
            </p:nvSpPr>
            <p:spPr bwMode="auto">
              <a:xfrm>
                <a:off x="4474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3" name="Freeform 813"/>
              <p:cNvSpPr>
                <a:spLocks/>
              </p:cNvSpPr>
              <p:nvPr/>
            </p:nvSpPr>
            <p:spPr bwMode="auto">
              <a:xfrm>
                <a:off x="4389" y="1733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4" name="Freeform 814"/>
              <p:cNvSpPr>
                <a:spLocks/>
              </p:cNvSpPr>
              <p:nvPr/>
            </p:nvSpPr>
            <p:spPr bwMode="auto">
              <a:xfrm>
                <a:off x="4389" y="1734"/>
                <a:ext cx="1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5" name="Freeform 815"/>
              <p:cNvSpPr>
                <a:spLocks/>
              </p:cNvSpPr>
              <p:nvPr/>
            </p:nvSpPr>
            <p:spPr bwMode="auto">
              <a:xfrm>
                <a:off x="4390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6" name="Rectangle 816"/>
              <p:cNvSpPr>
                <a:spLocks noChangeArrowheads="1"/>
              </p:cNvSpPr>
              <p:nvPr/>
            </p:nvSpPr>
            <p:spPr bwMode="auto">
              <a:xfrm>
                <a:off x="4194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7" name="Freeform 817"/>
              <p:cNvSpPr>
                <a:spLocks/>
              </p:cNvSpPr>
              <p:nvPr/>
            </p:nvSpPr>
            <p:spPr bwMode="auto">
              <a:xfrm>
                <a:off x="4278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8" name="Freeform 818"/>
              <p:cNvSpPr>
                <a:spLocks/>
              </p:cNvSpPr>
              <p:nvPr/>
            </p:nvSpPr>
            <p:spPr bwMode="auto">
              <a:xfrm>
                <a:off x="4193" y="1733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19" name="Freeform 819"/>
              <p:cNvSpPr>
                <a:spLocks/>
              </p:cNvSpPr>
              <p:nvPr/>
            </p:nvSpPr>
            <p:spPr bwMode="auto">
              <a:xfrm>
                <a:off x="4193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0" name="Freeform 820"/>
              <p:cNvSpPr>
                <a:spLocks/>
              </p:cNvSpPr>
              <p:nvPr/>
            </p:nvSpPr>
            <p:spPr bwMode="auto">
              <a:xfrm>
                <a:off x="4194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1" name="Rectangle 821"/>
              <p:cNvSpPr>
                <a:spLocks noChangeArrowheads="1"/>
              </p:cNvSpPr>
              <p:nvPr/>
            </p:nvSpPr>
            <p:spPr bwMode="auto">
              <a:xfrm>
                <a:off x="3998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2" name="Freeform 822"/>
              <p:cNvSpPr>
                <a:spLocks/>
              </p:cNvSpPr>
              <p:nvPr/>
            </p:nvSpPr>
            <p:spPr bwMode="auto">
              <a:xfrm>
                <a:off x="4082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3" name="Freeform 823"/>
              <p:cNvSpPr>
                <a:spLocks/>
              </p:cNvSpPr>
              <p:nvPr/>
            </p:nvSpPr>
            <p:spPr bwMode="auto">
              <a:xfrm>
                <a:off x="3997" y="1733"/>
                <a:ext cx="87" cy="2"/>
              </a:xfrm>
              <a:custGeom>
                <a:avLst/>
                <a:gdLst>
                  <a:gd name="T0" fmla="*/ 5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4" name="Freeform 824"/>
              <p:cNvSpPr>
                <a:spLocks/>
              </p:cNvSpPr>
              <p:nvPr/>
            </p:nvSpPr>
            <p:spPr bwMode="auto">
              <a:xfrm>
                <a:off x="3997" y="1734"/>
                <a:ext cx="3" cy="440"/>
              </a:xfrm>
              <a:custGeom>
                <a:avLst/>
                <a:gdLst>
                  <a:gd name="T0" fmla="*/ 2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2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2 w 5"/>
                  <a:gd name="T17" fmla="*/ 880 h 880"/>
                  <a:gd name="T18" fmla="*/ 2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2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5" name="Freeform 825"/>
              <p:cNvSpPr>
                <a:spLocks/>
              </p:cNvSpPr>
              <p:nvPr/>
            </p:nvSpPr>
            <p:spPr bwMode="auto">
              <a:xfrm>
                <a:off x="3998" y="2171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6" name="Rectangle 826"/>
              <p:cNvSpPr>
                <a:spLocks noChangeArrowheads="1"/>
              </p:cNvSpPr>
              <p:nvPr/>
            </p:nvSpPr>
            <p:spPr bwMode="auto">
              <a:xfrm>
                <a:off x="3803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7" name="Freeform 827"/>
              <p:cNvSpPr>
                <a:spLocks/>
              </p:cNvSpPr>
              <p:nvPr/>
            </p:nvSpPr>
            <p:spPr bwMode="auto">
              <a:xfrm>
                <a:off x="3887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8" name="Freeform 828"/>
              <p:cNvSpPr>
                <a:spLocks/>
              </p:cNvSpPr>
              <p:nvPr/>
            </p:nvSpPr>
            <p:spPr bwMode="auto">
              <a:xfrm>
                <a:off x="3802" y="1733"/>
                <a:ext cx="86" cy="2"/>
              </a:xfrm>
              <a:custGeom>
                <a:avLst/>
                <a:gdLst>
                  <a:gd name="T0" fmla="*/ 4 w 172"/>
                  <a:gd name="T1" fmla="*/ 2 h 4"/>
                  <a:gd name="T2" fmla="*/ 2 w 172"/>
                  <a:gd name="T3" fmla="*/ 4 h 4"/>
                  <a:gd name="T4" fmla="*/ 172 w 172"/>
                  <a:gd name="T5" fmla="*/ 4 h 4"/>
                  <a:gd name="T6" fmla="*/ 172 w 172"/>
                  <a:gd name="T7" fmla="*/ 0 h 4"/>
                  <a:gd name="T8" fmla="*/ 2 w 172"/>
                  <a:gd name="T9" fmla="*/ 0 h 4"/>
                  <a:gd name="T10" fmla="*/ 0 w 172"/>
                  <a:gd name="T11" fmla="*/ 2 h 4"/>
                  <a:gd name="T12" fmla="*/ 2 w 172"/>
                  <a:gd name="T13" fmla="*/ 0 h 4"/>
                  <a:gd name="T14" fmla="*/ 0 w 172"/>
                  <a:gd name="T15" fmla="*/ 0 h 4"/>
                  <a:gd name="T16" fmla="*/ 0 w 172"/>
                  <a:gd name="T17" fmla="*/ 2 h 4"/>
                  <a:gd name="T18" fmla="*/ 4 w 172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4">
                    <a:moveTo>
                      <a:pt x="4" y="2"/>
                    </a:moveTo>
                    <a:lnTo>
                      <a:pt x="2" y="4"/>
                    </a:lnTo>
                    <a:lnTo>
                      <a:pt x="172" y="4"/>
                    </a:lnTo>
                    <a:lnTo>
                      <a:pt x="17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29" name="Freeform 829"/>
              <p:cNvSpPr>
                <a:spLocks/>
              </p:cNvSpPr>
              <p:nvPr/>
            </p:nvSpPr>
            <p:spPr bwMode="auto">
              <a:xfrm>
                <a:off x="3802" y="1734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0" name="Freeform 830"/>
              <p:cNvSpPr>
                <a:spLocks/>
              </p:cNvSpPr>
              <p:nvPr/>
            </p:nvSpPr>
            <p:spPr bwMode="auto">
              <a:xfrm>
                <a:off x="3803" y="2171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1" name="Rectangle 831"/>
              <p:cNvSpPr>
                <a:spLocks noChangeArrowheads="1"/>
              </p:cNvSpPr>
              <p:nvPr/>
            </p:nvSpPr>
            <p:spPr bwMode="auto">
              <a:xfrm>
                <a:off x="3607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2" name="Freeform 832"/>
              <p:cNvSpPr>
                <a:spLocks/>
              </p:cNvSpPr>
              <p:nvPr/>
            </p:nvSpPr>
            <p:spPr bwMode="auto">
              <a:xfrm>
                <a:off x="3691" y="1733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3" name="Freeform 833"/>
              <p:cNvSpPr>
                <a:spLocks/>
              </p:cNvSpPr>
              <p:nvPr/>
            </p:nvSpPr>
            <p:spPr bwMode="auto">
              <a:xfrm>
                <a:off x="3606" y="1733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4" name="Freeform 834"/>
              <p:cNvSpPr>
                <a:spLocks/>
              </p:cNvSpPr>
              <p:nvPr/>
            </p:nvSpPr>
            <p:spPr bwMode="auto">
              <a:xfrm>
                <a:off x="3606" y="1734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5" name="Freeform 835"/>
              <p:cNvSpPr>
                <a:spLocks/>
              </p:cNvSpPr>
              <p:nvPr/>
            </p:nvSpPr>
            <p:spPr bwMode="auto">
              <a:xfrm>
                <a:off x="3607" y="2171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6" name="Rectangle 836"/>
              <p:cNvSpPr>
                <a:spLocks noChangeArrowheads="1"/>
              </p:cNvSpPr>
              <p:nvPr/>
            </p:nvSpPr>
            <p:spPr bwMode="auto">
              <a:xfrm>
                <a:off x="3411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7" name="Freeform 837"/>
              <p:cNvSpPr>
                <a:spLocks/>
              </p:cNvSpPr>
              <p:nvPr/>
            </p:nvSpPr>
            <p:spPr bwMode="auto">
              <a:xfrm>
                <a:off x="3495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8" name="Freeform 838"/>
              <p:cNvSpPr>
                <a:spLocks/>
              </p:cNvSpPr>
              <p:nvPr/>
            </p:nvSpPr>
            <p:spPr bwMode="auto">
              <a:xfrm>
                <a:off x="3410" y="1733"/>
                <a:ext cx="86" cy="2"/>
              </a:xfrm>
              <a:custGeom>
                <a:avLst/>
                <a:gdLst>
                  <a:gd name="T0" fmla="*/ 6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6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6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39" name="Freeform 839"/>
              <p:cNvSpPr>
                <a:spLocks/>
              </p:cNvSpPr>
              <p:nvPr/>
            </p:nvSpPr>
            <p:spPr bwMode="auto">
              <a:xfrm>
                <a:off x="3410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0" name="Freeform 840"/>
              <p:cNvSpPr>
                <a:spLocks/>
              </p:cNvSpPr>
              <p:nvPr/>
            </p:nvSpPr>
            <p:spPr bwMode="auto">
              <a:xfrm>
                <a:off x="3411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1" name="Rectangle 841"/>
              <p:cNvSpPr>
                <a:spLocks noChangeArrowheads="1"/>
              </p:cNvSpPr>
              <p:nvPr/>
            </p:nvSpPr>
            <p:spPr bwMode="auto">
              <a:xfrm>
                <a:off x="3216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2" name="Freeform 842"/>
              <p:cNvSpPr>
                <a:spLocks/>
              </p:cNvSpPr>
              <p:nvPr/>
            </p:nvSpPr>
            <p:spPr bwMode="auto">
              <a:xfrm>
                <a:off x="3301" y="1733"/>
                <a:ext cx="2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3" name="Freeform 843"/>
              <p:cNvSpPr>
                <a:spLocks/>
              </p:cNvSpPr>
              <p:nvPr/>
            </p:nvSpPr>
            <p:spPr bwMode="auto">
              <a:xfrm>
                <a:off x="3214" y="1733"/>
                <a:ext cx="88" cy="2"/>
              </a:xfrm>
              <a:custGeom>
                <a:avLst/>
                <a:gdLst>
                  <a:gd name="T0" fmla="*/ 5 w 174"/>
                  <a:gd name="T1" fmla="*/ 2 h 4"/>
                  <a:gd name="T2" fmla="*/ 3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3 w 174"/>
                  <a:gd name="T9" fmla="*/ 0 h 4"/>
                  <a:gd name="T10" fmla="*/ 0 w 174"/>
                  <a:gd name="T11" fmla="*/ 2 h 4"/>
                  <a:gd name="T12" fmla="*/ 3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3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4" name="Freeform 844"/>
              <p:cNvSpPr>
                <a:spLocks/>
              </p:cNvSpPr>
              <p:nvPr/>
            </p:nvSpPr>
            <p:spPr bwMode="auto">
              <a:xfrm>
                <a:off x="3214" y="1734"/>
                <a:ext cx="3" cy="440"/>
              </a:xfrm>
              <a:custGeom>
                <a:avLst/>
                <a:gdLst>
                  <a:gd name="T0" fmla="*/ 3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3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3 w 5"/>
                  <a:gd name="T17" fmla="*/ 880 h 880"/>
                  <a:gd name="T18" fmla="*/ 3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3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3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3" y="880"/>
                    </a:lnTo>
                    <a:lnTo>
                      <a:pt x="3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5" name="Freeform 845"/>
              <p:cNvSpPr>
                <a:spLocks/>
              </p:cNvSpPr>
              <p:nvPr/>
            </p:nvSpPr>
            <p:spPr bwMode="auto">
              <a:xfrm>
                <a:off x="3216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6" name="Rectangle 846"/>
              <p:cNvSpPr>
                <a:spLocks noChangeArrowheads="1"/>
              </p:cNvSpPr>
              <p:nvPr/>
            </p:nvSpPr>
            <p:spPr bwMode="auto">
              <a:xfrm>
                <a:off x="3020" y="1734"/>
                <a:ext cx="87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7" name="Freeform 847"/>
              <p:cNvSpPr>
                <a:spLocks/>
              </p:cNvSpPr>
              <p:nvPr/>
            </p:nvSpPr>
            <p:spPr bwMode="auto">
              <a:xfrm>
                <a:off x="3105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8" name="Freeform 848"/>
              <p:cNvSpPr>
                <a:spLocks/>
              </p:cNvSpPr>
              <p:nvPr/>
            </p:nvSpPr>
            <p:spPr bwMode="auto">
              <a:xfrm>
                <a:off x="3019" y="1733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49" name="Freeform 849"/>
              <p:cNvSpPr>
                <a:spLocks/>
              </p:cNvSpPr>
              <p:nvPr/>
            </p:nvSpPr>
            <p:spPr bwMode="auto">
              <a:xfrm>
                <a:off x="3019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0" name="Freeform 850"/>
              <p:cNvSpPr>
                <a:spLocks/>
              </p:cNvSpPr>
              <p:nvPr/>
            </p:nvSpPr>
            <p:spPr bwMode="auto">
              <a:xfrm>
                <a:off x="3020" y="2171"/>
                <a:ext cx="88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1" name="Rectangle 851"/>
              <p:cNvSpPr>
                <a:spLocks noChangeArrowheads="1"/>
              </p:cNvSpPr>
              <p:nvPr/>
            </p:nvSpPr>
            <p:spPr bwMode="auto">
              <a:xfrm>
                <a:off x="2825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2" name="Freeform 852"/>
              <p:cNvSpPr>
                <a:spLocks/>
              </p:cNvSpPr>
              <p:nvPr/>
            </p:nvSpPr>
            <p:spPr bwMode="auto">
              <a:xfrm>
                <a:off x="2910" y="1733"/>
                <a:ext cx="3" cy="439"/>
              </a:xfrm>
              <a:custGeom>
                <a:avLst/>
                <a:gdLst>
                  <a:gd name="T0" fmla="*/ 1 w 5"/>
                  <a:gd name="T1" fmla="*/ 4 h 878"/>
                  <a:gd name="T2" fmla="*/ 0 w 5"/>
                  <a:gd name="T3" fmla="*/ 2 h 878"/>
                  <a:gd name="T4" fmla="*/ 0 w 5"/>
                  <a:gd name="T5" fmla="*/ 878 h 878"/>
                  <a:gd name="T6" fmla="*/ 5 w 5"/>
                  <a:gd name="T7" fmla="*/ 878 h 878"/>
                  <a:gd name="T8" fmla="*/ 5 w 5"/>
                  <a:gd name="T9" fmla="*/ 2 h 878"/>
                  <a:gd name="T10" fmla="*/ 1 w 5"/>
                  <a:gd name="T11" fmla="*/ 0 h 878"/>
                  <a:gd name="T12" fmla="*/ 5 w 5"/>
                  <a:gd name="T13" fmla="*/ 2 h 878"/>
                  <a:gd name="T14" fmla="*/ 5 w 5"/>
                  <a:gd name="T15" fmla="*/ 0 h 878"/>
                  <a:gd name="T16" fmla="*/ 1 w 5"/>
                  <a:gd name="T17" fmla="*/ 0 h 878"/>
                  <a:gd name="T18" fmla="*/ 1 w 5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78">
                    <a:moveTo>
                      <a:pt x="1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5" y="878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3" name="Freeform 853"/>
              <p:cNvSpPr>
                <a:spLocks/>
              </p:cNvSpPr>
              <p:nvPr/>
            </p:nvSpPr>
            <p:spPr bwMode="auto">
              <a:xfrm>
                <a:off x="2823" y="1733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4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4 w 174"/>
                  <a:gd name="T9" fmla="*/ 0 h 4"/>
                  <a:gd name="T10" fmla="*/ 0 w 174"/>
                  <a:gd name="T11" fmla="*/ 2 h 4"/>
                  <a:gd name="T12" fmla="*/ 4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4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4" name="Freeform 854"/>
              <p:cNvSpPr>
                <a:spLocks/>
              </p:cNvSpPr>
              <p:nvPr/>
            </p:nvSpPr>
            <p:spPr bwMode="auto">
              <a:xfrm>
                <a:off x="2823" y="1734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5" name="Freeform 855"/>
              <p:cNvSpPr>
                <a:spLocks/>
              </p:cNvSpPr>
              <p:nvPr/>
            </p:nvSpPr>
            <p:spPr bwMode="auto">
              <a:xfrm>
                <a:off x="2825" y="2171"/>
                <a:ext cx="88" cy="3"/>
              </a:xfrm>
              <a:custGeom>
                <a:avLst/>
                <a:gdLst>
                  <a:gd name="T0" fmla="*/ 169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9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9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6" name="Rectangle 856"/>
              <p:cNvSpPr>
                <a:spLocks noChangeArrowheads="1"/>
              </p:cNvSpPr>
              <p:nvPr/>
            </p:nvSpPr>
            <p:spPr bwMode="auto">
              <a:xfrm>
                <a:off x="2630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7" name="Freeform 857"/>
              <p:cNvSpPr>
                <a:spLocks/>
              </p:cNvSpPr>
              <p:nvPr/>
            </p:nvSpPr>
            <p:spPr bwMode="auto">
              <a:xfrm>
                <a:off x="2714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8" name="Freeform 858"/>
              <p:cNvSpPr>
                <a:spLocks/>
              </p:cNvSpPr>
              <p:nvPr/>
            </p:nvSpPr>
            <p:spPr bwMode="auto">
              <a:xfrm>
                <a:off x="2629" y="1733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59" name="Freeform 859"/>
              <p:cNvSpPr>
                <a:spLocks/>
              </p:cNvSpPr>
              <p:nvPr/>
            </p:nvSpPr>
            <p:spPr bwMode="auto">
              <a:xfrm>
                <a:off x="2629" y="1734"/>
                <a:ext cx="2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0" name="Freeform 860"/>
              <p:cNvSpPr>
                <a:spLocks/>
              </p:cNvSpPr>
              <p:nvPr/>
            </p:nvSpPr>
            <p:spPr bwMode="auto">
              <a:xfrm>
                <a:off x="2630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1" name="Freeform 861"/>
              <p:cNvSpPr>
                <a:spLocks/>
              </p:cNvSpPr>
              <p:nvPr/>
            </p:nvSpPr>
            <p:spPr bwMode="auto">
              <a:xfrm>
                <a:off x="2519" y="1733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2" name="Rectangle 862"/>
              <p:cNvSpPr>
                <a:spLocks noChangeArrowheads="1"/>
              </p:cNvSpPr>
              <p:nvPr/>
            </p:nvSpPr>
            <p:spPr bwMode="auto">
              <a:xfrm>
                <a:off x="4391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3" name="Freeform 863"/>
              <p:cNvSpPr>
                <a:spLocks/>
              </p:cNvSpPr>
              <p:nvPr/>
            </p:nvSpPr>
            <p:spPr bwMode="auto">
              <a:xfrm>
                <a:off x="4471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4" name="Freeform 864"/>
              <p:cNvSpPr>
                <a:spLocks/>
              </p:cNvSpPr>
              <p:nvPr/>
            </p:nvSpPr>
            <p:spPr bwMode="auto">
              <a:xfrm>
                <a:off x="4390" y="2113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5" name="Freeform 865"/>
              <p:cNvSpPr>
                <a:spLocks/>
              </p:cNvSpPr>
              <p:nvPr/>
            </p:nvSpPr>
            <p:spPr bwMode="auto">
              <a:xfrm>
                <a:off x="4390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6" name="Freeform 866"/>
              <p:cNvSpPr>
                <a:spLocks/>
              </p:cNvSpPr>
              <p:nvPr/>
            </p:nvSpPr>
            <p:spPr bwMode="auto">
              <a:xfrm>
                <a:off x="4391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7" name="Rectangle 867"/>
              <p:cNvSpPr>
                <a:spLocks noChangeArrowheads="1"/>
              </p:cNvSpPr>
              <p:nvPr/>
            </p:nvSpPr>
            <p:spPr bwMode="auto">
              <a:xfrm>
                <a:off x="4390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8" name="Freeform 868"/>
              <p:cNvSpPr>
                <a:spLocks/>
              </p:cNvSpPr>
              <p:nvPr/>
            </p:nvSpPr>
            <p:spPr bwMode="auto">
              <a:xfrm>
                <a:off x="4472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69" name="Freeform 869"/>
              <p:cNvSpPr>
                <a:spLocks/>
              </p:cNvSpPr>
              <p:nvPr/>
            </p:nvSpPr>
            <p:spPr bwMode="auto">
              <a:xfrm>
                <a:off x="4390" y="1870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0" name="Freeform 870"/>
              <p:cNvSpPr>
                <a:spLocks/>
              </p:cNvSpPr>
              <p:nvPr/>
            </p:nvSpPr>
            <p:spPr bwMode="auto">
              <a:xfrm>
                <a:off x="4390" y="1851"/>
                <a:ext cx="2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1" name="Freeform 871"/>
              <p:cNvSpPr>
                <a:spLocks/>
              </p:cNvSpPr>
              <p:nvPr/>
            </p:nvSpPr>
            <p:spPr bwMode="auto">
              <a:xfrm>
                <a:off x="4390" y="1851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2" name="Rectangle 872"/>
              <p:cNvSpPr>
                <a:spLocks noChangeArrowheads="1"/>
              </p:cNvSpPr>
              <p:nvPr/>
            </p:nvSpPr>
            <p:spPr bwMode="auto">
              <a:xfrm>
                <a:off x="4196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3" name="Freeform 873"/>
              <p:cNvSpPr>
                <a:spLocks/>
              </p:cNvSpPr>
              <p:nvPr/>
            </p:nvSpPr>
            <p:spPr bwMode="auto">
              <a:xfrm>
                <a:off x="4275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4" name="Freeform 874"/>
              <p:cNvSpPr>
                <a:spLocks/>
              </p:cNvSpPr>
              <p:nvPr/>
            </p:nvSpPr>
            <p:spPr bwMode="auto">
              <a:xfrm>
                <a:off x="4195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5" name="Freeform 875"/>
              <p:cNvSpPr>
                <a:spLocks/>
              </p:cNvSpPr>
              <p:nvPr/>
            </p:nvSpPr>
            <p:spPr bwMode="auto">
              <a:xfrm>
                <a:off x="4195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6" name="Freeform 876"/>
              <p:cNvSpPr>
                <a:spLocks/>
              </p:cNvSpPr>
              <p:nvPr/>
            </p:nvSpPr>
            <p:spPr bwMode="auto">
              <a:xfrm>
                <a:off x="4196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7" name="Rectangle 877"/>
              <p:cNvSpPr>
                <a:spLocks noChangeArrowheads="1"/>
              </p:cNvSpPr>
              <p:nvPr/>
            </p:nvSpPr>
            <p:spPr bwMode="auto">
              <a:xfrm>
                <a:off x="4196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8" name="Freeform 878"/>
              <p:cNvSpPr>
                <a:spLocks/>
              </p:cNvSpPr>
              <p:nvPr/>
            </p:nvSpPr>
            <p:spPr bwMode="auto">
              <a:xfrm>
                <a:off x="4277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79" name="Freeform 879"/>
              <p:cNvSpPr>
                <a:spLocks/>
              </p:cNvSpPr>
              <p:nvPr/>
            </p:nvSpPr>
            <p:spPr bwMode="auto">
              <a:xfrm>
                <a:off x="4194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0" name="Freeform 880"/>
              <p:cNvSpPr>
                <a:spLocks/>
              </p:cNvSpPr>
              <p:nvPr/>
            </p:nvSpPr>
            <p:spPr bwMode="auto">
              <a:xfrm>
                <a:off x="4194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1" name="Freeform 881"/>
              <p:cNvSpPr>
                <a:spLocks/>
              </p:cNvSpPr>
              <p:nvPr/>
            </p:nvSpPr>
            <p:spPr bwMode="auto">
              <a:xfrm>
                <a:off x="4196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2" name="Rectangle 882"/>
              <p:cNvSpPr>
                <a:spLocks noChangeArrowheads="1"/>
              </p:cNvSpPr>
              <p:nvPr/>
            </p:nvSpPr>
            <p:spPr bwMode="auto">
              <a:xfrm>
                <a:off x="4001" y="2097"/>
                <a:ext cx="80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3" name="Freeform 883"/>
              <p:cNvSpPr>
                <a:spLocks/>
              </p:cNvSpPr>
              <p:nvPr/>
            </p:nvSpPr>
            <p:spPr bwMode="auto">
              <a:xfrm>
                <a:off x="4080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4" name="Freeform 884"/>
              <p:cNvSpPr>
                <a:spLocks/>
              </p:cNvSpPr>
              <p:nvPr/>
            </p:nvSpPr>
            <p:spPr bwMode="auto">
              <a:xfrm>
                <a:off x="3999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5" name="Freeform 885"/>
              <p:cNvSpPr>
                <a:spLocks/>
              </p:cNvSpPr>
              <p:nvPr/>
            </p:nvSpPr>
            <p:spPr bwMode="auto">
              <a:xfrm>
                <a:off x="3999" y="2095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6" name="Freeform 886"/>
              <p:cNvSpPr>
                <a:spLocks/>
              </p:cNvSpPr>
              <p:nvPr/>
            </p:nvSpPr>
            <p:spPr bwMode="auto">
              <a:xfrm>
                <a:off x="4001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7" name="Rectangle 887"/>
              <p:cNvSpPr>
                <a:spLocks noChangeArrowheads="1"/>
              </p:cNvSpPr>
              <p:nvPr/>
            </p:nvSpPr>
            <p:spPr bwMode="auto">
              <a:xfrm>
                <a:off x="4000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8" name="Freeform 888"/>
              <p:cNvSpPr>
                <a:spLocks/>
              </p:cNvSpPr>
              <p:nvPr/>
            </p:nvSpPr>
            <p:spPr bwMode="auto">
              <a:xfrm>
                <a:off x="4081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89" name="Freeform 889"/>
              <p:cNvSpPr>
                <a:spLocks/>
              </p:cNvSpPr>
              <p:nvPr/>
            </p:nvSpPr>
            <p:spPr bwMode="auto">
              <a:xfrm>
                <a:off x="3999" y="1870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0" name="Freeform 890"/>
              <p:cNvSpPr>
                <a:spLocks/>
              </p:cNvSpPr>
              <p:nvPr/>
            </p:nvSpPr>
            <p:spPr bwMode="auto">
              <a:xfrm>
                <a:off x="3999" y="1851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1" name="Freeform 891"/>
              <p:cNvSpPr>
                <a:spLocks/>
              </p:cNvSpPr>
              <p:nvPr/>
            </p:nvSpPr>
            <p:spPr bwMode="auto">
              <a:xfrm>
                <a:off x="4000" y="1851"/>
                <a:ext cx="84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2" name="Rectangle 892"/>
              <p:cNvSpPr>
                <a:spLocks noChangeArrowheads="1"/>
              </p:cNvSpPr>
              <p:nvPr/>
            </p:nvSpPr>
            <p:spPr bwMode="auto">
              <a:xfrm>
                <a:off x="3804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3" name="Freeform 893"/>
              <p:cNvSpPr>
                <a:spLocks/>
              </p:cNvSpPr>
              <p:nvPr/>
            </p:nvSpPr>
            <p:spPr bwMode="auto">
              <a:xfrm>
                <a:off x="3884" y="2097"/>
                <a:ext cx="3" cy="19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3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4" name="Freeform 894"/>
              <p:cNvSpPr>
                <a:spLocks/>
              </p:cNvSpPr>
              <p:nvPr/>
            </p:nvSpPr>
            <p:spPr bwMode="auto">
              <a:xfrm>
                <a:off x="3803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5" name="Freeform 895"/>
              <p:cNvSpPr>
                <a:spLocks/>
              </p:cNvSpPr>
              <p:nvPr/>
            </p:nvSpPr>
            <p:spPr bwMode="auto">
              <a:xfrm>
                <a:off x="3803" y="2095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6" name="Freeform 896"/>
              <p:cNvSpPr>
                <a:spLocks/>
              </p:cNvSpPr>
              <p:nvPr/>
            </p:nvSpPr>
            <p:spPr bwMode="auto">
              <a:xfrm>
                <a:off x="3804" y="2095"/>
                <a:ext cx="83" cy="2"/>
              </a:xfrm>
              <a:custGeom>
                <a:avLst/>
                <a:gdLst>
                  <a:gd name="T0" fmla="*/ 166 w 166"/>
                  <a:gd name="T1" fmla="*/ 4 h 6"/>
                  <a:gd name="T2" fmla="*/ 163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3 w 166"/>
                  <a:gd name="T9" fmla="*/ 6 h 6"/>
                  <a:gd name="T10" fmla="*/ 161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3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7" name="Rectangle 897"/>
              <p:cNvSpPr>
                <a:spLocks noChangeArrowheads="1"/>
              </p:cNvSpPr>
              <p:nvPr/>
            </p:nvSpPr>
            <p:spPr bwMode="auto">
              <a:xfrm>
                <a:off x="3804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8" name="Freeform 898"/>
              <p:cNvSpPr>
                <a:spLocks/>
              </p:cNvSpPr>
              <p:nvPr/>
            </p:nvSpPr>
            <p:spPr bwMode="auto">
              <a:xfrm>
                <a:off x="3885" y="1852"/>
                <a:ext cx="2" cy="20"/>
              </a:xfrm>
              <a:custGeom>
                <a:avLst/>
                <a:gdLst>
                  <a:gd name="T0" fmla="*/ 1 w 3"/>
                  <a:gd name="T1" fmla="*/ 39 h 39"/>
                  <a:gd name="T2" fmla="*/ 3 w 3"/>
                  <a:gd name="T3" fmla="*/ 37 h 39"/>
                  <a:gd name="T4" fmla="*/ 3 w 3"/>
                  <a:gd name="T5" fmla="*/ 0 h 39"/>
                  <a:gd name="T6" fmla="*/ 0 w 3"/>
                  <a:gd name="T7" fmla="*/ 0 h 39"/>
                  <a:gd name="T8" fmla="*/ 0 w 3"/>
                  <a:gd name="T9" fmla="*/ 37 h 39"/>
                  <a:gd name="T10" fmla="*/ 1 w 3"/>
                  <a:gd name="T11" fmla="*/ 35 h 39"/>
                  <a:gd name="T12" fmla="*/ 1 w 3"/>
                  <a:gd name="T13" fmla="*/ 39 h 39"/>
                  <a:gd name="T14" fmla="*/ 3 w 3"/>
                  <a:gd name="T15" fmla="*/ 39 h 39"/>
                  <a:gd name="T16" fmla="*/ 3 w 3"/>
                  <a:gd name="T17" fmla="*/ 37 h 39"/>
                  <a:gd name="T18" fmla="*/ 1 w 3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1" y="39"/>
                    </a:moveTo>
                    <a:lnTo>
                      <a:pt x="3" y="3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1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499" name="Freeform 899"/>
              <p:cNvSpPr>
                <a:spLocks/>
              </p:cNvSpPr>
              <p:nvPr/>
            </p:nvSpPr>
            <p:spPr bwMode="auto">
              <a:xfrm>
                <a:off x="3803" y="1870"/>
                <a:ext cx="83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6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0" name="Freeform 900"/>
              <p:cNvSpPr>
                <a:spLocks/>
              </p:cNvSpPr>
              <p:nvPr/>
            </p:nvSpPr>
            <p:spPr bwMode="auto">
              <a:xfrm>
                <a:off x="3803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1" name="Freeform 901"/>
              <p:cNvSpPr>
                <a:spLocks/>
              </p:cNvSpPr>
              <p:nvPr/>
            </p:nvSpPr>
            <p:spPr bwMode="auto">
              <a:xfrm>
                <a:off x="3804" y="1851"/>
                <a:ext cx="83" cy="3"/>
              </a:xfrm>
              <a:custGeom>
                <a:avLst/>
                <a:gdLst>
                  <a:gd name="T0" fmla="*/ 166 w 166"/>
                  <a:gd name="T1" fmla="*/ 2 h 6"/>
                  <a:gd name="T2" fmla="*/ 164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4 w 166"/>
                  <a:gd name="T9" fmla="*/ 6 h 6"/>
                  <a:gd name="T10" fmla="*/ 163 w 166"/>
                  <a:gd name="T11" fmla="*/ 2 h 6"/>
                  <a:gd name="T12" fmla="*/ 166 w 166"/>
                  <a:gd name="T13" fmla="*/ 2 h 6"/>
                  <a:gd name="T14" fmla="*/ 166 w 166"/>
                  <a:gd name="T15" fmla="*/ 0 h 6"/>
                  <a:gd name="T16" fmla="*/ 164 w 166"/>
                  <a:gd name="T17" fmla="*/ 0 h 6"/>
                  <a:gd name="T18" fmla="*/ 166 w 166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3" y="2"/>
                    </a:lnTo>
                    <a:lnTo>
                      <a:pt x="166" y="2"/>
                    </a:lnTo>
                    <a:lnTo>
                      <a:pt x="166" y="0"/>
                    </a:lnTo>
                    <a:lnTo>
                      <a:pt x="164" y="0"/>
                    </a:lnTo>
                    <a:lnTo>
                      <a:pt x="16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2" name="Rectangle 902"/>
              <p:cNvSpPr>
                <a:spLocks noChangeArrowheads="1"/>
              </p:cNvSpPr>
              <p:nvPr/>
            </p:nvSpPr>
            <p:spPr bwMode="auto">
              <a:xfrm>
                <a:off x="3609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3" name="Freeform 903"/>
              <p:cNvSpPr>
                <a:spLocks/>
              </p:cNvSpPr>
              <p:nvPr/>
            </p:nvSpPr>
            <p:spPr bwMode="auto">
              <a:xfrm>
                <a:off x="3688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4" name="Freeform 904"/>
              <p:cNvSpPr>
                <a:spLocks/>
              </p:cNvSpPr>
              <p:nvPr/>
            </p:nvSpPr>
            <p:spPr bwMode="auto">
              <a:xfrm>
                <a:off x="3608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5" name="Freeform 905"/>
              <p:cNvSpPr>
                <a:spLocks/>
              </p:cNvSpPr>
              <p:nvPr/>
            </p:nvSpPr>
            <p:spPr bwMode="auto">
              <a:xfrm>
                <a:off x="3608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6" name="Freeform 906"/>
              <p:cNvSpPr>
                <a:spLocks/>
              </p:cNvSpPr>
              <p:nvPr/>
            </p:nvSpPr>
            <p:spPr bwMode="auto">
              <a:xfrm>
                <a:off x="3609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7" name="Rectangle 907"/>
              <p:cNvSpPr>
                <a:spLocks noChangeArrowheads="1"/>
              </p:cNvSpPr>
              <p:nvPr/>
            </p:nvSpPr>
            <p:spPr bwMode="auto">
              <a:xfrm>
                <a:off x="3609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8" name="Freeform 908"/>
              <p:cNvSpPr>
                <a:spLocks/>
              </p:cNvSpPr>
              <p:nvPr/>
            </p:nvSpPr>
            <p:spPr bwMode="auto">
              <a:xfrm>
                <a:off x="3689" y="1852"/>
                <a:ext cx="3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09" name="Freeform 909"/>
              <p:cNvSpPr>
                <a:spLocks/>
              </p:cNvSpPr>
              <p:nvPr/>
            </p:nvSpPr>
            <p:spPr bwMode="auto">
              <a:xfrm>
                <a:off x="3607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0" name="Freeform 910"/>
              <p:cNvSpPr>
                <a:spLocks/>
              </p:cNvSpPr>
              <p:nvPr/>
            </p:nvSpPr>
            <p:spPr bwMode="auto">
              <a:xfrm>
                <a:off x="3607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1" name="Freeform 911"/>
              <p:cNvSpPr>
                <a:spLocks/>
              </p:cNvSpPr>
              <p:nvPr/>
            </p:nvSpPr>
            <p:spPr bwMode="auto">
              <a:xfrm>
                <a:off x="3609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2" name="Rectangle 912"/>
              <p:cNvSpPr>
                <a:spLocks noChangeArrowheads="1"/>
              </p:cNvSpPr>
              <p:nvPr/>
            </p:nvSpPr>
            <p:spPr bwMode="auto">
              <a:xfrm>
                <a:off x="3413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3" name="Freeform 913"/>
              <p:cNvSpPr>
                <a:spLocks/>
              </p:cNvSpPr>
              <p:nvPr/>
            </p:nvSpPr>
            <p:spPr bwMode="auto">
              <a:xfrm>
                <a:off x="3494" y="2097"/>
                <a:ext cx="1" cy="19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3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4" name="Freeform 914"/>
              <p:cNvSpPr>
                <a:spLocks/>
              </p:cNvSpPr>
              <p:nvPr/>
            </p:nvSpPr>
            <p:spPr bwMode="auto">
              <a:xfrm>
                <a:off x="3412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5" name="Freeform 915"/>
              <p:cNvSpPr>
                <a:spLocks/>
              </p:cNvSpPr>
              <p:nvPr/>
            </p:nvSpPr>
            <p:spPr bwMode="auto">
              <a:xfrm>
                <a:off x="3412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6" name="Freeform 916"/>
              <p:cNvSpPr>
                <a:spLocks/>
              </p:cNvSpPr>
              <p:nvPr/>
            </p:nvSpPr>
            <p:spPr bwMode="auto">
              <a:xfrm>
                <a:off x="3413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61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7" name="Rectangle 917"/>
              <p:cNvSpPr>
                <a:spLocks noChangeArrowheads="1"/>
              </p:cNvSpPr>
              <p:nvPr/>
            </p:nvSpPr>
            <p:spPr bwMode="auto">
              <a:xfrm>
                <a:off x="3413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8" name="Freeform 918"/>
              <p:cNvSpPr>
                <a:spLocks/>
              </p:cNvSpPr>
              <p:nvPr/>
            </p:nvSpPr>
            <p:spPr bwMode="auto">
              <a:xfrm>
                <a:off x="3494" y="1852"/>
                <a:ext cx="2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19" name="Freeform 919"/>
              <p:cNvSpPr>
                <a:spLocks/>
              </p:cNvSpPr>
              <p:nvPr/>
            </p:nvSpPr>
            <p:spPr bwMode="auto">
              <a:xfrm>
                <a:off x="3411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0" name="Freeform 920"/>
              <p:cNvSpPr>
                <a:spLocks/>
              </p:cNvSpPr>
              <p:nvPr/>
            </p:nvSpPr>
            <p:spPr bwMode="auto">
              <a:xfrm>
                <a:off x="3411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1" name="Freeform 921"/>
              <p:cNvSpPr>
                <a:spLocks/>
              </p:cNvSpPr>
              <p:nvPr/>
            </p:nvSpPr>
            <p:spPr bwMode="auto">
              <a:xfrm>
                <a:off x="3413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2" name="Rectangle 922"/>
              <p:cNvSpPr>
                <a:spLocks noChangeArrowheads="1"/>
              </p:cNvSpPr>
              <p:nvPr/>
            </p:nvSpPr>
            <p:spPr bwMode="auto">
              <a:xfrm>
                <a:off x="3218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3" name="Freeform 923"/>
              <p:cNvSpPr>
                <a:spLocks/>
              </p:cNvSpPr>
              <p:nvPr/>
            </p:nvSpPr>
            <p:spPr bwMode="auto">
              <a:xfrm>
                <a:off x="3298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4" name="Freeform 924"/>
              <p:cNvSpPr>
                <a:spLocks/>
              </p:cNvSpPr>
              <p:nvPr/>
            </p:nvSpPr>
            <p:spPr bwMode="auto">
              <a:xfrm>
                <a:off x="3216" y="2113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5" name="Freeform 925"/>
              <p:cNvSpPr>
                <a:spLocks/>
              </p:cNvSpPr>
              <p:nvPr/>
            </p:nvSpPr>
            <p:spPr bwMode="auto">
              <a:xfrm>
                <a:off x="3216" y="2095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6" name="Freeform 926"/>
              <p:cNvSpPr>
                <a:spLocks/>
              </p:cNvSpPr>
              <p:nvPr/>
            </p:nvSpPr>
            <p:spPr bwMode="auto">
              <a:xfrm>
                <a:off x="3218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7" name="Rectangle 927"/>
              <p:cNvSpPr>
                <a:spLocks noChangeArrowheads="1"/>
              </p:cNvSpPr>
              <p:nvPr/>
            </p:nvSpPr>
            <p:spPr bwMode="auto">
              <a:xfrm>
                <a:off x="3217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8" name="Freeform 928"/>
              <p:cNvSpPr>
                <a:spLocks/>
              </p:cNvSpPr>
              <p:nvPr/>
            </p:nvSpPr>
            <p:spPr bwMode="auto">
              <a:xfrm>
                <a:off x="3299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29" name="Freeform 929"/>
              <p:cNvSpPr>
                <a:spLocks/>
              </p:cNvSpPr>
              <p:nvPr/>
            </p:nvSpPr>
            <p:spPr bwMode="auto">
              <a:xfrm>
                <a:off x="3216" y="1870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0" name="Freeform 930"/>
              <p:cNvSpPr>
                <a:spLocks/>
              </p:cNvSpPr>
              <p:nvPr/>
            </p:nvSpPr>
            <p:spPr bwMode="auto">
              <a:xfrm>
                <a:off x="3216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1" name="Freeform 931"/>
              <p:cNvSpPr>
                <a:spLocks/>
              </p:cNvSpPr>
              <p:nvPr/>
            </p:nvSpPr>
            <p:spPr bwMode="auto">
              <a:xfrm>
                <a:off x="3217" y="1851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2" name="Rectangle 932"/>
              <p:cNvSpPr>
                <a:spLocks noChangeArrowheads="1"/>
              </p:cNvSpPr>
              <p:nvPr/>
            </p:nvSpPr>
            <p:spPr bwMode="auto">
              <a:xfrm>
                <a:off x="3022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3" name="Freeform 933"/>
              <p:cNvSpPr>
                <a:spLocks/>
              </p:cNvSpPr>
              <p:nvPr/>
            </p:nvSpPr>
            <p:spPr bwMode="auto">
              <a:xfrm>
                <a:off x="3103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4" name="Freeform 934"/>
              <p:cNvSpPr>
                <a:spLocks/>
              </p:cNvSpPr>
              <p:nvPr/>
            </p:nvSpPr>
            <p:spPr bwMode="auto">
              <a:xfrm>
                <a:off x="3021" y="2113"/>
                <a:ext cx="83" cy="3"/>
              </a:xfrm>
              <a:custGeom>
                <a:avLst/>
                <a:gdLst>
                  <a:gd name="T0" fmla="*/ 0 w 164"/>
                  <a:gd name="T1" fmla="*/ 4 h 6"/>
                  <a:gd name="T2" fmla="*/ 2 w 164"/>
                  <a:gd name="T3" fmla="*/ 6 h 6"/>
                  <a:gd name="T4" fmla="*/ 164 w 164"/>
                  <a:gd name="T5" fmla="*/ 6 h 6"/>
                  <a:gd name="T6" fmla="*/ 164 w 164"/>
                  <a:gd name="T7" fmla="*/ 0 h 6"/>
                  <a:gd name="T8" fmla="*/ 2 w 164"/>
                  <a:gd name="T9" fmla="*/ 0 h 6"/>
                  <a:gd name="T10" fmla="*/ 3 w 164"/>
                  <a:gd name="T11" fmla="*/ 4 h 6"/>
                  <a:gd name="T12" fmla="*/ 0 w 164"/>
                  <a:gd name="T13" fmla="*/ 4 h 6"/>
                  <a:gd name="T14" fmla="*/ 0 w 164"/>
                  <a:gd name="T15" fmla="*/ 6 h 6"/>
                  <a:gd name="T16" fmla="*/ 2 w 164"/>
                  <a:gd name="T17" fmla="*/ 6 h 6"/>
                  <a:gd name="T18" fmla="*/ 0 w 16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6">
                    <a:moveTo>
                      <a:pt x="0" y="4"/>
                    </a:moveTo>
                    <a:lnTo>
                      <a:pt x="2" y="6"/>
                    </a:lnTo>
                    <a:lnTo>
                      <a:pt x="164" y="6"/>
                    </a:lnTo>
                    <a:lnTo>
                      <a:pt x="164" y="0"/>
                    </a:lnTo>
                    <a:lnTo>
                      <a:pt x="2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5" name="Freeform 935"/>
              <p:cNvSpPr>
                <a:spLocks/>
              </p:cNvSpPr>
              <p:nvPr/>
            </p:nvSpPr>
            <p:spPr bwMode="auto">
              <a:xfrm>
                <a:off x="3021" y="2095"/>
                <a:ext cx="2" cy="20"/>
              </a:xfrm>
              <a:custGeom>
                <a:avLst/>
                <a:gdLst>
                  <a:gd name="T0" fmla="*/ 2 w 3"/>
                  <a:gd name="T1" fmla="*/ 0 h 41"/>
                  <a:gd name="T2" fmla="*/ 0 w 3"/>
                  <a:gd name="T3" fmla="*/ 4 h 41"/>
                  <a:gd name="T4" fmla="*/ 0 w 3"/>
                  <a:gd name="T5" fmla="*/ 41 h 41"/>
                  <a:gd name="T6" fmla="*/ 3 w 3"/>
                  <a:gd name="T7" fmla="*/ 41 h 41"/>
                  <a:gd name="T8" fmla="*/ 3 w 3"/>
                  <a:gd name="T9" fmla="*/ 4 h 41"/>
                  <a:gd name="T10" fmla="*/ 2 w 3"/>
                  <a:gd name="T11" fmla="*/ 6 h 41"/>
                  <a:gd name="T12" fmla="*/ 2 w 3"/>
                  <a:gd name="T13" fmla="*/ 0 h 41"/>
                  <a:gd name="T14" fmla="*/ 0 w 3"/>
                  <a:gd name="T15" fmla="*/ 0 h 41"/>
                  <a:gd name="T16" fmla="*/ 0 w 3"/>
                  <a:gd name="T17" fmla="*/ 4 h 41"/>
                  <a:gd name="T18" fmla="*/ 2 w 3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6" name="Freeform 936"/>
              <p:cNvSpPr>
                <a:spLocks/>
              </p:cNvSpPr>
              <p:nvPr/>
            </p:nvSpPr>
            <p:spPr bwMode="auto">
              <a:xfrm>
                <a:off x="3022" y="2095"/>
                <a:ext cx="84" cy="2"/>
              </a:xfrm>
              <a:custGeom>
                <a:avLst/>
                <a:gdLst>
                  <a:gd name="T0" fmla="*/ 166 w 166"/>
                  <a:gd name="T1" fmla="*/ 4 h 6"/>
                  <a:gd name="T2" fmla="*/ 162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2 w 166"/>
                  <a:gd name="T9" fmla="*/ 6 h 6"/>
                  <a:gd name="T10" fmla="*/ 160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2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2" y="6"/>
                    </a:lnTo>
                    <a:lnTo>
                      <a:pt x="160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7" name="Rectangle 937"/>
              <p:cNvSpPr>
                <a:spLocks noChangeArrowheads="1"/>
              </p:cNvSpPr>
              <p:nvPr/>
            </p:nvSpPr>
            <p:spPr bwMode="auto">
              <a:xfrm>
                <a:off x="3022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8" name="Freeform 938"/>
              <p:cNvSpPr>
                <a:spLocks/>
              </p:cNvSpPr>
              <p:nvPr/>
            </p:nvSpPr>
            <p:spPr bwMode="auto">
              <a:xfrm>
                <a:off x="3104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39" name="Freeform 939"/>
              <p:cNvSpPr>
                <a:spLocks/>
              </p:cNvSpPr>
              <p:nvPr/>
            </p:nvSpPr>
            <p:spPr bwMode="auto">
              <a:xfrm>
                <a:off x="3021" y="1870"/>
                <a:ext cx="84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3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0" name="Freeform 940"/>
              <p:cNvSpPr>
                <a:spLocks/>
              </p:cNvSpPr>
              <p:nvPr/>
            </p:nvSpPr>
            <p:spPr bwMode="auto">
              <a:xfrm>
                <a:off x="3021" y="1851"/>
                <a:ext cx="2" cy="20"/>
              </a:xfrm>
              <a:custGeom>
                <a:avLst/>
                <a:gdLst>
                  <a:gd name="T0" fmla="*/ 2 w 3"/>
                  <a:gd name="T1" fmla="*/ 0 h 39"/>
                  <a:gd name="T2" fmla="*/ 0 w 3"/>
                  <a:gd name="T3" fmla="*/ 2 h 39"/>
                  <a:gd name="T4" fmla="*/ 0 w 3"/>
                  <a:gd name="T5" fmla="*/ 39 h 39"/>
                  <a:gd name="T6" fmla="*/ 3 w 3"/>
                  <a:gd name="T7" fmla="*/ 39 h 39"/>
                  <a:gd name="T8" fmla="*/ 3 w 3"/>
                  <a:gd name="T9" fmla="*/ 2 h 39"/>
                  <a:gd name="T10" fmla="*/ 2 w 3"/>
                  <a:gd name="T11" fmla="*/ 6 h 39"/>
                  <a:gd name="T12" fmla="*/ 2 w 3"/>
                  <a:gd name="T13" fmla="*/ 0 h 39"/>
                  <a:gd name="T14" fmla="*/ 0 w 3"/>
                  <a:gd name="T15" fmla="*/ 0 h 39"/>
                  <a:gd name="T16" fmla="*/ 0 w 3"/>
                  <a:gd name="T17" fmla="*/ 2 h 39"/>
                  <a:gd name="T18" fmla="*/ 2 w 3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3" y="39"/>
                    </a:lnTo>
                    <a:lnTo>
                      <a:pt x="3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1" name="Freeform 941"/>
              <p:cNvSpPr>
                <a:spLocks/>
              </p:cNvSpPr>
              <p:nvPr/>
            </p:nvSpPr>
            <p:spPr bwMode="auto">
              <a:xfrm>
                <a:off x="3022" y="1851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4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4 w 168"/>
                  <a:gd name="T9" fmla="*/ 6 h 6"/>
                  <a:gd name="T10" fmla="*/ 162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4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4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2" name="Rectangle 942"/>
              <p:cNvSpPr>
                <a:spLocks noChangeArrowheads="1"/>
              </p:cNvSpPr>
              <p:nvPr/>
            </p:nvSpPr>
            <p:spPr bwMode="auto">
              <a:xfrm>
                <a:off x="2826" y="2097"/>
                <a:ext cx="83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3" name="Freeform 943"/>
              <p:cNvSpPr>
                <a:spLocks/>
              </p:cNvSpPr>
              <p:nvPr/>
            </p:nvSpPr>
            <p:spPr bwMode="auto">
              <a:xfrm>
                <a:off x="2907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4" name="Freeform 944"/>
              <p:cNvSpPr>
                <a:spLocks/>
              </p:cNvSpPr>
              <p:nvPr/>
            </p:nvSpPr>
            <p:spPr bwMode="auto">
              <a:xfrm>
                <a:off x="2825" y="2113"/>
                <a:ext cx="84" cy="3"/>
              </a:xfrm>
              <a:custGeom>
                <a:avLst/>
                <a:gdLst>
                  <a:gd name="T0" fmla="*/ 0 w 167"/>
                  <a:gd name="T1" fmla="*/ 4 h 6"/>
                  <a:gd name="T2" fmla="*/ 2 w 167"/>
                  <a:gd name="T3" fmla="*/ 6 h 6"/>
                  <a:gd name="T4" fmla="*/ 167 w 167"/>
                  <a:gd name="T5" fmla="*/ 6 h 6"/>
                  <a:gd name="T6" fmla="*/ 167 w 167"/>
                  <a:gd name="T7" fmla="*/ 0 h 6"/>
                  <a:gd name="T8" fmla="*/ 2 w 167"/>
                  <a:gd name="T9" fmla="*/ 0 h 6"/>
                  <a:gd name="T10" fmla="*/ 6 w 167"/>
                  <a:gd name="T11" fmla="*/ 4 h 6"/>
                  <a:gd name="T12" fmla="*/ 0 w 167"/>
                  <a:gd name="T13" fmla="*/ 4 h 6"/>
                  <a:gd name="T14" fmla="*/ 0 w 167"/>
                  <a:gd name="T15" fmla="*/ 6 h 6"/>
                  <a:gd name="T16" fmla="*/ 2 w 167"/>
                  <a:gd name="T17" fmla="*/ 6 h 6"/>
                  <a:gd name="T18" fmla="*/ 0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0" y="4"/>
                    </a:moveTo>
                    <a:lnTo>
                      <a:pt x="2" y="6"/>
                    </a:lnTo>
                    <a:lnTo>
                      <a:pt x="167" y="6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5" name="Freeform 945"/>
              <p:cNvSpPr>
                <a:spLocks/>
              </p:cNvSpPr>
              <p:nvPr/>
            </p:nvSpPr>
            <p:spPr bwMode="auto">
              <a:xfrm>
                <a:off x="2825" y="2095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6" name="Freeform 946"/>
              <p:cNvSpPr>
                <a:spLocks/>
              </p:cNvSpPr>
              <p:nvPr/>
            </p:nvSpPr>
            <p:spPr bwMode="auto">
              <a:xfrm>
                <a:off x="2826" y="2095"/>
                <a:ext cx="84" cy="2"/>
              </a:xfrm>
              <a:custGeom>
                <a:avLst/>
                <a:gdLst>
                  <a:gd name="T0" fmla="*/ 167 w 167"/>
                  <a:gd name="T1" fmla="*/ 4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7" name="Rectangle 947"/>
              <p:cNvSpPr>
                <a:spLocks noChangeArrowheads="1"/>
              </p:cNvSpPr>
              <p:nvPr/>
            </p:nvSpPr>
            <p:spPr bwMode="auto">
              <a:xfrm>
                <a:off x="2826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8" name="Freeform 948"/>
              <p:cNvSpPr>
                <a:spLocks/>
              </p:cNvSpPr>
              <p:nvPr/>
            </p:nvSpPr>
            <p:spPr bwMode="auto">
              <a:xfrm>
                <a:off x="2908" y="1852"/>
                <a:ext cx="3" cy="20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5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49" name="Freeform 949"/>
              <p:cNvSpPr>
                <a:spLocks/>
              </p:cNvSpPr>
              <p:nvPr/>
            </p:nvSpPr>
            <p:spPr bwMode="auto">
              <a:xfrm>
                <a:off x="2825" y="1870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0" name="Freeform 950"/>
              <p:cNvSpPr>
                <a:spLocks/>
              </p:cNvSpPr>
              <p:nvPr/>
            </p:nvSpPr>
            <p:spPr bwMode="auto">
              <a:xfrm>
                <a:off x="2825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1" name="Freeform 951"/>
              <p:cNvSpPr>
                <a:spLocks/>
              </p:cNvSpPr>
              <p:nvPr/>
            </p:nvSpPr>
            <p:spPr bwMode="auto">
              <a:xfrm>
                <a:off x="2826" y="1851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5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5 w 168"/>
                  <a:gd name="T9" fmla="*/ 6 h 6"/>
                  <a:gd name="T10" fmla="*/ 163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5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2" name="Rectangle 952"/>
              <p:cNvSpPr>
                <a:spLocks noChangeArrowheads="1"/>
              </p:cNvSpPr>
              <p:nvPr/>
            </p:nvSpPr>
            <p:spPr bwMode="auto">
              <a:xfrm>
                <a:off x="2631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3" name="Freeform 953"/>
              <p:cNvSpPr>
                <a:spLocks/>
              </p:cNvSpPr>
              <p:nvPr/>
            </p:nvSpPr>
            <p:spPr bwMode="auto">
              <a:xfrm>
                <a:off x="2711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4" name="Freeform 954"/>
              <p:cNvSpPr>
                <a:spLocks/>
              </p:cNvSpPr>
              <p:nvPr/>
            </p:nvSpPr>
            <p:spPr bwMode="auto">
              <a:xfrm>
                <a:off x="2631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5" name="Freeform 955"/>
              <p:cNvSpPr>
                <a:spLocks/>
              </p:cNvSpPr>
              <p:nvPr/>
            </p:nvSpPr>
            <p:spPr bwMode="auto">
              <a:xfrm>
                <a:off x="2631" y="2095"/>
                <a:ext cx="1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6" name="Freeform 956"/>
              <p:cNvSpPr>
                <a:spLocks/>
              </p:cNvSpPr>
              <p:nvPr/>
            </p:nvSpPr>
            <p:spPr bwMode="auto">
              <a:xfrm>
                <a:off x="2631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7" name="Rectangle 957"/>
              <p:cNvSpPr>
                <a:spLocks noChangeArrowheads="1"/>
              </p:cNvSpPr>
              <p:nvPr/>
            </p:nvSpPr>
            <p:spPr bwMode="auto">
              <a:xfrm>
                <a:off x="2631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8" name="Freeform 958"/>
              <p:cNvSpPr>
                <a:spLocks/>
              </p:cNvSpPr>
              <p:nvPr/>
            </p:nvSpPr>
            <p:spPr bwMode="auto">
              <a:xfrm>
                <a:off x="2713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59" name="Freeform 959"/>
              <p:cNvSpPr>
                <a:spLocks/>
              </p:cNvSpPr>
              <p:nvPr/>
            </p:nvSpPr>
            <p:spPr bwMode="auto">
              <a:xfrm>
                <a:off x="2630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0" name="Freeform 960"/>
              <p:cNvSpPr>
                <a:spLocks/>
              </p:cNvSpPr>
              <p:nvPr/>
            </p:nvSpPr>
            <p:spPr bwMode="auto">
              <a:xfrm>
                <a:off x="2630" y="1851"/>
                <a:ext cx="2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1" name="Freeform 961"/>
              <p:cNvSpPr>
                <a:spLocks/>
              </p:cNvSpPr>
              <p:nvPr/>
            </p:nvSpPr>
            <p:spPr bwMode="auto">
              <a:xfrm>
                <a:off x="2631" y="1851"/>
                <a:ext cx="84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2" name="Freeform 962"/>
              <p:cNvSpPr>
                <a:spLocks/>
              </p:cNvSpPr>
              <p:nvPr/>
            </p:nvSpPr>
            <p:spPr bwMode="auto">
              <a:xfrm>
                <a:off x="2516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3" name="Freeform 963"/>
              <p:cNvSpPr>
                <a:spLocks/>
              </p:cNvSpPr>
              <p:nvPr/>
            </p:nvSpPr>
            <p:spPr bwMode="auto">
              <a:xfrm>
                <a:off x="2517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4" name="Freeform 964"/>
              <p:cNvSpPr>
                <a:spLocks/>
              </p:cNvSpPr>
              <p:nvPr/>
            </p:nvSpPr>
            <p:spPr bwMode="auto">
              <a:xfrm>
                <a:off x="4389" y="1734"/>
                <a:ext cx="1" cy="438"/>
              </a:xfrm>
              <a:custGeom>
                <a:avLst/>
                <a:gdLst>
                  <a:gd name="T0" fmla="*/ 2 w 4"/>
                  <a:gd name="T1" fmla="*/ 0 h 876"/>
                  <a:gd name="T2" fmla="*/ 0 w 4"/>
                  <a:gd name="T3" fmla="*/ 2 h 876"/>
                  <a:gd name="T4" fmla="*/ 0 w 4"/>
                  <a:gd name="T5" fmla="*/ 876 h 876"/>
                  <a:gd name="T6" fmla="*/ 4 w 4"/>
                  <a:gd name="T7" fmla="*/ 876 h 876"/>
                  <a:gd name="T8" fmla="*/ 4 w 4"/>
                  <a:gd name="T9" fmla="*/ 2 h 876"/>
                  <a:gd name="T10" fmla="*/ 2 w 4"/>
                  <a:gd name="T11" fmla="*/ 4 h 876"/>
                  <a:gd name="T12" fmla="*/ 2 w 4"/>
                  <a:gd name="T13" fmla="*/ 0 h 876"/>
                  <a:gd name="T14" fmla="*/ 0 w 4"/>
                  <a:gd name="T15" fmla="*/ 0 h 876"/>
                  <a:gd name="T16" fmla="*/ 0 w 4"/>
                  <a:gd name="T17" fmla="*/ 2 h 876"/>
                  <a:gd name="T18" fmla="*/ 2 w 4"/>
                  <a:gd name="T19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6">
                    <a:moveTo>
                      <a:pt x="2" y="0"/>
                    </a:moveTo>
                    <a:lnTo>
                      <a:pt x="0" y="2"/>
                    </a:lnTo>
                    <a:lnTo>
                      <a:pt x="0" y="876"/>
                    </a:lnTo>
                    <a:lnTo>
                      <a:pt x="4" y="876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5" name="Freeform 965"/>
              <p:cNvSpPr>
                <a:spLocks/>
              </p:cNvSpPr>
              <p:nvPr/>
            </p:nvSpPr>
            <p:spPr bwMode="auto">
              <a:xfrm>
                <a:off x="4390" y="1734"/>
                <a:ext cx="7" cy="2"/>
              </a:xfrm>
              <a:custGeom>
                <a:avLst/>
                <a:gdLst>
                  <a:gd name="T0" fmla="*/ 16 w 16"/>
                  <a:gd name="T1" fmla="*/ 2 h 4"/>
                  <a:gd name="T2" fmla="*/ 12 w 16"/>
                  <a:gd name="T3" fmla="*/ 0 h 4"/>
                  <a:gd name="T4" fmla="*/ 0 w 16"/>
                  <a:gd name="T5" fmla="*/ 0 h 4"/>
                  <a:gd name="T6" fmla="*/ 0 w 16"/>
                  <a:gd name="T7" fmla="*/ 4 h 4"/>
                  <a:gd name="T8" fmla="*/ 12 w 16"/>
                  <a:gd name="T9" fmla="*/ 4 h 4"/>
                  <a:gd name="T10" fmla="*/ 10 w 16"/>
                  <a:gd name="T11" fmla="*/ 2 h 4"/>
                  <a:gd name="T12" fmla="*/ 16 w 16"/>
                  <a:gd name="T13" fmla="*/ 2 h 4"/>
                  <a:gd name="T14" fmla="*/ 16 w 16"/>
                  <a:gd name="T15" fmla="*/ 0 h 4"/>
                  <a:gd name="T16" fmla="*/ 12 w 16"/>
                  <a:gd name="T17" fmla="*/ 0 h 4"/>
                  <a:gd name="T18" fmla="*/ 16 w 1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6" name="Freeform 966"/>
              <p:cNvSpPr>
                <a:spLocks/>
              </p:cNvSpPr>
              <p:nvPr/>
            </p:nvSpPr>
            <p:spPr bwMode="auto">
              <a:xfrm>
                <a:off x="4394" y="1735"/>
                <a:ext cx="3" cy="438"/>
              </a:xfrm>
              <a:custGeom>
                <a:avLst/>
                <a:gdLst>
                  <a:gd name="T0" fmla="*/ 2 w 6"/>
                  <a:gd name="T1" fmla="*/ 876 h 876"/>
                  <a:gd name="T2" fmla="*/ 6 w 6"/>
                  <a:gd name="T3" fmla="*/ 874 h 876"/>
                  <a:gd name="T4" fmla="*/ 6 w 6"/>
                  <a:gd name="T5" fmla="*/ 0 h 876"/>
                  <a:gd name="T6" fmla="*/ 0 w 6"/>
                  <a:gd name="T7" fmla="*/ 0 h 876"/>
                  <a:gd name="T8" fmla="*/ 0 w 6"/>
                  <a:gd name="T9" fmla="*/ 874 h 876"/>
                  <a:gd name="T10" fmla="*/ 2 w 6"/>
                  <a:gd name="T11" fmla="*/ 870 h 876"/>
                  <a:gd name="T12" fmla="*/ 2 w 6"/>
                  <a:gd name="T13" fmla="*/ 876 h 876"/>
                  <a:gd name="T14" fmla="*/ 6 w 6"/>
                  <a:gd name="T15" fmla="*/ 876 h 876"/>
                  <a:gd name="T16" fmla="*/ 6 w 6"/>
                  <a:gd name="T17" fmla="*/ 874 h 876"/>
                  <a:gd name="T18" fmla="*/ 2 w 6"/>
                  <a:gd name="T19" fmla="*/ 876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6">
                    <a:moveTo>
                      <a:pt x="2" y="876"/>
                    </a:moveTo>
                    <a:lnTo>
                      <a:pt x="6" y="87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4"/>
                    </a:lnTo>
                    <a:lnTo>
                      <a:pt x="2" y="870"/>
                    </a:lnTo>
                    <a:lnTo>
                      <a:pt x="2" y="876"/>
                    </a:lnTo>
                    <a:lnTo>
                      <a:pt x="6" y="876"/>
                    </a:lnTo>
                    <a:lnTo>
                      <a:pt x="6" y="874"/>
                    </a:lnTo>
                    <a:lnTo>
                      <a:pt x="2" y="8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7" name="Freeform 967"/>
              <p:cNvSpPr>
                <a:spLocks/>
              </p:cNvSpPr>
              <p:nvPr/>
            </p:nvSpPr>
            <p:spPr bwMode="auto">
              <a:xfrm>
                <a:off x="4389" y="2170"/>
                <a:ext cx="6" cy="3"/>
              </a:xfrm>
              <a:custGeom>
                <a:avLst/>
                <a:gdLst>
                  <a:gd name="T0" fmla="*/ 0 w 14"/>
                  <a:gd name="T1" fmla="*/ 4 h 6"/>
                  <a:gd name="T2" fmla="*/ 2 w 14"/>
                  <a:gd name="T3" fmla="*/ 6 h 6"/>
                  <a:gd name="T4" fmla="*/ 14 w 14"/>
                  <a:gd name="T5" fmla="*/ 6 h 6"/>
                  <a:gd name="T6" fmla="*/ 14 w 14"/>
                  <a:gd name="T7" fmla="*/ 0 h 6"/>
                  <a:gd name="T8" fmla="*/ 2 w 14"/>
                  <a:gd name="T9" fmla="*/ 0 h 6"/>
                  <a:gd name="T10" fmla="*/ 4 w 14"/>
                  <a:gd name="T11" fmla="*/ 4 h 6"/>
                  <a:gd name="T12" fmla="*/ 0 w 14"/>
                  <a:gd name="T13" fmla="*/ 4 h 6"/>
                  <a:gd name="T14" fmla="*/ 0 w 14"/>
                  <a:gd name="T15" fmla="*/ 6 h 6"/>
                  <a:gd name="T16" fmla="*/ 2 w 14"/>
                  <a:gd name="T17" fmla="*/ 6 h 6"/>
                  <a:gd name="T18" fmla="*/ 0 w 1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">
                    <a:moveTo>
                      <a:pt x="0" y="4"/>
                    </a:moveTo>
                    <a:lnTo>
                      <a:pt x="2" y="6"/>
                    </a:lnTo>
                    <a:lnTo>
                      <a:pt x="14" y="6"/>
                    </a:lnTo>
                    <a:lnTo>
                      <a:pt x="14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8" name="Freeform 968"/>
              <p:cNvSpPr>
                <a:spLocks/>
              </p:cNvSpPr>
              <p:nvPr/>
            </p:nvSpPr>
            <p:spPr bwMode="auto">
              <a:xfrm>
                <a:off x="3606" y="2171"/>
                <a:ext cx="84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69" name="Freeform 969"/>
              <p:cNvSpPr>
                <a:spLocks/>
              </p:cNvSpPr>
              <p:nvPr/>
            </p:nvSpPr>
            <p:spPr bwMode="auto">
              <a:xfrm>
                <a:off x="3606" y="2166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0" name="Freeform 970"/>
              <p:cNvSpPr>
                <a:spLocks/>
              </p:cNvSpPr>
              <p:nvPr/>
            </p:nvSpPr>
            <p:spPr bwMode="auto">
              <a:xfrm>
                <a:off x="3607" y="2166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1" name="Freeform 971"/>
              <p:cNvSpPr>
                <a:spLocks/>
              </p:cNvSpPr>
              <p:nvPr/>
            </p:nvSpPr>
            <p:spPr bwMode="auto">
              <a:xfrm>
                <a:off x="3689" y="2167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2" name="Freeform 972"/>
              <p:cNvSpPr>
                <a:spLocks/>
              </p:cNvSpPr>
              <p:nvPr/>
            </p:nvSpPr>
            <p:spPr bwMode="auto">
              <a:xfrm>
                <a:off x="3806" y="2171"/>
                <a:ext cx="85" cy="3"/>
              </a:xfrm>
              <a:custGeom>
                <a:avLst/>
                <a:gdLst>
                  <a:gd name="T0" fmla="*/ 0 w 170"/>
                  <a:gd name="T1" fmla="*/ 2 h 6"/>
                  <a:gd name="T2" fmla="*/ 3 w 170"/>
                  <a:gd name="T3" fmla="*/ 6 h 6"/>
                  <a:gd name="T4" fmla="*/ 170 w 170"/>
                  <a:gd name="T5" fmla="*/ 6 h 6"/>
                  <a:gd name="T6" fmla="*/ 170 w 170"/>
                  <a:gd name="T7" fmla="*/ 0 h 6"/>
                  <a:gd name="T8" fmla="*/ 3 w 170"/>
                  <a:gd name="T9" fmla="*/ 0 h 6"/>
                  <a:gd name="T10" fmla="*/ 5 w 170"/>
                  <a:gd name="T11" fmla="*/ 2 h 6"/>
                  <a:gd name="T12" fmla="*/ 0 w 170"/>
                  <a:gd name="T13" fmla="*/ 2 h 6"/>
                  <a:gd name="T14" fmla="*/ 0 w 170"/>
                  <a:gd name="T15" fmla="*/ 6 h 6"/>
                  <a:gd name="T16" fmla="*/ 3 w 170"/>
                  <a:gd name="T17" fmla="*/ 6 h 6"/>
                  <a:gd name="T18" fmla="*/ 0 w 170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" h="6">
                    <a:moveTo>
                      <a:pt x="0" y="2"/>
                    </a:moveTo>
                    <a:lnTo>
                      <a:pt x="3" y="6"/>
                    </a:lnTo>
                    <a:lnTo>
                      <a:pt x="170" y="6"/>
                    </a:lnTo>
                    <a:lnTo>
                      <a:pt x="170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3" name="Freeform 973"/>
              <p:cNvSpPr>
                <a:spLocks/>
              </p:cNvSpPr>
              <p:nvPr/>
            </p:nvSpPr>
            <p:spPr bwMode="auto">
              <a:xfrm>
                <a:off x="3806" y="2166"/>
                <a:ext cx="3" cy="6"/>
              </a:xfrm>
              <a:custGeom>
                <a:avLst/>
                <a:gdLst>
                  <a:gd name="T0" fmla="*/ 3 w 5"/>
                  <a:gd name="T1" fmla="*/ 0 h 11"/>
                  <a:gd name="T2" fmla="*/ 0 w 5"/>
                  <a:gd name="T3" fmla="*/ 2 h 11"/>
                  <a:gd name="T4" fmla="*/ 0 w 5"/>
                  <a:gd name="T5" fmla="*/ 11 h 11"/>
                  <a:gd name="T6" fmla="*/ 5 w 5"/>
                  <a:gd name="T7" fmla="*/ 11 h 11"/>
                  <a:gd name="T8" fmla="*/ 5 w 5"/>
                  <a:gd name="T9" fmla="*/ 2 h 11"/>
                  <a:gd name="T10" fmla="*/ 3 w 5"/>
                  <a:gd name="T11" fmla="*/ 5 h 11"/>
                  <a:gd name="T12" fmla="*/ 3 w 5"/>
                  <a:gd name="T13" fmla="*/ 0 h 11"/>
                  <a:gd name="T14" fmla="*/ 0 w 5"/>
                  <a:gd name="T15" fmla="*/ 0 h 11"/>
                  <a:gd name="T16" fmla="*/ 0 w 5"/>
                  <a:gd name="T17" fmla="*/ 2 h 11"/>
                  <a:gd name="T18" fmla="*/ 3 w 5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5" y="11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4" name="Freeform 974"/>
              <p:cNvSpPr>
                <a:spLocks/>
              </p:cNvSpPr>
              <p:nvPr/>
            </p:nvSpPr>
            <p:spPr bwMode="auto">
              <a:xfrm>
                <a:off x="3808" y="2166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5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5" name="Freeform 975"/>
              <p:cNvSpPr>
                <a:spLocks/>
              </p:cNvSpPr>
              <p:nvPr/>
            </p:nvSpPr>
            <p:spPr bwMode="auto">
              <a:xfrm>
                <a:off x="3890" y="2167"/>
                <a:ext cx="2" cy="7"/>
              </a:xfrm>
              <a:custGeom>
                <a:avLst/>
                <a:gdLst>
                  <a:gd name="T0" fmla="*/ 2 w 4"/>
                  <a:gd name="T1" fmla="*/ 13 h 13"/>
                  <a:gd name="T2" fmla="*/ 4 w 4"/>
                  <a:gd name="T3" fmla="*/ 9 h 13"/>
                  <a:gd name="T4" fmla="*/ 4 w 4"/>
                  <a:gd name="T5" fmla="*/ 0 h 13"/>
                  <a:gd name="T6" fmla="*/ 0 w 4"/>
                  <a:gd name="T7" fmla="*/ 0 h 13"/>
                  <a:gd name="T8" fmla="*/ 0 w 4"/>
                  <a:gd name="T9" fmla="*/ 9 h 13"/>
                  <a:gd name="T10" fmla="*/ 2 w 4"/>
                  <a:gd name="T11" fmla="*/ 7 h 13"/>
                  <a:gd name="T12" fmla="*/ 2 w 4"/>
                  <a:gd name="T13" fmla="*/ 13 h 13"/>
                  <a:gd name="T14" fmla="*/ 4 w 4"/>
                  <a:gd name="T15" fmla="*/ 13 h 13"/>
                  <a:gd name="T16" fmla="*/ 4 w 4"/>
                  <a:gd name="T17" fmla="*/ 9 h 13"/>
                  <a:gd name="T18" fmla="*/ 2 w 4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3">
                    <a:moveTo>
                      <a:pt x="2" y="13"/>
                    </a:move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4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6" name="Freeform 976"/>
              <p:cNvSpPr>
                <a:spLocks/>
              </p:cNvSpPr>
              <p:nvPr/>
            </p:nvSpPr>
            <p:spPr bwMode="auto">
              <a:xfrm>
                <a:off x="3999" y="2171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2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2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2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2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7" name="Freeform 977"/>
              <p:cNvSpPr>
                <a:spLocks/>
              </p:cNvSpPr>
              <p:nvPr/>
            </p:nvSpPr>
            <p:spPr bwMode="auto">
              <a:xfrm>
                <a:off x="3999" y="2166"/>
                <a:ext cx="3" cy="6"/>
              </a:xfrm>
              <a:custGeom>
                <a:avLst/>
                <a:gdLst>
                  <a:gd name="T0" fmla="*/ 2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2 w 6"/>
                  <a:gd name="T11" fmla="*/ 5 h 11"/>
                  <a:gd name="T12" fmla="*/ 2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2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8" name="Freeform 978"/>
              <p:cNvSpPr>
                <a:spLocks/>
              </p:cNvSpPr>
              <p:nvPr/>
            </p:nvSpPr>
            <p:spPr bwMode="auto">
              <a:xfrm>
                <a:off x="4000" y="2166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9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9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9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9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79" name="Freeform 979"/>
              <p:cNvSpPr>
                <a:spLocks/>
              </p:cNvSpPr>
              <p:nvPr/>
            </p:nvSpPr>
            <p:spPr bwMode="auto">
              <a:xfrm>
                <a:off x="4082" y="2167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0" name="Freeform 980"/>
              <p:cNvSpPr>
                <a:spLocks/>
              </p:cNvSpPr>
              <p:nvPr/>
            </p:nvSpPr>
            <p:spPr bwMode="auto">
              <a:xfrm>
                <a:off x="4195" y="2171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4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4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4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4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1" name="Freeform 981"/>
              <p:cNvSpPr>
                <a:spLocks/>
              </p:cNvSpPr>
              <p:nvPr/>
            </p:nvSpPr>
            <p:spPr bwMode="auto">
              <a:xfrm>
                <a:off x="4195" y="2166"/>
                <a:ext cx="3" cy="6"/>
              </a:xfrm>
              <a:custGeom>
                <a:avLst/>
                <a:gdLst>
                  <a:gd name="T0" fmla="*/ 4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4 w 6"/>
                  <a:gd name="T11" fmla="*/ 5 h 11"/>
                  <a:gd name="T12" fmla="*/ 4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4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2" name="Freeform 982"/>
              <p:cNvSpPr>
                <a:spLocks/>
              </p:cNvSpPr>
              <p:nvPr/>
            </p:nvSpPr>
            <p:spPr bwMode="auto">
              <a:xfrm>
                <a:off x="4197" y="2166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3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3" name="Freeform 983"/>
              <p:cNvSpPr>
                <a:spLocks/>
              </p:cNvSpPr>
              <p:nvPr/>
            </p:nvSpPr>
            <p:spPr bwMode="auto">
              <a:xfrm>
                <a:off x="4278" y="2167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4" name="Freeform 984"/>
              <p:cNvSpPr>
                <a:spLocks/>
              </p:cNvSpPr>
              <p:nvPr/>
            </p:nvSpPr>
            <p:spPr bwMode="auto">
              <a:xfrm>
                <a:off x="4390" y="2171"/>
                <a:ext cx="85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5" name="Freeform 985"/>
              <p:cNvSpPr>
                <a:spLocks/>
              </p:cNvSpPr>
              <p:nvPr/>
            </p:nvSpPr>
            <p:spPr bwMode="auto">
              <a:xfrm>
                <a:off x="4390" y="2166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6" name="Freeform 986"/>
              <p:cNvSpPr>
                <a:spLocks/>
              </p:cNvSpPr>
              <p:nvPr/>
            </p:nvSpPr>
            <p:spPr bwMode="auto">
              <a:xfrm>
                <a:off x="4391" y="2166"/>
                <a:ext cx="86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7" name="Freeform 987"/>
              <p:cNvSpPr>
                <a:spLocks/>
              </p:cNvSpPr>
              <p:nvPr/>
            </p:nvSpPr>
            <p:spPr bwMode="auto">
              <a:xfrm>
                <a:off x="4474" y="2167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8" name="Freeform 988"/>
              <p:cNvSpPr>
                <a:spLocks/>
              </p:cNvSpPr>
              <p:nvPr/>
            </p:nvSpPr>
            <p:spPr bwMode="auto">
              <a:xfrm>
                <a:off x="2631" y="1734"/>
                <a:ext cx="85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89" name="Freeform 989"/>
              <p:cNvSpPr>
                <a:spLocks/>
              </p:cNvSpPr>
              <p:nvPr/>
            </p:nvSpPr>
            <p:spPr bwMode="auto">
              <a:xfrm>
                <a:off x="2715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0" name="Freeform 990"/>
              <p:cNvSpPr>
                <a:spLocks/>
              </p:cNvSpPr>
              <p:nvPr/>
            </p:nvSpPr>
            <p:spPr bwMode="auto">
              <a:xfrm>
                <a:off x="2710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1" name="Freeform 991"/>
              <p:cNvSpPr>
                <a:spLocks/>
              </p:cNvSpPr>
              <p:nvPr/>
            </p:nvSpPr>
            <p:spPr bwMode="auto">
              <a:xfrm>
                <a:off x="2710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2" name="Freeform 992"/>
              <p:cNvSpPr>
                <a:spLocks/>
              </p:cNvSpPr>
              <p:nvPr/>
            </p:nvSpPr>
            <p:spPr bwMode="auto">
              <a:xfrm>
                <a:off x="2634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3" name="Freeform 993"/>
              <p:cNvSpPr>
                <a:spLocks/>
              </p:cNvSpPr>
              <p:nvPr/>
            </p:nvSpPr>
            <p:spPr bwMode="auto">
              <a:xfrm>
                <a:off x="2628" y="1733"/>
                <a:ext cx="8" cy="7"/>
              </a:xfrm>
              <a:custGeom>
                <a:avLst/>
                <a:gdLst>
                  <a:gd name="T0" fmla="*/ 8 w 18"/>
                  <a:gd name="T1" fmla="*/ 0 h 13"/>
                  <a:gd name="T2" fmla="*/ 6 w 18"/>
                  <a:gd name="T3" fmla="*/ 4 h 13"/>
                  <a:gd name="T4" fmla="*/ 14 w 18"/>
                  <a:gd name="T5" fmla="*/ 13 h 13"/>
                  <a:gd name="T6" fmla="*/ 18 w 18"/>
                  <a:gd name="T7" fmla="*/ 10 h 13"/>
                  <a:gd name="T8" fmla="*/ 8 w 18"/>
                  <a:gd name="T9" fmla="*/ 2 h 13"/>
                  <a:gd name="T10" fmla="*/ 8 w 18"/>
                  <a:gd name="T11" fmla="*/ 6 h 13"/>
                  <a:gd name="T12" fmla="*/ 8 w 18"/>
                  <a:gd name="T13" fmla="*/ 0 h 13"/>
                  <a:gd name="T14" fmla="*/ 0 w 18"/>
                  <a:gd name="T15" fmla="*/ 0 h 13"/>
                  <a:gd name="T16" fmla="*/ 6 w 18"/>
                  <a:gd name="T17" fmla="*/ 4 h 13"/>
                  <a:gd name="T18" fmla="*/ 8 w 18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3">
                    <a:moveTo>
                      <a:pt x="8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18" y="1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4" name="Freeform 994"/>
              <p:cNvSpPr>
                <a:spLocks/>
              </p:cNvSpPr>
              <p:nvPr/>
            </p:nvSpPr>
            <p:spPr bwMode="auto">
              <a:xfrm>
                <a:off x="2631" y="1733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5" name="Freeform 995"/>
              <p:cNvSpPr>
                <a:spLocks/>
              </p:cNvSpPr>
              <p:nvPr/>
            </p:nvSpPr>
            <p:spPr bwMode="auto">
              <a:xfrm>
                <a:off x="2826" y="1734"/>
                <a:ext cx="86" cy="438"/>
              </a:xfrm>
              <a:custGeom>
                <a:avLst/>
                <a:gdLst>
                  <a:gd name="T0" fmla="*/ 170 w 170"/>
                  <a:gd name="T1" fmla="*/ 0 h 876"/>
                  <a:gd name="T2" fmla="*/ 170 w 170"/>
                  <a:gd name="T3" fmla="*/ 876 h 876"/>
                  <a:gd name="T4" fmla="*/ 161 w 170"/>
                  <a:gd name="T5" fmla="*/ 870 h 876"/>
                  <a:gd name="T6" fmla="*/ 161 w 170"/>
                  <a:gd name="T7" fmla="*/ 10 h 876"/>
                  <a:gd name="T8" fmla="*/ 9 w 170"/>
                  <a:gd name="T9" fmla="*/ 10 h 876"/>
                  <a:gd name="T10" fmla="*/ 0 w 170"/>
                  <a:gd name="T11" fmla="*/ 0 h 876"/>
                  <a:gd name="T12" fmla="*/ 170 w 170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876">
                    <a:moveTo>
                      <a:pt x="170" y="0"/>
                    </a:moveTo>
                    <a:lnTo>
                      <a:pt x="170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6" name="Freeform 996"/>
              <p:cNvSpPr>
                <a:spLocks/>
              </p:cNvSpPr>
              <p:nvPr/>
            </p:nvSpPr>
            <p:spPr bwMode="auto">
              <a:xfrm>
                <a:off x="2911" y="1734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7" name="Freeform 997"/>
              <p:cNvSpPr>
                <a:spLocks/>
              </p:cNvSpPr>
              <p:nvPr/>
            </p:nvSpPr>
            <p:spPr bwMode="auto">
              <a:xfrm>
                <a:off x="2906" y="2168"/>
                <a:ext cx="6" cy="5"/>
              </a:xfrm>
              <a:custGeom>
                <a:avLst/>
                <a:gdLst>
                  <a:gd name="T0" fmla="*/ 0 w 11"/>
                  <a:gd name="T1" fmla="*/ 2 h 10"/>
                  <a:gd name="T2" fmla="*/ 0 w 11"/>
                  <a:gd name="T3" fmla="*/ 4 h 10"/>
                  <a:gd name="T4" fmla="*/ 9 w 11"/>
                  <a:gd name="T5" fmla="*/ 10 h 10"/>
                  <a:gd name="T6" fmla="*/ 11 w 11"/>
                  <a:gd name="T7" fmla="*/ 4 h 10"/>
                  <a:gd name="T8" fmla="*/ 2 w 11"/>
                  <a:gd name="T9" fmla="*/ 0 h 10"/>
                  <a:gd name="T10" fmla="*/ 4 w 11"/>
                  <a:gd name="T11" fmla="*/ 2 h 10"/>
                  <a:gd name="T12" fmla="*/ 0 w 11"/>
                  <a:gd name="T13" fmla="*/ 2 h 10"/>
                  <a:gd name="T14" fmla="*/ 0 w 11"/>
                  <a:gd name="T15" fmla="*/ 4 h 10"/>
                  <a:gd name="T16" fmla="*/ 0 w 11"/>
                  <a:gd name="T17" fmla="*/ 4 h 10"/>
                  <a:gd name="T18" fmla="*/ 0 w 11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lnTo>
                      <a:pt x="0" y="4"/>
                    </a:lnTo>
                    <a:lnTo>
                      <a:pt x="9" y="10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8" name="Freeform 998"/>
              <p:cNvSpPr>
                <a:spLocks/>
              </p:cNvSpPr>
              <p:nvPr/>
            </p:nvSpPr>
            <p:spPr bwMode="auto">
              <a:xfrm>
                <a:off x="2906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599" name="Freeform 999"/>
              <p:cNvSpPr>
                <a:spLocks/>
              </p:cNvSpPr>
              <p:nvPr/>
            </p:nvSpPr>
            <p:spPr bwMode="auto">
              <a:xfrm>
                <a:off x="2830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1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1 w 153"/>
                  <a:gd name="T9" fmla="*/ 0 h 5"/>
                  <a:gd name="T10" fmla="*/ 3 w 153"/>
                  <a:gd name="T11" fmla="*/ 2 h 5"/>
                  <a:gd name="T12" fmla="*/ 0 w 153"/>
                  <a:gd name="T13" fmla="*/ 5 h 5"/>
                  <a:gd name="T14" fmla="*/ 1 w 153"/>
                  <a:gd name="T15" fmla="*/ 5 h 5"/>
                  <a:gd name="T16" fmla="*/ 1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1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0" name="Freeform 1000"/>
              <p:cNvSpPr>
                <a:spLocks/>
              </p:cNvSpPr>
              <p:nvPr/>
            </p:nvSpPr>
            <p:spPr bwMode="auto">
              <a:xfrm>
                <a:off x="2823" y="1733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4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4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1" name="Freeform 1001"/>
              <p:cNvSpPr>
                <a:spLocks/>
              </p:cNvSpPr>
              <p:nvPr/>
            </p:nvSpPr>
            <p:spPr bwMode="auto">
              <a:xfrm>
                <a:off x="2826" y="1733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70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70 w 172"/>
                  <a:gd name="T9" fmla="*/ 6 h 6"/>
                  <a:gd name="T10" fmla="*/ 168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70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70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2" name="Freeform 1002"/>
              <p:cNvSpPr>
                <a:spLocks/>
              </p:cNvSpPr>
              <p:nvPr/>
            </p:nvSpPr>
            <p:spPr bwMode="auto">
              <a:xfrm>
                <a:off x="3022" y="1734"/>
                <a:ext cx="85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0 w 168"/>
                  <a:gd name="T5" fmla="*/ 870 h 876"/>
                  <a:gd name="T6" fmla="*/ 160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0" y="870"/>
                    </a:lnTo>
                    <a:lnTo>
                      <a:pt x="160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3" name="Freeform 1003"/>
              <p:cNvSpPr>
                <a:spLocks/>
              </p:cNvSpPr>
              <p:nvPr/>
            </p:nvSpPr>
            <p:spPr bwMode="auto">
              <a:xfrm>
                <a:off x="3106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4" name="Freeform 1004"/>
              <p:cNvSpPr>
                <a:spLocks/>
              </p:cNvSpPr>
              <p:nvPr/>
            </p:nvSpPr>
            <p:spPr bwMode="auto">
              <a:xfrm>
                <a:off x="3101" y="2168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3 w 13"/>
                  <a:gd name="T9" fmla="*/ 0 h 10"/>
                  <a:gd name="T10" fmla="*/ 5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5" name="Freeform 1005"/>
              <p:cNvSpPr>
                <a:spLocks/>
              </p:cNvSpPr>
              <p:nvPr/>
            </p:nvSpPr>
            <p:spPr bwMode="auto">
              <a:xfrm>
                <a:off x="3101" y="1737"/>
                <a:ext cx="3" cy="432"/>
              </a:xfrm>
              <a:custGeom>
                <a:avLst/>
                <a:gdLst>
                  <a:gd name="T0" fmla="*/ 3 w 5"/>
                  <a:gd name="T1" fmla="*/ 5 h 864"/>
                  <a:gd name="T2" fmla="*/ 0 w 5"/>
                  <a:gd name="T3" fmla="*/ 4 h 864"/>
                  <a:gd name="T4" fmla="*/ 0 w 5"/>
                  <a:gd name="T5" fmla="*/ 864 h 864"/>
                  <a:gd name="T6" fmla="*/ 5 w 5"/>
                  <a:gd name="T7" fmla="*/ 864 h 864"/>
                  <a:gd name="T8" fmla="*/ 5 w 5"/>
                  <a:gd name="T9" fmla="*/ 4 h 864"/>
                  <a:gd name="T10" fmla="*/ 3 w 5"/>
                  <a:gd name="T11" fmla="*/ 0 h 864"/>
                  <a:gd name="T12" fmla="*/ 5 w 5"/>
                  <a:gd name="T13" fmla="*/ 4 h 864"/>
                  <a:gd name="T14" fmla="*/ 5 w 5"/>
                  <a:gd name="T15" fmla="*/ 0 h 864"/>
                  <a:gd name="T16" fmla="*/ 3 w 5"/>
                  <a:gd name="T17" fmla="*/ 0 h 864"/>
                  <a:gd name="T18" fmla="*/ 3 w 5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64">
                    <a:moveTo>
                      <a:pt x="3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5" y="864"/>
                    </a:lnTo>
                    <a:lnTo>
                      <a:pt x="5" y="4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6" name="Freeform 1006"/>
              <p:cNvSpPr>
                <a:spLocks/>
              </p:cNvSpPr>
              <p:nvPr/>
            </p:nvSpPr>
            <p:spPr bwMode="auto">
              <a:xfrm>
                <a:off x="3026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0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7" name="Freeform 1007"/>
              <p:cNvSpPr>
                <a:spLocks/>
              </p:cNvSpPr>
              <p:nvPr/>
            </p:nvSpPr>
            <p:spPr bwMode="auto">
              <a:xfrm>
                <a:off x="3018" y="1733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8" name="Freeform 1008"/>
              <p:cNvSpPr>
                <a:spLocks/>
              </p:cNvSpPr>
              <p:nvPr/>
            </p:nvSpPr>
            <p:spPr bwMode="auto">
              <a:xfrm>
                <a:off x="3022" y="1733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09" name="Freeform 1009"/>
              <p:cNvSpPr>
                <a:spLocks/>
              </p:cNvSpPr>
              <p:nvPr/>
            </p:nvSpPr>
            <p:spPr bwMode="auto">
              <a:xfrm>
                <a:off x="3217" y="1734"/>
                <a:ext cx="85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0" name="Freeform 1010"/>
              <p:cNvSpPr>
                <a:spLocks/>
              </p:cNvSpPr>
              <p:nvPr/>
            </p:nvSpPr>
            <p:spPr bwMode="auto">
              <a:xfrm>
                <a:off x="3301" y="1734"/>
                <a:ext cx="2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1" name="Freeform 1011"/>
              <p:cNvSpPr>
                <a:spLocks/>
              </p:cNvSpPr>
              <p:nvPr/>
            </p:nvSpPr>
            <p:spPr bwMode="auto">
              <a:xfrm>
                <a:off x="3296" y="2168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2" name="Freeform 1012"/>
              <p:cNvSpPr>
                <a:spLocks/>
              </p:cNvSpPr>
              <p:nvPr/>
            </p:nvSpPr>
            <p:spPr bwMode="auto">
              <a:xfrm>
                <a:off x="3296" y="1737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3" name="Freeform 1013"/>
              <p:cNvSpPr>
                <a:spLocks/>
              </p:cNvSpPr>
              <p:nvPr/>
            </p:nvSpPr>
            <p:spPr bwMode="auto">
              <a:xfrm>
                <a:off x="3221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4" name="Freeform 1014"/>
              <p:cNvSpPr>
                <a:spLocks/>
              </p:cNvSpPr>
              <p:nvPr/>
            </p:nvSpPr>
            <p:spPr bwMode="auto">
              <a:xfrm>
                <a:off x="3213" y="1733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5" name="Freeform 1015"/>
              <p:cNvSpPr>
                <a:spLocks/>
              </p:cNvSpPr>
              <p:nvPr/>
            </p:nvSpPr>
            <p:spPr bwMode="auto">
              <a:xfrm>
                <a:off x="3217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6" name="Freeform 1016"/>
              <p:cNvSpPr>
                <a:spLocks/>
              </p:cNvSpPr>
              <p:nvPr/>
            </p:nvSpPr>
            <p:spPr bwMode="auto">
              <a:xfrm>
                <a:off x="3413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7" name="Freeform 1017"/>
              <p:cNvSpPr>
                <a:spLocks/>
              </p:cNvSpPr>
              <p:nvPr/>
            </p:nvSpPr>
            <p:spPr bwMode="auto">
              <a:xfrm>
                <a:off x="3496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8" name="Freeform 1018"/>
              <p:cNvSpPr>
                <a:spLocks/>
              </p:cNvSpPr>
              <p:nvPr/>
            </p:nvSpPr>
            <p:spPr bwMode="auto">
              <a:xfrm>
                <a:off x="3492" y="2168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19" name="Freeform 1019"/>
              <p:cNvSpPr>
                <a:spLocks/>
              </p:cNvSpPr>
              <p:nvPr/>
            </p:nvSpPr>
            <p:spPr bwMode="auto">
              <a:xfrm>
                <a:off x="3492" y="1737"/>
                <a:ext cx="2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0" name="Freeform 1020"/>
              <p:cNvSpPr>
                <a:spLocks/>
              </p:cNvSpPr>
              <p:nvPr/>
            </p:nvSpPr>
            <p:spPr bwMode="auto">
              <a:xfrm>
                <a:off x="3417" y="1737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1" name="Freeform 1021"/>
              <p:cNvSpPr>
                <a:spLocks/>
              </p:cNvSpPr>
              <p:nvPr/>
            </p:nvSpPr>
            <p:spPr bwMode="auto">
              <a:xfrm>
                <a:off x="3409" y="1733"/>
                <a:ext cx="10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2" name="Freeform 1022"/>
              <p:cNvSpPr>
                <a:spLocks/>
              </p:cNvSpPr>
              <p:nvPr/>
            </p:nvSpPr>
            <p:spPr bwMode="auto">
              <a:xfrm>
                <a:off x="3413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3" name="Freeform 1023"/>
              <p:cNvSpPr>
                <a:spLocks/>
              </p:cNvSpPr>
              <p:nvPr/>
            </p:nvSpPr>
            <p:spPr bwMode="auto">
              <a:xfrm>
                <a:off x="3609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8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4" name="Freeform 1024"/>
              <p:cNvSpPr>
                <a:spLocks/>
              </p:cNvSpPr>
              <p:nvPr/>
            </p:nvSpPr>
            <p:spPr bwMode="auto">
              <a:xfrm>
                <a:off x="3692" y="1734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5" name="Freeform 1025"/>
              <p:cNvSpPr>
                <a:spLocks/>
              </p:cNvSpPr>
              <p:nvPr/>
            </p:nvSpPr>
            <p:spPr bwMode="auto">
              <a:xfrm>
                <a:off x="3687" y="2168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2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4 w 12"/>
                  <a:gd name="T9" fmla="*/ 0 h 10"/>
                  <a:gd name="T10" fmla="*/ 6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2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2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6" name="Freeform 1026"/>
              <p:cNvSpPr>
                <a:spLocks/>
              </p:cNvSpPr>
              <p:nvPr/>
            </p:nvSpPr>
            <p:spPr bwMode="auto">
              <a:xfrm>
                <a:off x="3687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7" name="Freeform 1027"/>
              <p:cNvSpPr>
                <a:spLocks/>
              </p:cNvSpPr>
              <p:nvPr/>
            </p:nvSpPr>
            <p:spPr bwMode="auto">
              <a:xfrm>
                <a:off x="3613" y="1737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0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0 w 151"/>
                  <a:gd name="T9" fmla="*/ 0 h 5"/>
                  <a:gd name="T10" fmla="*/ 3 w 151"/>
                  <a:gd name="T11" fmla="*/ 2 h 5"/>
                  <a:gd name="T12" fmla="*/ 0 w 151"/>
                  <a:gd name="T13" fmla="*/ 5 h 5"/>
                  <a:gd name="T14" fmla="*/ 0 w 151"/>
                  <a:gd name="T15" fmla="*/ 5 h 5"/>
                  <a:gd name="T16" fmla="*/ 0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0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8" name="Freeform 1028"/>
              <p:cNvSpPr>
                <a:spLocks/>
              </p:cNvSpPr>
              <p:nvPr/>
            </p:nvSpPr>
            <p:spPr bwMode="auto">
              <a:xfrm>
                <a:off x="3605" y="1733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6 w 19"/>
                  <a:gd name="T5" fmla="*/ 13 h 13"/>
                  <a:gd name="T6" fmla="*/ 19 w 19"/>
                  <a:gd name="T7" fmla="*/ 10 h 13"/>
                  <a:gd name="T8" fmla="*/ 10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19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29" name="Freeform 1029"/>
              <p:cNvSpPr>
                <a:spLocks/>
              </p:cNvSpPr>
              <p:nvPr/>
            </p:nvSpPr>
            <p:spPr bwMode="auto">
              <a:xfrm>
                <a:off x="3609" y="1733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0" name="Freeform 1030"/>
              <p:cNvSpPr>
                <a:spLocks/>
              </p:cNvSpPr>
              <p:nvPr/>
            </p:nvSpPr>
            <p:spPr bwMode="auto">
              <a:xfrm>
                <a:off x="3804" y="1734"/>
                <a:ext cx="84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1 w 168"/>
                  <a:gd name="T5" fmla="*/ 870 h 876"/>
                  <a:gd name="T6" fmla="*/ 161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1" name="Freeform 1031"/>
              <p:cNvSpPr>
                <a:spLocks/>
              </p:cNvSpPr>
              <p:nvPr/>
            </p:nvSpPr>
            <p:spPr bwMode="auto">
              <a:xfrm>
                <a:off x="3887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2" name="Freeform 1032"/>
              <p:cNvSpPr>
                <a:spLocks/>
              </p:cNvSpPr>
              <p:nvPr/>
            </p:nvSpPr>
            <p:spPr bwMode="auto">
              <a:xfrm>
                <a:off x="3882" y="2168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4 w 13"/>
                  <a:gd name="T9" fmla="*/ 0 h 10"/>
                  <a:gd name="T10" fmla="*/ 6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3" name="Freeform 1033"/>
              <p:cNvSpPr>
                <a:spLocks/>
              </p:cNvSpPr>
              <p:nvPr/>
            </p:nvSpPr>
            <p:spPr bwMode="auto">
              <a:xfrm>
                <a:off x="3882" y="1737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4" name="Freeform 1034"/>
              <p:cNvSpPr>
                <a:spLocks/>
              </p:cNvSpPr>
              <p:nvPr/>
            </p:nvSpPr>
            <p:spPr bwMode="auto">
              <a:xfrm>
                <a:off x="3809" y="1737"/>
                <a:ext cx="75" cy="3"/>
              </a:xfrm>
              <a:custGeom>
                <a:avLst/>
                <a:gdLst>
                  <a:gd name="T0" fmla="*/ 0 w 152"/>
                  <a:gd name="T1" fmla="*/ 5 h 5"/>
                  <a:gd name="T2" fmla="*/ 0 w 152"/>
                  <a:gd name="T3" fmla="*/ 5 h 5"/>
                  <a:gd name="T4" fmla="*/ 152 w 152"/>
                  <a:gd name="T5" fmla="*/ 5 h 5"/>
                  <a:gd name="T6" fmla="*/ 152 w 152"/>
                  <a:gd name="T7" fmla="*/ 0 h 5"/>
                  <a:gd name="T8" fmla="*/ 0 w 152"/>
                  <a:gd name="T9" fmla="*/ 0 h 5"/>
                  <a:gd name="T10" fmla="*/ 2 w 152"/>
                  <a:gd name="T11" fmla="*/ 2 h 5"/>
                  <a:gd name="T12" fmla="*/ 0 w 152"/>
                  <a:gd name="T13" fmla="*/ 5 h 5"/>
                  <a:gd name="T14" fmla="*/ 0 w 152"/>
                  <a:gd name="T15" fmla="*/ 5 h 5"/>
                  <a:gd name="T16" fmla="*/ 0 w 152"/>
                  <a:gd name="T17" fmla="*/ 5 h 5"/>
                  <a:gd name="T18" fmla="*/ 0 w 15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5">
                    <a:moveTo>
                      <a:pt x="0" y="5"/>
                    </a:moveTo>
                    <a:lnTo>
                      <a:pt x="0" y="5"/>
                    </a:lnTo>
                    <a:lnTo>
                      <a:pt x="152" y="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5" name="Freeform 1035"/>
              <p:cNvSpPr>
                <a:spLocks/>
              </p:cNvSpPr>
              <p:nvPr/>
            </p:nvSpPr>
            <p:spPr bwMode="auto">
              <a:xfrm>
                <a:off x="3801" y="1733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5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5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6" name="Freeform 1036"/>
              <p:cNvSpPr>
                <a:spLocks/>
              </p:cNvSpPr>
              <p:nvPr/>
            </p:nvSpPr>
            <p:spPr bwMode="auto">
              <a:xfrm>
                <a:off x="3804" y="1733"/>
                <a:ext cx="86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7" name="Freeform 1037"/>
              <p:cNvSpPr>
                <a:spLocks/>
              </p:cNvSpPr>
              <p:nvPr/>
            </p:nvSpPr>
            <p:spPr bwMode="auto">
              <a:xfrm>
                <a:off x="4000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8" name="Freeform 1038"/>
              <p:cNvSpPr>
                <a:spLocks/>
              </p:cNvSpPr>
              <p:nvPr/>
            </p:nvSpPr>
            <p:spPr bwMode="auto">
              <a:xfrm>
                <a:off x="4083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39" name="Freeform 1039"/>
              <p:cNvSpPr>
                <a:spLocks/>
              </p:cNvSpPr>
              <p:nvPr/>
            </p:nvSpPr>
            <p:spPr bwMode="auto">
              <a:xfrm>
                <a:off x="4078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4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0" name="Freeform 1040"/>
              <p:cNvSpPr>
                <a:spLocks/>
              </p:cNvSpPr>
              <p:nvPr/>
            </p:nvSpPr>
            <p:spPr bwMode="auto">
              <a:xfrm>
                <a:off x="4078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1" name="Freeform 1041"/>
              <p:cNvSpPr>
                <a:spLocks/>
              </p:cNvSpPr>
              <p:nvPr/>
            </p:nvSpPr>
            <p:spPr bwMode="auto">
              <a:xfrm>
                <a:off x="4004" y="1737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2" name="Freeform 1042"/>
              <p:cNvSpPr>
                <a:spLocks/>
              </p:cNvSpPr>
              <p:nvPr/>
            </p:nvSpPr>
            <p:spPr bwMode="auto">
              <a:xfrm>
                <a:off x="3996" y="1733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3" name="Freeform 1043"/>
              <p:cNvSpPr>
                <a:spLocks/>
              </p:cNvSpPr>
              <p:nvPr/>
            </p:nvSpPr>
            <p:spPr bwMode="auto">
              <a:xfrm>
                <a:off x="4000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4" name="Freeform 1044"/>
              <p:cNvSpPr>
                <a:spLocks/>
              </p:cNvSpPr>
              <p:nvPr/>
            </p:nvSpPr>
            <p:spPr bwMode="auto">
              <a:xfrm>
                <a:off x="4196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5" name="Freeform 1045"/>
              <p:cNvSpPr>
                <a:spLocks/>
              </p:cNvSpPr>
              <p:nvPr/>
            </p:nvSpPr>
            <p:spPr bwMode="auto">
              <a:xfrm>
                <a:off x="4279" y="1734"/>
                <a:ext cx="2" cy="440"/>
              </a:xfrm>
              <a:custGeom>
                <a:avLst/>
                <a:gdLst>
                  <a:gd name="T0" fmla="*/ 2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4 w 4"/>
                  <a:gd name="T11" fmla="*/ 872 h 880"/>
                  <a:gd name="T12" fmla="*/ 2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2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6" name="Freeform 1046"/>
              <p:cNvSpPr>
                <a:spLocks/>
              </p:cNvSpPr>
              <p:nvPr/>
            </p:nvSpPr>
            <p:spPr bwMode="auto">
              <a:xfrm>
                <a:off x="4274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2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7" name="Freeform 1047"/>
              <p:cNvSpPr>
                <a:spLocks/>
              </p:cNvSpPr>
              <p:nvPr/>
            </p:nvSpPr>
            <p:spPr bwMode="auto">
              <a:xfrm>
                <a:off x="4274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8" name="Freeform 1048"/>
              <p:cNvSpPr>
                <a:spLocks/>
              </p:cNvSpPr>
              <p:nvPr/>
            </p:nvSpPr>
            <p:spPr bwMode="auto">
              <a:xfrm>
                <a:off x="4198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49" name="Freeform 1049"/>
              <p:cNvSpPr>
                <a:spLocks/>
              </p:cNvSpPr>
              <p:nvPr/>
            </p:nvSpPr>
            <p:spPr bwMode="auto">
              <a:xfrm>
                <a:off x="4193" y="1733"/>
                <a:ext cx="7" cy="7"/>
              </a:xfrm>
              <a:custGeom>
                <a:avLst/>
                <a:gdLst>
                  <a:gd name="T0" fmla="*/ 6 w 16"/>
                  <a:gd name="T1" fmla="*/ 0 h 13"/>
                  <a:gd name="T2" fmla="*/ 4 w 16"/>
                  <a:gd name="T3" fmla="*/ 4 h 13"/>
                  <a:gd name="T4" fmla="*/ 12 w 16"/>
                  <a:gd name="T5" fmla="*/ 13 h 13"/>
                  <a:gd name="T6" fmla="*/ 16 w 16"/>
                  <a:gd name="T7" fmla="*/ 10 h 13"/>
                  <a:gd name="T8" fmla="*/ 8 w 16"/>
                  <a:gd name="T9" fmla="*/ 2 h 13"/>
                  <a:gd name="T10" fmla="*/ 6 w 16"/>
                  <a:gd name="T11" fmla="*/ 6 h 13"/>
                  <a:gd name="T12" fmla="*/ 6 w 16"/>
                  <a:gd name="T13" fmla="*/ 0 h 13"/>
                  <a:gd name="T14" fmla="*/ 0 w 16"/>
                  <a:gd name="T15" fmla="*/ 0 h 13"/>
                  <a:gd name="T16" fmla="*/ 4 w 16"/>
                  <a:gd name="T17" fmla="*/ 4 h 13"/>
                  <a:gd name="T18" fmla="*/ 6 w 1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3">
                    <a:moveTo>
                      <a:pt x="6" y="0"/>
                    </a:moveTo>
                    <a:lnTo>
                      <a:pt x="4" y="4"/>
                    </a:lnTo>
                    <a:lnTo>
                      <a:pt x="12" y="13"/>
                    </a:lnTo>
                    <a:lnTo>
                      <a:pt x="16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0" name="Freeform 1050"/>
              <p:cNvSpPr>
                <a:spLocks/>
              </p:cNvSpPr>
              <p:nvPr/>
            </p:nvSpPr>
            <p:spPr bwMode="auto">
              <a:xfrm>
                <a:off x="4196" y="1733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1" name="Freeform 1051"/>
              <p:cNvSpPr>
                <a:spLocks/>
              </p:cNvSpPr>
              <p:nvPr/>
            </p:nvSpPr>
            <p:spPr bwMode="auto">
              <a:xfrm>
                <a:off x="4390" y="1734"/>
                <a:ext cx="86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2" name="Freeform 1052"/>
              <p:cNvSpPr>
                <a:spLocks/>
              </p:cNvSpPr>
              <p:nvPr/>
            </p:nvSpPr>
            <p:spPr bwMode="auto">
              <a:xfrm>
                <a:off x="4474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3" name="Freeform 1053"/>
              <p:cNvSpPr>
                <a:spLocks/>
              </p:cNvSpPr>
              <p:nvPr/>
            </p:nvSpPr>
            <p:spPr bwMode="auto">
              <a:xfrm>
                <a:off x="4470" y="2168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0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2 w 12"/>
                  <a:gd name="T9" fmla="*/ 0 h 10"/>
                  <a:gd name="T10" fmla="*/ 4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0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0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4" name="Freeform 1054"/>
              <p:cNvSpPr>
                <a:spLocks/>
              </p:cNvSpPr>
              <p:nvPr/>
            </p:nvSpPr>
            <p:spPr bwMode="auto">
              <a:xfrm>
                <a:off x="4470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5" name="Freeform 1055"/>
              <p:cNvSpPr>
                <a:spLocks/>
              </p:cNvSpPr>
              <p:nvPr/>
            </p:nvSpPr>
            <p:spPr bwMode="auto">
              <a:xfrm>
                <a:off x="4394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6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6" name="Freeform 1056"/>
              <p:cNvSpPr>
                <a:spLocks/>
              </p:cNvSpPr>
              <p:nvPr/>
            </p:nvSpPr>
            <p:spPr bwMode="auto">
              <a:xfrm>
                <a:off x="4388" y="1733"/>
                <a:ext cx="9" cy="7"/>
              </a:xfrm>
              <a:custGeom>
                <a:avLst/>
                <a:gdLst>
                  <a:gd name="T0" fmla="*/ 6 w 20"/>
                  <a:gd name="T1" fmla="*/ 0 h 13"/>
                  <a:gd name="T2" fmla="*/ 6 w 20"/>
                  <a:gd name="T3" fmla="*/ 4 h 13"/>
                  <a:gd name="T4" fmla="*/ 14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6 w 20"/>
                  <a:gd name="T11" fmla="*/ 6 h 13"/>
                  <a:gd name="T12" fmla="*/ 6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6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6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7" name="Freeform 1057"/>
              <p:cNvSpPr>
                <a:spLocks/>
              </p:cNvSpPr>
              <p:nvPr/>
            </p:nvSpPr>
            <p:spPr bwMode="auto">
              <a:xfrm>
                <a:off x="4390" y="1733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58" name="Rectangle 1058"/>
              <p:cNvSpPr>
                <a:spLocks noChangeArrowheads="1"/>
              </p:cNvSpPr>
              <p:nvPr/>
            </p:nvSpPr>
            <p:spPr bwMode="auto">
              <a:xfrm>
                <a:off x="2514" y="1808"/>
                <a:ext cx="1959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659" name="Rectangle 1059"/>
              <p:cNvSpPr>
                <a:spLocks noChangeArrowheads="1"/>
              </p:cNvSpPr>
              <p:nvPr/>
            </p:nvSpPr>
            <p:spPr bwMode="auto">
              <a:xfrm>
                <a:off x="2516" y="2054"/>
                <a:ext cx="1957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26660" name="Group 1060"/>
          <p:cNvGrpSpPr>
            <a:grpSpLocks/>
          </p:cNvGrpSpPr>
          <p:nvPr/>
        </p:nvGrpSpPr>
        <p:grpSpPr bwMode="auto">
          <a:xfrm rot="-2914914">
            <a:off x="-788988" y="3197226"/>
            <a:ext cx="9688513" cy="703262"/>
            <a:chOff x="389" y="1730"/>
            <a:chExt cx="4003" cy="443"/>
          </a:xfrm>
        </p:grpSpPr>
        <p:grpSp>
          <p:nvGrpSpPr>
            <p:cNvPr id="26661" name="Group 1061"/>
            <p:cNvGrpSpPr>
              <a:grpSpLocks/>
            </p:cNvGrpSpPr>
            <p:nvPr/>
          </p:nvGrpSpPr>
          <p:grpSpPr bwMode="auto">
            <a:xfrm>
              <a:off x="389" y="1732"/>
              <a:ext cx="2045" cy="441"/>
              <a:chOff x="1097" y="3268"/>
              <a:chExt cx="2045" cy="441"/>
            </a:xfrm>
          </p:grpSpPr>
          <p:sp>
            <p:nvSpPr>
              <p:cNvPr id="26662" name="Rectangle 1062"/>
              <p:cNvSpPr>
                <a:spLocks noChangeArrowheads="1"/>
              </p:cNvSpPr>
              <p:nvPr/>
            </p:nvSpPr>
            <p:spPr bwMode="auto">
              <a:xfrm>
                <a:off x="3055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63" name="Freeform 1063"/>
              <p:cNvSpPr>
                <a:spLocks/>
              </p:cNvSpPr>
              <p:nvPr/>
            </p:nvSpPr>
            <p:spPr bwMode="auto">
              <a:xfrm>
                <a:off x="3139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64" name="Freeform 1064"/>
              <p:cNvSpPr>
                <a:spLocks/>
              </p:cNvSpPr>
              <p:nvPr/>
            </p:nvSpPr>
            <p:spPr bwMode="auto">
              <a:xfrm>
                <a:off x="3054" y="3268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65" name="Freeform 1065"/>
              <p:cNvSpPr>
                <a:spLocks/>
              </p:cNvSpPr>
              <p:nvPr/>
            </p:nvSpPr>
            <p:spPr bwMode="auto">
              <a:xfrm>
                <a:off x="3054" y="3269"/>
                <a:ext cx="1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66" name="Freeform 1066"/>
              <p:cNvSpPr>
                <a:spLocks/>
              </p:cNvSpPr>
              <p:nvPr/>
            </p:nvSpPr>
            <p:spPr bwMode="auto">
              <a:xfrm>
                <a:off x="3055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67" name="Rectangle 1067"/>
              <p:cNvSpPr>
                <a:spLocks noChangeArrowheads="1"/>
              </p:cNvSpPr>
              <p:nvPr/>
            </p:nvSpPr>
            <p:spPr bwMode="auto">
              <a:xfrm>
                <a:off x="2859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68" name="Freeform 1068"/>
              <p:cNvSpPr>
                <a:spLocks/>
              </p:cNvSpPr>
              <p:nvPr/>
            </p:nvSpPr>
            <p:spPr bwMode="auto">
              <a:xfrm>
                <a:off x="2943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69" name="Freeform 1069"/>
              <p:cNvSpPr>
                <a:spLocks/>
              </p:cNvSpPr>
              <p:nvPr/>
            </p:nvSpPr>
            <p:spPr bwMode="auto">
              <a:xfrm>
                <a:off x="2858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0" name="Freeform 1070"/>
              <p:cNvSpPr>
                <a:spLocks/>
              </p:cNvSpPr>
              <p:nvPr/>
            </p:nvSpPr>
            <p:spPr bwMode="auto">
              <a:xfrm>
                <a:off x="2858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1" name="Freeform 1071"/>
              <p:cNvSpPr>
                <a:spLocks/>
              </p:cNvSpPr>
              <p:nvPr/>
            </p:nvSpPr>
            <p:spPr bwMode="auto">
              <a:xfrm>
                <a:off x="2859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2" name="Rectangle 1072"/>
              <p:cNvSpPr>
                <a:spLocks noChangeArrowheads="1"/>
              </p:cNvSpPr>
              <p:nvPr/>
            </p:nvSpPr>
            <p:spPr bwMode="auto">
              <a:xfrm>
                <a:off x="2663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3" name="Freeform 1073"/>
              <p:cNvSpPr>
                <a:spLocks/>
              </p:cNvSpPr>
              <p:nvPr/>
            </p:nvSpPr>
            <p:spPr bwMode="auto">
              <a:xfrm>
                <a:off x="2747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4" name="Freeform 1074"/>
              <p:cNvSpPr>
                <a:spLocks/>
              </p:cNvSpPr>
              <p:nvPr/>
            </p:nvSpPr>
            <p:spPr bwMode="auto">
              <a:xfrm>
                <a:off x="2662" y="3268"/>
                <a:ext cx="87" cy="2"/>
              </a:xfrm>
              <a:custGeom>
                <a:avLst/>
                <a:gdLst>
                  <a:gd name="T0" fmla="*/ 5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5" name="Freeform 1075"/>
              <p:cNvSpPr>
                <a:spLocks/>
              </p:cNvSpPr>
              <p:nvPr/>
            </p:nvSpPr>
            <p:spPr bwMode="auto">
              <a:xfrm>
                <a:off x="2662" y="3269"/>
                <a:ext cx="3" cy="440"/>
              </a:xfrm>
              <a:custGeom>
                <a:avLst/>
                <a:gdLst>
                  <a:gd name="T0" fmla="*/ 2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2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2 w 5"/>
                  <a:gd name="T17" fmla="*/ 880 h 880"/>
                  <a:gd name="T18" fmla="*/ 2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2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6" name="Freeform 1076"/>
              <p:cNvSpPr>
                <a:spLocks/>
              </p:cNvSpPr>
              <p:nvPr/>
            </p:nvSpPr>
            <p:spPr bwMode="auto">
              <a:xfrm>
                <a:off x="2663" y="3706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7" name="Rectangle 1077"/>
              <p:cNvSpPr>
                <a:spLocks noChangeArrowheads="1"/>
              </p:cNvSpPr>
              <p:nvPr/>
            </p:nvSpPr>
            <p:spPr bwMode="auto">
              <a:xfrm>
                <a:off x="2468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8" name="Freeform 1078"/>
              <p:cNvSpPr>
                <a:spLocks/>
              </p:cNvSpPr>
              <p:nvPr/>
            </p:nvSpPr>
            <p:spPr bwMode="auto">
              <a:xfrm>
                <a:off x="2552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79" name="Freeform 1079"/>
              <p:cNvSpPr>
                <a:spLocks/>
              </p:cNvSpPr>
              <p:nvPr/>
            </p:nvSpPr>
            <p:spPr bwMode="auto">
              <a:xfrm>
                <a:off x="2467" y="3268"/>
                <a:ext cx="86" cy="2"/>
              </a:xfrm>
              <a:custGeom>
                <a:avLst/>
                <a:gdLst>
                  <a:gd name="T0" fmla="*/ 4 w 172"/>
                  <a:gd name="T1" fmla="*/ 2 h 4"/>
                  <a:gd name="T2" fmla="*/ 2 w 172"/>
                  <a:gd name="T3" fmla="*/ 4 h 4"/>
                  <a:gd name="T4" fmla="*/ 172 w 172"/>
                  <a:gd name="T5" fmla="*/ 4 h 4"/>
                  <a:gd name="T6" fmla="*/ 172 w 172"/>
                  <a:gd name="T7" fmla="*/ 0 h 4"/>
                  <a:gd name="T8" fmla="*/ 2 w 172"/>
                  <a:gd name="T9" fmla="*/ 0 h 4"/>
                  <a:gd name="T10" fmla="*/ 0 w 172"/>
                  <a:gd name="T11" fmla="*/ 2 h 4"/>
                  <a:gd name="T12" fmla="*/ 2 w 172"/>
                  <a:gd name="T13" fmla="*/ 0 h 4"/>
                  <a:gd name="T14" fmla="*/ 0 w 172"/>
                  <a:gd name="T15" fmla="*/ 0 h 4"/>
                  <a:gd name="T16" fmla="*/ 0 w 172"/>
                  <a:gd name="T17" fmla="*/ 2 h 4"/>
                  <a:gd name="T18" fmla="*/ 4 w 172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4">
                    <a:moveTo>
                      <a:pt x="4" y="2"/>
                    </a:moveTo>
                    <a:lnTo>
                      <a:pt x="2" y="4"/>
                    </a:lnTo>
                    <a:lnTo>
                      <a:pt x="172" y="4"/>
                    </a:lnTo>
                    <a:lnTo>
                      <a:pt x="17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0" name="Freeform 1080"/>
              <p:cNvSpPr>
                <a:spLocks/>
              </p:cNvSpPr>
              <p:nvPr/>
            </p:nvSpPr>
            <p:spPr bwMode="auto">
              <a:xfrm>
                <a:off x="2467" y="3269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1" name="Freeform 1081"/>
              <p:cNvSpPr>
                <a:spLocks/>
              </p:cNvSpPr>
              <p:nvPr/>
            </p:nvSpPr>
            <p:spPr bwMode="auto">
              <a:xfrm>
                <a:off x="2468" y="3706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2" name="Rectangle 1082"/>
              <p:cNvSpPr>
                <a:spLocks noChangeArrowheads="1"/>
              </p:cNvSpPr>
              <p:nvPr/>
            </p:nvSpPr>
            <p:spPr bwMode="auto">
              <a:xfrm>
                <a:off x="2272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3" name="Freeform 1083"/>
              <p:cNvSpPr>
                <a:spLocks/>
              </p:cNvSpPr>
              <p:nvPr/>
            </p:nvSpPr>
            <p:spPr bwMode="auto">
              <a:xfrm>
                <a:off x="2356" y="3268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4" name="Freeform 1084"/>
              <p:cNvSpPr>
                <a:spLocks/>
              </p:cNvSpPr>
              <p:nvPr/>
            </p:nvSpPr>
            <p:spPr bwMode="auto">
              <a:xfrm>
                <a:off x="2271" y="3268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5" name="Freeform 1085"/>
              <p:cNvSpPr>
                <a:spLocks/>
              </p:cNvSpPr>
              <p:nvPr/>
            </p:nvSpPr>
            <p:spPr bwMode="auto">
              <a:xfrm>
                <a:off x="2271" y="3269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6" name="Freeform 1086"/>
              <p:cNvSpPr>
                <a:spLocks/>
              </p:cNvSpPr>
              <p:nvPr/>
            </p:nvSpPr>
            <p:spPr bwMode="auto">
              <a:xfrm>
                <a:off x="2272" y="3706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7" name="Rectangle 1087"/>
              <p:cNvSpPr>
                <a:spLocks noChangeArrowheads="1"/>
              </p:cNvSpPr>
              <p:nvPr/>
            </p:nvSpPr>
            <p:spPr bwMode="auto">
              <a:xfrm>
                <a:off x="2076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8" name="Freeform 1088"/>
              <p:cNvSpPr>
                <a:spLocks/>
              </p:cNvSpPr>
              <p:nvPr/>
            </p:nvSpPr>
            <p:spPr bwMode="auto">
              <a:xfrm>
                <a:off x="2160" y="3268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89" name="Freeform 1089"/>
              <p:cNvSpPr>
                <a:spLocks/>
              </p:cNvSpPr>
              <p:nvPr/>
            </p:nvSpPr>
            <p:spPr bwMode="auto">
              <a:xfrm>
                <a:off x="2075" y="3268"/>
                <a:ext cx="86" cy="2"/>
              </a:xfrm>
              <a:custGeom>
                <a:avLst/>
                <a:gdLst>
                  <a:gd name="T0" fmla="*/ 6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6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6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0" name="Freeform 1090"/>
              <p:cNvSpPr>
                <a:spLocks/>
              </p:cNvSpPr>
              <p:nvPr/>
            </p:nvSpPr>
            <p:spPr bwMode="auto">
              <a:xfrm>
                <a:off x="2075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1" name="Freeform 1091"/>
              <p:cNvSpPr>
                <a:spLocks/>
              </p:cNvSpPr>
              <p:nvPr/>
            </p:nvSpPr>
            <p:spPr bwMode="auto">
              <a:xfrm>
                <a:off x="2076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2" name="Rectangle 1092"/>
              <p:cNvSpPr>
                <a:spLocks noChangeArrowheads="1"/>
              </p:cNvSpPr>
              <p:nvPr/>
            </p:nvSpPr>
            <p:spPr bwMode="auto">
              <a:xfrm>
                <a:off x="1881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3" name="Freeform 1093"/>
              <p:cNvSpPr>
                <a:spLocks/>
              </p:cNvSpPr>
              <p:nvPr/>
            </p:nvSpPr>
            <p:spPr bwMode="auto">
              <a:xfrm>
                <a:off x="1966" y="3268"/>
                <a:ext cx="2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4" name="Freeform 1094"/>
              <p:cNvSpPr>
                <a:spLocks/>
              </p:cNvSpPr>
              <p:nvPr/>
            </p:nvSpPr>
            <p:spPr bwMode="auto">
              <a:xfrm>
                <a:off x="1879" y="3268"/>
                <a:ext cx="88" cy="2"/>
              </a:xfrm>
              <a:custGeom>
                <a:avLst/>
                <a:gdLst>
                  <a:gd name="T0" fmla="*/ 5 w 174"/>
                  <a:gd name="T1" fmla="*/ 2 h 4"/>
                  <a:gd name="T2" fmla="*/ 3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3 w 174"/>
                  <a:gd name="T9" fmla="*/ 0 h 4"/>
                  <a:gd name="T10" fmla="*/ 0 w 174"/>
                  <a:gd name="T11" fmla="*/ 2 h 4"/>
                  <a:gd name="T12" fmla="*/ 3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3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5" name="Freeform 1095"/>
              <p:cNvSpPr>
                <a:spLocks/>
              </p:cNvSpPr>
              <p:nvPr/>
            </p:nvSpPr>
            <p:spPr bwMode="auto">
              <a:xfrm>
                <a:off x="1879" y="3269"/>
                <a:ext cx="3" cy="440"/>
              </a:xfrm>
              <a:custGeom>
                <a:avLst/>
                <a:gdLst>
                  <a:gd name="T0" fmla="*/ 3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3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3 w 5"/>
                  <a:gd name="T17" fmla="*/ 880 h 880"/>
                  <a:gd name="T18" fmla="*/ 3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3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3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3" y="880"/>
                    </a:lnTo>
                    <a:lnTo>
                      <a:pt x="3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6" name="Freeform 1096"/>
              <p:cNvSpPr>
                <a:spLocks/>
              </p:cNvSpPr>
              <p:nvPr/>
            </p:nvSpPr>
            <p:spPr bwMode="auto">
              <a:xfrm>
                <a:off x="1881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7" name="Rectangle 1097"/>
              <p:cNvSpPr>
                <a:spLocks noChangeArrowheads="1"/>
              </p:cNvSpPr>
              <p:nvPr/>
            </p:nvSpPr>
            <p:spPr bwMode="auto">
              <a:xfrm>
                <a:off x="1685" y="3269"/>
                <a:ext cx="87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8" name="Freeform 1098"/>
              <p:cNvSpPr>
                <a:spLocks/>
              </p:cNvSpPr>
              <p:nvPr/>
            </p:nvSpPr>
            <p:spPr bwMode="auto">
              <a:xfrm>
                <a:off x="1770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699" name="Freeform 1099"/>
              <p:cNvSpPr>
                <a:spLocks/>
              </p:cNvSpPr>
              <p:nvPr/>
            </p:nvSpPr>
            <p:spPr bwMode="auto">
              <a:xfrm>
                <a:off x="1684" y="3268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0" name="Freeform 1100"/>
              <p:cNvSpPr>
                <a:spLocks/>
              </p:cNvSpPr>
              <p:nvPr/>
            </p:nvSpPr>
            <p:spPr bwMode="auto">
              <a:xfrm>
                <a:off x="1684" y="3269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1" name="Freeform 1101"/>
              <p:cNvSpPr>
                <a:spLocks/>
              </p:cNvSpPr>
              <p:nvPr/>
            </p:nvSpPr>
            <p:spPr bwMode="auto">
              <a:xfrm>
                <a:off x="1685" y="3706"/>
                <a:ext cx="88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2" name="Rectangle 1102"/>
              <p:cNvSpPr>
                <a:spLocks noChangeArrowheads="1"/>
              </p:cNvSpPr>
              <p:nvPr/>
            </p:nvSpPr>
            <p:spPr bwMode="auto">
              <a:xfrm>
                <a:off x="1490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3" name="Freeform 1103"/>
              <p:cNvSpPr>
                <a:spLocks/>
              </p:cNvSpPr>
              <p:nvPr/>
            </p:nvSpPr>
            <p:spPr bwMode="auto">
              <a:xfrm>
                <a:off x="1575" y="3268"/>
                <a:ext cx="3" cy="439"/>
              </a:xfrm>
              <a:custGeom>
                <a:avLst/>
                <a:gdLst>
                  <a:gd name="T0" fmla="*/ 1 w 5"/>
                  <a:gd name="T1" fmla="*/ 4 h 878"/>
                  <a:gd name="T2" fmla="*/ 0 w 5"/>
                  <a:gd name="T3" fmla="*/ 2 h 878"/>
                  <a:gd name="T4" fmla="*/ 0 w 5"/>
                  <a:gd name="T5" fmla="*/ 878 h 878"/>
                  <a:gd name="T6" fmla="*/ 5 w 5"/>
                  <a:gd name="T7" fmla="*/ 878 h 878"/>
                  <a:gd name="T8" fmla="*/ 5 w 5"/>
                  <a:gd name="T9" fmla="*/ 2 h 878"/>
                  <a:gd name="T10" fmla="*/ 1 w 5"/>
                  <a:gd name="T11" fmla="*/ 0 h 878"/>
                  <a:gd name="T12" fmla="*/ 5 w 5"/>
                  <a:gd name="T13" fmla="*/ 2 h 878"/>
                  <a:gd name="T14" fmla="*/ 5 w 5"/>
                  <a:gd name="T15" fmla="*/ 0 h 878"/>
                  <a:gd name="T16" fmla="*/ 1 w 5"/>
                  <a:gd name="T17" fmla="*/ 0 h 878"/>
                  <a:gd name="T18" fmla="*/ 1 w 5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78">
                    <a:moveTo>
                      <a:pt x="1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5" y="878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4" name="Freeform 1104"/>
              <p:cNvSpPr>
                <a:spLocks/>
              </p:cNvSpPr>
              <p:nvPr/>
            </p:nvSpPr>
            <p:spPr bwMode="auto">
              <a:xfrm>
                <a:off x="1488" y="3268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4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4 w 174"/>
                  <a:gd name="T9" fmla="*/ 0 h 4"/>
                  <a:gd name="T10" fmla="*/ 0 w 174"/>
                  <a:gd name="T11" fmla="*/ 2 h 4"/>
                  <a:gd name="T12" fmla="*/ 4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4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5" name="Freeform 1105"/>
              <p:cNvSpPr>
                <a:spLocks/>
              </p:cNvSpPr>
              <p:nvPr/>
            </p:nvSpPr>
            <p:spPr bwMode="auto">
              <a:xfrm>
                <a:off x="1488" y="3269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6" name="Freeform 1106"/>
              <p:cNvSpPr>
                <a:spLocks/>
              </p:cNvSpPr>
              <p:nvPr/>
            </p:nvSpPr>
            <p:spPr bwMode="auto">
              <a:xfrm>
                <a:off x="1490" y="3706"/>
                <a:ext cx="88" cy="3"/>
              </a:xfrm>
              <a:custGeom>
                <a:avLst/>
                <a:gdLst>
                  <a:gd name="T0" fmla="*/ 169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9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9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7" name="Rectangle 1107"/>
              <p:cNvSpPr>
                <a:spLocks noChangeArrowheads="1"/>
              </p:cNvSpPr>
              <p:nvPr/>
            </p:nvSpPr>
            <p:spPr bwMode="auto">
              <a:xfrm>
                <a:off x="1295" y="3269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8" name="Freeform 1108"/>
              <p:cNvSpPr>
                <a:spLocks/>
              </p:cNvSpPr>
              <p:nvPr/>
            </p:nvSpPr>
            <p:spPr bwMode="auto">
              <a:xfrm>
                <a:off x="1379" y="3268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09" name="Freeform 1109"/>
              <p:cNvSpPr>
                <a:spLocks/>
              </p:cNvSpPr>
              <p:nvPr/>
            </p:nvSpPr>
            <p:spPr bwMode="auto">
              <a:xfrm>
                <a:off x="1294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0" name="Freeform 1110"/>
              <p:cNvSpPr>
                <a:spLocks/>
              </p:cNvSpPr>
              <p:nvPr/>
            </p:nvSpPr>
            <p:spPr bwMode="auto">
              <a:xfrm>
                <a:off x="1294" y="3269"/>
                <a:ext cx="2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1" name="Freeform 1111"/>
              <p:cNvSpPr>
                <a:spLocks/>
              </p:cNvSpPr>
              <p:nvPr/>
            </p:nvSpPr>
            <p:spPr bwMode="auto">
              <a:xfrm>
                <a:off x="1295" y="3706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2" name="Rectangle 1112"/>
              <p:cNvSpPr>
                <a:spLocks noChangeArrowheads="1"/>
              </p:cNvSpPr>
              <p:nvPr/>
            </p:nvSpPr>
            <p:spPr bwMode="auto">
              <a:xfrm>
                <a:off x="1100" y="3269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3" name="Freeform 1113"/>
              <p:cNvSpPr>
                <a:spLocks/>
              </p:cNvSpPr>
              <p:nvPr/>
            </p:nvSpPr>
            <p:spPr bwMode="auto">
              <a:xfrm>
                <a:off x="1184" y="3268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4" name="Freeform 1114"/>
              <p:cNvSpPr>
                <a:spLocks/>
              </p:cNvSpPr>
              <p:nvPr/>
            </p:nvSpPr>
            <p:spPr bwMode="auto">
              <a:xfrm>
                <a:off x="1098" y="3268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4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4 w 175"/>
                  <a:gd name="T9" fmla="*/ 0 h 4"/>
                  <a:gd name="T10" fmla="*/ 0 w 175"/>
                  <a:gd name="T11" fmla="*/ 2 h 4"/>
                  <a:gd name="T12" fmla="*/ 4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4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5" name="Freeform 1115"/>
              <p:cNvSpPr>
                <a:spLocks/>
              </p:cNvSpPr>
              <p:nvPr/>
            </p:nvSpPr>
            <p:spPr bwMode="auto">
              <a:xfrm>
                <a:off x="1098" y="3269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6" name="Freeform 1116"/>
              <p:cNvSpPr>
                <a:spLocks/>
              </p:cNvSpPr>
              <p:nvPr/>
            </p:nvSpPr>
            <p:spPr bwMode="auto">
              <a:xfrm>
                <a:off x="1100" y="3706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7" name="Rectangle 1117"/>
              <p:cNvSpPr>
                <a:spLocks noChangeArrowheads="1"/>
              </p:cNvSpPr>
              <p:nvPr/>
            </p:nvSpPr>
            <p:spPr bwMode="auto">
              <a:xfrm>
                <a:off x="3056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8" name="Freeform 1118"/>
              <p:cNvSpPr>
                <a:spLocks/>
              </p:cNvSpPr>
              <p:nvPr/>
            </p:nvSpPr>
            <p:spPr bwMode="auto">
              <a:xfrm>
                <a:off x="3136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19" name="Freeform 1119"/>
              <p:cNvSpPr>
                <a:spLocks/>
              </p:cNvSpPr>
              <p:nvPr/>
            </p:nvSpPr>
            <p:spPr bwMode="auto">
              <a:xfrm>
                <a:off x="3055" y="3648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0" name="Freeform 1120"/>
              <p:cNvSpPr>
                <a:spLocks/>
              </p:cNvSpPr>
              <p:nvPr/>
            </p:nvSpPr>
            <p:spPr bwMode="auto">
              <a:xfrm>
                <a:off x="3055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1" name="Freeform 1121"/>
              <p:cNvSpPr>
                <a:spLocks/>
              </p:cNvSpPr>
              <p:nvPr/>
            </p:nvSpPr>
            <p:spPr bwMode="auto">
              <a:xfrm>
                <a:off x="3056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2" name="Rectangle 1122"/>
              <p:cNvSpPr>
                <a:spLocks noChangeArrowheads="1"/>
              </p:cNvSpPr>
              <p:nvPr/>
            </p:nvSpPr>
            <p:spPr bwMode="auto">
              <a:xfrm>
                <a:off x="3055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3" name="Freeform 1123"/>
              <p:cNvSpPr>
                <a:spLocks/>
              </p:cNvSpPr>
              <p:nvPr/>
            </p:nvSpPr>
            <p:spPr bwMode="auto">
              <a:xfrm>
                <a:off x="3137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4" name="Freeform 1124"/>
              <p:cNvSpPr>
                <a:spLocks/>
              </p:cNvSpPr>
              <p:nvPr/>
            </p:nvSpPr>
            <p:spPr bwMode="auto">
              <a:xfrm>
                <a:off x="3055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5" name="Freeform 1125"/>
              <p:cNvSpPr>
                <a:spLocks/>
              </p:cNvSpPr>
              <p:nvPr/>
            </p:nvSpPr>
            <p:spPr bwMode="auto">
              <a:xfrm>
                <a:off x="3055" y="3386"/>
                <a:ext cx="2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6" name="Freeform 1126"/>
              <p:cNvSpPr>
                <a:spLocks/>
              </p:cNvSpPr>
              <p:nvPr/>
            </p:nvSpPr>
            <p:spPr bwMode="auto">
              <a:xfrm>
                <a:off x="3055" y="3386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7" name="Rectangle 1127"/>
              <p:cNvSpPr>
                <a:spLocks noChangeArrowheads="1"/>
              </p:cNvSpPr>
              <p:nvPr/>
            </p:nvSpPr>
            <p:spPr bwMode="auto">
              <a:xfrm>
                <a:off x="2861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8" name="Freeform 1128"/>
              <p:cNvSpPr>
                <a:spLocks/>
              </p:cNvSpPr>
              <p:nvPr/>
            </p:nvSpPr>
            <p:spPr bwMode="auto">
              <a:xfrm>
                <a:off x="2940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29" name="Freeform 1129"/>
              <p:cNvSpPr>
                <a:spLocks/>
              </p:cNvSpPr>
              <p:nvPr/>
            </p:nvSpPr>
            <p:spPr bwMode="auto">
              <a:xfrm>
                <a:off x="2860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0" name="Freeform 1130"/>
              <p:cNvSpPr>
                <a:spLocks/>
              </p:cNvSpPr>
              <p:nvPr/>
            </p:nvSpPr>
            <p:spPr bwMode="auto">
              <a:xfrm>
                <a:off x="2860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1" name="Freeform 1131"/>
              <p:cNvSpPr>
                <a:spLocks/>
              </p:cNvSpPr>
              <p:nvPr/>
            </p:nvSpPr>
            <p:spPr bwMode="auto">
              <a:xfrm>
                <a:off x="2861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2" name="Rectangle 1132"/>
              <p:cNvSpPr>
                <a:spLocks noChangeArrowheads="1"/>
              </p:cNvSpPr>
              <p:nvPr/>
            </p:nvSpPr>
            <p:spPr bwMode="auto">
              <a:xfrm>
                <a:off x="2861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3" name="Freeform 1133"/>
              <p:cNvSpPr>
                <a:spLocks/>
              </p:cNvSpPr>
              <p:nvPr/>
            </p:nvSpPr>
            <p:spPr bwMode="auto">
              <a:xfrm>
                <a:off x="2942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4" name="Freeform 1134"/>
              <p:cNvSpPr>
                <a:spLocks/>
              </p:cNvSpPr>
              <p:nvPr/>
            </p:nvSpPr>
            <p:spPr bwMode="auto">
              <a:xfrm>
                <a:off x="2859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5" name="Freeform 1135"/>
              <p:cNvSpPr>
                <a:spLocks/>
              </p:cNvSpPr>
              <p:nvPr/>
            </p:nvSpPr>
            <p:spPr bwMode="auto">
              <a:xfrm>
                <a:off x="2859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6" name="Freeform 1136"/>
              <p:cNvSpPr>
                <a:spLocks/>
              </p:cNvSpPr>
              <p:nvPr/>
            </p:nvSpPr>
            <p:spPr bwMode="auto">
              <a:xfrm>
                <a:off x="2861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7" name="Rectangle 1137"/>
              <p:cNvSpPr>
                <a:spLocks noChangeArrowheads="1"/>
              </p:cNvSpPr>
              <p:nvPr/>
            </p:nvSpPr>
            <p:spPr bwMode="auto">
              <a:xfrm>
                <a:off x="2666" y="3632"/>
                <a:ext cx="80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8" name="Freeform 1138"/>
              <p:cNvSpPr>
                <a:spLocks/>
              </p:cNvSpPr>
              <p:nvPr/>
            </p:nvSpPr>
            <p:spPr bwMode="auto">
              <a:xfrm>
                <a:off x="2745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39" name="Freeform 1139"/>
              <p:cNvSpPr>
                <a:spLocks/>
              </p:cNvSpPr>
              <p:nvPr/>
            </p:nvSpPr>
            <p:spPr bwMode="auto">
              <a:xfrm>
                <a:off x="2664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0" name="Freeform 1140"/>
              <p:cNvSpPr>
                <a:spLocks/>
              </p:cNvSpPr>
              <p:nvPr/>
            </p:nvSpPr>
            <p:spPr bwMode="auto">
              <a:xfrm>
                <a:off x="2664" y="3630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1" name="Freeform 1141"/>
              <p:cNvSpPr>
                <a:spLocks/>
              </p:cNvSpPr>
              <p:nvPr/>
            </p:nvSpPr>
            <p:spPr bwMode="auto">
              <a:xfrm>
                <a:off x="2666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2" name="Rectangle 1142"/>
              <p:cNvSpPr>
                <a:spLocks noChangeArrowheads="1"/>
              </p:cNvSpPr>
              <p:nvPr/>
            </p:nvSpPr>
            <p:spPr bwMode="auto">
              <a:xfrm>
                <a:off x="2665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3" name="Freeform 1143"/>
              <p:cNvSpPr>
                <a:spLocks/>
              </p:cNvSpPr>
              <p:nvPr/>
            </p:nvSpPr>
            <p:spPr bwMode="auto">
              <a:xfrm>
                <a:off x="2746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4" name="Freeform 1144"/>
              <p:cNvSpPr>
                <a:spLocks/>
              </p:cNvSpPr>
              <p:nvPr/>
            </p:nvSpPr>
            <p:spPr bwMode="auto">
              <a:xfrm>
                <a:off x="2664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5" name="Freeform 1145"/>
              <p:cNvSpPr>
                <a:spLocks/>
              </p:cNvSpPr>
              <p:nvPr/>
            </p:nvSpPr>
            <p:spPr bwMode="auto">
              <a:xfrm>
                <a:off x="2664" y="3386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6" name="Freeform 1146"/>
              <p:cNvSpPr>
                <a:spLocks/>
              </p:cNvSpPr>
              <p:nvPr/>
            </p:nvSpPr>
            <p:spPr bwMode="auto">
              <a:xfrm>
                <a:off x="2665" y="3386"/>
                <a:ext cx="84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7" name="Rectangle 1147"/>
              <p:cNvSpPr>
                <a:spLocks noChangeArrowheads="1"/>
              </p:cNvSpPr>
              <p:nvPr/>
            </p:nvSpPr>
            <p:spPr bwMode="auto">
              <a:xfrm>
                <a:off x="2469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8" name="Freeform 1148"/>
              <p:cNvSpPr>
                <a:spLocks/>
              </p:cNvSpPr>
              <p:nvPr/>
            </p:nvSpPr>
            <p:spPr bwMode="auto">
              <a:xfrm>
                <a:off x="2549" y="3632"/>
                <a:ext cx="3" cy="19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3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49" name="Freeform 1149"/>
              <p:cNvSpPr>
                <a:spLocks/>
              </p:cNvSpPr>
              <p:nvPr/>
            </p:nvSpPr>
            <p:spPr bwMode="auto">
              <a:xfrm>
                <a:off x="2468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0" name="Freeform 1150"/>
              <p:cNvSpPr>
                <a:spLocks/>
              </p:cNvSpPr>
              <p:nvPr/>
            </p:nvSpPr>
            <p:spPr bwMode="auto">
              <a:xfrm>
                <a:off x="2468" y="3630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1" name="Freeform 1151"/>
              <p:cNvSpPr>
                <a:spLocks/>
              </p:cNvSpPr>
              <p:nvPr/>
            </p:nvSpPr>
            <p:spPr bwMode="auto">
              <a:xfrm>
                <a:off x="2469" y="3630"/>
                <a:ext cx="83" cy="2"/>
              </a:xfrm>
              <a:custGeom>
                <a:avLst/>
                <a:gdLst>
                  <a:gd name="T0" fmla="*/ 166 w 166"/>
                  <a:gd name="T1" fmla="*/ 4 h 6"/>
                  <a:gd name="T2" fmla="*/ 163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3 w 166"/>
                  <a:gd name="T9" fmla="*/ 6 h 6"/>
                  <a:gd name="T10" fmla="*/ 161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3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2" name="Rectangle 1152"/>
              <p:cNvSpPr>
                <a:spLocks noChangeArrowheads="1"/>
              </p:cNvSpPr>
              <p:nvPr/>
            </p:nvSpPr>
            <p:spPr bwMode="auto">
              <a:xfrm>
                <a:off x="2469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3" name="Freeform 1153"/>
              <p:cNvSpPr>
                <a:spLocks/>
              </p:cNvSpPr>
              <p:nvPr/>
            </p:nvSpPr>
            <p:spPr bwMode="auto">
              <a:xfrm>
                <a:off x="2550" y="3387"/>
                <a:ext cx="2" cy="20"/>
              </a:xfrm>
              <a:custGeom>
                <a:avLst/>
                <a:gdLst>
                  <a:gd name="T0" fmla="*/ 1 w 3"/>
                  <a:gd name="T1" fmla="*/ 39 h 39"/>
                  <a:gd name="T2" fmla="*/ 3 w 3"/>
                  <a:gd name="T3" fmla="*/ 37 h 39"/>
                  <a:gd name="T4" fmla="*/ 3 w 3"/>
                  <a:gd name="T5" fmla="*/ 0 h 39"/>
                  <a:gd name="T6" fmla="*/ 0 w 3"/>
                  <a:gd name="T7" fmla="*/ 0 h 39"/>
                  <a:gd name="T8" fmla="*/ 0 w 3"/>
                  <a:gd name="T9" fmla="*/ 37 h 39"/>
                  <a:gd name="T10" fmla="*/ 1 w 3"/>
                  <a:gd name="T11" fmla="*/ 35 h 39"/>
                  <a:gd name="T12" fmla="*/ 1 w 3"/>
                  <a:gd name="T13" fmla="*/ 39 h 39"/>
                  <a:gd name="T14" fmla="*/ 3 w 3"/>
                  <a:gd name="T15" fmla="*/ 39 h 39"/>
                  <a:gd name="T16" fmla="*/ 3 w 3"/>
                  <a:gd name="T17" fmla="*/ 37 h 39"/>
                  <a:gd name="T18" fmla="*/ 1 w 3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1" y="39"/>
                    </a:moveTo>
                    <a:lnTo>
                      <a:pt x="3" y="3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1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4" name="Freeform 1154"/>
              <p:cNvSpPr>
                <a:spLocks/>
              </p:cNvSpPr>
              <p:nvPr/>
            </p:nvSpPr>
            <p:spPr bwMode="auto">
              <a:xfrm>
                <a:off x="2468" y="3405"/>
                <a:ext cx="83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6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5" name="Freeform 1155"/>
              <p:cNvSpPr>
                <a:spLocks/>
              </p:cNvSpPr>
              <p:nvPr/>
            </p:nvSpPr>
            <p:spPr bwMode="auto">
              <a:xfrm>
                <a:off x="2468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6" name="Freeform 1156"/>
              <p:cNvSpPr>
                <a:spLocks/>
              </p:cNvSpPr>
              <p:nvPr/>
            </p:nvSpPr>
            <p:spPr bwMode="auto">
              <a:xfrm>
                <a:off x="2469" y="3386"/>
                <a:ext cx="83" cy="3"/>
              </a:xfrm>
              <a:custGeom>
                <a:avLst/>
                <a:gdLst>
                  <a:gd name="T0" fmla="*/ 166 w 166"/>
                  <a:gd name="T1" fmla="*/ 2 h 6"/>
                  <a:gd name="T2" fmla="*/ 164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4 w 166"/>
                  <a:gd name="T9" fmla="*/ 6 h 6"/>
                  <a:gd name="T10" fmla="*/ 163 w 166"/>
                  <a:gd name="T11" fmla="*/ 2 h 6"/>
                  <a:gd name="T12" fmla="*/ 166 w 166"/>
                  <a:gd name="T13" fmla="*/ 2 h 6"/>
                  <a:gd name="T14" fmla="*/ 166 w 166"/>
                  <a:gd name="T15" fmla="*/ 0 h 6"/>
                  <a:gd name="T16" fmla="*/ 164 w 166"/>
                  <a:gd name="T17" fmla="*/ 0 h 6"/>
                  <a:gd name="T18" fmla="*/ 166 w 166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3" y="2"/>
                    </a:lnTo>
                    <a:lnTo>
                      <a:pt x="166" y="2"/>
                    </a:lnTo>
                    <a:lnTo>
                      <a:pt x="166" y="0"/>
                    </a:lnTo>
                    <a:lnTo>
                      <a:pt x="164" y="0"/>
                    </a:lnTo>
                    <a:lnTo>
                      <a:pt x="16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7" name="Rectangle 1157"/>
              <p:cNvSpPr>
                <a:spLocks noChangeArrowheads="1"/>
              </p:cNvSpPr>
              <p:nvPr/>
            </p:nvSpPr>
            <p:spPr bwMode="auto">
              <a:xfrm>
                <a:off x="2274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8" name="Freeform 1158"/>
              <p:cNvSpPr>
                <a:spLocks/>
              </p:cNvSpPr>
              <p:nvPr/>
            </p:nvSpPr>
            <p:spPr bwMode="auto">
              <a:xfrm>
                <a:off x="2353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59" name="Freeform 1159"/>
              <p:cNvSpPr>
                <a:spLocks/>
              </p:cNvSpPr>
              <p:nvPr/>
            </p:nvSpPr>
            <p:spPr bwMode="auto">
              <a:xfrm>
                <a:off x="2273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0" name="Freeform 1160"/>
              <p:cNvSpPr>
                <a:spLocks/>
              </p:cNvSpPr>
              <p:nvPr/>
            </p:nvSpPr>
            <p:spPr bwMode="auto">
              <a:xfrm>
                <a:off x="2273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1" name="Freeform 1161"/>
              <p:cNvSpPr>
                <a:spLocks/>
              </p:cNvSpPr>
              <p:nvPr/>
            </p:nvSpPr>
            <p:spPr bwMode="auto">
              <a:xfrm>
                <a:off x="2274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2" name="Rectangle 1162"/>
              <p:cNvSpPr>
                <a:spLocks noChangeArrowheads="1"/>
              </p:cNvSpPr>
              <p:nvPr/>
            </p:nvSpPr>
            <p:spPr bwMode="auto">
              <a:xfrm>
                <a:off x="2274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3" name="Freeform 1163"/>
              <p:cNvSpPr>
                <a:spLocks/>
              </p:cNvSpPr>
              <p:nvPr/>
            </p:nvSpPr>
            <p:spPr bwMode="auto">
              <a:xfrm>
                <a:off x="2354" y="3387"/>
                <a:ext cx="3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4" name="Freeform 1164"/>
              <p:cNvSpPr>
                <a:spLocks/>
              </p:cNvSpPr>
              <p:nvPr/>
            </p:nvSpPr>
            <p:spPr bwMode="auto">
              <a:xfrm>
                <a:off x="2272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5" name="Freeform 1165"/>
              <p:cNvSpPr>
                <a:spLocks/>
              </p:cNvSpPr>
              <p:nvPr/>
            </p:nvSpPr>
            <p:spPr bwMode="auto">
              <a:xfrm>
                <a:off x="2272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6" name="Freeform 1166"/>
              <p:cNvSpPr>
                <a:spLocks/>
              </p:cNvSpPr>
              <p:nvPr/>
            </p:nvSpPr>
            <p:spPr bwMode="auto">
              <a:xfrm>
                <a:off x="2274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7" name="Rectangle 1167"/>
              <p:cNvSpPr>
                <a:spLocks noChangeArrowheads="1"/>
              </p:cNvSpPr>
              <p:nvPr/>
            </p:nvSpPr>
            <p:spPr bwMode="auto">
              <a:xfrm>
                <a:off x="2078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8" name="Freeform 1168"/>
              <p:cNvSpPr>
                <a:spLocks/>
              </p:cNvSpPr>
              <p:nvPr/>
            </p:nvSpPr>
            <p:spPr bwMode="auto">
              <a:xfrm>
                <a:off x="2159" y="3632"/>
                <a:ext cx="1" cy="19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3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69" name="Freeform 1169"/>
              <p:cNvSpPr>
                <a:spLocks/>
              </p:cNvSpPr>
              <p:nvPr/>
            </p:nvSpPr>
            <p:spPr bwMode="auto">
              <a:xfrm>
                <a:off x="2077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0" name="Freeform 1170"/>
              <p:cNvSpPr>
                <a:spLocks/>
              </p:cNvSpPr>
              <p:nvPr/>
            </p:nvSpPr>
            <p:spPr bwMode="auto">
              <a:xfrm>
                <a:off x="2077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1" name="Freeform 1171"/>
              <p:cNvSpPr>
                <a:spLocks/>
              </p:cNvSpPr>
              <p:nvPr/>
            </p:nvSpPr>
            <p:spPr bwMode="auto">
              <a:xfrm>
                <a:off x="2078" y="3630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61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2" name="Rectangle 1172"/>
              <p:cNvSpPr>
                <a:spLocks noChangeArrowheads="1"/>
              </p:cNvSpPr>
              <p:nvPr/>
            </p:nvSpPr>
            <p:spPr bwMode="auto">
              <a:xfrm>
                <a:off x="2078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3" name="Freeform 1173"/>
              <p:cNvSpPr>
                <a:spLocks/>
              </p:cNvSpPr>
              <p:nvPr/>
            </p:nvSpPr>
            <p:spPr bwMode="auto">
              <a:xfrm>
                <a:off x="2159" y="3387"/>
                <a:ext cx="2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4" name="Freeform 1174"/>
              <p:cNvSpPr>
                <a:spLocks/>
              </p:cNvSpPr>
              <p:nvPr/>
            </p:nvSpPr>
            <p:spPr bwMode="auto">
              <a:xfrm>
                <a:off x="2076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5" name="Freeform 1175"/>
              <p:cNvSpPr>
                <a:spLocks/>
              </p:cNvSpPr>
              <p:nvPr/>
            </p:nvSpPr>
            <p:spPr bwMode="auto">
              <a:xfrm>
                <a:off x="2076" y="3386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6" name="Freeform 1176"/>
              <p:cNvSpPr>
                <a:spLocks/>
              </p:cNvSpPr>
              <p:nvPr/>
            </p:nvSpPr>
            <p:spPr bwMode="auto">
              <a:xfrm>
                <a:off x="2078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7" name="Rectangle 1177"/>
              <p:cNvSpPr>
                <a:spLocks noChangeArrowheads="1"/>
              </p:cNvSpPr>
              <p:nvPr/>
            </p:nvSpPr>
            <p:spPr bwMode="auto">
              <a:xfrm>
                <a:off x="1883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8" name="Freeform 1178"/>
              <p:cNvSpPr>
                <a:spLocks/>
              </p:cNvSpPr>
              <p:nvPr/>
            </p:nvSpPr>
            <p:spPr bwMode="auto">
              <a:xfrm>
                <a:off x="1963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79" name="Freeform 1179"/>
              <p:cNvSpPr>
                <a:spLocks/>
              </p:cNvSpPr>
              <p:nvPr/>
            </p:nvSpPr>
            <p:spPr bwMode="auto">
              <a:xfrm>
                <a:off x="1881" y="3648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0" name="Freeform 1180"/>
              <p:cNvSpPr>
                <a:spLocks/>
              </p:cNvSpPr>
              <p:nvPr/>
            </p:nvSpPr>
            <p:spPr bwMode="auto">
              <a:xfrm>
                <a:off x="1881" y="3630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1" name="Freeform 1181"/>
              <p:cNvSpPr>
                <a:spLocks/>
              </p:cNvSpPr>
              <p:nvPr/>
            </p:nvSpPr>
            <p:spPr bwMode="auto">
              <a:xfrm>
                <a:off x="1883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2" name="Rectangle 1182"/>
              <p:cNvSpPr>
                <a:spLocks noChangeArrowheads="1"/>
              </p:cNvSpPr>
              <p:nvPr/>
            </p:nvSpPr>
            <p:spPr bwMode="auto">
              <a:xfrm>
                <a:off x="1882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3" name="Freeform 1183"/>
              <p:cNvSpPr>
                <a:spLocks/>
              </p:cNvSpPr>
              <p:nvPr/>
            </p:nvSpPr>
            <p:spPr bwMode="auto">
              <a:xfrm>
                <a:off x="1964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4" name="Freeform 1184"/>
              <p:cNvSpPr>
                <a:spLocks/>
              </p:cNvSpPr>
              <p:nvPr/>
            </p:nvSpPr>
            <p:spPr bwMode="auto">
              <a:xfrm>
                <a:off x="1881" y="3405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5" name="Freeform 1185"/>
              <p:cNvSpPr>
                <a:spLocks/>
              </p:cNvSpPr>
              <p:nvPr/>
            </p:nvSpPr>
            <p:spPr bwMode="auto">
              <a:xfrm>
                <a:off x="1881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6" name="Freeform 1186"/>
              <p:cNvSpPr>
                <a:spLocks/>
              </p:cNvSpPr>
              <p:nvPr/>
            </p:nvSpPr>
            <p:spPr bwMode="auto">
              <a:xfrm>
                <a:off x="1882" y="3386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7" name="Rectangle 1187"/>
              <p:cNvSpPr>
                <a:spLocks noChangeArrowheads="1"/>
              </p:cNvSpPr>
              <p:nvPr/>
            </p:nvSpPr>
            <p:spPr bwMode="auto">
              <a:xfrm>
                <a:off x="1687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8" name="Freeform 1188"/>
              <p:cNvSpPr>
                <a:spLocks/>
              </p:cNvSpPr>
              <p:nvPr/>
            </p:nvSpPr>
            <p:spPr bwMode="auto">
              <a:xfrm>
                <a:off x="1768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89" name="Freeform 1189"/>
              <p:cNvSpPr>
                <a:spLocks/>
              </p:cNvSpPr>
              <p:nvPr/>
            </p:nvSpPr>
            <p:spPr bwMode="auto">
              <a:xfrm>
                <a:off x="1686" y="3648"/>
                <a:ext cx="83" cy="3"/>
              </a:xfrm>
              <a:custGeom>
                <a:avLst/>
                <a:gdLst>
                  <a:gd name="T0" fmla="*/ 0 w 164"/>
                  <a:gd name="T1" fmla="*/ 4 h 6"/>
                  <a:gd name="T2" fmla="*/ 2 w 164"/>
                  <a:gd name="T3" fmla="*/ 6 h 6"/>
                  <a:gd name="T4" fmla="*/ 164 w 164"/>
                  <a:gd name="T5" fmla="*/ 6 h 6"/>
                  <a:gd name="T6" fmla="*/ 164 w 164"/>
                  <a:gd name="T7" fmla="*/ 0 h 6"/>
                  <a:gd name="T8" fmla="*/ 2 w 164"/>
                  <a:gd name="T9" fmla="*/ 0 h 6"/>
                  <a:gd name="T10" fmla="*/ 3 w 164"/>
                  <a:gd name="T11" fmla="*/ 4 h 6"/>
                  <a:gd name="T12" fmla="*/ 0 w 164"/>
                  <a:gd name="T13" fmla="*/ 4 h 6"/>
                  <a:gd name="T14" fmla="*/ 0 w 164"/>
                  <a:gd name="T15" fmla="*/ 6 h 6"/>
                  <a:gd name="T16" fmla="*/ 2 w 164"/>
                  <a:gd name="T17" fmla="*/ 6 h 6"/>
                  <a:gd name="T18" fmla="*/ 0 w 16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6">
                    <a:moveTo>
                      <a:pt x="0" y="4"/>
                    </a:moveTo>
                    <a:lnTo>
                      <a:pt x="2" y="6"/>
                    </a:lnTo>
                    <a:lnTo>
                      <a:pt x="164" y="6"/>
                    </a:lnTo>
                    <a:lnTo>
                      <a:pt x="164" y="0"/>
                    </a:lnTo>
                    <a:lnTo>
                      <a:pt x="2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0" name="Freeform 1190"/>
              <p:cNvSpPr>
                <a:spLocks/>
              </p:cNvSpPr>
              <p:nvPr/>
            </p:nvSpPr>
            <p:spPr bwMode="auto">
              <a:xfrm>
                <a:off x="1686" y="3630"/>
                <a:ext cx="2" cy="20"/>
              </a:xfrm>
              <a:custGeom>
                <a:avLst/>
                <a:gdLst>
                  <a:gd name="T0" fmla="*/ 2 w 3"/>
                  <a:gd name="T1" fmla="*/ 0 h 41"/>
                  <a:gd name="T2" fmla="*/ 0 w 3"/>
                  <a:gd name="T3" fmla="*/ 4 h 41"/>
                  <a:gd name="T4" fmla="*/ 0 w 3"/>
                  <a:gd name="T5" fmla="*/ 41 h 41"/>
                  <a:gd name="T6" fmla="*/ 3 w 3"/>
                  <a:gd name="T7" fmla="*/ 41 h 41"/>
                  <a:gd name="T8" fmla="*/ 3 w 3"/>
                  <a:gd name="T9" fmla="*/ 4 h 41"/>
                  <a:gd name="T10" fmla="*/ 2 w 3"/>
                  <a:gd name="T11" fmla="*/ 6 h 41"/>
                  <a:gd name="T12" fmla="*/ 2 w 3"/>
                  <a:gd name="T13" fmla="*/ 0 h 41"/>
                  <a:gd name="T14" fmla="*/ 0 w 3"/>
                  <a:gd name="T15" fmla="*/ 0 h 41"/>
                  <a:gd name="T16" fmla="*/ 0 w 3"/>
                  <a:gd name="T17" fmla="*/ 4 h 41"/>
                  <a:gd name="T18" fmla="*/ 2 w 3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1" name="Freeform 1191"/>
              <p:cNvSpPr>
                <a:spLocks/>
              </p:cNvSpPr>
              <p:nvPr/>
            </p:nvSpPr>
            <p:spPr bwMode="auto">
              <a:xfrm>
                <a:off x="1687" y="3630"/>
                <a:ext cx="84" cy="2"/>
              </a:xfrm>
              <a:custGeom>
                <a:avLst/>
                <a:gdLst>
                  <a:gd name="T0" fmla="*/ 166 w 166"/>
                  <a:gd name="T1" fmla="*/ 4 h 6"/>
                  <a:gd name="T2" fmla="*/ 162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2 w 166"/>
                  <a:gd name="T9" fmla="*/ 6 h 6"/>
                  <a:gd name="T10" fmla="*/ 160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2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2" y="6"/>
                    </a:lnTo>
                    <a:lnTo>
                      <a:pt x="160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2" name="Rectangle 1192"/>
              <p:cNvSpPr>
                <a:spLocks noChangeArrowheads="1"/>
              </p:cNvSpPr>
              <p:nvPr/>
            </p:nvSpPr>
            <p:spPr bwMode="auto">
              <a:xfrm>
                <a:off x="1687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3" name="Freeform 1193"/>
              <p:cNvSpPr>
                <a:spLocks/>
              </p:cNvSpPr>
              <p:nvPr/>
            </p:nvSpPr>
            <p:spPr bwMode="auto">
              <a:xfrm>
                <a:off x="1769" y="3387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4" name="Freeform 1194"/>
              <p:cNvSpPr>
                <a:spLocks/>
              </p:cNvSpPr>
              <p:nvPr/>
            </p:nvSpPr>
            <p:spPr bwMode="auto">
              <a:xfrm>
                <a:off x="1686" y="3405"/>
                <a:ext cx="84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3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5" name="Freeform 1195"/>
              <p:cNvSpPr>
                <a:spLocks/>
              </p:cNvSpPr>
              <p:nvPr/>
            </p:nvSpPr>
            <p:spPr bwMode="auto">
              <a:xfrm>
                <a:off x="1686" y="3386"/>
                <a:ext cx="2" cy="20"/>
              </a:xfrm>
              <a:custGeom>
                <a:avLst/>
                <a:gdLst>
                  <a:gd name="T0" fmla="*/ 2 w 3"/>
                  <a:gd name="T1" fmla="*/ 0 h 39"/>
                  <a:gd name="T2" fmla="*/ 0 w 3"/>
                  <a:gd name="T3" fmla="*/ 2 h 39"/>
                  <a:gd name="T4" fmla="*/ 0 w 3"/>
                  <a:gd name="T5" fmla="*/ 39 h 39"/>
                  <a:gd name="T6" fmla="*/ 3 w 3"/>
                  <a:gd name="T7" fmla="*/ 39 h 39"/>
                  <a:gd name="T8" fmla="*/ 3 w 3"/>
                  <a:gd name="T9" fmla="*/ 2 h 39"/>
                  <a:gd name="T10" fmla="*/ 2 w 3"/>
                  <a:gd name="T11" fmla="*/ 6 h 39"/>
                  <a:gd name="T12" fmla="*/ 2 w 3"/>
                  <a:gd name="T13" fmla="*/ 0 h 39"/>
                  <a:gd name="T14" fmla="*/ 0 w 3"/>
                  <a:gd name="T15" fmla="*/ 0 h 39"/>
                  <a:gd name="T16" fmla="*/ 0 w 3"/>
                  <a:gd name="T17" fmla="*/ 2 h 39"/>
                  <a:gd name="T18" fmla="*/ 2 w 3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3" y="39"/>
                    </a:lnTo>
                    <a:lnTo>
                      <a:pt x="3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6" name="Freeform 1196"/>
              <p:cNvSpPr>
                <a:spLocks/>
              </p:cNvSpPr>
              <p:nvPr/>
            </p:nvSpPr>
            <p:spPr bwMode="auto">
              <a:xfrm>
                <a:off x="1687" y="3386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4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4 w 168"/>
                  <a:gd name="T9" fmla="*/ 6 h 6"/>
                  <a:gd name="T10" fmla="*/ 162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4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4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7" name="Rectangle 1197"/>
              <p:cNvSpPr>
                <a:spLocks noChangeArrowheads="1"/>
              </p:cNvSpPr>
              <p:nvPr/>
            </p:nvSpPr>
            <p:spPr bwMode="auto">
              <a:xfrm>
                <a:off x="1491" y="3632"/>
                <a:ext cx="83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8" name="Freeform 1198"/>
              <p:cNvSpPr>
                <a:spLocks/>
              </p:cNvSpPr>
              <p:nvPr/>
            </p:nvSpPr>
            <p:spPr bwMode="auto">
              <a:xfrm>
                <a:off x="1572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799" name="Freeform 1199"/>
              <p:cNvSpPr>
                <a:spLocks/>
              </p:cNvSpPr>
              <p:nvPr/>
            </p:nvSpPr>
            <p:spPr bwMode="auto">
              <a:xfrm>
                <a:off x="1490" y="3648"/>
                <a:ext cx="84" cy="3"/>
              </a:xfrm>
              <a:custGeom>
                <a:avLst/>
                <a:gdLst>
                  <a:gd name="T0" fmla="*/ 0 w 167"/>
                  <a:gd name="T1" fmla="*/ 4 h 6"/>
                  <a:gd name="T2" fmla="*/ 2 w 167"/>
                  <a:gd name="T3" fmla="*/ 6 h 6"/>
                  <a:gd name="T4" fmla="*/ 167 w 167"/>
                  <a:gd name="T5" fmla="*/ 6 h 6"/>
                  <a:gd name="T6" fmla="*/ 167 w 167"/>
                  <a:gd name="T7" fmla="*/ 0 h 6"/>
                  <a:gd name="T8" fmla="*/ 2 w 167"/>
                  <a:gd name="T9" fmla="*/ 0 h 6"/>
                  <a:gd name="T10" fmla="*/ 6 w 167"/>
                  <a:gd name="T11" fmla="*/ 4 h 6"/>
                  <a:gd name="T12" fmla="*/ 0 w 167"/>
                  <a:gd name="T13" fmla="*/ 4 h 6"/>
                  <a:gd name="T14" fmla="*/ 0 w 167"/>
                  <a:gd name="T15" fmla="*/ 6 h 6"/>
                  <a:gd name="T16" fmla="*/ 2 w 167"/>
                  <a:gd name="T17" fmla="*/ 6 h 6"/>
                  <a:gd name="T18" fmla="*/ 0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0" y="4"/>
                    </a:moveTo>
                    <a:lnTo>
                      <a:pt x="2" y="6"/>
                    </a:lnTo>
                    <a:lnTo>
                      <a:pt x="167" y="6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0" name="Freeform 1200"/>
              <p:cNvSpPr>
                <a:spLocks/>
              </p:cNvSpPr>
              <p:nvPr/>
            </p:nvSpPr>
            <p:spPr bwMode="auto">
              <a:xfrm>
                <a:off x="1490" y="3630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1" name="Freeform 1201"/>
              <p:cNvSpPr>
                <a:spLocks/>
              </p:cNvSpPr>
              <p:nvPr/>
            </p:nvSpPr>
            <p:spPr bwMode="auto">
              <a:xfrm>
                <a:off x="1491" y="3630"/>
                <a:ext cx="84" cy="2"/>
              </a:xfrm>
              <a:custGeom>
                <a:avLst/>
                <a:gdLst>
                  <a:gd name="T0" fmla="*/ 167 w 167"/>
                  <a:gd name="T1" fmla="*/ 4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2" name="Rectangle 1202"/>
              <p:cNvSpPr>
                <a:spLocks noChangeArrowheads="1"/>
              </p:cNvSpPr>
              <p:nvPr/>
            </p:nvSpPr>
            <p:spPr bwMode="auto">
              <a:xfrm>
                <a:off x="1491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3" name="Freeform 1203"/>
              <p:cNvSpPr>
                <a:spLocks/>
              </p:cNvSpPr>
              <p:nvPr/>
            </p:nvSpPr>
            <p:spPr bwMode="auto">
              <a:xfrm>
                <a:off x="1573" y="3387"/>
                <a:ext cx="3" cy="20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5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4" name="Freeform 1204"/>
              <p:cNvSpPr>
                <a:spLocks/>
              </p:cNvSpPr>
              <p:nvPr/>
            </p:nvSpPr>
            <p:spPr bwMode="auto">
              <a:xfrm>
                <a:off x="1490" y="3405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5" name="Freeform 1205"/>
              <p:cNvSpPr>
                <a:spLocks/>
              </p:cNvSpPr>
              <p:nvPr/>
            </p:nvSpPr>
            <p:spPr bwMode="auto">
              <a:xfrm>
                <a:off x="1490" y="3386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6" name="Freeform 1206"/>
              <p:cNvSpPr>
                <a:spLocks/>
              </p:cNvSpPr>
              <p:nvPr/>
            </p:nvSpPr>
            <p:spPr bwMode="auto">
              <a:xfrm>
                <a:off x="1491" y="3386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5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5 w 168"/>
                  <a:gd name="T9" fmla="*/ 6 h 6"/>
                  <a:gd name="T10" fmla="*/ 163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5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7" name="Rectangle 1207"/>
              <p:cNvSpPr>
                <a:spLocks noChangeArrowheads="1"/>
              </p:cNvSpPr>
              <p:nvPr/>
            </p:nvSpPr>
            <p:spPr bwMode="auto">
              <a:xfrm>
                <a:off x="1296" y="3632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8" name="Freeform 1208"/>
              <p:cNvSpPr>
                <a:spLocks/>
              </p:cNvSpPr>
              <p:nvPr/>
            </p:nvSpPr>
            <p:spPr bwMode="auto">
              <a:xfrm>
                <a:off x="1376" y="3632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09" name="Freeform 1209"/>
              <p:cNvSpPr>
                <a:spLocks/>
              </p:cNvSpPr>
              <p:nvPr/>
            </p:nvSpPr>
            <p:spPr bwMode="auto">
              <a:xfrm>
                <a:off x="1296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0" name="Freeform 1210"/>
              <p:cNvSpPr>
                <a:spLocks/>
              </p:cNvSpPr>
              <p:nvPr/>
            </p:nvSpPr>
            <p:spPr bwMode="auto">
              <a:xfrm>
                <a:off x="1296" y="3630"/>
                <a:ext cx="1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1" name="Freeform 1211"/>
              <p:cNvSpPr>
                <a:spLocks/>
              </p:cNvSpPr>
              <p:nvPr/>
            </p:nvSpPr>
            <p:spPr bwMode="auto">
              <a:xfrm>
                <a:off x="1296" y="3630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2" name="Rectangle 1212"/>
              <p:cNvSpPr>
                <a:spLocks noChangeArrowheads="1"/>
              </p:cNvSpPr>
              <p:nvPr/>
            </p:nvSpPr>
            <p:spPr bwMode="auto">
              <a:xfrm>
                <a:off x="1296" y="3387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3" name="Freeform 1213"/>
              <p:cNvSpPr>
                <a:spLocks/>
              </p:cNvSpPr>
              <p:nvPr/>
            </p:nvSpPr>
            <p:spPr bwMode="auto">
              <a:xfrm>
                <a:off x="1378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4" name="Freeform 1214"/>
              <p:cNvSpPr>
                <a:spLocks/>
              </p:cNvSpPr>
              <p:nvPr/>
            </p:nvSpPr>
            <p:spPr bwMode="auto">
              <a:xfrm>
                <a:off x="1295" y="3405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5" name="Freeform 1215"/>
              <p:cNvSpPr>
                <a:spLocks/>
              </p:cNvSpPr>
              <p:nvPr/>
            </p:nvSpPr>
            <p:spPr bwMode="auto">
              <a:xfrm>
                <a:off x="1295" y="3386"/>
                <a:ext cx="2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6" name="Freeform 1216"/>
              <p:cNvSpPr>
                <a:spLocks/>
              </p:cNvSpPr>
              <p:nvPr/>
            </p:nvSpPr>
            <p:spPr bwMode="auto">
              <a:xfrm>
                <a:off x="1296" y="3386"/>
                <a:ext cx="84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7" name="Rectangle 1217"/>
              <p:cNvSpPr>
                <a:spLocks noChangeArrowheads="1"/>
              </p:cNvSpPr>
              <p:nvPr/>
            </p:nvSpPr>
            <p:spPr bwMode="auto">
              <a:xfrm>
                <a:off x="1101" y="3632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8" name="Freeform 1218"/>
              <p:cNvSpPr>
                <a:spLocks/>
              </p:cNvSpPr>
              <p:nvPr/>
            </p:nvSpPr>
            <p:spPr bwMode="auto">
              <a:xfrm>
                <a:off x="1181" y="3632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19" name="Freeform 1219"/>
              <p:cNvSpPr>
                <a:spLocks/>
              </p:cNvSpPr>
              <p:nvPr/>
            </p:nvSpPr>
            <p:spPr bwMode="auto">
              <a:xfrm>
                <a:off x="1100" y="3648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0" name="Freeform 1220"/>
              <p:cNvSpPr>
                <a:spLocks/>
              </p:cNvSpPr>
              <p:nvPr/>
            </p:nvSpPr>
            <p:spPr bwMode="auto">
              <a:xfrm>
                <a:off x="1100" y="3630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1" name="Freeform 1221"/>
              <p:cNvSpPr>
                <a:spLocks/>
              </p:cNvSpPr>
              <p:nvPr/>
            </p:nvSpPr>
            <p:spPr bwMode="auto">
              <a:xfrm>
                <a:off x="1101" y="3630"/>
                <a:ext cx="83" cy="2"/>
              </a:xfrm>
              <a:custGeom>
                <a:avLst/>
                <a:gdLst>
                  <a:gd name="T0" fmla="*/ 167 w 167"/>
                  <a:gd name="T1" fmla="*/ 4 h 6"/>
                  <a:gd name="T2" fmla="*/ 163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3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3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2" name="Rectangle 1222"/>
              <p:cNvSpPr>
                <a:spLocks noChangeArrowheads="1"/>
              </p:cNvSpPr>
              <p:nvPr/>
            </p:nvSpPr>
            <p:spPr bwMode="auto">
              <a:xfrm>
                <a:off x="1101" y="3387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3" name="Freeform 1223"/>
              <p:cNvSpPr>
                <a:spLocks/>
              </p:cNvSpPr>
              <p:nvPr/>
            </p:nvSpPr>
            <p:spPr bwMode="auto">
              <a:xfrm>
                <a:off x="1182" y="3387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4" name="Freeform 1224"/>
              <p:cNvSpPr>
                <a:spLocks/>
              </p:cNvSpPr>
              <p:nvPr/>
            </p:nvSpPr>
            <p:spPr bwMode="auto">
              <a:xfrm>
                <a:off x="1100" y="3405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5" name="Freeform 1225"/>
              <p:cNvSpPr>
                <a:spLocks/>
              </p:cNvSpPr>
              <p:nvPr/>
            </p:nvSpPr>
            <p:spPr bwMode="auto">
              <a:xfrm>
                <a:off x="1100" y="3386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6" name="Freeform 1226"/>
              <p:cNvSpPr>
                <a:spLocks/>
              </p:cNvSpPr>
              <p:nvPr/>
            </p:nvSpPr>
            <p:spPr bwMode="auto">
              <a:xfrm>
                <a:off x="1101" y="3386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7" name="Freeform 1227"/>
              <p:cNvSpPr>
                <a:spLocks/>
              </p:cNvSpPr>
              <p:nvPr/>
            </p:nvSpPr>
            <p:spPr bwMode="auto">
              <a:xfrm>
                <a:off x="3054" y="3269"/>
                <a:ext cx="1" cy="438"/>
              </a:xfrm>
              <a:custGeom>
                <a:avLst/>
                <a:gdLst>
                  <a:gd name="T0" fmla="*/ 2 w 4"/>
                  <a:gd name="T1" fmla="*/ 0 h 876"/>
                  <a:gd name="T2" fmla="*/ 0 w 4"/>
                  <a:gd name="T3" fmla="*/ 2 h 876"/>
                  <a:gd name="T4" fmla="*/ 0 w 4"/>
                  <a:gd name="T5" fmla="*/ 876 h 876"/>
                  <a:gd name="T6" fmla="*/ 4 w 4"/>
                  <a:gd name="T7" fmla="*/ 876 h 876"/>
                  <a:gd name="T8" fmla="*/ 4 w 4"/>
                  <a:gd name="T9" fmla="*/ 2 h 876"/>
                  <a:gd name="T10" fmla="*/ 2 w 4"/>
                  <a:gd name="T11" fmla="*/ 4 h 876"/>
                  <a:gd name="T12" fmla="*/ 2 w 4"/>
                  <a:gd name="T13" fmla="*/ 0 h 876"/>
                  <a:gd name="T14" fmla="*/ 0 w 4"/>
                  <a:gd name="T15" fmla="*/ 0 h 876"/>
                  <a:gd name="T16" fmla="*/ 0 w 4"/>
                  <a:gd name="T17" fmla="*/ 2 h 876"/>
                  <a:gd name="T18" fmla="*/ 2 w 4"/>
                  <a:gd name="T19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6">
                    <a:moveTo>
                      <a:pt x="2" y="0"/>
                    </a:moveTo>
                    <a:lnTo>
                      <a:pt x="0" y="2"/>
                    </a:lnTo>
                    <a:lnTo>
                      <a:pt x="0" y="876"/>
                    </a:lnTo>
                    <a:lnTo>
                      <a:pt x="4" y="876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8" name="Freeform 1228"/>
              <p:cNvSpPr>
                <a:spLocks/>
              </p:cNvSpPr>
              <p:nvPr/>
            </p:nvSpPr>
            <p:spPr bwMode="auto">
              <a:xfrm>
                <a:off x="3055" y="3269"/>
                <a:ext cx="7" cy="2"/>
              </a:xfrm>
              <a:custGeom>
                <a:avLst/>
                <a:gdLst>
                  <a:gd name="T0" fmla="*/ 16 w 16"/>
                  <a:gd name="T1" fmla="*/ 2 h 4"/>
                  <a:gd name="T2" fmla="*/ 12 w 16"/>
                  <a:gd name="T3" fmla="*/ 0 h 4"/>
                  <a:gd name="T4" fmla="*/ 0 w 16"/>
                  <a:gd name="T5" fmla="*/ 0 h 4"/>
                  <a:gd name="T6" fmla="*/ 0 w 16"/>
                  <a:gd name="T7" fmla="*/ 4 h 4"/>
                  <a:gd name="T8" fmla="*/ 12 w 16"/>
                  <a:gd name="T9" fmla="*/ 4 h 4"/>
                  <a:gd name="T10" fmla="*/ 10 w 16"/>
                  <a:gd name="T11" fmla="*/ 2 h 4"/>
                  <a:gd name="T12" fmla="*/ 16 w 16"/>
                  <a:gd name="T13" fmla="*/ 2 h 4"/>
                  <a:gd name="T14" fmla="*/ 16 w 16"/>
                  <a:gd name="T15" fmla="*/ 0 h 4"/>
                  <a:gd name="T16" fmla="*/ 12 w 16"/>
                  <a:gd name="T17" fmla="*/ 0 h 4"/>
                  <a:gd name="T18" fmla="*/ 16 w 1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29" name="Freeform 1229"/>
              <p:cNvSpPr>
                <a:spLocks/>
              </p:cNvSpPr>
              <p:nvPr/>
            </p:nvSpPr>
            <p:spPr bwMode="auto">
              <a:xfrm>
                <a:off x="3059" y="3270"/>
                <a:ext cx="3" cy="438"/>
              </a:xfrm>
              <a:custGeom>
                <a:avLst/>
                <a:gdLst>
                  <a:gd name="T0" fmla="*/ 2 w 6"/>
                  <a:gd name="T1" fmla="*/ 876 h 876"/>
                  <a:gd name="T2" fmla="*/ 6 w 6"/>
                  <a:gd name="T3" fmla="*/ 874 h 876"/>
                  <a:gd name="T4" fmla="*/ 6 w 6"/>
                  <a:gd name="T5" fmla="*/ 0 h 876"/>
                  <a:gd name="T6" fmla="*/ 0 w 6"/>
                  <a:gd name="T7" fmla="*/ 0 h 876"/>
                  <a:gd name="T8" fmla="*/ 0 w 6"/>
                  <a:gd name="T9" fmla="*/ 874 h 876"/>
                  <a:gd name="T10" fmla="*/ 2 w 6"/>
                  <a:gd name="T11" fmla="*/ 870 h 876"/>
                  <a:gd name="T12" fmla="*/ 2 w 6"/>
                  <a:gd name="T13" fmla="*/ 876 h 876"/>
                  <a:gd name="T14" fmla="*/ 6 w 6"/>
                  <a:gd name="T15" fmla="*/ 876 h 876"/>
                  <a:gd name="T16" fmla="*/ 6 w 6"/>
                  <a:gd name="T17" fmla="*/ 874 h 876"/>
                  <a:gd name="T18" fmla="*/ 2 w 6"/>
                  <a:gd name="T19" fmla="*/ 876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6">
                    <a:moveTo>
                      <a:pt x="2" y="876"/>
                    </a:moveTo>
                    <a:lnTo>
                      <a:pt x="6" y="87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4"/>
                    </a:lnTo>
                    <a:lnTo>
                      <a:pt x="2" y="870"/>
                    </a:lnTo>
                    <a:lnTo>
                      <a:pt x="2" y="876"/>
                    </a:lnTo>
                    <a:lnTo>
                      <a:pt x="6" y="876"/>
                    </a:lnTo>
                    <a:lnTo>
                      <a:pt x="6" y="874"/>
                    </a:lnTo>
                    <a:lnTo>
                      <a:pt x="2" y="8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0" name="Freeform 1230"/>
              <p:cNvSpPr>
                <a:spLocks/>
              </p:cNvSpPr>
              <p:nvPr/>
            </p:nvSpPr>
            <p:spPr bwMode="auto">
              <a:xfrm>
                <a:off x="3054" y="3705"/>
                <a:ext cx="6" cy="3"/>
              </a:xfrm>
              <a:custGeom>
                <a:avLst/>
                <a:gdLst>
                  <a:gd name="T0" fmla="*/ 0 w 14"/>
                  <a:gd name="T1" fmla="*/ 4 h 6"/>
                  <a:gd name="T2" fmla="*/ 2 w 14"/>
                  <a:gd name="T3" fmla="*/ 6 h 6"/>
                  <a:gd name="T4" fmla="*/ 14 w 14"/>
                  <a:gd name="T5" fmla="*/ 6 h 6"/>
                  <a:gd name="T6" fmla="*/ 14 w 14"/>
                  <a:gd name="T7" fmla="*/ 0 h 6"/>
                  <a:gd name="T8" fmla="*/ 2 w 14"/>
                  <a:gd name="T9" fmla="*/ 0 h 6"/>
                  <a:gd name="T10" fmla="*/ 4 w 14"/>
                  <a:gd name="T11" fmla="*/ 4 h 6"/>
                  <a:gd name="T12" fmla="*/ 0 w 14"/>
                  <a:gd name="T13" fmla="*/ 4 h 6"/>
                  <a:gd name="T14" fmla="*/ 0 w 14"/>
                  <a:gd name="T15" fmla="*/ 6 h 6"/>
                  <a:gd name="T16" fmla="*/ 2 w 14"/>
                  <a:gd name="T17" fmla="*/ 6 h 6"/>
                  <a:gd name="T18" fmla="*/ 0 w 1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">
                    <a:moveTo>
                      <a:pt x="0" y="4"/>
                    </a:moveTo>
                    <a:lnTo>
                      <a:pt x="2" y="6"/>
                    </a:lnTo>
                    <a:lnTo>
                      <a:pt x="14" y="6"/>
                    </a:lnTo>
                    <a:lnTo>
                      <a:pt x="14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1" name="Rectangle 1231"/>
              <p:cNvSpPr>
                <a:spLocks noChangeArrowheads="1"/>
              </p:cNvSpPr>
              <p:nvPr/>
            </p:nvSpPr>
            <p:spPr bwMode="auto">
              <a:xfrm>
                <a:off x="2272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2" name="Freeform 1232"/>
              <p:cNvSpPr>
                <a:spLocks/>
              </p:cNvSpPr>
              <p:nvPr/>
            </p:nvSpPr>
            <p:spPr bwMode="auto">
              <a:xfrm>
                <a:off x="2271" y="3706"/>
                <a:ext cx="84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3" name="Freeform 1233"/>
              <p:cNvSpPr>
                <a:spLocks/>
              </p:cNvSpPr>
              <p:nvPr/>
            </p:nvSpPr>
            <p:spPr bwMode="auto">
              <a:xfrm>
                <a:off x="2271" y="3701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4" name="Freeform 1234"/>
              <p:cNvSpPr>
                <a:spLocks/>
              </p:cNvSpPr>
              <p:nvPr/>
            </p:nvSpPr>
            <p:spPr bwMode="auto">
              <a:xfrm>
                <a:off x="2272" y="3701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5" name="Freeform 1235"/>
              <p:cNvSpPr>
                <a:spLocks/>
              </p:cNvSpPr>
              <p:nvPr/>
            </p:nvSpPr>
            <p:spPr bwMode="auto">
              <a:xfrm>
                <a:off x="2354" y="3702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6" name="Rectangle 1236"/>
              <p:cNvSpPr>
                <a:spLocks noChangeArrowheads="1"/>
              </p:cNvSpPr>
              <p:nvPr/>
            </p:nvSpPr>
            <p:spPr bwMode="auto">
              <a:xfrm>
                <a:off x="2473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7" name="Freeform 1237"/>
              <p:cNvSpPr>
                <a:spLocks/>
              </p:cNvSpPr>
              <p:nvPr/>
            </p:nvSpPr>
            <p:spPr bwMode="auto">
              <a:xfrm>
                <a:off x="2471" y="3706"/>
                <a:ext cx="85" cy="3"/>
              </a:xfrm>
              <a:custGeom>
                <a:avLst/>
                <a:gdLst>
                  <a:gd name="T0" fmla="*/ 0 w 170"/>
                  <a:gd name="T1" fmla="*/ 2 h 6"/>
                  <a:gd name="T2" fmla="*/ 3 w 170"/>
                  <a:gd name="T3" fmla="*/ 6 h 6"/>
                  <a:gd name="T4" fmla="*/ 170 w 170"/>
                  <a:gd name="T5" fmla="*/ 6 h 6"/>
                  <a:gd name="T6" fmla="*/ 170 w 170"/>
                  <a:gd name="T7" fmla="*/ 0 h 6"/>
                  <a:gd name="T8" fmla="*/ 3 w 170"/>
                  <a:gd name="T9" fmla="*/ 0 h 6"/>
                  <a:gd name="T10" fmla="*/ 5 w 170"/>
                  <a:gd name="T11" fmla="*/ 2 h 6"/>
                  <a:gd name="T12" fmla="*/ 0 w 170"/>
                  <a:gd name="T13" fmla="*/ 2 h 6"/>
                  <a:gd name="T14" fmla="*/ 0 w 170"/>
                  <a:gd name="T15" fmla="*/ 6 h 6"/>
                  <a:gd name="T16" fmla="*/ 3 w 170"/>
                  <a:gd name="T17" fmla="*/ 6 h 6"/>
                  <a:gd name="T18" fmla="*/ 0 w 170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" h="6">
                    <a:moveTo>
                      <a:pt x="0" y="2"/>
                    </a:moveTo>
                    <a:lnTo>
                      <a:pt x="3" y="6"/>
                    </a:lnTo>
                    <a:lnTo>
                      <a:pt x="170" y="6"/>
                    </a:lnTo>
                    <a:lnTo>
                      <a:pt x="170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8" name="Freeform 1238"/>
              <p:cNvSpPr>
                <a:spLocks/>
              </p:cNvSpPr>
              <p:nvPr/>
            </p:nvSpPr>
            <p:spPr bwMode="auto">
              <a:xfrm>
                <a:off x="2471" y="3701"/>
                <a:ext cx="3" cy="6"/>
              </a:xfrm>
              <a:custGeom>
                <a:avLst/>
                <a:gdLst>
                  <a:gd name="T0" fmla="*/ 3 w 5"/>
                  <a:gd name="T1" fmla="*/ 0 h 11"/>
                  <a:gd name="T2" fmla="*/ 0 w 5"/>
                  <a:gd name="T3" fmla="*/ 2 h 11"/>
                  <a:gd name="T4" fmla="*/ 0 w 5"/>
                  <a:gd name="T5" fmla="*/ 11 h 11"/>
                  <a:gd name="T6" fmla="*/ 5 w 5"/>
                  <a:gd name="T7" fmla="*/ 11 h 11"/>
                  <a:gd name="T8" fmla="*/ 5 w 5"/>
                  <a:gd name="T9" fmla="*/ 2 h 11"/>
                  <a:gd name="T10" fmla="*/ 3 w 5"/>
                  <a:gd name="T11" fmla="*/ 5 h 11"/>
                  <a:gd name="T12" fmla="*/ 3 w 5"/>
                  <a:gd name="T13" fmla="*/ 0 h 11"/>
                  <a:gd name="T14" fmla="*/ 0 w 5"/>
                  <a:gd name="T15" fmla="*/ 0 h 11"/>
                  <a:gd name="T16" fmla="*/ 0 w 5"/>
                  <a:gd name="T17" fmla="*/ 2 h 11"/>
                  <a:gd name="T18" fmla="*/ 3 w 5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5" y="11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39" name="Freeform 1239"/>
              <p:cNvSpPr>
                <a:spLocks/>
              </p:cNvSpPr>
              <p:nvPr/>
            </p:nvSpPr>
            <p:spPr bwMode="auto">
              <a:xfrm>
                <a:off x="2473" y="3701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5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0" name="Freeform 1240"/>
              <p:cNvSpPr>
                <a:spLocks/>
              </p:cNvSpPr>
              <p:nvPr/>
            </p:nvSpPr>
            <p:spPr bwMode="auto">
              <a:xfrm>
                <a:off x="2555" y="3702"/>
                <a:ext cx="2" cy="7"/>
              </a:xfrm>
              <a:custGeom>
                <a:avLst/>
                <a:gdLst>
                  <a:gd name="T0" fmla="*/ 2 w 4"/>
                  <a:gd name="T1" fmla="*/ 13 h 13"/>
                  <a:gd name="T2" fmla="*/ 4 w 4"/>
                  <a:gd name="T3" fmla="*/ 9 h 13"/>
                  <a:gd name="T4" fmla="*/ 4 w 4"/>
                  <a:gd name="T5" fmla="*/ 0 h 13"/>
                  <a:gd name="T6" fmla="*/ 0 w 4"/>
                  <a:gd name="T7" fmla="*/ 0 h 13"/>
                  <a:gd name="T8" fmla="*/ 0 w 4"/>
                  <a:gd name="T9" fmla="*/ 9 h 13"/>
                  <a:gd name="T10" fmla="*/ 2 w 4"/>
                  <a:gd name="T11" fmla="*/ 7 h 13"/>
                  <a:gd name="T12" fmla="*/ 2 w 4"/>
                  <a:gd name="T13" fmla="*/ 13 h 13"/>
                  <a:gd name="T14" fmla="*/ 4 w 4"/>
                  <a:gd name="T15" fmla="*/ 13 h 13"/>
                  <a:gd name="T16" fmla="*/ 4 w 4"/>
                  <a:gd name="T17" fmla="*/ 9 h 13"/>
                  <a:gd name="T18" fmla="*/ 2 w 4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3">
                    <a:moveTo>
                      <a:pt x="2" y="13"/>
                    </a:move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4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1" name="Rectangle 1241"/>
              <p:cNvSpPr>
                <a:spLocks noChangeArrowheads="1"/>
              </p:cNvSpPr>
              <p:nvPr/>
            </p:nvSpPr>
            <p:spPr bwMode="auto">
              <a:xfrm>
                <a:off x="2665" y="3702"/>
                <a:ext cx="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2" name="Freeform 1242"/>
              <p:cNvSpPr>
                <a:spLocks/>
              </p:cNvSpPr>
              <p:nvPr/>
            </p:nvSpPr>
            <p:spPr bwMode="auto">
              <a:xfrm>
                <a:off x="2664" y="3706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2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2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2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2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3" name="Freeform 1243"/>
              <p:cNvSpPr>
                <a:spLocks/>
              </p:cNvSpPr>
              <p:nvPr/>
            </p:nvSpPr>
            <p:spPr bwMode="auto">
              <a:xfrm>
                <a:off x="2664" y="3701"/>
                <a:ext cx="3" cy="6"/>
              </a:xfrm>
              <a:custGeom>
                <a:avLst/>
                <a:gdLst>
                  <a:gd name="T0" fmla="*/ 2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2 w 6"/>
                  <a:gd name="T11" fmla="*/ 5 h 11"/>
                  <a:gd name="T12" fmla="*/ 2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2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4" name="Freeform 1244"/>
              <p:cNvSpPr>
                <a:spLocks/>
              </p:cNvSpPr>
              <p:nvPr/>
            </p:nvSpPr>
            <p:spPr bwMode="auto">
              <a:xfrm>
                <a:off x="2665" y="3701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9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9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9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9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5" name="Freeform 1245"/>
              <p:cNvSpPr>
                <a:spLocks/>
              </p:cNvSpPr>
              <p:nvPr/>
            </p:nvSpPr>
            <p:spPr bwMode="auto">
              <a:xfrm>
                <a:off x="2747" y="3702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6" name="Rectangle 1246"/>
              <p:cNvSpPr>
                <a:spLocks noChangeArrowheads="1"/>
              </p:cNvSpPr>
              <p:nvPr/>
            </p:nvSpPr>
            <p:spPr bwMode="auto">
              <a:xfrm>
                <a:off x="2862" y="3702"/>
                <a:ext cx="8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7" name="Freeform 1247"/>
              <p:cNvSpPr>
                <a:spLocks/>
              </p:cNvSpPr>
              <p:nvPr/>
            </p:nvSpPr>
            <p:spPr bwMode="auto">
              <a:xfrm>
                <a:off x="2860" y="3706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4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4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4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4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8" name="Freeform 1248"/>
              <p:cNvSpPr>
                <a:spLocks/>
              </p:cNvSpPr>
              <p:nvPr/>
            </p:nvSpPr>
            <p:spPr bwMode="auto">
              <a:xfrm>
                <a:off x="2860" y="3701"/>
                <a:ext cx="3" cy="6"/>
              </a:xfrm>
              <a:custGeom>
                <a:avLst/>
                <a:gdLst>
                  <a:gd name="T0" fmla="*/ 4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4 w 6"/>
                  <a:gd name="T11" fmla="*/ 5 h 11"/>
                  <a:gd name="T12" fmla="*/ 4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4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49" name="Freeform 1249"/>
              <p:cNvSpPr>
                <a:spLocks/>
              </p:cNvSpPr>
              <p:nvPr/>
            </p:nvSpPr>
            <p:spPr bwMode="auto">
              <a:xfrm>
                <a:off x="2862" y="3701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3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0" name="Freeform 1250"/>
              <p:cNvSpPr>
                <a:spLocks/>
              </p:cNvSpPr>
              <p:nvPr/>
            </p:nvSpPr>
            <p:spPr bwMode="auto">
              <a:xfrm>
                <a:off x="2943" y="3702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1" name="Rectangle 1251"/>
              <p:cNvSpPr>
                <a:spLocks noChangeArrowheads="1"/>
              </p:cNvSpPr>
              <p:nvPr/>
            </p:nvSpPr>
            <p:spPr bwMode="auto">
              <a:xfrm>
                <a:off x="3056" y="3702"/>
                <a:ext cx="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2" name="Freeform 1252"/>
              <p:cNvSpPr>
                <a:spLocks/>
              </p:cNvSpPr>
              <p:nvPr/>
            </p:nvSpPr>
            <p:spPr bwMode="auto">
              <a:xfrm>
                <a:off x="3055" y="3706"/>
                <a:ext cx="85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3" name="Freeform 1253"/>
              <p:cNvSpPr>
                <a:spLocks/>
              </p:cNvSpPr>
              <p:nvPr/>
            </p:nvSpPr>
            <p:spPr bwMode="auto">
              <a:xfrm>
                <a:off x="3055" y="3701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4" name="Freeform 1254"/>
              <p:cNvSpPr>
                <a:spLocks/>
              </p:cNvSpPr>
              <p:nvPr/>
            </p:nvSpPr>
            <p:spPr bwMode="auto">
              <a:xfrm>
                <a:off x="3056" y="3701"/>
                <a:ext cx="86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5" name="Freeform 1255"/>
              <p:cNvSpPr>
                <a:spLocks/>
              </p:cNvSpPr>
              <p:nvPr/>
            </p:nvSpPr>
            <p:spPr bwMode="auto">
              <a:xfrm>
                <a:off x="3139" y="3702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6" name="Freeform 1256"/>
              <p:cNvSpPr>
                <a:spLocks/>
              </p:cNvSpPr>
              <p:nvPr/>
            </p:nvSpPr>
            <p:spPr bwMode="auto">
              <a:xfrm>
                <a:off x="1101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7" name="Freeform 1257"/>
              <p:cNvSpPr>
                <a:spLocks/>
              </p:cNvSpPr>
              <p:nvPr/>
            </p:nvSpPr>
            <p:spPr bwMode="auto">
              <a:xfrm>
                <a:off x="1184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8" name="Freeform 1258"/>
              <p:cNvSpPr>
                <a:spLocks/>
              </p:cNvSpPr>
              <p:nvPr/>
            </p:nvSpPr>
            <p:spPr bwMode="auto">
              <a:xfrm>
                <a:off x="1179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59" name="Freeform 1259"/>
              <p:cNvSpPr>
                <a:spLocks/>
              </p:cNvSpPr>
              <p:nvPr/>
            </p:nvSpPr>
            <p:spPr bwMode="auto">
              <a:xfrm>
                <a:off x="1179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0" name="Freeform 1260"/>
              <p:cNvSpPr>
                <a:spLocks/>
              </p:cNvSpPr>
              <p:nvPr/>
            </p:nvSpPr>
            <p:spPr bwMode="auto">
              <a:xfrm>
                <a:off x="1104" y="3272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1" name="Freeform 1261"/>
              <p:cNvSpPr>
                <a:spLocks/>
              </p:cNvSpPr>
              <p:nvPr/>
            </p:nvSpPr>
            <p:spPr bwMode="auto">
              <a:xfrm>
                <a:off x="1097" y="3268"/>
                <a:ext cx="9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2" name="Freeform 1262"/>
              <p:cNvSpPr>
                <a:spLocks/>
              </p:cNvSpPr>
              <p:nvPr/>
            </p:nvSpPr>
            <p:spPr bwMode="auto">
              <a:xfrm>
                <a:off x="1101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3" name="Freeform 1263"/>
              <p:cNvSpPr>
                <a:spLocks/>
              </p:cNvSpPr>
              <p:nvPr/>
            </p:nvSpPr>
            <p:spPr bwMode="auto">
              <a:xfrm>
                <a:off x="1296" y="3269"/>
                <a:ext cx="85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4" name="Freeform 1264"/>
              <p:cNvSpPr>
                <a:spLocks/>
              </p:cNvSpPr>
              <p:nvPr/>
            </p:nvSpPr>
            <p:spPr bwMode="auto">
              <a:xfrm>
                <a:off x="1380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5" name="Freeform 1265"/>
              <p:cNvSpPr>
                <a:spLocks/>
              </p:cNvSpPr>
              <p:nvPr/>
            </p:nvSpPr>
            <p:spPr bwMode="auto">
              <a:xfrm>
                <a:off x="1375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6" name="Freeform 1266"/>
              <p:cNvSpPr>
                <a:spLocks/>
              </p:cNvSpPr>
              <p:nvPr/>
            </p:nvSpPr>
            <p:spPr bwMode="auto">
              <a:xfrm>
                <a:off x="1375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7" name="Freeform 1267"/>
              <p:cNvSpPr>
                <a:spLocks/>
              </p:cNvSpPr>
              <p:nvPr/>
            </p:nvSpPr>
            <p:spPr bwMode="auto">
              <a:xfrm>
                <a:off x="1299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8" name="Freeform 1268"/>
              <p:cNvSpPr>
                <a:spLocks/>
              </p:cNvSpPr>
              <p:nvPr/>
            </p:nvSpPr>
            <p:spPr bwMode="auto">
              <a:xfrm>
                <a:off x="1293" y="3268"/>
                <a:ext cx="8" cy="7"/>
              </a:xfrm>
              <a:custGeom>
                <a:avLst/>
                <a:gdLst>
                  <a:gd name="T0" fmla="*/ 8 w 18"/>
                  <a:gd name="T1" fmla="*/ 0 h 13"/>
                  <a:gd name="T2" fmla="*/ 6 w 18"/>
                  <a:gd name="T3" fmla="*/ 4 h 13"/>
                  <a:gd name="T4" fmla="*/ 14 w 18"/>
                  <a:gd name="T5" fmla="*/ 13 h 13"/>
                  <a:gd name="T6" fmla="*/ 18 w 18"/>
                  <a:gd name="T7" fmla="*/ 10 h 13"/>
                  <a:gd name="T8" fmla="*/ 8 w 18"/>
                  <a:gd name="T9" fmla="*/ 2 h 13"/>
                  <a:gd name="T10" fmla="*/ 8 w 18"/>
                  <a:gd name="T11" fmla="*/ 6 h 13"/>
                  <a:gd name="T12" fmla="*/ 8 w 18"/>
                  <a:gd name="T13" fmla="*/ 0 h 13"/>
                  <a:gd name="T14" fmla="*/ 0 w 18"/>
                  <a:gd name="T15" fmla="*/ 0 h 13"/>
                  <a:gd name="T16" fmla="*/ 6 w 18"/>
                  <a:gd name="T17" fmla="*/ 4 h 13"/>
                  <a:gd name="T18" fmla="*/ 8 w 18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3">
                    <a:moveTo>
                      <a:pt x="8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18" y="1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69" name="Freeform 1269"/>
              <p:cNvSpPr>
                <a:spLocks/>
              </p:cNvSpPr>
              <p:nvPr/>
            </p:nvSpPr>
            <p:spPr bwMode="auto">
              <a:xfrm>
                <a:off x="1296" y="3268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0" name="Freeform 1270"/>
              <p:cNvSpPr>
                <a:spLocks/>
              </p:cNvSpPr>
              <p:nvPr/>
            </p:nvSpPr>
            <p:spPr bwMode="auto">
              <a:xfrm>
                <a:off x="1491" y="3269"/>
                <a:ext cx="86" cy="438"/>
              </a:xfrm>
              <a:custGeom>
                <a:avLst/>
                <a:gdLst>
                  <a:gd name="T0" fmla="*/ 170 w 170"/>
                  <a:gd name="T1" fmla="*/ 0 h 876"/>
                  <a:gd name="T2" fmla="*/ 170 w 170"/>
                  <a:gd name="T3" fmla="*/ 876 h 876"/>
                  <a:gd name="T4" fmla="*/ 161 w 170"/>
                  <a:gd name="T5" fmla="*/ 870 h 876"/>
                  <a:gd name="T6" fmla="*/ 161 w 170"/>
                  <a:gd name="T7" fmla="*/ 10 h 876"/>
                  <a:gd name="T8" fmla="*/ 9 w 170"/>
                  <a:gd name="T9" fmla="*/ 10 h 876"/>
                  <a:gd name="T10" fmla="*/ 0 w 170"/>
                  <a:gd name="T11" fmla="*/ 0 h 876"/>
                  <a:gd name="T12" fmla="*/ 170 w 170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876">
                    <a:moveTo>
                      <a:pt x="170" y="0"/>
                    </a:moveTo>
                    <a:lnTo>
                      <a:pt x="170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1" name="Freeform 1271"/>
              <p:cNvSpPr>
                <a:spLocks/>
              </p:cNvSpPr>
              <p:nvPr/>
            </p:nvSpPr>
            <p:spPr bwMode="auto">
              <a:xfrm>
                <a:off x="1576" y="3269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2" name="Freeform 1272"/>
              <p:cNvSpPr>
                <a:spLocks/>
              </p:cNvSpPr>
              <p:nvPr/>
            </p:nvSpPr>
            <p:spPr bwMode="auto">
              <a:xfrm>
                <a:off x="1571" y="3703"/>
                <a:ext cx="6" cy="5"/>
              </a:xfrm>
              <a:custGeom>
                <a:avLst/>
                <a:gdLst>
                  <a:gd name="T0" fmla="*/ 0 w 11"/>
                  <a:gd name="T1" fmla="*/ 2 h 10"/>
                  <a:gd name="T2" fmla="*/ 0 w 11"/>
                  <a:gd name="T3" fmla="*/ 4 h 10"/>
                  <a:gd name="T4" fmla="*/ 9 w 11"/>
                  <a:gd name="T5" fmla="*/ 10 h 10"/>
                  <a:gd name="T6" fmla="*/ 11 w 11"/>
                  <a:gd name="T7" fmla="*/ 4 h 10"/>
                  <a:gd name="T8" fmla="*/ 2 w 11"/>
                  <a:gd name="T9" fmla="*/ 0 h 10"/>
                  <a:gd name="T10" fmla="*/ 4 w 11"/>
                  <a:gd name="T11" fmla="*/ 2 h 10"/>
                  <a:gd name="T12" fmla="*/ 0 w 11"/>
                  <a:gd name="T13" fmla="*/ 2 h 10"/>
                  <a:gd name="T14" fmla="*/ 0 w 11"/>
                  <a:gd name="T15" fmla="*/ 4 h 10"/>
                  <a:gd name="T16" fmla="*/ 0 w 11"/>
                  <a:gd name="T17" fmla="*/ 4 h 10"/>
                  <a:gd name="T18" fmla="*/ 0 w 11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lnTo>
                      <a:pt x="0" y="4"/>
                    </a:lnTo>
                    <a:lnTo>
                      <a:pt x="9" y="10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3" name="Freeform 1273"/>
              <p:cNvSpPr>
                <a:spLocks/>
              </p:cNvSpPr>
              <p:nvPr/>
            </p:nvSpPr>
            <p:spPr bwMode="auto">
              <a:xfrm>
                <a:off x="1571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4" name="Freeform 1274"/>
              <p:cNvSpPr>
                <a:spLocks/>
              </p:cNvSpPr>
              <p:nvPr/>
            </p:nvSpPr>
            <p:spPr bwMode="auto">
              <a:xfrm>
                <a:off x="1495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1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1 w 153"/>
                  <a:gd name="T9" fmla="*/ 0 h 5"/>
                  <a:gd name="T10" fmla="*/ 3 w 153"/>
                  <a:gd name="T11" fmla="*/ 2 h 5"/>
                  <a:gd name="T12" fmla="*/ 0 w 153"/>
                  <a:gd name="T13" fmla="*/ 5 h 5"/>
                  <a:gd name="T14" fmla="*/ 1 w 153"/>
                  <a:gd name="T15" fmla="*/ 5 h 5"/>
                  <a:gd name="T16" fmla="*/ 1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1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5" name="Freeform 1275"/>
              <p:cNvSpPr>
                <a:spLocks/>
              </p:cNvSpPr>
              <p:nvPr/>
            </p:nvSpPr>
            <p:spPr bwMode="auto">
              <a:xfrm>
                <a:off x="1488" y="3268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4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4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6" name="Freeform 1276"/>
              <p:cNvSpPr>
                <a:spLocks/>
              </p:cNvSpPr>
              <p:nvPr/>
            </p:nvSpPr>
            <p:spPr bwMode="auto">
              <a:xfrm>
                <a:off x="1491" y="3268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70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70 w 172"/>
                  <a:gd name="T9" fmla="*/ 6 h 6"/>
                  <a:gd name="T10" fmla="*/ 168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70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70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7" name="Freeform 1277"/>
              <p:cNvSpPr>
                <a:spLocks/>
              </p:cNvSpPr>
              <p:nvPr/>
            </p:nvSpPr>
            <p:spPr bwMode="auto">
              <a:xfrm>
                <a:off x="1687" y="3269"/>
                <a:ext cx="85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0 w 168"/>
                  <a:gd name="T5" fmla="*/ 870 h 876"/>
                  <a:gd name="T6" fmla="*/ 160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0" y="870"/>
                    </a:lnTo>
                    <a:lnTo>
                      <a:pt x="160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8" name="Freeform 1278"/>
              <p:cNvSpPr>
                <a:spLocks/>
              </p:cNvSpPr>
              <p:nvPr/>
            </p:nvSpPr>
            <p:spPr bwMode="auto">
              <a:xfrm>
                <a:off x="1771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79" name="Freeform 1279"/>
              <p:cNvSpPr>
                <a:spLocks/>
              </p:cNvSpPr>
              <p:nvPr/>
            </p:nvSpPr>
            <p:spPr bwMode="auto">
              <a:xfrm>
                <a:off x="1766" y="3703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3 w 13"/>
                  <a:gd name="T9" fmla="*/ 0 h 10"/>
                  <a:gd name="T10" fmla="*/ 5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0" name="Freeform 1280"/>
              <p:cNvSpPr>
                <a:spLocks/>
              </p:cNvSpPr>
              <p:nvPr/>
            </p:nvSpPr>
            <p:spPr bwMode="auto">
              <a:xfrm>
                <a:off x="1766" y="3272"/>
                <a:ext cx="3" cy="432"/>
              </a:xfrm>
              <a:custGeom>
                <a:avLst/>
                <a:gdLst>
                  <a:gd name="T0" fmla="*/ 3 w 5"/>
                  <a:gd name="T1" fmla="*/ 5 h 864"/>
                  <a:gd name="T2" fmla="*/ 0 w 5"/>
                  <a:gd name="T3" fmla="*/ 4 h 864"/>
                  <a:gd name="T4" fmla="*/ 0 w 5"/>
                  <a:gd name="T5" fmla="*/ 864 h 864"/>
                  <a:gd name="T6" fmla="*/ 5 w 5"/>
                  <a:gd name="T7" fmla="*/ 864 h 864"/>
                  <a:gd name="T8" fmla="*/ 5 w 5"/>
                  <a:gd name="T9" fmla="*/ 4 h 864"/>
                  <a:gd name="T10" fmla="*/ 3 w 5"/>
                  <a:gd name="T11" fmla="*/ 0 h 864"/>
                  <a:gd name="T12" fmla="*/ 5 w 5"/>
                  <a:gd name="T13" fmla="*/ 4 h 864"/>
                  <a:gd name="T14" fmla="*/ 5 w 5"/>
                  <a:gd name="T15" fmla="*/ 0 h 864"/>
                  <a:gd name="T16" fmla="*/ 3 w 5"/>
                  <a:gd name="T17" fmla="*/ 0 h 864"/>
                  <a:gd name="T18" fmla="*/ 3 w 5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64">
                    <a:moveTo>
                      <a:pt x="3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5" y="864"/>
                    </a:lnTo>
                    <a:lnTo>
                      <a:pt x="5" y="4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1" name="Freeform 1281"/>
              <p:cNvSpPr>
                <a:spLocks/>
              </p:cNvSpPr>
              <p:nvPr/>
            </p:nvSpPr>
            <p:spPr bwMode="auto">
              <a:xfrm>
                <a:off x="1691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0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2" name="Freeform 1282"/>
              <p:cNvSpPr>
                <a:spLocks/>
              </p:cNvSpPr>
              <p:nvPr/>
            </p:nvSpPr>
            <p:spPr bwMode="auto">
              <a:xfrm>
                <a:off x="1683" y="3268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3" name="Freeform 1283"/>
              <p:cNvSpPr>
                <a:spLocks/>
              </p:cNvSpPr>
              <p:nvPr/>
            </p:nvSpPr>
            <p:spPr bwMode="auto">
              <a:xfrm>
                <a:off x="1687" y="3268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4" name="Freeform 1284"/>
              <p:cNvSpPr>
                <a:spLocks/>
              </p:cNvSpPr>
              <p:nvPr/>
            </p:nvSpPr>
            <p:spPr bwMode="auto">
              <a:xfrm>
                <a:off x="1882" y="3269"/>
                <a:ext cx="85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5" name="Freeform 1285"/>
              <p:cNvSpPr>
                <a:spLocks/>
              </p:cNvSpPr>
              <p:nvPr/>
            </p:nvSpPr>
            <p:spPr bwMode="auto">
              <a:xfrm>
                <a:off x="1966" y="3269"/>
                <a:ext cx="2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6" name="Freeform 1286"/>
              <p:cNvSpPr>
                <a:spLocks/>
              </p:cNvSpPr>
              <p:nvPr/>
            </p:nvSpPr>
            <p:spPr bwMode="auto">
              <a:xfrm>
                <a:off x="1961" y="3703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7" name="Freeform 1287"/>
              <p:cNvSpPr>
                <a:spLocks/>
              </p:cNvSpPr>
              <p:nvPr/>
            </p:nvSpPr>
            <p:spPr bwMode="auto">
              <a:xfrm>
                <a:off x="1961" y="3272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8" name="Freeform 1288"/>
              <p:cNvSpPr>
                <a:spLocks/>
              </p:cNvSpPr>
              <p:nvPr/>
            </p:nvSpPr>
            <p:spPr bwMode="auto">
              <a:xfrm>
                <a:off x="1886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89" name="Freeform 1289"/>
              <p:cNvSpPr>
                <a:spLocks/>
              </p:cNvSpPr>
              <p:nvPr/>
            </p:nvSpPr>
            <p:spPr bwMode="auto">
              <a:xfrm>
                <a:off x="1878" y="3268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0" name="Freeform 1290"/>
              <p:cNvSpPr>
                <a:spLocks/>
              </p:cNvSpPr>
              <p:nvPr/>
            </p:nvSpPr>
            <p:spPr bwMode="auto">
              <a:xfrm>
                <a:off x="1882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1" name="Freeform 1291"/>
              <p:cNvSpPr>
                <a:spLocks/>
              </p:cNvSpPr>
              <p:nvPr/>
            </p:nvSpPr>
            <p:spPr bwMode="auto">
              <a:xfrm>
                <a:off x="2078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2" name="Freeform 1292"/>
              <p:cNvSpPr>
                <a:spLocks/>
              </p:cNvSpPr>
              <p:nvPr/>
            </p:nvSpPr>
            <p:spPr bwMode="auto">
              <a:xfrm>
                <a:off x="2161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3" name="Freeform 1293"/>
              <p:cNvSpPr>
                <a:spLocks/>
              </p:cNvSpPr>
              <p:nvPr/>
            </p:nvSpPr>
            <p:spPr bwMode="auto">
              <a:xfrm>
                <a:off x="2157" y="3703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4" name="Freeform 1294"/>
              <p:cNvSpPr>
                <a:spLocks/>
              </p:cNvSpPr>
              <p:nvPr/>
            </p:nvSpPr>
            <p:spPr bwMode="auto">
              <a:xfrm>
                <a:off x="2157" y="3272"/>
                <a:ext cx="2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5" name="Freeform 1295"/>
              <p:cNvSpPr>
                <a:spLocks/>
              </p:cNvSpPr>
              <p:nvPr/>
            </p:nvSpPr>
            <p:spPr bwMode="auto">
              <a:xfrm>
                <a:off x="2082" y="3272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6" name="Freeform 1296"/>
              <p:cNvSpPr>
                <a:spLocks/>
              </p:cNvSpPr>
              <p:nvPr/>
            </p:nvSpPr>
            <p:spPr bwMode="auto">
              <a:xfrm>
                <a:off x="2074" y="3268"/>
                <a:ext cx="10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7" name="Freeform 1297"/>
              <p:cNvSpPr>
                <a:spLocks/>
              </p:cNvSpPr>
              <p:nvPr/>
            </p:nvSpPr>
            <p:spPr bwMode="auto">
              <a:xfrm>
                <a:off x="2078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8" name="Freeform 1298"/>
              <p:cNvSpPr>
                <a:spLocks/>
              </p:cNvSpPr>
              <p:nvPr/>
            </p:nvSpPr>
            <p:spPr bwMode="auto">
              <a:xfrm>
                <a:off x="2274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8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899" name="Freeform 1299"/>
              <p:cNvSpPr>
                <a:spLocks/>
              </p:cNvSpPr>
              <p:nvPr/>
            </p:nvSpPr>
            <p:spPr bwMode="auto">
              <a:xfrm>
                <a:off x="2357" y="3269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0" name="Freeform 1300"/>
              <p:cNvSpPr>
                <a:spLocks/>
              </p:cNvSpPr>
              <p:nvPr/>
            </p:nvSpPr>
            <p:spPr bwMode="auto">
              <a:xfrm>
                <a:off x="2352" y="3703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2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4 w 12"/>
                  <a:gd name="T9" fmla="*/ 0 h 10"/>
                  <a:gd name="T10" fmla="*/ 6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2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2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1" name="Freeform 1301"/>
              <p:cNvSpPr>
                <a:spLocks/>
              </p:cNvSpPr>
              <p:nvPr/>
            </p:nvSpPr>
            <p:spPr bwMode="auto">
              <a:xfrm>
                <a:off x="2352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2" name="Freeform 1302"/>
              <p:cNvSpPr>
                <a:spLocks/>
              </p:cNvSpPr>
              <p:nvPr/>
            </p:nvSpPr>
            <p:spPr bwMode="auto">
              <a:xfrm>
                <a:off x="2278" y="3272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0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0 w 151"/>
                  <a:gd name="T9" fmla="*/ 0 h 5"/>
                  <a:gd name="T10" fmla="*/ 3 w 151"/>
                  <a:gd name="T11" fmla="*/ 2 h 5"/>
                  <a:gd name="T12" fmla="*/ 0 w 151"/>
                  <a:gd name="T13" fmla="*/ 5 h 5"/>
                  <a:gd name="T14" fmla="*/ 0 w 151"/>
                  <a:gd name="T15" fmla="*/ 5 h 5"/>
                  <a:gd name="T16" fmla="*/ 0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0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3" name="Freeform 1303"/>
              <p:cNvSpPr>
                <a:spLocks/>
              </p:cNvSpPr>
              <p:nvPr/>
            </p:nvSpPr>
            <p:spPr bwMode="auto">
              <a:xfrm>
                <a:off x="2270" y="3268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6 w 19"/>
                  <a:gd name="T5" fmla="*/ 13 h 13"/>
                  <a:gd name="T6" fmla="*/ 19 w 19"/>
                  <a:gd name="T7" fmla="*/ 10 h 13"/>
                  <a:gd name="T8" fmla="*/ 10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19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4" name="Freeform 1304"/>
              <p:cNvSpPr>
                <a:spLocks/>
              </p:cNvSpPr>
              <p:nvPr/>
            </p:nvSpPr>
            <p:spPr bwMode="auto">
              <a:xfrm>
                <a:off x="2274" y="3268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5" name="Freeform 1305"/>
              <p:cNvSpPr>
                <a:spLocks/>
              </p:cNvSpPr>
              <p:nvPr/>
            </p:nvSpPr>
            <p:spPr bwMode="auto">
              <a:xfrm>
                <a:off x="2469" y="3269"/>
                <a:ext cx="84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1 w 168"/>
                  <a:gd name="T5" fmla="*/ 870 h 876"/>
                  <a:gd name="T6" fmla="*/ 161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6" name="Freeform 1306"/>
              <p:cNvSpPr>
                <a:spLocks/>
              </p:cNvSpPr>
              <p:nvPr/>
            </p:nvSpPr>
            <p:spPr bwMode="auto">
              <a:xfrm>
                <a:off x="2552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7" name="Freeform 1307"/>
              <p:cNvSpPr>
                <a:spLocks/>
              </p:cNvSpPr>
              <p:nvPr/>
            </p:nvSpPr>
            <p:spPr bwMode="auto">
              <a:xfrm>
                <a:off x="2547" y="3703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4 w 13"/>
                  <a:gd name="T9" fmla="*/ 0 h 10"/>
                  <a:gd name="T10" fmla="*/ 6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8" name="Freeform 1308"/>
              <p:cNvSpPr>
                <a:spLocks/>
              </p:cNvSpPr>
              <p:nvPr/>
            </p:nvSpPr>
            <p:spPr bwMode="auto">
              <a:xfrm>
                <a:off x="2547" y="3272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09" name="Freeform 1309"/>
              <p:cNvSpPr>
                <a:spLocks/>
              </p:cNvSpPr>
              <p:nvPr/>
            </p:nvSpPr>
            <p:spPr bwMode="auto">
              <a:xfrm>
                <a:off x="2474" y="3272"/>
                <a:ext cx="75" cy="3"/>
              </a:xfrm>
              <a:custGeom>
                <a:avLst/>
                <a:gdLst>
                  <a:gd name="T0" fmla="*/ 0 w 152"/>
                  <a:gd name="T1" fmla="*/ 5 h 5"/>
                  <a:gd name="T2" fmla="*/ 0 w 152"/>
                  <a:gd name="T3" fmla="*/ 5 h 5"/>
                  <a:gd name="T4" fmla="*/ 152 w 152"/>
                  <a:gd name="T5" fmla="*/ 5 h 5"/>
                  <a:gd name="T6" fmla="*/ 152 w 152"/>
                  <a:gd name="T7" fmla="*/ 0 h 5"/>
                  <a:gd name="T8" fmla="*/ 0 w 152"/>
                  <a:gd name="T9" fmla="*/ 0 h 5"/>
                  <a:gd name="T10" fmla="*/ 2 w 152"/>
                  <a:gd name="T11" fmla="*/ 2 h 5"/>
                  <a:gd name="T12" fmla="*/ 0 w 152"/>
                  <a:gd name="T13" fmla="*/ 5 h 5"/>
                  <a:gd name="T14" fmla="*/ 0 w 152"/>
                  <a:gd name="T15" fmla="*/ 5 h 5"/>
                  <a:gd name="T16" fmla="*/ 0 w 152"/>
                  <a:gd name="T17" fmla="*/ 5 h 5"/>
                  <a:gd name="T18" fmla="*/ 0 w 15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5">
                    <a:moveTo>
                      <a:pt x="0" y="5"/>
                    </a:moveTo>
                    <a:lnTo>
                      <a:pt x="0" y="5"/>
                    </a:lnTo>
                    <a:lnTo>
                      <a:pt x="152" y="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0" name="Freeform 1310"/>
              <p:cNvSpPr>
                <a:spLocks/>
              </p:cNvSpPr>
              <p:nvPr/>
            </p:nvSpPr>
            <p:spPr bwMode="auto">
              <a:xfrm>
                <a:off x="2466" y="3268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5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5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1" name="Freeform 1311"/>
              <p:cNvSpPr>
                <a:spLocks/>
              </p:cNvSpPr>
              <p:nvPr/>
            </p:nvSpPr>
            <p:spPr bwMode="auto">
              <a:xfrm>
                <a:off x="2469" y="3268"/>
                <a:ext cx="86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2" name="Freeform 1312"/>
              <p:cNvSpPr>
                <a:spLocks/>
              </p:cNvSpPr>
              <p:nvPr/>
            </p:nvSpPr>
            <p:spPr bwMode="auto">
              <a:xfrm>
                <a:off x="2665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3" name="Freeform 1313"/>
              <p:cNvSpPr>
                <a:spLocks/>
              </p:cNvSpPr>
              <p:nvPr/>
            </p:nvSpPr>
            <p:spPr bwMode="auto">
              <a:xfrm>
                <a:off x="2748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4" name="Freeform 1314"/>
              <p:cNvSpPr>
                <a:spLocks/>
              </p:cNvSpPr>
              <p:nvPr/>
            </p:nvSpPr>
            <p:spPr bwMode="auto">
              <a:xfrm>
                <a:off x="2743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4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5" name="Freeform 1315"/>
              <p:cNvSpPr>
                <a:spLocks/>
              </p:cNvSpPr>
              <p:nvPr/>
            </p:nvSpPr>
            <p:spPr bwMode="auto">
              <a:xfrm>
                <a:off x="2743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6" name="Freeform 1316"/>
              <p:cNvSpPr>
                <a:spLocks/>
              </p:cNvSpPr>
              <p:nvPr/>
            </p:nvSpPr>
            <p:spPr bwMode="auto">
              <a:xfrm>
                <a:off x="2669" y="3272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7" name="Freeform 1317"/>
              <p:cNvSpPr>
                <a:spLocks/>
              </p:cNvSpPr>
              <p:nvPr/>
            </p:nvSpPr>
            <p:spPr bwMode="auto">
              <a:xfrm>
                <a:off x="2661" y="3268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8" name="Freeform 1318"/>
              <p:cNvSpPr>
                <a:spLocks/>
              </p:cNvSpPr>
              <p:nvPr/>
            </p:nvSpPr>
            <p:spPr bwMode="auto">
              <a:xfrm>
                <a:off x="2665" y="3268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19" name="Freeform 1319"/>
              <p:cNvSpPr>
                <a:spLocks/>
              </p:cNvSpPr>
              <p:nvPr/>
            </p:nvSpPr>
            <p:spPr bwMode="auto">
              <a:xfrm>
                <a:off x="2861" y="3269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0" name="Freeform 1320"/>
              <p:cNvSpPr>
                <a:spLocks/>
              </p:cNvSpPr>
              <p:nvPr/>
            </p:nvSpPr>
            <p:spPr bwMode="auto">
              <a:xfrm>
                <a:off x="2944" y="3269"/>
                <a:ext cx="2" cy="440"/>
              </a:xfrm>
              <a:custGeom>
                <a:avLst/>
                <a:gdLst>
                  <a:gd name="T0" fmla="*/ 2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4 w 4"/>
                  <a:gd name="T11" fmla="*/ 872 h 880"/>
                  <a:gd name="T12" fmla="*/ 2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2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1" name="Freeform 1321"/>
              <p:cNvSpPr>
                <a:spLocks/>
              </p:cNvSpPr>
              <p:nvPr/>
            </p:nvSpPr>
            <p:spPr bwMode="auto">
              <a:xfrm>
                <a:off x="2939" y="3703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2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2" name="Freeform 1322"/>
              <p:cNvSpPr>
                <a:spLocks/>
              </p:cNvSpPr>
              <p:nvPr/>
            </p:nvSpPr>
            <p:spPr bwMode="auto">
              <a:xfrm>
                <a:off x="2939" y="3272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3" name="Freeform 1323"/>
              <p:cNvSpPr>
                <a:spLocks/>
              </p:cNvSpPr>
              <p:nvPr/>
            </p:nvSpPr>
            <p:spPr bwMode="auto">
              <a:xfrm>
                <a:off x="2863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4" name="Freeform 1324"/>
              <p:cNvSpPr>
                <a:spLocks/>
              </p:cNvSpPr>
              <p:nvPr/>
            </p:nvSpPr>
            <p:spPr bwMode="auto">
              <a:xfrm>
                <a:off x="2858" y="3268"/>
                <a:ext cx="7" cy="7"/>
              </a:xfrm>
              <a:custGeom>
                <a:avLst/>
                <a:gdLst>
                  <a:gd name="T0" fmla="*/ 6 w 16"/>
                  <a:gd name="T1" fmla="*/ 0 h 13"/>
                  <a:gd name="T2" fmla="*/ 4 w 16"/>
                  <a:gd name="T3" fmla="*/ 4 h 13"/>
                  <a:gd name="T4" fmla="*/ 12 w 16"/>
                  <a:gd name="T5" fmla="*/ 13 h 13"/>
                  <a:gd name="T6" fmla="*/ 16 w 16"/>
                  <a:gd name="T7" fmla="*/ 10 h 13"/>
                  <a:gd name="T8" fmla="*/ 8 w 16"/>
                  <a:gd name="T9" fmla="*/ 2 h 13"/>
                  <a:gd name="T10" fmla="*/ 6 w 16"/>
                  <a:gd name="T11" fmla="*/ 6 h 13"/>
                  <a:gd name="T12" fmla="*/ 6 w 16"/>
                  <a:gd name="T13" fmla="*/ 0 h 13"/>
                  <a:gd name="T14" fmla="*/ 0 w 16"/>
                  <a:gd name="T15" fmla="*/ 0 h 13"/>
                  <a:gd name="T16" fmla="*/ 4 w 16"/>
                  <a:gd name="T17" fmla="*/ 4 h 13"/>
                  <a:gd name="T18" fmla="*/ 6 w 1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3">
                    <a:moveTo>
                      <a:pt x="6" y="0"/>
                    </a:moveTo>
                    <a:lnTo>
                      <a:pt x="4" y="4"/>
                    </a:lnTo>
                    <a:lnTo>
                      <a:pt x="12" y="13"/>
                    </a:lnTo>
                    <a:lnTo>
                      <a:pt x="16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5" name="Freeform 1325"/>
              <p:cNvSpPr>
                <a:spLocks/>
              </p:cNvSpPr>
              <p:nvPr/>
            </p:nvSpPr>
            <p:spPr bwMode="auto">
              <a:xfrm>
                <a:off x="2861" y="3268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6" name="Freeform 1326"/>
              <p:cNvSpPr>
                <a:spLocks/>
              </p:cNvSpPr>
              <p:nvPr/>
            </p:nvSpPr>
            <p:spPr bwMode="auto">
              <a:xfrm>
                <a:off x="3055" y="3269"/>
                <a:ext cx="86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7" name="Freeform 1327"/>
              <p:cNvSpPr>
                <a:spLocks/>
              </p:cNvSpPr>
              <p:nvPr/>
            </p:nvSpPr>
            <p:spPr bwMode="auto">
              <a:xfrm>
                <a:off x="3139" y="3269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8" name="Freeform 1328"/>
              <p:cNvSpPr>
                <a:spLocks/>
              </p:cNvSpPr>
              <p:nvPr/>
            </p:nvSpPr>
            <p:spPr bwMode="auto">
              <a:xfrm>
                <a:off x="3135" y="3703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0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2 w 12"/>
                  <a:gd name="T9" fmla="*/ 0 h 10"/>
                  <a:gd name="T10" fmla="*/ 4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0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0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29" name="Freeform 1329"/>
              <p:cNvSpPr>
                <a:spLocks/>
              </p:cNvSpPr>
              <p:nvPr/>
            </p:nvSpPr>
            <p:spPr bwMode="auto">
              <a:xfrm>
                <a:off x="3135" y="3272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30" name="Freeform 1330"/>
              <p:cNvSpPr>
                <a:spLocks/>
              </p:cNvSpPr>
              <p:nvPr/>
            </p:nvSpPr>
            <p:spPr bwMode="auto">
              <a:xfrm>
                <a:off x="3059" y="3272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6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31" name="Freeform 1331"/>
              <p:cNvSpPr>
                <a:spLocks/>
              </p:cNvSpPr>
              <p:nvPr/>
            </p:nvSpPr>
            <p:spPr bwMode="auto">
              <a:xfrm>
                <a:off x="3053" y="3268"/>
                <a:ext cx="9" cy="7"/>
              </a:xfrm>
              <a:custGeom>
                <a:avLst/>
                <a:gdLst>
                  <a:gd name="T0" fmla="*/ 6 w 20"/>
                  <a:gd name="T1" fmla="*/ 0 h 13"/>
                  <a:gd name="T2" fmla="*/ 6 w 20"/>
                  <a:gd name="T3" fmla="*/ 4 h 13"/>
                  <a:gd name="T4" fmla="*/ 14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6 w 20"/>
                  <a:gd name="T11" fmla="*/ 6 h 13"/>
                  <a:gd name="T12" fmla="*/ 6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6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6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32" name="Freeform 1332"/>
              <p:cNvSpPr>
                <a:spLocks/>
              </p:cNvSpPr>
              <p:nvPr/>
            </p:nvSpPr>
            <p:spPr bwMode="auto">
              <a:xfrm>
                <a:off x="3055" y="3268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33" name="Rectangle 1333"/>
              <p:cNvSpPr>
                <a:spLocks noChangeArrowheads="1"/>
              </p:cNvSpPr>
              <p:nvPr/>
            </p:nvSpPr>
            <p:spPr bwMode="auto">
              <a:xfrm>
                <a:off x="1100" y="3343"/>
                <a:ext cx="2038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6934" name="Rectangle 1334"/>
              <p:cNvSpPr>
                <a:spLocks noChangeArrowheads="1"/>
              </p:cNvSpPr>
              <p:nvPr/>
            </p:nvSpPr>
            <p:spPr bwMode="auto">
              <a:xfrm>
                <a:off x="1100" y="3589"/>
                <a:ext cx="2038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6935" name="Freeform 1335"/>
            <p:cNvSpPr>
              <a:spLocks/>
            </p:cNvSpPr>
            <p:nvPr/>
          </p:nvSpPr>
          <p:spPr bwMode="auto">
            <a:xfrm>
              <a:off x="2435" y="2095"/>
              <a:ext cx="2" cy="20"/>
            </a:xfrm>
            <a:custGeom>
              <a:avLst/>
              <a:gdLst>
                <a:gd name="T0" fmla="*/ 2 w 4"/>
                <a:gd name="T1" fmla="*/ 0 h 41"/>
                <a:gd name="T2" fmla="*/ 0 w 4"/>
                <a:gd name="T3" fmla="*/ 4 h 41"/>
                <a:gd name="T4" fmla="*/ 0 w 4"/>
                <a:gd name="T5" fmla="*/ 41 h 41"/>
                <a:gd name="T6" fmla="*/ 4 w 4"/>
                <a:gd name="T7" fmla="*/ 41 h 41"/>
                <a:gd name="T8" fmla="*/ 4 w 4"/>
                <a:gd name="T9" fmla="*/ 4 h 41"/>
                <a:gd name="T10" fmla="*/ 2 w 4"/>
                <a:gd name="T11" fmla="*/ 6 h 41"/>
                <a:gd name="T12" fmla="*/ 2 w 4"/>
                <a:gd name="T13" fmla="*/ 0 h 41"/>
                <a:gd name="T14" fmla="*/ 0 w 4"/>
                <a:gd name="T15" fmla="*/ 0 h 41"/>
                <a:gd name="T16" fmla="*/ 0 w 4"/>
                <a:gd name="T17" fmla="*/ 4 h 41"/>
                <a:gd name="T18" fmla="*/ 2 w 4"/>
                <a:gd name="T1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1">
                  <a:moveTo>
                    <a:pt x="2" y="0"/>
                  </a:moveTo>
                  <a:lnTo>
                    <a:pt x="0" y="4"/>
                  </a:lnTo>
                  <a:lnTo>
                    <a:pt x="0" y="41"/>
                  </a:lnTo>
                  <a:lnTo>
                    <a:pt x="4" y="41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6936" name="Freeform 1336"/>
            <p:cNvSpPr>
              <a:spLocks/>
            </p:cNvSpPr>
            <p:nvPr/>
          </p:nvSpPr>
          <p:spPr bwMode="auto">
            <a:xfrm>
              <a:off x="2436" y="2095"/>
              <a:ext cx="83" cy="2"/>
            </a:xfrm>
            <a:custGeom>
              <a:avLst/>
              <a:gdLst>
                <a:gd name="T0" fmla="*/ 167 w 167"/>
                <a:gd name="T1" fmla="*/ 4 h 6"/>
                <a:gd name="T2" fmla="*/ 163 w 167"/>
                <a:gd name="T3" fmla="*/ 0 h 6"/>
                <a:gd name="T4" fmla="*/ 0 w 167"/>
                <a:gd name="T5" fmla="*/ 0 h 6"/>
                <a:gd name="T6" fmla="*/ 0 w 167"/>
                <a:gd name="T7" fmla="*/ 6 h 6"/>
                <a:gd name="T8" fmla="*/ 163 w 167"/>
                <a:gd name="T9" fmla="*/ 6 h 6"/>
                <a:gd name="T10" fmla="*/ 161 w 167"/>
                <a:gd name="T11" fmla="*/ 4 h 6"/>
                <a:gd name="T12" fmla="*/ 167 w 167"/>
                <a:gd name="T13" fmla="*/ 4 h 6"/>
                <a:gd name="T14" fmla="*/ 167 w 167"/>
                <a:gd name="T15" fmla="*/ 0 h 6"/>
                <a:gd name="T16" fmla="*/ 163 w 167"/>
                <a:gd name="T17" fmla="*/ 0 h 6"/>
                <a:gd name="T18" fmla="*/ 167 w 167"/>
                <a:gd name="T1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6">
                  <a:moveTo>
                    <a:pt x="167" y="4"/>
                  </a:moveTo>
                  <a:lnTo>
                    <a:pt x="163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63" y="6"/>
                  </a:lnTo>
                  <a:lnTo>
                    <a:pt x="161" y="4"/>
                  </a:lnTo>
                  <a:lnTo>
                    <a:pt x="167" y="4"/>
                  </a:lnTo>
                  <a:lnTo>
                    <a:pt x="167" y="0"/>
                  </a:lnTo>
                  <a:lnTo>
                    <a:pt x="163" y="0"/>
                  </a:lnTo>
                  <a:lnTo>
                    <a:pt x="16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6937" name="Freeform 1337"/>
            <p:cNvSpPr>
              <a:spLocks/>
            </p:cNvSpPr>
            <p:nvPr/>
          </p:nvSpPr>
          <p:spPr bwMode="auto">
            <a:xfrm>
              <a:off x="2435" y="1851"/>
              <a:ext cx="2" cy="20"/>
            </a:xfrm>
            <a:custGeom>
              <a:avLst/>
              <a:gdLst>
                <a:gd name="T0" fmla="*/ 2 w 4"/>
                <a:gd name="T1" fmla="*/ 0 h 39"/>
                <a:gd name="T2" fmla="*/ 0 w 4"/>
                <a:gd name="T3" fmla="*/ 2 h 39"/>
                <a:gd name="T4" fmla="*/ 0 w 4"/>
                <a:gd name="T5" fmla="*/ 39 h 39"/>
                <a:gd name="T6" fmla="*/ 4 w 4"/>
                <a:gd name="T7" fmla="*/ 39 h 39"/>
                <a:gd name="T8" fmla="*/ 4 w 4"/>
                <a:gd name="T9" fmla="*/ 2 h 39"/>
                <a:gd name="T10" fmla="*/ 2 w 4"/>
                <a:gd name="T11" fmla="*/ 6 h 39"/>
                <a:gd name="T12" fmla="*/ 2 w 4"/>
                <a:gd name="T13" fmla="*/ 0 h 39"/>
                <a:gd name="T14" fmla="*/ 0 w 4"/>
                <a:gd name="T15" fmla="*/ 0 h 39"/>
                <a:gd name="T16" fmla="*/ 0 w 4"/>
                <a:gd name="T17" fmla="*/ 2 h 39"/>
                <a:gd name="T18" fmla="*/ 2 w 4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39">
                  <a:moveTo>
                    <a:pt x="2" y="0"/>
                  </a:moveTo>
                  <a:lnTo>
                    <a:pt x="0" y="2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4" y="2"/>
                  </a:ln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6938" name="Freeform 1338"/>
            <p:cNvSpPr>
              <a:spLocks/>
            </p:cNvSpPr>
            <p:nvPr/>
          </p:nvSpPr>
          <p:spPr bwMode="auto">
            <a:xfrm>
              <a:off x="2436" y="1734"/>
              <a:ext cx="84" cy="438"/>
            </a:xfrm>
            <a:custGeom>
              <a:avLst/>
              <a:gdLst>
                <a:gd name="T0" fmla="*/ 169 w 169"/>
                <a:gd name="T1" fmla="*/ 0 h 876"/>
                <a:gd name="T2" fmla="*/ 169 w 169"/>
                <a:gd name="T3" fmla="*/ 876 h 876"/>
                <a:gd name="T4" fmla="*/ 159 w 169"/>
                <a:gd name="T5" fmla="*/ 870 h 876"/>
                <a:gd name="T6" fmla="*/ 159 w 169"/>
                <a:gd name="T7" fmla="*/ 10 h 876"/>
                <a:gd name="T8" fmla="*/ 10 w 169"/>
                <a:gd name="T9" fmla="*/ 10 h 876"/>
                <a:gd name="T10" fmla="*/ 0 w 169"/>
                <a:gd name="T11" fmla="*/ 0 h 876"/>
                <a:gd name="T12" fmla="*/ 169 w 169"/>
                <a:gd name="T13" fmla="*/ 0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876">
                  <a:moveTo>
                    <a:pt x="169" y="0"/>
                  </a:moveTo>
                  <a:lnTo>
                    <a:pt x="169" y="876"/>
                  </a:lnTo>
                  <a:lnTo>
                    <a:pt x="159" y="870"/>
                  </a:lnTo>
                  <a:lnTo>
                    <a:pt x="159" y="10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26939" name="Group 1339"/>
            <p:cNvGrpSpPr>
              <a:grpSpLocks/>
            </p:cNvGrpSpPr>
            <p:nvPr/>
          </p:nvGrpSpPr>
          <p:grpSpPr bwMode="auto">
            <a:xfrm>
              <a:off x="2429" y="1730"/>
              <a:ext cx="1963" cy="441"/>
              <a:chOff x="2514" y="1733"/>
              <a:chExt cx="1963" cy="441"/>
            </a:xfrm>
          </p:grpSpPr>
          <p:sp>
            <p:nvSpPr>
              <p:cNvPr id="26940" name="Rectangle 1340"/>
              <p:cNvSpPr>
                <a:spLocks noChangeArrowheads="1"/>
              </p:cNvSpPr>
              <p:nvPr/>
            </p:nvSpPr>
            <p:spPr bwMode="auto">
              <a:xfrm>
                <a:off x="4390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1" name="Freeform 1341"/>
              <p:cNvSpPr>
                <a:spLocks/>
              </p:cNvSpPr>
              <p:nvPr/>
            </p:nvSpPr>
            <p:spPr bwMode="auto">
              <a:xfrm>
                <a:off x="4474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2" name="Freeform 1342"/>
              <p:cNvSpPr>
                <a:spLocks/>
              </p:cNvSpPr>
              <p:nvPr/>
            </p:nvSpPr>
            <p:spPr bwMode="auto">
              <a:xfrm>
                <a:off x="4389" y="1733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3" name="Freeform 1343"/>
              <p:cNvSpPr>
                <a:spLocks/>
              </p:cNvSpPr>
              <p:nvPr/>
            </p:nvSpPr>
            <p:spPr bwMode="auto">
              <a:xfrm>
                <a:off x="4389" y="1734"/>
                <a:ext cx="1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4" name="Freeform 1344"/>
              <p:cNvSpPr>
                <a:spLocks/>
              </p:cNvSpPr>
              <p:nvPr/>
            </p:nvSpPr>
            <p:spPr bwMode="auto">
              <a:xfrm>
                <a:off x="4390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5" name="Rectangle 1345"/>
              <p:cNvSpPr>
                <a:spLocks noChangeArrowheads="1"/>
              </p:cNvSpPr>
              <p:nvPr/>
            </p:nvSpPr>
            <p:spPr bwMode="auto">
              <a:xfrm>
                <a:off x="4194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6" name="Freeform 1346"/>
              <p:cNvSpPr>
                <a:spLocks/>
              </p:cNvSpPr>
              <p:nvPr/>
            </p:nvSpPr>
            <p:spPr bwMode="auto">
              <a:xfrm>
                <a:off x="4278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7" name="Freeform 1347"/>
              <p:cNvSpPr>
                <a:spLocks/>
              </p:cNvSpPr>
              <p:nvPr/>
            </p:nvSpPr>
            <p:spPr bwMode="auto">
              <a:xfrm>
                <a:off x="4193" y="1733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8" name="Freeform 1348"/>
              <p:cNvSpPr>
                <a:spLocks/>
              </p:cNvSpPr>
              <p:nvPr/>
            </p:nvSpPr>
            <p:spPr bwMode="auto">
              <a:xfrm>
                <a:off x="4193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49" name="Freeform 1349"/>
              <p:cNvSpPr>
                <a:spLocks/>
              </p:cNvSpPr>
              <p:nvPr/>
            </p:nvSpPr>
            <p:spPr bwMode="auto">
              <a:xfrm>
                <a:off x="4194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0" name="Rectangle 1350"/>
              <p:cNvSpPr>
                <a:spLocks noChangeArrowheads="1"/>
              </p:cNvSpPr>
              <p:nvPr/>
            </p:nvSpPr>
            <p:spPr bwMode="auto">
              <a:xfrm>
                <a:off x="3998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1" name="Freeform 1351"/>
              <p:cNvSpPr>
                <a:spLocks/>
              </p:cNvSpPr>
              <p:nvPr/>
            </p:nvSpPr>
            <p:spPr bwMode="auto">
              <a:xfrm>
                <a:off x="4082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2" name="Freeform 1352"/>
              <p:cNvSpPr>
                <a:spLocks/>
              </p:cNvSpPr>
              <p:nvPr/>
            </p:nvSpPr>
            <p:spPr bwMode="auto">
              <a:xfrm>
                <a:off x="3997" y="1733"/>
                <a:ext cx="87" cy="2"/>
              </a:xfrm>
              <a:custGeom>
                <a:avLst/>
                <a:gdLst>
                  <a:gd name="T0" fmla="*/ 5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3" name="Freeform 1353"/>
              <p:cNvSpPr>
                <a:spLocks/>
              </p:cNvSpPr>
              <p:nvPr/>
            </p:nvSpPr>
            <p:spPr bwMode="auto">
              <a:xfrm>
                <a:off x="3997" y="1734"/>
                <a:ext cx="3" cy="440"/>
              </a:xfrm>
              <a:custGeom>
                <a:avLst/>
                <a:gdLst>
                  <a:gd name="T0" fmla="*/ 2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2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2 w 5"/>
                  <a:gd name="T17" fmla="*/ 880 h 880"/>
                  <a:gd name="T18" fmla="*/ 2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2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4" name="Freeform 1354"/>
              <p:cNvSpPr>
                <a:spLocks/>
              </p:cNvSpPr>
              <p:nvPr/>
            </p:nvSpPr>
            <p:spPr bwMode="auto">
              <a:xfrm>
                <a:off x="3998" y="2171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5" name="Rectangle 1355"/>
              <p:cNvSpPr>
                <a:spLocks noChangeArrowheads="1"/>
              </p:cNvSpPr>
              <p:nvPr/>
            </p:nvSpPr>
            <p:spPr bwMode="auto">
              <a:xfrm>
                <a:off x="3803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6" name="Freeform 1356"/>
              <p:cNvSpPr>
                <a:spLocks/>
              </p:cNvSpPr>
              <p:nvPr/>
            </p:nvSpPr>
            <p:spPr bwMode="auto">
              <a:xfrm>
                <a:off x="3887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7" name="Freeform 1357"/>
              <p:cNvSpPr>
                <a:spLocks/>
              </p:cNvSpPr>
              <p:nvPr/>
            </p:nvSpPr>
            <p:spPr bwMode="auto">
              <a:xfrm>
                <a:off x="3802" y="1733"/>
                <a:ext cx="86" cy="2"/>
              </a:xfrm>
              <a:custGeom>
                <a:avLst/>
                <a:gdLst>
                  <a:gd name="T0" fmla="*/ 4 w 172"/>
                  <a:gd name="T1" fmla="*/ 2 h 4"/>
                  <a:gd name="T2" fmla="*/ 2 w 172"/>
                  <a:gd name="T3" fmla="*/ 4 h 4"/>
                  <a:gd name="T4" fmla="*/ 172 w 172"/>
                  <a:gd name="T5" fmla="*/ 4 h 4"/>
                  <a:gd name="T6" fmla="*/ 172 w 172"/>
                  <a:gd name="T7" fmla="*/ 0 h 4"/>
                  <a:gd name="T8" fmla="*/ 2 w 172"/>
                  <a:gd name="T9" fmla="*/ 0 h 4"/>
                  <a:gd name="T10" fmla="*/ 0 w 172"/>
                  <a:gd name="T11" fmla="*/ 2 h 4"/>
                  <a:gd name="T12" fmla="*/ 2 w 172"/>
                  <a:gd name="T13" fmla="*/ 0 h 4"/>
                  <a:gd name="T14" fmla="*/ 0 w 172"/>
                  <a:gd name="T15" fmla="*/ 0 h 4"/>
                  <a:gd name="T16" fmla="*/ 0 w 172"/>
                  <a:gd name="T17" fmla="*/ 2 h 4"/>
                  <a:gd name="T18" fmla="*/ 4 w 172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4">
                    <a:moveTo>
                      <a:pt x="4" y="2"/>
                    </a:moveTo>
                    <a:lnTo>
                      <a:pt x="2" y="4"/>
                    </a:lnTo>
                    <a:lnTo>
                      <a:pt x="172" y="4"/>
                    </a:lnTo>
                    <a:lnTo>
                      <a:pt x="17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8" name="Freeform 1358"/>
              <p:cNvSpPr>
                <a:spLocks/>
              </p:cNvSpPr>
              <p:nvPr/>
            </p:nvSpPr>
            <p:spPr bwMode="auto">
              <a:xfrm>
                <a:off x="3802" y="1734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59" name="Freeform 1359"/>
              <p:cNvSpPr>
                <a:spLocks/>
              </p:cNvSpPr>
              <p:nvPr/>
            </p:nvSpPr>
            <p:spPr bwMode="auto">
              <a:xfrm>
                <a:off x="3803" y="2171"/>
                <a:ext cx="87" cy="3"/>
              </a:xfrm>
              <a:custGeom>
                <a:avLst/>
                <a:gdLst>
                  <a:gd name="T0" fmla="*/ 168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0" name="Rectangle 1360"/>
              <p:cNvSpPr>
                <a:spLocks noChangeArrowheads="1"/>
              </p:cNvSpPr>
              <p:nvPr/>
            </p:nvSpPr>
            <p:spPr bwMode="auto">
              <a:xfrm>
                <a:off x="3607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1" name="Freeform 1361"/>
              <p:cNvSpPr>
                <a:spLocks/>
              </p:cNvSpPr>
              <p:nvPr/>
            </p:nvSpPr>
            <p:spPr bwMode="auto">
              <a:xfrm>
                <a:off x="3691" y="1733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2" name="Freeform 1362"/>
              <p:cNvSpPr>
                <a:spLocks/>
              </p:cNvSpPr>
              <p:nvPr/>
            </p:nvSpPr>
            <p:spPr bwMode="auto">
              <a:xfrm>
                <a:off x="3606" y="1733"/>
                <a:ext cx="86" cy="2"/>
              </a:xfrm>
              <a:custGeom>
                <a:avLst/>
                <a:gdLst>
                  <a:gd name="T0" fmla="*/ 4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4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4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3" name="Freeform 1363"/>
              <p:cNvSpPr>
                <a:spLocks/>
              </p:cNvSpPr>
              <p:nvPr/>
            </p:nvSpPr>
            <p:spPr bwMode="auto">
              <a:xfrm>
                <a:off x="3606" y="1734"/>
                <a:ext cx="2" cy="440"/>
              </a:xfrm>
              <a:custGeom>
                <a:avLst/>
                <a:gdLst>
                  <a:gd name="T0" fmla="*/ 2 w 4"/>
                  <a:gd name="T1" fmla="*/ 874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80 h 880"/>
                  <a:gd name="T12" fmla="*/ 0 w 4"/>
                  <a:gd name="T13" fmla="*/ 876 h 880"/>
                  <a:gd name="T14" fmla="*/ 0 w 4"/>
                  <a:gd name="T15" fmla="*/ 880 h 880"/>
                  <a:gd name="T16" fmla="*/ 2 w 4"/>
                  <a:gd name="T17" fmla="*/ 880 h 880"/>
                  <a:gd name="T18" fmla="*/ 2 w 4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4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4" name="Freeform 1364"/>
              <p:cNvSpPr>
                <a:spLocks/>
              </p:cNvSpPr>
              <p:nvPr/>
            </p:nvSpPr>
            <p:spPr bwMode="auto">
              <a:xfrm>
                <a:off x="3607" y="2171"/>
                <a:ext cx="86" cy="3"/>
              </a:xfrm>
              <a:custGeom>
                <a:avLst/>
                <a:gdLst>
                  <a:gd name="T0" fmla="*/ 169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73 w 173"/>
                  <a:gd name="T11" fmla="*/ 2 h 6"/>
                  <a:gd name="T12" fmla="*/ 171 w 173"/>
                  <a:gd name="T13" fmla="*/ 6 h 6"/>
                  <a:gd name="T14" fmla="*/ 173 w 173"/>
                  <a:gd name="T15" fmla="*/ 6 h 6"/>
                  <a:gd name="T16" fmla="*/ 173 w 173"/>
                  <a:gd name="T17" fmla="*/ 2 h 6"/>
                  <a:gd name="T18" fmla="*/ 169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3" y="2"/>
                    </a:lnTo>
                    <a:lnTo>
                      <a:pt x="171" y="6"/>
                    </a:lnTo>
                    <a:lnTo>
                      <a:pt x="173" y="6"/>
                    </a:lnTo>
                    <a:lnTo>
                      <a:pt x="173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5" name="Rectangle 1365"/>
              <p:cNvSpPr>
                <a:spLocks noChangeArrowheads="1"/>
              </p:cNvSpPr>
              <p:nvPr/>
            </p:nvSpPr>
            <p:spPr bwMode="auto">
              <a:xfrm>
                <a:off x="3411" y="1734"/>
                <a:ext cx="85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6" name="Freeform 1366"/>
              <p:cNvSpPr>
                <a:spLocks/>
              </p:cNvSpPr>
              <p:nvPr/>
            </p:nvSpPr>
            <p:spPr bwMode="auto">
              <a:xfrm>
                <a:off x="3495" y="1733"/>
                <a:ext cx="3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7" name="Freeform 1367"/>
              <p:cNvSpPr>
                <a:spLocks/>
              </p:cNvSpPr>
              <p:nvPr/>
            </p:nvSpPr>
            <p:spPr bwMode="auto">
              <a:xfrm>
                <a:off x="3410" y="1733"/>
                <a:ext cx="86" cy="2"/>
              </a:xfrm>
              <a:custGeom>
                <a:avLst/>
                <a:gdLst>
                  <a:gd name="T0" fmla="*/ 6 w 173"/>
                  <a:gd name="T1" fmla="*/ 2 h 4"/>
                  <a:gd name="T2" fmla="*/ 2 w 173"/>
                  <a:gd name="T3" fmla="*/ 4 h 4"/>
                  <a:gd name="T4" fmla="*/ 173 w 173"/>
                  <a:gd name="T5" fmla="*/ 4 h 4"/>
                  <a:gd name="T6" fmla="*/ 173 w 173"/>
                  <a:gd name="T7" fmla="*/ 0 h 4"/>
                  <a:gd name="T8" fmla="*/ 2 w 173"/>
                  <a:gd name="T9" fmla="*/ 0 h 4"/>
                  <a:gd name="T10" fmla="*/ 0 w 173"/>
                  <a:gd name="T11" fmla="*/ 2 h 4"/>
                  <a:gd name="T12" fmla="*/ 2 w 173"/>
                  <a:gd name="T13" fmla="*/ 0 h 4"/>
                  <a:gd name="T14" fmla="*/ 0 w 173"/>
                  <a:gd name="T15" fmla="*/ 0 h 4"/>
                  <a:gd name="T16" fmla="*/ 0 w 173"/>
                  <a:gd name="T17" fmla="*/ 2 h 4"/>
                  <a:gd name="T18" fmla="*/ 6 w 173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4">
                    <a:moveTo>
                      <a:pt x="6" y="2"/>
                    </a:moveTo>
                    <a:lnTo>
                      <a:pt x="2" y="4"/>
                    </a:lnTo>
                    <a:lnTo>
                      <a:pt x="173" y="4"/>
                    </a:lnTo>
                    <a:lnTo>
                      <a:pt x="17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8" name="Freeform 1368"/>
              <p:cNvSpPr>
                <a:spLocks/>
              </p:cNvSpPr>
              <p:nvPr/>
            </p:nvSpPr>
            <p:spPr bwMode="auto">
              <a:xfrm>
                <a:off x="3410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69" name="Freeform 1369"/>
              <p:cNvSpPr>
                <a:spLocks/>
              </p:cNvSpPr>
              <p:nvPr/>
            </p:nvSpPr>
            <p:spPr bwMode="auto">
              <a:xfrm>
                <a:off x="3411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0" name="Rectangle 1370"/>
              <p:cNvSpPr>
                <a:spLocks noChangeArrowheads="1"/>
              </p:cNvSpPr>
              <p:nvPr/>
            </p:nvSpPr>
            <p:spPr bwMode="auto">
              <a:xfrm>
                <a:off x="3216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1" name="Freeform 1371"/>
              <p:cNvSpPr>
                <a:spLocks/>
              </p:cNvSpPr>
              <p:nvPr/>
            </p:nvSpPr>
            <p:spPr bwMode="auto">
              <a:xfrm>
                <a:off x="3301" y="1733"/>
                <a:ext cx="2" cy="439"/>
              </a:xfrm>
              <a:custGeom>
                <a:avLst/>
                <a:gdLst>
                  <a:gd name="T0" fmla="*/ 2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2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2 w 6"/>
                  <a:gd name="T17" fmla="*/ 0 h 878"/>
                  <a:gd name="T18" fmla="*/ 2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2" name="Freeform 1372"/>
              <p:cNvSpPr>
                <a:spLocks/>
              </p:cNvSpPr>
              <p:nvPr/>
            </p:nvSpPr>
            <p:spPr bwMode="auto">
              <a:xfrm>
                <a:off x="3214" y="1733"/>
                <a:ext cx="88" cy="2"/>
              </a:xfrm>
              <a:custGeom>
                <a:avLst/>
                <a:gdLst>
                  <a:gd name="T0" fmla="*/ 5 w 174"/>
                  <a:gd name="T1" fmla="*/ 2 h 4"/>
                  <a:gd name="T2" fmla="*/ 3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3 w 174"/>
                  <a:gd name="T9" fmla="*/ 0 h 4"/>
                  <a:gd name="T10" fmla="*/ 0 w 174"/>
                  <a:gd name="T11" fmla="*/ 2 h 4"/>
                  <a:gd name="T12" fmla="*/ 3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5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5" y="2"/>
                    </a:moveTo>
                    <a:lnTo>
                      <a:pt x="3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3" name="Freeform 1373"/>
              <p:cNvSpPr>
                <a:spLocks/>
              </p:cNvSpPr>
              <p:nvPr/>
            </p:nvSpPr>
            <p:spPr bwMode="auto">
              <a:xfrm>
                <a:off x="3214" y="1734"/>
                <a:ext cx="3" cy="440"/>
              </a:xfrm>
              <a:custGeom>
                <a:avLst/>
                <a:gdLst>
                  <a:gd name="T0" fmla="*/ 3 w 5"/>
                  <a:gd name="T1" fmla="*/ 874 h 880"/>
                  <a:gd name="T2" fmla="*/ 5 w 5"/>
                  <a:gd name="T3" fmla="*/ 876 h 880"/>
                  <a:gd name="T4" fmla="*/ 5 w 5"/>
                  <a:gd name="T5" fmla="*/ 0 h 880"/>
                  <a:gd name="T6" fmla="*/ 0 w 5"/>
                  <a:gd name="T7" fmla="*/ 0 h 880"/>
                  <a:gd name="T8" fmla="*/ 0 w 5"/>
                  <a:gd name="T9" fmla="*/ 876 h 880"/>
                  <a:gd name="T10" fmla="*/ 3 w 5"/>
                  <a:gd name="T11" fmla="*/ 880 h 880"/>
                  <a:gd name="T12" fmla="*/ 0 w 5"/>
                  <a:gd name="T13" fmla="*/ 876 h 880"/>
                  <a:gd name="T14" fmla="*/ 0 w 5"/>
                  <a:gd name="T15" fmla="*/ 880 h 880"/>
                  <a:gd name="T16" fmla="*/ 3 w 5"/>
                  <a:gd name="T17" fmla="*/ 880 h 880"/>
                  <a:gd name="T18" fmla="*/ 3 w 5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80">
                    <a:moveTo>
                      <a:pt x="3" y="874"/>
                    </a:moveTo>
                    <a:lnTo>
                      <a:pt x="5" y="87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3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3" y="880"/>
                    </a:lnTo>
                    <a:lnTo>
                      <a:pt x="3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4" name="Freeform 1374"/>
              <p:cNvSpPr>
                <a:spLocks/>
              </p:cNvSpPr>
              <p:nvPr/>
            </p:nvSpPr>
            <p:spPr bwMode="auto">
              <a:xfrm>
                <a:off x="3216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1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1 w 175"/>
                  <a:gd name="T9" fmla="*/ 6 h 6"/>
                  <a:gd name="T10" fmla="*/ 175 w 175"/>
                  <a:gd name="T11" fmla="*/ 2 h 6"/>
                  <a:gd name="T12" fmla="*/ 171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75" y="2"/>
                    </a:lnTo>
                    <a:lnTo>
                      <a:pt x="171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5" name="Rectangle 1375"/>
              <p:cNvSpPr>
                <a:spLocks noChangeArrowheads="1"/>
              </p:cNvSpPr>
              <p:nvPr/>
            </p:nvSpPr>
            <p:spPr bwMode="auto">
              <a:xfrm>
                <a:off x="3020" y="1734"/>
                <a:ext cx="87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6" name="Freeform 1376"/>
              <p:cNvSpPr>
                <a:spLocks/>
              </p:cNvSpPr>
              <p:nvPr/>
            </p:nvSpPr>
            <p:spPr bwMode="auto">
              <a:xfrm>
                <a:off x="3105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7" name="Freeform 1377"/>
              <p:cNvSpPr>
                <a:spLocks/>
              </p:cNvSpPr>
              <p:nvPr/>
            </p:nvSpPr>
            <p:spPr bwMode="auto">
              <a:xfrm>
                <a:off x="3019" y="1733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2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2 w 174"/>
                  <a:gd name="T9" fmla="*/ 0 h 4"/>
                  <a:gd name="T10" fmla="*/ 0 w 174"/>
                  <a:gd name="T11" fmla="*/ 2 h 4"/>
                  <a:gd name="T12" fmla="*/ 2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2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8" name="Freeform 1378"/>
              <p:cNvSpPr>
                <a:spLocks/>
              </p:cNvSpPr>
              <p:nvPr/>
            </p:nvSpPr>
            <p:spPr bwMode="auto">
              <a:xfrm>
                <a:off x="3019" y="1734"/>
                <a:ext cx="3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79" name="Freeform 1379"/>
              <p:cNvSpPr>
                <a:spLocks/>
              </p:cNvSpPr>
              <p:nvPr/>
            </p:nvSpPr>
            <p:spPr bwMode="auto">
              <a:xfrm>
                <a:off x="3020" y="2171"/>
                <a:ext cx="88" cy="3"/>
              </a:xfrm>
              <a:custGeom>
                <a:avLst/>
                <a:gdLst>
                  <a:gd name="T0" fmla="*/ 168 w 174"/>
                  <a:gd name="T1" fmla="*/ 2 h 6"/>
                  <a:gd name="T2" fmla="*/ 172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2 w 174"/>
                  <a:gd name="T9" fmla="*/ 6 h 6"/>
                  <a:gd name="T10" fmla="*/ 174 w 174"/>
                  <a:gd name="T11" fmla="*/ 2 h 6"/>
                  <a:gd name="T12" fmla="*/ 172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8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8" y="2"/>
                    </a:moveTo>
                    <a:lnTo>
                      <a:pt x="17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2" y="6"/>
                    </a:lnTo>
                    <a:lnTo>
                      <a:pt x="174" y="2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0" name="Rectangle 1380"/>
              <p:cNvSpPr>
                <a:spLocks noChangeArrowheads="1"/>
              </p:cNvSpPr>
              <p:nvPr/>
            </p:nvSpPr>
            <p:spPr bwMode="auto">
              <a:xfrm>
                <a:off x="2825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1" name="Freeform 1381"/>
              <p:cNvSpPr>
                <a:spLocks/>
              </p:cNvSpPr>
              <p:nvPr/>
            </p:nvSpPr>
            <p:spPr bwMode="auto">
              <a:xfrm>
                <a:off x="2910" y="1733"/>
                <a:ext cx="3" cy="439"/>
              </a:xfrm>
              <a:custGeom>
                <a:avLst/>
                <a:gdLst>
                  <a:gd name="T0" fmla="*/ 1 w 5"/>
                  <a:gd name="T1" fmla="*/ 4 h 878"/>
                  <a:gd name="T2" fmla="*/ 0 w 5"/>
                  <a:gd name="T3" fmla="*/ 2 h 878"/>
                  <a:gd name="T4" fmla="*/ 0 w 5"/>
                  <a:gd name="T5" fmla="*/ 878 h 878"/>
                  <a:gd name="T6" fmla="*/ 5 w 5"/>
                  <a:gd name="T7" fmla="*/ 878 h 878"/>
                  <a:gd name="T8" fmla="*/ 5 w 5"/>
                  <a:gd name="T9" fmla="*/ 2 h 878"/>
                  <a:gd name="T10" fmla="*/ 1 w 5"/>
                  <a:gd name="T11" fmla="*/ 0 h 878"/>
                  <a:gd name="T12" fmla="*/ 5 w 5"/>
                  <a:gd name="T13" fmla="*/ 2 h 878"/>
                  <a:gd name="T14" fmla="*/ 5 w 5"/>
                  <a:gd name="T15" fmla="*/ 0 h 878"/>
                  <a:gd name="T16" fmla="*/ 1 w 5"/>
                  <a:gd name="T17" fmla="*/ 0 h 878"/>
                  <a:gd name="T18" fmla="*/ 1 w 5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78">
                    <a:moveTo>
                      <a:pt x="1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5" y="878"/>
                    </a:lnTo>
                    <a:lnTo>
                      <a:pt x="5" y="2"/>
                    </a:lnTo>
                    <a:lnTo>
                      <a:pt x="1" y="0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2" name="Freeform 1382"/>
              <p:cNvSpPr>
                <a:spLocks/>
              </p:cNvSpPr>
              <p:nvPr/>
            </p:nvSpPr>
            <p:spPr bwMode="auto">
              <a:xfrm>
                <a:off x="2823" y="1733"/>
                <a:ext cx="88" cy="2"/>
              </a:xfrm>
              <a:custGeom>
                <a:avLst/>
                <a:gdLst>
                  <a:gd name="T0" fmla="*/ 6 w 174"/>
                  <a:gd name="T1" fmla="*/ 2 h 4"/>
                  <a:gd name="T2" fmla="*/ 4 w 174"/>
                  <a:gd name="T3" fmla="*/ 4 h 4"/>
                  <a:gd name="T4" fmla="*/ 174 w 174"/>
                  <a:gd name="T5" fmla="*/ 4 h 4"/>
                  <a:gd name="T6" fmla="*/ 174 w 174"/>
                  <a:gd name="T7" fmla="*/ 0 h 4"/>
                  <a:gd name="T8" fmla="*/ 4 w 174"/>
                  <a:gd name="T9" fmla="*/ 0 h 4"/>
                  <a:gd name="T10" fmla="*/ 0 w 174"/>
                  <a:gd name="T11" fmla="*/ 2 h 4"/>
                  <a:gd name="T12" fmla="*/ 4 w 174"/>
                  <a:gd name="T13" fmla="*/ 0 h 4"/>
                  <a:gd name="T14" fmla="*/ 0 w 174"/>
                  <a:gd name="T15" fmla="*/ 0 h 4"/>
                  <a:gd name="T16" fmla="*/ 0 w 174"/>
                  <a:gd name="T17" fmla="*/ 2 h 4"/>
                  <a:gd name="T18" fmla="*/ 6 w 174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4">
                    <a:moveTo>
                      <a:pt x="6" y="2"/>
                    </a:moveTo>
                    <a:lnTo>
                      <a:pt x="4" y="4"/>
                    </a:lnTo>
                    <a:lnTo>
                      <a:pt x="174" y="4"/>
                    </a:lnTo>
                    <a:lnTo>
                      <a:pt x="17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3" name="Freeform 1383"/>
              <p:cNvSpPr>
                <a:spLocks/>
              </p:cNvSpPr>
              <p:nvPr/>
            </p:nvSpPr>
            <p:spPr bwMode="auto">
              <a:xfrm>
                <a:off x="2823" y="1734"/>
                <a:ext cx="3" cy="440"/>
              </a:xfrm>
              <a:custGeom>
                <a:avLst/>
                <a:gdLst>
                  <a:gd name="T0" fmla="*/ 4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4 w 6"/>
                  <a:gd name="T17" fmla="*/ 880 h 880"/>
                  <a:gd name="T18" fmla="*/ 4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4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4" y="880"/>
                    </a:lnTo>
                    <a:lnTo>
                      <a:pt x="4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4" name="Freeform 1384"/>
              <p:cNvSpPr>
                <a:spLocks/>
              </p:cNvSpPr>
              <p:nvPr/>
            </p:nvSpPr>
            <p:spPr bwMode="auto">
              <a:xfrm>
                <a:off x="2825" y="2171"/>
                <a:ext cx="88" cy="3"/>
              </a:xfrm>
              <a:custGeom>
                <a:avLst/>
                <a:gdLst>
                  <a:gd name="T0" fmla="*/ 169 w 174"/>
                  <a:gd name="T1" fmla="*/ 2 h 6"/>
                  <a:gd name="T2" fmla="*/ 170 w 174"/>
                  <a:gd name="T3" fmla="*/ 0 h 6"/>
                  <a:gd name="T4" fmla="*/ 0 w 174"/>
                  <a:gd name="T5" fmla="*/ 0 h 6"/>
                  <a:gd name="T6" fmla="*/ 0 w 174"/>
                  <a:gd name="T7" fmla="*/ 6 h 6"/>
                  <a:gd name="T8" fmla="*/ 170 w 174"/>
                  <a:gd name="T9" fmla="*/ 6 h 6"/>
                  <a:gd name="T10" fmla="*/ 174 w 174"/>
                  <a:gd name="T11" fmla="*/ 2 h 6"/>
                  <a:gd name="T12" fmla="*/ 170 w 174"/>
                  <a:gd name="T13" fmla="*/ 6 h 6"/>
                  <a:gd name="T14" fmla="*/ 174 w 174"/>
                  <a:gd name="T15" fmla="*/ 6 h 6"/>
                  <a:gd name="T16" fmla="*/ 174 w 174"/>
                  <a:gd name="T17" fmla="*/ 2 h 6"/>
                  <a:gd name="T18" fmla="*/ 169 w 174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6">
                    <a:moveTo>
                      <a:pt x="169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74" y="2"/>
                    </a:lnTo>
                    <a:lnTo>
                      <a:pt x="170" y="6"/>
                    </a:lnTo>
                    <a:lnTo>
                      <a:pt x="174" y="6"/>
                    </a:lnTo>
                    <a:lnTo>
                      <a:pt x="174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5" name="Rectangle 1385"/>
              <p:cNvSpPr>
                <a:spLocks noChangeArrowheads="1"/>
              </p:cNvSpPr>
              <p:nvPr/>
            </p:nvSpPr>
            <p:spPr bwMode="auto">
              <a:xfrm>
                <a:off x="2630" y="1734"/>
                <a:ext cx="86" cy="438"/>
              </a:xfrm>
              <a:prstGeom prst="rect">
                <a:avLst/>
              </a:prstGeom>
              <a:solidFill>
                <a:srgbClr val="AB0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6" name="Freeform 1386"/>
              <p:cNvSpPr>
                <a:spLocks/>
              </p:cNvSpPr>
              <p:nvPr/>
            </p:nvSpPr>
            <p:spPr bwMode="auto">
              <a:xfrm>
                <a:off x="2714" y="1733"/>
                <a:ext cx="3" cy="439"/>
              </a:xfrm>
              <a:custGeom>
                <a:avLst/>
                <a:gdLst>
                  <a:gd name="T0" fmla="*/ 4 w 6"/>
                  <a:gd name="T1" fmla="*/ 4 h 878"/>
                  <a:gd name="T2" fmla="*/ 0 w 6"/>
                  <a:gd name="T3" fmla="*/ 2 h 878"/>
                  <a:gd name="T4" fmla="*/ 0 w 6"/>
                  <a:gd name="T5" fmla="*/ 878 h 878"/>
                  <a:gd name="T6" fmla="*/ 6 w 6"/>
                  <a:gd name="T7" fmla="*/ 878 h 878"/>
                  <a:gd name="T8" fmla="*/ 6 w 6"/>
                  <a:gd name="T9" fmla="*/ 2 h 878"/>
                  <a:gd name="T10" fmla="*/ 4 w 6"/>
                  <a:gd name="T11" fmla="*/ 0 h 878"/>
                  <a:gd name="T12" fmla="*/ 6 w 6"/>
                  <a:gd name="T13" fmla="*/ 2 h 878"/>
                  <a:gd name="T14" fmla="*/ 6 w 6"/>
                  <a:gd name="T15" fmla="*/ 0 h 878"/>
                  <a:gd name="T16" fmla="*/ 4 w 6"/>
                  <a:gd name="T17" fmla="*/ 0 h 878"/>
                  <a:gd name="T18" fmla="*/ 4 w 6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8">
                    <a:moveTo>
                      <a:pt x="4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6" y="878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7" name="Freeform 1387"/>
              <p:cNvSpPr>
                <a:spLocks/>
              </p:cNvSpPr>
              <p:nvPr/>
            </p:nvSpPr>
            <p:spPr bwMode="auto">
              <a:xfrm>
                <a:off x="2629" y="1733"/>
                <a:ext cx="87" cy="2"/>
              </a:xfrm>
              <a:custGeom>
                <a:avLst/>
                <a:gdLst>
                  <a:gd name="T0" fmla="*/ 6 w 175"/>
                  <a:gd name="T1" fmla="*/ 2 h 4"/>
                  <a:gd name="T2" fmla="*/ 2 w 175"/>
                  <a:gd name="T3" fmla="*/ 4 h 4"/>
                  <a:gd name="T4" fmla="*/ 175 w 175"/>
                  <a:gd name="T5" fmla="*/ 4 h 4"/>
                  <a:gd name="T6" fmla="*/ 175 w 175"/>
                  <a:gd name="T7" fmla="*/ 0 h 4"/>
                  <a:gd name="T8" fmla="*/ 2 w 175"/>
                  <a:gd name="T9" fmla="*/ 0 h 4"/>
                  <a:gd name="T10" fmla="*/ 0 w 175"/>
                  <a:gd name="T11" fmla="*/ 2 h 4"/>
                  <a:gd name="T12" fmla="*/ 2 w 175"/>
                  <a:gd name="T13" fmla="*/ 0 h 4"/>
                  <a:gd name="T14" fmla="*/ 0 w 175"/>
                  <a:gd name="T15" fmla="*/ 0 h 4"/>
                  <a:gd name="T16" fmla="*/ 0 w 175"/>
                  <a:gd name="T17" fmla="*/ 2 h 4"/>
                  <a:gd name="T18" fmla="*/ 6 w 175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4">
                    <a:moveTo>
                      <a:pt x="6" y="2"/>
                    </a:moveTo>
                    <a:lnTo>
                      <a:pt x="2" y="4"/>
                    </a:lnTo>
                    <a:lnTo>
                      <a:pt x="175" y="4"/>
                    </a:lnTo>
                    <a:lnTo>
                      <a:pt x="17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8" name="Freeform 1388"/>
              <p:cNvSpPr>
                <a:spLocks/>
              </p:cNvSpPr>
              <p:nvPr/>
            </p:nvSpPr>
            <p:spPr bwMode="auto">
              <a:xfrm>
                <a:off x="2629" y="1734"/>
                <a:ext cx="2" cy="440"/>
              </a:xfrm>
              <a:custGeom>
                <a:avLst/>
                <a:gdLst>
                  <a:gd name="T0" fmla="*/ 2 w 6"/>
                  <a:gd name="T1" fmla="*/ 874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2 w 6"/>
                  <a:gd name="T11" fmla="*/ 880 h 880"/>
                  <a:gd name="T12" fmla="*/ 0 w 6"/>
                  <a:gd name="T13" fmla="*/ 876 h 880"/>
                  <a:gd name="T14" fmla="*/ 0 w 6"/>
                  <a:gd name="T15" fmla="*/ 880 h 880"/>
                  <a:gd name="T16" fmla="*/ 2 w 6"/>
                  <a:gd name="T17" fmla="*/ 880 h 880"/>
                  <a:gd name="T18" fmla="*/ 2 w 6"/>
                  <a:gd name="T19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4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80"/>
                    </a:lnTo>
                    <a:lnTo>
                      <a:pt x="0" y="876"/>
                    </a:lnTo>
                    <a:lnTo>
                      <a:pt x="0" y="880"/>
                    </a:lnTo>
                    <a:lnTo>
                      <a:pt x="2" y="880"/>
                    </a:lnTo>
                    <a:lnTo>
                      <a:pt x="2" y="8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89" name="Freeform 1389"/>
              <p:cNvSpPr>
                <a:spLocks/>
              </p:cNvSpPr>
              <p:nvPr/>
            </p:nvSpPr>
            <p:spPr bwMode="auto">
              <a:xfrm>
                <a:off x="2630" y="2171"/>
                <a:ext cx="87" cy="3"/>
              </a:xfrm>
              <a:custGeom>
                <a:avLst/>
                <a:gdLst>
                  <a:gd name="T0" fmla="*/ 169 w 175"/>
                  <a:gd name="T1" fmla="*/ 2 h 6"/>
                  <a:gd name="T2" fmla="*/ 173 w 175"/>
                  <a:gd name="T3" fmla="*/ 0 h 6"/>
                  <a:gd name="T4" fmla="*/ 0 w 175"/>
                  <a:gd name="T5" fmla="*/ 0 h 6"/>
                  <a:gd name="T6" fmla="*/ 0 w 175"/>
                  <a:gd name="T7" fmla="*/ 6 h 6"/>
                  <a:gd name="T8" fmla="*/ 173 w 175"/>
                  <a:gd name="T9" fmla="*/ 6 h 6"/>
                  <a:gd name="T10" fmla="*/ 175 w 175"/>
                  <a:gd name="T11" fmla="*/ 2 h 6"/>
                  <a:gd name="T12" fmla="*/ 173 w 175"/>
                  <a:gd name="T13" fmla="*/ 6 h 6"/>
                  <a:gd name="T14" fmla="*/ 175 w 175"/>
                  <a:gd name="T15" fmla="*/ 6 h 6"/>
                  <a:gd name="T16" fmla="*/ 175 w 175"/>
                  <a:gd name="T17" fmla="*/ 2 h 6"/>
                  <a:gd name="T18" fmla="*/ 169 w 175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6">
                    <a:moveTo>
                      <a:pt x="169" y="2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3" y="6"/>
                    </a:lnTo>
                    <a:lnTo>
                      <a:pt x="175" y="2"/>
                    </a:lnTo>
                    <a:lnTo>
                      <a:pt x="173" y="6"/>
                    </a:lnTo>
                    <a:lnTo>
                      <a:pt x="175" y="6"/>
                    </a:lnTo>
                    <a:lnTo>
                      <a:pt x="175" y="2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0" name="Freeform 1390"/>
              <p:cNvSpPr>
                <a:spLocks/>
              </p:cNvSpPr>
              <p:nvPr/>
            </p:nvSpPr>
            <p:spPr bwMode="auto">
              <a:xfrm>
                <a:off x="2519" y="1733"/>
                <a:ext cx="2" cy="439"/>
              </a:xfrm>
              <a:custGeom>
                <a:avLst/>
                <a:gdLst>
                  <a:gd name="T0" fmla="*/ 2 w 4"/>
                  <a:gd name="T1" fmla="*/ 4 h 878"/>
                  <a:gd name="T2" fmla="*/ 0 w 4"/>
                  <a:gd name="T3" fmla="*/ 2 h 878"/>
                  <a:gd name="T4" fmla="*/ 0 w 4"/>
                  <a:gd name="T5" fmla="*/ 878 h 878"/>
                  <a:gd name="T6" fmla="*/ 4 w 4"/>
                  <a:gd name="T7" fmla="*/ 878 h 878"/>
                  <a:gd name="T8" fmla="*/ 4 w 4"/>
                  <a:gd name="T9" fmla="*/ 2 h 878"/>
                  <a:gd name="T10" fmla="*/ 2 w 4"/>
                  <a:gd name="T11" fmla="*/ 0 h 878"/>
                  <a:gd name="T12" fmla="*/ 4 w 4"/>
                  <a:gd name="T13" fmla="*/ 2 h 878"/>
                  <a:gd name="T14" fmla="*/ 4 w 4"/>
                  <a:gd name="T15" fmla="*/ 0 h 878"/>
                  <a:gd name="T16" fmla="*/ 2 w 4"/>
                  <a:gd name="T17" fmla="*/ 0 h 878"/>
                  <a:gd name="T18" fmla="*/ 2 w 4"/>
                  <a:gd name="T19" fmla="*/ 4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8">
                    <a:moveTo>
                      <a:pt x="2" y="4"/>
                    </a:moveTo>
                    <a:lnTo>
                      <a:pt x="0" y="2"/>
                    </a:lnTo>
                    <a:lnTo>
                      <a:pt x="0" y="878"/>
                    </a:lnTo>
                    <a:lnTo>
                      <a:pt x="4" y="878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1" name="Rectangle 1391"/>
              <p:cNvSpPr>
                <a:spLocks noChangeArrowheads="1"/>
              </p:cNvSpPr>
              <p:nvPr/>
            </p:nvSpPr>
            <p:spPr bwMode="auto">
              <a:xfrm>
                <a:off x="4391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2" name="Freeform 1392"/>
              <p:cNvSpPr>
                <a:spLocks/>
              </p:cNvSpPr>
              <p:nvPr/>
            </p:nvSpPr>
            <p:spPr bwMode="auto">
              <a:xfrm>
                <a:off x="4471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3" name="Freeform 1393"/>
              <p:cNvSpPr>
                <a:spLocks/>
              </p:cNvSpPr>
              <p:nvPr/>
            </p:nvSpPr>
            <p:spPr bwMode="auto">
              <a:xfrm>
                <a:off x="4390" y="2113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4" name="Freeform 1394"/>
              <p:cNvSpPr>
                <a:spLocks/>
              </p:cNvSpPr>
              <p:nvPr/>
            </p:nvSpPr>
            <p:spPr bwMode="auto">
              <a:xfrm>
                <a:off x="4390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5" name="Freeform 1395"/>
              <p:cNvSpPr>
                <a:spLocks/>
              </p:cNvSpPr>
              <p:nvPr/>
            </p:nvSpPr>
            <p:spPr bwMode="auto">
              <a:xfrm>
                <a:off x="4391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6" name="Rectangle 1396"/>
              <p:cNvSpPr>
                <a:spLocks noChangeArrowheads="1"/>
              </p:cNvSpPr>
              <p:nvPr/>
            </p:nvSpPr>
            <p:spPr bwMode="auto">
              <a:xfrm>
                <a:off x="4390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7" name="Freeform 1397"/>
              <p:cNvSpPr>
                <a:spLocks/>
              </p:cNvSpPr>
              <p:nvPr/>
            </p:nvSpPr>
            <p:spPr bwMode="auto">
              <a:xfrm>
                <a:off x="4472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8" name="Freeform 1398"/>
              <p:cNvSpPr>
                <a:spLocks/>
              </p:cNvSpPr>
              <p:nvPr/>
            </p:nvSpPr>
            <p:spPr bwMode="auto">
              <a:xfrm>
                <a:off x="4390" y="1870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6999" name="Freeform 1399"/>
              <p:cNvSpPr>
                <a:spLocks/>
              </p:cNvSpPr>
              <p:nvPr/>
            </p:nvSpPr>
            <p:spPr bwMode="auto">
              <a:xfrm>
                <a:off x="4390" y="1851"/>
                <a:ext cx="2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0" name="Freeform 1400"/>
              <p:cNvSpPr>
                <a:spLocks/>
              </p:cNvSpPr>
              <p:nvPr/>
            </p:nvSpPr>
            <p:spPr bwMode="auto">
              <a:xfrm>
                <a:off x="4390" y="1851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1" name="Rectangle 1401"/>
              <p:cNvSpPr>
                <a:spLocks noChangeArrowheads="1"/>
              </p:cNvSpPr>
              <p:nvPr/>
            </p:nvSpPr>
            <p:spPr bwMode="auto">
              <a:xfrm>
                <a:off x="4196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2" name="Freeform 1402"/>
              <p:cNvSpPr>
                <a:spLocks/>
              </p:cNvSpPr>
              <p:nvPr/>
            </p:nvSpPr>
            <p:spPr bwMode="auto">
              <a:xfrm>
                <a:off x="4275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3" name="Freeform 1403"/>
              <p:cNvSpPr>
                <a:spLocks/>
              </p:cNvSpPr>
              <p:nvPr/>
            </p:nvSpPr>
            <p:spPr bwMode="auto">
              <a:xfrm>
                <a:off x="4195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4" name="Freeform 1404"/>
              <p:cNvSpPr>
                <a:spLocks/>
              </p:cNvSpPr>
              <p:nvPr/>
            </p:nvSpPr>
            <p:spPr bwMode="auto">
              <a:xfrm>
                <a:off x="4195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5" name="Freeform 1405"/>
              <p:cNvSpPr>
                <a:spLocks/>
              </p:cNvSpPr>
              <p:nvPr/>
            </p:nvSpPr>
            <p:spPr bwMode="auto">
              <a:xfrm>
                <a:off x="4196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6" name="Rectangle 1406"/>
              <p:cNvSpPr>
                <a:spLocks noChangeArrowheads="1"/>
              </p:cNvSpPr>
              <p:nvPr/>
            </p:nvSpPr>
            <p:spPr bwMode="auto">
              <a:xfrm>
                <a:off x="4196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7" name="Freeform 1407"/>
              <p:cNvSpPr>
                <a:spLocks/>
              </p:cNvSpPr>
              <p:nvPr/>
            </p:nvSpPr>
            <p:spPr bwMode="auto">
              <a:xfrm>
                <a:off x="4277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8" name="Freeform 1408"/>
              <p:cNvSpPr>
                <a:spLocks/>
              </p:cNvSpPr>
              <p:nvPr/>
            </p:nvSpPr>
            <p:spPr bwMode="auto">
              <a:xfrm>
                <a:off x="4194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09" name="Freeform 1409"/>
              <p:cNvSpPr>
                <a:spLocks/>
              </p:cNvSpPr>
              <p:nvPr/>
            </p:nvSpPr>
            <p:spPr bwMode="auto">
              <a:xfrm>
                <a:off x="4194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0" name="Freeform 1410"/>
              <p:cNvSpPr>
                <a:spLocks/>
              </p:cNvSpPr>
              <p:nvPr/>
            </p:nvSpPr>
            <p:spPr bwMode="auto">
              <a:xfrm>
                <a:off x="4196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1" name="Rectangle 1411"/>
              <p:cNvSpPr>
                <a:spLocks noChangeArrowheads="1"/>
              </p:cNvSpPr>
              <p:nvPr/>
            </p:nvSpPr>
            <p:spPr bwMode="auto">
              <a:xfrm>
                <a:off x="4001" y="2097"/>
                <a:ext cx="80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2" name="Freeform 1412"/>
              <p:cNvSpPr>
                <a:spLocks/>
              </p:cNvSpPr>
              <p:nvPr/>
            </p:nvSpPr>
            <p:spPr bwMode="auto">
              <a:xfrm>
                <a:off x="4080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3" name="Freeform 1413"/>
              <p:cNvSpPr>
                <a:spLocks/>
              </p:cNvSpPr>
              <p:nvPr/>
            </p:nvSpPr>
            <p:spPr bwMode="auto">
              <a:xfrm>
                <a:off x="3999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4" name="Freeform 1414"/>
              <p:cNvSpPr>
                <a:spLocks/>
              </p:cNvSpPr>
              <p:nvPr/>
            </p:nvSpPr>
            <p:spPr bwMode="auto">
              <a:xfrm>
                <a:off x="3999" y="2095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5" name="Freeform 1415"/>
              <p:cNvSpPr>
                <a:spLocks/>
              </p:cNvSpPr>
              <p:nvPr/>
            </p:nvSpPr>
            <p:spPr bwMode="auto">
              <a:xfrm>
                <a:off x="4001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6" name="Rectangle 1416"/>
              <p:cNvSpPr>
                <a:spLocks noChangeArrowheads="1"/>
              </p:cNvSpPr>
              <p:nvPr/>
            </p:nvSpPr>
            <p:spPr bwMode="auto">
              <a:xfrm>
                <a:off x="4000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7" name="Freeform 1417"/>
              <p:cNvSpPr>
                <a:spLocks/>
              </p:cNvSpPr>
              <p:nvPr/>
            </p:nvSpPr>
            <p:spPr bwMode="auto">
              <a:xfrm>
                <a:off x="4081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8" name="Freeform 1418"/>
              <p:cNvSpPr>
                <a:spLocks/>
              </p:cNvSpPr>
              <p:nvPr/>
            </p:nvSpPr>
            <p:spPr bwMode="auto">
              <a:xfrm>
                <a:off x="3999" y="1870"/>
                <a:ext cx="83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4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19" name="Freeform 1419"/>
              <p:cNvSpPr>
                <a:spLocks/>
              </p:cNvSpPr>
              <p:nvPr/>
            </p:nvSpPr>
            <p:spPr bwMode="auto">
              <a:xfrm>
                <a:off x="3999" y="1851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0" name="Freeform 1420"/>
              <p:cNvSpPr>
                <a:spLocks/>
              </p:cNvSpPr>
              <p:nvPr/>
            </p:nvSpPr>
            <p:spPr bwMode="auto">
              <a:xfrm>
                <a:off x="4000" y="1851"/>
                <a:ext cx="84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1" name="Rectangle 1421"/>
              <p:cNvSpPr>
                <a:spLocks noChangeArrowheads="1"/>
              </p:cNvSpPr>
              <p:nvPr/>
            </p:nvSpPr>
            <p:spPr bwMode="auto">
              <a:xfrm>
                <a:off x="3804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2" name="Freeform 1422"/>
              <p:cNvSpPr>
                <a:spLocks/>
              </p:cNvSpPr>
              <p:nvPr/>
            </p:nvSpPr>
            <p:spPr bwMode="auto">
              <a:xfrm>
                <a:off x="3884" y="2097"/>
                <a:ext cx="3" cy="19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3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3" name="Freeform 1423"/>
              <p:cNvSpPr>
                <a:spLocks/>
              </p:cNvSpPr>
              <p:nvPr/>
            </p:nvSpPr>
            <p:spPr bwMode="auto">
              <a:xfrm>
                <a:off x="3803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4" name="Freeform 1424"/>
              <p:cNvSpPr>
                <a:spLocks/>
              </p:cNvSpPr>
              <p:nvPr/>
            </p:nvSpPr>
            <p:spPr bwMode="auto">
              <a:xfrm>
                <a:off x="3803" y="2095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5" name="Freeform 1425"/>
              <p:cNvSpPr>
                <a:spLocks/>
              </p:cNvSpPr>
              <p:nvPr/>
            </p:nvSpPr>
            <p:spPr bwMode="auto">
              <a:xfrm>
                <a:off x="3804" y="2095"/>
                <a:ext cx="83" cy="2"/>
              </a:xfrm>
              <a:custGeom>
                <a:avLst/>
                <a:gdLst>
                  <a:gd name="T0" fmla="*/ 166 w 166"/>
                  <a:gd name="T1" fmla="*/ 4 h 6"/>
                  <a:gd name="T2" fmla="*/ 163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3 w 166"/>
                  <a:gd name="T9" fmla="*/ 6 h 6"/>
                  <a:gd name="T10" fmla="*/ 161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3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6" name="Rectangle 1426"/>
              <p:cNvSpPr>
                <a:spLocks noChangeArrowheads="1"/>
              </p:cNvSpPr>
              <p:nvPr/>
            </p:nvSpPr>
            <p:spPr bwMode="auto">
              <a:xfrm>
                <a:off x="3804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7" name="Freeform 1427"/>
              <p:cNvSpPr>
                <a:spLocks/>
              </p:cNvSpPr>
              <p:nvPr/>
            </p:nvSpPr>
            <p:spPr bwMode="auto">
              <a:xfrm>
                <a:off x="3885" y="1852"/>
                <a:ext cx="2" cy="20"/>
              </a:xfrm>
              <a:custGeom>
                <a:avLst/>
                <a:gdLst>
                  <a:gd name="T0" fmla="*/ 1 w 3"/>
                  <a:gd name="T1" fmla="*/ 39 h 39"/>
                  <a:gd name="T2" fmla="*/ 3 w 3"/>
                  <a:gd name="T3" fmla="*/ 37 h 39"/>
                  <a:gd name="T4" fmla="*/ 3 w 3"/>
                  <a:gd name="T5" fmla="*/ 0 h 39"/>
                  <a:gd name="T6" fmla="*/ 0 w 3"/>
                  <a:gd name="T7" fmla="*/ 0 h 39"/>
                  <a:gd name="T8" fmla="*/ 0 w 3"/>
                  <a:gd name="T9" fmla="*/ 37 h 39"/>
                  <a:gd name="T10" fmla="*/ 1 w 3"/>
                  <a:gd name="T11" fmla="*/ 35 h 39"/>
                  <a:gd name="T12" fmla="*/ 1 w 3"/>
                  <a:gd name="T13" fmla="*/ 39 h 39"/>
                  <a:gd name="T14" fmla="*/ 3 w 3"/>
                  <a:gd name="T15" fmla="*/ 39 h 39"/>
                  <a:gd name="T16" fmla="*/ 3 w 3"/>
                  <a:gd name="T17" fmla="*/ 37 h 39"/>
                  <a:gd name="T18" fmla="*/ 1 w 3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1" y="39"/>
                    </a:moveTo>
                    <a:lnTo>
                      <a:pt x="3" y="3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1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8" name="Freeform 1428"/>
              <p:cNvSpPr>
                <a:spLocks/>
              </p:cNvSpPr>
              <p:nvPr/>
            </p:nvSpPr>
            <p:spPr bwMode="auto">
              <a:xfrm>
                <a:off x="3803" y="1870"/>
                <a:ext cx="83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6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29" name="Freeform 1429"/>
              <p:cNvSpPr>
                <a:spLocks/>
              </p:cNvSpPr>
              <p:nvPr/>
            </p:nvSpPr>
            <p:spPr bwMode="auto">
              <a:xfrm>
                <a:off x="3803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0" name="Freeform 1430"/>
              <p:cNvSpPr>
                <a:spLocks/>
              </p:cNvSpPr>
              <p:nvPr/>
            </p:nvSpPr>
            <p:spPr bwMode="auto">
              <a:xfrm>
                <a:off x="3804" y="1851"/>
                <a:ext cx="83" cy="3"/>
              </a:xfrm>
              <a:custGeom>
                <a:avLst/>
                <a:gdLst>
                  <a:gd name="T0" fmla="*/ 166 w 166"/>
                  <a:gd name="T1" fmla="*/ 2 h 6"/>
                  <a:gd name="T2" fmla="*/ 164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4 w 166"/>
                  <a:gd name="T9" fmla="*/ 6 h 6"/>
                  <a:gd name="T10" fmla="*/ 163 w 166"/>
                  <a:gd name="T11" fmla="*/ 2 h 6"/>
                  <a:gd name="T12" fmla="*/ 166 w 166"/>
                  <a:gd name="T13" fmla="*/ 2 h 6"/>
                  <a:gd name="T14" fmla="*/ 166 w 166"/>
                  <a:gd name="T15" fmla="*/ 0 h 6"/>
                  <a:gd name="T16" fmla="*/ 164 w 166"/>
                  <a:gd name="T17" fmla="*/ 0 h 6"/>
                  <a:gd name="T18" fmla="*/ 166 w 166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3" y="2"/>
                    </a:lnTo>
                    <a:lnTo>
                      <a:pt x="166" y="2"/>
                    </a:lnTo>
                    <a:lnTo>
                      <a:pt x="166" y="0"/>
                    </a:lnTo>
                    <a:lnTo>
                      <a:pt x="164" y="0"/>
                    </a:lnTo>
                    <a:lnTo>
                      <a:pt x="16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1" name="Rectangle 1431"/>
              <p:cNvSpPr>
                <a:spLocks noChangeArrowheads="1"/>
              </p:cNvSpPr>
              <p:nvPr/>
            </p:nvSpPr>
            <p:spPr bwMode="auto">
              <a:xfrm>
                <a:off x="3609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2" name="Freeform 1432"/>
              <p:cNvSpPr>
                <a:spLocks/>
              </p:cNvSpPr>
              <p:nvPr/>
            </p:nvSpPr>
            <p:spPr bwMode="auto">
              <a:xfrm>
                <a:off x="3688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3" name="Freeform 1433"/>
              <p:cNvSpPr>
                <a:spLocks/>
              </p:cNvSpPr>
              <p:nvPr/>
            </p:nvSpPr>
            <p:spPr bwMode="auto">
              <a:xfrm>
                <a:off x="3608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4" name="Freeform 1434"/>
              <p:cNvSpPr>
                <a:spLocks/>
              </p:cNvSpPr>
              <p:nvPr/>
            </p:nvSpPr>
            <p:spPr bwMode="auto">
              <a:xfrm>
                <a:off x="3608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5" name="Freeform 1435"/>
              <p:cNvSpPr>
                <a:spLocks/>
              </p:cNvSpPr>
              <p:nvPr/>
            </p:nvSpPr>
            <p:spPr bwMode="auto">
              <a:xfrm>
                <a:off x="3609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6" name="Rectangle 1436"/>
              <p:cNvSpPr>
                <a:spLocks noChangeArrowheads="1"/>
              </p:cNvSpPr>
              <p:nvPr/>
            </p:nvSpPr>
            <p:spPr bwMode="auto">
              <a:xfrm>
                <a:off x="3609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7" name="Freeform 1437"/>
              <p:cNvSpPr>
                <a:spLocks/>
              </p:cNvSpPr>
              <p:nvPr/>
            </p:nvSpPr>
            <p:spPr bwMode="auto">
              <a:xfrm>
                <a:off x="3689" y="1852"/>
                <a:ext cx="3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8" name="Freeform 1438"/>
              <p:cNvSpPr>
                <a:spLocks/>
              </p:cNvSpPr>
              <p:nvPr/>
            </p:nvSpPr>
            <p:spPr bwMode="auto">
              <a:xfrm>
                <a:off x="3607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39" name="Freeform 1439"/>
              <p:cNvSpPr>
                <a:spLocks/>
              </p:cNvSpPr>
              <p:nvPr/>
            </p:nvSpPr>
            <p:spPr bwMode="auto">
              <a:xfrm>
                <a:off x="3607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0" name="Freeform 1440"/>
              <p:cNvSpPr>
                <a:spLocks/>
              </p:cNvSpPr>
              <p:nvPr/>
            </p:nvSpPr>
            <p:spPr bwMode="auto">
              <a:xfrm>
                <a:off x="3609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1" name="Rectangle 1441"/>
              <p:cNvSpPr>
                <a:spLocks noChangeArrowheads="1"/>
              </p:cNvSpPr>
              <p:nvPr/>
            </p:nvSpPr>
            <p:spPr bwMode="auto">
              <a:xfrm>
                <a:off x="3413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2" name="Freeform 1442"/>
              <p:cNvSpPr>
                <a:spLocks/>
              </p:cNvSpPr>
              <p:nvPr/>
            </p:nvSpPr>
            <p:spPr bwMode="auto">
              <a:xfrm>
                <a:off x="3494" y="2097"/>
                <a:ext cx="1" cy="19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3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3" name="Freeform 1443"/>
              <p:cNvSpPr>
                <a:spLocks/>
              </p:cNvSpPr>
              <p:nvPr/>
            </p:nvSpPr>
            <p:spPr bwMode="auto">
              <a:xfrm>
                <a:off x="3412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4" name="Freeform 1444"/>
              <p:cNvSpPr>
                <a:spLocks/>
              </p:cNvSpPr>
              <p:nvPr/>
            </p:nvSpPr>
            <p:spPr bwMode="auto">
              <a:xfrm>
                <a:off x="3412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5" name="Freeform 1445"/>
              <p:cNvSpPr>
                <a:spLocks/>
              </p:cNvSpPr>
              <p:nvPr/>
            </p:nvSpPr>
            <p:spPr bwMode="auto">
              <a:xfrm>
                <a:off x="3413" y="2095"/>
                <a:ext cx="82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61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6" name="Rectangle 1446"/>
              <p:cNvSpPr>
                <a:spLocks noChangeArrowheads="1"/>
              </p:cNvSpPr>
              <p:nvPr/>
            </p:nvSpPr>
            <p:spPr bwMode="auto">
              <a:xfrm>
                <a:off x="3413" y="1852"/>
                <a:ext cx="82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7" name="Freeform 1447"/>
              <p:cNvSpPr>
                <a:spLocks/>
              </p:cNvSpPr>
              <p:nvPr/>
            </p:nvSpPr>
            <p:spPr bwMode="auto">
              <a:xfrm>
                <a:off x="3494" y="1852"/>
                <a:ext cx="2" cy="20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5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8" name="Freeform 1448"/>
              <p:cNvSpPr>
                <a:spLocks/>
              </p:cNvSpPr>
              <p:nvPr/>
            </p:nvSpPr>
            <p:spPr bwMode="auto">
              <a:xfrm>
                <a:off x="3411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49" name="Freeform 1449"/>
              <p:cNvSpPr>
                <a:spLocks/>
              </p:cNvSpPr>
              <p:nvPr/>
            </p:nvSpPr>
            <p:spPr bwMode="auto">
              <a:xfrm>
                <a:off x="3411" y="1851"/>
                <a:ext cx="3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0" name="Freeform 1450"/>
              <p:cNvSpPr>
                <a:spLocks/>
              </p:cNvSpPr>
              <p:nvPr/>
            </p:nvSpPr>
            <p:spPr bwMode="auto">
              <a:xfrm>
                <a:off x="3413" y="1851"/>
                <a:ext cx="83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1" name="Rectangle 1451"/>
              <p:cNvSpPr>
                <a:spLocks noChangeArrowheads="1"/>
              </p:cNvSpPr>
              <p:nvPr/>
            </p:nvSpPr>
            <p:spPr bwMode="auto">
              <a:xfrm>
                <a:off x="3218" y="2097"/>
                <a:ext cx="81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2" name="Freeform 1452"/>
              <p:cNvSpPr>
                <a:spLocks/>
              </p:cNvSpPr>
              <p:nvPr/>
            </p:nvSpPr>
            <p:spPr bwMode="auto">
              <a:xfrm>
                <a:off x="3298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3" name="Freeform 1453"/>
              <p:cNvSpPr>
                <a:spLocks/>
              </p:cNvSpPr>
              <p:nvPr/>
            </p:nvSpPr>
            <p:spPr bwMode="auto">
              <a:xfrm>
                <a:off x="3216" y="2113"/>
                <a:ext cx="83" cy="3"/>
              </a:xfrm>
              <a:custGeom>
                <a:avLst/>
                <a:gdLst>
                  <a:gd name="T0" fmla="*/ 0 w 165"/>
                  <a:gd name="T1" fmla="*/ 4 h 6"/>
                  <a:gd name="T2" fmla="*/ 4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4 w 165"/>
                  <a:gd name="T9" fmla="*/ 0 h 6"/>
                  <a:gd name="T10" fmla="*/ 6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4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4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4" name="Freeform 1454"/>
              <p:cNvSpPr>
                <a:spLocks/>
              </p:cNvSpPr>
              <p:nvPr/>
            </p:nvSpPr>
            <p:spPr bwMode="auto">
              <a:xfrm>
                <a:off x="3216" y="2095"/>
                <a:ext cx="3" cy="20"/>
              </a:xfrm>
              <a:custGeom>
                <a:avLst/>
                <a:gdLst>
                  <a:gd name="T0" fmla="*/ 4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4 w 6"/>
                  <a:gd name="T11" fmla="*/ 6 h 41"/>
                  <a:gd name="T12" fmla="*/ 4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4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4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5" name="Freeform 1455"/>
              <p:cNvSpPr>
                <a:spLocks/>
              </p:cNvSpPr>
              <p:nvPr/>
            </p:nvSpPr>
            <p:spPr bwMode="auto">
              <a:xfrm>
                <a:off x="3218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1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1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1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1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1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6" name="Rectangle 1456"/>
              <p:cNvSpPr>
                <a:spLocks noChangeArrowheads="1"/>
              </p:cNvSpPr>
              <p:nvPr/>
            </p:nvSpPr>
            <p:spPr bwMode="auto">
              <a:xfrm>
                <a:off x="3217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7" name="Freeform 1457"/>
              <p:cNvSpPr>
                <a:spLocks/>
              </p:cNvSpPr>
              <p:nvPr/>
            </p:nvSpPr>
            <p:spPr bwMode="auto">
              <a:xfrm>
                <a:off x="3299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8" name="Freeform 1458"/>
              <p:cNvSpPr>
                <a:spLocks/>
              </p:cNvSpPr>
              <p:nvPr/>
            </p:nvSpPr>
            <p:spPr bwMode="auto">
              <a:xfrm>
                <a:off x="3216" y="1870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59" name="Freeform 1459"/>
              <p:cNvSpPr>
                <a:spLocks/>
              </p:cNvSpPr>
              <p:nvPr/>
            </p:nvSpPr>
            <p:spPr bwMode="auto">
              <a:xfrm>
                <a:off x="3216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0" name="Freeform 1460"/>
              <p:cNvSpPr>
                <a:spLocks/>
              </p:cNvSpPr>
              <p:nvPr/>
            </p:nvSpPr>
            <p:spPr bwMode="auto">
              <a:xfrm>
                <a:off x="3217" y="1851"/>
                <a:ext cx="85" cy="3"/>
              </a:xfrm>
              <a:custGeom>
                <a:avLst/>
                <a:gdLst>
                  <a:gd name="T0" fmla="*/ 169 w 169"/>
                  <a:gd name="T1" fmla="*/ 2 h 6"/>
                  <a:gd name="T2" fmla="*/ 165 w 169"/>
                  <a:gd name="T3" fmla="*/ 0 h 6"/>
                  <a:gd name="T4" fmla="*/ 0 w 169"/>
                  <a:gd name="T5" fmla="*/ 0 h 6"/>
                  <a:gd name="T6" fmla="*/ 0 w 169"/>
                  <a:gd name="T7" fmla="*/ 6 h 6"/>
                  <a:gd name="T8" fmla="*/ 165 w 169"/>
                  <a:gd name="T9" fmla="*/ 6 h 6"/>
                  <a:gd name="T10" fmla="*/ 163 w 169"/>
                  <a:gd name="T11" fmla="*/ 2 h 6"/>
                  <a:gd name="T12" fmla="*/ 169 w 169"/>
                  <a:gd name="T13" fmla="*/ 2 h 6"/>
                  <a:gd name="T14" fmla="*/ 169 w 169"/>
                  <a:gd name="T15" fmla="*/ 0 h 6"/>
                  <a:gd name="T16" fmla="*/ 165 w 169"/>
                  <a:gd name="T17" fmla="*/ 0 h 6"/>
                  <a:gd name="T18" fmla="*/ 169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169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5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1" name="Rectangle 1461"/>
              <p:cNvSpPr>
                <a:spLocks noChangeArrowheads="1"/>
              </p:cNvSpPr>
              <p:nvPr/>
            </p:nvSpPr>
            <p:spPr bwMode="auto">
              <a:xfrm>
                <a:off x="3022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2" name="Freeform 1462"/>
              <p:cNvSpPr>
                <a:spLocks/>
              </p:cNvSpPr>
              <p:nvPr/>
            </p:nvSpPr>
            <p:spPr bwMode="auto">
              <a:xfrm>
                <a:off x="3103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3" name="Freeform 1463"/>
              <p:cNvSpPr>
                <a:spLocks/>
              </p:cNvSpPr>
              <p:nvPr/>
            </p:nvSpPr>
            <p:spPr bwMode="auto">
              <a:xfrm>
                <a:off x="3021" y="2113"/>
                <a:ext cx="83" cy="3"/>
              </a:xfrm>
              <a:custGeom>
                <a:avLst/>
                <a:gdLst>
                  <a:gd name="T0" fmla="*/ 0 w 164"/>
                  <a:gd name="T1" fmla="*/ 4 h 6"/>
                  <a:gd name="T2" fmla="*/ 2 w 164"/>
                  <a:gd name="T3" fmla="*/ 6 h 6"/>
                  <a:gd name="T4" fmla="*/ 164 w 164"/>
                  <a:gd name="T5" fmla="*/ 6 h 6"/>
                  <a:gd name="T6" fmla="*/ 164 w 164"/>
                  <a:gd name="T7" fmla="*/ 0 h 6"/>
                  <a:gd name="T8" fmla="*/ 2 w 164"/>
                  <a:gd name="T9" fmla="*/ 0 h 6"/>
                  <a:gd name="T10" fmla="*/ 3 w 164"/>
                  <a:gd name="T11" fmla="*/ 4 h 6"/>
                  <a:gd name="T12" fmla="*/ 0 w 164"/>
                  <a:gd name="T13" fmla="*/ 4 h 6"/>
                  <a:gd name="T14" fmla="*/ 0 w 164"/>
                  <a:gd name="T15" fmla="*/ 6 h 6"/>
                  <a:gd name="T16" fmla="*/ 2 w 164"/>
                  <a:gd name="T17" fmla="*/ 6 h 6"/>
                  <a:gd name="T18" fmla="*/ 0 w 16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6">
                    <a:moveTo>
                      <a:pt x="0" y="4"/>
                    </a:moveTo>
                    <a:lnTo>
                      <a:pt x="2" y="6"/>
                    </a:lnTo>
                    <a:lnTo>
                      <a:pt x="164" y="6"/>
                    </a:lnTo>
                    <a:lnTo>
                      <a:pt x="164" y="0"/>
                    </a:lnTo>
                    <a:lnTo>
                      <a:pt x="2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4" name="Freeform 1464"/>
              <p:cNvSpPr>
                <a:spLocks/>
              </p:cNvSpPr>
              <p:nvPr/>
            </p:nvSpPr>
            <p:spPr bwMode="auto">
              <a:xfrm>
                <a:off x="3021" y="2095"/>
                <a:ext cx="2" cy="20"/>
              </a:xfrm>
              <a:custGeom>
                <a:avLst/>
                <a:gdLst>
                  <a:gd name="T0" fmla="*/ 2 w 3"/>
                  <a:gd name="T1" fmla="*/ 0 h 41"/>
                  <a:gd name="T2" fmla="*/ 0 w 3"/>
                  <a:gd name="T3" fmla="*/ 4 h 41"/>
                  <a:gd name="T4" fmla="*/ 0 w 3"/>
                  <a:gd name="T5" fmla="*/ 41 h 41"/>
                  <a:gd name="T6" fmla="*/ 3 w 3"/>
                  <a:gd name="T7" fmla="*/ 41 h 41"/>
                  <a:gd name="T8" fmla="*/ 3 w 3"/>
                  <a:gd name="T9" fmla="*/ 4 h 41"/>
                  <a:gd name="T10" fmla="*/ 2 w 3"/>
                  <a:gd name="T11" fmla="*/ 6 h 41"/>
                  <a:gd name="T12" fmla="*/ 2 w 3"/>
                  <a:gd name="T13" fmla="*/ 0 h 41"/>
                  <a:gd name="T14" fmla="*/ 0 w 3"/>
                  <a:gd name="T15" fmla="*/ 0 h 41"/>
                  <a:gd name="T16" fmla="*/ 0 w 3"/>
                  <a:gd name="T17" fmla="*/ 4 h 41"/>
                  <a:gd name="T18" fmla="*/ 2 w 3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5" name="Freeform 1465"/>
              <p:cNvSpPr>
                <a:spLocks/>
              </p:cNvSpPr>
              <p:nvPr/>
            </p:nvSpPr>
            <p:spPr bwMode="auto">
              <a:xfrm>
                <a:off x="3022" y="2095"/>
                <a:ext cx="84" cy="2"/>
              </a:xfrm>
              <a:custGeom>
                <a:avLst/>
                <a:gdLst>
                  <a:gd name="T0" fmla="*/ 166 w 166"/>
                  <a:gd name="T1" fmla="*/ 4 h 6"/>
                  <a:gd name="T2" fmla="*/ 162 w 166"/>
                  <a:gd name="T3" fmla="*/ 0 h 6"/>
                  <a:gd name="T4" fmla="*/ 0 w 166"/>
                  <a:gd name="T5" fmla="*/ 0 h 6"/>
                  <a:gd name="T6" fmla="*/ 0 w 166"/>
                  <a:gd name="T7" fmla="*/ 6 h 6"/>
                  <a:gd name="T8" fmla="*/ 162 w 166"/>
                  <a:gd name="T9" fmla="*/ 6 h 6"/>
                  <a:gd name="T10" fmla="*/ 160 w 166"/>
                  <a:gd name="T11" fmla="*/ 4 h 6"/>
                  <a:gd name="T12" fmla="*/ 166 w 166"/>
                  <a:gd name="T13" fmla="*/ 4 h 6"/>
                  <a:gd name="T14" fmla="*/ 166 w 166"/>
                  <a:gd name="T15" fmla="*/ 0 h 6"/>
                  <a:gd name="T16" fmla="*/ 162 w 166"/>
                  <a:gd name="T17" fmla="*/ 0 h 6"/>
                  <a:gd name="T18" fmla="*/ 166 w 166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6">
                    <a:moveTo>
                      <a:pt x="166" y="4"/>
                    </a:moveTo>
                    <a:lnTo>
                      <a:pt x="1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2" y="6"/>
                    </a:lnTo>
                    <a:lnTo>
                      <a:pt x="160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162" y="0"/>
                    </a:lnTo>
                    <a:lnTo>
                      <a:pt x="16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6" name="Rectangle 1466"/>
              <p:cNvSpPr>
                <a:spLocks noChangeArrowheads="1"/>
              </p:cNvSpPr>
              <p:nvPr/>
            </p:nvSpPr>
            <p:spPr bwMode="auto">
              <a:xfrm>
                <a:off x="3022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7" name="Freeform 1467"/>
              <p:cNvSpPr>
                <a:spLocks/>
              </p:cNvSpPr>
              <p:nvPr/>
            </p:nvSpPr>
            <p:spPr bwMode="auto">
              <a:xfrm>
                <a:off x="3104" y="1852"/>
                <a:ext cx="3" cy="20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5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8" name="Freeform 1468"/>
              <p:cNvSpPr>
                <a:spLocks/>
              </p:cNvSpPr>
              <p:nvPr/>
            </p:nvSpPr>
            <p:spPr bwMode="auto">
              <a:xfrm>
                <a:off x="3021" y="1870"/>
                <a:ext cx="84" cy="2"/>
              </a:xfrm>
              <a:custGeom>
                <a:avLst/>
                <a:gdLst>
                  <a:gd name="T0" fmla="*/ 0 w 166"/>
                  <a:gd name="T1" fmla="*/ 2 h 4"/>
                  <a:gd name="T2" fmla="*/ 2 w 166"/>
                  <a:gd name="T3" fmla="*/ 4 h 4"/>
                  <a:gd name="T4" fmla="*/ 166 w 166"/>
                  <a:gd name="T5" fmla="*/ 4 h 4"/>
                  <a:gd name="T6" fmla="*/ 166 w 166"/>
                  <a:gd name="T7" fmla="*/ 0 h 4"/>
                  <a:gd name="T8" fmla="*/ 2 w 166"/>
                  <a:gd name="T9" fmla="*/ 0 h 4"/>
                  <a:gd name="T10" fmla="*/ 3 w 166"/>
                  <a:gd name="T11" fmla="*/ 2 h 4"/>
                  <a:gd name="T12" fmla="*/ 0 w 166"/>
                  <a:gd name="T13" fmla="*/ 2 h 4"/>
                  <a:gd name="T14" fmla="*/ 0 w 166"/>
                  <a:gd name="T15" fmla="*/ 4 h 4"/>
                  <a:gd name="T16" fmla="*/ 2 w 166"/>
                  <a:gd name="T17" fmla="*/ 4 h 4"/>
                  <a:gd name="T18" fmla="*/ 0 w 16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4">
                    <a:moveTo>
                      <a:pt x="0" y="2"/>
                    </a:moveTo>
                    <a:lnTo>
                      <a:pt x="2" y="4"/>
                    </a:lnTo>
                    <a:lnTo>
                      <a:pt x="166" y="4"/>
                    </a:lnTo>
                    <a:lnTo>
                      <a:pt x="166" y="0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69" name="Freeform 1469"/>
              <p:cNvSpPr>
                <a:spLocks/>
              </p:cNvSpPr>
              <p:nvPr/>
            </p:nvSpPr>
            <p:spPr bwMode="auto">
              <a:xfrm>
                <a:off x="3021" y="1851"/>
                <a:ext cx="2" cy="20"/>
              </a:xfrm>
              <a:custGeom>
                <a:avLst/>
                <a:gdLst>
                  <a:gd name="T0" fmla="*/ 2 w 3"/>
                  <a:gd name="T1" fmla="*/ 0 h 39"/>
                  <a:gd name="T2" fmla="*/ 0 w 3"/>
                  <a:gd name="T3" fmla="*/ 2 h 39"/>
                  <a:gd name="T4" fmla="*/ 0 w 3"/>
                  <a:gd name="T5" fmla="*/ 39 h 39"/>
                  <a:gd name="T6" fmla="*/ 3 w 3"/>
                  <a:gd name="T7" fmla="*/ 39 h 39"/>
                  <a:gd name="T8" fmla="*/ 3 w 3"/>
                  <a:gd name="T9" fmla="*/ 2 h 39"/>
                  <a:gd name="T10" fmla="*/ 2 w 3"/>
                  <a:gd name="T11" fmla="*/ 6 h 39"/>
                  <a:gd name="T12" fmla="*/ 2 w 3"/>
                  <a:gd name="T13" fmla="*/ 0 h 39"/>
                  <a:gd name="T14" fmla="*/ 0 w 3"/>
                  <a:gd name="T15" fmla="*/ 0 h 39"/>
                  <a:gd name="T16" fmla="*/ 0 w 3"/>
                  <a:gd name="T17" fmla="*/ 2 h 39"/>
                  <a:gd name="T18" fmla="*/ 2 w 3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3" y="39"/>
                    </a:lnTo>
                    <a:lnTo>
                      <a:pt x="3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0" name="Freeform 1470"/>
              <p:cNvSpPr>
                <a:spLocks/>
              </p:cNvSpPr>
              <p:nvPr/>
            </p:nvSpPr>
            <p:spPr bwMode="auto">
              <a:xfrm>
                <a:off x="3022" y="1851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4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4 w 168"/>
                  <a:gd name="T9" fmla="*/ 6 h 6"/>
                  <a:gd name="T10" fmla="*/ 162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4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4" y="6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4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1" name="Rectangle 1471"/>
              <p:cNvSpPr>
                <a:spLocks noChangeArrowheads="1"/>
              </p:cNvSpPr>
              <p:nvPr/>
            </p:nvSpPr>
            <p:spPr bwMode="auto">
              <a:xfrm>
                <a:off x="2826" y="2097"/>
                <a:ext cx="83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2" name="Freeform 1472"/>
              <p:cNvSpPr>
                <a:spLocks/>
              </p:cNvSpPr>
              <p:nvPr/>
            </p:nvSpPr>
            <p:spPr bwMode="auto">
              <a:xfrm>
                <a:off x="2907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3" name="Freeform 1473"/>
              <p:cNvSpPr>
                <a:spLocks/>
              </p:cNvSpPr>
              <p:nvPr/>
            </p:nvSpPr>
            <p:spPr bwMode="auto">
              <a:xfrm>
                <a:off x="2825" y="2113"/>
                <a:ext cx="84" cy="3"/>
              </a:xfrm>
              <a:custGeom>
                <a:avLst/>
                <a:gdLst>
                  <a:gd name="T0" fmla="*/ 0 w 167"/>
                  <a:gd name="T1" fmla="*/ 4 h 6"/>
                  <a:gd name="T2" fmla="*/ 2 w 167"/>
                  <a:gd name="T3" fmla="*/ 6 h 6"/>
                  <a:gd name="T4" fmla="*/ 167 w 167"/>
                  <a:gd name="T5" fmla="*/ 6 h 6"/>
                  <a:gd name="T6" fmla="*/ 167 w 167"/>
                  <a:gd name="T7" fmla="*/ 0 h 6"/>
                  <a:gd name="T8" fmla="*/ 2 w 167"/>
                  <a:gd name="T9" fmla="*/ 0 h 6"/>
                  <a:gd name="T10" fmla="*/ 6 w 167"/>
                  <a:gd name="T11" fmla="*/ 4 h 6"/>
                  <a:gd name="T12" fmla="*/ 0 w 167"/>
                  <a:gd name="T13" fmla="*/ 4 h 6"/>
                  <a:gd name="T14" fmla="*/ 0 w 167"/>
                  <a:gd name="T15" fmla="*/ 6 h 6"/>
                  <a:gd name="T16" fmla="*/ 2 w 167"/>
                  <a:gd name="T17" fmla="*/ 6 h 6"/>
                  <a:gd name="T18" fmla="*/ 0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0" y="4"/>
                    </a:moveTo>
                    <a:lnTo>
                      <a:pt x="2" y="6"/>
                    </a:lnTo>
                    <a:lnTo>
                      <a:pt x="167" y="6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4" name="Freeform 1474"/>
              <p:cNvSpPr>
                <a:spLocks/>
              </p:cNvSpPr>
              <p:nvPr/>
            </p:nvSpPr>
            <p:spPr bwMode="auto">
              <a:xfrm>
                <a:off x="2825" y="2095"/>
                <a:ext cx="3" cy="20"/>
              </a:xfrm>
              <a:custGeom>
                <a:avLst/>
                <a:gdLst>
                  <a:gd name="T0" fmla="*/ 2 w 6"/>
                  <a:gd name="T1" fmla="*/ 0 h 41"/>
                  <a:gd name="T2" fmla="*/ 0 w 6"/>
                  <a:gd name="T3" fmla="*/ 4 h 41"/>
                  <a:gd name="T4" fmla="*/ 0 w 6"/>
                  <a:gd name="T5" fmla="*/ 41 h 41"/>
                  <a:gd name="T6" fmla="*/ 6 w 6"/>
                  <a:gd name="T7" fmla="*/ 41 h 41"/>
                  <a:gd name="T8" fmla="*/ 6 w 6"/>
                  <a:gd name="T9" fmla="*/ 4 h 41"/>
                  <a:gd name="T10" fmla="*/ 2 w 6"/>
                  <a:gd name="T11" fmla="*/ 6 h 41"/>
                  <a:gd name="T12" fmla="*/ 2 w 6"/>
                  <a:gd name="T13" fmla="*/ 0 h 41"/>
                  <a:gd name="T14" fmla="*/ 0 w 6"/>
                  <a:gd name="T15" fmla="*/ 0 h 41"/>
                  <a:gd name="T16" fmla="*/ 0 w 6"/>
                  <a:gd name="T17" fmla="*/ 4 h 41"/>
                  <a:gd name="T18" fmla="*/ 2 w 6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6" y="41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5" name="Freeform 1475"/>
              <p:cNvSpPr>
                <a:spLocks/>
              </p:cNvSpPr>
              <p:nvPr/>
            </p:nvSpPr>
            <p:spPr bwMode="auto">
              <a:xfrm>
                <a:off x="2826" y="2095"/>
                <a:ext cx="84" cy="2"/>
              </a:xfrm>
              <a:custGeom>
                <a:avLst/>
                <a:gdLst>
                  <a:gd name="T0" fmla="*/ 167 w 167"/>
                  <a:gd name="T1" fmla="*/ 4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6" name="Rectangle 1476"/>
              <p:cNvSpPr>
                <a:spLocks noChangeArrowheads="1"/>
              </p:cNvSpPr>
              <p:nvPr/>
            </p:nvSpPr>
            <p:spPr bwMode="auto">
              <a:xfrm>
                <a:off x="2826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7" name="Freeform 1477"/>
              <p:cNvSpPr>
                <a:spLocks/>
              </p:cNvSpPr>
              <p:nvPr/>
            </p:nvSpPr>
            <p:spPr bwMode="auto">
              <a:xfrm>
                <a:off x="2908" y="1852"/>
                <a:ext cx="3" cy="20"/>
              </a:xfrm>
              <a:custGeom>
                <a:avLst/>
                <a:gdLst>
                  <a:gd name="T0" fmla="*/ 2 w 5"/>
                  <a:gd name="T1" fmla="*/ 39 h 39"/>
                  <a:gd name="T2" fmla="*/ 5 w 5"/>
                  <a:gd name="T3" fmla="*/ 37 h 39"/>
                  <a:gd name="T4" fmla="*/ 5 w 5"/>
                  <a:gd name="T5" fmla="*/ 0 h 39"/>
                  <a:gd name="T6" fmla="*/ 0 w 5"/>
                  <a:gd name="T7" fmla="*/ 0 h 39"/>
                  <a:gd name="T8" fmla="*/ 0 w 5"/>
                  <a:gd name="T9" fmla="*/ 37 h 39"/>
                  <a:gd name="T10" fmla="*/ 2 w 5"/>
                  <a:gd name="T11" fmla="*/ 35 h 39"/>
                  <a:gd name="T12" fmla="*/ 2 w 5"/>
                  <a:gd name="T13" fmla="*/ 39 h 39"/>
                  <a:gd name="T14" fmla="*/ 5 w 5"/>
                  <a:gd name="T15" fmla="*/ 39 h 39"/>
                  <a:gd name="T16" fmla="*/ 5 w 5"/>
                  <a:gd name="T17" fmla="*/ 37 h 39"/>
                  <a:gd name="T18" fmla="*/ 2 w 5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9">
                    <a:moveTo>
                      <a:pt x="2" y="39"/>
                    </a:moveTo>
                    <a:lnTo>
                      <a:pt x="5" y="3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8" name="Freeform 1478"/>
              <p:cNvSpPr>
                <a:spLocks/>
              </p:cNvSpPr>
              <p:nvPr/>
            </p:nvSpPr>
            <p:spPr bwMode="auto">
              <a:xfrm>
                <a:off x="2825" y="1870"/>
                <a:ext cx="84" cy="2"/>
              </a:xfrm>
              <a:custGeom>
                <a:avLst/>
                <a:gdLst>
                  <a:gd name="T0" fmla="*/ 0 w 167"/>
                  <a:gd name="T1" fmla="*/ 2 h 4"/>
                  <a:gd name="T2" fmla="*/ 2 w 167"/>
                  <a:gd name="T3" fmla="*/ 4 h 4"/>
                  <a:gd name="T4" fmla="*/ 167 w 167"/>
                  <a:gd name="T5" fmla="*/ 4 h 4"/>
                  <a:gd name="T6" fmla="*/ 167 w 167"/>
                  <a:gd name="T7" fmla="*/ 0 h 4"/>
                  <a:gd name="T8" fmla="*/ 2 w 167"/>
                  <a:gd name="T9" fmla="*/ 0 h 4"/>
                  <a:gd name="T10" fmla="*/ 6 w 167"/>
                  <a:gd name="T11" fmla="*/ 2 h 4"/>
                  <a:gd name="T12" fmla="*/ 0 w 167"/>
                  <a:gd name="T13" fmla="*/ 2 h 4"/>
                  <a:gd name="T14" fmla="*/ 0 w 167"/>
                  <a:gd name="T15" fmla="*/ 4 h 4"/>
                  <a:gd name="T16" fmla="*/ 2 w 167"/>
                  <a:gd name="T17" fmla="*/ 4 h 4"/>
                  <a:gd name="T18" fmla="*/ 0 w 167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4">
                    <a:moveTo>
                      <a:pt x="0" y="2"/>
                    </a:moveTo>
                    <a:lnTo>
                      <a:pt x="2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79" name="Freeform 1479"/>
              <p:cNvSpPr>
                <a:spLocks/>
              </p:cNvSpPr>
              <p:nvPr/>
            </p:nvSpPr>
            <p:spPr bwMode="auto">
              <a:xfrm>
                <a:off x="2825" y="1851"/>
                <a:ext cx="3" cy="20"/>
              </a:xfrm>
              <a:custGeom>
                <a:avLst/>
                <a:gdLst>
                  <a:gd name="T0" fmla="*/ 2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2 w 6"/>
                  <a:gd name="T11" fmla="*/ 6 h 39"/>
                  <a:gd name="T12" fmla="*/ 2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2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0" name="Freeform 1480"/>
              <p:cNvSpPr>
                <a:spLocks/>
              </p:cNvSpPr>
              <p:nvPr/>
            </p:nvSpPr>
            <p:spPr bwMode="auto">
              <a:xfrm>
                <a:off x="2826" y="1851"/>
                <a:ext cx="85" cy="3"/>
              </a:xfrm>
              <a:custGeom>
                <a:avLst/>
                <a:gdLst>
                  <a:gd name="T0" fmla="*/ 168 w 168"/>
                  <a:gd name="T1" fmla="*/ 2 h 6"/>
                  <a:gd name="T2" fmla="*/ 165 w 168"/>
                  <a:gd name="T3" fmla="*/ 0 h 6"/>
                  <a:gd name="T4" fmla="*/ 0 w 168"/>
                  <a:gd name="T5" fmla="*/ 0 h 6"/>
                  <a:gd name="T6" fmla="*/ 0 w 168"/>
                  <a:gd name="T7" fmla="*/ 6 h 6"/>
                  <a:gd name="T8" fmla="*/ 165 w 168"/>
                  <a:gd name="T9" fmla="*/ 6 h 6"/>
                  <a:gd name="T10" fmla="*/ 163 w 168"/>
                  <a:gd name="T11" fmla="*/ 2 h 6"/>
                  <a:gd name="T12" fmla="*/ 168 w 168"/>
                  <a:gd name="T13" fmla="*/ 2 h 6"/>
                  <a:gd name="T14" fmla="*/ 168 w 168"/>
                  <a:gd name="T15" fmla="*/ 0 h 6"/>
                  <a:gd name="T16" fmla="*/ 165 w 168"/>
                  <a:gd name="T17" fmla="*/ 0 h 6"/>
                  <a:gd name="T18" fmla="*/ 168 w 16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6">
                    <a:moveTo>
                      <a:pt x="168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1" name="Rectangle 1481"/>
              <p:cNvSpPr>
                <a:spLocks noChangeArrowheads="1"/>
              </p:cNvSpPr>
              <p:nvPr/>
            </p:nvSpPr>
            <p:spPr bwMode="auto">
              <a:xfrm>
                <a:off x="2631" y="2097"/>
                <a:ext cx="82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2" name="Freeform 1482"/>
              <p:cNvSpPr>
                <a:spLocks/>
              </p:cNvSpPr>
              <p:nvPr/>
            </p:nvSpPr>
            <p:spPr bwMode="auto">
              <a:xfrm>
                <a:off x="2711" y="2097"/>
                <a:ext cx="3" cy="19"/>
              </a:xfrm>
              <a:custGeom>
                <a:avLst/>
                <a:gdLst>
                  <a:gd name="T0" fmla="*/ 4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4 w 6"/>
                  <a:gd name="T11" fmla="*/ 33 h 39"/>
                  <a:gd name="T12" fmla="*/ 4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4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4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3" name="Freeform 1483"/>
              <p:cNvSpPr>
                <a:spLocks/>
              </p:cNvSpPr>
              <p:nvPr/>
            </p:nvSpPr>
            <p:spPr bwMode="auto">
              <a:xfrm>
                <a:off x="2631" y="2113"/>
                <a:ext cx="82" cy="3"/>
              </a:xfrm>
              <a:custGeom>
                <a:avLst/>
                <a:gdLst>
                  <a:gd name="T0" fmla="*/ 0 w 165"/>
                  <a:gd name="T1" fmla="*/ 4 h 6"/>
                  <a:gd name="T2" fmla="*/ 2 w 165"/>
                  <a:gd name="T3" fmla="*/ 6 h 6"/>
                  <a:gd name="T4" fmla="*/ 165 w 165"/>
                  <a:gd name="T5" fmla="*/ 6 h 6"/>
                  <a:gd name="T6" fmla="*/ 165 w 165"/>
                  <a:gd name="T7" fmla="*/ 0 h 6"/>
                  <a:gd name="T8" fmla="*/ 2 w 165"/>
                  <a:gd name="T9" fmla="*/ 0 h 6"/>
                  <a:gd name="T10" fmla="*/ 4 w 165"/>
                  <a:gd name="T11" fmla="*/ 4 h 6"/>
                  <a:gd name="T12" fmla="*/ 0 w 165"/>
                  <a:gd name="T13" fmla="*/ 4 h 6"/>
                  <a:gd name="T14" fmla="*/ 0 w 165"/>
                  <a:gd name="T15" fmla="*/ 6 h 6"/>
                  <a:gd name="T16" fmla="*/ 2 w 165"/>
                  <a:gd name="T17" fmla="*/ 6 h 6"/>
                  <a:gd name="T18" fmla="*/ 0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0" y="4"/>
                    </a:moveTo>
                    <a:lnTo>
                      <a:pt x="2" y="6"/>
                    </a:lnTo>
                    <a:lnTo>
                      <a:pt x="165" y="6"/>
                    </a:lnTo>
                    <a:lnTo>
                      <a:pt x="165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4" name="Freeform 1484"/>
              <p:cNvSpPr>
                <a:spLocks/>
              </p:cNvSpPr>
              <p:nvPr/>
            </p:nvSpPr>
            <p:spPr bwMode="auto">
              <a:xfrm>
                <a:off x="2631" y="2095"/>
                <a:ext cx="1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5" name="Freeform 1485"/>
              <p:cNvSpPr>
                <a:spLocks/>
              </p:cNvSpPr>
              <p:nvPr/>
            </p:nvSpPr>
            <p:spPr bwMode="auto">
              <a:xfrm>
                <a:off x="2631" y="2095"/>
                <a:ext cx="83" cy="2"/>
              </a:xfrm>
              <a:custGeom>
                <a:avLst/>
                <a:gdLst>
                  <a:gd name="T0" fmla="*/ 165 w 165"/>
                  <a:gd name="T1" fmla="*/ 4 h 6"/>
                  <a:gd name="T2" fmla="*/ 163 w 165"/>
                  <a:gd name="T3" fmla="*/ 0 h 6"/>
                  <a:gd name="T4" fmla="*/ 0 w 165"/>
                  <a:gd name="T5" fmla="*/ 0 h 6"/>
                  <a:gd name="T6" fmla="*/ 0 w 165"/>
                  <a:gd name="T7" fmla="*/ 6 h 6"/>
                  <a:gd name="T8" fmla="*/ 163 w 165"/>
                  <a:gd name="T9" fmla="*/ 6 h 6"/>
                  <a:gd name="T10" fmla="*/ 159 w 165"/>
                  <a:gd name="T11" fmla="*/ 4 h 6"/>
                  <a:gd name="T12" fmla="*/ 165 w 165"/>
                  <a:gd name="T13" fmla="*/ 4 h 6"/>
                  <a:gd name="T14" fmla="*/ 165 w 165"/>
                  <a:gd name="T15" fmla="*/ 0 h 6"/>
                  <a:gd name="T16" fmla="*/ 163 w 165"/>
                  <a:gd name="T17" fmla="*/ 0 h 6"/>
                  <a:gd name="T18" fmla="*/ 165 w 165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" h="6">
                    <a:moveTo>
                      <a:pt x="165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59" y="4"/>
                    </a:lnTo>
                    <a:lnTo>
                      <a:pt x="165" y="4"/>
                    </a:lnTo>
                    <a:lnTo>
                      <a:pt x="165" y="0"/>
                    </a:lnTo>
                    <a:lnTo>
                      <a:pt x="163" y="0"/>
                    </a:lnTo>
                    <a:lnTo>
                      <a:pt x="16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6" name="Rectangle 1486"/>
              <p:cNvSpPr>
                <a:spLocks noChangeArrowheads="1"/>
              </p:cNvSpPr>
              <p:nvPr/>
            </p:nvSpPr>
            <p:spPr bwMode="auto">
              <a:xfrm>
                <a:off x="2631" y="1852"/>
                <a:ext cx="8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7" name="Freeform 1487"/>
              <p:cNvSpPr>
                <a:spLocks/>
              </p:cNvSpPr>
              <p:nvPr/>
            </p:nvSpPr>
            <p:spPr bwMode="auto">
              <a:xfrm>
                <a:off x="2713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8" name="Freeform 1488"/>
              <p:cNvSpPr>
                <a:spLocks/>
              </p:cNvSpPr>
              <p:nvPr/>
            </p:nvSpPr>
            <p:spPr bwMode="auto">
              <a:xfrm>
                <a:off x="2630" y="1870"/>
                <a:ext cx="84" cy="2"/>
              </a:xfrm>
              <a:custGeom>
                <a:avLst/>
                <a:gdLst>
                  <a:gd name="T0" fmla="*/ 0 w 169"/>
                  <a:gd name="T1" fmla="*/ 2 h 4"/>
                  <a:gd name="T2" fmla="*/ 4 w 169"/>
                  <a:gd name="T3" fmla="*/ 4 h 4"/>
                  <a:gd name="T4" fmla="*/ 169 w 169"/>
                  <a:gd name="T5" fmla="*/ 4 h 4"/>
                  <a:gd name="T6" fmla="*/ 169 w 169"/>
                  <a:gd name="T7" fmla="*/ 0 h 4"/>
                  <a:gd name="T8" fmla="*/ 4 w 169"/>
                  <a:gd name="T9" fmla="*/ 0 h 4"/>
                  <a:gd name="T10" fmla="*/ 6 w 169"/>
                  <a:gd name="T11" fmla="*/ 2 h 4"/>
                  <a:gd name="T12" fmla="*/ 0 w 169"/>
                  <a:gd name="T13" fmla="*/ 2 h 4"/>
                  <a:gd name="T14" fmla="*/ 0 w 169"/>
                  <a:gd name="T15" fmla="*/ 4 h 4"/>
                  <a:gd name="T16" fmla="*/ 4 w 169"/>
                  <a:gd name="T17" fmla="*/ 4 h 4"/>
                  <a:gd name="T18" fmla="*/ 0 w 169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4">
                    <a:moveTo>
                      <a:pt x="0" y="2"/>
                    </a:moveTo>
                    <a:lnTo>
                      <a:pt x="4" y="4"/>
                    </a:lnTo>
                    <a:lnTo>
                      <a:pt x="169" y="4"/>
                    </a:lnTo>
                    <a:lnTo>
                      <a:pt x="169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89" name="Freeform 1489"/>
              <p:cNvSpPr>
                <a:spLocks/>
              </p:cNvSpPr>
              <p:nvPr/>
            </p:nvSpPr>
            <p:spPr bwMode="auto">
              <a:xfrm>
                <a:off x="2630" y="1851"/>
                <a:ext cx="2" cy="20"/>
              </a:xfrm>
              <a:custGeom>
                <a:avLst/>
                <a:gdLst>
                  <a:gd name="T0" fmla="*/ 4 w 6"/>
                  <a:gd name="T1" fmla="*/ 0 h 39"/>
                  <a:gd name="T2" fmla="*/ 0 w 6"/>
                  <a:gd name="T3" fmla="*/ 2 h 39"/>
                  <a:gd name="T4" fmla="*/ 0 w 6"/>
                  <a:gd name="T5" fmla="*/ 39 h 39"/>
                  <a:gd name="T6" fmla="*/ 6 w 6"/>
                  <a:gd name="T7" fmla="*/ 39 h 39"/>
                  <a:gd name="T8" fmla="*/ 6 w 6"/>
                  <a:gd name="T9" fmla="*/ 2 h 39"/>
                  <a:gd name="T10" fmla="*/ 4 w 6"/>
                  <a:gd name="T11" fmla="*/ 6 h 39"/>
                  <a:gd name="T12" fmla="*/ 4 w 6"/>
                  <a:gd name="T13" fmla="*/ 0 h 39"/>
                  <a:gd name="T14" fmla="*/ 0 w 6"/>
                  <a:gd name="T15" fmla="*/ 0 h 39"/>
                  <a:gd name="T16" fmla="*/ 0 w 6"/>
                  <a:gd name="T17" fmla="*/ 2 h 39"/>
                  <a:gd name="T18" fmla="*/ 4 w 6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4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6" y="39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0" name="Freeform 1490"/>
              <p:cNvSpPr>
                <a:spLocks/>
              </p:cNvSpPr>
              <p:nvPr/>
            </p:nvSpPr>
            <p:spPr bwMode="auto">
              <a:xfrm>
                <a:off x="2631" y="1851"/>
                <a:ext cx="84" cy="3"/>
              </a:xfrm>
              <a:custGeom>
                <a:avLst/>
                <a:gdLst>
                  <a:gd name="T0" fmla="*/ 167 w 167"/>
                  <a:gd name="T1" fmla="*/ 2 h 6"/>
                  <a:gd name="T2" fmla="*/ 165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5 w 167"/>
                  <a:gd name="T9" fmla="*/ 6 h 6"/>
                  <a:gd name="T10" fmla="*/ 163 w 167"/>
                  <a:gd name="T11" fmla="*/ 2 h 6"/>
                  <a:gd name="T12" fmla="*/ 167 w 167"/>
                  <a:gd name="T13" fmla="*/ 2 h 6"/>
                  <a:gd name="T14" fmla="*/ 167 w 167"/>
                  <a:gd name="T15" fmla="*/ 0 h 6"/>
                  <a:gd name="T16" fmla="*/ 165 w 167"/>
                  <a:gd name="T17" fmla="*/ 0 h 6"/>
                  <a:gd name="T18" fmla="*/ 167 w 167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2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5" y="6"/>
                    </a:lnTo>
                    <a:lnTo>
                      <a:pt x="163" y="2"/>
                    </a:lnTo>
                    <a:lnTo>
                      <a:pt x="167" y="2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1" name="Freeform 1491"/>
              <p:cNvSpPr>
                <a:spLocks/>
              </p:cNvSpPr>
              <p:nvPr/>
            </p:nvSpPr>
            <p:spPr bwMode="auto">
              <a:xfrm>
                <a:off x="2516" y="2097"/>
                <a:ext cx="3" cy="19"/>
              </a:xfrm>
              <a:custGeom>
                <a:avLst/>
                <a:gdLst>
                  <a:gd name="T0" fmla="*/ 2 w 6"/>
                  <a:gd name="T1" fmla="*/ 39 h 39"/>
                  <a:gd name="T2" fmla="*/ 6 w 6"/>
                  <a:gd name="T3" fmla="*/ 37 h 39"/>
                  <a:gd name="T4" fmla="*/ 6 w 6"/>
                  <a:gd name="T5" fmla="*/ 0 h 39"/>
                  <a:gd name="T6" fmla="*/ 0 w 6"/>
                  <a:gd name="T7" fmla="*/ 0 h 39"/>
                  <a:gd name="T8" fmla="*/ 0 w 6"/>
                  <a:gd name="T9" fmla="*/ 37 h 39"/>
                  <a:gd name="T10" fmla="*/ 2 w 6"/>
                  <a:gd name="T11" fmla="*/ 33 h 39"/>
                  <a:gd name="T12" fmla="*/ 2 w 6"/>
                  <a:gd name="T13" fmla="*/ 39 h 39"/>
                  <a:gd name="T14" fmla="*/ 6 w 6"/>
                  <a:gd name="T15" fmla="*/ 39 h 39"/>
                  <a:gd name="T16" fmla="*/ 6 w 6"/>
                  <a:gd name="T17" fmla="*/ 37 h 39"/>
                  <a:gd name="T18" fmla="*/ 2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2" y="39"/>
                    </a:moveTo>
                    <a:lnTo>
                      <a:pt x="6" y="3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3"/>
                    </a:lnTo>
                    <a:lnTo>
                      <a:pt x="2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2" name="Freeform 1492"/>
              <p:cNvSpPr>
                <a:spLocks/>
              </p:cNvSpPr>
              <p:nvPr/>
            </p:nvSpPr>
            <p:spPr bwMode="auto">
              <a:xfrm>
                <a:off x="2517" y="1852"/>
                <a:ext cx="2" cy="20"/>
              </a:xfrm>
              <a:custGeom>
                <a:avLst/>
                <a:gdLst>
                  <a:gd name="T0" fmla="*/ 2 w 4"/>
                  <a:gd name="T1" fmla="*/ 39 h 39"/>
                  <a:gd name="T2" fmla="*/ 4 w 4"/>
                  <a:gd name="T3" fmla="*/ 37 h 39"/>
                  <a:gd name="T4" fmla="*/ 4 w 4"/>
                  <a:gd name="T5" fmla="*/ 0 h 39"/>
                  <a:gd name="T6" fmla="*/ 0 w 4"/>
                  <a:gd name="T7" fmla="*/ 0 h 39"/>
                  <a:gd name="T8" fmla="*/ 0 w 4"/>
                  <a:gd name="T9" fmla="*/ 37 h 39"/>
                  <a:gd name="T10" fmla="*/ 2 w 4"/>
                  <a:gd name="T11" fmla="*/ 35 h 39"/>
                  <a:gd name="T12" fmla="*/ 2 w 4"/>
                  <a:gd name="T13" fmla="*/ 39 h 39"/>
                  <a:gd name="T14" fmla="*/ 4 w 4"/>
                  <a:gd name="T15" fmla="*/ 39 h 39"/>
                  <a:gd name="T16" fmla="*/ 4 w 4"/>
                  <a:gd name="T17" fmla="*/ 37 h 39"/>
                  <a:gd name="T18" fmla="*/ 2 w 4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39"/>
                    </a:moveTo>
                    <a:lnTo>
                      <a:pt x="4" y="3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3" name="Freeform 1493"/>
              <p:cNvSpPr>
                <a:spLocks/>
              </p:cNvSpPr>
              <p:nvPr/>
            </p:nvSpPr>
            <p:spPr bwMode="auto">
              <a:xfrm>
                <a:off x="4389" y="1734"/>
                <a:ext cx="1" cy="438"/>
              </a:xfrm>
              <a:custGeom>
                <a:avLst/>
                <a:gdLst>
                  <a:gd name="T0" fmla="*/ 2 w 4"/>
                  <a:gd name="T1" fmla="*/ 0 h 876"/>
                  <a:gd name="T2" fmla="*/ 0 w 4"/>
                  <a:gd name="T3" fmla="*/ 2 h 876"/>
                  <a:gd name="T4" fmla="*/ 0 w 4"/>
                  <a:gd name="T5" fmla="*/ 876 h 876"/>
                  <a:gd name="T6" fmla="*/ 4 w 4"/>
                  <a:gd name="T7" fmla="*/ 876 h 876"/>
                  <a:gd name="T8" fmla="*/ 4 w 4"/>
                  <a:gd name="T9" fmla="*/ 2 h 876"/>
                  <a:gd name="T10" fmla="*/ 2 w 4"/>
                  <a:gd name="T11" fmla="*/ 4 h 876"/>
                  <a:gd name="T12" fmla="*/ 2 w 4"/>
                  <a:gd name="T13" fmla="*/ 0 h 876"/>
                  <a:gd name="T14" fmla="*/ 0 w 4"/>
                  <a:gd name="T15" fmla="*/ 0 h 876"/>
                  <a:gd name="T16" fmla="*/ 0 w 4"/>
                  <a:gd name="T17" fmla="*/ 2 h 876"/>
                  <a:gd name="T18" fmla="*/ 2 w 4"/>
                  <a:gd name="T19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76">
                    <a:moveTo>
                      <a:pt x="2" y="0"/>
                    </a:moveTo>
                    <a:lnTo>
                      <a:pt x="0" y="2"/>
                    </a:lnTo>
                    <a:lnTo>
                      <a:pt x="0" y="876"/>
                    </a:lnTo>
                    <a:lnTo>
                      <a:pt x="4" y="876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4" name="Freeform 1494"/>
              <p:cNvSpPr>
                <a:spLocks/>
              </p:cNvSpPr>
              <p:nvPr/>
            </p:nvSpPr>
            <p:spPr bwMode="auto">
              <a:xfrm>
                <a:off x="4390" y="1734"/>
                <a:ext cx="7" cy="2"/>
              </a:xfrm>
              <a:custGeom>
                <a:avLst/>
                <a:gdLst>
                  <a:gd name="T0" fmla="*/ 16 w 16"/>
                  <a:gd name="T1" fmla="*/ 2 h 4"/>
                  <a:gd name="T2" fmla="*/ 12 w 16"/>
                  <a:gd name="T3" fmla="*/ 0 h 4"/>
                  <a:gd name="T4" fmla="*/ 0 w 16"/>
                  <a:gd name="T5" fmla="*/ 0 h 4"/>
                  <a:gd name="T6" fmla="*/ 0 w 16"/>
                  <a:gd name="T7" fmla="*/ 4 h 4"/>
                  <a:gd name="T8" fmla="*/ 12 w 16"/>
                  <a:gd name="T9" fmla="*/ 4 h 4"/>
                  <a:gd name="T10" fmla="*/ 10 w 16"/>
                  <a:gd name="T11" fmla="*/ 2 h 4"/>
                  <a:gd name="T12" fmla="*/ 16 w 16"/>
                  <a:gd name="T13" fmla="*/ 2 h 4"/>
                  <a:gd name="T14" fmla="*/ 16 w 16"/>
                  <a:gd name="T15" fmla="*/ 0 h 4"/>
                  <a:gd name="T16" fmla="*/ 12 w 16"/>
                  <a:gd name="T17" fmla="*/ 0 h 4"/>
                  <a:gd name="T18" fmla="*/ 16 w 16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2"/>
                    </a:moveTo>
                    <a:lnTo>
                      <a:pt x="1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5" name="Freeform 1495"/>
              <p:cNvSpPr>
                <a:spLocks/>
              </p:cNvSpPr>
              <p:nvPr/>
            </p:nvSpPr>
            <p:spPr bwMode="auto">
              <a:xfrm>
                <a:off x="4394" y="1735"/>
                <a:ext cx="3" cy="438"/>
              </a:xfrm>
              <a:custGeom>
                <a:avLst/>
                <a:gdLst>
                  <a:gd name="T0" fmla="*/ 2 w 6"/>
                  <a:gd name="T1" fmla="*/ 876 h 876"/>
                  <a:gd name="T2" fmla="*/ 6 w 6"/>
                  <a:gd name="T3" fmla="*/ 874 h 876"/>
                  <a:gd name="T4" fmla="*/ 6 w 6"/>
                  <a:gd name="T5" fmla="*/ 0 h 876"/>
                  <a:gd name="T6" fmla="*/ 0 w 6"/>
                  <a:gd name="T7" fmla="*/ 0 h 876"/>
                  <a:gd name="T8" fmla="*/ 0 w 6"/>
                  <a:gd name="T9" fmla="*/ 874 h 876"/>
                  <a:gd name="T10" fmla="*/ 2 w 6"/>
                  <a:gd name="T11" fmla="*/ 870 h 876"/>
                  <a:gd name="T12" fmla="*/ 2 w 6"/>
                  <a:gd name="T13" fmla="*/ 876 h 876"/>
                  <a:gd name="T14" fmla="*/ 6 w 6"/>
                  <a:gd name="T15" fmla="*/ 876 h 876"/>
                  <a:gd name="T16" fmla="*/ 6 w 6"/>
                  <a:gd name="T17" fmla="*/ 874 h 876"/>
                  <a:gd name="T18" fmla="*/ 2 w 6"/>
                  <a:gd name="T19" fmla="*/ 876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76">
                    <a:moveTo>
                      <a:pt x="2" y="876"/>
                    </a:moveTo>
                    <a:lnTo>
                      <a:pt x="6" y="87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4"/>
                    </a:lnTo>
                    <a:lnTo>
                      <a:pt x="2" y="870"/>
                    </a:lnTo>
                    <a:lnTo>
                      <a:pt x="2" y="876"/>
                    </a:lnTo>
                    <a:lnTo>
                      <a:pt x="6" y="876"/>
                    </a:lnTo>
                    <a:lnTo>
                      <a:pt x="6" y="874"/>
                    </a:lnTo>
                    <a:lnTo>
                      <a:pt x="2" y="8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6" name="Freeform 1496"/>
              <p:cNvSpPr>
                <a:spLocks/>
              </p:cNvSpPr>
              <p:nvPr/>
            </p:nvSpPr>
            <p:spPr bwMode="auto">
              <a:xfrm>
                <a:off x="4389" y="2170"/>
                <a:ext cx="6" cy="3"/>
              </a:xfrm>
              <a:custGeom>
                <a:avLst/>
                <a:gdLst>
                  <a:gd name="T0" fmla="*/ 0 w 14"/>
                  <a:gd name="T1" fmla="*/ 4 h 6"/>
                  <a:gd name="T2" fmla="*/ 2 w 14"/>
                  <a:gd name="T3" fmla="*/ 6 h 6"/>
                  <a:gd name="T4" fmla="*/ 14 w 14"/>
                  <a:gd name="T5" fmla="*/ 6 h 6"/>
                  <a:gd name="T6" fmla="*/ 14 w 14"/>
                  <a:gd name="T7" fmla="*/ 0 h 6"/>
                  <a:gd name="T8" fmla="*/ 2 w 14"/>
                  <a:gd name="T9" fmla="*/ 0 h 6"/>
                  <a:gd name="T10" fmla="*/ 4 w 14"/>
                  <a:gd name="T11" fmla="*/ 4 h 6"/>
                  <a:gd name="T12" fmla="*/ 0 w 14"/>
                  <a:gd name="T13" fmla="*/ 4 h 6"/>
                  <a:gd name="T14" fmla="*/ 0 w 14"/>
                  <a:gd name="T15" fmla="*/ 6 h 6"/>
                  <a:gd name="T16" fmla="*/ 2 w 14"/>
                  <a:gd name="T17" fmla="*/ 6 h 6"/>
                  <a:gd name="T18" fmla="*/ 0 w 14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6">
                    <a:moveTo>
                      <a:pt x="0" y="4"/>
                    </a:moveTo>
                    <a:lnTo>
                      <a:pt x="2" y="6"/>
                    </a:lnTo>
                    <a:lnTo>
                      <a:pt x="14" y="6"/>
                    </a:lnTo>
                    <a:lnTo>
                      <a:pt x="14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7" name="Freeform 1497"/>
              <p:cNvSpPr>
                <a:spLocks/>
              </p:cNvSpPr>
              <p:nvPr/>
            </p:nvSpPr>
            <p:spPr bwMode="auto">
              <a:xfrm>
                <a:off x="3606" y="2171"/>
                <a:ext cx="84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8" name="Freeform 1498"/>
              <p:cNvSpPr>
                <a:spLocks/>
              </p:cNvSpPr>
              <p:nvPr/>
            </p:nvSpPr>
            <p:spPr bwMode="auto">
              <a:xfrm>
                <a:off x="3606" y="2166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099" name="Freeform 1499"/>
              <p:cNvSpPr>
                <a:spLocks/>
              </p:cNvSpPr>
              <p:nvPr/>
            </p:nvSpPr>
            <p:spPr bwMode="auto">
              <a:xfrm>
                <a:off x="3607" y="2166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0" name="Freeform 1500"/>
              <p:cNvSpPr>
                <a:spLocks/>
              </p:cNvSpPr>
              <p:nvPr/>
            </p:nvSpPr>
            <p:spPr bwMode="auto">
              <a:xfrm>
                <a:off x="3689" y="2167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1" name="Freeform 1501"/>
              <p:cNvSpPr>
                <a:spLocks/>
              </p:cNvSpPr>
              <p:nvPr/>
            </p:nvSpPr>
            <p:spPr bwMode="auto">
              <a:xfrm>
                <a:off x="3806" y="2171"/>
                <a:ext cx="85" cy="3"/>
              </a:xfrm>
              <a:custGeom>
                <a:avLst/>
                <a:gdLst>
                  <a:gd name="T0" fmla="*/ 0 w 170"/>
                  <a:gd name="T1" fmla="*/ 2 h 6"/>
                  <a:gd name="T2" fmla="*/ 3 w 170"/>
                  <a:gd name="T3" fmla="*/ 6 h 6"/>
                  <a:gd name="T4" fmla="*/ 170 w 170"/>
                  <a:gd name="T5" fmla="*/ 6 h 6"/>
                  <a:gd name="T6" fmla="*/ 170 w 170"/>
                  <a:gd name="T7" fmla="*/ 0 h 6"/>
                  <a:gd name="T8" fmla="*/ 3 w 170"/>
                  <a:gd name="T9" fmla="*/ 0 h 6"/>
                  <a:gd name="T10" fmla="*/ 5 w 170"/>
                  <a:gd name="T11" fmla="*/ 2 h 6"/>
                  <a:gd name="T12" fmla="*/ 0 w 170"/>
                  <a:gd name="T13" fmla="*/ 2 h 6"/>
                  <a:gd name="T14" fmla="*/ 0 w 170"/>
                  <a:gd name="T15" fmla="*/ 6 h 6"/>
                  <a:gd name="T16" fmla="*/ 3 w 170"/>
                  <a:gd name="T17" fmla="*/ 6 h 6"/>
                  <a:gd name="T18" fmla="*/ 0 w 170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0" h="6">
                    <a:moveTo>
                      <a:pt x="0" y="2"/>
                    </a:moveTo>
                    <a:lnTo>
                      <a:pt x="3" y="6"/>
                    </a:lnTo>
                    <a:lnTo>
                      <a:pt x="170" y="6"/>
                    </a:lnTo>
                    <a:lnTo>
                      <a:pt x="170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3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2" name="Freeform 1502"/>
              <p:cNvSpPr>
                <a:spLocks/>
              </p:cNvSpPr>
              <p:nvPr/>
            </p:nvSpPr>
            <p:spPr bwMode="auto">
              <a:xfrm>
                <a:off x="3806" y="2166"/>
                <a:ext cx="3" cy="6"/>
              </a:xfrm>
              <a:custGeom>
                <a:avLst/>
                <a:gdLst>
                  <a:gd name="T0" fmla="*/ 3 w 5"/>
                  <a:gd name="T1" fmla="*/ 0 h 11"/>
                  <a:gd name="T2" fmla="*/ 0 w 5"/>
                  <a:gd name="T3" fmla="*/ 2 h 11"/>
                  <a:gd name="T4" fmla="*/ 0 w 5"/>
                  <a:gd name="T5" fmla="*/ 11 h 11"/>
                  <a:gd name="T6" fmla="*/ 5 w 5"/>
                  <a:gd name="T7" fmla="*/ 11 h 11"/>
                  <a:gd name="T8" fmla="*/ 5 w 5"/>
                  <a:gd name="T9" fmla="*/ 2 h 11"/>
                  <a:gd name="T10" fmla="*/ 3 w 5"/>
                  <a:gd name="T11" fmla="*/ 5 h 11"/>
                  <a:gd name="T12" fmla="*/ 3 w 5"/>
                  <a:gd name="T13" fmla="*/ 0 h 11"/>
                  <a:gd name="T14" fmla="*/ 0 w 5"/>
                  <a:gd name="T15" fmla="*/ 0 h 11"/>
                  <a:gd name="T16" fmla="*/ 0 w 5"/>
                  <a:gd name="T17" fmla="*/ 2 h 11"/>
                  <a:gd name="T18" fmla="*/ 3 w 5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1">
                    <a:moveTo>
                      <a:pt x="3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5" y="11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3" name="Freeform 1503"/>
              <p:cNvSpPr>
                <a:spLocks/>
              </p:cNvSpPr>
              <p:nvPr/>
            </p:nvSpPr>
            <p:spPr bwMode="auto">
              <a:xfrm>
                <a:off x="3808" y="2166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5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4" name="Freeform 1504"/>
              <p:cNvSpPr>
                <a:spLocks/>
              </p:cNvSpPr>
              <p:nvPr/>
            </p:nvSpPr>
            <p:spPr bwMode="auto">
              <a:xfrm>
                <a:off x="3890" y="2167"/>
                <a:ext cx="2" cy="7"/>
              </a:xfrm>
              <a:custGeom>
                <a:avLst/>
                <a:gdLst>
                  <a:gd name="T0" fmla="*/ 2 w 4"/>
                  <a:gd name="T1" fmla="*/ 13 h 13"/>
                  <a:gd name="T2" fmla="*/ 4 w 4"/>
                  <a:gd name="T3" fmla="*/ 9 h 13"/>
                  <a:gd name="T4" fmla="*/ 4 w 4"/>
                  <a:gd name="T5" fmla="*/ 0 h 13"/>
                  <a:gd name="T6" fmla="*/ 0 w 4"/>
                  <a:gd name="T7" fmla="*/ 0 h 13"/>
                  <a:gd name="T8" fmla="*/ 0 w 4"/>
                  <a:gd name="T9" fmla="*/ 9 h 13"/>
                  <a:gd name="T10" fmla="*/ 2 w 4"/>
                  <a:gd name="T11" fmla="*/ 7 h 13"/>
                  <a:gd name="T12" fmla="*/ 2 w 4"/>
                  <a:gd name="T13" fmla="*/ 13 h 13"/>
                  <a:gd name="T14" fmla="*/ 4 w 4"/>
                  <a:gd name="T15" fmla="*/ 13 h 13"/>
                  <a:gd name="T16" fmla="*/ 4 w 4"/>
                  <a:gd name="T17" fmla="*/ 9 h 13"/>
                  <a:gd name="T18" fmla="*/ 2 w 4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3">
                    <a:moveTo>
                      <a:pt x="2" y="13"/>
                    </a:move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4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5" name="Freeform 1505"/>
              <p:cNvSpPr>
                <a:spLocks/>
              </p:cNvSpPr>
              <p:nvPr/>
            </p:nvSpPr>
            <p:spPr bwMode="auto">
              <a:xfrm>
                <a:off x="3999" y="2171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2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2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2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2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6" name="Freeform 1506"/>
              <p:cNvSpPr>
                <a:spLocks/>
              </p:cNvSpPr>
              <p:nvPr/>
            </p:nvSpPr>
            <p:spPr bwMode="auto">
              <a:xfrm>
                <a:off x="3999" y="2166"/>
                <a:ext cx="3" cy="6"/>
              </a:xfrm>
              <a:custGeom>
                <a:avLst/>
                <a:gdLst>
                  <a:gd name="T0" fmla="*/ 2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2 w 6"/>
                  <a:gd name="T11" fmla="*/ 5 h 11"/>
                  <a:gd name="T12" fmla="*/ 2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2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7" name="Freeform 1507"/>
              <p:cNvSpPr>
                <a:spLocks/>
              </p:cNvSpPr>
              <p:nvPr/>
            </p:nvSpPr>
            <p:spPr bwMode="auto">
              <a:xfrm>
                <a:off x="4000" y="2166"/>
                <a:ext cx="85" cy="3"/>
              </a:xfrm>
              <a:custGeom>
                <a:avLst/>
                <a:gdLst>
                  <a:gd name="T0" fmla="*/ 171 w 171"/>
                  <a:gd name="T1" fmla="*/ 2 h 5"/>
                  <a:gd name="T2" fmla="*/ 169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9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9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9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8" name="Freeform 1508"/>
              <p:cNvSpPr>
                <a:spLocks/>
              </p:cNvSpPr>
              <p:nvPr/>
            </p:nvSpPr>
            <p:spPr bwMode="auto">
              <a:xfrm>
                <a:off x="4082" y="2167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09" name="Freeform 1509"/>
              <p:cNvSpPr>
                <a:spLocks/>
              </p:cNvSpPr>
              <p:nvPr/>
            </p:nvSpPr>
            <p:spPr bwMode="auto">
              <a:xfrm>
                <a:off x="4195" y="2171"/>
                <a:ext cx="85" cy="3"/>
              </a:xfrm>
              <a:custGeom>
                <a:avLst/>
                <a:gdLst>
                  <a:gd name="T0" fmla="*/ 0 w 171"/>
                  <a:gd name="T1" fmla="*/ 2 h 6"/>
                  <a:gd name="T2" fmla="*/ 4 w 171"/>
                  <a:gd name="T3" fmla="*/ 6 h 6"/>
                  <a:gd name="T4" fmla="*/ 171 w 171"/>
                  <a:gd name="T5" fmla="*/ 6 h 6"/>
                  <a:gd name="T6" fmla="*/ 171 w 171"/>
                  <a:gd name="T7" fmla="*/ 0 h 6"/>
                  <a:gd name="T8" fmla="*/ 4 w 171"/>
                  <a:gd name="T9" fmla="*/ 0 h 6"/>
                  <a:gd name="T10" fmla="*/ 6 w 171"/>
                  <a:gd name="T11" fmla="*/ 2 h 6"/>
                  <a:gd name="T12" fmla="*/ 0 w 171"/>
                  <a:gd name="T13" fmla="*/ 2 h 6"/>
                  <a:gd name="T14" fmla="*/ 0 w 171"/>
                  <a:gd name="T15" fmla="*/ 6 h 6"/>
                  <a:gd name="T16" fmla="*/ 4 w 171"/>
                  <a:gd name="T17" fmla="*/ 6 h 6"/>
                  <a:gd name="T18" fmla="*/ 0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0" y="2"/>
                    </a:moveTo>
                    <a:lnTo>
                      <a:pt x="4" y="6"/>
                    </a:lnTo>
                    <a:lnTo>
                      <a:pt x="171" y="6"/>
                    </a:lnTo>
                    <a:lnTo>
                      <a:pt x="171" y="0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0" name="Freeform 1510"/>
              <p:cNvSpPr>
                <a:spLocks/>
              </p:cNvSpPr>
              <p:nvPr/>
            </p:nvSpPr>
            <p:spPr bwMode="auto">
              <a:xfrm>
                <a:off x="4195" y="2166"/>
                <a:ext cx="3" cy="6"/>
              </a:xfrm>
              <a:custGeom>
                <a:avLst/>
                <a:gdLst>
                  <a:gd name="T0" fmla="*/ 4 w 6"/>
                  <a:gd name="T1" fmla="*/ 0 h 11"/>
                  <a:gd name="T2" fmla="*/ 0 w 6"/>
                  <a:gd name="T3" fmla="*/ 2 h 11"/>
                  <a:gd name="T4" fmla="*/ 0 w 6"/>
                  <a:gd name="T5" fmla="*/ 11 h 11"/>
                  <a:gd name="T6" fmla="*/ 6 w 6"/>
                  <a:gd name="T7" fmla="*/ 11 h 11"/>
                  <a:gd name="T8" fmla="*/ 6 w 6"/>
                  <a:gd name="T9" fmla="*/ 2 h 11"/>
                  <a:gd name="T10" fmla="*/ 4 w 6"/>
                  <a:gd name="T11" fmla="*/ 5 h 11"/>
                  <a:gd name="T12" fmla="*/ 4 w 6"/>
                  <a:gd name="T13" fmla="*/ 0 h 11"/>
                  <a:gd name="T14" fmla="*/ 0 w 6"/>
                  <a:gd name="T15" fmla="*/ 0 h 11"/>
                  <a:gd name="T16" fmla="*/ 0 w 6"/>
                  <a:gd name="T17" fmla="*/ 2 h 11"/>
                  <a:gd name="T18" fmla="*/ 4 w 6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1" name="Freeform 1511"/>
              <p:cNvSpPr>
                <a:spLocks/>
              </p:cNvSpPr>
              <p:nvPr/>
            </p:nvSpPr>
            <p:spPr bwMode="auto">
              <a:xfrm>
                <a:off x="4197" y="2166"/>
                <a:ext cx="84" cy="3"/>
              </a:xfrm>
              <a:custGeom>
                <a:avLst/>
                <a:gdLst>
                  <a:gd name="T0" fmla="*/ 169 w 169"/>
                  <a:gd name="T1" fmla="*/ 2 h 5"/>
                  <a:gd name="T2" fmla="*/ 167 w 169"/>
                  <a:gd name="T3" fmla="*/ 0 h 5"/>
                  <a:gd name="T4" fmla="*/ 0 w 169"/>
                  <a:gd name="T5" fmla="*/ 0 h 5"/>
                  <a:gd name="T6" fmla="*/ 0 w 169"/>
                  <a:gd name="T7" fmla="*/ 5 h 5"/>
                  <a:gd name="T8" fmla="*/ 167 w 169"/>
                  <a:gd name="T9" fmla="*/ 5 h 5"/>
                  <a:gd name="T10" fmla="*/ 163 w 169"/>
                  <a:gd name="T11" fmla="*/ 2 h 5"/>
                  <a:gd name="T12" fmla="*/ 169 w 169"/>
                  <a:gd name="T13" fmla="*/ 2 h 5"/>
                  <a:gd name="T14" fmla="*/ 169 w 169"/>
                  <a:gd name="T15" fmla="*/ 0 h 5"/>
                  <a:gd name="T16" fmla="*/ 167 w 169"/>
                  <a:gd name="T17" fmla="*/ 0 h 5"/>
                  <a:gd name="T18" fmla="*/ 169 w 169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5">
                    <a:moveTo>
                      <a:pt x="169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3" y="2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2" name="Freeform 1512"/>
              <p:cNvSpPr>
                <a:spLocks/>
              </p:cNvSpPr>
              <p:nvPr/>
            </p:nvSpPr>
            <p:spPr bwMode="auto">
              <a:xfrm>
                <a:off x="4278" y="2167"/>
                <a:ext cx="3" cy="7"/>
              </a:xfrm>
              <a:custGeom>
                <a:avLst/>
                <a:gdLst>
                  <a:gd name="T0" fmla="*/ 4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4 w 6"/>
                  <a:gd name="T11" fmla="*/ 7 h 13"/>
                  <a:gd name="T12" fmla="*/ 4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4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4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3" name="Freeform 1513"/>
              <p:cNvSpPr>
                <a:spLocks/>
              </p:cNvSpPr>
              <p:nvPr/>
            </p:nvSpPr>
            <p:spPr bwMode="auto">
              <a:xfrm>
                <a:off x="4390" y="2171"/>
                <a:ext cx="85" cy="3"/>
              </a:xfrm>
              <a:custGeom>
                <a:avLst/>
                <a:gdLst>
                  <a:gd name="T0" fmla="*/ 0 w 169"/>
                  <a:gd name="T1" fmla="*/ 2 h 6"/>
                  <a:gd name="T2" fmla="*/ 2 w 169"/>
                  <a:gd name="T3" fmla="*/ 6 h 6"/>
                  <a:gd name="T4" fmla="*/ 169 w 169"/>
                  <a:gd name="T5" fmla="*/ 6 h 6"/>
                  <a:gd name="T6" fmla="*/ 169 w 169"/>
                  <a:gd name="T7" fmla="*/ 0 h 6"/>
                  <a:gd name="T8" fmla="*/ 2 w 169"/>
                  <a:gd name="T9" fmla="*/ 0 h 6"/>
                  <a:gd name="T10" fmla="*/ 4 w 169"/>
                  <a:gd name="T11" fmla="*/ 2 h 6"/>
                  <a:gd name="T12" fmla="*/ 0 w 169"/>
                  <a:gd name="T13" fmla="*/ 2 h 6"/>
                  <a:gd name="T14" fmla="*/ 0 w 169"/>
                  <a:gd name="T15" fmla="*/ 6 h 6"/>
                  <a:gd name="T16" fmla="*/ 2 w 169"/>
                  <a:gd name="T17" fmla="*/ 6 h 6"/>
                  <a:gd name="T18" fmla="*/ 0 w 16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9" h="6">
                    <a:moveTo>
                      <a:pt x="0" y="2"/>
                    </a:moveTo>
                    <a:lnTo>
                      <a:pt x="2" y="6"/>
                    </a:lnTo>
                    <a:lnTo>
                      <a:pt x="169" y="6"/>
                    </a:lnTo>
                    <a:lnTo>
                      <a:pt x="169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4" name="Freeform 1514"/>
              <p:cNvSpPr>
                <a:spLocks/>
              </p:cNvSpPr>
              <p:nvPr/>
            </p:nvSpPr>
            <p:spPr bwMode="auto">
              <a:xfrm>
                <a:off x="4390" y="2166"/>
                <a:ext cx="2" cy="6"/>
              </a:xfrm>
              <a:custGeom>
                <a:avLst/>
                <a:gdLst>
                  <a:gd name="T0" fmla="*/ 2 w 4"/>
                  <a:gd name="T1" fmla="*/ 0 h 11"/>
                  <a:gd name="T2" fmla="*/ 0 w 4"/>
                  <a:gd name="T3" fmla="*/ 2 h 11"/>
                  <a:gd name="T4" fmla="*/ 0 w 4"/>
                  <a:gd name="T5" fmla="*/ 11 h 11"/>
                  <a:gd name="T6" fmla="*/ 4 w 4"/>
                  <a:gd name="T7" fmla="*/ 11 h 11"/>
                  <a:gd name="T8" fmla="*/ 4 w 4"/>
                  <a:gd name="T9" fmla="*/ 2 h 11"/>
                  <a:gd name="T10" fmla="*/ 2 w 4"/>
                  <a:gd name="T11" fmla="*/ 5 h 11"/>
                  <a:gd name="T12" fmla="*/ 2 w 4"/>
                  <a:gd name="T13" fmla="*/ 0 h 11"/>
                  <a:gd name="T14" fmla="*/ 0 w 4"/>
                  <a:gd name="T15" fmla="*/ 0 h 11"/>
                  <a:gd name="T16" fmla="*/ 0 w 4"/>
                  <a:gd name="T17" fmla="*/ 2 h 11"/>
                  <a:gd name="T18" fmla="*/ 2 w 4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11">
                    <a:moveTo>
                      <a:pt x="2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5" name="Freeform 1515"/>
              <p:cNvSpPr>
                <a:spLocks/>
              </p:cNvSpPr>
              <p:nvPr/>
            </p:nvSpPr>
            <p:spPr bwMode="auto">
              <a:xfrm>
                <a:off x="4391" y="2166"/>
                <a:ext cx="86" cy="3"/>
              </a:xfrm>
              <a:custGeom>
                <a:avLst/>
                <a:gdLst>
                  <a:gd name="T0" fmla="*/ 171 w 171"/>
                  <a:gd name="T1" fmla="*/ 2 h 5"/>
                  <a:gd name="T2" fmla="*/ 167 w 171"/>
                  <a:gd name="T3" fmla="*/ 0 h 5"/>
                  <a:gd name="T4" fmla="*/ 0 w 171"/>
                  <a:gd name="T5" fmla="*/ 0 h 5"/>
                  <a:gd name="T6" fmla="*/ 0 w 171"/>
                  <a:gd name="T7" fmla="*/ 5 h 5"/>
                  <a:gd name="T8" fmla="*/ 167 w 171"/>
                  <a:gd name="T9" fmla="*/ 5 h 5"/>
                  <a:gd name="T10" fmla="*/ 165 w 171"/>
                  <a:gd name="T11" fmla="*/ 2 h 5"/>
                  <a:gd name="T12" fmla="*/ 171 w 171"/>
                  <a:gd name="T13" fmla="*/ 2 h 5"/>
                  <a:gd name="T14" fmla="*/ 171 w 171"/>
                  <a:gd name="T15" fmla="*/ 0 h 5"/>
                  <a:gd name="T16" fmla="*/ 167 w 171"/>
                  <a:gd name="T17" fmla="*/ 0 h 5"/>
                  <a:gd name="T18" fmla="*/ 171 w 171"/>
                  <a:gd name="T1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5">
                    <a:moveTo>
                      <a:pt x="171" y="2"/>
                    </a:moveTo>
                    <a:lnTo>
                      <a:pt x="16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67" y="5"/>
                    </a:lnTo>
                    <a:lnTo>
                      <a:pt x="165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6" name="Freeform 1516"/>
              <p:cNvSpPr>
                <a:spLocks/>
              </p:cNvSpPr>
              <p:nvPr/>
            </p:nvSpPr>
            <p:spPr bwMode="auto">
              <a:xfrm>
                <a:off x="4474" y="2167"/>
                <a:ext cx="3" cy="7"/>
              </a:xfrm>
              <a:custGeom>
                <a:avLst/>
                <a:gdLst>
                  <a:gd name="T0" fmla="*/ 2 w 6"/>
                  <a:gd name="T1" fmla="*/ 13 h 13"/>
                  <a:gd name="T2" fmla="*/ 6 w 6"/>
                  <a:gd name="T3" fmla="*/ 9 h 13"/>
                  <a:gd name="T4" fmla="*/ 6 w 6"/>
                  <a:gd name="T5" fmla="*/ 0 h 13"/>
                  <a:gd name="T6" fmla="*/ 0 w 6"/>
                  <a:gd name="T7" fmla="*/ 0 h 13"/>
                  <a:gd name="T8" fmla="*/ 0 w 6"/>
                  <a:gd name="T9" fmla="*/ 9 h 13"/>
                  <a:gd name="T10" fmla="*/ 2 w 6"/>
                  <a:gd name="T11" fmla="*/ 7 h 13"/>
                  <a:gd name="T12" fmla="*/ 2 w 6"/>
                  <a:gd name="T13" fmla="*/ 13 h 13"/>
                  <a:gd name="T14" fmla="*/ 6 w 6"/>
                  <a:gd name="T15" fmla="*/ 13 h 13"/>
                  <a:gd name="T16" fmla="*/ 6 w 6"/>
                  <a:gd name="T17" fmla="*/ 9 h 13"/>
                  <a:gd name="T18" fmla="*/ 2 w 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3">
                    <a:moveTo>
                      <a:pt x="2" y="13"/>
                    </a:moveTo>
                    <a:lnTo>
                      <a:pt x="6" y="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7" name="Freeform 1517"/>
              <p:cNvSpPr>
                <a:spLocks/>
              </p:cNvSpPr>
              <p:nvPr/>
            </p:nvSpPr>
            <p:spPr bwMode="auto">
              <a:xfrm>
                <a:off x="2631" y="1734"/>
                <a:ext cx="85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8" name="Freeform 1518"/>
              <p:cNvSpPr>
                <a:spLocks/>
              </p:cNvSpPr>
              <p:nvPr/>
            </p:nvSpPr>
            <p:spPr bwMode="auto">
              <a:xfrm>
                <a:off x="2715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19" name="Freeform 1519"/>
              <p:cNvSpPr>
                <a:spLocks/>
              </p:cNvSpPr>
              <p:nvPr/>
            </p:nvSpPr>
            <p:spPr bwMode="auto">
              <a:xfrm>
                <a:off x="2710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0" name="Freeform 1520"/>
              <p:cNvSpPr>
                <a:spLocks/>
              </p:cNvSpPr>
              <p:nvPr/>
            </p:nvSpPr>
            <p:spPr bwMode="auto">
              <a:xfrm>
                <a:off x="2710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1" name="Freeform 1521"/>
              <p:cNvSpPr>
                <a:spLocks/>
              </p:cNvSpPr>
              <p:nvPr/>
            </p:nvSpPr>
            <p:spPr bwMode="auto">
              <a:xfrm>
                <a:off x="2634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2" name="Freeform 1522"/>
              <p:cNvSpPr>
                <a:spLocks/>
              </p:cNvSpPr>
              <p:nvPr/>
            </p:nvSpPr>
            <p:spPr bwMode="auto">
              <a:xfrm>
                <a:off x="2628" y="1733"/>
                <a:ext cx="8" cy="7"/>
              </a:xfrm>
              <a:custGeom>
                <a:avLst/>
                <a:gdLst>
                  <a:gd name="T0" fmla="*/ 8 w 18"/>
                  <a:gd name="T1" fmla="*/ 0 h 13"/>
                  <a:gd name="T2" fmla="*/ 6 w 18"/>
                  <a:gd name="T3" fmla="*/ 4 h 13"/>
                  <a:gd name="T4" fmla="*/ 14 w 18"/>
                  <a:gd name="T5" fmla="*/ 13 h 13"/>
                  <a:gd name="T6" fmla="*/ 18 w 18"/>
                  <a:gd name="T7" fmla="*/ 10 h 13"/>
                  <a:gd name="T8" fmla="*/ 8 w 18"/>
                  <a:gd name="T9" fmla="*/ 2 h 13"/>
                  <a:gd name="T10" fmla="*/ 8 w 18"/>
                  <a:gd name="T11" fmla="*/ 6 h 13"/>
                  <a:gd name="T12" fmla="*/ 8 w 18"/>
                  <a:gd name="T13" fmla="*/ 0 h 13"/>
                  <a:gd name="T14" fmla="*/ 0 w 18"/>
                  <a:gd name="T15" fmla="*/ 0 h 13"/>
                  <a:gd name="T16" fmla="*/ 6 w 18"/>
                  <a:gd name="T17" fmla="*/ 4 h 13"/>
                  <a:gd name="T18" fmla="*/ 8 w 18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3">
                    <a:moveTo>
                      <a:pt x="8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18" y="1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3" name="Freeform 1523"/>
              <p:cNvSpPr>
                <a:spLocks/>
              </p:cNvSpPr>
              <p:nvPr/>
            </p:nvSpPr>
            <p:spPr bwMode="auto">
              <a:xfrm>
                <a:off x="2631" y="1733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4" name="Freeform 1524"/>
              <p:cNvSpPr>
                <a:spLocks/>
              </p:cNvSpPr>
              <p:nvPr/>
            </p:nvSpPr>
            <p:spPr bwMode="auto">
              <a:xfrm>
                <a:off x="2826" y="1734"/>
                <a:ext cx="86" cy="438"/>
              </a:xfrm>
              <a:custGeom>
                <a:avLst/>
                <a:gdLst>
                  <a:gd name="T0" fmla="*/ 170 w 170"/>
                  <a:gd name="T1" fmla="*/ 0 h 876"/>
                  <a:gd name="T2" fmla="*/ 170 w 170"/>
                  <a:gd name="T3" fmla="*/ 876 h 876"/>
                  <a:gd name="T4" fmla="*/ 161 w 170"/>
                  <a:gd name="T5" fmla="*/ 870 h 876"/>
                  <a:gd name="T6" fmla="*/ 161 w 170"/>
                  <a:gd name="T7" fmla="*/ 10 h 876"/>
                  <a:gd name="T8" fmla="*/ 9 w 170"/>
                  <a:gd name="T9" fmla="*/ 10 h 876"/>
                  <a:gd name="T10" fmla="*/ 0 w 170"/>
                  <a:gd name="T11" fmla="*/ 0 h 876"/>
                  <a:gd name="T12" fmla="*/ 170 w 170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876">
                    <a:moveTo>
                      <a:pt x="170" y="0"/>
                    </a:moveTo>
                    <a:lnTo>
                      <a:pt x="170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5" name="Freeform 1525"/>
              <p:cNvSpPr>
                <a:spLocks/>
              </p:cNvSpPr>
              <p:nvPr/>
            </p:nvSpPr>
            <p:spPr bwMode="auto">
              <a:xfrm>
                <a:off x="2911" y="1734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6" name="Freeform 1526"/>
              <p:cNvSpPr>
                <a:spLocks/>
              </p:cNvSpPr>
              <p:nvPr/>
            </p:nvSpPr>
            <p:spPr bwMode="auto">
              <a:xfrm>
                <a:off x="2906" y="2168"/>
                <a:ext cx="6" cy="5"/>
              </a:xfrm>
              <a:custGeom>
                <a:avLst/>
                <a:gdLst>
                  <a:gd name="T0" fmla="*/ 0 w 11"/>
                  <a:gd name="T1" fmla="*/ 2 h 10"/>
                  <a:gd name="T2" fmla="*/ 0 w 11"/>
                  <a:gd name="T3" fmla="*/ 4 h 10"/>
                  <a:gd name="T4" fmla="*/ 9 w 11"/>
                  <a:gd name="T5" fmla="*/ 10 h 10"/>
                  <a:gd name="T6" fmla="*/ 11 w 11"/>
                  <a:gd name="T7" fmla="*/ 4 h 10"/>
                  <a:gd name="T8" fmla="*/ 2 w 11"/>
                  <a:gd name="T9" fmla="*/ 0 h 10"/>
                  <a:gd name="T10" fmla="*/ 4 w 11"/>
                  <a:gd name="T11" fmla="*/ 2 h 10"/>
                  <a:gd name="T12" fmla="*/ 0 w 11"/>
                  <a:gd name="T13" fmla="*/ 2 h 10"/>
                  <a:gd name="T14" fmla="*/ 0 w 11"/>
                  <a:gd name="T15" fmla="*/ 4 h 10"/>
                  <a:gd name="T16" fmla="*/ 0 w 11"/>
                  <a:gd name="T17" fmla="*/ 4 h 10"/>
                  <a:gd name="T18" fmla="*/ 0 w 11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lnTo>
                      <a:pt x="0" y="4"/>
                    </a:lnTo>
                    <a:lnTo>
                      <a:pt x="9" y="10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7" name="Freeform 1527"/>
              <p:cNvSpPr>
                <a:spLocks/>
              </p:cNvSpPr>
              <p:nvPr/>
            </p:nvSpPr>
            <p:spPr bwMode="auto">
              <a:xfrm>
                <a:off x="2906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8" name="Freeform 1528"/>
              <p:cNvSpPr>
                <a:spLocks/>
              </p:cNvSpPr>
              <p:nvPr/>
            </p:nvSpPr>
            <p:spPr bwMode="auto">
              <a:xfrm>
                <a:off x="2830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1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1 w 153"/>
                  <a:gd name="T9" fmla="*/ 0 h 5"/>
                  <a:gd name="T10" fmla="*/ 3 w 153"/>
                  <a:gd name="T11" fmla="*/ 2 h 5"/>
                  <a:gd name="T12" fmla="*/ 0 w 153"/>
                  <a:gd name="T13" fmla="*/ 5 h 5"/>
                  <a:gd name="T14" fmla="*/ 1 w 153"/>
                  <a:gd name="T15" fmla="*/ 5 h 5"/>
                  <a:gd name="T16" fmla="*/ 1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1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1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29" name="Freeform 1529"/>
              <p:cNvSpPr>
                <a:spLocks/>
              </p:cNvSpPr>
              <p:nvPr/>
            </p:nvSpPr>
            <p:spPr bwMode="auto">
              <a:xfrm>
                <a:off x="2823" y="1733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4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4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0" name="Freeform 1530"/>
              <p:cNvSpPr>
                <a:spLocks/>
              </p:cNvSpPr>
              <p:nvPr/>
            </p:nvSpPr>
            <p:spPr bwMode="auto">
              <a:xfrm>
                <a:off x="2826" y="1733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70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70 w 172"/>
                  <a:gd name="T9" fmla="*/ 6 h 6"/>
                  <a:gd name="T10" fmla="*/ 168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70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7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0" y="6"/>
                    </a:lnTo>
                    <a:lnTo>
                      <a:pt x="168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70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1" name="Freeform 1531"/>
              <p:cNvSpPr>
                <a:spLocks/>
              </p:cNvSpPr>
              <p:nvPr/>
            </p:nvSpPr>
            <p:spPr bwMode="auto">
              <a:xfrm>
                <a:off x="3022" y="1734"/>
                <a:ext cx="85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0 w 168"/>
                  <a:gd name="T5" fmla="*/ 870 h 876"/>
                  <a:gd name="T6" fmla="*/ 160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0" y="870"/>
                    </a:lnTo>
                    <a:lnTo>
                      <a:pt x="160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2" name="Freeform 1532"/>
              <p:cNvSpPr>
                <a:spLocks/>
              </p:cNvSpPr>
              <p:nvPr/>
            </p:nvSpPr>
            <p:spPr bwMode="auto">
              <a:xfrm>
                <a:off x="3106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3" name="Freeform 1533"/>
              <p:cNvSpPr>
                <a:spLocks/>
              </p:cNvSpPr>
              <p:nvPr/>
            </p:nvSpPr>
            <p:spPr bwMode="auto">
              <a:xfrm>
                <a:off x="3101" y="2168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3 w 13"/>
                  <a:gd name="T9" fmla="*/ 0 h 10"/>
                  <a:gd name="T10" fmla="*/ 5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4" name="Freeform 1534"/>
              <p:cNvSpPr>
                <a:spLocks/>
              </p:cNvSpPr>
              <p:nvPr/>
            </p:nvSpPr>
            <p:spPr bwMode="auto">
              <a:xfrm>
                <a:off x="3101" y="1737"/>
                <a:ext cx="3" cy="432"/>
              </a:xfrm>
              <a:custGeom>
                <a:avLst/>
                <a:gdLst>
                  <a:gd name="T0" fmla="*/ 3 w 5"/>
                  <a:gd name="T1" fmla="*/ 5 h 864"/>
                  <a:gd name="T2" fmla="*/ 0 w 5"/>
                  <a:gd name="T3" fmla="*/ 4 h 864"/>
                  <a:gd name="T4" fmla="*/ 0 w 5"/>
                  <a:gd name="T5" fmla="*/ 864 h 864"/>
                  <a:gd name="T6" fmla="*/ 5 w 5"/>
                  <a:gd name="T7" fmla="*/ 864 h 864"/>
                  <a:gd name="T8" fmla="*/ 5 w 5"/>
                  <a:gd name="T9" fmla="*/ 4 h 864"/>
                  <a:gd name="T10" fmla="*/ 3 w 5"/>
                  <a:gd name="T11" fmla="*/ 0 h 864"/>
                  <a:gd name="T12" fmla="*/ 5 w 5"/>
                  <a:gd name="T13" fmla="*/ 4 h 864"/>
                  <a:gd name="T14" fmla="*/ 5 w 5"/>
                  <a:gd name="T15" fmla="*/ 0 h 864"/>
                  <a:gd name="T16" fmla="*/ 3 w 5"/>
                  <a:gd name="T17" fmla="*/ 0 h 864"/>
                  <a:gd name="T18" fmla="*/ 3 w 5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64">
                    <a:moveTo>
                      <a:pt x="3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5" y="864"/>
                    </a:lnTo>
                    <a:lnTo>
                      <a:pt x="5" y="4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5" name="Freeform 1535"/>
              <p:cNvSpPr>
                <a:spLocks/>
              </p:cNvSpPr>
              <p:nvPr/>
            </p:nvSpPr>
            <p:spPr bwMode="auto">
              <a:xfrm>
                <a:off x="3026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0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6" name="Freeform 1536"/>
              <p:cNvSpPr>
                <a:spLocks/>
              </p:cNvSpPr>
              <p:nvPr/>
            </p:nvSpPr>
            <p:spPr bwMode="auto">
              <a:xfrm>
                <a:off x="3018" y="1733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7" name="Freeform 1537"/>
              <p:cNvSpPr>
                <a:spLocks/>
              </p:cNvSpPr>
              <p:nvPr/>
            </p:nvSpPr>
            <p:spPr bwMode="auto">
              <a:xfrm>
                <a:off x="3022" y="1733"/>
                <a:ext cx="87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8" name="Freeform 1538"/>
              <p:cNvSpPr>
                <a:spLocks/>
              </p:cNvSpPr>
              <p:nvPr/>
            </p:nvSpPr>
            <p:spPr bwMode="auto">
              <a:xfrm>
                <a:off x="3217" y="1734"/>
                <a:ext cx="85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39" name="Freeform 1539"/>
              <p:cNvSpPr>
                <a:spLocks/>
              </p:cNvSpPr>
              <p:nvPr/>
            </p:nvSpPr>
            <p:spPr bwMode="auto">
              <a:xfrm>
                <a:off x="3301" y="1734"/>
                <a:ext cx="2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0" name="Freeform 1540"/>
              <p:cNvSpPr>
                <a:spLocks/>
              </p:cNvSpPr>
              <p:nvPr/>
            </p:nvSpPr>
            <p:spPr bwMode="auto">
              <a:xfrm>
                <a:off x="3296" y="2168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1" name="Freeform 1541"/>
              <p:cNvSpPr>
                <a:spLocks/>
              </p:cNvSpPr>
              <p:nvPr/>
            </p:nvSpPr>
            <p:spPr bwMode="auto">
              <a:xfrm>
                <a:off x="3296" y="1737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2" name="Freeform 1542"/>
              <p:cNvSpPr>
                <a:spLocks/>
              </p:cNvSpPr>
              <p:nvPr/>
            </p:nvSpPr>
            <p:spPr bwMode="auto">
              <a:xfrm>
                <a:off x="3221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3" name="Freeform 1543"/>
              <p:cNvSpPr>
                <a:spLocks/>
              </p:cNvSpPr>
              <p:nvPr/>
            </p:nvSpPr>
            <p:spPr bwMode="auto">
              <a:xfrm>
                <a:off x="3213" y="1733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4" name="Freeform 1544"/>
              <p:cNvSpPr>
                <a:spLocks/>
              </p:cNvSpPr>
              <p:nvPr/>
            </p:nvSpPr>
            <p:spPr bwMode="auto">
              <a:xfrm>
                <a:off x="3217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5" name="Freeform 1545"/>
              <p:cNvSpPr>
                <a:spLocks/>
              </p:cNvSpPr>
              <p:nvPr/>
            </p:nvSpPr>
            <p:spPr bwMode="auto">
              <a:xfrm>
                <a:off x="3413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6" name="Freeform 1546"/>
              <p:cNvSpPr>
                <a:spLocks/>
              </p:cNvSpPr>
              <p:nvPr/>
            </p:nvSpPr>
            <p:spPr bwMode="auto">
              <a:xfrm>
                <a:off x="3496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7" name="Freeform 1547"/>
              <p:cNvSpPr>
                <a:spLocks/>
              </p:cNvSpPr>
              <p:nvPr/>
            </p:nvSpPr>
            <p:spPr bwMode="auto">
              <a:xfrm>
                <a:off x="3492" y="2168"/>
                <a:ext cx="6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8" name="Freeform 1548"/>
              <p:cNvSpPr>
                <a:spLocks/>
              </p:cNvSpPr>
              <p:nvPr/>
            </p:nvSpPr>
            <p:spPr bwMode="auto">
              <a:xfrm>
                <a:off x="3492" y="1737"/>
                <a:ext cx="2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49" name="Freeform 1549"/>
              <p:cNvSpPr>
                <a:spLocks/>
              </p:cNvSpPr>
              <p:nvPr/>
            </p:nvSpPr>
            <p:spPr bwMode="auto">
              <a:xfrm>
                <a:off x="3417" y="1737"/>
                <a:ext cx="76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0" name="Freeform 1550"/>
              <p:cNvSpPr>
                <a:spLocks/>
              </p:cNvSpPr>
              <p:nvPr/>
            </p:nvSpPr>
            <p:spPr bwMode="auto">
              <a:xfrm>
                <a:off x="3409" y="1733"/>
                <a:ext cx="10" cy="7"/>
              </a:xfrm>
              <a:custGeom>
                <a:avLst/>
                <a:gdLst>
                  <a:gd name="T0" fmla="*/ 8 w 20"/>
                  <a:gd name="T1" fmla="*/ 0 h 13"/>
                  <a:gd name="T2" fmla="*/ 6 w 20"/>
                  <a:gd name="T3" fmla="*/ 4 h 13"/>
                  <a:gd name="T4" fmla="*/ 16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8 w 20"/>
                  <a:gd name="T11" fmla="*/ 6 h 13"/>
                  <a:gd name="T12" fmla="*/ 8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8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1" name="Freeform 1551"/>
              <p:cNvSpPr>
                <a:spLocks/>
              </p:cNvSpPr>
              <p:nvPr/>
            </p:nvSpPr>
            <p:spPr bwMode="auto">
              <a:xfrm>
                <a:off x="3413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2" name="Freeform 1552"/>
              <p:cNvSpPr>
                <a:spLocks/>
              </p:cNvSpPr>
              <p:nvPr/>
            </p:nvSpPr>
            <p:spPr bwMode="auto">
              <a:xfrm>
                <a:off x="3609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8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3" name="Freeform 1553"/>
              <p:cNvSpPr>
                <a:spLocks/>
              </p:cNvSpPr>
              <p:nvPr/>
            </p:nvSpPr>
            <p:spPr bwMode="auto">
              <a:xfrm>
                <a:off x="3692" y="1734"/>
                <a:ext cx="2" cy="440"/>
              </a:xfrm>
              <a:custGeom>
                <a:avLst/>
                <a:gdLst>
                  <a:gd name="T0" fmla="*/ 0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2 w 4"/>
                  <a:gd name="T11" fmla="*/ 872 h 880"/>
                  <a:gd name="T12" fmla="*/ 0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0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0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2" y="872"/>
                    </a:lnTo>
                    <a:lnTo>
                      <a:pt x="0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0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4" name="Freeform 1554"/>
              <p:cNvSpPr>
                <a:spLocks/>
              </p:cNvSpPr>
              <p:nvPr/>
            </p:nvSpPr>
            <p:spPr bwMode="auto">
              <a:xfrm>
                <a:off x="3687" y="2168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2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4 w 12"/>
                  <a:gd name="T9" fmla="*/ 0 h 10"/>
                  <a:gd name="T10" fmla="*/ 6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2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2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5" name="Freeform 1555"/>
              <p:cNvSpPr>
                <a:spLocks/>
              </p:cNvSpPr>
              <p:nvPr/>
            </p:nvSpPr>
            <p:spPr bwMode="auto">
              <a:xfrm>
                <a:off x="3687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6" name="Freeform 1556"/>
              <p:cNvSpPr>
                <a:spLocks/>
              </p:cNvSpPr>
              <p:nvPr/>
            </p:nvSpPr>
            <p:spPr bwMode="auto">
              <a:xfrm>
                <a:off x="3613" y="1737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0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0 w 151"/>
                  <a:gd name="T9" fmla="*/ 0 h 5"/>
                  <a:gd name="T10" fmla="*/ 3 w 151"/>
                  <a:gd name="T11" fmla="*/ 2 h 5"/>
                  <a:gd name="T12" fmla="*/ 0 w 151"/>
                  <a:gd name="T13" fmla="*/ 5 h 5"/>
                  <a:gd name="T14" fmla="*/ 0 w 151"/>
                  <a:gd name="T15" fmla="*/ 5 h 5"/>
                  <a:gd name="T16" fmla="*/ 0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0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7" name="Freeform 1557"/>
              <p:cNvSpPr>
                <a:spLocks/>
              </p:cNvSpPr>
              <p:nvPr/>
            </p:nvSpPr>
            <p:spPr bwMode="auto">
              <a:xfrm>
                <a:off x="3605" y="1733"/>
                <a:ext cx="10" cy="7"/>
              </a:xfrm>
              <a:custGeom>
                <a:avLst/>
                <a:gdLst>
                  <a:gd name="T0" fmla="*/ 8 w 19"/>
                  <a:gd name="T1" fmla="*/ 0 h 13"/>
                  <a:gd name="T2" fmla="*/ 6 w 19"/>
                  <a:gd name="T3" fmla="*/ 4 h 13"/>
                  <a:gd name="T4" fmla="*/ 16 w 19"/>
                  <a:gd name="T5" fmla="*/ 13 h 13"/>
                  <a:gd name="T6" fmla="*/ 19 w 19"/>
                  <a:gd name="T7" fmla="*/ 10 h 13"/>
                  <a:gd name="T8" fmla="*/ 10 w 19"/>
                  <a:gd name="T9" fmla="*/ 2 h 13"/>
                  <a:gd name="T10" fmla="*/ 8 w 19"/>
                  <a:gd name="T11" fmla="*/ 6 h 13"/>
                  <a:gd name="T12" fmla="*/ 8 w 19"/>
                  <a:gd name="T13" fmla="*/ 0 h 13"/>
                  <a:gd name="T14" fmla="*/ 0 w 19"/>
                  <a:gd name="T15" fmla="*/ 0 h 13"/>
                  <a:gd name="T16" fmla="*/ 6 w 19"/>
                  <a:gd name="T17" fmla="*/ 4 h 13"/>
                  <a:gd name="T18" fmla="*/ 8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8" y="0"/>
                    </a:moveTo>
                    <a:lnTo>
                      <a:pt x="6" y="4"/>
                    </a:lnTo>
                    <a:lnTo>
                      <a:pt x="16" y="13"/>
                    </a:lnTo>
                    <a:lnTo>
                      <a:pt x="19" y="10"/>
                    </a:lnTo>
                    <a:lnTo>
                      <a:pt x="10" y="2"/>
                    </a:lnTo>
                    <a:lnTo>
                      <a:pt x="8" y="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8" name="Freeform 1558"/>
              <p:cNvSpPr>
                <a:spLocks/>
              </p:cNvSpPr>
              <p:nvPr/>
            </p:nvSpPr>
            <p:spPr bwMode="auto">
              <a:xfrm>
                <a:off x="3609" y="1733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59" name="Freeform 1559"/>
              <p:cNvSpPr>
                <a:spLocks/>
              </p:cNvSpPr>
              <p:nvPr/>
            </p:nvSpPr>
            <p:spPr bwMode="auto">
              <a:xfrm>
                <a:off x="3804" y="1734"/>
                <a:ext cx="84" cy="438"/>
              </a:xfrm>
              <a:custGeom>
                <a:avLst/>
                <a:gdLst>
                  <a:gd name="T0" fmla="*/ 168 w 168"/>
                  <a:gd name="T1" fmla="*/ 0 h 876"/>
                  <a:gd name="T2" fmla="*/ 168 w 168"/>
                  <a:gd name="T3" fmla="*/ 876 h 876"/>
                  <a:gd name="T4" fmla="*/ 161 w 168"/>
                  <a:gd name="T5" fmla="*/ 870 h 876"/>
                  <a:gd name="T6" fmla="*/ 161 w 168"/>
                  <a:gd name="T7" fmla="*/ 10 h 876"/>
                  <a:gd name="T8" fmla="*/ 9 w 168"/>
                  <a:gd name="T9" fmla="*/ 10 h 876"/>
                  <a:gd name="T10" fmla="*/ 0 w 168"/>
                  <a:gd name="T11" fmla="*/ 0 h 876"/>
                  <a:gd name="T12" fmla="*/ 168 w 168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8" h="876">
                    <a:moveTo>
                      <a:pt x="168" y="0"/>
                    </a:moveTo>
                    <a:lnTo>
                      <a:pt x="168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9" y="10"/>
                    </a:lnTo>
                    <a:lnTo>
                      <a:pt x="0" y="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0" name="Freeform 1560"/>
              <p:cNvSpPr>
                <a:spLocks/>
              </p:cNvSpPr>
              <p:nvPr/>
            </p:nvSpPr>
            <p:spPr bwMode="auto">
              <a:xfrm>
                <a:off x="3887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1" name="Freeform 1561"/>
              <p:cNvSpPr>
                <a:spLocks/>
              </p:cNvSpPr>
              <p:nvPr/>
            </p:nvSpPr>
            <p:spPr bwMode="auto">
              <a:xfrm>
                <a:off x="3882" y="2168"/>
                <a:ext cx="7" cy="5"/>
              </a:xfrm>
              <a:custGeom>
                <a:avLst/>
                <a:gdLst>
                  <a:gd name="T0" fmla="*/ 0 w 13"/>
                  <a:gd name="T1" fmla="*/ 2 h 10"/>
                  <a:gd name="T2" fmla="*/ 2 w 13"/>
                  <a:gd name="T3" fmla="*/ 4 h 10"/>
                  <a:gd name="T4" fmla="*/ 11 w 13"/>
                  <a:gd name="T5" fmla="*/ 10 h 10"/>
                  <a:gd name="T6" fmla="*/ 13 w 13"/>
                  <a:gd name="T7" fmla="*/ 4 h 10"/>
                  <a:gd name="T8" fmla="*/ 4 w 13"/>
                  <a:gd name="T9" fmla="*/ 0 h 10"/>
                  <a:gd name="T10" fmla="*/ 6 w 13"/>
                  <a:gd name="T11" fmla="*/ 2 h 10"/>
                  <a:gd name="T12" fmla="*/ 0 w 13"/>
                  <a:gd name="T13" fmla="*/ 2 h 10"/>
                  <a:gd name="T14" fmla="*/ 0 w 13"/>
                  <a:gd name="T15" fmla="*/ 4 h 10"/>
                  <a:gd name="T16" fmla="*/ 2 w 13"/>
                  <a:gd name="T17" fmla="*/ 4 h 10"/>
                  <a:gd name="T18" fmla="*/ 0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0" y="2"/>
                    </a:moveTo>
                    <a:lnTo>
                      <a:pt x="2" y="4"/>
                    </a:lnTo>
                    <a:lnTo>
                      <a:pt x="11" y="10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2" name="Freeform 1562"/>
              <p:cNvSpPr>
                <a:spLocks/>
              </p:cNvSpPr>
              <p:nvPr/>
            </p:nvSpPr>
            <p:spPr bwMode="auto">
              <a:xfrm>
                <a:off x="3882" y="1737"/>
                <a:ext cx="3" cy="432"/>
              </a:xfrm>
              <a:custGeom>
                <a:avLst/>
                <a:gdLst>
                  <a:gd name="T0" fmla="*/ 4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4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4 w 6"/>
                  <a:gd name="T17" fmla="*/ 0 h 864"/>
                  <a:gd name="T18" fmla="*/ 4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4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3" name="Freeform 1563"/>
              <p:cNvSpPr>
                <a:spLocks/>
              </p:cNvSpPr>
              <p:nvPr/>
            </p:nvSpPr>
            <p:spPr bwMode="auto">
              <a:xfrm>
                <a:off x="3809" y="1737"/>
                <a:ext cx="75" cy="3"/>
              </a:xfrm>
              <a:custGeom>
                <a:avLst/>
                <a:gdLst>
                  <a:gd name="T0" fmla="*/ 0 w 152"/>
                  <a:gd name="T1" fmla="*/ 5 h 5"/>
                  <a:gd name="T2" fmla="*/ 0 w 152"/>
                  <a:gd name="T3" fmla="*/ 5 h 5"/>
                  <a:gd name="T4" fmla="*/ 152 w 152"/>
                  <a:gd name="T5" fmla="*/ 5 h 5"/>
                  <a:gd name="T6" fmla="*/ 152 w 152"/>
                  <a:gd name="T7" fmla="*/ 0 h 5"/>
                  <a:gd name="T8" fmla="*/ 0 w 152"/>
                  <a:gd name="T9" fmla="*/ 0 h 5"/>
                  <a:gd name="T10" fmla="*/ 2 w 152"/>
                  <a:gd name="T11" fmla="*/ 2 h 5"/>
                  <a:gd name="T12" fmla="*/ 0 w 152"/>
                  <a:gd name="T13" fmla="*/ 5 h 5"/>
                  <a:gd name="T14" fmla="*/ 0 w 152"/>
                  <a:gd name="T15" fmla="*/ 5 h 5"/>
                  <a:gd name="T16" fmla="*/ 0 w 152"/>
                  <a:gd name="T17" fmla="*/ 5 h 5"/>
                  <a:gd name="T18" fmla="*/ 0 w 15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5">
                    <a:moveTo>
                      <a:pt x="0" y="5"/>
                    </a:moveTo>
                    <a:lnTo>
                      <a:pt x="0" y="5"/>
                    </a:lnTo>
                    <a:lnTo>
                      <a:pt x="152" y="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4" name="Freeform 1564"/>
              <p:cNvSpPr>
                <a:spLocks/>
              </p:cNvSpPr>
              <p:nvPr/>
            </p:nvSpPr>
            <p:spPr bwMode="auto">
              <a:xfrm>
                <a:off x="3801" y="1733"/>
                <a:ext cx="9" cy="7"/>
              </a:xfrm>
              <a:custGeom>
                <a:avLst/>
                <a:gdLst>
                  <a:gd name="T0" fmla="*/ 6 w 17"/>
                  <a:gd name="T1" fmla="*/ 0 h 13"/>
                  <a:gd name="T2" fmla="*/ 4 w 17"/>
                  <a:gd name="T3" fmla="*/ 4 h 13"/>
                  <a:gd name="T4" fmla="*/ 15 w 17"/>
                  <a:gd name="T5" fmla="*/ 13 h 13"/>
                  <a:gd name="T6" fmla="*/ 17 w 17"/>
                  <a:gd name="T7" fmla="*/ 10 h 13"/>
                  <a:gd name="T8" fmla="*/ 8 w 17"/>
                  <a:gd name="T9" fmla="*/ 2 h 13"/>
                  <a:gd name="T10" fmla="*/ 6 w 17"/>
                  <a:gd name="T11" fmla="*/ 6 h 13"/>
                  <a:gd name="T12" fmla="*/ 6 w 17"/>
                  <a:gd name="T13" fmla="*/ 0 h 13"/>
                  <a:gd name="T14" fmla="*/ 0 w 17"/>
                  <a:gd name="T15" fmla="*/ 0 h 13"/>
                  <a:gd name="T16" fmla="*/ 4 w 17"/>
                  <a:gd name="T17" fmla="*/ 4 h 13"/>
                  <a:gd name="T18" fmla="*/ 6 w 17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3">
                    <a:moveTo>
                      <a:pt x="6" y="0"/>
                    </a:moveTo>
                    <a:lnTo>
                      <a:pt x="4" y="4"/>
                    </a:lnTo>
                    <a:lnTo>
                      <a:pt x="15" y="13"/>
                    </a:lnTo>
                    <a:lnTo>
                      <a:pt x="17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5" name="Freeform 1565"/>
              <p:cNvSpPr>
                <a:spLocks/>
              </p:cNvSpPr>
              <p:nvPr/>
            </p:nvSpPr>
            <p:spPr bwMode="auto">
              <a:xfrm>
                <a:off x="3804" y="1733"/>
                <a:ext cx="86" cy="3"/>
              </a:xfrm>
              <a:custGeom>
                <a:avLst/>
                <a:gdLst>
                  <a:gd name="T0" fmla="*/ 172 w 172"/>
                  <a:gd name="T1" fmla="*/ 2 h 6"/>
                  <a:gd name="T2" fmla="*/ 168 w 172"/>
                  <a:gd name="T3" fmla="*/ 0 h 6"/>
                  <a:gd name="T4" fmla="*/ 0 w 172"/>
                  <a:gd name="T5" fmla="*/ 0 h 6"/>
                  <a:gd name="T6" fmla="*/ 0 w 172"/>
                  <a:gd name="T7" fmla="*/ 6 h 6"/>
                  <a:gd name="T8" fmla="*/ 168 w 172"/>
                  <a:gd name="T9" fmla="*/ 6 h 6"/>
                  <a:gd name="T10" fmla="*/ 166 w 172"/>
                  <a:gd name="T11" fmla="*/ 2 h 6"/>
                  <a:gd name="T12" fmla="*/ 172 w 172"/>
                  <a:gd name="T13" fmla="*/ 2 h 6"/>
                  <a:gd name="T14" fmla="*/ 172 w 172"/>
                  <a:gd name="T15" fmla="*/ 0 h 6"/>
                  <a:gd name="T16" fmla="*/ 168 w 172"/>
                  <a:gd name="T17" fmla="*/ 0 h 6"/>
                  <a:gd name="T18" fmla="*/ 172 w 172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6">
                    <a:moveTo>
                      <a:pt x="172" y="2"/>
                    </a:moveTo>
                    <a:lnTo>
                      <a:pt x="16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8" y="6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68" y="0"/>
                    </a:lnTo>
                    <a:lnTo>
                      <a:pt x="17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6" name="Freeform 1566"/>
              <p:cNvSpPr>
                <a:spLocks/>
              </p:cNvSpPr>
              <p:nvPr/>
            </p:nvSpPr>
            <p:spPr bwMode="auto">
              <a:xfrm>
                <a:off x="4000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7" name="Freeform 1567"/>
              <p:cNvSpPr>
                <a:spLocks/>
              </p:cNvSpPr>
              <p:nvPr/>
            </p:nvSpPr>
            <p:spPr bwMode="auto">
              <a:xfrm>
                <a:off x="4083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8" name="Freeform 1568"/>
              <p:cNvSpPr>
                <a:spLocks/>
              </p:cNvSpPr>
              <p:nvPr/>
            </p:nvSpPr>
            <p:spPr bwMode="auto">
              <a:xfrm>
                <a:off x="4078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4 w 14"/>
                  <a:gd name="T9" fmla="*/ 0 h 10"/>
                  <a:gd name="T10" fmla="*/ 4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69" name="Freeform 1569"/>
              <p:cNvSpPr>
                <a:spLocks/>
              </p:cNvSpPr>
              <p:nvPr/>
            </p:nvSpPr>
            <p:spPr bwMode="auto">
              <a:xfrm>
                <a:off x="4078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0" name="Freeform 1570"/>
              <p:cNvSpPr>
                <a:spLocks/>
              </p:cNvSpPr>
              <p:nvPr/>
            </p:nvSpPr>
            <p:spPr bwMode="auto">
              <a:xfrm>
                <a:off x="4004" y="1737"/>
                <a:ext cx="75" cy="3"/>
              </a:xfrm>
              <a:custGeom>
                <a:avLst/>
                <a:gdLst>
                  <a:gd name="T0" fmla="*/ 0 w 151"/>
                  <a:gd name="T1" fmla="*/ 5 h 5"/>
                  <a:gd name="T2" fmla="*/ 2 w 151"/>
                  <a:gd name="T3" fmla="*/ 5 h 5"/>
                  <a:gd name="T4" fmla="*/ 151 w 151"/>
                  <a:gd name="T5" fmla="*/ 5 h 5"/>
                  <a:gd name="T6" fmla="*/ 151 w 151"/>
                  <a:gd name="T7" fmla="*/ 0 h 5"/>
                  <a:gd name="T8" fmla="*/ 2 w 151"/>
                  <a:gd name="T9" fmla="*/ 0 h 5"/>
                  <a:gd name="T10" fmla="*/ 4 w 151"/>
                  <a:gd name="T11" fmla="*/ 2 h 5"/>
                  <a:gd name="T12" fmla="*/ 0 w 151"/>
                  <a:gd name="T13" fmla="*/ 5 h 5"/>
                  <a:gd name="T14" fmla="*/ 2 w 151"/>
                  <a:gd name="T15" fmla="*/ 5 h 5"/>
                  <a:gd name="T16" fmla="*/ 2 w 151"/>
                  <a:gd name="T17" fmla="*/ 5 h 5"/>
                  <a:gd name="T18" fmla="*/ 0 w 151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5">
                    <a:moveTo>
                      <a:pt x="0" y="5"/>
                    </a:moveTo>
                    <a:lnTo>
                      <a:pt x="2" y="5"/>
                    </a:lnTo>
                    <a:lnTo>
                      <a:pt x="151" y="5"/>
                    </a:lnTo>
                    <a:lnTo>
                      <a:pt x="151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1" name="Freeform 1571"/>
              <p:cNvSpPr>
                <a:spLocks/>
              </p:cNvSpPr>
              <p:nvPr/>
            </p:nvSpPr>
            <p:spPr bwMode="auto">
              <a:xfrm>
                <a:off x="3996" y="1733"/>
                <a:ext cx="10" cy="7"/>
              </a:xfrm>
              <a:custGeom>
                <a:avLst/>
                <a:gdLst>
                  <a:gd name="T0" fmla="*/ 7 w 19"/>
                  <a:gd name="T1" fmla="*/ 0 h 13"/>
                  <a:gd name="T2" fmla="*/ 5 w 19"/>
                  <a:gd name="T3" fmla="*/ 4 h 13"/>
                  <a:gd name="T4" fmla="*/ 15 w 19"/>
                  <a:gd name="T5" fmla="*/ 13 h 13"/>
                  <a:gd name="T6" fmla="*/ 19 w 19"/>
                  <a:gd name="T7" fmla="*/ 10 h 13"/>
                  <a:gd name="T8" fmla="*/ 9 w 19"/>
                  <a:gd name="T9" fmla="*/ 2 h 13"/>
                  <a:gd name="T10" fmla="*/ 7 w 19"/>
                  <a:gd name="T11" fmla="*/ 6 h 13"/>
                  <a:gd name="T12" fmla="*/ 7 w 19"/>
                  <a:gd name="T13" fmla="*/ 0 h 13"/>
                  <a:gd name="T14" fmla="*/ 0 w 19"/>
                  <a:gd name="T15" fmla="*/ 0 h 13"/>
                  <a:gd name="T16" fmla="*/ 5 w 19"/>
                  <a:gd name="T17" fmla="*/ 4 h 13"/>
                  <a:gd name="T18" fmla="*/ 7 w 19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13">
                    <a:moveTo>
                      <a:pt x="7" y="0"/>
                    </a:moveTo>
                    <a:lnTo>
                      <a:pt x="5" y="4"/>
                    </a:lnTo>
                    <a:lnTo>
                      <a:pt x="15" y="13"/>
                    </a:lnTo>
                    <a:lnTo>
                      <a:pt x="19" y="10"/>
                    </a:lnTo>
                    <a:lnTo>
                      <a:pt x="9" y="2"/>
                    </a:lnTo>
                    <a:lnTo>
                      <a:pt x="7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2" name="Freeform 1572"/>
              <p:cNvSpPr>
                <a:spLocks/>
              </p:cNvSpPr>
              <p:nvPr/>
            </p:nvSpPr>
            <p:spPr bwMode="auto">
              <a:xfrm>
                <a:off x="4000" y="1733"/>
                <a:ext cx="86" cy="3"/>
              </a:xfrm>
              <a:custGeom>
                <a:avLst/>
                <a:gdLst>
                  <a:gd name="T0" fmla="*/ 173 w 173"/>
                  <a:gd name="T1" fmla="*/ 2 h 6"/>
                  <a:gd name="T2" fmla="*/ 169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69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69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3" name="Freeform 1573"/>
              <p:cNvSpPr>
                <a:spLocks/>
              </p:cNvSpPr>
              <p:nvPr/>
            </p:nvSpPr>
            <p:spPr bwMode="auto">
              <a:xfrm>
                <a:off x="4196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4" name="Freeform 1574"/>
              <p:cNvSpPr>
                <a:spLocks/>
              </p:cNvSpPr>
              <p:nvPr/>
            </p:nvSpPr>
            <p:spPr bwMode="auto">
              <a:xfrm>
                <a:off x="4279" y="1734"/>
                <a:ext cx="2" cy="440"/>
              </a:xfrm>
              <a:custGeom>
                <a:avLst/>
                <a:gdLst>
                  <a:gd name="T0" fmla="*/ 2 w 4"/>
                  <a:gd name="T1" fmla="*/ 878 h 880"/>
                  <a:gd name="T2" fmla="*/ 4 w 4"/>
                  <a:gd name="T3" fmla="*/ 876 h 880"/>
                  <a:gd name="T4" fmla="*/ 4 w 4"/>
                  <a:gd name="T5" fmla="*/ 0 h 880"/>
                  <a:gd name="T6" fmla="*/ 0 w 4"/>
                  <a:gd name="T7" fmla="*/ 0 h 880"/>
                  <a:gd name="T8" fmla="*/ 0 w 4"/>
                  <a:gd name="T9" fmla="*/ 876 h 880"/>
                  <a:gd name="T10" fmla="*/ 4 w 4"/>
                  <a:gd name="T11" fmla="*/ 872 h 880"/>
                  <a:gd name="T12" fmla="*/ 2 w 4"/>
                  <a:gd name="T13" fmla="*/ 878 h 880"/>
                  <a:gd name="T14" fmla="*/ 4 w 4"/>
                  <a:gd name="T15" fmla="*/ 880 h 880"/>
                  <a:gd name="T16" fmla="*/ 4 w 4"/>
                  <a:gd name="T17" fmla="*/ 876 h 880"/>
                  <a:gd name="T18" fmla="*/ 2 w 4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80">
                    <a:moveTo>
                      <a:pt x="2" y="878"/>
                    </a:moveTo>
                    <a:lnTo>
                      <a:pt x="4" y="87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4" y="880"/>
                    </a:lnTo>
                    <a:lnTo>
                      <a:pt x="4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5" name="Freeform 1575"/>
              <p:cNvSpPr>
                <a:spLocks/>
              </p:cNvSpPr>
              <p:nvPr/>
            </p:nvSpPr>
            <p:spPr bwMode="auto">
              <a:xfrm>
                <a:off x="4274" y="2168"/>
                <a:ext cx="7" cy="5"/>
              </a:xfrm>
              <a:custGeom>
                <a:avLst/>
                <a:gdLst>
                  <a:gd name="T0" fmla="*/ 0 w 14"/>
                  <a:gd name="T1" fmla="*/ 2 h 10"/>
                  <a:gd name="T2" fmla="*/ 2 w 14"/>
                  <a:gd name="T3" fmla="*/ 4 h 10"/>
                  <a:gd name="T4" fmla="*/ 12 w 14"/>
                  <a:gd name="T5" fmla="*/ 10 h 10"/>
                  <a:gd name="T6" fmla="*/ 14 w 14"/>
                  <a:gd name="T7" fmla="*/ 4 h 10"/>
                  <a:gd name="T8" fmla="*/ 2 w 14"/>
                  <a:gd name="T9" fmla="*/ 0 h 10"/>
                  <a:gd name="T10" fmla="*/ 6 w 14"/>
                  <a:gd name="T11" fmla="*/ 2 h 10"/>
                  <a:gd name="T12" fmla="*/ 0 w 14"/>
                  <a:gd name="T13" fmla="*/ 2 h 10"/>
                  <a:gd name="T14" fmla="*/ 0 w 14"/>
                  <a:gd name="T15" fmla="*/ 4 h 10"/>
                  <a:gd name="T16" fmla="*/ 2 w 14"/>
                  <a:gd name="T17" fmla="*/ 4 h 10"/>
                  <a:gd name="T18" fmla="*/ 0 w 14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2" y="4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6" name="Freeform 1576"/>
              <p:cNvSpPr>
                <a:spLocks/>
              </p:cNvSpPr>
              <p:nvPr/>
            </p:nvSpPr>
            <p:spPr bwMode="auto">
              <a:xfrm>
                <a:off x="4274" y="1737"/>
                <a:ext cx="3" cy="432"/>
              </a:xfrm>
              <a:custGeom>
                <a:avLst/>
                <a:gdLst>
                  <a:gd name="T0" fmla="*/ 2 w 6"/>
                  <a:gd name="T1" fmla="*/ 5 h 864"/>
                  <a:gd name="T2" fmla="*/ 0 w 6"/>
                  <a:gd name="T3" fmla="*/ 4 h 864"/>
                  <a:gd name="T4" fmla="*/ 0 w 6"/>
                  <a:gd name="T5" fmla="*/ 864 h 864"/>
                  <a:gd name="T6" fmla="*/ 6 w 6"/>
                  <a:gd name="T7" fmla="*/ 864 h 864"/>
                  <a:gd name="T8" fmla="*/ 6 w 6"/>
                  <a:gd name="T9" fmla="*/ 4 h 864"/>
                  <a:gd name="T10" fmla="*/ 2 w 6"/>
                  <a:gd name="T11" fmla="*/ 0 h 864"/>
                  <a:gd name="T12" fmla="*/ 6 w 6"/>
                  <a:gd name="T13" fmla="*/ 4 h 864"/>
                  <a:gd name="T14" fmla="*/ 6 w 6"/>
                  <a:gd name="T15" fmla="*/ 0 h 864"/>
                  <a:gd name="T16" fmla="*/ 2 w 6"/>
                  <a:gd name="T17" fmla="*/ 0 h 864"/>
                  <a:gd name="T18" fmla="*/ 2 w 6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6" y="864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7" name="Freeform 1577"/>
              <p:cNvSpPr>
                <a:spLocks/>
              </p:cNvSpPr>
              <p:nvPr/>
            </p:nvSpPr>
            <p:spPr bwMode="auto">
              <a:xfrm>
                <a:off x="4198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4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4 w 153"/>
                  <a:gd name="T9" fmla="*/ 0 h 5"/>
                  <a:gd name="T10" fmla="*/ 4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4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4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8" name="Freeform 1578"/>
              <p:cNvSpPr>
                <a:spLocks/>
              </p:cNvSpPr>
              <p:nvPr/>
            </p:nvSpPr>
            <p:spPr bwMode="auto">
              <a:xfrm>
                <a:off x="4193" y="1733"/>
                <a:ext cx="7" cy="7"/>
              </a:xfrm>
              <a:custGeom>
                <a:avLst/>
                <a:gdLst>
                  <a:gd name="T0" fmla="*/ 6 w 16"/>
                  <a:gd name="T1" fmla="*/ 0 h 13"/>
                  <a:gd name="T2" fmla="*/ 4 w 16"/>
                  <a:gd name="T3" fmla="*/ 4 h 13"/>
                  <a:gd name="T4" fmla="*/ 12 w 16"/>
                  <a:gd name="T5" fmla="*/ 13 h 13"/>
                  <a:gd name="T6" fmla="*/ 16 w 16"/>
                  <a:gd name="T7" fmla="*/ 10 h 13"/>
                  <a:gd name="T8" fmla="*/ 8 w 16"/>
                  <a:gd name="T9" fmla="*/ 2 h 13"/>
                  <a:gd name="T10" fmla="*/ 6 w 16"/>
                  <a:gd name="T11" fmla="*/ 6 h 13"/>
                  <a:gd name="T12" fmla="*/ 6 w 16"/>
                  <a:gd name="T13" fmla="*/ 0 h 13"/>
                  <a:gd name="T14" fmla="*/ 0 w 16"/>
                  <a:gd name="T15" fmla="*/ 0 h 13"/>
                  <a:gd name="T16" fmla="*/ 4 w 16"/>
                  <a:gd name="T17" fmla="*/ 4 h 13"/>
                  <a:gd name="T18" fmla="*/ 6 w 1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3">
                    <a:moveTo>
                      <a:pt x="6" y="0"/>
                    </a:moveTo>
                    <a:lnTo>
                      <a:pt x="4" y="4"/>
                    </a:lnTo>
                    <a:lnTo>
                      <a:pt x="12" y="13"/>
                    </a:lnTo>
                    <a:lnTo>
                      <a:pt x="16" y="10"/>
                    </a:lnTo>
                    <a:lnTo>
                      <a:pt x="8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79" name="Freeform 1579"/>
              <p:cNvSpPr>
                <a:spLocks/>
              </p:cNvSpPr>
              <p:nvPr/>
            </p:nvSpPr>
            <p:spPr bwMode="auto">
              <a:xfrm>
                <a:off x="4196" y="1733"/>
                <a:ext cx="85" cy="3"/>
              </a:xfrm>
              <a:custGeom>
                <a:avLst/>
                <a:gdLst>
                  <a:gd name="T0" fmla="*/ 171 w 171"/>
                  <a:gd name="T1" fmla="*/ 2 h 6"/>
                  <a:gd name="T2" fmla="*/ 169 w 171"/>
                  <a:gd name="T3" fmla="*/ 0 h 6"/>
                  <a:gd name="T4" fmla="*/ 0 w 171"/>
                  <a:gd name="T5" fmla="*/ 0 h 6"/>
                  <a:gd name="T6" fmla="*/ 0 w 171"/>
                  <a:gd name="T7" fmla="*/ 6 h 6"/>
                  <a:gd name="T8" fmla="*/ 169 w 171"/>
                  <a:gd name="T9" fmla="*/ 6 h 6"/>
                  <a:gd name="T10" fmla="*/ 167 w 171"/>
                  <a:gd name="T11" fmla="*/ 2 h 6"/>
                  <a:gd name="T12" fmla="*/ 171 w 171"/>
                  <a:gd name="T13" fmla="*/ 2 h 6"/>
                  <a:gd name="T14" fmla="*/ 171 w 171"/>
                  <a:gd name="T15" fmla="*/ 0 h 6"/>
                  <a:gd name="T16" fmla="*/ 169 w 171"/>
                  <a:gd name="T17" fmla="*/ 0 h 6"/>
                  <a:gd name="T18" fmla="*/ 171 w 171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6">
                    <a:moveTo>
                      <a:pt x="171" y="2"/>
                    </a:moveTo>
                    <a:lnTo>
                      <a:pt x="169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9" y="6"/>
                    </a:lnTo>
                    <a:lnTo>
                      <a:pt x="167" y="2"/>
                    </a:lnTo>
                    <a:lnTo>
                      <a:pt x="171" y="2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7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0" name="Freeform 1580"/>
              <p:cNvSpPr>
                <a:spLocks/>
              </p:cNvSpPr>
              <p:nvPr/>
            </p:nvSpPr>
            <p:spPr bwMode="auto">
              <a:xfrm>
                <a:off x="4390" y="1734"/>
                <a:ext cx="86" cy="438"/>
              </a:xfrm>
              <a:custGeom>
                <a:avLst/>
                <a:gdLst>
                  <a:gd name="T0" fmla="*/ 171 w 171"/>
                  <a:gd name="T1" fmla="*/ 0 h 876"/>
                  <a:gd name="T2" fmla="*/ 171 w 171"/>
                  <a:gd name="T3" fmla="*/ 876 h 876"/>
                  <a:gd name="T4" fmla="*/ 161 w 171"/>
                  <a:gd name="T5" fmla="*/ 870 h 876"/>
                  <a:gd name="T6" fmla="*/ 161 w 171"/>
                  <a:gd name="T7" fmla="*/ 10 h 876"/>
                  <a:gd name="T8" fmla="*/ 10 w 171"/>
                  <a:gd name="T9" fmla="*/ 10 h 876"/>
                  <a:gd name="T10" fmla="*/ 0 w 171"/>
                  <a:gd name="T11" fmla="*/ 0 h 876"/>
                  <a:gd name="T12" fmla="*/ 171 w 171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876">
                    <a:moveTo>
                      <a:pt x="171" y="0"/>
                    </a:moveTo>
                    <a:lnTo>
                      <a:pt x="171" y="876"/>
                    </a:lnTo>
                    <a:lnTo>
                      <a:pt x="161" y="870"/>
                    </a:lnTo>
                    <a:lnTo>
                      <a:pt x="161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1" name="Freeform 1581"/>
              <p:cNvSpPr>
                <a:spLocks/>
              </p:cNvSpPr>
              <p:nvPr/>
            </p:nvSpPr>
            <p:spPr bwMode="auto">
              <a:xfrm>
                <a:off x="4474" y="1734"/>
                <a:ext cx="3" cy="440"/>
              </a:xfrm>
              <a:custGeom>
                <a:avLst/>
                <a:gdLst>
                  <a:gd name="T0" fmla="*/ 2 w 6"/>
                  <a:gd name="T1" fmla="*/ 878 h 880"/>
                  <a:gd name="T2" fmla="*/ 6 w 6"/>
                  <a:gd name="T3" fmla="*/ 876 h 880"/>
                  <a:gd name="T4" fmla="*/ 6 w 6"/>
                  <a:gd name="T5" fmla="*/ 0 h 880"/>
                  <a:gd name="T6" fmla="*/ 0 w 6"/>
                  <a:gd name="T7" fmla="*/ 0 h 880"/>
                  <a:gd name="T8" fmla="*/ 0 w 6"/>
                  <a:gd name="T9" fmla="*/ 876 h 880"/>
                  <a:gd name="T10" fmla="*/ 4 w 6"/>
                  <a:gd name="T11" fmla="*/ 872 h 880"/>
                  <a:gd name="T12" fmla="*/ 2 w 6"/>
                  <a:gd name="T13" fmla="*/ 878 h 880"/>
                  <a:gd name="T14" fmla="*/ 6 w 6"/>
                  <a:gd name="T15" fmla="*/ 880 h 880"/>
                  <a:gd name="T16" fmla="*/ 6 w 6"/>
                  <a:gd name="T17" fmla="*/ 876 h 880"/>
                  <a:gd name="T18" fmla="*/ 2 w 6"/>
                  <a:gd name="T19" fmla="*/ 878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880">
                    <a:moveTo>
                      <a:pt x="2" y="878"/>
                    </a:moveTo>
                    <a:lnTo>
                      <a:pt x="6" y="87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76"/>
                    </a:lnTo>
                    <a:lnTo>
                      <a:pt x="4" y="872"/>
                    </a:lnTo>
                    <a:lnTo>
                      <a:pt x="2" y="878"/>
                    </a:lnTo>
                    <a:lnTo>
                      <a:pt x="6" y="880"/>
                    </a:lnTo>
                    <a:lnTo>
                      <a:pt x="6" y="876"/>
                    </a:lnTo>
                    <a:lnTo>
                      <a:pt x="2" y="8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2" name="Freeform 1582"/>
              <p:cNvSpPr>
                <a:spLocks/>
              </p:cNvSpPr>
              <p:nvPr/>
            </p:nvSpPr>
            <p:spPr bwMode="auto">
              <a:xfrm>
                <a:off x="4470" y="2168"/>
                <a:ext cx="6" cy="5"/>
              </a:xfrm>
              <a:custGeom>
                <a:avLst/>
                <a:gdLst>
                  <a:gd name="T0" fmla="*/ 0 w 12"/>
                  <a:gd name="T1" fmla="*/ 2 h 10"/>
                  <a:gd name="T2" fmla="*/ 0 w 12"/>
                  <a:gd name="T3" fmla="*/ 4 h 10"/>
                  <a:gd name="T4" fmla="*/ 10 w 12"/>
                  <a:gd name="T5" fmla="*/ 10 h 10"/>
                  <a:gd name="T6" fmla="*/ 12 w 12"/>
                  <a:gd name="T7" fmla="*/ 4 h 10"/>
                  <a:gd name="T8" fmla="*/ 2 w 12"/>
                  <a:gd name="T9" fmla="*/ 0 h 10"/>
                  <a:gd name="T10" fmla="*/ 4 w 12"/>
                  <a:gd name="T11" fmla="*/ 2 h 10"/>
                  <a:gd name="T12" fmla="*/ 0 w 12"/>
                  <a:gd name="T13" fmla="*/ 2 h 10"/>
                  <a:gd name="T14" fmla="*/ 0 w 12"/>
                  <a:gd name="T15" fmla="*/ 4 h 10"/>
                  <a:gd name="T16" fmla="*/ 0 w 12"/>
                  <a:gd name="T17" fmla="*/ 4 h 10"/>
                  <a:gd name="T18" fmla="*/ 0 w 12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0" y="2"/>
                    </a:moveTo>
                    <a:lnTo>
                      <a:pt x="0" y="4"/>
                    </a:lnTo>
                    <a:lnTo>
                      <a:pt x="10" y="10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3" name="Freeform 1583"/>
              <p:cNvSpPr>
                <a:spLocks/>
              </p:cNvSpPr>
              <p:nvPr/>
            </p:nvSpPr>
            <p:spPr bwMode="auto">
              <a:xfrm>
                <a:off x="4470" y="1737"/>
                <a:ext cx="2" cy="432"/>
              </a:xfrm>
              <a:custGeom>
                <a:avLst/>
                <a:gdLst>
                  <a:gd name="T0" fmla="*/ 2 w 4"/>
                  <a:gd name="T1" fmla="*/ 5 h 864"/>
                  <a:gd name="T2" fmla="*/ 0 w 4"/>
                  <a:gd name="T3" fmla="*/ 4 h 864"/>
                  <a:gd name="T4" fmla="*/ 0 w 4"/>
                  <a:gd name="T5" fmla="*/ 864 h 864"/>
                  <a:gd name="T6" fmla="*/ 4 w 4"/>
                  <a:gd name="T7" fmla="*/ 864 h 864"/>
                  <a:gd name="T8" fmla="*/ 4 w 4"/>
                  <a:gd name="T9" fmla="*/ 4 h 864"/>
                  <a:gd name="T10" fmla="*/ 2 w 4"/>
                  <a:gd name="T11" fmla="*/ 0 h 864"/>
                  <a:gd name="T12" fmla="*/ 4 w 4"/>
                  <a:gd name="T13" fmla="*/ 4 h 864"/>
                  <a:gd name="T14" fmla="*/ 4 w 4"/>
                  <a:gd name="T15" fmla="*/ 0 h 864"/>
                  <a:gd name="T16" fmla="*/ 2 w 4"/>
                  <a:gd name="T17" fmla="*/ 0 h 864"/>
                  <a:gd name="T18" fmla="*/ 2 w 4"/>
                  <a:gd name="T19" fmla="*/ 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864">
                    <a:moveTo>
                      <a:pt x="2" y="5"/>
                    </a:moveTo>
                    <a:lnTo>
                      <a:pt x="0" y="4"/>
                    </a:lnTo>
                    <a:lnTo>
                      <a:pt x="0" y="864"/>
                    </a:lnTo>
                    <a:lnTo>
                      <a:pt x="4" y="864"/>
                    </a:lnTo>
                    <a:lnTo>
                      <a:pt x="4" y="4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4" name="Freeform 1584"/>
              <p:cNvSpPr>
                <a:spLocks/>
              </p:cNvSpPr>
              <p:nvPr/>
            </p:nvSpPr>
            <p:spPr bwMode="auto">
              <a:xfrm>
                <a:off x="4394" y="1737"/>
                <a:ext cx="77" cy="3"/>
              </a:xfrm>
              <a:custGeom>
                <a:avLst/>
                <a:gdLst>
                  <a:gd name="T0" fmla="*/ 0 w 153"/>
                  <a:gd name="T1" fmla="*/ 5 h 5"/>
                  <a:gd name="T2" fmla="*/ 2 w 153"/>
                  <a:gd name="T3" fmla="*/ 5 h 5"/>
                  <a:gd name="T4" fmla="*/ 153 w 153"/>
                  <a:gd name="T5" fmla="*/ 5 h 5"/>
                  <a:gd name="T6" fmla="*/ 153 w 153"/>
                  <a:gd name="T7" fmla="*/ 0 h 5"/>
                  <a:gd name="T8" fmla="*/ 2 w 153"/>
                  <a:gd name="T9" fmla="*/ 0 h 5"/>
                  <a:gd name="T10" fmla="*/ 6 w 153"/>
                  <a:gd name="T11" fmla="*/ 2 h 5"/>
                  <a:gd name="T12" fmla="*/ 0 w 153"/>
                  <a:gd name="T13" fmla="*/ 5 h 5"/>
                  <a:gd name="T14" fmla="*/ 2 w 153"/>
                  <a:gd name="T15" fmla="*/ 5 h 5"/>
                  <a:gd name="T16" fmla="*/ 2 w 153"/>
                  <a:gd name="T17" fmla="*/ 5 h 5"/>
                  <a:gd name="T18" fmla="*/ 0 w 15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5">
                    <a:moveTo>
                      <a:pt x="0" y="5"/>
                    </a:moveTo>
                    <a:lnTo>
                      <a:pt x="2" y="5"/>
                    </a:lnTo>
                    <a:lnTo>
                      <a:pt x="153" y="5"/>
                    </a:lnTo>
                    <a:lnTo>
                      <a:pt x="153" y="0"/>
                    </a:lnTo>
                    <a:lnTo>
                      <a:pt x="2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5" name="Freeform 1585"/>
              <p:cNvSpPr>
                <a:spLocks/>
              </p:cNvSpPr>
              <p:nvPr/>
            </p:nvSpPr>
            <p:spPr bwMode="auto">
              <a:xfrm>
                <a:off x="4388" y="1733"/>
                <a:ext cx="9" cy="7"/>
              </a:xfrm>
              <a:custGeom>
                <a:avLst/>
                <a:gdLst>
                  <a:gd name="T0" fmla="*/ 6 w 20"/>
                  <a:gd name="T1" fmla="*/ 0 h 13"/>
                  <a:gd name="T2" fmla="*/ 6 w 20"/>
                  <a:gd name="T3" fmla="*/ 4 h 13"/>
                  <a:gd name="T4" fmla="*/ 14 w 20"/>
                  <a:gd name="T5" fmla="*/ 13 h 13"/>
                  <a:gd name="T6" fmla="*/ 20 w 20"/>
                  <a:gd name="T7" fmla="*/ 10 h 13"/>
                  <a:gd name="T8" fmla="*/ 10 w 20"/>
                  <a:gd name="T9" fmla="*/ 2 h 13"/>
                  <a:gd name="T10" fmla="*/ 6 w 20"/>
                  <a:gd name="T11" fmla="*/ 6 h 13"/>
                  <a:gd name="T12" fmla="*/ 6 w 20"/>
                  <a:gd name="T13" fmla="*/ 0 h 13"/>
                  <a:gd name="T14" fmla="*/ 0 w 20"/>
                  <a:gd name="T15" fmla="*/ 0 h 13"/>
                  <a:gd name="T16" fmla="*/ 6 w 20"/>
                  <a:gd name="T17" fmla="*/ 4 h 13"/>
                  <a:gd name="T18" fmla="*/ 6 w 20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13">
                    <a:moveTo>
                      <a:pt x="6" y="0"/>
                    </a:moveTo>
                    <a:lnTo>
                      <a:pt x="6" y="4"/>
                    </a:lnTo>
                    <a:lnTo>
                      <a:pt x="14" y="13"/>
                    </a:lnTo>
                    <a:lnTo>
                      <a:pt x="20" y="1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6" name="Freeform 1586"/>
              <p:cNvSpPr>
                <a:spLocks/>
              </p:cNvSpPr>
              <p:nvPr/>
            </p:nvSpPr>
            <p:spPr bwMode="auto">
              <a:xfrm>
                <a:off x="4390" y="1733"/>
                <a:ext cx="87" cy="3"/>
              </a:xfrm>
              <a:custGeom>
                <a:avLst/>
                <a:gdLst>
                  <a:gd name="T0" fmla="*/ 173 w 173"/>
                  <a:gd name="T1" fmla="*/ 2 h 6"/>
                  <a:gd name="T2" fmla="*/ 171 w 173"/>
                  <a:gd name="T3" fmla="*/ 0 h 6"/>
                  <a:gd name="T4" fmla="*/ 0 w 173"/>
                  <a:gd name="T5" fmla="*/ 0 h 6"/>
                  <a:gd name="T6" fmla="*/ 0 w 173"/>
                  <a:gd name="T7" fmla="*/ 6 h 6"/>
                  <a:gd name="T8" fmla="*/ 171 w 173"/>
                  <a:gd name="T9" fmla="*/ 6 h 6"/>
                  <a:gd name="T10" fmla="*/ 167 w 173"/>
                  <a:gd name="T11" fmla="*/ 2 h 6"/>
                  <a:gd name="T12" fmla="*/ 173 w 173"/>
                  <a:gd name="T13" fmla="*/ 2 h 6"/>
                  <a:gd name="T14" fmla="*/ 173 w 173"/>
                  <a:gd name="T15" fmla="*/ 0 h 6"/>
                  <a:gd name="T16" fmla="*/ 171 w 173"/>
                  <a:gd name="T17" fmla="*/ 0 h 6"/>
                  <a:gd name="T18" fmla="*/ 173 w 173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6">
                    <a:moveTo>
                      <a:pt x="173" y="2"/>
                    </a:moveTo>
                    <a:lnTo>
                      <a:pt x="17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71" y="6"/>
                    </a:lnTo>
                    <a:lnTo>
                      <a:pt x="167" y="2"/>
                    </a:lnTo>
                    <a:lnTo>
                      <a:pt x="173" y="2"/>
                    </a:lnTo>
                    <a:lnTo>
                      <a:pt x="173" y="0"/>
                    </a:lnTo>
                    <a:lnTo>
                      <a:pt x="171" y="0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187" name="Rectangle 1587"/>
              <p:cNvSpPr>
                <a:spLocks noChangeArrowheads="1"/>
              </p:cNvSpPr>
              <p:nvPr/>
            </p:nvSpPr>
            <p:spPr bwMode="auto">
              <a:xfrm>
                <a:off x="2514" y="1808"/>
                <a:ext cx="1959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7188" name="Rectangle 1588"/>
              <p:cNvSpPr>
                <a:spLocks noChangeArrowheads="1"/>
              </p:cNvSpPr>
              <p:nvPr/>
            </p:nvSpPr>
            <p:spPr bwMode="auto">
              <a:xfrm>
                <a:off x="2516" y="2054"/>
                <a:ext cx="1957" cy="44"/>
              </a:xfrm>
              <a:prstGeom prst="rect">
                <a:avLst/>
              </a:prstGeom>
              <a:gradFill rotWithShape="0">
                <a:gsLst>
                  <a:gs pos="0">
                    <a:srgbClr val="6C6C6C"/>
                  </a:gs>
                  <a:gs pos="50000">
                    <a:srgbClr val="EAEAEA"/>
                  </a:gs>
                  <a:gs pos="100000">
                    <a:srgbClr val="6C6C6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sp>
        <p:nvSpPr>
          <p:cNvPr id="27189" name="Text Box 1589"/>
          <p:cNvSpPr txBox="1">
            <a:spLocks noChangeArrowheads="1"/>
          </p:cNvSpPr>
          <p:nvPr/>
        </p:nvSpPr>
        <p:spPr bwMode="auto">
          <a:xfrm>
            <a:off x="2509838" y="314325"/>
            <a:ext cx="3309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Parallel Lines</a:t>
            </a:r>
          </a:p>
        </p:txBody>
      </p:sp>
      <p:sp>
        <p:nvSpPr>
          <p:cNvPr id="27190" name="Line 1590"/>
          <p:cNvSpPr>
            <a:spLocks noChangeShapeType="1"/>
          </p:cNvSpPr>
          <p:nvPr/>
        </p:nvSpPr>
        <p:spPr bwMode="auto">
          <a:xfrm>
            <a:off x="2803525" y="381000"/>
            <a:ext cx="27447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7191" name="Line 1591"/>
          <p:cNvSpPr>
            <a:spLocks noChangeShapeType="1"/>
          </p:cNvSpPr>
          <p:nvPr/>
        </p:nvSpPr>
        <p:spPr bwMode="auto">
          <a:xfrm>
            <a:off x="2816225" y="808038"/>
            <a:ext cx="27447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27192" name="Group 1592"/>
          <p:cNvGrpSpPr>
            <a:grpSpLocks/>
          </p:cNvGrpSpPr>
          <p:nvPr/>
        </p:nvGrpSpPr>
        <p:grpSpPr bwMode="auto">
          <a:xfrm>
            <a:off x="-66675" y="1631950"/>
            <a:ext cx="9144000" cy="2468563"/>
            <a:chOff x="0" y="950"/>
            <a:chExt cx="5760" cy="1555"/>
          </a:xfrm>
        </p:grpSpPr>
        <p:grpSp>
          <p:nvGrpSpPr>
            <p:cNvPr id="27193" name="Group 1593"/>
            <p:cNvGrpSpPr>
              <a:grpSpLocks/>
            </p:cNvGrpSpPr>
            <p:nvPr/>
          </p:nvGrpSpPr>
          <p:grpSpPr bwMode="auto">
            <a:xfrm>
              <a:off x="0" y="950"/>
              <a:ext cx="5760" cy="443"/>
              <a:chOff x="389" y="1730"/>
              <a:chExt cx="4003" cy="443"/>
            </a:xfrm>
          </p:grpSpPr>
          <p:grpSp>
            <p:nvGrpSpPr>
              <p:cNvPr id="27194" name="Group 1594"/>
              <p:cNvGrpSpPr>
                <a:grpSpLocks/>
              </p:cNvGrpSpPr>
              <p:nvPr/>
            </p:nvGrpSpPr>
            <p:grpSpPr bwMode="auto">
              <a:xfrm>
                <a:off x="389" y="1732"/>
                <a:ext cx="2045" cy="441"/>
                <a:chOff x="1097" y="3268"/>
                <a:chExt cx="2045" cy="441"/>
              </a:xfrm>
            </p:grpSpPr>
            <p:sp>
              <p:nvSpPr>
                <p:cNvPr id="27195" name="Rectangle 1595"/>
                <p:cNvSpPr>
                  <a:spLocks noChangeArrowheads="1"/>
                </p:cNvSpPr>
                <p:nvPr/>
              </p:nvSpPr>
              <p:spPr bwMode="auto">
                <a:xfrm>
                  <a:off x="3055" y="3269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196" name="Freeform 1596"/>
                <p:cNvSpPr>
                  <a:spLocks/>
                </p:cNvSpPr>
                <p:nvPr/>
              </p:nvSpPr>
              <p:spPr bwMode="auto">
                <a:xfrm>
                  <a:off x="3139" y="3268"/>
                  <a:ext cx="3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197" name="Freeform 1597"/>
                <p:cNvSpPr>
                  <a:spLocks/>
                </p:cNvSpPr>
                <p:nvPr/>
              </p:nvSpPr>
              <p:spPr bwMode="auto">
                <a:xfrm>
                  <a:off x="3054" y="3268"/>
                  <a:ext cx="86" cy="2"/>
                </a:xfrm>
                <a:custGeom>
                  <a:avLst/>
                  <a:gdLst>
                    <a:gd name="T0" fmla="*/ 4 w 173"/>
                    <a:gd name="T1" fmla="*/ 2 h 4"/>
                    <a:gd name="T2" fmla="*/ 2 w 173"/>
                    <a:gd name="T3" fmla="*/ 4 h 4"/>
                    <a:gd name="T4" fmla="*/ 173 w 173"/>
                    <a:gd name="T5" fmla="*/ 4 h 4"/>
                    <a:gd name="T6" fmla="*/ 173 w 173"/>
                    <a:gd name="T7" fmla="*/ 0 h 4"/>
                    <a:gd name="T8" fmla="*/ 2 w 173"/>
                    <a:gd name="T9" fmla="*/ 0 h 4"/>
                    <a:gd name="T10" fmla="*/ 0 w 173"/>
                    <a:gd name="T11" fmla="*/ 2 h 4"/>
                    <a:gd name="T12" fmla="*/ 2 w 173"/>
                    <a:gd name="T13" fmla="*/ 0 h 4"/>
                    <a:gd name="T14" fmla="*/ 0 w 173"/>
                    <a:gd name="T15" fmla="*/ 0 h 4"/>
                    <a:gd name="T16" fmla="*/ 0 w 173"/>
                    <a:gd name="T17" fmla="*/ 2 h 4"/>
                    <a:gd name="T18" fmla="*/ 4 w 173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4">
                      <a:moveTo>
                        <a:pt x="4" y="2"/>
                      </a:moveTo>
                      <a:lnTo>
                        <a:pt x="2" y="4"/>
                      </a:lnTo>
                      <a:lnTo>
                        <a:pt x="173" y="4"/>
                      </a:lnTo>
                      <a:lnTo>
                        <a:pt x="173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198" name="Freeform 1598"/>
                <p:cNvSpPr>
                  <a:spLocks/>
                </p:cNvSpPr>
                <p:nvPr/>
              </p:nvSpPr>
              <p:spPr bwMode="auto">
                <a:xfrm>
                  <a:off x="3054" y="3269"/>
                  <a:ext cx="1" cy="440"/>
                </a:xfrm>
                <a:custGeom>
                  <a:avLst/>
                  <a:gdLst>
                    <a:gd name="T0" fmla="*/ 2 w 4"/>
                    <a:gd name="T1" fmla="*/ 874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80 h 880"/>
                    <a:gd name="T12" fmla="*/ 0 w 4"/>
                    <a:gd name="T13" fmla="*/ 876 h 880"/>
                    <a:gd name="T14" fmla="*/ 0 w 4"/>
                    <a:gd name="T15" fmla="*/ 880 h 880"/>
                    <a:gd name="T16" fmla="*/ 2 w 4"/>
                    <a:gd name="T17" fmla="*/ 880 h 880"/>
                    <a:gd name="T18" fmla="*/ 2 w 4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4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199" name="Freeform 1599"/>
                <p:cNvSpPr>
                  <a:spLocks/>
                </p:cNvSpPr>
                <p:nvPr/>
              </p:nvSpPr>
              <p:spPr bwMode="auto">
                <a:xfrm>
                  <a:off x="3055" y="3706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1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1 w 175"/>
                    <a:gd name="T9" fmla="*/ 6 h 6"/>
                    <a:gd name="T10" fmla="*/ 175 w 175"/>
                    <a:gd name="T11" fmla="*/ 2 h 6"/>
                    <a:gd name="T12" fmla="*/ 171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5" y="2"/>
                      </a:lnTo>
                      <a:lnTo>
                        <a:pt x="171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0" name="Rectangle 1600"/>
                <p:cNvSpPr>
                  <a:spLocks noChangeArrowheads="1"/>
                </p:cNvSpPr>
                <p:nvPr/>
              </p:nvSpPr>
              <p:spPr bwMode="auto">
                <a:xfrm>
                  <a:off x="2859" y="3269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1" name="Freeform 1601"/>
                <p:cNvSpPr>
                  <a:spLocks/>
                </p:cNvSpPr>
                <p:nvPr/>
              </p:nvSpPr>
              <p:spPr bwMode="auto">
                <a:xfrm>
                  <a:off x="2943" y="3268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2" name="Freeform 1602"/>
                <p:cNvSpPr>
                  <a:spLocks/>
                </p:cNvSpPr>
                <p:nvPr/>
              </p:nvSpPr>
              <p:spPr bwMode="auto">
                <a:xfrm>
                  <a:off x="2858" y="3268"/>
                  <a:ext cx="87" cy="2"/>
                </a:xfrm>
                <a:custGeom>
                  <a:avLst/>
                  <a:gdLst>
                    <a:gd name="T0" fmla="*/ 6 w 175"/>
                    <a:gd name="T1" fmla="*/ 2 h 4"/>
                    <a:gd name="T2" fmla="*/ 2 w 175"/>
                    <a:gd name="T3" fmla="*/ 4 h 4"/>
                    <a:gd name="T4" fmla="*/ 175 w 175"/>
                    <a:gd name="T5" fmla="*/ 4 h 4"/>
                    <a:gd name="T6" fmla="*/ 175 w 175"/>
                    <a:gd name="T7" fmla="*/ 0 h 4"/>
                    <a:gd name="T8" fmla="*/ 2 w 175"/>
                    <a:gd name="T9" fmla="*/ 0 h 4"/>
                    <a:gd name="T10" fmla="*/ 0 w 175"/>
                    <a:gd name="T11" fmla="*/ 2 h 4"/>
                    <a:gd name="T12" fmla="*/ 2 w 175"/>
                    <a:gd name="T13" fmla="*/ 0 h 4"/>
                    <a:gd name="T14" fmla="*/ 0 w 175"/>
                    <a:gd name="T15" fmla="*/ 0 h 4"/>
                    <a:gd name="T16" fmla="*/ 0 w 175"/>
                    <a:gd name="T17" fmla="*/ 2 h 4"/>
                    <a:gd name="T18" fmla="*/ 6 w 175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5" y="4"/>
                      </a:lnTo>
                      <a:lnTo>
                        <a:pt x="175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3" name="Freeform 1603"/>
                <p:cNvSpPr>
                  <a:spLocks/>
                </p:cNvSpPr>
                <p:nvPr/>
              </p:nvSpPr>
              <p:spPr bwMode="auto">
                <a:xfrm>
                  <a:off x="2858" y="3269"/>
                  <a:ext cx="3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4" name="Freeform 1604"/>
                <p:cNvSpPr>
                  <a:spLocks/>
                </p:cNvSpPr>
                <p:nvPr/>
              </p:nvSpPr>
              <p:spPr bwMode="auto">
                <a:xfrm>
                  <a:off x="2859" y="3706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3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3 w 175"/>
                    <a:gd name="T9" fmla="*/ 6 h 6"/>
                    <a:gd name="T10" fmla="*/ 175 w 175"/>
                    <a:gd name="T11" fmla="*/ 2 h 6"/>
                    <a:gd name="T12" fmla="*/ 173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3" y="6"/>
                      </a:lnTo>
                      <a:lnTo>
                        <a:pt x="175" y="2"/>
                      </a:lnTo>
                      <a:lnTo>
                        <a:pt x="173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5" name="Rectangle 1605"/>
                <p:cNvSpPr>
                  <a:spLocks noChangeArrowheads="1"/>
                </p:cNvSpPr>
                <p:nvPr/>
              </p:nvSpPr>
              <p:spPr bwMode="auto">
                <a:xfrm>
                  <a:off x="2663" y="3269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6" name="Freeform 1606"/>
                <p:cNvSpPr>
                  <a:spLocks/>
                </p:cNvSpPr>
                <p:nvPr/>
              </p:nvSpPr>
              <p:spPr bwMode="auto">
                <a:xfrm>
                  <a:off x="2747" y="3268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7" name="Freeform 1607"/>
                <p:cNvSpPr>
                  <a:spLocks/>
                </p:cNvSpPr>
                <p:nvPr/>
              </p:nvSpPr>
              <p:spPr bwMode="auto">
                <a:xfrm>
                  <a:off x="2662" y="3268"/>
                  <a:ext cx="87" cy="2"/>
                </a:xfrm>
                <a:custGeom>
                  <a:avLst/>
                  <a:gdLst>
                    <a:gd name="T0" fmla="*/ 5 w 174"/>
                    <a:gd name="T1" fmla="*/ 2 h 4"/>
                    <a:gd name="T2" fmla="*/ 2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2 w 174"/>
                    <a:gd name="T9" fmla="*/ 0 h 4"/>
                    <a:gd name="T10" fmla="*/ 0 w 174"/>
                    <a:gd name="T11" fmla="*/ 2 h 4"/>
                    <a:gd name="T12" fmla="*/ 2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5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5" y="2"/>
                      </a:moveTo>
                      <a:lnTo>
                        <a:pt x="2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8" name="Freeform 1608"/>
                <p:cNvSpPr>
                  <a:spLocks/>
                </p:cNvSpPr>
                <p:nvPr/>
              </p:nvSpPr>
              <p:spPr bwMode="auto">
                <a:xfrm>
                  <a:off x="2662" y="3269"/>
                  <a:ext cx="3" cy="440"/>
                </a:xfrm>
                <a:custGeom>
                  <a:avLst/>
                  <a:gdLst>
                    <a:gd name="T0" fmla="*/ 2 w 5"/>
                    <a:gd name="T1" fmla="*/ 874 h 880"/>
                    <a:gd name="T2" fmla="*/ 5 w 5"/>
                    <a:gd name="T3" fmla="*/ 876 h 880"/>
                    <a:gd name="T4" fmla="*/ 5 w 5"/>
                    <a:gd name="T5" fmla="*/ 0 h 880"/>
                    <a:gd name="T6" fmla="*/ 0 w 5"/>
                    <a:gd name="T7" fmla="*/ 0 h 880"/>
                    <a:gd name="T8" fmla="*/ 0 w 5"/>
                    <a:gd name="T9" fmla="*/ 876 h 880"/>
                    <a:gd name="T10" fmla="*/ 2 w 5"/>
                    <a:gd name="T11" fmla="*/ 880 h 880"/>
                    <a:gd name="T12" fmla="*/ 0 w 5"/>
                    <a:gd name="T13" fmla="*/ 876 h 880"/>
                    <a:gd name="T14" fmla="*/ 0 w 5"/>
                    <a:gd name="T15" fmla="*/ 880 h 880"/>
                    <a:gd name="T16" fmla="*/ 2 w 5"/>
                    <a:gd name="T17" fmla="*/ 880 h 880"/>
                    <a:gd name="T18" fmla="*/ 2 w 5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80">
                      <a:moveTo>
                        <a:pt x="2" y="874"/>
                      </a:moveTo>
                      <a:lnTo>
                        <a:pt x="5" y="87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09" name="Freeform 1609"/>
                <p:cNvSpPr>
                  <a:spLocks/>
                </p:cNvSpPr>
                <p:nvPr/>
              </p:nvSpPr>
              <p:spPr bwMode="auto">
                <a:xfrm>
                  <a:off x="2663" y="3706"/>
                  <a:ext cx="87" cy="3"/>
                </a:xfrm>
                <a:custGeom>
                  <a:avLst/>
                  <a:gdLst>
                    <a:gd name="T0" fmla="*/ 168 w 174"/>
                    <a:gd name="T1" fmla="*/ 2 h 6"/>
                    <a:gd name="T2" fmla="*/ 172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2 w 174"/>
                    <a:gd name="T9" fmla="*/ 6 h 6"/>
                    <a:gd name="T10" fmla="*/ 174 w 174"/>
                    <a:gd name="T11" fmla="*/ 2 h 6"/>
                    <a:gd name="T12" fmla="*/ 172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8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8" y="2"/>
                      </a:moveTo>
                      <a:lnTo>
                        <a:pt x="17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2" y="6"/>
                      </a:lnTo>
                      <a:lnTo>
                        <a:pt x="174" y="2"/>
                      </a:lnTo>
                      <a:lnTo>
                        <a:pt x="172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0" name="Rectangle 1610"/>
                <p:cNvSpPr>
                  <a:spLocks noChangeArrowheads="1"/>
                </p:cNvSpPr>
                <p:nvPr/>
              </p:nvSpPr>
              <p:spPr bwMode="auto">
                <a:xfrm>
                  <a:off x="2468" y="3269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1" name="Freeform 1611"/>
                <p:cNvSpPr>
                  <a:spLocks/>
                </p:cNvSpPr>
                <p:nvPr/>
              </p:nvSpPr>
              <p:spPr bwMode="auto">
                <a:xfrm>
                  <a:off x="2552" y="3268"/>
                  <a:ext cx="3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2" name="Freeform 1612"/>
                <p:cNvSpPr>
                  <a:spLocks/>
                </p:cNvSpPr>
                <p:nvPr/>
              </p:nvSpPr>
              <p:spPr bwMode="auto">
                <a:xfrm>
                  <a:off x="2467" y="3268"/>
                  <a:ext cx="86" cy="2"/>
                </a:xfrm>
                <a:custGeom>
                  <a:avLst/>
                  <a:gdLst>
                    <a:gd name="T0" fmla="*/ 4 w 172"/>
                    <a:gd name="T1" fmla="*/ 2 h 4"/>
                    <a:gd name="T2" fmla="*/ 2 w 172"/>
                    <a:gd name="T3" fmla="*/ 4 h 4"/>
                    <a:gd name="T4" fmla="*/ 172 w 172"/>
                    <a:gd name="T5" fmla="*/ 4 h 4"/>
                    <a:gd name="T6" fmla="*/ 172 w 172"/>
                    <a:gd name="T7" fmla="*/ 0 h 4"/>
                    <a:gd name="T8" fmla="*/ 2 w 172"/>
                    <a:gd name="T9" fmla="*/ 0 h 4"/>
                    <a:gd name="T10" fmla="*/ 0 w 172"/>
                    <a:gd name="T11" fmla="*/ 2 h 4"/>
                    <a:gd name="T12" fmla="*/ 2 w 172"/>
                    <a:gd name="T13" fmla="*/ 0 h 4"/>
                    <a:gd name="T14" fmla="*/ 0 w 172"/>
                    <a:gd name="T15" fmla="*/ 0 h 4"/>
                    <a:gd name="T16" fmla="*/ 0 w 172"/>
                    <a:gd name="T17" fmla="*/ 2 h 4"/>
                    <a:gd name="T18" fmla="*/ 4 w 172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4">
                      <a:moveTo>
                        <a:pt x="4" y="2"/>
                      </a:moveTo>
                      <a:lnTo>
                        <a:pt x="2" y="4"/>
                      </a:lnTo>
                      <a:lnTo>
                        <a:pt x="172" y="4"/>
                      </a:lnTo>
                      <a:lnTo>
                        <a:pt x="172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3" name="Freeform 1613"/>
                <p:cNvSpPr>
                  <a:spLocks/>
                </p:cNvSpPr>
                <p:nvPr/>
              </p:nvSpPr>
              <p:spPr bwMode="auto">
                <a:xfrm>
                  <a:off x="2467" y="3269"/>
                  <a:ext cx="2" cy="440"/>
                </a:xfrm>
                <a:custGeom>
                  <a:avLst/>
                  <a:gdLst>
                    <a:gd name="T0" fmla="*/ 2 w 4"/>
                    <a:gd name="T1" fmla="*/ 874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80 h 880"/>
                    <a:gd name="T12" fmla="*/ 0 w 4"/>
                    <a:gd name="T13" fmla="*/ 876 h 880"/>
                    <a:gd name="T14" fmla="*/ 0 w 4"/>
                    <a:gd name="T15" fmla="*/ 880 h 880"/>
                    <a:gd name="T16" fmla="*/ 2 w 4"/>
                    <a:gd name="T17" fmla="*/ 880 h 880"/>
                    <a:gd name="T18" fmla="*/ 2 w 4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4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4" name="Freeform 1614"/>
                <p:cNvSpPr>
                  <a:spLocks/>
                </p:cNvSpPr>
                <p:nvPr/>
              </p:nvSpPr>
              <p:spPr bwMode="auto">
                <a:xfrm>
                  <a:off x="2468" y="3706"/>
                  <a:ext cx="87" cy="3"/>
                </a:xfrm>
                <a:custGeom>
                  <a:avLst/>
                  <a:gdLst>
                    <a:gd name="T0" fmla="*/ 168 w 174"/>
                    <a:gd name="T1" fmla="*/ 2 h 6"/>
                    <a:gd name="T2" fmla="*/ 170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0 w 174"/>
                    <a:gd name="T9" fmla="*/ 6 h 6"/>
                    <a:gd name="T10" fmla="*/ 174 w 174"/>
                    <a:gd name="T11" fmla="*/ 2 h 6"/>
                    <a:gd name="T12" fmla="*/ 170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8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8" y="2"/>
                      </a:moveTo>
                      <a:lnTo>
                        <a:pt x="17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0" y="6"/>
                      </a:lnTo>
                      <a:lnTo>
                        <a:pt x="174" y="2"/>
                      </a:lnTo>
                      <a:lnTo>
                        <a:pt x="170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5" name="Rectangle 1615"/>
                <p:cNvSpPr>
                  <a:spLocks noChangeArrowheads="1"/>
                </p:cNvSpPr>
                <p:nvPr/>
              </p:nvSpPr>
              <p:spPr bwMode="auto">
                <a:xfrm>
                  <a:off x="2272" y="3269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6" name="Freeform 1616"/>
                <p:cNvSpPr>
                  <a:spLocks/>
                </p:cNvSpPr>
                <p:nvPr/>
              </p:nvSpPr>
              <p:spPr bwMode="auto">
                <a:xfrm>
                  <a:off x="2356" y="3268"/>
                  <a:ext cx="2" cy="439"/>
                </a:xfrm>
                <a:custGeom>
                  <a:avLst/>
                  <a:gdLst>
                    <a:gd name="T0" fmla="*/ 2 w 4"/>
                    <a:gd name="T1" fmla="*/ 4 h 878"/>
                    <a:gd name="T2" fmla="*/ 0 w 4"/>
                    <a:gd name="T3" fmla="*/ 2 h 878"/>
                    <a:gd name="T4" fmla="*/ 0 w 4"/>
                    <a:gd name="T5" fmla="*/ 878 h 878"/>
                    <a:gd name="T6" fmla="*/ 4 w 4"/>
                    <a:gd name="T7" fmla="*/ 878 h 878"/>
                    <a:gd name="T8" fmla="*/ 4 w 4"/>
                    <a:gd name="T9" fmla="*/ 2 h 878"/>
                    <a:gd name="T10" fmla="*/ 2 w 4"/>
                    <a:gd name="T11" fmla="*/ 0 h 878"/>
                    <a:gd name="T12" fmla="*/ 4 w 4"/>
                    <a:gd name="T13" fmla="*/ 2 h 878"/>
                    <a:gd name="T14" fmla="*/ 4 w 4"/>
                    <a:gd name="T15" fmla="*/ 0 h 878"/>
                    <a:gd name="T16" fmla="*/ 2 w 4"/>
                    <a:gd name="T17" fmla="*/ 0 h 878"/>
                    <a:gd name="T18" fmla="*/ 2 w 4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4" y="878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7" name="Freeform 1617"/>
                <p:cNvSpPr>
                  <a:spLocks/>
                </p:cNvSpPr>
                <p:nvPr/>
              </p:nvSpPr>
              <p:spPr bwMode="auto">
                <a:xfrm>
                  <a:off x="2271" y="3268"/>
                  <a:ext cx="86" cy="2"/>
                </a:xfrm>
                <a:custGeom>
                  <a:avLst/>
                  <a:gdLst>
                    <a:gd name="T0" fmla="*/ 4 w 173"/>
                    <a:gd name="T1" fmla="*/ 2 h 4"/>
                    <a:gd name="T2" fmla="*/ 2 w 173"/>
                    <a:gd name="T3" fmla="*/ 4 h 4"/>
                    <a:gd name="T4" fmla="*/ 173 w 173"/>
                    <a:gd name="T5" fmla="*/ 4 h 4"/>
                    <a:gd name="T6" fmla="*/ 173 w 173"/>
                    <a:gd name="T7" fmla="*/ 0 h 4"/>
                    <a:gd name="T8" fmla="*/ 2 w 173"/>
                    <a:gd name="T9" fmla="*/ 0 h 4"/>
                    <a:gd name="T10" fmla="*/ 0 w 173"/>
                    <a:gd name="T11" fmla="*/ 2 h 4"/>
                    <a:gd name="T12" fmla="*/ 2 w 173"/>
                    <a:gd name="T13" fmla="*/ 0 h 4"/>
                    <a:gd name="T14" fmla="*/ 0 w 173"/>
                    <a:gd name="T15" fmla="*/ 0 h 4"/>
                    <a:gd name="T16" fmla="*/ 0 w 173"/>
                    <a:gd name="T17" fmla="*/ 2 h 4"/>
                    <a:gd name="T18" fmla="*/ 4 w 173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4">
                      <a:moveTo>
                        <a:pt x="4" y="2"/>
                      </a:moveTo>
                      <a:lnTo>
                        <a:pt x="2" y="4"/>
                      </a:lnTo>
                      <a:lnTo>
                        <a:pt x="173" y="4"/>
                      </a:lnTo>
                      <a:lnTo>
                        <a:pt x="173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8" name="Freeform 1618"/>
                <p:cNvSpPr>
                  <a:spLocks/>
                </p:cNvSpPr>
                <p:nvPr/>
              </p:nvSpPr>
              <p:spPr bwMode="auto">
                <a:xfrm>
                  <a:off x="2271" y="3269"/>
                  <a:ext cx="2" cy="440"/>
                </a:xfrm>
                <a:custGeom>
                  <a:avLst/>
                  <a:gdLst>
                    <a:gd name="T0" fmla="*/ 2 w 4"/>
                    <a:gd name="T1" fmla="*/ 874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80 h 880"/>
                    <a:gd name="T12" fmla="*/ 0 w 4"/>
                    <a:gd name="T13" fmla="*/ 876 h 880"/>
                    <a:gd name="T14" fmla="*/ 0 w 4"/>
                    <a:gd name="T15" fmla="*/ 880 h 880"/>
                    <a:gd name="T16" fmla="*/ 2 w 4"/>
                    <a:gd name="T17" fmla="*/ 880 h 880"/>
                    <a:gd name="T18" fmla="*/ 2 w 4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4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19" name="Freeform 1619"/>
                <p:cNvSpPr>
                  <a:spLocks/>
                </p:cNvSpPr>
                <p:nvPr/>
              </p:nvSpPr>
              <p:spPr bwMode="auto">
                <a:xfrm>
                  <a:off x="2272" y="3706"/>
                  <a:ext cx="86" cy="3"/>
                </a:xfrm>
                <a:custGeom>
                  <a:avLst/>
                  <a:gdLst>
                    <a:gd name="T0" fmla="*/ 169 w 173"/>
                    <a:gd name="T1" fmla="*/ 2 h 6"/>
                    <a:gd name="T2" fmla="*/ 171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71 w 173"/>
                    <a:gd name="T9" fmla="*/ 6 h 6"/>
                    <a:gd name="T10" fmla="*/ 173 w 173"/>
                    <a:gd name="T11" fmla="*/ 2 h 6"/>
                    <a:gd name="T12" fmla="*/ 171 w 173"/>
                    <a:gd name="T13" fmla="*/ 6 h 6"/>
                    <a:gd name="T14" fmla="*/ 173 w 173"/>
                    <a:gd name="T15" fmla="*/ 6 h 6"/>
                    <a:gd name="T16" fmla="*/ 173 w 173"/>
                    <a:gd name="T17" fmla="*/ 2 h 6"/>
                    <a:gd name="T18" fmla="*/ 169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3" y="2"/>
                      </a:lnTo>
                      <a:lnTo>
                        <a:pt x="171" y="6"/>
                      </a:lnTo>
                      <a:lnTo>
                        <a:pt x="173" y="6"/>
                      </a:lnTo>
                      <a:lnTo>
                        <a:pt x="173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0" name="Rectangle 1620"/>
                <p:cNvSpPr>
                  <a:spLocks noChangeArrowheads="1"/>
                </p:cNvSpPr>
                <p:nvPr/>
              </p:nvSpPr>
              <p:spPr bwMode="auto">
                <a:xfrm>
                  <a:off x="2076" y="3269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1" name="Freeform 1621"/>
                <p:cNvSpPr>
                  <a:spLocks/>
                </p:cNvSpPr>
                <p:nvPr/>
              </p:nvSpPr>
              <p:spPr bwMode="auto">
                <a:xfrm>
                  <a:off x="2160" y="3268"/>
                  <a:ext cx="3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2" name="Freeform 1622"/>
                <p:cNvSpPr>
                  <a:spLocks/>
                </p:cNvSpPr>
                <p:nvPr/>
              </p:nvSpPr>
              <p:spPr bwMode="auto">
                <a:xfrm>
                  <a:off x="2075" y="3268"/>
                  <a:ext cx="86" cy="2"/>
                </a:xfrm>
                <a:custGeom>
                  <a:avLst/>
                  <a:gdLst>
                    <a:gd name="T0" fmla="*/ 6 w 173"/>
                    <a:gd name="T1" fmla="*/ 2 h 4"/>
                    <a:gd name="T2" fmla="*/ 2 w 173"/>
                    <a:gd name="T3" fmla="*/ 4 h 4"/>
                    <a:gd name="T4" fmla="*/ 173 w 173"/>
                    <a:gd name="T5" fmla="*/ 4 h 4"/>
                    <a:gd name="T6" fmla="*/ 173 w 173"/>
                    <a:gd name="T7" fmla="*/ 0 h 4"/>
                    <a:gd name="T8" fmla="*/ 2 w 173"/>
                    <a:gd name="T9" fmla="*/ 0 h 4"/>
                    <a:gd name="T10" fmla="*/ 0 w 173"/>
                    <a:gd name="T11" fmla="*/ 2 h 4"/>
                    <a:gd name="T12" fmla="*/ 2 w 173"/>
                    <a:gd name="T13" fmla="*/ 0 h 4"/>
                    <a:gd name="T14" fmla="*/ 0 w 173"/>
                    <a:gd name="T15" fmla="*/ 0 h 4"/>
                    <a:gd name="T16" fmla="*/ 0 w 173"/>
                    <a:gd name="T17" fmla="*/ 2 h 4"/>
                    <a:gd name="T18" fmla="*/ 6 w 173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3" y="4"/>
                      </a:lnTo>
                      <a:lnTo>
                        <a:pt x="173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3" name="Freeform 1623"/>
                <p:cNvSpPr>
                  <a:spLocks/>
                </p:cNvSpPr>
                <p:nvPr/>
              </p:nvSpPr>
              <p:spPr bwMode="auto">
                <a:xfrm>
                  <a:off x="2075" y="3269"/>
                  <a:ext cx="3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4" name="Freeform 1624"/>
                <p:cNvSpPr>
                  <a:spLocks/>
                </p:cNvSpPr>
                <p:nvPr/>
              </p:nvSpPr>
              <p:spPr bwMode="auto">
                <a:xfrm>
                  <a:off x="2076" y="3706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1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1 w 175"/>
                    <a:gd name="T9" fmla="*/ 6 h 6"/>
                    <a:gd name="T10" fmla="*/ 175 w 175"/>
                    <a:gd name="T11" fmla="*/ 2 h 6"/>
                    <a:gd name="T12" fmla="*/ 171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5" y="2"/>
                      </a:lnTo>
                      <a:lnTo>
                        <a:pt x="171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5" name="Rectangle 1625"/>
                <p:cNvSpPr>
                  <a:spLocks noChangeArrowheads="1"/>
                </p:cNvSpPr>
                <p:nvPr/>
              </p:nvSpPr>
              <p:spPr bwMode="auto">
                <a:xfrm>
                  <a:off x="1881" y="3269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6" name="Freeform 1626"/>
                <p:cNvSpPr>
                  <a:spLocks/>
                </p:cNvSpPr>
                <p:nvPr/>
              </p:nvSpPr>
              <p:spPr bwMode="auto">
                <a:xfrm>
                  <a:off x="1966" y="3268"/>
                  <a:ext cx="2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7" name="Freeform 1627"/>
                <p:cNvSpPr>
                  <a:spLocks/>
                </p:cNvSpPr>
                <p:nvPr/>
              </p:nvSpPr>
              <p:spPr bwMode="auto">
                <a:xfrm>
                  <a:off x="1879" y="3268"/>
                  <a:ext cx="88" cy="2"/>
                </a:xfrm>
                <a:custGeom>
                  <a:avLst/>
                  <a:gdLst>
                    <a:gd name="T0" fmla="*/ 5 w 174"/>
                    <a:gd name="T1" fmla="*/ 2 h 4"/>
                    <a:gd name="T2" fmla="*/ 3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3 w 174"/>
                    <a:gd name="T9" fmla="*/ 0 h 4"/>
                    <a:gd name="T10" fmla="*/ 0 w 174"/>
                    <a:gd name="T11" fmla="*/ 2 h 4"/>
                    <a:gd name="T12" fmla="*/ 3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5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5" y="2"/>
                      </a:moveTo>
                      <a:lnTo>
                        <a:pt x="3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8" name="Freeform 1628"/>
                <p:cNvSpPr>
                  <a:spLocks/>
                </p:cNvSpPr>
                <p:nvPr/>
              </p:nvSpPr>
              <p:spPr bwMode="auto">
                <a:xfrm>
                  <a:off x="1879" y="3269"/>
                  <a:ext cx="3" cy="440"/>
                </a:xfrm>
                <a:custGeom>
                  <a:avLst/>
                  <a:gdLst>
                    <a:gd name="T0" fmla="*/ 3 w 5"/>
                    <a:gd name="T1" fmla="*/ 874 h 880"/>
                    <a:gd name="T2" fmla="*/ 5 w 5"/>
                    <a:gd name="T3" fmla="*/ 876 h 880"/>
                    <a:gd name="T4" fmla="*/ 5 w 5"/>
                    <a:gd name="T5" fmla="*/ 0 h 880"/>
                    <a:gd name="T6" fmla="*/ 0 w 5"/>
                    <a:gd name="T7" fmla="*/ 0 h 880"/>
                    <a:gd name="T8" fmla="*/ 0 w 5"/>
                    <a:gd name="T9" fmla="*/ 876 h 880"/>
                    <a:gd name="T10" fmla="*/ 3 w 5"/>
                    <a:gd name="T11" fmla="*/ 880 h 880"/>
                    <a:gd name="T12" fmla="*/ 0 w 5"/>
                    <a:gd name="T13" fmla="*/ 876 h 880"/>
                    <a:gd name="T14" fmla="*/ 0 w 5"/>
                    <a:gd name="T15" fmla="*/ 880 h 880"/>
                    <a:gd name="T16" fmla="*/ 3 w 5"/>
                    <a:gd name="T17" fmla="*/ 880 h 880"/>
                    <a:gd name="T18" fmla="*/ 3 w 5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80">
                      <a:moveTo>
                        <a:pt x="3" y="874"/>
                      </a:moveTo>
                      <a:lnTo>
                        <a:pt x="5" y="87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3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3" y="880"/>
                      </a:lnTo>
                      <a:lnTo>
                        <a:pt x="3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29" name="Freeform 1629"/>
                <p:cNvSpPr>
                  <a:spLocks/>
                </p:cNvSpPr>
                <p:nvPr/>
              </p:nvSpPr>
              <p:spPr bwMode="auto">
                <a:xfrm>
                  <a:off x="1881" y="3706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1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1 w 175"/>
                    <a:gd name="T9" fmla="*/ 6 h 6"/>
                    <a:gd name="T10" fmla="*/ 175 w 175"/>
                    <a:gd name="T11" fmla="*/ 2 h 6"/>
                    <a:gd name="T12" fmla="*/ 171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5" y="2"/>
                      </a:lnTo>
                      <a:lnTo>
                        <a:pt x="171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0" name="Rectangle 1630"/>
                <p:cNvSpPr>
                  <a:spLocks noChangeArrowheads="1"/>
                </p:cNvSpPr>
                <p:nvPr/>
              </p:nvSpPr>
              <p:spPr bwMode="auto">
                <a:xfrm>
                  <a:off x="1685" y="3269"/>
                  <a:ext cx="87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1" name="Freeform 1631"/>
                <p:cNvSpPr>
                  <a:spLocks/>
                </p:cNvSpPr>
                <p:nvPr/>
              </p:nvSpPr>
              <p:spPr bwMode="auto">
                <a:xfrm>
                  <a:off x="1770" y="3268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2" name="Freeform 1632"/>
                <p:cNvSpPr>
                  <a:spLocks/>
                </p:cNvSpPr>
                <p:nvPr/>
              </p:nvSpPr>
              <p:spPr bwMode="auto">
                <a:xfrm>
                  <a:off x="1684" y="3268"/>
                  <a:ext cx="88" cy="2"/>
                </a:xfrm>
                <a:custGeom>
                  <a:avLst/>
                  <a:gdLst>
                    <a:gd name="T0" fmla="*/ 6 w 174"/>
                    <a:gd name="T1" fmla="*/ 2 h 4"/>
                    <a:gd name="T2" fmla="*/ 2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2 w 174"/>
                    <a:gd name="T9" fmla="*/ 0 h 4"/>
                    <a:gd name="T10" fmla="*/ 0 w 174"/>
                    <a:gd name="T11" fmla="*/ 2 h 4"/>
                    <a:gd name="T12" fmla="*/ 2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6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3" name="Freeform 1633"/>
                <p:cNvSpPr>
                  <a:spLocks/>
                </p:cNvSpPr>
                <p:nvPr/>
              </p:nvSpPr>
              <p:spPr bwMode="auto">
                <a:xfrm>
                  <a:off x="1684" y="3269"/>
                  <a:ext cx="3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4" name="Freeform 1634"/>
                <p:cNvSpPr>
                  <a:spLocks/>
                </p:cNvSpPr>
                <p:nvPr/>
              </p:nvSpPr>
              <p:spPr bwMode="auto">
                <a:xfrm>
                  <a:off x="1685" y="3706"/>
                  <a:ext cx="88" cy="3"/>
                </a:xfrm>
                <a:custGeom>
                  <a:avLst/>
                  <a:gdLst>
                    <a:gd name="T0" fmla="*/ 168 w 174"/>
                    <a:gd name="T1" fmla="*/ 2 h 6"/>
                    <a:gd name="T2" fmla="*/ 172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2 w 174"/>
                    <a:gd name="T9" fmla="*/ 6 h 6"/>
                    <a:gd name="T10" fmla="*/ 174 w 174"/>
                    <a:gd name="T11" fmla="*/ 2 h 6"/>
                    <a:gd name="T12" fmla="*/ 172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8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8" y="2"/>
                      </a:moveTo>
                      <a:lnTo>
                        <a:pt x="17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2" y="6"/>
                      </a:lnTo>
                      <a:lnTo>
                        <a:pt x="174" y="2"/>
                      </a:lnTo>
                      <a:lnTo>
                        <a:pt x="172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5" name="Rectangle 1635"/>
                <p:cNvSpPr>
                  <a:spLocks noChangeArrowheads="1"/>
                </p:cNvSpPr>
                <p:nvPr/>
              </p:nvSpPr>
              <p:spPr bwMode="auto">
                <a:xfrm>
                  <a:off x="1490" y="3269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6" name="Freeform 1636"/>
                <p:cNvSpPr>
                  <a:spLocks/>
                </p:cNvSpPr>
                <p:nvPr/>
              </p:nvSpPr>
              <p:spPr bwMode="auto">
                <a:xfrm>
                  <a:off x="1575" y="3268"/>
                  <a:ext cx="3" cy="439"/>
                </a:xfrm>
                <a:custGeom>
                  <a:avLst/>
                  <a:gdLst>
                    <a:gd name="T0" fmla="*/ 1 w 5"/>
                    <a:gd name="T1" fmla="*/ 4 h 878"/>
                    <a:gd name="T2" fmla="*/ 0 w 5"/>
                    <a:gd name="T3" fmla="*/ 2 h 878"/>
                    <a:gd name="T4" fmla="*/ 0 w 5"/>
                    <a:gd name="T5" fmla="*/ 878 h 878"/>
                    <a:gd name="T6" fmla="*/ 5 w 5"/>
                    <a:gd name="T7" fmla="*/ 878 h 878"/>
                    <a:gd name="T8" fmla="*/ 5 w 5"/>
                    <a:gd name="T9" fmla="*/ 2 h 878"/>
                    <a:gd name="T10" fmla="*/ 1 w 5"/>
                    <a:gd name="T11" fmla="*/ 0 h 878"/>
                    <a:gd name="T12" fmla="*/ 5 w 5"/>
                    <a:gd name="T13" fmla="*/ 2 h 878"/>
                    <a:gd name="T14" fmla="*/ 5 w 5"/>
                    <a:gd name="T15" fmla="*/ 0 h 878"/>
                    <a:gd name="T16" fmla="*/ 1 w 5"/>
                    <a:gd name="T17" fmla="*/ 0 h 878"/>
                    <a:gd name="T18" fmla="*/ 1 w 5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78">
                      <a:moveTo>
                        <a:pt x="1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5" y="878"/>
                      </a:lnTo>
                      <a:lnTo>
                        <a:pt x="5" y="2"/>
                      </a:lnTo>
                      <a:lnTo>
                        <a:pt x="1" y="0"/>
                      </a:lnTo>
                      <a:lnTo>
                        <a:pt x="5" y="2"/>
                      </a:lnTo>
                      <a:lnTo>
                        <a:pt x="5" y="0"/>
                      </a:lnTo>
                      <a:lnTo>
                        <a:pt x="1" y="0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7" name="Freeform 1637"/>
                <p:cNvSpPr>
                  <a:spLocks/>
                </p:cNvSpPr>
                <p:nvPr/>
              </p:nvSpPr>
              <p:spPr bwMode="auto">
                <a:xfrm>
                  <a:off x="1488" y="3268"/>
                  <a:ext cx="88" cy="2"/>
                </a:xfrm>
                <a:custGeom>
                  <a:avLst/>
                  <a:gdLst>
                    <a:gd name="T0" fmla="*/ 6 w 174"/>
                    <a:gd name="T1" fmla="*/ 2 h 4"/>
                    <a:gd name="T2" fmla="*/ 4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4 w 174"/>
                    <a:gd name="T9" fmla="*/ 0 h 4"/>
                    <a:gd name="T10" fmla="*/ 0 w 174"/>
                    <a:gd name="T11" fmla="*/ 2 h 4"/>
                    <a:gd name="T12" fmla="*/ 4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6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6" y="2"/>
                      </a:moveTo>
                      <a:lnTo>
                        <a:pt x="4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8" name="Freeform 1638"/>
                <p:cNvSpPr>
                  <a:spLocks/>
                </p:cNvSpPr>
                <p:nvPr/>
              </p:nvSpPr>
              <p:spPr bwMode="auto">
                <a:xfrm>
                  <a:off x="1488" y="3269"/>
                  <a:ext cx="3" cy="440"/>
                </a:xfrm>
                <a:custGeom>
                  <a:avLst/>
                  <a:gdLst>
                    <a:gd name="T0" fmla="*/ 4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4 w 6"/>
                    <a:gd name="T17" fmla="*/ 880 h 880"/>
                    <a:gd name="T18" fmla="*/ 4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4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4" y="880"/>
                      </a:lnTo>
                      <a:lnTo>
                        <a:pt x="4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39" name="Freeform 1639"/>
                <p:cNvSpPr>
                  <a:spLocks/>
                </p:cNvSpPr>
                <p:nvPr/>
              </p:nvSpPr>
              <p:spPr bwMode="auto">
                <a:xfrm>
                  <a:off x="1490" y="3706"/>
                  <a:ext cx="88" cy="3"/>
                </a:xfrm>
                <a:custGeom>
                  <a:avLst/>
                  <a:gdLst>
                    <a:gd name="T0" fmla="*/ 169 w 174"/>
                    <a:gd name="T1" fmla="*/ 2 h 6"/>
                    <a:gd name="T2" fmla="*/ 170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0 w 174"/>
                    <a:gd name="T9" fmla="*/ 6 h 6"/>
                    <a:gd name="T10" fmla="*/ 174 w 174"/>
                    <a:gd name="T11" fmla="*/ 2 h 6"/>
                    <a:gd name="T12" fmla="*/ 170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9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9" y="2"/>
                      </a:moveTo>
                      <a:lnTo>
                        <a:pt x="17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0" y="6"/>
                      </a:lnTo>
                      <a:lnTo>
                        <a:pt x="174" y="2"/>
                      </a:lnTo>
                      <a:lnTo>
                        <a:pt x="170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0" name="Rectangle 1640"/>
                <p:cNvSpPr>
                  <a:spLocks noChangeArrowheads="1"/>
                </p:cNvSpPr>
                <p:nvPr/>
              </p:nvSpPr>
              <p:spPr bwMode="auto">
                <a:xfrm>
                  <a:off x="1295" y="3269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1" name="Freeform 1641"/>
                <p:cNvSpPr>
                  <a:spLocks/>
                </p:cNvSpPr>
                <p:nvPr/>
              </p:nvSpPr>
              <p:spPr bwMode="auto">
                <a:xfrm>
                  <a:off x="1379" y="3268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2" name="Freeform 1642"/>
                <p:cNvSpPr>
                  <a:spLocks/>
                </p:cNvSpPr>
                <p:nvPr/>
              </p:nvSpPr>
              <p:spPr bwMode="auto">
                <a:xfrm>
                  <a:off x="1294" y="3268"/>
                  <a:ext cx="87" cy="2"/>
                </a:xfrm>
                <a:custGeom>
                  <a:avLst/>
                  <a:gdLst>
                    <a:gd name="T0" fmla="*/ 6 w 175"/>
                    <a:gd name="T1" fmla="*/ 2 h 4"/>
                    <a:gd name="T2" fmla="*/ 2 w 175"/>
                    <a:gd name="T3" fmla="*/ 4 h 4"/>
                    <a:gd name="T4" fmla="*/ 175 w 175"/>
                    <a:gd name="T5" fmla="*/ 4 h 4"/>
                    <a:gd name="T6" fmla="*/ 175 w 175"/>
                    <a:gd name="T7" fmla="*/ 0 h 4"/>
                    <a:gd name="T8" fmla="*/ 2 w 175"/>
                    <a:gd name="T9" fmla="*/ 0 h 4"/>
                    <a:gd name="T10" fmla="*/ 0 w 175"/>
                    <a:gd name="T11" fmla="*/ 2 h 4"/>
                    <a:gd name="T12" fmla="*/ 2 w 175"/>
                    <a:gd name="T13" fmla="*/ 0 h 4"/>
                    <a:gd name="T14" fmla="*/ 0 w 175"/>
                    <a:gd name="T15" fmla="*/ 0 h 4"/>
                    <a:gd name="T16" fmla="*/ 0 w 175"/>
                    <a:gd name="T17" fmla="*/ 2 h 4"/>
                    <a:gd name="T18" fmla="*/ 6 w 175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5" y="4"/>
                      </a:lnTo>
                      <a:lnTo>
                        <a:pt x="175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3" name="Freeform 1643"/>
                <p:cNvSpPr>
                  <a:spLocks/>
                </p:cNvSpPr>
                <p:nvPr/>
              </p:nvSpPr>
              <p:spPr bwMode="auto">
                <a:xfrm>
                  <a:off x="1294" y="3269"/>
                  <a:ext cx="2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4" name="Freeform 1644"/>
                <p:cNvSpPr>
                  <a:spLocks/>
                </p:cNvSpPr>
                <p:nvPr/>
              </p:nvSpPr>
              <p:spPr bwMode="auto">
                <a:xfrm>
                  <a:off x="1295" y="3706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3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3 w 175"/>
                    <a:gd name="T9" fmla="*/ 6 h 6"/>
                    <a:gd name="T10" fmla="*/ 175 w 175"/>
                    <a:gd name="T11" fmla="*/ 2 h 6"/>
                    <a:gd name="T12" fmla="*/ 173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3" y="6"/>
                      </a:lnTo>
                      <a:lnTo>
                        <a:pt x="175" y="2"/>
                      </a:lnTo>
                      <a:lnTo>
                        <a:pt x="173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5" name="Rectangle 1645"/>
                <p:cNvSpPr>
                  <a:spLocks noChangeArrowheads="1"/>
                </p:cNvSpPr>
                <p:nvPr/>
              </p:nvSpPr>
              <p:spPr bwMode="auto">
                <a:xfrm>
                  <a:off x="1100" y="3269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6" name="Freeform 1646"/>
                <p:cNvSpPr>
                  <a:spLocks/>
                </p:cNvSpPr>
                <p:nvPr/>
              </p:nvSpPr>
              <p:spPr bwMode="auto">
                <a:xfrm>
                  <a:off x="1184" y="3268"/>
                  <a:ext cx="2" cy="439"/>
                </a:xfrm>
                <a:custGeom>
                  <a:avLst/>
                  <a:gdLst>
                    <a:gd name="T0" fmla="*/ 2 w 4"/>
                    <a:gd name="T1" fmla="*/ 4 h 878"/>
                    <a:gd name="T2" fmla="*/ 0 w 4"/>
                    <a:gd name="T3" fmla="*/ 2 h 878"/>
                    <a:gd name="T4" fmla="*/ 0 w 4"/>
                    <a:gd name="T5" fmla="*/ 878 h 878"/>
                    <a:gd name="T6" fmla="*/ 4 w 4"/>
                    <a:gd name="T7" fmla="*/ 878 h 878"/>
                    <a:gd name="T8" fmla="*/ 4 w 4"/>
                    <a:gd name="T9" fmla="*/ 2 h 878"/>
                    <a:gd name="T10" fmla="*/ 2 w 4"/>
                    <a:gd name="T11" fmla="*/ 0 h 878"/>
                    <a:gd name="T12" fmla="*/ 4 w 4"/>
                    <a:gd name="T13" fmla="*/ 2 h 878"/>
                    <a:gd name="T14" fmla="*/ 4 w 4"/>
                    <a:gd name="T15" fmla="*/ 0 h 878"/>
                    <a:gd name="T16" fmla="*/ 2 w 4"/>
                    <a:gd name="T17" fmla="*/ 0 h 878"/>
                    <a:gd name="T18" fmla="*/ 2 w 4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4" y="878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7" name="Freeform 1647"/>
                <p:cNvSpPr>
                  <a:spLocks/>
                </p:cNvSpPr>
                <p:nvPr/>
              </p:nvSpPr>
              <p:spPr bwMode="auto">
                <a:xfrm>
                  <a:off x="1098" y="3268"/>
                  <a:ext cx="87" cy="2"/>
                </a:xfrm>
                <a:custGeom>
                  <a:avLst/>
                  <a:gdLst>
                    <a:gd name="T0" fmla="*/ 6 w 175"/>
                    <a:gd name="T1" fmla="*/ 2 h 4"/>
                    <a:gd name="T2" fmla="*/ 4 w 175"/>
                    <a:gd name="T3" fmla="*/ 4 h 4"/>
                    <a:gd name="T4" fmla="*/ 175 w 175"/>
                    <a:gd name="T5" fmla="*/ 4 h 4"/>
                    <a:gd name="T6" fmla="*/ 175 w 175"/>
                    <a:gd name="T7" fmla="*/ 0 h 4"/>
                    <a:gd name="T8" fmla="*/ 4 w 175"/>
                    <a:gd name="T9" fmla="*/ 0 h 4"/>
                    <a:gd name="T10" fmla="*/ 0 w 175"/>
                    <a:gd name="T11" fmla="*/ 2 h 4"/>
                    <a:gd name="T12" fmla="*/ 4 w 175"/>
                    <a:gd name="T13" fmla="*/ 0 h 4"/>
                    <a:gd name="T14" fmla="*/ 0 w 175"/>
                    <a:gd name="T15" fmla="*/ 0 h 4"/>
                    <a:gd name="T16" fmla="*/ 0 w 175"/>
                    <a:gd name="T17" fmla="*/ 2 h 4"/>
                    <a:gd name="T18" fmla="*/ 6 w 175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4">
                      <a:moveTo>
                        <a:pt x="6" y="2"/>
                      </a:moveTo>
                      <a:lnTo>
                        <a:pt x="4" y="4"/>
                      </a:lnTo>
                      <a:lnTo>
                        <a:pt x="175" y="4"/>
                      </a:lnTo>
                      <a:lnTo>
                        <a:pt x="175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8" name="Freeform 1648"/>
                <p:cNvSpPr>
                  <a:spLocks/>
                </p:cNvSpPr>
                <p:nvPr/>
              </p:nvSpPr>
              <p:spPr bwMode="auto">
                <a:xfrm>
                  <a:off x="1098" y="3269"/>
                  <a:ext cx="3" cy="440"/>
                </a:xfrm>
                <a:custGeom>
                  <a:avLst/>
                  <a:gdLst>
                    <a:gd name="T0" fmla="*/ 4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4 w 6"/>
                    <a:gd name="T17" fmla="*/ 880 h 880"/>
                    <a:gd name="T18" fmla="*/ 4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4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4" y="880"/>
                      </a:lnTo>
                      <a:lnTo>
                        <a:pt x="4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49" name="Freeform 1649"/>
                <p:cNvSpPr>
                  <a:spLocks/>
                </p:cNvSpPr>
                <p:nvPr/>
              </p:nvSpPr>
              <p:spPr bwMode="auto">
                <a:xfrm>
                  <a:off x="1100" y="3706"/>
                  <a:ext cx="86" cy="3"/>
                </a:xfrm>
                <a:custGeom>
                  <a:avLst/>
                  <a:gdLst>
                    <a:gd name="T0" fmla="*/ 169 w 173"/>
                    <a:gd name="T1" fmla="*/ 2 h 6"/>
                    <a:gd name="T2" fmla="*/ 171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71 w 173"/>
                    <a:gd name="T9" fmla="*/ 6 h 6"/>
                    <a:gd name="T10" fmla="*/ 173 w 173"/>
                    <a:gd name="T11" fmla="*/ 2 h 6"/>
                    <a:gd name="T12" fmla="*/ 171 w 173"/>
                    <a:gd name="T13" fmla="*/ 6 h 6"/>
                    <a:gd name="T14" fmla="*/ 173 w 173"/>
                    <a:gd name="T15" fmla="*/ 6 h 6"/>
                    <a:gd name="T16" fmla="*/ 173 w 173"/>
                    <a:gd name="T17" fmla="*/ 2 h 6"/>
                    <a:gd name="T18" fmla="*/ 169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3" y="2"/>
                      </a:lnTo>
                      <a:lnTo>
                        <a:pt x="171" y="6"/>
                      </a:lnTo>
                      <a:lnTo>
                        <a:pt x="173" y="6"/>
                      </a:lnTo>
                      <a:lnTo>
                        <a:pt x="173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0" name="Rectangle 1650"/>
                <p:cNvSpPr>
                  <a:spLocks noChangeArrowheads="1"/>
                </p:cNvSpPr>
                <p:nvPr/>
              </p:nvSpPr>
              <p:spPr bwMode="auto">
                <a:xfrm>
                  <a:off x="3056" y="3632"/>
                  <a:ext cx="82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1" name="Freeform 1651"/>
                <p:cNvSpPr>
                  <a:spLocks/>
                </p:cNvSpPr>
                <p:nvPr/>
              </p:nvSpPr>
              <p:spPr bwMode="auto">
                <a:xfrm>
                  <a:off x="3136" y="3632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2" name="Freeform 1652"/>
                <p:cNvSpPr>
                  <a:spLocks/>
                </p:cNvSpPr>
                <p:nvPr/>
              </p:nvSpPr>
              <p:spPr bwMode="auto">
                <a:xfrm>
                  <a:off x="3055" y="3648"/>
                  <a:ext cx="83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3" name="Freeform 1653"/>
                <p:cNvSpPr>
                  <a:spLocks/>
                </p:cNvSpPr>
                <p:nvPr/>
              </p:nvSpPr>
              <p:spPr bwMode="auto">
                <a:xfrm>
                  <a:off x="3055" y="3630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4" name="Freeform 1654"/>
                <p:cNvSpPr>
                  <a:spLocks/>
                </p:cNvSpPr>
                <p:nvPr/>
              </p:nvSpPr>
              <p:spPr bwMode="auto">
                <a:xfrm>
                  <a:off x="3056" y="3630"/>
                  <a:ext cx="83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5" name="Rectangle 1655"/>
                <p:cNvSpPr>
                  <a:spLocks noChangeArrowheads="1"/>
                </p:cNvSpPr>
                <p:nvPr/>
              </p:nvSpPr>
              <p:spPr bwMode="auto">
                <a:xfrm>
                  <a:off x="3055" y="3387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6" name="Freeform 1656"/>
                <p:cNvSpPr>
                  <a:spLocks/>
                </p:cNvSpPr>
                <p:nvPr/>
              </p:nvSpPr>
              <p:spPr bwMode="auto">
                <a:xfrm>
                  <a:off x="3137" y="3387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7" name="Freeform 1657"/>
                <p:cNvSpPr>
                  <a:spLocks/>
                </p:cNvSpPr>
                <p:nvPr/>
              </p:nvSpPr>
              <p:spPr bwMode="auto">
                <a:xfrm>
                  <a:off x="3055" y="3405"/>
                  <a:ext cx="83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6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8" name="Freeform 1658"/>
                <p:cNvSpPr>
                  <a:spLocks/>
                </p:cNvSpPr>
                <p:nvPr/>
              </p:nvSpPr>
              <p:spPr bwMode="auto">
                <a:xfrm>
                  <a:off x="3055" y="3386"/>
                  <a:ext cx="2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59" name="Freeform 1659"/>
                <p:cNvSpPr>
                  <a:spLocks/>
                </p:cNvSpPr>
                <p:nvPr/>
              </p:nvSpPr>
              <p:spPr bwMode="auto">
                <a:xfrm>
                  <a:off x="3055" y="3386"/>
                  <a:ext cx="85" cy="3"/>
                </a:xfrm>
                <a:custGeom>
                  <a:avLst/>
                  <a:gdLst>
                    <a:gd name="T0" fmla="*/ 169 w 169"/>
                    <a:gd name="T1" fmla="*/ 2 h 6"/>
                    <a:gd name="T2" fmla="*/ 165 w 169"/>
                    <a:gd name="T3" fmla="*/ 0 h 6"/>
                    <a:gd name="T4" fmla="*/ 0 w 169"/>
                    <a:gd name="T5" fmla="*/ 0 h 6"/>
                    <a:gd name="T6" fmla="*/ 0 w 169"/>
                    <a:gd name="T7" fmla="*/ 6 h 6"/>
                    <a:gd name="T8" fmla="*/ 165 w 169"/>
                    <a:gd name="T9" fmla="*/ 6 h 6"/>
                    <a:gd name="T10" fmla="*/ 163 w 169"/>
                    <a:gd name="T11" fmla="*/ 2 h 6"/>
                    <a:gd name="T12" fmla="*/ 169 w 169"/>
                    <a:gd name="T13" fmla="*/ 2 h 6"/>
                    <a:gd name="T14" fmla="*/ 169 w 169"/>
                    <a:gd name="T15" fmla="*/ 0 h 6"/>
                    <a:gd name="T16" fmla="*/ 165 w 169"/>
                    <a:gd name="T17" fmla="*/ 0 h 6"/>
                    <a:gd name="T18" fmla="*/ 169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169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5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0" name="Rectangle 1660"/>
                <p:cNvSpPr>
                  <a:spLocks noChangeArrowheads="1"/>
                </p:cNvSpPr>
                <p:nvPr/>
              </p:nvSpPr>
              <p:spPr bwMode="auto">
                <a:xfrm>
                  <a:off x="2861" y="3632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1" name="Freeform 1661"/>
                <p:cNvSpPr>
                  <a:spLocks/>
                </p:cNvSpPr>
                <p:nvPr/>
              </p:nvSpPr>
              <p:spPr bwMode="auto">
                <a:xfrm>
                  <a:off x="2940" y="3632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2" name="Freeform 1662"/>
                <p:cNvSpPr>
                  <a:spLocks/>
                </p:cNvSpPr>
                <p:nvPr/>
              </p:nvSpPr>
              <p:spPr bwMode="auto">
                <a:xfrm>
                  <a:off x="2860" y="3648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3" name="Freeform 1663"/>
                <p:cNvSpPr>
                  <a:spLocks/>
                </p:cNvSpPr>
                <p:nvPr/>
              </p:nvSpPr>
              <p:spPr bwMode="auto">
                <a:xfrm>
                  <a:off x="2860" y="3630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4" name="Freeform 1664"/>
                <p:cNvSpPr>
                  <a:spLocks/>
                </p:cNvSpPr>
                <p:nvPr/>
              </p:nvSpPr>
              <p:spPr bwMode="auto">
                <a:xfrm>
                  <a:off x="2861" y="3630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5" name="Rectangle 1665"/>
                <p:cNvSpPr>
                  <a:spLocks noChangeArrowheads="1"/>
                </p:cNvSpPr>
                <p:nvPr/>
              </p:nvSpPr>
              <p:spPr bwMode="auto">
                <a:xfrm>
                  <a:off x="2861" y="3387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6" name="Freeform 1666"/>
                <p:cNvSpPr>
                  <a:spLocks/>
                </p:cNvSpPr>
                <p:nvPr/>
              </p:nvSpPr>
              <p:spPr bwMode="auto">
                <a:xfrm>
                  <a:off x="2942" y="3387"/>
                  <a:ext cx="2" cy="20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5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7" name="Freeform 1667"/>
                <p:cNvSpPr>
                  <a:spLocks/>
                </p:cNvSpPr>
                <p:nvPr/>
              </p:nvSpPr>
              <p:spPr bwMode="auto">
                <a:xfrm>
                  <a:off x="2859" y="3405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8" name="Freeform 1668"/>
                <p:cNvSpPr>
                  <a:spLocks/>
                </p:cNvSpPr>
                <p:nvPr/>
              </p:nvSpPr>
              <p:spPr bwMode="auto">
                <a:xfrm>
                  <a:off x="2859" y="3386"/>
                  <a:ext cx="3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69" name="Freeform 1669"/>
                <p:cNvSpPr>
                  <a:spLocks/>
                </p:cNvSpPr>
                <p:nvPr/>
              </p:nvSpPr>
              <p:spPr bwMode="auto">
                <a:xfrm>
                  <a:off x="2861" y="3386"/>
                  <a:ext cx="83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3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0" name="Rectangle 1670"/>
                <p:cNvSpPr>
                  <a:spLocks noChangeArrowheads="1"/>
                </p:cNvSpPr>
                <p:nvPr/>
              </p:nvSpPr>
              <p:spPr bwMode="auto">
                <a:xfrm>
                  <a:off x="2666" y="3632"/>
                  <a:ext cx="80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1" name="Freeform 1671"/>
                <p:cNvSpPr>
                  <a:spLocks/>
                </p:cNvSpPr>
                <p:nvPr/>
              </p:nvSpPr>
              <p:spPr bwMode="auto">
                <a:xfrm>
                  <a:off x="2745" y="3632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2" name="Freeform 1672"/>
                <p:cNvSpPr>
                  <a:spLocks/>
                </p:cNvSpPr>
                <p:nvPr/>
              </p:nvSpPr>
              <p:spPr bwMode="auto">
                <a:xfrm>
                  <a:off x="2664" y="3648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4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4 w 165"/>
                    <a:gd name="T9" fmla="*/ 0 h 6"/>
                    <a:gd name="T10" fmla="*/ 6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4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4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4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3" name="Freeform 1673"/>
                <p:cNvSpPr>
                  <a:spLocks/>
                </p:cNvSpPr>
                <p:nvPr/>
              </p:nvSpPr>
              <p:spPr bwMode="auto">
                <a:xfrm>
                  <a:off x="2664" y="3630"/>
                  <a:ext cx="3" cy="20"/>
                </a:xfrm>
                <a:custGeom>
                  <a:avLst/>
                  <a:gdLst>
                    <a:gd name="T0" fmla="*/ 4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4 w 6"/>
                    <a:gd name="T11" fmla="*/ 6 h 41"/>
                    <a:gd name="T12" fmla="*/ 4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4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4" name="Freeform 1674"/>
                <p:cNvSpPr>
                  <a:spLocks/>
                </p:cNvSpPr>
                <p:nvPr/>
              </p:nvSpPr>
              <p:spPr bwMode="auto">
                <a:xfrm>
                  <a:off x="2666" y="3630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1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1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1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1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1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5" name="Rectangle 1675"/>
                <p:cNvSpPr>
                  <a:spLocks noChangeArrowheads="1"/>
                </p:cNvSpPr>
                <p:nvPr/>
              </p:nvSpPr>
              <p:spPr bwMode="auto">
                <a:xfrm>
                  <a:off x="2665" y="3387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6" name="Freeform 1676"/>
                <p:cNvSpPr>
                  <a:spLocks/>
                </p:cNvSpPr>
                <p:nvPr/>
              </p:nvSpPr>
              <p:spPr bwMode="auto">
                <a:xfrm>
                  <a:off x="2746" y="3387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7" name="Freeform 1677"/>
                <p:cNvSpPr>
                  <a:spLocks/>
                </p:cNvSpPr>
                <p:nvPr/>
              </p:nvSpPr>
              <p:spPr bwMode="auto">
                <a:xfrm>
                  <a:off x="2664" y="3405"/>
                  <a:ext cx="83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4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8" name="Freeform 1678"/>
                <p:cNvSpPr>
                  <a:spLocks/>
                </p:cNvSpPr>
                <p:nvPr/>
              </p:nvSpPr>
              <p:spPr bwMode="auto">
                <a:xfrm>
                  <a:off x="2664" y="3386"/>
                  <a:ext cx="2" cy="20"/>
                </a:xfrm>
                <a:custGeom>
                  <a:avLst/>
                  <a:gdLst>
                    <a:gd name="T0" fmla="*/ 2 w 4"/>
                    <a:gd name="T1" fmla="*/ 0 h 39"/>
                    <a:gd name="T2" fmla="*/ 0 w 4"/>
                    <a:gd name="T3" fmla="*/ 2 h 39"/>
                    <a:gd name="T4" fmla="*/ 0 w 4"/>
                    <a:gd name="T5" fmla="*/ 39 h 39"/>
                    <a:gd name="T6" fmla="*/ 4 w 4"/>
                    <a:gd name="T7" fmla="*/ 39 h 39"/>
                    <a:gd name="T8" fmla="*/ 4 w 4"/>
                    <a:gd name="T9" fmla="*/ 2 h 39"/>
                    <a:gd name="T10" fmla="*/ 2 w 4"/>
                    <a:gd name="T11" fmla="*/ 6 h 39"/>
                    <a:gd name="T12" fmla="*/ 2 w 4"/>
                    <a:gd name="T13" fmla="*/ 0 h 39"/>
                    <a:gd name="T14" fmla="*/ 0 w 4"/>
                    <a:gd name="T15" fmla="*/ 0 h 39"/>
                    <a:gd name="T16" fmla="*/ 0 w 4"/>
                    <a:gd name="T17" fmla="*/ 2 h 39"/>
                    <a:gd name="T18" fmla="*/ 2 w 4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4" y="39"/>
                      </a:lnTo>
                      <a:lnTo>
                        <a:pt x="4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79" name="Freeform 1679"/>
                <p:cNvSpPr>
                  <a:spLocks/>
                </p:cNvSpPr>
                <p:nvPr/>
              </p:nvSpPr>
              <p:spPr bwMode="auto">
                <a:xfrm>
                  <a:off x="2665" y="3386"/>
                  <a:ext cx="84" cy="3"/>
                </a:xfrm>
                <a:custGeom>
                  <a:avLst/>
                  <a:gdLst>
                    <a:gd name="T0" fmla="*/ 169 w 169"/>
                    <a:gd name="T1" fmla="*/ 2 h 6"/>
                    <a:gd name="T2" fmla="*/ 165 w 169"/>
                    <a:gd name="T3" fmla="*/ 0 h 6"/>
                    <a:gd name="T4" fmla="*/ 0 w 169"/>
                    <a:gd name="T5" fmla="*/ 0 h 6"/>
                    <a:gd name="T6" fmla="*/ 0 w 169"/>
                    <a:gd name="T7" fmla="*/ 6 h 6"/>
                    <a:gd name="T8" fmla="*/ 165 w 169"/>
                    <a:gd name="T9" fmla="*/ 6 h 6"/>
                    <a:gd name="T10" fmla="*/ 163 w 169"/>
                    <a:gd name="T11" fmla="*/ 2 h 6"/>
                    <a:gd name="T12" fmla="*/ 169 w 169"/>
                    <a:gd name="T13" fmla="*/ 2 h 6"/>
                    <a:gd name="T14" fmla="*/ 169 w 169"/>
                    <a:gd name="T15" fmla="*/ 0 h 6"/>
                    <a:gd name="T16" fmla="*/ 165 w 169"/>
                    <a:gd name="T17" fmla="*/ 0 h 6"/>
                    <a:gd name="T18" fmla="*/ 169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169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5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0" name="Rectangle 1680"/>
                <p:cNvSpPr>
                  <a:spLocks noChangeArrowheads="1"/>
                </p:cNvSpPr>
                <p:nvPr/>
              </p:nvSpPr>
              <p:spPr bwMode="auto">
                <a:xfrm>
                  <a:off x="2469" y="3632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1" name="Freeform 1681"/>
                <p:cNvSpPr>
                  <a:spLocks/>
                </p:cNvSpPr>
                <p:nvPr/>
              </p:nvSpPr>
              <p:spPr bwMode="auto">
                <a:xfrm>
                  <a:off x="2549" y="3632"/>
                  <a:ext cx="3" cy="19"/>
                </a:xfrm>
                <a:custGeom>
                  <a:avLst/>
                  <a:gdLst>
                    <a:gd name="T0" fmla="*/ 2 w 5"/>
                    <a:gd name="T1" fmla="*/ 39 h 39"/>
                    <a:gd name="T2" fmla="*/ 5 w 5"/>
                    <a:gd name="T3" fmla="*/ 37 h 39"/>
                    <a:gd name="T4" fmla="*/ 5 w 5"/>
                    <a:gd name="T5" fmla="*/ 0 h 39"/>
                    <a:gd name="T6" fmla="*/ 0 w 5"/>
                    <a:gd name="T7" fmla="*/ 0 h 39"/>
                    <a:gd name="T8" fmla="*/ 0 w 5"/>
                    <a:gd name="T9" fmla="*/ 37 h 39"/>
                    <a:gd name="T10" fmla="*/ 2 w 5"/>
                    <a:gd name="T11" fmla="*/ 33 h 39"/>
                    <a:gd name="T12" fmla="*/ 2 w 5"/>
                    <a:gd name="T13" fmla="*/ 39 h 39"/>
                    <a:gd name="T14" fmla="*/ 5 w 5"/>
                    <a:gd name="T15" fmla="*/ 39 h 39"/>
                    <a:gd name="T16" fmla="*/ 5 w 5"/>
                    <a:gd name="T17" fmla="*/ 37 h 39"/>
                    <a:gd name="T18" fmla="*/ 2 w 5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39">
                      <a:moveTo>
                        <a:pt x="2" y="39"/>
                      </a:moveTo>
                      <a:lnTo>
                        <a:pt x="5" y="3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5" y="39"/>
                      </a:lnTo>
                      <a:lnTo>
                        <a:pt x="5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2" name="Freeform 1682"/>
                <p:cNvSpPr>
                  <a:spLocks/>
                </p:cNvSpPr>
                <p:nvPr/>
              </p:nvSpPr>
              <p:spPr bwMode="auto">
                <a:xfrm>
                  <a:off x="2468" y="3648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6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3" name="Freeform 1683"/>
                <p:cNvSpPr>
                  <a:spLocks/>
                </p:cNvSpPr>
                <p:nvPr/>
              </p:nvSpPr>
              <p:spPr bwMode="auto">
                <a:xfrm>
                  <a:off x="2468" y="3630"/>
                  <a:ext cx="3" cy="20"/>
                </a:xfrm>
                <a:custGeom>
                  <a:avLst/>
                  <a:gdLst>
                    <a:gd name="T0" fmla="*/ 2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2 w 6"/>
                    <a:gd name="T11" fmla="*/ 6 h 41"/>
                    <a:gd name="T12" fmla="*/ 2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2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4" name="Freeform 1684"/>
                <p:cNvSpPr>
                  <a:spLocks/>
                </p:cNvSpPr>
                <p:nvPr/>
              </p:nvSpPr>
              <p:spPr bwMode="auto">
                <a:xfrm>
                  <a:off x="2469" y="3630"/>
                  <a:ext cx="83" cy="2"/>
                </a:xfrm>
                <a:custGeom>
                  <a:avLst/>
                  <a:gdLst>
                    <a:gd name="T0" fmla="*/ 166 w 166"/>
                    <a:gd name="T1" fmla="*/ 4 h 6"/>
                    <a:gd name="T2" fmla="*/ 163 w 166"/>
                    <a:gd name="T3" fmla="*/ 0 h 6"/>
                    <a:gd name="T4" fmla="*/ 0 w 166"/>
                    <a:gd name="T5" fmla="*/ 0 h 6"/>
                    <a:gd name="T6" fmla="*/ 0 w 166"/>
                    <a:gd name="T7" fmla="*/ 6 h 6"/>
                    <a:gd name="T8" fmla="*/ 163 w 166"/>
                    <a:gd name="T9" fmla="*/ 6 h 6"/>
                    <a:gd name="T10" fmla="*/ 161 w 166"/>
                    <a:gd name="T11" fmla="*/ 4 h 6"/>
                    <a:gd name="T12" fmla="*/ 166 w 166"/>
                    <a:gd name="T13" fmla="*/ 4 h 6"/>
                    <a:gd name="T14" fmla="*/ 166 w 166"/>
                    <a:gd name="T15" fmla="*/ 0 h 6"/>
                    <a:gd name="T16" fmla="*/ 163 w 166"/>
                    <a:gd name="T17" fmla="*/ 0 h 6"/>
                    <a:gd name="T18" fmla="*/ 166 w 166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6">
                      <a:moveTo>
                        <a:pt x="166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61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163" y="0"/>
                      </a:lnTo>
                      <a:lnTo>
                        <a:pt x="16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5" name="Rectangle 1685"/>
                <p:cNvSpPr>
                  <a:spLocks noChangeArrowheads="1"/>
                </p:cNvSpPr>
                <p:nvPr/>
              </p:nvSpPr>
              <p:spPr bwMode="auto">
                <a:xfrm>
                  <a:off x="2469" y="3387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6" name="Freeform 1686"/>
                <p:cNvSpPr>
                  <a:spLocks/>
                </p:cNvSpPr>
                <p:nvPr/>
              </p:nvSpPr>
              <p:spPr bwMode="auto">
                <a:xfrm>
                  <a:off x="2550" y="3387"/>
                  <a:ext cx="2" cy="20"/>
                </a:xfrm>
                <a:custGeom>
                  <a:avLst/>
                  <a:gdLst>
                    <a:gd name="T0" fmla="*/ 1 w 3"/>
                    <a:gd name="T1" fmla="*/ 39 h 39"/>
                    <a:gd name="T2" fmla="*/ 3 w 3"/>
                    <a:gd name="T3" fmla="*/ 37 h 39"/>
                    <a:gd name="T4" fmla="*/ 3 w 3"/>
                    <a:gd name="T5" fmla="*/ 0 h 39"/>
                    <a:gd name="T6" fmla="*/ 0 w 3"/>
                    <a:gd name="T7" fmla="*/ 0 h 39"/>
                    <a:gd name="T8" fmla="*/ 0 w 3"/>
                    <a:gd name="T9" fmla="*/ 37 h 39"/>
                    <a:gd name="T10" fmla="*/ 1 w 3"/>
                    <a:gd name="T11" fmla="*/ 35 h 39"/>
                    <a:gd name="T12" fmla="*/ 1 w 3"/>
                    <a:gd name="T13" fmla="*/ 39 h 39"/>
                    <a:gd name="T14" fmla="*/ 3 w 3"/>
                    <a:gd name="T15" fmla="*/ 39 h 39"/>
                    <a:gd name="T16" fmla="*/ 3 w 3"/>
                    <a:gd name="T17" fmla="*/ 37 h 39"/>
                    <a:gd name="T18" fmla="*/ 1 w 3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" h="39">
                      <a:moveTo>
                        <a:pt x="1" y="39"/>
                      </a:moveTo>
                      <a:lnTo>
                        <a:pt x="3" y="37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1" y="35"/>
                      </a:lnTo>
                      <a:lnTo>
                        <a:pt x="1" y="39"/>
                      </a:lnTo>
                      <a:lnTo>
                        <a:pt x="3" y="39"/>
                      </a:lnTo>
                      <a:lnTo>
                        <a:pt x="3" y="37"/>
                      </a:lnTo>
                      <a:lnTo>
                        <a:pt x="1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7" name="Freeform 1687"/>
                <p:cNvSpPr>
                  <a:spLocks/>
                </p:cNvSpPr>
                <p:nvPr/>
              </p:nvSpPr>
              <p:spPr bwMode="auto">
                <a:xfrm>
                  <a:off x="2468" y="3405"/>
                  <a:ext cx="83" cy="2"/>
                </a:xfrm>
                <a:custGeom>
                  <a:avLst/>
                  <a:gdLst>
                    <a:gd name="T0" fmla="*/ 0 w 166"/>
                    <a:gd name="T1" fmla="*/ 2 h 4"/>
                    <a:gd name="T2" fmla="*/ 2 w 166"/>
                    <a:gd name="T3" fmla="*/ 4 h 4"/>
                    <a:gd name="T4" fmla="*/ 166 w 166"/>
                    <a:gd name="T5" fmla="*/ 4 h 4"/>
                    <a:gd name="T6" fmla="*/ 166 w 166"/>
                    <a:gd name="T7" fmla="*/ 0 h 4"/>
                    <a:gd name="T8" fmla="*/ 2 w 166"/>
                    <a:gd name="T9" fmla="*/ 0 h 4"/>
                    <a:gd name="T10" fmla="*/ 6 w 166"/>
                    <a:gd name="T11" fmla="*/ 2 h 4"/>
                    <a:gd name="T12" fmla="*/ 0 w 166"/>
                    <a:gd name="T13" fmla="*/ 2 h 4"/>
                    <a:gd name="T14" fmla="*/ 0 w 166"/>
                    <a:gd name="T15" fmla="*/ 4 h 4"/>
                    <a:gd name="T16" fmla="*/ 2 w 166"/>
                    <a:gd name="T17" fmla="*/ 4 h 4"/>
                    <a:gd name="T18" fmla="*/ 0 w 166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8" name="Freeform 1688"/>
                <p:cNvSpPr>
                  <a:spLocks/>
                </p:cNvSpPr>
                <p:nvPr/>
              </p:nvSpPr>
              <p:spPr bwMode="auto">
                <a:xfrm>
                  <a:off x="2468" y="3386"/>
                  <a:ext cx="3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89" name="Freeform 1689"/>
                <p:cNvSpPr>
                  <a:spLocks/>
                </p:cNvSpPr>
                <p:nvPr/>
              </p:nvSpPr>
              <p:spPr bwMode="auto">
                <a:xfrm>
                  <a:off x="2469" y="3386"/>
                  <a:ext cx="83" cy="3"/>
                </a:xfrm>
                <a:custGeom>
                  <a:avLst/>
                  <a:gdLst>
                    <a:gd name="T0" fmla="*/ 166 w 166"/>
                    <a:gd name="T1" fmla="*/ 2 h 6"/>
                    <a:gd name="T2" fmla="*/ 164 w 166"/>
                    <a:gd name="T3" fmla="*/ 0 h 6"/>
                    <a:gd name="T4" fmla="*/ 0 w 166"/>
                    <a:gd name="T5" fmla="*/ 0 h 6"/>
                    <a:gd name="T6" fmla="*/ 0 w 166"/>
                    <a:gd name="T7" fmla="*/ 6 h 6"/>
                    <a:gd name="T8" fmla="*/ 164 w 166"/>
                    <a:gd name="T9" fmla="*/ 6 h 6"/>
                    <a:gd name="T10" fmla="*/ 163 w 166"/>
                    <a:gd name="T11" fmla="*/ 2 h 6"/>
                    <a:gd name="T12" fmla="*/ 166 w 166"/>
                    <a:gd name="T13" fmla="*/ 2 h 6"/>
                    <a:gd name="T14" fmla="*/ 166 w 166"/>
                    <a:gd name="T15" fmla="*/ 0 h 6"/>
                    <a:gd name="T16" fmla="*/ 164 w 166"/>
                    <a:gd name="T17" fmla="*/ 0 h 6"/>
                    <a:gd name="T18" fmla="*/ 166 w 166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6">
                      <a:moveTo>
                        <a:pt x="166" y="2"/>
                      </a:moveTo>
                      <a:lnTo>
                        <a:pt x="16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4" y="6"/>
                      </a:lnTo>
                      <a:lnTo>
                        <a:pt x="163" y="2"/>
                      </a:lnTo>
                      <a:lnTo>
                        <a:pt x="166" y="2"/>
                      </a:lnTo>
                      <a:lnTo>
                        <a:pt x="166" y="0"/>
                      </a:lnTo>
                      <a:lnTo>
                        <a:pt x="164" y="0"/>
                      </a:lnTo>
                      <a:lnTo>
                        <a:pt x="16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0" name="Rectangle 1690"/>
                <p:cNvSpPr>
                  <a:spLocks noChangeArrowheads="1"/>
                </p:cNvSpPr>
                <p:nvPr/>
              </p:nvSpPr>
              <p:spPr bwMode="auto">
                <a:xfrm>
                  <a:off x="2274" y="3632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1" name="Freeform 1691"/>
                <p:cNvSpPr>
                  <a:spLocks/>
                </p:cNvSpPr>
                <p:nvPr/>
              </p:nvSpPr>
              <p:spPr bwMode="auto">
                <a:xfrm>
                  <a:off x="2353" y="3632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2" name="Freeform 1692"/>
                <p:cNvSpPr>
                  <a:spLocks/>
                </p:cNvSpPr>
                <p:nvPr/>
              </p:nvSpPr>
              <p:spPr bwMode="auto">
                <a:xfrm>
                  <a:off x="2273" y="3648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3" name="Freeform 1693"/>
                <p:cNvSpPr>
                  <a:spLocks/>
                </p:cNvSpPr>
                <p:nvPr/>
              </p:nvSpPr>
              <p:spPr bwMode="auto">
                <a:xfrm>
                  <a:off x="2273" y="3630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4" name="Freeform 1694"/>
                <p:cNvSpPr>
                  <a:spLocks/>
                </p:cNvSpPr>
                <p:nvPr/>
              </p:nvSpPr>
              <p:spPr bwMode="auto">
                <a:xfrm>
                  <a:off x="2274" y="3630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5" name="Rectangle 1695"/>
                <p:cNvSpPr>
                  <a:spLocks noChangeArrowheads="1"/>
                </p:cNvSpPr>
                <p:nvPr/>
              </p:nvSpPr>
              <p:spPr bwMode="auto">
                <a:xfrm>
                  <a:off x="2274" y="3387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6" name="Freeform 1696"/>
                <p:cNvSpPr>
                  <a:spLocks/>
                </p:cNvSpPr>
                <p:nvPr/>
              </p:nvSpPr>
              <p:spPr bwMode="auto">
                <a:xfrm>
                  <a:off x="2354" y="3387"/>
                  <a:ext cx="3" cy="20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5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5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7" name="Freeform 1697"/>
                <p:cNvSpPr>
                  <a:spLocks/>
                </p:cNvSpPr>
                <p:nvPr/>
              </p:nvSpPr>
              <p:spPr bwMode="auto">
                <a:xfrm>
                  <a:off x="2272" y="3405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8" name="Freeform 1698"/>
                <p:cNvSpPr>
                  <a:spLocks/>
                </p:cNvSpPr>
                <p:nvPr/>
              </p:nvSpPr>
              <p:spPr bwMode="auto">
                <a:xfrm>
                  <a:off x="2272" y="3386"/>
                  <a:ext cx="3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299" name="Freeform 1699"/>
                <p:cNvSpPr>
                  <a:spLocks/>
                </p:cNvSpPr>
                <p:nvPr/>
              </p:nvSpPr>
              <p:spPr bwMode="auto">
                <a:xfrm>
                  <a:off x="2274" y="3386"/>
                  <a:ext cx="83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1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1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0" name="Rectangle 1700"/>
                <p:cNvSpPr>
                  <a:spLocks noChangeArrowheads="1"/>
                </p:cNvSpPr>
                <p:nvPr/>
              </p:nvSpPr>
              <p:spPr bwMode="auto">
                <a:xfrm>
                  <a:off x="2078" y="3632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1" name="Freeform 1701"/>
                <p:cNvSpPr>
                  <a:spLocks/>
                </p:cNvSpPr>
                <p:nvPr/>
              </p:nvSpPr>
              <p:spPr bwMode="auto">
                <a:xfrm>
                  <a:off x="2159" y="3632"/>
                  <a:ext cx="1" cy="19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3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2" name="Freeform 1702"/>
                <p:cNvSpPr>
                  <a:spLocks/>
                </p:cNvSpPr>
                <p:nvPr/>
              </p:nvSpPr>
              <p:spPr bwMode="auto">
                <a:xfrm>
                  <a:off x="2077" y="3648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3" name="Freeform 1703"/>
                <p:cNvSpPr>
                  <a:spLocks/>
                </p:cNvSpPr>
                <p:nvPr/>
              </p:nvSpPr>
              <p:spPr bwMode="auto">
                <a:xfrm>
                  <a:off x="2077" y="3630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4" name="Freeform 1704"/>
                <p:cNvSpPr>
                  <a:spLocks/>
                </p:cNvSpPr>
                <p:nvPr/>
              </p:nvSpPr>
              <p:spPr bwMode="auto">
                <a:xfrm>
                  <a:off x="2078" y="3630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61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61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5" name="Rectangle 1705"/>
                <p:cNvSpPr>
                  <a:spLocks noChangeArrowheads="1"/>
                </p:cNvSpPr>
                <p:nvPr/>
              </p:nvSpPr>
              <p:spPr bwMode="auto">
                <a:xfrm>
                  <a:off x="2078" y="3387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6" name="Freeform 1706"/>
                <p:cNvSpPr>
                  <a:spLocks/>
                </p:cNvSpPr>
                <p:nvPr/>
              </p:nvSpPr>
              <p:spPr bwMode="auto">
                <a:xfrm>
                  <a:off x="2159" y="3387"/>
                  <a:ext cx="2" cy="20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5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5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7" name="Freeform 1707"/>
                <p:cNvSpPr>
                  <a:spLocks/>
                </p:cNvSpPr>
                <p:nvPr/>
              </p:nvSpPr>
              <p:spPr bwMode="auto">
                <a:xfrm>
                  <a:off x="2076" y="3405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8" name="Freeform 1708"/>
                <p:cNvSpPr>
                  <a:spLocks/>
                </p:cNvSpPr>
                <p:nvPr/>
              </p:nvSpPr>
              <p:spPr bwMode="auto">
                <a:xfrm>
                  <a:off x="2076" y="3386"/>
                  <a:ext cx="3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09" name="Freeform 1709"/>
                <p:cNvSpPr>
                  <a:spLocks/>
                </p:cNvSpPr>
                <p:nvPr/>
              </p:nvSpPr>
              <p:spPr bwMode="auto">
                <a:xfrm>
                  <a:off x="2078" y="3386"/>
                  <a:ext cx="83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1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1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0" name="Rectangle 1710"/>
                <p:cNvSpPr>
                  <a:spLocks noChangeArrowheads="1"/>
                </p:cNvSpPr>
                <p:nvPr/>
              </p:nvSpPr>
              <p:spPr bwMode="auto">
                <a:xfrm>
                  <a:off x="1883" y="3632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1" name="Freeform 1711"/>
                <p:cNvSpPr>
                  <a:spLocks/>
                </p:cNvSpPr>
                <p:nvPr/>
              </p:nvSpPr>
              <p:spPr bwMode="auto">
                <a:xfrm>
                  <a:off x="1963" y="3632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2" name="Freeform 1712"/>
                <p:cNvSpPr>
                  <a:spLocks/>
                </p:cNvSpPr>
                <p:nvPr/>
              </p:nvSpPr>
              <p:spPr bwMode="auto">
                <a:xfrm>
                  <a:off x="1881" y="3648"/>
                  <a:ext cx="83" cy="3"/>
                </a:xfrm>
                <a:custGeom>
                  <a:avLst/>
                  <a:gdLst>
                    <a:gd name="T0" fmla="*/ 0 w 165"/>
                    <a:gd name="T1" fmla="*/ 4 h 6"/>
                    <a:gd name="T2" fmla="*/ 4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4 w 165"/>
                    <a:gd name="T9" fmla="*/ 0 h 6"/>
                    <a:gd name="T10" fmla="*/ 6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4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4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4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3" name="Freeform 1713"/>
                <p:cNvSpPr>
                  <a:spLocks/>
                </p:cNvSpPr>
                <p:nvPr/>
              </p:nvSpPr>
              <p:spPr bwMode="auto">
                <a:xfrm>
                  <a:off x="1881" y="3630"/>
                  <a:ext cx="3" cy="20"/>
                </a:xfrm>
                <a:custGeom>
                  <a:avLst/>
                  <a:gdLst>
                    <a:gd name="T0" fmla="*/ 4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4 w 6"/>
                    <a:gd name="T11" fmla="*/ 6 h 41"/>
                    <a:gd name="T12" fmla="*/ 4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4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4" name="Freeform 1714"/>
                <p:cNvSpPr>
                  <a:spLocks/>
                </p:cNvSpPr>
                <p:nvPr/>
              </p:nvSpPr>
              <p:spPr bwMode="auto">
                <a:xfrm>
                  <a:off x="1883" y="3630"/>
                  <a:ext cx="83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1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1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1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1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1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5" name="Rectangle 1715"/>
                <p:cNvSpPr>
                  <a:spLocks noChangeArrowheads="1"/>
                </p:cNvSpPr>
                <p:nvPr/>
              </p:nvSpPr>
              <p:spPr bwMode="auto">
                <a:xfrm>
                  <a:off x="1882" y="3387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6" name="Freeform 1716"/>
                <p:cNvSpPr>
                  <a:spLocks/>
                </p:cNvSpPr>
                <p:nvPr/>
              </p:nvSpPr>
              <p:spPr bwMode="auto">
                <a:xfrm>
                  <a:off x="1964" y="3387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7" name="Freeform 1717"/>
                <p:cNvSpPr>
                  <a:spLocks/>
                </p:cNvSpPr>
                <p:nvPr/>
              </p:nvSpPr>
              <p:spPr bwMode="auto">
                <a:xfrm>
                  <a:off x="1881" y="3405"/>
                  <a:ext cx="84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6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8" name="Freeform 1718"/>
                <p:cNvSpPr>
                  <a:spLocks/>
                </p:cNvSpPr>
                <p:nvPr/>
              </p:nvSpPr>
              <p:spPr bwMode="auto">
                <a:xfrm>
                  <a:off x="1881" y="3386"/>
                  <a:ext cx="3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19" name="Freeform 1719"/>
                <p:cNvSpPr>
                  <a:spLocks/>
                </p:cNvSpPr>
                <p:nvPr/>
              </p:nvSpPr>
              <p:spPr bwMode="auto">
                <a:xfrm>
                  <a:off x="1882" y="3386"/>
                  <a:ext cx="85" cy="3"/>
                </a:xfrm>
                <a:custGeom>
                  <a:avLst/>
                  <a:gdLst>
                    <a:gd name="T0" fmla="*/ 169 w 169"/>
                    <a:gd name="T1" fmla="*/ 2 h 6"/>
                    <a:gd name="T2" fmla="*/ 165 w 169"/>
                    <a:gd name="T3" fmla="*/ 0 h 6"/>
                    <a:gd name="T4" fmla="*/ 0 w 169"/>
                    <a:gd name="T5" fmla="*/ 0 h 6"/>
                    <a:gd name="T6" fmla="*/ 0 w 169"/>
                    <a:gd name="T7" fmla="*/ 6 h 6"/>
                    <a:gd name="T8" fmla="*/ 165 w 169"/>
                    <a:gd name="T9" fmla="*/ 6 h 6"/>
                    <a:gd name="T10" fmla="*/ 163 w 169"/>
                    <a:gd name="T11" fmla="*/ 2 h 6"/>
                    <a:gd name="T12" fmla="*/ 169 w 169"/>
                    <a:gd name="T13" fmla="*/ 2 h 6"/>
                    <a:gd name="T14" fmla="*/ 169 w 169"/>
                    <a:gd name="T15" fmla="*/ 0 h 6"/>
                    <a:gd name="T16" fmla="*/ 165 w 169"/>
                    <a:gd name="T17" fmla="*/ 0 h 6"/>
                    <a:gd name="T18" fmla="*/ 169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169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5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0" name="Rectangle 1720"/>
                <p:cNvSpPr>
                  <a:spLocks noChangeArrowheads="1"/>
                </p:cNvSpPr>
                <p:nvPr/>
              </p:nvSpPr>
              <p:spPr bwMode="auto">
                <a:xfrm>
                  <a:off x="1687" y="3632"/>
                  <a:ext cx="82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1" name="Freeform 1721"/>
                <p:cNvSpPr>
                  <a:spLocks/>
                </p:cNvSpPr>
                <p:nvPr/>
              </p:nvSpPr>
              <p:spPr bwMode="auto">
                <a:xfrm>
                  <a:off x="1768" y="3632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2" name="Freeform 1722"/>
                <p:cNvSpPr>
                  <a:spLocks/>
                </p:cNvSpPr>
                <p:nvPr/>
              </p:nvSpPr>
              <p:spPr bwMode="auto">
                <a:xfrm>
                  <a:off x="1686" y="3648"/>
                  <a:ext cx="83" cy="3"/>
                </a:xfrm>
                <a:custGeom>
                  <a:avLst/>
                  <a:gdLst>
                    <a:gd name="T0" fmla="*/ 0 w 164"/>
                    <a:gd name="T1" fmla="*/ 4 h 6"/>
                    <a:gd name="T2" fmla="*/ 2 w 164"/>
                    <a:gd name="T3" fmla="*/ 6 h 6"/>
                    <a:gd name="T4" fmla="*/ 164 w 164"/>
                    <a:gd name="T5" fmla="*/ 6 h 6"/>
                    <a:gd name="T6" fmla="*/ 164 w 164"/>
                    <a:gd name="T7" fmla="*/ 0 h 6"/>
                    <a:gd name="T8" fmla="*/ 2 w 164"/>
                    <a:gd name="T9" fmla="*/ 0 h 6"/>
                    <a:gd name="T10" fmla="*/ 3 w 164"/>
                    <a:gd name="T11" fmla="*/ 4 h 6"/>
                    <a:gd name="T12" fmla="*/ 0 w 164"/>
                    <a:gd name="T13" fmla="*/ 4 h 6"/>
                    <a:gd name="T14" fmla="*/ 0 w 164"/>
                    <a:gd name="T15" fmla="*/ 6 h 6"/>
                    <a:gd name="T16" fmla="*/ 2 w 164"/>
                    <a:gd name="T17" fmla="*/ 6 h 6"/>
                    <a:gd name="T18" fmla="*/ 0 w 164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4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4" y="6"/>
                      </a:lnTo>
                      <a:lnTo>
                        <a:pt x="164" y="0"/>
                      </a:lnTo>
                      <a:lnTo>
                        <a:pt x="2" y="0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3" name="Freeform 1723"/>
                <p:cNvSpPr>
                  <a:spLocks/>
                </p:cNvSpPr>
                <p:nvPr/>
              </p:nvSpPr>
              <p:spPr bwMode="auto">
                <a:xfrm>
                  <a:off x="1686" y="3630"/>
                  <a:ext cx="2" cy="20"/>
                </a:xfrm>
                <a:custGeom>
                  <a:avLst/>
                  <a:gdLst>
                    <a:gd name="T0" fmla="*/ 2 w 3"/>
                    <a:gd name="T1" fmla="*/ 0 h 41"/>
                    <a:gd name="T2" fmla="*/ 0 w 3"/>
                    <a:gd name="T3" fmla="*/ 4 h 41"/>
                    <a:gd name="T4" fmla="*/ 0 w 3"/>
                    <a:gd name="T5" fmla="*/ 41 h 41"/>
                    <a:gd name="T6" fmla="*/ 3 w 3"/>
                    <a:gd name="T7" fmla="*/ 41 h 41"/>
                    <a:gd name="T8" fmla="*/ 3 w 3"/>
                    <a:gd name="T9" fmla="*/ 4 h 41"/>
                    <a:gd name="T10" fmla="*/ 2 w 3"/>
                    <a:gd name="T11" fmla="*/ 6 h 41"/>
                    <a:gd name="T12" fmla="*/ 2 w 3"/>
                    <a:gd name="T13" fmla="*/ 0 h 41"/>
                    <a:gd name="T14" fmla="*/ 0 w 3"/>
                    <a:gd name="T15" fmla="*/ 0 h 41"/>
                    <a:gd name="T16" fmla="*/ 0 w 3"/>
                    <a:gd name="T17" fmla="*/ 4 h 41"/>
                    <a:gd name="T18" fmla="*/ 2 w 3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3" y="41"/>
                      </a:lnTo>
                      <a:lnTo>
                        <a:pt x="3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4" name="Freeform 1724"/>
                <p:cNvSpPr>
                  <a:spLocks/>
                </p:cNvSpPr>
                <p:nvPr/>
              </p:nvSpPr>
              <p:spPr bwMode="auto">
                <a:xfrm>
                  <a:off x="1687" y="3630"/>
                  <a:ext cx="84" cy="2"/>
                </a:xfrm>
                <a:custGeom>
                  <a:avLst/>
                  <a:gdLst>
                    <a:gd name="T0" fmla="*/ 166 w 166"/>
                    <a:gd name="T1" fmla="*/ 4 h 6"/>
                    <a:gd name="T2" fmla="*/ 162 w 166"/>
                    <a:gd name="T3" fmla="*/ 0 h 6"/>
                    <a:gd name="T4" fmla="*/ 0 w 166"/>
                    <a:gd name="T5" fmla="*/ 0 h 6"/>
                    <a:gd name="T6" fmla="*/ 0 w 166"/>
                    <a:gd name="T7" fmla="*/ 6 h 6"/>
                    <a:gd name="T8" fmla="*/ 162 w 166"/>
                    <a:gd name="T9" fmla="*/ 6 h 6"/>
                    <a:gd name="T10" fmla="*/ 160 w 166"/>
                    <a:gd name="T11" fmla="*/ 4 h 6"/>
                    <a:gd name="T12" fmla="*/ 166 w 166"/>
                    <a:gd name="T13" fmla="*/ 4 h 6"/>
                    <a:gd name="T14" fmla="*/ 166 w 166"/>
                    <a:gd name="T15" fmla="*/ 0 h 6"/>
                    <a:gd name="T16" fmla="*/ 162 w 166"/>
                    <a:gd name="T17" fmla="*/ 0 h 6"/>
                    <a:gd name="T18" fmla="*/ 166 w 166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6">
                      <a:moveTo>
                        <a:pt x="166" y="4"/>
                      </a:moveTo>
                      <a:lnTo>
                        <a:pt x="16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2" y="6"/>
                      </a:lnTo>
                      <a:lnTo>
                        <a:pt x="160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162" y="0"/>
                      </a:lnTo>
                      <a:lnTo>
                        <a:pt x="16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5" name="Rectangle 1725"/>
                <p:cNvSpPr>
                  <a:spLocks noChangeArrowheads="1"/>
                </p:cNvSpPr>
                <p:nvPr/>
              </p:nvSpPr>
              <p:spPr bwMode="auto">
                <a:xfrm>
                  <a:off x="1687" y="3387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6" name="Freeform 1726"/>
                <p:cNvSpPr>
                  <a:spLocks/>
                </p:cNvSpPr>
                <p:nvPr/>
              </p:nvSpPr>
              <p:spPr bwMode="auto">
                <a:xfrm>
                  <a:off x="1769" y="3387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7" name="Freeform 1727"/>
                <p:cNvSpPr>
                  <a:spLocks/>
                </p:cNvSpPr>
                <p:nvPr/>
              </p:nvSpPr>
              <p:spPr bwMode="auto">
                <a:xfrm>
                  <a:off x="1686" y="3405"/>
                  <a:ext cx="84" cy="2"/>
                </a:xfrm>
                <a:custGeom>
                  <a:avLst/>
                  <a:gdLst>
                    <a:gd name="T0" fmla="*/ 0 w 166"/>
                    <a:gd name="T1" fmla="*/ 2 h 4"/>
                    <a:gd name="T2" fmla="*/ 2 w 166"/>
                    <a:gd name="T3" fmla="*/ 4 h 4"/>
                    <a:gd name="T4" fmla="*/ 166 w 166"/>
                    <a:gd name="T5" fmla="*/ 4 h 4"/>
                    <a:gd name="T6" fmla="*/ 166 w 166"/>
                    <a:gd name="T7" fmla="*/ 0 h 4"/>
                    <a:gd name="T8" fmla="*/ 2 w 166"/>
                    <a:gd name="T9" fmla="*/ 0 h 4"/>
                    <a:gd name="T10" fmla="*/ 3 w 166"/>
                    <a:gd name="T11" fmla="*/ 2 h 4"/>
                    <a:gd name="T12" fmla="*/ 0 w 166"/>
                    <a:gd name="T13" fmla="*/ 2 h 4"/>
                    <a:gd name="T14" fmla="*/ 0 w 166"/>
                    <a:gd name="T15" fmla="*/ 4 h 4"/>
                    <a:gd name="T16" fmla="*/ 2 w 166"/>
                    <a:gd name="T17" fmla="*/ 4 h 4"/>
                    <a:gd name="T18" fmla="*/ 0 w 166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8" name="Freeform 1728"/>
                <p:cNvSpPr>
                  <a:spLocks/>
                </p:cNvSpPr>
                <p:nvPr/>
              </p:nvSpPr>
              <p:spPr bwMode="auto">
                <a:xfrm>
                  <a:off x="1686" y="3386"/>
                  <a:ext cx="2" cy="20"/>
                </a:xfrm>
                <a:custGeom>
                  <a:avLst/>
                  <a:gdLst>
                    <a:gd name="T0" fmla="*/ 2 w 3"/>
                    <a:gd name="T1" fmla="*/ 0 h 39"/>
                    <a:gd name="T2" fmla="*/ 0 w 3"/>
                    <a:gd name="T3" fmla="*/ 2 h 39"/>
                    <a:gd name="T4" fmla="*/ 0 w 3"/>
                    <a:gd name="T5" fmla="*/ 39 h 39"/>
                    <a:gd name="T6" fmla="*/ 3 w 3"/>
                    <a:gd name="T7" fmla="*/ 39 h 39"/>
                    <a:gd name="T8" fmla="*/ 3 w 3"/>
                    <a:gd name="T9" fmla="*/ 2 h 39"/>
                    <a:gd name="T10" fmla="*/ 2 w 3"/>
                    <a:gd name="T11" fmla="*/ 6 h 39"/>
                    <a:gd name="T12" fmla="*/ 2 w 3"/>
                    <a:gd name="T13" fmla="*/ 0 h 39"/>
                    <a:gd name="T14" fmla="*/ 0 w 3"/>
                    <a:gd name="T15" fmla="*/ 0 h 39"/>
                    <a:gd name="T16" fmla="*/ 0 w 3"/>
                    <a:gd name="T17" fmla="*/ 2 h 39"/>
                    <a:gd name="T18" fmla="*/ 2 w 3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3" y="39"/>
                      </a:lnTo>
                      <a:lnTo>
                        <a:pt x="3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29" name="Freeform 1729"/>
                <p:cNvSpPr>
                  <a:spLocks/>
                </p:cNvSpPr>
                <p:nvPr/>
              </p:nvSpPr>
              <p:spPr bwMode="auto">
                <a:xfrm>
                  <a:off x="1687" y="3386"/>
                  <a:ext cx="85" cy="3"/>
                </a:xfrm>
                <a:custGeom>
                  <a:avLst/>
                  <a:gdLst>
                    <a:gd name="T0" fmla="*/ 168 w 168"/>
                    <a:gd name="T1" fmla="*/ 2 h 6"/>
                    <a:gd name="T2" fmla="*/ 164 w 168"/>
                    <a:gd name="T3" fmla="*/ 0 h 6"/>
                    <a:gd name="T4" fmla="*/ 0 w 168"/>
                    <a:gd name="T5" fmla="*/ 0 h 6"/>
                    <a:gd name="T6" fmla="*/ 0 w 168"/>
                    <a:gd name="T7" fmla="*/ 6 h 6"/>
                    <a:gd name="T8" fmla="*/ 164 w 168"/>
                    <a:gd name="T9" fmla="*/ 6 h 6"/>
                    <a:gd name="T10" fmla="*/ 162 w 168"/>
                    <a:gd name="T11" fmla="*/ 2 h 6"/>
                    <a:gd name="T12" fmla="*/ 168 w 168"/>
                    <a:gd name="T13" fmla="*/ 2 h 6"/>
                    <a:gd name="T14" fmla="*/ 168 w 168"/>
                    <a:gd name="T15" fmla="*/ 0 h 6"/>
                    <a:gd name="T16" fmla="*/ 164 w 168"/>
                    <a:gd name="T17" fmla="*/ 0 h 6"/>
                    <a:gd name="T18" fmla="*/ 168 w 168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8" h="6">
                      <a:moveTo>
                        <a:pt x="168" y="2"/>
                      </a:moveTo>
                      <a:lnTo>
                        <a:pt x="16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4" y="6"/>
                      </a:lnTo>
                      <a:lnTo>
                        <a:pt x="162" y="2"/>
                      </a:lnTo>
                      <a:lnTo>
                        <a:pt x="168" y="2"/>
                      </a:lnTo>
                      <a:lnTo>
                        <a:pt x="168" y="0"/>
                      </a:lnTo>
                      <a:lnTo>
                        <a:pt x="164" y="0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0" name="Rectangle 1730"/>
                <p:cNvSpPr>
                  <a:spLocks noChangeArrowheads="1"/>
                </p:cNvSpPr>
                <p:nvPr/>
              </p:nvSpPr>
              <p:spPr bwMode="auto">
                <a:xfrm>
                  <a:off x="1491" y="3632"/>
                  <a:ext cx="83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1" name="Freeform 1731"/>
                <p:cNvSpPr>
                  <a:spLocks/>
                </p:cNvSpPr>
                <p:nvPr/>
              </p:nvSpPr>
              <p:spPr bwMode="auto">
                <a:xfrm>
                  <a:off x="1572" y="3632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2" name="Freeform 1732"/>
                <p:cNvSpPr>
                  <a:spLocks/>
                </p:cNvSpPr>
                <p:nvPr/>
              </p:nvSpPr>
              <p:spPr bwMode="auto">
                <a:xfrm>
                  <a:off x="1490" y="3648"/>
                  <a:ext cx="84" cy="3"/>
                </a:xfrm>
                <a:custGeom>
                  <a:avLst/>
                  <a:gdLst>
                    <a:gd name="T0" fmla="*/ 0 w 167"/>
                    <a:gd name="T1" fmla="*/ 4 h 6"/>
                    <a:gd name="T2" fmla="*/ 2 w 167"/>
                    <a:gd name="T3" fmla="*/ 6 h 6"/>
                    <a:gd name="T4" fmla="*/ 167 w 167"/>
                    <a:gd name="T5" fmla="*/ 6 h 6"/>
                    <a:gd name="T6" fmla="*/ 167 w 167"/>
                    <a:gd name="T7" fmla="*/ 0 h 6"/>
                    <a:gd name="T8" fmla="*/ 2 w 167"/>
                    <a:gd name="T9" fmla="*/ 0 h 6"/>
                    <a:gd name="T10" fmla="*/ 6 w 167"/>
                    <a:gd name="T11" fmla="*/ 4 h 6"/>
                    <a:gd name="T12" fmla="*/ 0 w 167"/>
                    <a:gd name="T13" fmla="*/ 4 h 6"/>
                    <a:gd name="T14" fmla="*/ 0 w 167"/>
                    <a:gd name="T15" fmla="*/ 6 h 6"/>
                    <a:gd name="T16" fmla="*/ 2 w 167"/>
                    <a:gd name="T17" fmla="*/ 6 h 6"/>
                    <a:gd name="T18" fmla="*/ 0 w 167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7" y="6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3" name="Freeform 1733"/>
                <p:cNvSpPr>
                  <a:spLocks/>
                </p:cNvSpPr>
                <p:nvPr/>
              </p:nvSpPr>
              <p:spPr bwMode="auto">
                <a:xfrm>
                  <a:off x="1490" y="3630"/>
                  <a:ext cx="3" cy="20"/>
                </a:xfrm>
                <a:custGeom>
                  <a:avLst/>
                  <a:gdLst>
                    <a:gd name="T0" fmla="*/ 2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2 w 6"/>
                    <a:gd name="T11" fmla="*/ 6 h 41"/>
                    <a:gd name="T12" fmla="*/ 2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2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4" name="Freeform 1734"/>
                <p:cNvSpPr>
                  <a:spLocks/>
                </p:cNvSpPr>
                <p:nvPr/>
              </p:nvSpPr>
              <p:spPr bwMode="auto">
                <a:xfrm>
                  <a:off x="1491" y="3630"/>
                  <a:ext cx="84" cy="2"/>
                </a:xfrm>
                <a:custGeom>
                  <a:avLst/>
                  <a:gdLst>
                    <a:gd name="T0" fmla="*/ 167 w 167"/>
                    <a:gd name="T1" fmla="*/ 4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1 w 167"/>
                    <a:gd name="T11" fmla="*/ 4 h 6"/>
                    <a:gd name="T12" fmla="*/ 167 w 167"/>
                    <a:gd name="T13" fmla="*/ 4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4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1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5" name="Rectangle 1735"/>
                <p:cNvSpPr>
                  <a:spLocks noChangeArrowheads="1"/>
                </p:cNvSpPr>
                <p:nvPr/>
              </p:nvSpPr>
              <p:spPr bwMode="auto">
                <a:xfrm>
                  <a:off x="1491" y="3387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6" name="Freeform 1736"/>
                <p:cNvSpPr>
                  <a:spLocks/>
                </p:cNvSpPr>
                <p:nvPr/>
              </p:nvSpPr>
              <p:spPr bwMode="auto">
                <a:xfrm>
                  <a:off x="1573" y="3387"/>
                  <a:ext cx="3" cy="20"/>
                </a:xfrm>
                <a:custGeom>
                  <a:avLst/>
                  <a:gdLst>
                    <a:gd name="T0" fmla="*/ 2 w 5"/>
                    <a:gd name="T1" fmla="*/ 39 h 39"/>
                    <a:gd name="T2" fmla="*/ 5 w 5"/>
                    <a:gd name="T3" fmla="*/ 37 h 39"/>
                    <a:gd name="T4" fmla="*/ 5 w 5"/>
                    <a:gd name="T5" fmla="*/ 0 h 39"/>
                    <a:gd name="T6" fmla="*/ 0 w 5"/>
                    <a:gd name="T7" fmla="*/ 0 h 39"/>
                    <a:gd name="T8" fmla="*/ 0 w 5"/>
                    <a:gd name="T9" fmla="*/ 37 h 39"/>
                    <a:gd name="T10" fmla="*/ 2 w 5"/>
                    <a:gd name="T11" fmla="*/ 35 h 39"/>
                    <a:gd name="T12" fmla="*/ 2 w 5"/>
                    <a:gd name="T13" fmla="*/ 39 h 39"/>
                    <a:gd name="T14" fmla="*/ 5 w 5"/>
                    <a:gd name="T15" fmla="*/ 39 h 39"/>
                    <a:gd name="T16" fmla="*/ 5 w 5"/>
                    <a:gd name="T17" fmla="*/ 37 h 39"/>
                    <a:gd name="T18" fmla="*/ 2 w 5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39">
                      <a:moveTo>
                        <a:pt x="2" y="39"/>
                      </a:moveTo>
                      <a:lnTo>
                        <a:pt x="5" y="3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5" y="39"/>
                      </a:lnTo>
                      <a:lnTo>
                        <a:pt x="5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7" name="Freeform 1737"/>
                <p:cNvSpPr>
                  <a:spLocks/>
                </p:cNvSpPr>
                <p:nvPr/>
              </p:nvSpPr>
              <p:spPr bwMode="auto">
                <a:xfrm>
                  <a:off x="1490" y="3405"/>
                  <a:ext cx="84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6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8" name="Freeform 1738"/>
                <p:cNvSpPr>
                  <a:spLocks/>
                </p:cNvSpPr>
                <p:nvPr/>
              </p:nvSpPr>
              <p:spPr bwMode="auto">
                <a:xfrm>
                  <a:off x="1490" y="3386"/>
                  <a:ext cx="3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39" name="Freeform 1739"/>
                <p:cNvSpPr>
                  <a:spLocks/>
                </p:cNvSpPr>
                <p:nvPr/>
              </p:nvSpPr>
              <p:spPr bwMode="auto">
                <a:xfrm>
                  <a:off x="1491" y="3386"/>
                  <a:ext cx="85" cy="3"/>
                </a:xfrm>
                <a:custGeom>
                  <a:avLst/>
                  <a:gdLst>
                    <a:gd name="T0" fmla="*/ 168 w 168"/>
                    <a:gd name="T1" fmla="*/ 2 h 6"/>
                    <a:gd name="T2" fmla="*/ 165 w 168"/>
                    <a:gd name="T3" fmla="*/ 0 h 6"/>
                    <a:gd name="T4" fmla="*/ 0 w 168"/>
                    <a:gd name="T5" fmla="*/ 0 h 6"/>
                    <a:gd name="T6" fmla="*/ 0 w 168"/>
                    <a:gd name="T7" fmla="*/ 6 h 6"/>
                    <a:gd name="T8" fmla="*/ 165 w 168"/>
                    <a:gd name="T9" fmla="*/ 6 h 6"/>
                    <a:gd name="T10" fmla="*/ 163 w 168"/>
                    <a:gd name="T11" fmla="*/ 2 h 6"/>
                    <a:gd name="T12" fmla="*/ 168 w 168"/>
                    <a:gd name="T13" fmla="*/ 2 h 6"/>
                    <a:gd name="T14" fmla="*/ 168 w 168"/>
                    <a:gd name="T15" fmla="*/ 0 h 6"/>
                    <a:gd name="T16" fmla="*/ 165 w 168"/>
                    <a:gd name="T17" fmla="*/ 0 h 6"/>
                    <a:gd name="T18" fmla="*/ 168 w 168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8" h="6">
                      <a:moveTo>
                        <a:pt x="168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8" y="2"/>
                      </a:lnTo>
                      <a:lnTo>
                        <a:pt x="168" y="0"/>
                      </a:lnTo>
                      <a:lnTo>
                        <a:pt x="165" y="0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0" name="Rectangle 1740"/>
                <p:cNvSpPr>
                  <a:spLocks noChangeArrowheads="1"/>
                </p:cNvSpPr>
                <p:nvPr/>
              </p:nvSpPr>
              <p:spPr bwMode="auto">
                <a:xfrm>
                  <a:off x="1296" y="3632"/>
                  <a:ext cx="82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1" name="Freeform 1741"/>
                <p:cNvSpPr>
                  <a:spLocks/>
                </p:cNvSpPr>
                <p:nvPr/>
              </p:nvSpPr>
              <p:spPr bwMode="auto">
                <a:xfrm>
                  <a:off x="1376" y="3632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2" name="Freeform 1742"/>
                <p:cNvSpPr>
                  <a:spLocks/>
                </p:cNvSpPr>
                <p:nvPr/>
              </p:nvSpPr>
              <p:spPr bwMode="auto">
                <a:xfrm>
                  <a:off x="1296" y="3648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3" name="Freeform 1743"/>
                <p:cNvSpPr>
                  <a:spLocks/>
                </p:cNvSpPr>
                <p:nvPr/>
              </p:nvSpPr>
              <p:spPr bwMode="auto">
                <a:xfrm>
                  <a:off x="1296" y="3630"/>
                  <a:ext cx="1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4" name="Freeform 1744"/>
                <p:cNvSpPr>
                  <a:spLocks/>
                </p:cNvSpPr>
                <p:nvPr/>
              </p:nvSpPr>
              <p:spPr bwMode="auto">
                <a:xfrm>
                  <a:off x="1296" y="3630"/>
                  <a:ext cx="83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5" name="Rectangle 1745"/>
                <p:cNvSpPr>
                  <a:spLocks noChangeArrowheads="1"/>
                </p:cNvSpPr>
                <p:nvPr/>
              </p:nvSpPr>
              <p:spPr bwMode="auto">
                <a:xfrm>
                  <a:off x="1296" y="3387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6" name="Freeform 1746"/>
                <p:cNvSpPr>
                  <a:spLocks/>
                </p:cNvSpPr>
                <p:nvPr/>
              </p:nvSpPr>
              <p:spPr bwMode="auto">
                <a:xfrm>
                  <a:off x="1378" y="3387"/>
                  <a:ext cx="2" cy="20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5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7" name="Freeform 1747"/>
                <p:cNvSpPr>
                  <a:spLocks/>
                </p:cNvSpPr>
                <p:nvPr/>
              </p:nvSpPr>
              <p:spPr bwMode="auto">
                <a:xfrm>
                  <a:off x="1295" y="3405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8" name="Freeform 1748"/>
                <p:cNvSpPr>
                  <a:spLocks/>
                </p:cNvSpPr>
                <p:nvPr/>
              </p:nvSpPr>
              <p:spPr bwMode="auto">
                <a:xfrm>
                  <a:off x="1295" y="3386"/>
                  <a:ext cx="2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49" name="Freeform 1749"/>
                <p:cNvSpPr>
                  <a:spLocks/>
                </p:cNvSpPr>
                <p:nvPr/>
              </p:nvSpPr>
              <p:spPr bwMode="auto">
                <a:xfrm>
                  <a:off x="1296" y="3386"/>
                  <a:ext cx="84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3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0" name="Rectangle 1750"/>
                <p:cNvSpPr>
                  <a:spLocks noChangeArrowheads="1"/>
                </p:cNvSpPr>
                <p:nvPr/>
              </p:nvSpPr>
              <p:spPr bwMode="auto">
                <a:xfrm>
                  <a:off x="1101" y="3632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1" name="Freeform 1751"/>
                <p:cNvSpPr>
                  <a:spLocks/>
                </p:cNvSpPr>
                <p:nvPr/>
              </p:nvSpPr>
              <p:spPr bwMode="auto">
                <a:xfrm>
                  <a:off x="1181" y="3632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2" name="Freeform 1752"/>
                <p:cNvSpPr>
                  <a:spLocks/>
                </p:cNvSpPr>
                <p:nvPr/>
              </p:nvSpPr>
              <p:spPr bwMode="auto">
                <a:xfrm>
                  <a:off x="1100" y="3648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3" name="Freeform 1753"/>
                <p:cNvSpPr>
                  <a:spLocks/>
                </p:cNvSpPr>
                <p:nvPr/>
              </p:nvSpPr>
              <p:spPr bwMode="auto">
                <a:xfrm>
                  <a:off x="1100" y="3630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4" name="Freeform 1754"/>
                <p:cNvSpPr>
                  <a:spLocks/>
                </p:cNvSpPr>
                <p:nvPr/>
              </p:nvSpPr>
              <p:spPr bwMode="auto">
                <a:xfrm>
                  <a:off x="1101" y="3630"/>
                  <a:ext cx="83" cy="2"/>
                </a:xfrm>
                <a:custGeom>
                  <a:avLst/>
                  <a:gdLst>
                    <a:gd name="T0" fmla="*/ 167 w 167"/>
                    <a:gd name="T1" fmla="*/ 4 h 6"/>
                    <a:gd name="T2" fmla="*/ 163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3 w 167"/>
                    <a:gd name="T9" fmla="*/ 6 h 6"/>
                    <a:gd name="T10" fmla="*/ 161 w 167"/>
                    <a:gd name="T11" fmla="*/ 4 h 6"/>
                    <a:gd name="T12" fmla="*/ 167 w 167"/>
                    <a:gd name="T13" fmla="*/ 4 h 6"/>
                    <a:gd name="T14" fmla="*/ 167 w 167"/>
                    <a:gd name="T15" fmla="*/ 0 h 6"/>
                    <a:gd name="T16" fmla="*/ 163 w 167"/>
                    <a:gd name="T17" fmla="*/ 0 h 6"/>
                    <a:gd name="T18" fmla="*/ 167 w 167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61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163" y="0"/>
                      </a:lnTo>
                      <a:lnTo>
                        <a:pt x="167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5" name="Rectangle 1755"/>
                <p:cNvSpPr>
                  <a:spLocks noChangeArrowheads="1"/>
                </p:cNvSpPr>
                <p:nvPr/>
              </p:nvSpPr>
              <p:spPr bwMode="auto">
                <a:xfrm>
                  <a:off x="1101" y="3387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6" name="Freeform 1756"/>
                <p:cNvSpPr>
                  <a:spLocks/>
                </p:cNvSpPr>
                <p:nvPr/>
              </p:nvSpPr>
              <p:spPr bwMode="auto">
                <a:xfrm>
                  <a:off x="1182" y="3387"/>
                  <a:ext cx="2" cy="20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5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7" name="Freeform 1757"/>
                <p:cNvSpPr>
                  <a:spLocks/>
                </p:cNvSpPr>
                <p:nvPr/>
              </p:nvSpPr>
              <p:spPr bwMode="auto">
                <a:xfrm>
                  <a:off x="1100" y="3405"/>
                  <a:ext cx="83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4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8" name="Freeform 1758"/>
                <p:cNvSpPr>
                  <a:spLocks/>
                </p:cNvSpPr>
                <p:nvPr/>
              </p:nvSpPr>
              <p:spPr bwMode="auto">
                <a:xfrm>
                  <a:off x="1100" y="3386"/>
                  <a:ext cx="2" cy="20"/>
                </a:xfrm>
                <a:custGeom>
                  <a:avLst/>
                  <a:gdLst>
                    <a:gd name="T0" fmla="*/ 2 w 4"/>
                    <a:gd name="T1" fmla="*/ 0 h 39"/>
                    <a:gd name="T2" fmla="*/ 0 w 4"/>
                    <a:gd name="T3" fmla="*/ 2 h 39"/>
                    <a:gd name="T4" fmla="*/ 0 w 4"/>
                    <a:gd name="T5" fmla="*/ 39 h 39"/>
                    <a:gd name="T6" fmla="*/ 4 w 4"/>
                    <a:gd name="T7" fmla="*/ 39 h 39"/>
                    <a:gd name="T8" fmla="*/ 4 w 4"/>
                    <a:gd name="T9" fmla="*/ 2 h 39"/>
                    <a:gd name="T10" fmla="*/ 2 w 4"/>
                    <a:gd name="T11" fmla="*/ 6 h 39"/>
                    <a:gd name="T12" fmla="*/ 2 w 4"/>
                    <a:gd name="T13" fmla="*/ 0 h 39"/>
                    <a:gd name="T14" fmla="*/ 0 w 4"/>
                    <a:gd name="T15" fmla="*/ 0 h 39"/>
                    <a:gd name="T16" fmla="*/ 0 w 4"/>
                    <a:gd name="T17" fmla="*/ 2 h 39"/>
                    <a:gd name="T18" fmla="*/ 2 w 4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4" y="39"/>
                      </a:lnTo>
                      <a:lnTo>
                        <a:pt x="4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59" name="Freeform 1759"/>
                <p:cNvSpPr>
                  <a:spLocks/>
                </p:cNvSpPr>
                <p:nvPr/>
              </p:nvSpPr>
              <p:spPr bwMode="auto">
                <a:xfrm>
                  <a:off x="1101" y="3386"/>
                  <a:ext cx="83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3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0" name="Freeform 1760"/>
                <p:cNvSpPr>
                  <a:spLocks/>
                </p:cNvSpPr>
                <p:nvPr/>
              </p:nvSpPr>
              <p:spPr bwMode="auto">
                <a:xfrm>
                  <a:off x="3054" y="3269"/>
                  <a:ext cx="1" cy="438"/>
                </a:xfrm>
                <a:custGeom>
                  <a:avLst/>
                  <a:gdLst>
                    <a:gd name="T0" fmla="*/ 2 w 4"/>
                    <a:gd name="T1" fmla="*/ 0 h 876"/>
                    <a:gd name="T2" fmla="*/ 0 w 4"/>
                    <a:gd name="T3" fmla="*/ 2 h 876"/>
                    <a:gd name="T4" fmla="*/ 0 w 4"/>
                    <a:gd name="T5" fmla="*/ 876 h 876"/>
                    <a:gd name="T6" fmla="*/ 4 w 4"/>
                    <a:gd name="T7" fmla="*/ 876 h 876"/>
                    <a:gd name="T8" fmla="*/ 4 w 4"/>
                    <a:gd name="T9" fmla="*/ 2 h 876"/>
                    <a:gd name="T10" fmla="*/ 2 w 4"/>
                    <a:gd name="T11" fmla="*/ 4 h 876"/>
                    <a:gd name="T12" fmla="*/ 2 w 4"/>
                    <a:gd name="T13" fmla="*/ 0 h 876"/>
                    <a:gd name="T14" fmla="*/ 0 w 4"/>
                    <a:gd name="T15" fmla="*/ 0 h 876"/>
                    <a:gd name="T16" fmla="*/ 0 w 4"/>
                    <a:gd name="T17" fmla="*/ 2 h 876"/>
                    <a:gd name="T18" fmla="*/ 2 w 4"/>
                    <a:gd name="T19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76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876"/>
                      </a:lnTo>
                      <a:lnTo>
                        <a:pt x="4" y="876"/>
                      </a:lnTo>
                      <a:lnTo>
                        <a:pt x="4" y="2"/>
                      </a:lnTo>
                      <a:lnTo>
                        <a:pt x="2" y="4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1" name="Freeform 1761"/>
                <p:cNvSpPr>
                  <a:spLocks/>
                </p:cNvSpPr>
                <p:nvPr/>
              </p:nvSpPr>
              <p:spPr bwMode="auto">
                <a:xfrm>
                  <a:off x="3055" y="3269"/>
                  <a:ext cx="7" cy="2"/>
                </a:xfrm>
                <a:custGeom>
                  <a:avLst/>
                  <a:gdLst>
                    <a:gd name="T0" fmla="*/ 16 w 16"/>
                    <a:gd name="T1" fmla="*/ 2 h 4"/>
                    <a:gd name="T2" fmla="*/ 12 w 16"/>
                    <a:gd name="T3" fmla="*/ 0 h 4"/>
                    <a:gd name="T4" fmla="*/ 0 w 16"/>
                    <a:gd name="T5" fmla="*/ 0 h 4"/>
                    <a:gd name="T6" fmla="*/ 0 w 16"/>
                    <a:gd name="T7" fmla="*/ 4 h 4"/>
                    <a:gd name="T8" fmla="*/ 12 w 16"/>
                    <a:gd name="T9" fmla="*/ 4 h 4"/>
                    <a:gd name="T10" fmla="*/ 10 w 16"/>
                    <a:gd name="T11" fmla="*/ 2 h 4"/>
                    <a:gd name="T12" fmla="*/ 16 w 16"/>
                    <a:gd name="T13" fmla="*/ 2 h 4"/>
                    <a:gd name="T14" fmla="*/ 16 w 16"/>
                    <a:gd name="T15" fmla="*/ 0 h 4"/>
                    <a:gd name="T16" fmla="*/ 12 w 16"/>
                    <a:gd name="T17" fmla="*/ 0 h 4"/>
                    <a:gd name="T18" fmla="*/ 16 w 16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4">
                      <a:moveTo>
                        <a:pt x="16" y="2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2" name="Freeform 1762"/>
                <p:cNvSpPr>
                  <a:spLocks/>
                </p:cNvSpPr>
                <p:nvPr/>
              </p:nvSpPr>
              <p:spPr bwMode="auto">
                <a:xfrm>
                  <a:off x="3059" y="3270"/>
                  <a:ext cx="3" cy="438"/>
                </a:xfrm>
                <a:custGeom>
                  <a:avLst/>
                  <a:gdLst>
                    <a:gd name="T0" fmla="*/ 2 w 6"/>
                    <a:gd name="T1" fmla="*/ 876 h 876"/>
                    <a:gd name="T2" fmla="*/ 6 w 6"/>
                    <a:gd name="T3" fmla="*/ 874 h 876"/>
                    <a:gd name="T4" fmla="*/ 6 w 6"/>
                    <a:gd name="T5" fmla="*/ 0 h 876"/>
                    <a:gd name="T6" fmla="*/ 0 w 6"/>
                    <a:gd name="T7" fmla="*/ 0 h 876"/>
                    <a:gd name="T8" fmla="*/ 0 w 6"/>
                    <a:gd name="T9" fmla="*/ 874 h 876"/>
                    <a:gd name="T10" fmla="*/ 2 w 6"/>
                    <a:gd name="T11" fmla="*/ 870 h 876"/>
                    <a:gd name="T12" fmla="*/ 2 w 6"/>
                    <a:gd name="T13" fmla="*/ 876 h 876"/>
                    <a:gd name="T14" fmla="*/ 6 w 6"/>
                    <a:gd name="T15" fmla="*/ 876 h 876"/>
                    <a:gd name="T16" fmla="*/ 6 w 6"/>
                    <a:gd name="T17" fmla="*/ 874 h 876"/>
                    <a:gd name="T18" fmla="*/ 2 w 6"/>
                    <a:gd name="T19" fmla="*/ 876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6">
                      <a:moveTo>
                        <a:pt x="2" y="876"/>
                      </a:moveTo>
                      <a:lnTo>
                        <a:pt x="6" y="87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4"/>
                      </a:lnTo>
                      <a:lnTo>
                        <a:pt x="2" y="870"/>
                      </a:lnTo>
                      <a:lnTo>
                        <a:pt x="2" y="876"/>
                      </a:lnTo>
                      <a:lnTo>
                        <a:pt x="6" y="876"/>
                      </a:lnTo>
                      <a:lnTo>
                        <a:pt x="6" y="874"/>
                      </a:lnTo>
                      <a:lnTo>
                        <a:pt x="2" y="8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3" name="Freeform 1763"/>
                <p:cNvSpPr>
                  <a:spLocks/>
                </p:cNvSpPr>
                <p:nvPr/>
              </p:nvSpPr>
              <p:spPr bwMode="auto">
                <a:xfrm>
                  <a:off x="3054" y="3705"/>
                  <a:ext cx="6" cy="3"/>
                </a:xfrm>
                <a:custGeom>
                  <a:avLst/>
                  <a:gdLst>
                    <a:gd name="T0" fmla="*/ 0 w 14"/>
                    <a:gd name="T1" fmla="*/ 4 h 6"/>
                    <a:gd name="T2" fmla="*/ 2 w 14"/>
                    <a:gd name="T3" fmla="*/ 6 h 6"/>
                    <a:gd name="T4" fmla="*/ 14 w 14"/>
                    <a:gd name="T5" fmla="*/ 6 h 6"/>
                    <a:gd name="T6" fmla="*/ 14 w 14"/>
                    <a:gd name="T7" fmla="*/ 0 h 6"/>
                    <a:gd name="T8" fmla="*/ 2 w 14"/>
                    <a:gd name="T9" fmla="*/ 0 h 6"/>
                    <a:gd name="T10" fmla="*/ 4 w 14"/>
                    <a:gd name="T11" fmla="*/ 4 h 6"/>
                    <a:gd name="T12" fmla="*/ 0 w 14"/>
                    <a:gd name="T13" fmla="*/ 4 h 6"/>
                    <a:gd name="T14" fmla="*/ 0 w 14"/>
                    <a:gd name="T15" fmla="*/ 6 h 6"/>
                    <a:gd name="T16" fmla="*/ 2 w 14"/>
                    <a:gd name="T17" fmla="*/ 6 h 6"/>
                    <a:gd name="T18" fmla="*/ 0 w 14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4" name="Rectangle 1764"/>
                <p:cNvSpPr>
                  <a:spLocks noChangeArrowheads="1"/>
                </p:cNvSpPr>
                <p:nvPr/>
              </p:nvSpPr>
              <p:spPr bwMode="auto">
                <a:xfrm>
                  <a:off x="2272" y="3702"/>
                  <a:ext cx="83" cy="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5" name="Freeform 1765"/>
                <p:cNvSpPr>
                  <a:spLocks/>
                </p:cNvSpPr>
                <p:nvPr/>
              </p:nvSpPr>
              <p:spPr bwMode="auto">
                <a:xfrm>
                  <a:off x="2271" y="3706"/>
                  <a:ext cx="84" cy="3"/>
                </a:xfrm>
                <a:custGeom>
                  <a:avLst/>
                  <a:gdLst>
                    <a:gd name="T0" fmla="*/ 0 w 169"/>
                    <a:gd name="T1" fmla="*/ 2 h 6"/>
                    <a:gd name="T2" fmla="*/ 2 w 169"/>
                    <a:gd name="T3" fmla="*/ 6 h 6"/>
                    <a:gd name="T4" fmla="*/ 169 w 169"/>
                    <a:gd name="T5" fmla="*/ 6 h 6"/>
                    <a:gd name="T6" fmla="*/ 169 w 169"/>
                    <a:gd name="T7" fmla="*/ 0 h 6"/>
                    <a:gd name="T8" fmla="*/ 2 w 169"/>
                    <a:gd name="T9" fmla="*/ 0 h 6"/>
                    <a:gd name="T10" fmla="*/ 4 w 169"/>
                    <a:gd name="T11" fmla="*/ 2 h 6"/>
                    <a:gd name="T12" fmla="*/ 0 w 169"/>
                    <a:gd name="T13" fmla="*/ 2 h 6"/>
                    <a:gd name="T14" fmla="*/ 0 w 169"/>
                    <a:gd name="T15" fmla="*/ 6 h 6"/>
                    <a:gd name="T16" fmla="*/ 2 w 169"/>
                    <a:gd name="T17" fmla="*/ 6 h 6"/>
                    <a:gd name="T18" fmla="*/ 0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0" y="2"/>
                      </a:moveTo>
                      <a:lnTo>
                        <a:pt x="2" y="6"/>
                      </a:lnTo>
                      <a:lnTo>
                        <a:pt x="169" y="6"/>
                      </a:lnTo>
                      <a:lnTo>
                        <a:pt x="169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6" name="Freeform 1766"/>
                <p:cNvSpPr>
                  <a:spLocks/>
                </p:cNvSpPr>
                <p:nvPr/>
              </p:nvSpPr>
              <p:spPr bwMode="auto">
                <a:xfrm>
                  <a:off x="2271" y="3701"/>
                  <a:ext cx="2" cy="6"/>
                </a:xfrm>
                <a:custGeom>
                  <a:avLst/>
                  <a:gdLst>
                    <a:gd name="T0" fmla="*/ 2 w 4"/>
                    <a:gd name="T1" fmla="*/ 0 h 11"/>
                    <a:gd name="T2" fmla="*/ 0 w 4"/>
                    <a:gd name="T3" fmla="*/ 2 h 11"/>
                    <a:gd name="T4" fmla="*/ 0 w 4"/>
                    <a:gd name="T5" fmla="*/ 11 h 11"/>
                    <a:gd name="T6" fmla="*/ 4 w 4"/>
                    <a:gd name="T7" fmla="*/ 11 h 11"/>
                    <a:gd name="T8" fmla="*/ 4 w 4"/>
                    <a:gd name="T9" fmla="*/ 2 h 11"/>
                    <a:gd name="T10" fmla="*/ 2 w 4"/>
                    <a:gd name="T11" fmla="*/ 5 h 11"/>
                    <a:gd name="T12" fmla="*/ 2 w 4"/>
                    <a:gd name="T13" fmla="*/ 0 h 11"/>
                    <a:gd name="T14" fmla="*/ 0 w 4"/>
                    <a:gd name="T15" fmla="*/ 0 h 11"/>
                    <a:gd name="T16" fmla="*/ 0 w 4"/>
                    <a:gd name="T17" fmla="*/ 2 h 11"/>
                    <a:gd name="T18" fmla="*/ 2 w 4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11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4" y="11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7" name="Freeform 1767"/>
                <p:cNvSpPr>
                  <a:spLocks/>
                </p:cNvSpPr>
                <p:nvPr/>
              </p:nvSpPr>
              <p:spPr bwMode="auto">
                <a:xfrm>
                  <a:off x="2272" y="3701"/>
                  <a:ext cx="85" cy="3"/>
                </a:xfrm>
                <a:custGeom>
                  <a:avLst/>
                  <a:gdLst>
                    <a:gd name="T0" fmla="*/ 171 w 171"/>
                    <a:gd name="T1" fmla="*/ 2 h 5"/>
                    <a:gd name="T2" fmla="*/ 167 w 171"/>
                    <a:gd name="T3" fmla="*/ 0 h 5"/>
                    <a:gd name="T4" fmla="*/ 0 w 171"/>
                    <a:gd name="T5" fmla="*/ 0 h 5"/>
                    <a:gd name="T6" fmla="*/ 0 w 171"/>
                    <a:gd name="T7" fmla="*/ 5 h 5"/>
                    <a:gd name="T8" fmla="*/ 167 w 171"/>
                    <a:gd name="T9" fmla="*/ 5 h 5"/>
                    <a:gd name="T10" fmla="*/ 165 w 171"/>
                    <a:gd name="T11" fmla="*/ 2 h 5"/>
                    <a:gd name="T12" fmla="*/ 171 w 171"/>
                    <a:gd name="T13" fmla="*/ 2 h 5"/>
                    <a:gd name="T14" fmla="*/ 171 w 171"/>
                    <a:gd name="T15" fmla="*/ 0 h 5"/>
                    <a:gd name="T16" fmla="*/ 167 w 171"/>
                    <a:gd name="T17" fmla="*/ 0 h 5"/>
                    <a:gd name="T18" fmla="*/ 171 w 171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5">
                      <a:moveTo>
                        <a:pt x="171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5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7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8" name="Freeform 1768"/>
                <p:cNvSpPr>
                  <a:spLocks/>
                </p:cNvSpPr>
                <p:nvPr/>
              </p:nvSpPr>
              <p:spPr bwMode="auto">
                <a:xfrm>
                  <a:off x="2354" y="3702"/>
                  <a:ext cx="3" cy="7"/>
                </a:xfrm>
                <a:custGeom>
                  <a:avLst/>
                  <a:gdLst>
                    <a:gd name="T0" fmla="*/ 2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2 w 6"/>
                    <a:gd name="T11" fmla="*/ 7 h 13"/>
                    <a:gd name="T12" fmla="*/ 2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2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2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2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69" name="Rectangle 1769"/>
                <p:cNvSpPr>
                  <a:spLocks noChangeArrowheads="1"/>
                </p:cNvSpPr>
                <p:nvPr/>
              </p:nvSpPr>
              <p:spPr bwMode="auto">
                <a:xfrm>
                  <a:off x="2473" y="3702"/>
                  <a:ext cx="83" cy="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0" name="Freeform 1770"/>
                <p:cNvSpPr>
                  <a:spLocks/>
                </p:cNvSpPr>
                <p:nvPr/>
              </p:nvSpPr>
              <p:spPr bwMode="auto">
                <a:xfrm>
                  <a:off x="2471" y="3706"/>
                  <a:ext cx="85" cy="3"/>
                </a:xfrm>
                <a:custGeom>
                  <a:avLst/>
                  <a:gdLst>
                    <a:gd name="T0" fmla="*/ 0 w 170"/>
                    <a:gd name="T1" fmla="*/ 2 h 6"/>
                    <a:gd name="T2" fmla="*/ 3 w 170"/>
                    <a:gd name="T3" fmla="*/ 6 h 6"/>
                    <a:gd name="T4" fmla="*/ 170 w 170"/>
                    <a:gd name="T5" fmla="*/ 6 h 6"/>
                    <a:gd name="T6" fmla="*/ 170 w 170"/>
                    <a:gd name="T7" fmla="*/ 0 h 6"/>
                    <a:gd name="T8" fmla="*/ 3 w 170"/>
                    <a:gd name="T9" fmla="*/ 0 h 6"/>
                    <a:gd name="T10" fmla="*/ 5 w 170"/>
                    <a:gd name="T11" fmla="*/ 2 h 6"/>
                    <a:gd name="T12" fmla="*/ 0 w 170"/>
                    <a:gd name="T13" fmla="*/ 2 h 6"/>
                    <a:gd name="T14" fmla="*/ 0 w 170"/>
                    <a:gd name="T15" fmla="*/ 6 h 6"/>
                    <a:gd name="T16" fmla="*/ 3 w 170"/>
                    <a:gd name="T17" fmla="*/ 6 h 6"/>
                    <a:gd name="T18" fmla="*/ 0 w 170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0" h="6">
                      <a:moveTo>
                        <a:pt x="0" y="2"/>
                      </a:moveTo>
                      <a:lnTo>
                        <a:pt x="3" y="6"/>
                      </a:lnTo>
                      <a:lnTo>
                        <a:pt x="170" y="6"/>
                      </a:lnTo>
                      <a:lnTo>
                        <a:pt x="17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1" name="Freeform 1771"/>
                <p:cNvSpPr>
                  <a:spLocks/>
                </p:cNvSpPr>
                <p:nvPr/>
              </p:nvSpPr>
              <p:spPr bwMode="auto">
                <a:xfrm>
                  <a:off x="2471" y="3701"/>
                  <a:ext cx="3" cy="6"/>
                </a:xfrm>
                <a:custGeom>
                  <a:avLst/>
                  <a:gdLst>
                    <a:gd name="T0" fmla="*/ 3 w 5"/>
                    <a:gd name="T1" fmla="*/ 0 h 11"/>
                    <a:gd name="T2" fmla="*/ 0 w 5"/>
                    <a:gd name="T3" fmla="*/ 2 h 11"/>
                    <a:gd name="T4" fmla="*/ 0 w 5"/>
                    <a:gd name="T5" fmla="*/ 11 h 11"/>
                    <a:gd name="T6" fmla="*/ 5 w 5"/>
                    <a:gd name="T7" fmla="*/ 11 h 11"/>
                    <a:gd name="T8" fmla="*/ 5 w 5"/>
                    <a:gd name="T9" fmla="*/ 2 h 11"/>
                    <a:gd name="T10" fmla="*/ 3 w 5"/>
                    <a:gd name="T11" fmla="*/ 5 h 11"/>
                    <a:gd name="T12" fmla="*/ 3 w 5"/>
                    <a:gd name="T13" fmla="*/ 0 h 11"/>
                    <a:gd name="T14" fmla="*/ 0 w 5"/>
                    <a:gd name="T15" fmla="*/ 0 h 11"/>
                    <a:gd name="T16" fmla="*/ 0 w 5"/>
                    <a:gd name="T17" fmla="*/ 2 h 11"/>
                    <a:gd name="T18" fmla="*/ 3 w 5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11">
                      <a:moveTo>
                        <a:pt x="3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5" y="11"/>
                      </a:lnTo>
                      <a:lnTo>
                        <a:pt x="5" y="2"/>
                      </a:lnTo>
                      <a:lnTo>
                        <a:pt x="3" y="5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2" name="Freeform 1772"/>
                <p:cNvSpPr>
                  <a:spLocks/>
                </p:cNvSpPr>
                <p:nvPr/>
              </p:nvSpPr>
              <p:spPr bwMode="auto">
                <a:xfrm>
                  <a:off x="2473" y="3701"/>
                  <a:ext cx="84" cy="3"/>
                </a:xfrm>
                <a:custGeom>
                  <a:avLst/>
                  <a:gdLst>
                    <a:gd name="T0" fmla="*/ 169 w 169"/>
                    <a:gd name="T1" fmla="*/ 2 h 5"/>
                    <a:gd name="T2" fmla="*/ 167 w 169"/>
                    <a:gd name="T3" fmla="*/ 0 h 5"/>
                    <a:gd name="T4" fmla="*/ 0 w 169"/>
                    <a:gd name="T5" fmla="*/ 0 h 5"/>
                    <a:gd name="T6" fmla="*/ 0 w 169"/>
                    <a:gd name="T7" fmla="*/ 5 h 5"/>
                    <a:gd name="T8" fmla="*/ 167 w 169"/>
                    <a:gd name="T9" fmla="*/ 5 h 5"/>
                    <a:gd name="T10" fmla="*/ 165 w 169"/>
                    <a:gd name="T11" fmla="*/ 2 h 5"/>
                    <a:gd name="T12" fmla="*/ 169 w 169"/>
                    <a:gd name="T13" fmla="*/ 2 h 5"/>
                    <a:gd name="T14" fmla="*/ 169 w 169"/>
                    <a:gd name="T15" fmla="*/ 0 h 5"/>
                    <a:gd name="T16" fmla="*/ 167 w 169"/>
                    <a:gd name="T17" fmla="*/ 0 h 5"/>
                    <a:gd name="T18" fmla="*/ 169 w 169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5">
                      <a:moveTo>
                        <a:pt x="169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5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7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3" name="Freeform 1773"/>
                <p:cNvSpPr>
                  <a:spLocks/>
                </p:cNvSpPr>
                <p:nvPr/>
              </p:nvSpPr>
              <p:spPr bwMode="auto">
                <a:xfrm>
                  <a:off x="2555" y="3702"/>
                  <a:ext cx="2" cy="7"/>
                </a:xfrm>
                <a:custGeom>
                  <a:avLst/>
                  <a:gdLst>
                    <a:gd name="T0" fmla="*/ 2 w 4"/>
                    <a:gd name="T1" fmla="*/ 13 h 13"/>
                    <a:gd name="T2" fmla="*/ 4 w 4"/>
                    <a:gd name="T3" fmla="*/ 9 h 13"/>
                    <a:gd name="T4" fmla="*/ 4 w 4"/>
                    <a:gd name="T5" fmla="*/ 0 h 13"/>
                    <a:gd name="T6" fmla="*/ 0 w 4"/>
                    <a:gd name="T7" fmla="*/ 0 h 13"/>
                    <a:gd name="T8" fmla="*/ 0 w 4"/>
                    <a:gd name="T9" fmla="*/ 9 h 13"/>
                    <a:gd name="T10" fmla="*/ 2 w 4"/>
                    <a:gd name="T11" fmla="*/ 7 h 13"/>
                    <a:gd name="T12" fmla="*/ 2 w 4"/>
                    <a:gd name="T13" fmla="*/ 13 h 13"/>
                    <a:gd name="T14" fmla="*/ 4 w 4"/>
                    <a:gd name="T15" fmla="*/ 13 h 13"/>
                    <a:gd name="T16" fmla="*/ 4 w 4"/>
                    <a:gd name="T17" fmla="*/ 9 h 13"/>
                    <a:gd name="T18" fmla="*/ 2 w 4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13">
                      <a:moveTo>
                        <a:pt x="2" y="13"/>
                      </a:moveTo>
                      <a:lnTo>
                        <a:pt x="4" y="9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2" y="13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4" name="Rectangle 1774"/>
                <p:cNvSpPr>
                  <a:spLocks noChangeArrowheads="1"/>
                </p:cNvSpPr>
                <p:nvPr/>
              </p:nvSpPr>
              <p:spPr bwMode="auto">
                <a:xfrm>
                  <a:off x="2665" y="3702"/>
                  <a:ext cx="84" cy="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5" name="Freeform 1775"/>
                <p:cNvSpPr>
                  <a:spLocks/>
                </p:cNvSpPr>
                <p:nvPr/>
              </p:nvSpPr>
              <p:spPr bwMode="auto">
                <a:xfrm>
                  <a:off x="2664" y="3706"/>
                  <a:ext cx="85" cy="3"/>
                </a:xfrm>
                <a:custGeom>
                  <a:avLst/>
                  <a:gdLst>
                    <a:gd name="T0" fmla="*/ 0 w 171"/>
                    <a:gd name="T1" fmla="*/ 2 h 6"/>
                    <a:gd name="T2" fmla="*/ 2 w 171"/>
                    <a:gd name="T3" fmla="*/ 6 h 6"/>
                    <a:gd name="T4" fmla="*/ 171 w 171"/>
                    <a:gd name="T5" fmla="*/ 6 h 6"/>
                    <a:gd name="T6" fmla="*/ 171 w 171"/>
                    <a:gd name="T7" fmla="*/ 0 h 6"/>
                    <a:gd name="T8" fmla="*/ 2 w 171"/>
                    <a:gd name="T9" fmla="*/ 0 h 6"/>
                    <a:gd name="T10" fmla="*/ 6 w 171"/>
                    <a:gd name="T11" fmla="*/ 2 h 6"/>
                    <a:gd name="T12" fmla="*/ 0 w 171"/>
                    <a:gd name="T13" fmla="*/ 2 h 6"/>
                    <a:gd name="T14" fmla="*/ 0 w 171"/>
                    <a:gd name="T15" fmla="*/ 6 h 6"/>
                    <a:gd name="T16" fmla="*/ 2 w 171"/>
                    <a:gd name="T17" fmla="*/ 6 h 6"/>
                    <a:gd name="T18" fmla="*/ 0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0" y="2"/>
                      </a:moveTo>
                      <a:lnTo>
                        <a:pt x="2" y="6"/>
                      </a:lnTo>
                      <a:lnTo>
                        <a:pt x="171" y="6"/>
                      </a:lnTo>
                      <a:lnTo>
                        <a:pt x="171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6" name="Freeform 1776"/>
                <p:cNvSpPr>
                  <a:spLocks/>
                </p:cNvSpPr>
                <p:nvPr/>
              </p:nvSpPr>
              <p:spPr bwMode="auto">
                <a:xfrm>
                  <a:off x="2664" y="3701"/>
                  <a:ext cx="3" cy="6"/>
                </a:xfrm>
                <a:custGeom>
                  <a:avLst/>
                  <a:gdLst>
                    <a:gd name="T0" fmla="*/ 2 w 6"/>
                    <a:gd name="T1" fmla="*/ 0 h 11"/>
                    <a:gd name="T2" fmla="*/ 0 w 6"/>
                    <a:gd name="T3" fmla="*/ 2 h 11"/>
                    <a:gd name="T4" fmla="*/ 0 w 6"/>
                    <a:gd name="T5" fmla="*/ 11 h 11"/>
                    <a:gd name="T6" fmla="*/ 6 w 6"/>
                    <a:gd name="T7" fmla="*/ 11 h 11"/>
                    <a:gd name="T8" fmla="*/ 6 w 6"/>
                    <a:gd name="T9" fmla="*/ 2 h 11"/>
                    <a:gd name="T10" fmla="*/ 2 w 6"/>
                    <a:gd name="T11" fmla="*/ 5 h 11"/>
                    <a:gd name="T12" fmla="*/ 2 w 6"/>
                    <a:gd name="T13" fmla="*/ 0 h 11"/>
                    <a:gd name="T14" fmla="*/ 0 w 6"/>
                    <a:gd name="T15" fmla="*/ 0 h 11"/>
                    <a:gd name="T16" fmla="*/ 0 w 6"/>
                    <a:gd name="T17" fmla="*/ 2 h 11"/>
                    <a:gd name="T18" fmla="*/ 2 w 6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1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6" y="11"/>
                      </a:lnTo>
                      <a:lnTo>
                        <a:pt x="6" y="2"/>
                      </a:lnTo>
                      <a:lnTo>
                        <a:pt x="2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7" name="Freeform 1777"/>
                <p:cNvSpPr>
                  <a:spLocks/>
                </p:cNvSpPr>
                <p:nvPr/>
              </p:nvSpPr>
              <p:spPr bwMode="auto">
                <a:xfrm>
                  <a:off x="2665" y="3701"/>
                  <a:ext cx="85" cy="3"/>
                </a:xfrm>
                <a:custGeom>
                  <a:avLst/>
                  <a:gdLst>
                    <a:gd name="T0" fmla="*/ 171 w 171"/>
                    <a:gd name="T1" fmla="*/ 2 h 5"/>
                    <a:gd name="T2" fmla="*/ 169 w 171"/>
                    <a:gd name="T3" fmla="*/ 0 h 5"/>
                    <a:gd name="T4" fmla="*/ 0 w 171"/>
                    <a:gd name="T5" fmla="*/ 0 h 5"/>
                    <a:gd name="T6" fmla="*/ 0 w 171"/>
                    <a:gd name="T7" fmla="*/ 5 h 5"/>
                    <a:gd name="T8" fmla="*/ 169 w 171"/>
                    <a:gd name="T9" fmla="*/ 5 h 5"/>
                    <a:gd name="T10" fmla="*/ 165 w 171"/>
                    <a:gd name="T11" fmla="*/ 2 h 5"/>
                    <a:gd name="T12" fmla="*/ 171 w 171"/>
                    <a:gd name="T13" fmla="*/ 2 h 5"/>
                    <a:gd name="T14" fmla="*/ 171 w 171"/>
                    <a:gd name="T15" fmla="*/ 0 h 5"/>
                    <a:gd name="T16" fmla="*/ 169 w 171"/>
                    <a:gd name="T17" fmla="*/ 0 h 5"/>
                    <a:gd name="T18" fmla="*/ 171 w 171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5">
                      <a:moveTo>
                        <a:pt x="171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9" y="5"/>
                      </a:lnTo>
                      <a:lnTo>
                        <a:pt x="165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9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8" name="Freeform 1778"/>
                <p:cNvSpPr>
                  <a:spLocks/>
                </p:cNvSpPr>
                <p:nvPr/>
              </p:nvSpPr>
              <p:spPr bwMode="auto">
                <a:xfrm>
                  <a:off x="2747" y="3702"/>
                  <a:ext cx="3" cy="7"/>
                </a:xfrm>
                <a:custGeom>
                  <a:avLst/>
                  <a:gdLst>
                    <a:gd name="T0" fmla="*/ 4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4 w 6"/>
                    <a:gd name="T11" fmla="*/ 7 h 13"/>
                    <a:gd name="T12" fmla="*/ 4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4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4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4" y="7"/>
                      </a:lnTo>
                      <a:lnTo>
                        <a:pt x="4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79" name="Rectangle 1779"/>
                <p:cNvSpPr>
                  <a:spLocks noChangeArrowheads="1"/>
                </p:cNvSpPr>
                <p:nvPr/>
              </p:nvSpPr>
              <p:spPr bwMode="auto">
                <a:xfrm>
                  <a:off x="2862" y="3702"/>
                  <a:ext cx="83" cy="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0" name="Freeform 1780"/>
                <p:cNvSpPr>
                  <a:spLocks/>
                </p:cNvSpPr>
                <p:nvPr/>
              </p:nvSpPr>
              <p:spPr bwMode="auto">
                <a:xfrm>
                  <a:off x="2860" y="3706"/>
                  <a:ext cx="85" cy="3"/>
                </a:xfrm>
                <a:custGeom>
                  <a:avLst/>
                  <a:gdLst>
                    <a:gd name="T0" fmla="*/ 0 w 171"/>
                    <a:gd name="T1" fmla="*/ 2 h 6"/>
                    <a:gd name="T2" fmla="*/ 4 w 171"/>
                    <a:gd name="T3" fmla="*/ 6 h 6"/>
                    <a:gd name="T4" fmla="*/ 171 w 171"/>
                    <a:gd name="T5" fmla="*/ 6 h 6"/>
                    <a:gd name="T6" fmla="*/ 171 w 171"/>
                    <a:gd name="T7" fmla="*/ 0 h 6"/>
                    <a:gd name="T8" fmla="*/ 4 w 171"/>
                    <a:gd name="T9" fmla="*/ 0 h 6"/>
                    <a:gd name="T10" fmla="*/ 6 w 171"/>
                    <a:gd name="T11" fmla="*/ 2 h 6"/>
                    <a:gd name="T12" fmla="*/ 0 w 171"/>
                    <a:gd name="T13" fmla="*/ 2 h 6"/>
                    <a:gd name="T14" fmla="*/ 0 w 171"/>
                    <a:gd name="T15" fmla="*/ 6 h 6"/>
                    <a:gd name="T16" fmla="*/ 4 w 171"/>
                    <a:gd name="T17" fmla="*/ 6 h 6"/>
                    <a:gd name="T18" fmla="*/ 0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0" y="2"/>
                      </a:moveTo>
                      <a:lnTo>
                        <a:pt x="4" y="6"/>
                      </a:lnTo>
                      <a:lnTo>
                        <a:pt x="171" y="6"/>
                      </a:lnTo>
                      <a:lnTo>
                        <a:pt x="171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4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1" name="Freeform 1781"/>
                <p:cNvSpPr>
                  <a:spLocks/>
                </p:cNvSpPr>
                <p:nvPr/>
              </p:nvSpPr>
              <p:spPr bwMode="auto">
                <a:xfrm>
                  <a:off x="2860" y="3701"/>
                  <a:ext cx="3" cy="6"/>
                </a:xfrm>
                <a:custGeom>
                  <a:avLst/>
                  <a:gdLst>
                    <a:gd name="T0" fmla="*/ 4 w 6"/>
                    <a:gd name="T1" fmla="*/ 0 h 11"/>
                    <a:gd name="T2" fmla="*/ 0 w 6"/>
                    <a:gd name="T3" fmla="*/ 2 h 11"/>
                    <a:gd name="T4" fmla="*/ 0 w 6"/>
                    <a:gd name="T5" fmla="*/ 11 h 11"/>
                    <a:gd name="T6" fmla="*/ 6 w 6"/>
                    <a:gd name="T7" fmla="*/ 11 h 11"/>
                    <a:gd name="T8" fmla="*/ 6 w 6"/>
                    <a:gd name="T9" fmla="*/ 2 h 11"/>
                    <a:gd name="T10" fmla="*/ 4 w 6"/>
                    <a:gd name="T11" fmla="*/ 5 h 11"/>
                    <a:gd name="T12" fmla="*/ 4 w 6"/>
                    <a:gd name="T13" fmla="*/ 0 h 11"/>
                    <a:gd name="T14" fmla="*/ 0 w 6"/>
                    <a:gd name="T15" fmla="*/ 0 h 11"/>
                    <a:gd name="T16" fmla="*/ 0 w 6"/>
                    <a:gd name="T17" fmla="*/ 2 h 11"/>
                    <a:gd name="T18" fmla="*/ 4 w 6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1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6" y="11"/>
                      </a:lnTo>
                      <a:lnTo>
                        <a:pt x="6" y="2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2" name="Freeform 1782"/>
                <p:cNvSpPr>
                  <a:spLocks/>
                </p:cNvSpPr>
                <p:nvPr/>
              </p:nvSpPr>
              <p:spPr bwMode="auto">
                <a:xfrm>
                  <a:off x="2862" y="3701"/>
                  <a:ext cx="84" cy="3"/>
                </a:xfrm>
                <a:custGeom>
                  <a:avLst/>
                  <a:gdLst>
                    <a:gd name="T0" fmla="*/ 169 w 169"/>
                    <a:gd name="T1" fmla="*/ 2 h 5"/>
                    <a:gd name="T2" fmla="*/ 167 w 169"/>
                    <a:gd name="T3" fmla="*/ 0 h 5"/>
                    <a:gd name="T4" fmla="*/ 0 w 169"/>
                    <a:gd name="T5" fmla="*/ 0 h 5"/>
                    <a:gd name="T6" fmla="*/ 0 w 169"/>
                    <a:gd name="T7" fmla="*/ 5 h 5"/>
                    <a:gd name="T8" fmla="*/ 167 w 169"/>
                    <a:gd name="T9" fmla="*/ 5 h 5"/>
                    <a:gd name="T10" fmla="*/ 163 w 169"/>
                    <a:gd name="T11" fmla="*/ 2 h 5"/>
                    <a:gd name="T12" fmla="*/ 169 w 169"/>
                    <a:gd name="T13" fmla="*/ 2 h 5"/>
                    <a:gd name="T14" fmla="*/ 169 w 169"/>
                    <a:gd name="T15" fmla="*/ 0 h 5"/>
                    <a:gd name="T16" fmla="*/ 167 w 169"/>
                    <a:gd name="T17" fmla="*/ 0 h 5"/>
                    <a:gd name="T18" fmla="*/ 169 w 169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5">
                      <a:moveTo>
                        <a:pt x="169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7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3" name="Freeform 1783"/>
                <p:cNvSpPr>
                  <a:spLocks/>
                </p:cNvSpPr>
                <p:nvPr/>
              </p:nvSpPr>
              <p:spPr bwMode="auto">
                <a:xfrm>
                  <a:off x="2943" y="3702"/>
                  <a:ext cx="3" cy="7"/>
                </a:xfrm>
                <a:custGeom>
                  <a:avLst/>
                  <a:gdLst>
                    <a:gd name="T0" fmla="*/ 4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4 w 6"/>
                    <a:gd name="T11" fmla="*/ 7 h 13"/>
                    <a:gd name="T12" fmla="*/ 4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4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4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4" y="7"/>
                      </a:lnTo>
                      <a:lnTo>
                        <a:pt x="4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4" name="Rectangle 1784"/>
                <p:cNvSpPr>
                  <a:spLocks noChangeArrowheads="1"/>
                </p:cNvSpPr>
                <p:nvPr/>
              </p:nvSpPr>
              <p:spPr bwMode="auto">
                <a:xfrm>
                  <a:off x="3056" y="3702"/>
                  <a:ext cx="84" cy="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5" name="Freeform 1785"/>
                <p:cNvSpPr>
                  <a:spLocks/>
                </p:cNvSpPr>
                <p:nvPr/>
              </p:nvSpPr>
              <p:spPr bwMode="auto">
                <a:xfrm>
                  <a:off x="3055" y="3706"/>
                  <a:ext cx="85" cy="3"/>
                </a:xfrm>
                <a:custGeom>
                  <a:avLst/>
                  <a:gdLst>
                    <a:gd name="T0" fmla="*/ 0 w 169"/>
                    <a:gd name="T1" fmla="*/ 2 h 6"/>
                    <a:gd name="T2" fmla="*/ 2 w 169"/>
                    <a:gd name="T3" fmla="*/ 6 h 6"/>
                    <a:gd name="T4" fmla="*/ 169 w 169"/>
                    <a:gd name="T5" fmla="*/ 6 h 6"/>
                    <a:gd name="T6" fmla="*/ 169 w 169"/>
                    <a:gd name="T7" fmla="*/ 0 h 6"/>
                    <a:gd name="T8" fmla="*/ 2 w 169"/>
                    <a:gd name="T9" fmla="*/ 0 h 6"/>
                    <a:gd name="T10" fmla="*/ 4 w 169"/>
                    <a:gd name="T11" fmla="*/ 2 h 6"/>
                    <a:gd name="T12" fmla="*/ 0 w 169"/>
                    <a:gd name="T13" fmla="*/ 2 h 6"/>
                    <a:gd name="T14" fmla="*/ 0 w 169"/>
                    <a:gd name="T15" fmla="*/ 6 h 6"/>
                    <a:gd name="T16" fmla="*/ 2 w 169"/>
                    <a:gd name="T17" fmla="*/ 6 h 6"/>
                    <a:gd name="T18" fmla="*/ 0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0" y="2"/>
                      </a:moveTo>
                      <a:lnTo>
                        <a:pt x="2" y="6"/>
                      </a:lnTo>
                      <a:lnTo>
                        <a:pt x="169" y="6"/>
                      </a:lnTo>
                      <a:lnTo>
                        <a:pt x="169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6" name="Freeform 1786"/>
                <p:cNvSpPr>
                  <a:spLocks/>
                </p:cNvSpPr>
                <p:nvPr/>
              </p:nvSpPr>
              <p:spPr bwMode="auto">
                <a:xfrm>
                  <a:off x="3055" y="3701"/>
                  <a:ext cx="2" cy="6"/>
                </a:xfrm>
                <a:custGeom>
                  <a:avLst/>
                  <a:gdLst>
                    <a:gd name="T0" fmla="*/ 2 w 4"/>
                    <a:gd name="T1" fmla="*/ 0 h 11"/>
                    <a:gd name="T2" fmla="*/ 0 w 4"/>
                    <a:gd name="T3" fmla="*/ 2 h 11"/>
                    <a:gd name="T4" fmla="*/ 0 w 4"/>
                    <a:gd name="T5" fmla="*/ 11 h 11"/>
                    <a:gd name="T6" fmla="*/ 4 w 4"/>
                    <a:gd name="T7" fmla="*/ 11 h 11"/>
                    <a:gd name="T8" fmla="*/ 4 w 4"/>
                    <a:gd name="T9" fmla="*/ 2 h 11"/>
                    <a:gd name="T10" fmla="*/ 2 w 4"/>
                    <a:gd name="T11" fmla="*/ 5 h 11"/>
                    <a:gd name="T12" fmla="*/ 2 w 4"/>
                    <a:gd name="T13" fmla="*/ 0 h 11"/>
                    <a:gd name="T14" fmla="*/ 0 w 4"/>
                    <a:gd name="T15" fmla="*/ 0 h 11"/>
                    <a:gd name="T16" fmla="*/ 0 w 4"/>
                    <a:gd name="T17" fmla="*/ 2 h 11"/>
                    <a:gd name="T18" fmla="*/ 2 w 4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11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4" y="11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7" name="Freeform 1787"/>
                <p:cNvSpPr>
                  <a:spLocks/>
                </p:cNvSpPr>
                <p:nvPr/>
              </p:nvSpPr>
              <p:spPr bwMode="auto">
                <a:xfrm>
                  <a:off x="3056" y="3701"/>
                  <a:ext cx="86" cy="3"/>
                </a:xfrm>
                <a:custGeom>
                  <a:avLst/>
                  <a:gdLst>
                    <a:gd name="T0" fmla="*/ 171 w 171"/>
                    <a:gd name="T1" fmla="*/ 2 h 5"/>
                    <a:gd name="T2" fmla="*/ 167 w 171"/>
                    <a:gd name="T3" fmla="*/ 0 h 5"/>
                    <a:gd name="T4" fmla="*/ 0 w 171"/>
                    <a:gd name="T5" fmla="*/ 0 h 5"/>
                    <a:gd name="T6" fmla="*/ 0 w 171"/>
                    <a:gd name="T7" fmla="*/ 5 h 5"/>
                    <a:gd name="T8" fmla="*/ 167 w 171"/>
                    <a:gd name="T9" fmla="*/ 5 h 5"/>
                    <a:gd name="T10" fmla="*/ 165 w 171"/>
                    <a:gd name="T11" fmla="*/ 2 h 5"/>
                    <a:gd name="T12" fmla="*/ 171 w 171"/>
                    <a:gd name="T13" fmla="*/ 2 h 5"/>
                    <a:gd name="T14" fmla="*/ 171 w 171"/>
                    <a:gd name="T15" fmla="*/ 0 h 5"/>
                    <a:gd name="T16" fmla="*/ 167 w 171"/>
                    <a:gd name="T17" fmla="*/ 0 h 5"/>
                    <a:gd name="T18" fmla="*/ 171 w 171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5">
                      <a:moveTo>
                        <a:pt x="171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5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7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8" name="Freeform 1788"/>
                <p:cNvSpPr>
                  <a:spLocks/>
                </p:cNvSpPr>
                <p:nvPr/>
              </p:nvSpPr>
              <p:spPr bwMode="auto">
                <a:xfrm>
                  <a:off x="3139" y="3702"/>
                  <a:ext cx="3" cy="7"/>
                </a:xfrm>
                <a:custGeom>
                  <a:avLst/>
                  <a:gdLst>
                    <a:gd name="T0" fmla="*/ 2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2 w 6"/>
                    <a:gd name="T11" fmla="*/ 7 h 13"/>
                    <a:gd name="T12" fmla="*/ 2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2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2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2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89" name="Freeform 1789"/>
                <p:cNvSpPr>
                  <a:spLocks/>
                </p:cNvSpPr>
                <p:nvPr/>
              </p:nvSpPr>
              <p:spPr bwMode="auto">
                <a:xfrm>
                  <a:off x="1101" y="3269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0" name="Freeform 1790"/>
                <p:cNvSpPr>
                  <a:spLocks/>
                </p:cNvSpPr>
                <p:nvPr/>
              </p:nvSpPr>
              <p:spPr bwMode="auto">
                <a:xfrm>
                  <a:off x="1184" y="3269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1" name="Freeform 1791"/>
                <p:cNvSpPr>
                  <a:spLocks/>
                </p:cNvSpPr>
                <p:nvPr/>
              </p:nvSpPr>
              <p:spPr bwMode="auto">
                <a:xfrm>
                  <a:off x="1179" y="3703"/>
                  <a:ext cx="7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2" name="Freeform 1792"/>
                <p:cNvSpPr>
                  <a:spLocks/>
                </p:cNvSpPr>
                <p:nvPr/>
              </p:nvSpPr>
              <p:spPr bwMode="auto">
                <a:xfrm>
                  <a:off x="1179" y="3272"/>
                  <a:ext cx="3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3" name="Freeform 1793"/>
                <p:cNvSpPr>
                  <a:spLocks/>
                </p:cNvSpPr>
                <p:nvPr/>
              </p:nvSpPr>
              <p:spPr bwMode="auto">
                <a:xfrm>
                  <a:off x="1104" y="3272"/>
                  <a:ext cx="76" cy="3"/>
                </a:xfrm>
                <a:custGeom>
                  <a:avLst/>
                  <a:gdLst>
                    <a:gd name="T0" fmla="*/ 0 w 151"/>
                    <a:gd name="T1" fmla="*/ 5 h 5"/>
                    <a:gd name="T2" fmla="*/ 2 w 151"/>
                    <a:gd name="T3" fmla="*/ 5 h 5"/>
                    <a:gd name="T4" fmla="*/ 151 w 151"/>
                    <a:gd name="T5" fmla="*/ 5 h 5"/>
                    <a:gd name="T6" fmla="*/ 151 w 151"/>
                    <a:gd name="T7" fmla="*/ 0 h 5"/>
                    <a:gd name="T8" fmla="*/ 2 w 151"/>
                    <a:gd name="T9" fmla="*/ 0 h 5"/>
                    <a:gd name="T10" fmla="*/ 4 w 151"/>
                    <a:gd name="T11" fmla="*/ 2 h 5"/>
                    <a:gd name="T12" fmla="*/ 0 w 151"/>
                    <a:gd name="T13" fmla="*/ 5 h 5"/>
                    <a:gd name="T14" fmla="*/ 2 w 151"/>
                    <a:gd name="T15" fmla="*/ 5 h 5"/>
                    <a:gd name="T16" fmla="*/ 2 w 151"/>
                    <a:gd name="T17" fmla="*/ 5 h 5"/>
                    <a:gd name="T18" fmla="*/ 0 w 151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1" y="5"/>
                      </a:lnTo>
                      <a:lnTo>
                        <a:pt x="15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4" name="Freeform 1794"/>
                <p:cNvSpPr>
                  <a:spLocks/>
                </p:cNvSpPr>
                <p:nvPr/>
              </p:nvSpPr>
              <p:spPr bwMode="auto">
                <a:xfrm>
                  <a:off x="1097" y="3268"/>
                  <a:ext cx="9" cy="7"/>
                </a:xfrm>
                <a:custGeom>
                  <a:avLst/>
                  <a:gdLst>
                    <a:gd name="T0" fmla="*/ 8 w 20"/>
                    <a:gd name="T1" fmla="*/ 0 h 13"/>
                    <a:gd name="T2" fmla="*/ 6 w 20"/>
                    <a:gd name="T3" fmla="*/ 4 h 13"/>
                    <a:gd name="T4" fmla="*/ 16 w 20"/>
                    <a:gd name="T5" fmla="*/ 13 h 13"/>
                    <a:gd name="T6" fmla="*/ 20 w 20"/>
                    <a:gd name="T7" fmla="*/ 10 h 13"/>
                    <a:gd name="T8" fmla="*/ 10 w 20"/>
                    <a:gd name="T9" fmla="*/ 2 h 13"/>
                    <a:gd name="T10" fmla="*/ 8 w 20"/>
                    <a:gd name="T11" fmla="*/ 6 h 13"/>
                    <a:gd name="T12" fmla="*/ 8 w 20"/>
                    <a:gd name="T13" fmla="*/ 0 h 13"/>
                    <a:gd name="T14" fmla="*/ 0 w 20"/>
                    <a:gd name="T15" fmla="*/ 0 h 13"/>
                    <a:gd name="T16" fmla="*/ 6 w 20"/>
                    <a:gd name="T17" fmla="*/ 4 h 13"/>
                    <a:gd name="T18" fmla="*/ 8 w 20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6" y="13"/>
                      </a:lnTo>
                      <a:lnTo>
                        <a:pt x="20" y="10"/>
                      </a:lnTo>
                      <a:lnTo>
                        <a:pt x="10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5" name="Freeform 1795"/>
                <p:cNvSpPr>
                  <a:spLocks/>
                </p:cNvSpPr>
                <p:nvPr/>
              </p:nvSpPr>
              <p:spPr bwMode="auto">
                <a:xfrm>
                  <a:off x="1101" y="3268"/>
                  <a:ext cx="86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69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69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69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69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6" name="Freeform 1796"/>
                <p:cNvSpPr>
                  <a:spLocks/>
                </p:cNvSpPr>
                <p:nvPr/>
              </p:nvSpPr>
              <p:spPr bwMode="auto">
                <a:xfrm>
                  <a:off x="1296" y="3269"/>
                  <a:ext cx="85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7" name="Freeform 1797"/>
                <p:cNvSpPr>
                  <a:spLocks/>
                </p:cNvSpPr>
                <p:nvPr/>
              </p:nvSpPr>
              <p:spPr bwMode="auto">
                <a:xfrm>
                  <a:off x="1380" y="3269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8" name="Freeform 1798"/>
                <p:cNvSpPr>
                  <a:spLocks/>
                </p:cNvSpPr>
                <p:nvPr/>
              </p:nvSpPr>
              <p:spPr bwMode="auto">
                <a:xfrm>
                  <a:off x="1375" y="3703"/>
                  <a:ext cx="7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399" name="Freeform 1799"/>
                <p:cNvSpPr>
                  <a:spLocks/>
                </p:cNvSpPr>
                <p:nvPr/>
              </p:nvSpPr>
              <p:spPr bwMode="auto">
                <a:xfrm>
                  <a:off x="1375" y="3272"/>
                  <a:ext cx="3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0" name="Freeform 1800"/>
                <p:cNvSpPr>
                  <a:spLocks/>
                </p:cNvSpPr>
                <p:nvPr/>
              </p:nvSpPr>
              <p:spPr bwMode="auto">
                <a:xfrm>
                  <a:off x="1299" y="3272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4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4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4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4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1" name="Freeform 1801"/>
                <p:cNvSpPr>
                  <a:spLocks/>
                </p:cNvSpPr>
                <p:nvPr/>
              </p:nvSpPr>
              <p:spPr bwMode="auto">
                <a:xfrm>
                  <a:off x="1293" y="3268"/>
                  <a:ext cx="8" cy="7"/>
                </a:xfrm>
                <a:custGeom>
                  <a:avLst/>
                  <a:gdLst>
                    <a:gd name="T0" fmla="*/ 8 w 18"/>
                    <a:gd name="T1" fmla="*/ 0 h 13"/>
                    <a:gd name="T2" fmla="*/ 6 w 18"/>
                    <a:gd name="T3" fmla="*/ 4 h 13"/>
                    <a:gd name="T4" fmla="*/ 14 w 18"/>
                    <a:gd name="T5" fmla="*/ 13 h 13"/>
                    <a:gd name="T6" fmla="*/ 18 w 18"/>
                    <a:gd name="T7" fmla="*/ 10 h 13"/>
                    <a:gd name="T8" fmla="*/ 8 w 18"/>
                    <a:gd name="T9" fmla="*/ 2 h 13"/>
                    <a:gd name="T10" fmla="*/ 8 w 18"/>
                    <a:gd name="T11" fmla="*/ 6 h 13"/>
                    <a:gd name="T12" fmla="*/ 8 w 18"/>
                    <a:gd name="T13" fmla="*/ 0 h 13"/>
                    <a:gd name="T14" fmla="*/ 0 w 18"/>
                    <a:gd name="T15" fmla="*/ 0 h 13"/>
                    <a:gd name="T16" fmla="*/ 6 w 18"/>
                    <a:gd name="T17" fmla="*/ 4 h 13"/>
                    <a:gd name="T18" fmla="*/ 8 w 18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4" y="13"/>
                      </a:lnTo>
                      <a:lnTo>
                        <a:pt x="18" y="10"/>
                      </a:lnTo>
                      <a:lnTo>
                        <a:pt x="8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2" name="Freeform 1802"/>
                <p:cNvSpPr>
                  <a:spLocks/>
                </p:cNvSpPr>
                <p:nvPr/>
              </p:nvSpPr>
              <p:spPr bwMode="auto">
                <a:xfrm>
                  <a:off x="1296" y="3268"/>
                  <a:ext cx="87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69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69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69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69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3" name="Freeform 1803"/>
                <p:cNvSpPr>
                  <a:spLocks/>
                </p:cNvSpPr>
                <p:nvPr/>
              </p:nvSpPr>
              <p:spPr bwMode="auto">
                <a:xfrm>
                  <a:off x="1491" y="3269"/>
                  <a:ext cx="86" cy="438"/>
                </a:xfrm>
                <a:custGeom>
                  <a:avLst/>
                  <a:gdLst>
                    <a:gd name="T0" fmla="*/ 170 w 170"/>
                    <a:gd name="T1" fmla="*/ 0 h 876"/>
                    <a:gd name="T2" fmla="*/ 170 w 170"/>
                    <a:gd name="T3" fmla="*/ 876 h 876"/>
                    <a:gd name="T4" fmla="*/ 161 w 170"/>
                    <a:gd name="T5" fmla="*/ 870 h 876"/>
                    <a:gd name="T6" fmla="*/ 161 w 170"/>
                    <a:gd name="T7" fmla="*/ 10 h 876"/>
                    <a:gd name="T8" fmla="*/ 9 w 170"/>
                    <a:gd name="T9" fmla="*/ 10 h 876"/>
                    <a:gd name="T10" fmla="*/ 0 w 170"/>
                    <a:gd name="T11" fmla="*/ 0 h 876"/>
                    <a:gd name="T12" fmla="*/ 170 w 170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0" h="876">
                      <a:moveTo>
                        <a:pt x="170" y="0"/>
                      </a:moveTo>
                      <a:lnTo>
                        <a:pt x="170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9" y="10"/>
                      </a:lnTo>
                      <a:lnTo>
                        <a:pt x="0" y="0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4" name="Freeform 1804"/>
                <p:cNvSpPr>
                  <a:spLocks/>
                </p:cNvSpPr>
                <p:nvPr/>
              </p:nvSpPr>
              <p:spPr bwMode="auto">
                <a:xfrm>
                  <a:off x="1576" y="3269"/>
                  <a:ext cx="2" cy="440"/>
                </a:xfrm>
                <a:custGeom>
                  <a:avLst/>
                  <a:gdLst>
                    <a:gd name="T0" fmla="*/ 0 w 4"/>
                    <a:gd name="T1" fmla="*/ 878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72 h 880"/>
                    <a:gd name="T12" fmla="*/ 0 w 4"/>
                    <a:gd name="T13" fmla="*/ 878 h 880"/>
                    <a:gd name="T14" fmla="*/ 4 w 4"/>
                    <a:gd name="T15" fmla="*/ 880 h 880"/>
                    <a:gd name="T16" fmla="*/ 4 w 4"/>
                    <a:gd name="T17" fmla="*/ 876 h 880"/>
                    <a:gd name="T18" fmla="*/ 0 w 4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0" y="878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72"/>
                      </a:lnTo>
                      <a:lnTo>
                        <a:pt x="0" y="878"/>
                      </a:lnTo>
                      <a:lnTo>
                        <a:pt x="4" y="880"/>
                      </a:lnTo>
                      <a:lnTo>
                        <a:pt x="4" y="876"/>
                      </a:lnTo>
                      <a:lnTo>
                        <a:pt x="0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5" name="Freeform 1805"/>
                <p:cNvSpPr>
                  <a:spLocks/>
                </p:cNvSpPr>
                <p:nvPr/>
              </p:nvSpPr>
              <p:spPr bwMode="auto">
                <a:xfrm>
                  <a:off x="1571" y="3703"/>
                  <a:ext cx="6" cy="5"/>
                </a:xfrm>
                <a:custGeom>
                  <a:avLst/>
                  <a:gdLst>
                    <a:gd name="T0" fmla="*/ 0 w 11"/>
                    <a:gd name="T1" fmla="*/ 2 h 10"/>
                    <a:gd name="T2" fmla="*/ 0 w 11"/>
                    <a:gd name="T3" fmla="*/ 4 h 10"/>
                    <a:gd name="T4" fmla="*/ 9 w 11"/>
                    <a:gd name="T5" fmla="*/ 10 h 10"/>
                    <a:gd name="T6" fmla="*/ 11 w 11"/>
                    <a:gd name="T7" fmla="*/ 4 h 10"/>
                    <a:gd name="T8" fmla="*/ 2 w 11"/>
                    <a:gd name="T9" fmla="*/ 0 h 10"/>
                    <a:gd name="T10" fmla="*/ 4 w 11"/>
                    <a:gd name="T11" fmla="*/ 2 h 10"/>
                    <a:gd name="T12" fmla="*/ 0 w 11"/>
                    <a:gd name="T13" fmla="*/ 2 h 10"/>
                    <a:gd name="T14" fmla="*/ 0 w 11"/>
                    <a:gd name="T15" fmla="*/ 4 h 10"/>
                    <a:gd name="T16" fmla="*/ 0 w 11"/>
                    <a:gd name="T17" fmla="*/ 4 h 10"/>
                    <a:gd name="T18" fmla="*/ 0 w 11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" h="10">
                      <a:moveTo>
                        <a:pt x="0" y="2"/>
                      </a:moveTo>
                      <a:lnTo>
                        <a:pt x="0" y="4"/>
                      </a:lnTo>
                      <a:lnTo>
                        <a:pt x="9" y="10"/>
                      </a:lnTo>
                      <a:lnTo>
                        <a:pt x="11" y="4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6" name="Freeform 1806"/>
                <p:cNvSpPr>
                  <a:spLocks/>
                </p:cNvSpPr>
                <p:nvPr/>
              </p:nvSpPr>
              <p:spPr bwMode="auto">
                <a:xfrm>
                  <a:off x="1571" y="3272"/>
                  <a:ext cx="2" cy="432"/>
                </a:xfrm>
                <a:custGeom>
                  <a:avLst/>
                  <a:gdLst>
                    <a:gd name="T0" fmla="*/ 2 w 4"/>
                    <a:gd name="T1" fmla="*/ 5 h 864"/>
                    <a:gd name="T2" fmla="*/ 0 w 4"/>
                    <a:gd name="T3" fmla="*/ 4 h 864"/>
                    <a:gd name="T4" fmla="*/ 0 w 4"/>
                    <a:gd name="T5" fmla="*/ 864 h 864"/>
                    <a:gd name="T6" fmla="*/ 4 w 4"/>
                    <a:gd name="T7" fmla="*/ 864 h 864"/>
                    <a:gd name="T8" fmla="*/ 4 w 4"/>
                    <a:gd name="T9" fmla="*/ 4 h 864"/>
                    <a:gd name="T10" fmla="*/ 2 w 4"/>
                    <a:gd name="T11" fmla="*/ 0 h 864"/>
                    <a:gd name="T12" fmla="*/ 4 w 4"/>
                    <a:gd name="T13" fmla="*/ 4 h 864"/>
                    <a:gd name="T14" fmla="*/ 4 w 4"/>
                    <a:gd name="T15" fmla="*/ 0 h 864"/>
                    <a:gd name="T16" fmla="*/ 2 w 4"/>
                    <a:gd name="T17" fmla="*/ 0 h 864"/>
                    <a:gd name="T18" fmla="*/ 2 w 4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4" y="864"/>
                      </a:lnTo>
                      <a:lnTo>
                        <a:pt x="4" y="4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7" name="Freeform 1807"/>
                <p:cNvSpPr>
                  <a:spLocks/>
                </p:cNvSpPr>
                <p:nvPr/>
              </p:nvSpPr>
              <p:spPr bwMode="auto">
                <a:xfrm>
                  <a:off x="1495" y="3272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1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1 w 153"/>
                    <a:gd name="T9" fmla="*/ 0 h 5"/>
                    <a:gd name="T10" fmla="*/ 3 w 153"/>
                    <a:gd name="T11" fmla="*/ 2 h 5"/>
                    <a:gd name="T12" fmla="*/ 0 w 153"/>
                    <a:gd name="T13" fmla="*/ 5 h 5"/>
                    <a:gd name="T14" fmla="*/ 1 w 153"/>
                    <a:gd name="T15" fmla="*/ 5 h 5"/>
                    <a:gd name="T16" fmla="*/ 1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1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8" name="Freeform 1808"/>
                <p:cNvSpPr>
                  <a:spLocks/>
                </p:cNvSpPr>
                <p:nvPr/>
              </p:nvSpPr>
              <p:spPr bwMode="auto">
                <a:xfrm>
                  <a:off x="1488" y="3268"/>
                  <a:ext cx="9" cy="7"/>
                </a:xfrm>
                <a:custGeom>
                  <a:avLst/>
                  <a:gdLst>
                    <a:gd name="T0" fmla="*/ 6 w 17"/>
                    <a:gd name="T1" fmla="*/ 0 h 13"/>
                    <a:gd name="T2" fmla="*/ 4 w 17"/>
                    <a:gd name="T3" fmla="*/ 4 h 13"/>
                    <a:gd name="T4" fmla="*/ 14 w 17"/>
                    <a:gd name="T5" fmla="*/ 13 h 13"/>
                    <a:gd name="T6" fmla="*/ 17 w 17"/>
                    <a:gd name="T7" fmla="*/ 10 h 13"/>
                    <a:gd name="T8" fmla="*/ 8 w 17"/>
                    <a:gd name="T9" fmla="*/ 2 h 13"/>
                    <a:gd name="T10" fmla="*/ 6 w 17"/>
                    <a:gd name="T11" fmla="*/ 6 h 13"/>
                    <a:gd name="T12" fmla="*/ 6 w 17"/>
                    <a:gd name="T13" fmla="*/ 0 h 13"/>
                    <a:gd name="T14" fmla="*/ 0 w 17"/>
                    <a:gd name="T15" fmla="*/ 0 h 13"/>
                    <a:gd name="T16" fmla="*/ 4 w 17"/>
                    <a:gd name="T17" fmla="*/ 4 h 13"/>
                    <a:gd name="T18" fmla="*/ 6 w 17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" h="13">
                      <a:moveTo>
                        <a:pt x="6" y="0"/>
                      </a:moveTo>
                      <a:lnTo>
                        <a:pt x="4" y="4"/>
                      </a:lnTo>
                      <a:lnTo>
                        <a:pt x="14" y="13"/>
                      </a:lnTo>
                      <a:lnTo>
                        <a:pt x="17" y="10"/>
                      </a:lnTo>
                      <a:lnTo>
                        <a:pt x="8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09" name="Freeform 1809"/>
                <p:cNvSpPr>
                  <a:spLocks/>
                </p:cNvSpPr>
                <p:nvPr/>
              </p:nvSpPr>
              <p:spPr bwMode="auto">
                <a:xfrm>
                  <a:off x="1491" y="3268"/>
                  <a:ext cx="87" cy="3"/>
                </a:xfrm>
                <a:custGeom>
                  <a:avLst/>
                  <a:gdLst>
                    <a:gd name="T0" fmla="*/ 172 w 172"/>
                    <a:gd name="T1" fmla="*/ 2 h 6"/>
                    <a:gd name="T2" fmla="*/ 170 w 172"/>
                    <a:gd name="T3" fmla="*/ 0 h 6"/>
                    <a:gd name="T4" fmla="*/ 0 w 172"/>
                    <a:gd name="T5" fmla="*/ 0 h 6"/>
                    <a:gd name="T6" fmla="*/ 0 w 172"/>
                    <a:gd name="T7" fmla="*/ 6 h 6"/>
                    <a:gd name="T8" fmla="*/ 170 w 172"/>
                    <a:gd name="T9" fmla="*/ 6 h 6"/>
                    <a:gd name="T10" fmla="*/ 168 w 172"/>
                    <a:gd name="T11" fmla="*/ 2 h 6"/>
                    <a:gd name="T12" fmla="*/ 172 w 172"/>
                    <a:gd name="T13" fmla="*/ 2 h 6"/>
                    <a:gd name="T14" fmla="*/ 172 w 172"/>
                    <a:gd name="T15" fmla="*/ 0 h 6"/>
                    <a:gd name="T16" fmla="*/ 170 w 172"/>
                    <a:gd name="T17" fmla="*/ 0 h 6"/>
                    <a:gd name="T18" fmla="*/ 172 w 172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6">
                      <a:moveTo>
                        <a:pt x="172" y="2"/>
                      </a:moveTo>
                      <a:lnTo>
                        <a:pt x="17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0" y="6"/>
                      </a:lnTo>
                      <a:lnTo>
                        <a:pt x="168" y="2"/>
                      </a:lnTo>
                      <a:lnTo>
                        <a:pt x="172" y="2"/>
                      </a:lnTo>
                      <a:lnTo>
                        <a:pt x="172" y="0"/>
                      </a:lnTo>
                      <a:lnTo>
                        <a:pt x="170" y="0"/>
                      </a:lnTo>
                      <a:lnTo>
                        <a:pt x="17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0" name="Freeform 1810"/>
                <p:cNvSpPr>
                  <a:spLocks/>
                </p:cNvSpPr>
                <p:nvPr/>
              </p:nvSpPr>
              <p:spPr bwMode="auto">
                <a:xfrm>
                  <a:off x="1687" y="3269"/>
                  <a:ext cx="85" cy="438"/>
                </a:xfrm>
                <a:custGeom>
                  <a:avLst/>
                  <a:gdLst>
                    <a:gd name="T0" fmla="*/ 168 w 168"/>
                    <a:gd name="T1" fmla="*/ 0 h 876"/>
                    <a:gd name="T2" fmla="*/ 168 w 168"/>
                    <a:gd name="T3" fmla="*/ 876 h 876"/>
                    <a:gd name="T4" fmla="*/ 160 w 168"/>
                    <a:gd name="T5" fmla="*/ 870 h 876"/>
                    <a:gd name="T6" fmla="*/ 160 w 168"/>
                    <a:gd name="T7" fmla="*/ 10 h 876"/>
                    <a:gd name="T8" fmla="*/ 9 w 168"/>
                    <a:gd name="T9" fmla="*/ 10 h 876"/>
                    <a:gd name="T10" fmla="*/ 0 w 168"/>
                    <a:gd name="T11" fmla="*/ 0 h 876"/>
                    <a:gd name="T12" fmla="*/ 168 w 168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8" h="876">
                      <a:moveTo>
                        <a:pt x="168" y="0"/>
                      </a:moveTo>
                      <a:lnTo>
                        <a:pt x="168" y="876"/>
                      </a:lnTo>
                      <a:lnTo>
                        <a:pt x="160" y="870"/>
                      </a:lnTo>
                      <a:lnTo>
                        <a:pt x="160" y="10"/>
                      </a:lnTo>
                      <a:lnTo>
                        <a:pt x="9" y="10"/>
                      </a:lnTo>
                      <a:lnTo>
                        <a:pt x="0" y="0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1" name="Freeform 1811"/>
                <p:cNvSpPr>
                  <a:spLocks/>
                </p:cNvSpPr>
                <p:nvPr/>
              </p:nvSpPr>
              <p:spPr bwMode="auto">
                <a:xfrm>
                  <a:off x="1771" y="3269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2" name="Freeform 1812"/>
                <p:cNvSpPr>
                  <a:spLocks/>
                </p:cNvSpPr>
                <p:nvPr/>
              </p:nvSpPr>
              <p:spPr bwMode="auto">
                <a:xfrm>
                  <a:off x="1766" y="3703"/>
                  <a:ext cx="7" cy="5"/>
                </a:xfrm>
                <a:custGeom>
                  <a:avLst/>
                  <a:gdLst>
                    <a:gd name="T0" fmla="*/ 0 w 13"/>
                    <a:gd name="T1" fmla="*/ 2 h 10"/>
                    <a:gd name="T2" fmla="*/ 2 w 13"/>
                    <a:gd name="T3" fmla="*/ 4 h 10"/>
                    <a:gd name="T4" fmla="*/ 11 w 13"/>
                    <a:gd name="T5" fmla="*/ 10 h 10"/>
                    <a:gd name="T6" fmla="*/ 13 w 13"/>
                    <a:gd name="T7" fmla="*/ 4 h 10"/>
                    <a:gd name="T8" fmla="*/ 3 w 13"/>
                    <a:gd name="T9" fmla="*/ 0 h 10"/>
                    <a:gd name="T10" fmla="*/ 5 w 13"/>
                    <a:gd name="T11" fmla="*/ 2 h 10"/>
                    <a:gd name="T12" fmla="*/ 0 w 13"/>
                    <a:gd name="T13" fmla="*/ 2 h 10"/>
                    <a:gd name="T14" fmla="*/ 0 w 13"/>
                    <a:gd name="T15" fmla="*/ 4 h 10"/>
                    <a:gd name="T16" fmla="*/ 2 w 13"/>
                    <a:gd name="T17" fmla="*/ 4 h 10"/>
                    <a:gd name="T18" fmla="*/ 0 w 13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1" y="10"/>
                      </a:lnTo>
                      <a:lnTo>
                        <a:pt x="13" y="4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3" name="Freeform 1813"/>
                <p:cNvSpPr>
                  <a:spLocks/>
                </p:cNvSpPr>
                <p:nvPr/>
              </p:nvSpPr>
              <p:spPr bwMode="auto">
                <a:xfrm>
                  <a:off x="1766" y="3272"/>
                  <a:ext cx="3" cy="432"/>
                </a:xfrm>
                <a:custGeom>
                  <a:avLst/>
                  <a:gdLst>
                    <a:gd name="T0" fmla="*/ 3 w 5"/>
                    <a:gd name="T1" fmla="*/ 5 h 864"/>
                    <a:gd name="T2" fmla="*/ 0 w 5"/>
                    <a:gd name="T3" fmla="*/ 4 h 864"/>
                    <a:gd name="T4" fmla="*/ 0 w 5"/>
                    <a:gd name="T5" fmla="*/ 864 h 864"/>
                    <a:gd name="T6" fmla="*/ 5 w 5"/>
                    <a:gd name="T7" fmla="*/ 864 h 864"/>
                    <a:gd name="T8" fmla="*/ 5 w 5"/>
                    <a:gd name="T9" fmla="*/ 4 h 864"/>
                    <a:gd name="T10" fmla="*/ 3 w 5"/>
                    <a:gd name="T11" fmla="*/ 0 h 864"/>
                    <a:gd name="T12" fmla="*/ 5 w 5"/>
                    <a:gd name="T13" fmla="*/ 4 h 864"/>
                    <a:gd name="T14" fmla="*/ 5 w 5"/>
                    <a:gd name="T15" fmla="*/ 0 h 864"/>
                    <a:gd name="T16" fmla="*/ 3 w 5"/>
                    <a:gd name="T17" fmla="*/ 0 h 864"/>
                    <a:gd name="T18" fmla="*/ 3 w 5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64">
                      <a:moveTo>
                        <a:pt x="3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5" y="864"/>
                      </a:lnTo>
                      <a:lnTo>
                        <a:pt x="5" y="4"/>
                      </a:lnTo>
                      <a:lnTo>
                        <a:pt x="3" y="0"/>
                      </a:lnTo>
                      <a:lnTo>
                        <a:pt x="5" y="4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4" name="Freeform 1814"/>
                <p:cNvSpPr>
                  <a:spLocks/>
                </p:cNvSpPr>
                <p:nvPr/>
              </p:nvSpPr>
              <p:spPr bwMode="auto">
                <a:xfrm>
                  <a:off x="1691" y="3272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2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2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0 w 153"/>
                    <a:gd name="T15" fmla="*/ 5 h 5"/>
                    <a:gd name="T16" fmla="*/ 2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5" name="Freeform 1815"/>
                <p:cNvSpPr>
                  <a:spLocks/>
                </p:cNvSpPr>
                <p:nvPr/>
              </p:nvSpPr>
              <p:spPr bwMode="auto">
                <a:xfrm>
                  <a:off x="1683" y="3268"/>
                  <a:ext cx="10" cy="7"/>
                </a:xfrm>
                <a:custGeom>
                  <a:avLst/>
                  <a:gdLst>
                    <a:gd name="T0" fmla="*/ 8 w 19"/>
                    <a:gd name="T1" fmla="*/ 0 h 13"/>
                    <a:gd name="T2" fmla="*/ 6 w 19"/>
                    <a:gd name="T3" fmla="*/ 4 h 13"/>
                    <a:gd name="T4" fmla="*/ 15 w 19"/>
                    <a:gd name="T5" fmla="*/ 13 h 13"/>
                    <a:gd name="T6" fmla="*/ 19 w 19"/>
                    <a:gd name="T7" fmla="*/ 10 h 13"/>
                    <a:gd name="T8" fmla="*/ 9 w 19"/>
                    <a:gd name="T9" fmla="*/ 2 h 13"/>
                    <a:gd name="T10" fmla="*/ 8 w 19"/>
                    <a:gd name="T11" fmla="*/ 6 h 13"/>
                    <a:gd name="T12" fmla="*/ 8 w 19"/>
                    <a:gd name="T13" fmla="*/ 0 h 13"/>
                    <a:gd name="T14" fmla="*/ 0 w 19"/>
                    <a:gd name="T15" fmla="*/ 0 h 13"/>
                    <a:gd name="T16" fmla="*/ 6 w 19"/>
                    <a:gd name="T17" fmla="*/ 4 h 13"/>
                    <a:gd name="T18" fmla="*/ 8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5" y="13"/>
                      </a:lnTo>
                      <a:lnTo>
                        <a:pt x="19" y="10"/>
                      </a:lnTo>
                      <a:lnTo>
                        <a:pt x="9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6" name="Freeform 1816"/>
                <p:cNvSpPr>
                  <a:spLocks/>
                </p:cNvSpPr>
                <p:nvPr/>
              </p:nvSpPr>
              <p:spPr bwMode="auto">
                <a:xfrm>
                  <a:off x="1687" y="3268"/>
                  <a:ext cx="87" cy="3"/>
                </a:xfrm>
                <a:custGeom>
                  <a:avLst/>
                  <a:gdLst>
                    <a:gd name="T0" fmla="*/ 172 w 172"/>
                    <a:gd name="T1" fmla="*/ 2 h 6"/>
                    <a:gd name="T2" fmla="*/ 168 w 172"/>
                    <a:gd name="T3" fmla="*/ 0 h 6"/>
                    <a:gd name="T4" fmla="*/ 0 w 172"/>
                    <a:gd name="T5" fmla="*/ 0 h 6"/>
                    <a:gd name="T6" fmla="*/ 0 w 172"/>
                    <a:gd name="T7" fmla="*/ 6 h 6"/>
                    <a:gd name="T8" fmla="*/ 168 w 172"/>
                    <a:gd name="T9" fmla="*/ 6 h 6"/>
                    <a:gd name="T10" fmla="*/ 166 w 172"/>
                    <a:gd name="T11" fmla="*/ 2 h 6"/>
                    <a:gd name="T12" fmla="*/ 172 w 172"/>
                    <a:gd name="T13" fmla="*/ 2 h 6"/>
                    <a:gd name="T14" fmla="*/ 172 w 172"/>
                    <a:gd name="T15" fmla="*/ 0 h 6"/>
                    <a:gd name="T16" fmla="*/ 168 w 172"/>
                    <a:gd name="T17" fmla="*/ 0 h 6"/>
                    <a:gd name="T18" fmla="*/ 172 w 172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6">
                      <a:moveTo>
                        <a:pt x="172" y="2"/>
                      </a:moveTo>
                      <a:lnTo>
                        <a:pt x="16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8" y="6"/>
                      </a:lnTo>
                      <a:lnTo>
                        <a:pt x="166" y="2"/>
                      </a:lnTo>
                      <a:lnTo>
                        <a:pt x="172" y="2"/>
                      </a:lnTo>
                      <a:lnTo>
                        <a:pt x="172" y="0"/>
                      </a:lnTo>
                      <a:lnTo>
                        <a:pt x="168" y="0"/>
                      </a:lnTo>
                      <a:lnTo>
                        <a:pt x="17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7" name="Freeform 1817"/>
                <p:cNvSpPr>
                  <a:spLocks/>
                </p:cNvSpPr>
                <p:nvPr/>
              </p:nvSpPr>
              <p:spPr bwMode="auto">
                <a:xfrm>
                  <a:off x="1882" y="3269"/>
                  <a:ext cx="85" cy="438"/>
                </a:xfrm>
                <a:custGeom>
                  <a:avLst/>
                  <a:gdLst>
                    <a:gd name="T0" fmla="*/ 171 w 171"/>
                    <a:gd name="T1" fmla="*/ 0 h 876"/>
                    <a:gd name="T2" fmla="*/ 171 w 171"/>
                    <a:gd name="T3" fmla="*/ 876 h 876"/>
                    <a:gd name="T4" fmla="*/ 161 w 171"/>
                    <a:gd name="T5" fmla="*/ 870 h 876"/>
                    <a:gd name="T6" fmla="*/ 161 w 171"/>
                    <a:gd name="T7" fmla="*/ 10 h 876"/>
                    <a:gd name="T8" fmla="*/ 10 w 171"/>
                    <a:gd name="T9" fmla="*/ 10 h 876"/>
                    <a:gd name="T10" fmla="*/ 0 w 171"/>
                    <a:gd name="T11" fmla="*/ 0 h 876"/>
                    <a:gd name="T12" fmla="*/ 171 w 171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1" h="876">
                      <a:moveTo>
                        <a:pt x="171" y="0"/>
                      </a:moveTo>
                      <a:lnTo>
                        <a:pt x="171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7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8" name="Freeform 1818"/>
                <p:cNvSpPr>
                  <a:spLocks/>
                </p:cNvSpPr>
                <p:nvPr/>
              </p:nvSpPr>
              <p:spPr bwMode="auto">
                <a:xfrm>
                  <a:off x="1966" y="3269"/>
                  <a:ext cx="2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19" name="Freeform 1819"/>
                <p:cNvSpPr>
                  <a:spLocks/>
                </p:cNvSpPr>
                <p:nvPr/>
              </p:nvSpPr>
              <p:spPr bwMode="auto">
                <a:xfrm>
                  <a:off x="1961" y="3703"/>
                  <a:ext cx="6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0" name="Freeform 1820"/>
                <p:cNvSpPr>
                  <a:spLocks/>
                </p:cNvSpPr>
                <p:nvPr/>
              </p:nvSpPr>
              <p:spPr bwMode="auto">
                <a:xfrm>
                  <a:off x="1961" y="3272"/>
                  <a:ext cx="3" cy="432"/>
                </a:xfrm>
                <a:custGeom>
                  <a:avLst/>
                  <a:gdLst>
                    <a:gd name="T0" fmla="*/ 4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4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4 w 6"/>
                    <a:gd name="T17" fmla="*/ 0 h 864"/>
                    <a:gd name="T18" fmla="*/ 4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4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1" name="Freeform 1821"/>
                <p:cNvSpPr>
                  <a:spLocks/>
                </p:cNvSpPr>
                <p:nvPr/>
              </p:nvSpPr>
              <p:spPr bwMode="auto">
                <a:xfrm>
                  <a:off x="1886" y="3272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2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2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2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2" name="Freeform 1822"/>
                <p:cNvSpPr>
                  <a:spLocks/>
                </p:cNvSpPr>
                <p:nvPr/>
              </p:nvSpPr>
              <p:spPr bwMode="auto">
                <a:xfrm>
                  <a:off x="1878" y="3268"/>
                  <a:ext cx="10" cy="7"/>
                </a:xfrm>
                <a:custGeom>
                  <a:avLst/>
                  <a:gdLst>
                    <a:gd name="T0" fmla="*/ 7 w 19"/>
                    <a:gd name="T1" fmla="*/ 0 h 13"/>
                    <a:gd name="T2" fmla="*/ 5 w 19"/>
                    <a:gd name="T3" fmla="*/ 4 h 13"/>
                    <a:gd name="T4" fmla="*/ 15 w 19"/>
                    <a:gd name="T5" fmla="*/ 13 h 13"/>
                    <a:gd name="T6" fmla="*/ 19 w 19"/>
                    <a:gd name="T7" fmla="*/ 10 h 13"/>
                    <a:gd name="T8" fmla="*/ 9 w 19"/>
                    <a:gd name="T9" fmla="*/ 2 h 13"/>
                    <a:gd name="T10" fmla="*/ 7 w 19"/>
                    <a:gd name="T11" fmla="*/ 6 h 13"/>
                    <a:gd name="T12" fmla="*/ 7 w 19"/>
                    <a:gd name="T13" fmla="*/ 0 h 13"/>
                    <a:gd name="T14" fmla="*/ 0 w 19"/>
                    <a:gd name="T15" fmla="*/ 0 h 13"/>
                    <a:gd name="T16" fmla="*/ 5 w 19"/>
                    <a:gd name="T17" fmla="*/ 4 h 13"/>
                    <a:gd name="T18" fmla="*/ 7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7" y="0"/>
                      </a:moveTo>
                      <a:lnTo>
                        <a:pt x="5" y="4"/>
                      </a:lnTo>
                      <a:lnTo>
                        <a:pt x="15" y="13"/>
                      </a:lnTo>
                      <a:lnTo>
                        <a:pt x="19" y="10"/>
                      </a:lnTo>
                      <a:lnTo>
                        <a:pt x="9" y="2"/>
                      </a:lnTo>
                      <a:lnTo>
                        <a:pt x="7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3" name="Freeform 1823"/>
                <p:cNvSpPr>
                  <a:spLocks/>
                </p:cNvSpPr>
                <p:nvPr/>
              </p:nvSpPr>
              <p:spPr bwMode="auto">
                <a:xfrm>
                  <a:off x="1882" y="3268"/>
                  <a:ext cx="86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71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71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71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71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4" name="Freeform 1824"/>
                <p:cNvSpPr>
                  <a:spLocks/>
                </p:cNvSpPr>
                <p:nvPr/>
              </p:nvSpPr>
              <p:spPr bwMode="auto">
                <a:xfrm>
                  <a:off x="2078" y="3269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5" name="Freeform 1825"/>
                <p:cNvSpPr>
                  <a:spLocks/>
                </p:cNvSpPr>
                <p:nvPr/>
              </p:nvSpPr>
              <p:spPr bwMode="auto">
                <a:xfrm>
                  <a:off x="2161" y="3269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6" name="Freeform 1826"/>
                <p:cNvSpPr>
                  <a:spLocks/>
                </p:cNvSpPr>
                <p:nvPr/>
              </p:nvSpPr>
              <p:spPr bwMode="auto">
                <a:xfrm>
                  <a:off x="2157" y="3703"/>
                  <a:ext cx="6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7" name="Freeform 1827"/>
                <p:cNvSpPr>
                  <a:spLocks/>
                </p:cNvSpPr>
                <p:nvPr/>
              </p:nvSpPr>
              <p:spPr bwMode="auto">
                <a:xfrm>
                  <a:off x="2157" y="3272"/>
                  <a:ext cx="2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8" name="Freeform 1828"/>
                <p:cNvSpPr>
                  <a:spLocks/>
                </p:cNvSpPr>
                <p:nvPr/>
              </p:nvSpPr>
              <p:spPr bwMode="auto">
                <a:xfrm>
                  <a:off x="2082" y="3272"/>
                  <a:ext cx="76" cy="3"/>
                </a:xfrm>
                <a:custGeom>
                  <a:avLst/>
                  <a:gdLst>
                    <a:gd name="T0" fmla="*/ 0 w 151"/>
                    <a:gd name="T1" fmla="*/ 5 h 5"/>
                    <a:gd name="T2" fmla="*/ 2 w 151"/>
                    <a:gd name="T3" fmla="*/ 5 h 5"/>
                    <a:gd name="T4" fmla="*/ 151 w 151"/>
                    <a:gd name="T5" fmla="*/ 5 h 5"/>
                    <a:gd name="T6" fmla="*/ 151 w 151"/>
                    <a:gd name="T7" fmla="*/ 0 h 5"/>
                    <a:gd name="T8" fmla="*/ 2 w 151"/>
                    <a:gd name="T9" fmla="*/ 0 h 5"/>
                    <a:gd name="T10" fmla="*/ 4 w 151"/>
                    <a:gd name="T11" fmla="*/ 2 h 5"/>
                    <a:gd name="T12" fmla="*/ 0 w 151"/>
                    <a:gd name="T13" fmla="*/ 5 h 5"/>
                    <a:gd name="T14" fmla="*/ 2 w 151"/>
                    <a:gd name="T15" fmla="*/ 5 h 5"/>
                    <a:gd name="T16" fmla="*/ 2 w 151"/>
                    <a:gd name="T17" fmla="*/ 5 h 5"/>
                    <a:gd name="T18" fmla="*/ 0 w 151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1" y="5"/>
                      </a:lnTo>
                      <a:lnTo>
                        <a:pt x="15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29" name="Freeform 1829"/>
                <p:cNvSpPr>
                  <a:spLocks/>
                </p:cNvSpPr>
                <p:nvPr/>
              </p:nvSpPr>
              <p:spPr bwMode="auto">
                <a:xfrm>
                  <a:off x="2074" y="3268"/>
                  <a:ext cx="10" cy="7"/>
                </a:xfrm>
                <a:custGeom>
                  <a:avLst/>
                  <a:gdLst>
                    <a:gd name="T0" fmla="*/ 8 w 20"/>
                    <a:gd name="T1" fmla="*/ 0 h 13"/>
                    <a:gd name="T2" fmla="*/ 6 w 20"/>
                    <a:gd name="T3" fmla="*/ 4 h 13"/>
                    <a:gd name="T4" fmla="*/ 16 w 20"/>
                    <a:gd name="T5" fmla="*/ 13 h 13"/>
                    <a:gd name="T6" fmla="*/ 20 w 20"/>
                    <a:gd name="T7" fmla="*/ 10 h 13"/>
                    <a:gd name="T8" fmla="*/ 10 w 20"/>
                    <a:gd name="T9" fmla="*/ 2 h 13"/>
                    <a:gd name="T10" fmla="*/ 8 w 20"/>
                    <a:gd name="T11" fmla="*/ 6 h 13"/>
                    <a:gd name="T12" fmla="*/ 8 w 20"/>
                    <a:gd name="T13" fmla="*/ 0 h 13"/>
                    <a:gd name="T14" fmla="*/ 0 w 20"/>
                    <a:gd name="T15" fmla="*/ 0 h 13"/>
                    <a:gd name="T16" fmla="*/ 6 w 20"/>
                    <a:gd name="T17" fmla="*/ 4 h 13"/>
                    <a:gd name="T18" fmla="*/ 8 w 20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6" y="13"/>
                      </a:lnTo>
                      <a:lnTo>
                        <a:pt x="20" y="10"/>
                      </a:lnTo>
                      <a:lnTo>
                        <a:pt x="10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0" name="Freeform 1830"/>
                <p:cNvSpPr>
                  <a:spLocks/>
                </p:cNvSpPr>
                <p:nvPr/>
              </p:nvSpPr>
              <p:spPr bwMode="auto">
                <a:xfrm>
                  <a:off x="2078" y="3268"/>
                  <a:ext cx="86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69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69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69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69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1" name="Freeform 1831"/>
                <p:cNvSpPr>
                  <a:spLocks/>
                </p:cNvSpPr>
                <p:nvPr/>
              </p:nvSpPr>
              <p:spPr bwMode="auto">
                <a:xfrm>
                  <a:off x="2274" y="3269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8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8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2" name="Freeform 1832"/>
                <p:cNvSpPr>
                  <a:spLocks/>
                </p:cNvSpPr>
                <p:nvPr/>
              </p:nvSpPr>
              <p:spPr bwMode="auto">
                <a:xfrm>
                  <a:off x="2357" y="3269"/>
                  <a:ext cx="2" cy="440"/>
                </a:xfrm>
                <a:custGeom>
                  <a:avLst/>
                  <a:gdLst>
                    <a:gd name="T0" fmla="*/ 0 w 4"/>
                    <a:gd name="T1" fmla="*/ 878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72 h 880"/>
                    <a:gd name="T12" fmla="*/ 0 w 4"/>
                    <a:gd name="T13" fmla="*/ 878 h 880"/>
                    <a:gd name="T14" fmla="*/ 4 w 4"/>
                    <a:gd name="T15" fmla="*/ 880 h 880"/>
                    <a:gd name="T16" fmla="*/ 4 w 4"/>
                    <a:gd name="T17" fmla="*/ 876 h 880"/>
                    <a:gd name="T18" fmla="*/ 0 w 4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0" y="878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72"/>
                      </a:lnTo>
                      <a:lnTo>
                        <a:pt x="0" y="878"/>
                      </a:lnTo>
                      <a:lnTo>
                        <a:pt x="4" y="880"/>
                      </a:lnTo>
                      <a:lnTo>
                        <a:pt x="4" y="876"/>
                      </a:lnTo>
                      <a:lnTo>
                        <a:pt x="0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3" name="Freeform 1833"/>
                <p:cNvSpPr>
                  <a:spLocks/>
                </p:cNvSpPr>
                <p:nvPr/>
              </p:nvSpPr>
              <p:spPr bwMode="auto">
                <a:xfrm>
                  <a:off x="2352" y="3703"/>
                  <a:ext cx="6" cy="5"/>
                </a:xfrm>
                <a:custGeom>
                  <a:avLst/>
                  <a:gdLst>
                    <a:gd name="T0" fmla="*/ 0 w 12"/>
                    <a:gd name="T1" fmla="*/ 2 h 10"/>
                    <a:gd name="T2" fmla="*/ 2 w 12"/>
                    <a:gd name="T3" fmla="*/ 4 h 10"/>
                    <a:gd name="T4" fmla="*/ 10 w 12"/>
                    <a:gd name="T5" fmla="*/ 10 h 10"/>
                    <a:gd name="T6" fmla="*/ 12 w 12"/>
                    <a:gd name="T7" fmla="*/ 4 h 10"/>
                    <a:gd name="T8" fmla="*/ 4 w 12"/>
                    <a:gd name="T9" fmla="*/ 0 h 10"/>
                    <a:gd name="T10" fmla="*/ 6 w 12"/>
                    <a:gd name="T11" fmla="*/ 2 h 10"/>
                    <a:gd name="T12" fmla="*/ 0 w 12"/>
                    <a:gd name="T13" fmla="*/ 2 h 10"/>
                    <a:gd name="T14" fmla="*/ 0 w 12"/>
                    <a:gd name="T15" fmla="*/ 4 h 10"/>
                    <a:gd name="T16" fmla="*/ 2 w 12"/>
                    <a:gd name="T17" fmla="*/ 4 h 10"/>
                    <a:gd name="T18" fmla="*/ 0 w 12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0" y="10"/>
                      </a:lnTo>
                      <a:lnTo>
                        <a:pt x="12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4" name="Freeform 1834"/>
                <p:cNvSpPr>
                  <a:spLocks/>
                </p:cNvSpPr>
                <p:nvPr/>
              </p:nvSpPr>
              <p:spPr bwMode="auto">
                <a:xfrm>
                  <a:off x="2352" y="3272"/>
                  <a:ext cx="3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5" name="Freeform 1835"/>
                <p:cNvSpPr>
                  <a:spLocks/>
                </p:cNvSpPr>
                <p:nvPr/>
              </p:nvSpPr>
              <p:spPr bwMode="auto">
                <a:xfrm>
                  <a:off x="2278" y="3272"/>
                  <a:ext cx="75" cy="3"/>
                </a:xfrm>
                <a:custGeom>
                  <a:avLst/>
                  <a:gdLst>
                    <a:gd name="T0" fmla="*/ 0 w 151"/>
                    <a:gd name="T1" fmla="*/ 5 h 5"/>
                    <a:gd name="T2" fmla="*/ 0 w 151"/>
                    <a:gd name="T3" fmla="*/ 5 h 5"/>
                    <a:gd name="T4" fmla="*/ 151 w 151"/>
                    <a:gd name="T5" fmla="*/ 5 h 5"/>
                    <a:gd name="T6" fmla="*/ 151 w 151"/>
                    <a:gd name="T7" fmla="*/ 0 h 5"/>
                    <a:gd name="T8" fmla="*/ 0 w 151"/>
                    <a:gd name="T9" fmla="*/ 0 h 5"/>
                    <a:gd name="T10" fmla="*/ 3 w 151"/>
                    <a:gd name="T11" fmla="*/ 2 h 5"/>
                    <a:gd name="T12" fmla="*/ 0 w 151"/>
                    <a:gd name="T13" fmla="*/ 5 h 5"/>
                    <a:gd name="T14" fmla="*/ 0 w 151"/>
                    <a:gd name="T15" fmla="*/ 5 h 5"/>
                    <a:gd name="T16" fmla="*/ 0 w 151"/>
                    <a:gd name="T17" fmla="*/ 5 h 5"/>
                    <a:gd name="T18" fmla="*/ 0 w 151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5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151" y="5"/>
                      </a:lnTo>
                      <a:lnTo>
                        <a:pt x="151" y="0"/>
                      </a:ln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6" name="Freeform 1836"/>
                <p:cNvSpPr>
                  <a:spLocks/>
                </p:cNvSpPr>
                <p:nvPr/>
              </p:nvSpPr>
              <p:spPr bwMode="auto">
                <a:xfrm>
                  <a:off x="2270" y="3268"/>
                  <a:ext cx="10" cy="7"/>
                </a:xfrm>
                <a:custGeom>
                  <a:avLst/>
                  <a:gdLst>
                    <a:gd name="T0" fmla="*/ 8 w 19"/>
                    <a:gd name="T1" fmla="*/ 0 h 13"/>
                    <a:gd name="T2" fmla="*/ 6 w 19"/>
                    <a:gd name="T3" fmla="*/ 4 h 13"/>
                    <a:gd name="T4" fmla="*/ 16 w 19"/>
                    <a:gd name="T5" fmla="*/ 13 h 13"/>
                    <a:gd name="T6" fmla="*/ 19 w 19"/>
                    <a:gd name="T7" fmla="*/ 10 h 13"/>
                    <a:gd name="T8" fmla="*/ 10 w 19"/>
                    <a:gd name="T9" fmla="*/ 2 h 13"/>
                    <a:gd name="T10" fmla="*/ 8 w 19"/>
                    <a:gd name="T11" fmla="*/ 6 h 13"/>
                    <a:gd name="T12" fmla="*/ 8 w 19"/>
                    <a:gd name="T13" fmla="*/ 0 h 13"/>
                    <a:gd name="T14" fmla="*/ 0 w 19"/>
                    <a:gd name="T15" fmla="*/ 0 h 13"/>
                    <a:gd name="T16" fmla="*/ 6 w 19"/>
                    <a:gd name="T17" fmla="*/ 4 h 13"/>
                    <a:gd name="T18" fmla="*/ 8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6" y="13"/>
                      </a:lnTo>
                      <a:lnTo>
                        <a:pt x="19" y="10"/>
                      </a:lnTo>
                      <a:lnTo>
                        <a:pt x="10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7" name="Freeform 1837"/>
                <p:cNvSpPr>
                  <a:spLocks/>
                </p:cNvSpPr>
                <p:nvPr/>
              </p:nvSpPr>
              <p:spPr bwMode="auto">
                <a:xfrm>
                  <a:off x="2274" y="3268"/>
                  <a:ext cx="85" cy="3"/>
                </a:xfrm>
                <a:custGeom>
                  <a:avLst/>
                  <a:gdLst>
                    <a:gd name="T0" fmla="*/ 171 w 171"/>
                    <a:gd name="T1" fmla="*/ 2 h 6"/>
                    <a:gd name="T2" fmla="*/ 169 w 171"/>
                    <a:gd name="T3" fmla="*/ 0 h 6"/>
                    <a:gd name="T4" fmla="*/ 0 w 171"/>
                    <a:gd name="T5" fmla="*/ 0 h 6"/>
                    <a:gd name="T6" fmla="*/ 0 w 171"/>
                    <a:gd name="T7" fmla="*/ 6 h 6"/>
                    <a:gd name="T8" fmla="*/ 169 w 171"/>
                    <a:gd name="T9" fmla="*/ 6 h 6"/>
                    <a:gd name="T10" fmla="*/ 167 w 171"/>
                    <a:gd name="T11" fmla="*/ 2 h 6"/>
                    <a:gd name="T12" fmla="*/ 171 w 171"/>
                    <a:gd name="T13" fmla="*/ 2 h 6"/>
                    <a:gd name="T14" fmla="*/ 171 w 171"/>
                    <a:gd name="T15" fmla="*/ 0 h 6"/>
                    <a:gd name="T16" fmla="*/ 169 w 171"/>
                    <a:gd name="T17" fmla="*/ 0 h 6"/>
                    <a:gd name="T18" fmla="*/ 171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171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9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8" name="Freeform 1838"/>
                <p:cNvSpPr>
                  <a:spLocks/>
                </p:cNvSpPr>
                <p:nvPr/>
              </p:nvSpPr>
              <p:spPr bwMode="auto">
                <a:xfrm>
                  <a:off x="2469" y="3269"/>
                  <a:ext cx="84" cy="438"/>
                </a:xfrm>
                <a:custGeom>
                  <a:avLst/>
                  <a:gdLst>
                    <a:gd name="T0" fmla="*/ 168 w 168"/>
                    <a:gd name="T1" fmla="*/ 0 h 876"/>
                    <a:gd name="T2" fmla="*/ 168 w 168"/>
                    <a:gd name="T3" fmla="*/ 876 h 876"/>
                    <a:gd name="T4" fmla="*/ 161 w 168"/>
                    <a:gd name="T5" fmla="*/ 870 h 876"/>
                    <a:gd name="T6" fmla="*/ 161 w 168"/>
                    <a:gd name="T7" fmla="*/ 10 h 876"/>
                    <a:gd name="T8" fmla="*/ 9 w 168"/>
                    <a:gd name="T9" fmla="*/ 10 h 876"/>
                    <a:gd name="T10" fmla="*/ 0 w 168"/>
                    <a:gd name="T11" fmla="*/ 0 h 876"/>
                    <a:gd name="T12" fmla="*/ 168 w 168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8" h="876">
                      <a:moveTo>
                        <a:pt x="168" y="0"/>
                      </a:moveTo>
                      <a:lnTo>
                        <a:pt x="168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9" y="10"/>
                      </a:lnTo>
                      <a:lnTo>
                        <a:pt x="0" y="0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39" name="Freeform 1839"/>
                <p:cNvSpPr>
                  <a:spLocks/>
                </p:cNvSpPr>
                <p:nvPr/>
              </p:nvSpPr>
              <p:spPr bwMode="auto">
                <a:xfrm>
                  <a:off x="2552" y="3269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0" name="Freeform 1840"/>
                <p:cNvSpPr>
                  <a:spLocks/>
                </p:cNvSpPr>
                <p:nvPr/>
              </p:nvSpPr>
              <p:spPr bwMode="auto">
                <a:xfrm>
                  <a:off x="2547" y="3703"/>
                  <a:ext cx="7" cy="5"/>
                </a:xfrm>
                <a:custGeom>
                  <a:avLst/>
                  <a:gdLst>
                    <a:gd name="T0" fmla="*/ 0 w 13"/>
                    <a:gd name="T1" fmla="*/ 2 h 10"/>
                    <a:gd name="T2" fmla="*/ 2 w 13"/>
                    <a:gd name="T3" fmla="*/ 4 h 10"/>
                    <a:gd name="T4" fmla="*/ 11 w 13"/>
                    <a:gd name="T5" fmla="*/ 10 h 10"/>
                    <a:gd name="T6" fmla="*/ 13 w 13"/>
                    <a:gd name="T7" fmla="*/ 4 h 10"/>
                    <a:gd name="T8" fmla="*/ 4 w 13"/>
                    <a:gd name="T9" fmla="*/ 0 h 10"/>
                    <a:gd name="T10" fmla="*/ 6 w 13"/>
                    <a:gd name="T11" fmla="*/ 2 h 10"/>
                    <a:gd name="T12" fmla="*/ 0 w 13"/>
                    <a:gd name="T13" fmla="*/ 2 h 10"/>
                    <a:gd name="T14" fmla="*/ 0 w 13"/>
                    <a:gd name="T15" fmla="*/ 4 h 10"/>
                    <a:gd name="T16" fmla="*/ 2 w 13"/>
                    <a:gd name="T17" fmla="*/ 4 h 10"/>
                    <a:gd name="T18" fmla="*/ 0 w 13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1" y="10"/>
                      </a:lnTo>
                      <a:lnTo>
                        <a:pt x="13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1" name="Freeform 1841"/>
                <p:cNvSpPr>
                  <a:spLocks/>
                </p:cNvSpPr>
                <p:nvPr/>
              </p:nvSpPr>
              <p:spPr bwMode="auto">
                <a:xfrm>
                  <a:off x="2547" y="3272"/>
                  <a:ext cx="3" cy="432"/>
                </a:xfrm>
                <a:custGeom>
                  <a:avLst/>
                  <a:gdLst>
                    <a:gd name="T0" fmla="*/ 4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4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4 w 6"/>
                    <a:gd name="T17" fmla="*/ 0 h 864"/>
                    <a:gd name="T18" fmla="*/ 4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4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2" name="Freeform 1842"/>
                <p:cNvSpPr>
                  <a:spLocks/>
                </p:cNvSpPr>
                <p:nvPr/>
              </p:nvSpPr>
              <p:spPr bwMode="auto">
                <a:xfrm>
                  <a:off x="2474" y="3272"/>
                  <a:ext cx="75" cy="3"/>
                </a:xfrm>
                <a:custGeom>
                  <a:avLst/>
                  <a:gdLst>
                    <a:gd name="T0" fmla="*/ 0 w 152"/>
                    <a:gd name="T1" fmla="*/ 5 h 5"/>
                    <a:gd name="T2" fmla="*/ 0 w 152"/>
                    <a:gd name="T3" fmla="*/ 5 h 5"/>
                    <a:gd name="T4" fmla="*/ 152 w 152"/>
                    <a:gd name="T5" fmla="*/ 5 h 5"/>
                    <a:gd name="T6" fmla="*/ 152 w 152"/>
                    <a:gd name="T7" fmla="*/ 0 h 5"/>
                    <a:gd name="T8" fmla="*/ 0 w 152"/>
                    <a:gd name="T9" fmla="*/ 0 h 5"/>
                    <a:gd name="T10" fmla="*/ 2 w 152"/>
                    <a:gd name="T11" fmla="*/ 2 h 5"/>
                    <a:gd name="T12" fmla="*/ 0 w 152"/>
                    <a:gd name="T13" fmla="*/ 5 h 5"/>
                    <a:gd name="T14" fmla="*/ 0 w 152"/>
                    <a:gd name="T15" fmla="*/ 5 h 5"/>
                    <a:gd name="T16" fmla="*/ 0 w 152"/>
                    <a:gd name="T17" fmla="*/ 5 h 5"/>
                    <a:gd name="T18" fmla="*/ 0 w 152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2" h="5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152" y="5"/>
                      </a:lnTo>
                      <a:lnTo>
                        <a:pt x="15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3" name="Freeform 1843"/>
                <p:cNvSpPr>
                  <a:spLocks/>
                </p:cNvSpPr>
                <p:nvPr/>
              </p:nvSpPr>
              <p:spPr bwMode="auto">
                <a:xfrm>
                  <a:off x="2466" y="3268"/>
                  <a:ext cx="9" cy="7"/>
                </a:xfrm>
                <a:custGeom>
                  <a:avLst/>
                  <a:gdLst>
                    <a:gd name="T0" fmla="*/ 6 w 17"/>
                    <a:gd name="T1" fmla="*/ 0 h 13"/>
                    <a:gd name="T2" fmla="*/ 4 w 17"/>
                    <a:gd name="T3" fmla="*/ 4 h 13"/>
                    <a:gd name="T4" fmla="*/ 15 w 17"/>
                    <a:gd name="T5" fmla="*/ 13 h 13"/>
                    <a:gd name="T6" fmla="*/ 17 w 17"/>
                    <a:gd name="T7" fmla="*/ 10 h 13"/>
                    <a:gd name="T8" fmla="*/ 8 w 17"/>
                    <a:gd name="T9" fmla="*/ 2 h 13"/>
                    <a:gd name="T10" fmla="*/ 6 w 17"/>
                    <a:gd name="T11" fmla="*/ 6 h 13"/>
                    <a:gd name="T12" fmla="*/ 6 w 17"/>
                    <a:gd name="T13" fmla="*/ 0 h 13"/>
                    <a:gd name="T14" fmla="*/ 0 w 17"/>
                    <a:gd name="T15" fmla="*/ 0 h 13"/>
                    <a:gd name="T16" fmla="*/ 4 w 17"/>
                    <a:gd name="T17" fmla="*/ 4 h 13"/>
                    <a:gd name="T18" fmla="*/ 6 w 17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" h="13">
                      <a:moveTo>
                        <a:pt x="6" y="0"/>
                      </a:moveTo>
                      <a:lnTo>
                        <a:pt x="4" y="4"/>
                      </a:lnTo>
                      <a:lnTo>
                        <a:pt x="15" y="13"/>
                      </a:lnTo>
                      <a:lnTo>
                        <a:pt x="17" y="10"/>
                      </a:lnTo>
                      <a:lnTo>
                        <a:pt x="8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4" name="Freeform 1844"/>
                <p:cNvSpPr>
                  <a:spLocks/>
                </p:cNvSpPr>
                <p:nvPr/>
              </p:nvSpPr>
              <p:spPr bwMode="auto">
                <a:xfrm>
                  <a:off x="2469" y="3268"/>
                  <a:ext cx="86" cy="3"/>
                </a:xfrm>
                <a:custGeom>
                  <a:avLst/>
                  <a:gdLst>
                    <a:gd name="T0" fmla="*/ 172 w 172"/>
                    <a:gd name="T1" fmla="*/ 2 h 6"/>
                    <a:gd name="T2" fmla="*/ 168 w 172"/>
                    <a:gd name="T3" fmla="*/ 0 h 6"/>
                    <a:gd name="T4" fmla="*/ 0 w 172"/>
                    <a:gd name="T5" fmla="*/ 0 h 6"/>
                    <a:gd name="T6" fmla="*/ 0 w 172"/>
                    <a:gd name="T7" fmla="*/ 6 h 6"/>
                    <a:gd name="T8" fmla="*/ 168 w 172"/>
                    <a:gd name="T9" fmla="*/ 6 h 6"/>
                    <a:gd name="T10" fmla="*/ 166 w 172"/>
                    <a:gd name="T11" fmla="*/ 2 h 6"/>
                    <a:gd name="T12" fmla="*/ 172 w 172"/>
                    <a:gd name="T13" fmla="*/ 2 h 6"/>
                    <a:gd name="T14" fmla="*/ 172 w 172"/>
                    <a:gd name="T15" fmla="*/ 0 h 6"/>
                    <a:gd name="T16" fmla="*/ 168 w 172"/>
                    <a:gd name="T17" fmla="*/ 0 h 6"/>
                    <a:gd name="T18" fmla="*/ 172 w 172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6">
                      <a:moveTo>
                        <a:pt x="172" y="2"/>
                      </a:moveTo>
                      <a:lnTo>
                        <a:pt x="16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8" y="6"/>
                      </a:lnTo>
                      <a:lnTo>
                        <a:pt x="166" y="2"/>
                      </a:lnTo>
                      <a:lnTo>
                        <a:pt x="172" y="2"/>
                      </a:lnTo>
                      <a:lnTo>
                        <a:pt x="172" y="0"/>
                      </a:lnTo>
                      <a:lnTo>
                        <a:pt x="168" y="0"/>
                      </a:lnTo>
                      <a:lnTo>
                        <a:pt x="17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5" name="Freeform 1845"/>
                <p:cNvSpPr>
                  <a:spLocks/>
                </p:cNvSpPr>
                <p:nvPr/>
              </p:nvSpPr>
              <p:spPr bwMode="auto">
                <a:xfrm>
                  <a:off x="2665" y="3269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6" name="Freeform 1846"/>
                <p:cNvSpPr>
                  <a:spLocks/>
                </p:cNvSpPr>
                <p:nvPr/>
              </p:nvSpPr>
              <p:spPr bwMode="auto">
                <a:xfrm>
                  <a:off x="2748" y="3269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7" name="Freeform 1847"/>
                <p:cNvSpPr>
                  <a:spLocks/>
                </p:cNvSpPr>
                <p:nvPr/>
              </p:nvSpPr>
              <p:spPr bwMode="auto">
                <a:xfrm>
                  <a:off x="2743" y="3703"/>
                  <a:ext cx="7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4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8" name="Freeform 1848"/>
                <p:cNvSpPr>
                  <a:spLocks/>
                </p:cNvSpPr>
                <p:nvPr/>
              </p:nvSpPr>
              <p:spPr bwMode="auto">
                <a:xfrm>
                  <a:off x="2743" y="3272"/>
                  <a:ext cx="2" cy="432"/>
                </a:xfrm>
                <a:custGeom>
                  <a:avLst/>
                  <a:gdLst>
                    <a:gd name="T0" fmla="*/ 2 w 4"/>
                    <a:gd name="T1" fmla="*/ 5 h 864"/>
                    <a:gd name="T2" fmla="*/ 0 w 4"/>
                    <a:gd name="T3" fmla="*/ 4 h 864"/>
                    <a:gd name="T4" fmla="*/ 0 w 4"/>
                    <a:gd name="T5" fmla="*/ 864 h 864"/>
                    <a:gd name="T6" fmla="*/ 4 w 4"/>
                    <a:gd name="T7" fmla="*/ 864 h 864"/>
                    <a:gd name="T8" fmla="*/ 4 w 4"/>
                    <a:gd name="T9" fmla="*/ 4 h 864"/>
                    <a:gd name="T10" fmla="*/ 2 w 4"/>
                    <a:gd name="T11" fmla="*/ 0 h 864"/>
                    <a:gd name="T12" fmla="*/ 4 w 4"/>
                    <a:gd name="T13" fmla="*/ 4 h 864"/>
                    <a:gd name="T14" fmla="*/ 4 w 4"/>
                    <a:gd name="T15" fmla="*/ 0 h 864"/>
                    <a:gd name="T16" fmla="*/ 2 w 4"/>
                    <a:gd name="T17" fmla="*/ 0 h 864"/>
                    <a:gd name="T18" fmla="*/ 2 w 4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4" y="864"/>
                      </a:lnTo>
                      <a:lnTo>
                        <a:pt x="4" y="4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49" name="Freeform 1849"/>
                <p:cNvSpPr>
                  <a:spLocks/>
                </p:cNvSpPr>
                <p:nvPr/>
              </p:nvSpPr>
              <p:spPr bwMode="auto">
                <a:xfrm>
                  <a:off x="2669" y="3272"/>
                  <a:ext cx="75" cy="3"/>
                </a:xfrm>
                <a:custGeom>
                  <a:avLst/>
                  <a:gdLst>
                    <a:gd name="T0" fmla="*/ 0 w 151"/>
                    <a:gd name="T1" fmla="*/ 5 h 5"/>
                    <a:gd name="T2" fmla="*/ 2 w 151"/>
                    <a:gd name="T3" fmla="*/ 5 h 5"/>
                    <a:gd name="T4" fmla="*/ 151 w 151"/>
                    <a:gd name="T5" fmla="*/ 5 h 5"/>
                    <a:gd name="T6" fmla="*/ 151 w 151"/>
                    <a:gd name="T7" fmla="*/ 0 h 5"/>
                    <a:gd name="T8" fmla="*/ 2 w 151"/>
                    <a:gd name="T9" fmla="*/ 0 h 5"/>
                    <a:gd name="T10" fmla="*/ 4 w 151"/>
                    <a:gd name="T11" fmla="*/ 2 h 5"/>
                    <a:gd name="T12" fmla="*/ 0 w 151"/>
                    <a:gd name="T13" fmla="*/ 5 h 5"/>
                    <a:gd name="T14" fmla="*/ 2 w 151"/>
                    <a:gd name="T15" fmla="*/ 5 h 5"/>
                    <a:gd name="T16" fmla="*/ 2 w 151"/>
                    <a:gd name="T17" fmla="*/ 5 h 5"/>
                    <a:gd name="T18" fmla="*/ 0 w 151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1" y="5"/>
                      </a:lnTo>
                      <a:lnTo>
                        <a:pt x="15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0" name="Freeform 1850"/>
                <p:cNvSpPr>
                  <a:spLocks/>
                </p:cNvSpPr>
                <p:nvPr/>
              </p:nvSpPr>
              <p:spPr bwMode="auto">
                <a:xfrm>
                  <a:off x="2661" y="3268"/>
                  <a:ext cx="10" cy="7"/>
                </a:xfrm>
                <a:custGeom>
                  <a:avLst/>
                  <a:gdLst>
                    <a:gd name="T0" fmla="*/ 7 w 19"/>
                    <a:gd name="T1" fmla="*/ 0 h 13"/>
                    <a:gd name="T2" fmla="*/ 5 w 19"/>
                    <a:gd name="T3" fmla="*/ 4 h 13"/>
                    <a:gd name="T4" fmla="*/ 15 w 19"/>
                    <a:gd name="T5" fmla="*/ 13 h 13"/>
                    <a:gd name="T6" fmla="*/ 19 w 19"/>
                    <a:gd name="T7" fmla="*/ 10 h 13"/>
                    <a:gd name="T8" fmla="*/ 9 w 19"/>
                    <a:gd name="T9" fmla="*/ 2 h 13"/>
                    <a:gd name="T10" fmla="*/ 7 w 19"/>
                    <a:gd name="T11" fmla="*/ 6 h 13"/>
                    <a:gd name="T12" fmla="*/ 7 w 19"/>
                    <a:gd name="T13" fmla="*/ 0 h 13"/>
                    <a:gd name="T14" fmla="*/ 0 w 19"/>
                    <a:gd name="T15" fmla="*/ 0 h 13"/>
                    <a:gd name="T16" fmla="*/ 5 w 19"/>
                    <a:gd name="T17" fmla="*/ 4 h 13"/>
                    <a:gd name="T18" fmla="*/ 7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7" y="0"/>
                      </a:moveTo>
                      <a:lnTo>
                        <a:pt x="5" y="4"/>
                      </a:lnTo>
                      <a:lnTo>
                        <a:pt x="15" y="13"/>
                      </a:lnTo>
                      <a:lnTo>
                        <a:pt x="19" y="10"/>
                      </a:lnTo>
                      <a:lnTo>
                        <a:pt x="9" y="2"/>
                      </a:lnTo>
                      <a:lnTo>
                        <a:pt x="7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1" name="Freeform 1851"/>
                <p:cNvSpPr>
                  <a:spLocks/>
                </p:cNvSpPr>
                <p:nvPr/>
              </p:nvSpPr>
              <p:spPr bwMode="auto">
                <a:xfrm>
                  <a:off x="2665" y="3268"/>
                  <a:ext cx="86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69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69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69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69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2" name="Freeform 1852"/>
                <p:cNvSpPr>
                  <a:spLocks/>
                </p:cNvSpPr>
                <p:nvPr/>
              </p:nvSpPr>
              <p:spPr bwMode="auto">
                <a:xfrm>
                  <a:off x="2861" y="3269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3" name="Freeform 1853"/>
                <p:cNvSpPr>
                  <a:spLocks/>
                </p:cNvSpPr>
                <p:nvPr/>
              </p:nvSpPr>
              <p:spPr bwMode="auto">
                <a:xfrm>
                  <a:off x="2944" y="3269"/>
                  <a:ext cx="2" cy="440"/>
                </a:xfrm>
                <a:custGeom>
                  <a:avLst/>
                  <a:gdLst>
                    <a:gd name="T0" fmla="*/ 2 w 4"/>
                    <a:gd name="T1" fmla="*/ 878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4 w 4"/>
                    <a:gd name="T11" fmla="*/ 872 h 880"/>
                    <a:gd name="T12" fmla="*/ 2 w 4"/>
                    <a:gd name="T13" fmla="*/ 878 h 880"/>
                    <a:gd name="T14" fmla="*/ 4 w 4"/>
                    <a:gd name="T15" fmla="*/ 880 h 880"/>
                    <a:gd name="T16" fmla="*/ 4 w 4"/>
                    <a:gd name="T17" fmla="*/ 876 h 880"/>
                    <a:gd name="T18" fmla="*/ 2 w 4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8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4" y="880"/>
                      </a:lnTo>
                      <a:lnTo>
                        <a:pt x="4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4" name="Freeform 1854"/>
                <p:cNvSpPr>
                  <a:spLocks/>
                </p:cNvSpPr>
                <p:nvPr/>
              </p:nvSpPr>
              <p:spPr bwMode="auto">
                <a:xfrm>
                  <a:off x="2939" y="3703"/>
                  <a:ext cx="7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2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5" name="Freeform 1855"/>
                <p:cNvSpPr>
                  <a:spLocks/>
                </p:cNvSpPr>
                <p:nvPr/>
              </p:nvSpPr>
              <p:spPr bwMode="auto">
                <a:xfrm>
                  <a:off x="2939" y="3272"/>
                  <a:ext cx="3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6" name="Freeform 1856"/>
                <p:cNvSpPr>
                  <a:spLocks/>
                </p:cNvSpPr>
                <p:nvPr/>
              </p:nvSpPr>
              <p:spPr bwMode="auto">
                <a:xfrm>
                  <a:off x="2863" y="3272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4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4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4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4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7" name="Freeform 1857"/>
                <p:cNvSpPr>
                  <a:spLocks/>
                </p:cNvSpPr>
                <p:nvPr/>
              </p:nvSpPr>
              <p:spPr bwMode="auto">
                <a:xfrm>
                  <a:off x="2858" y="3268"/>
                  <a:ext cx="7" cy="7"/>
                </a:xfrm>
                <a:custGeom>
                  <a:avLst/>
                  <a:gdLst>
                    <a:gd name="T0" fmla="*/ 6 w 16"/>
                    <a:gd name="T1" fmla="*/ 0 h 13"/>
                    <a:gd name="T2" fmla="*/ 4 w 16"/>
                    <a:gd name="T3" fmla="*/ 4 h 13"/>
                    <a:gd name="T4" fmla="*/ 12 w 16"/>
                    <a:gd name="T5" fmla="*/ 13 h 13"/>
                    <a:gd name="T6" fmla="*/ 16 w 16"/>
                    <a:gd name="T7" fmla="*/ 10 h 13"/>
                    <a:gd name="T8" fmla="*/ 8 w 16"/>
                    <a:gd name="T9" fmla="*/ 2 h 13"/>
                    <a:gd name="T10" fmla="*/ 6 w 16"/>
                    <a:gd name="T11" fmla="*/ 6 h 13"/>
                    <a:gd name="T12" fmla="*/ 6 w 16"/>
                    <a:gd name="T13" fmla="*/ 0 h 13"/>
                    <a:gd name="T14" fmla="*/ 0 w 16"/>
                    <a:gd name="T15" fmla="*/ 0 h 13"/>
                    <a:gd name="T16" fmla="*/ 4 w 16"/>
                    <a:gd name="T17" fmla="*/ 4 h 13"/>
                    <a:gd name="T18" fmla="*/ 6 w 16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13">
                      <a:moveTo>
                        <a:pt x="6" y="0"/>
                      </a:moveTo>
                      <a:lnTo>
                        <a:pt x="4" y="4"/>
                      </a:lnTo>
                      <a:lnTo>
                        <a:pt x="12" y="13"/>
                      </a:lnTo>
                      <a:lnTo>
                        <a:pt x="16" y="10"/>
                      </a:lnTo>
                      <a:lnTo>
                        <a:pt x="8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8" name="Freeform 1858"/>
                <p:cNvSpPr>
                  <a:spLocks/>
                </p:cNvSpPr>
                <p:nvPr/>
              </p:nvSpPr>
              <p:spPr bwMode="auto">
                <a:xfrm>
                  <a:off x="2861" y="3268"/>
                  <a:ext cx="85" cy="3"/>
                </a:xfrm>
                <a:custGeom>
                  <a:avLst/>
                  <a:gdLst>
                    <a:gd name="T0" fmla="*/ 171 w 171"/>
                    <a:gd name="T1" fmla="*/ 2 h 6"/>
                    <a:gd name="T2" fmla="*/ 169 w 171"/>
                    <a:gd name="T3" fmla="*/ 0 h 6"/>
                    <a:gd name="T4" fmla="*/ 0 w 171"/>
                    <a:gd name="T5" fmla="*/ 0 h 6"/>
                    <a:gd name="T6" fmla="*/ 0 w 171"/>
                    <a:gd name="T7" fmla="*/ 6 h 6"/>
                    <a:gd name="T8" fmla="*/ 169 w 171"/>
                    <a:gd name="T9" fmla="*/ 6 h 6"/>
                    <a:gd name="T10" fmla="*/ 167 w 171"/>
                    <a:gd name="T11" fmla="*/ 2 h 6"/>
                    <a:gd name="T12" fmla="*/ 171 w 171"/>
                    <a:gd name="T13" fmla="*/ 2 h 6"/>
                    <a:gd name="T14" fmla="*/ 171 w 171"/>
                    <a:gd name="T15" fmla="*/ 0 h 6"/>
                    <a:gd name="T16" fmla="*/ 169 w 171"/>
                    <a:gd name="T17" fmla="*/ 0 h 6"/>
                    <a:gd name="T18" fmla="*/ 171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171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9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59" name="Freeform 1859"/>
                <p:cNvSpPr>
                  <a:spLocks/>
                </p:cNvSpPr>
                <p:nvPr/>
              </p:nvSpPr>
              <p:spPr bwMode="auto">
                <a:xfrm>
                  <a:off x="3055" y="3269"/>
                  <a:ext cx="86" cy="438"/>
                </a:xfrm>
                <a:custGeom>
                  <a:avLst/>
                  <a:gdLst>
                    <a:gd name="T0" fmla="*/ 171 w 171"/>
                    <a:gd name="T1" fmla="*/ 0 h 876"/>
                    <a:gd name="T2" fmla="*/ 171 w 171"/>
                    <a:gd name="T3" fmla="*/ 876 h 876"/>
                    <a:gd name="T4" fmla="*/ 161 w 171"/>
                    <a:gd name="T5" fmla="*/ 870 h 876"/>
                    <a:gd name="T6" fmla="*/ 161 w 171"/>
                    <a:gd name="T7" fmla="*/ 10 h 876"/>
                    <a:gd name="T8" fmla="*/ 10 w 171"/>
                    <a:gd name="T9" fmla="*/ 10 h 876"/>
                    <a:gd name="T10" fmla="*/ 0 w 171"/>
                    <a:gd name="T11" fmla="*/ 0 h 876"/>
                    <a:gd name="T12" fmla="*/ 171 w 171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1" h="876">
                      <a:moveTo>
                        <a:pt x="171" y="0"/>
                      </a:moveTo>
                      <a:lnTo>
                        <a:pt x="171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7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60" name="Freeform 1860"/>
                <p:cNvSpPr>
                  <a:spLocks/>
                </p:cNvSpPr>
                <p:nvPr/>
              </p:nvSpPr>
              <p:spPr bwMode="auto">
                <a:xfrm>
                  <a:off x="3139" y="3269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61" name="Freeform 1861"/>
                <p:cNvSpPr>
                  <a:spLocks/>
                </p:cNvSpPr>
                <p:nvPr/>
              </p:nvSpPr>
              <p:spPr bwMode="auto">
                <a:xfrm>
                  <a:off x="3135" y="3703"/>
                  <a:ext cx="6" cy="5"/>
                </a:xfrm>
                <a:custGeom>
                  <a:avLst/>
                  <a:gdLst>
                    <a:gd name="T0" fmla="*/ 0 w 12"/>
                    <a:gd name="T1" fmla="*/ 2 h 10"/>
                    <a:gd name="T2" fmla="*/ 0 w 12"/>
                    <a:gd name="T3" fmla="*/ 4 h 10"/>
                    <a:gd name="T4" fmla="*/ 10 w 12"/>
                    <a:gd name="T5" fmla="*/ 10 h 10"/>
                    <a:gd name="T6" fmla="*/ 12 w 12"/>
                    <a:gd name="T7" fmla="*/ 4 h 10"/>
                    <a:gd name="T8" fmla="*/ 2 w 12"/>
                    <a:gd name="T9" fmla="*/ 0 h 10"/>
                    <a:gd name="T10" fmla="*/ 4 w 12"/>
                    <a:gd name="T11" fmla="*/ 2 h 10"/>
                    <a:gd name="T12" fmla="*/ 0 w 12"/>
                    <a:gd name="T13" fmla="*/ 2 h 10"/>
                    <a:gd name="T14" fmla="*/ 0 w 12"/>
                    <a:gd name="T15" fmla="*/ 4 h 10"/>
                    <a:gd name="T16" fmla="*/ 0 w 12"/>
                    <a:gd name="T17" fmla="*/ 4 h 10"/>
                    <a:gd name="T18" fmla="*/ 0 w 12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" h="10">
                      <a:moveTo>
                        <a:pt x="0" y="2"/>
                      </a:moveTo>
                      <a:lnTo>
                        <a:pt x="0" y="4"/>
                      </a:lnTo>
                      <a:lnTo>
                        <a:pt x="10" y="10"/>
                      </a:lnTo>
                      <a:lnTo>
                        <a:pt x="12" y="4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62" name="Freeform 1862"/>
                <p:cNvSpPr>
                  <a:spLocks/>
                </p:cNvSpPr>
                <p:nvPr/>
              </p:nvSpPr>
              <p:spPr bwMode="auto">
                <a:xfrm>
                  <a:off x="3135" y="3272"/>
                  <a:ext cx="2" cy="432"/>
                </a:xfrm>
                <a:custGeom>
                  <a:avLst/>
                  <a:gdLst>
                    <a:gd name="T0" fmla="*/ 2 w 4"/>
                    <a:gd name="T1" fmla="*/ 5 h 864"/>
                    <a:gd name="T2" fmla="*/ 0 w 4"/>
                    <a:gd name="T3" fmla="*/ 4 h 864"/>
                    <a:gd name="T4" fmla="*/ 0 w 4"/>
                    <a:gd name="T5" fmla="*/ 864 h 864"/>
                    <a:gd name="T6" fmla="*/ 4 w 4"/>
                    <a:gd name="T7" fmla="*/ 864 h 864"/>
                    <a:gd name="T8" fmla="*/ 4 w 4"/>
                    <a:gd name="T9" fmla="*/ 4 h 864"/>
                    <a:gd name="T10" fmla="*/ 2 w 4"/>
                    <a:gd name="T11" fmla="*/ 0 h 864"/>
                    <a:gd name="T12" fmla="*/ 4 w 4"/>
                    <a:gd name="T13" fmla="*/ 4 h 864"/>
                    <a:gd name="T14" fmla="*/ 4 w 4"/>
                    <a:gd name="T15" fmla="*/ 0 h 864"/>
                    <a:gd name="T16" fmla="*/ 2 w 4"/>
                    <a:gd name="T17" fmla="*/ 0 h 864"/>
                    <a:gd name="T18" fmla="*/ 2 w 4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4" y="864"/>
                      </a:lnTo>
                      <a:lnTo>
                        <a:pt x="4" y="4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63" name="Freeform 1863"/>
                <p:cNvSpPr>
                  <a:spLocks/>
                </p:cNvSpPr>
                <p:nvPr/>
              </p:nvSpPr>
              <p:spPr bwMode="auto">
                <a:xfrm>
                  <a:off x="3059" y="3272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2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2 w 153"/>
                    <a:gd name="T9" fmla="*/ 0 h 5"/>
                    <a:gd name="T10" fmla="*/ 6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2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64" name="Freeform 1864"/>
                <p:cNvSpPr>
                  <a:spLocks/>
                </p:cNvSpPr>
                <p:nvPr/>
              </p:nvSpPr>
              <p:spPr bwMode="auto">
                <a:xfrm>
                  <a:off x="3053" y="3268"/>
                  <a:ext cx="9" cy="7"/>
                </a:xfrm>
                <a:custGeom>
                  <a:avLst/>
                  <a:gdLst>
                    <a:gd name="T0" fmla="*/ 6 w 20"/>
                    <a:gd name="T1" fmla="*/ 0 h 13"/>
                    <a:gd name="T2" fmla="*/ 6 w 20"/>
                    <a:gd name="T3" fmla="*/ 4 h 13"/>
                    <a:gd name="T4" fmla="*/ 14 w 20"/>
                    <a:gd name="T5" fmla="*/ 13 h 13"/>
                    <a:gd name="T6" fmla="*/ 20 w 20"/>
                    <a:gd name="T7" fmla="*/ 10 h 13"/>
                    <a:gd name="T8" fmla="*/ 10 w 20"/>
                    <a:gd name="T9" fmla="*/ 2 h 13"/>
                    <a:gd name="T10" fmla="*/ 6 w 20"/>
                    <a:gd name="T11" fmla="*/ 6 h 13"/>
                    <a:gd name="T12" fmla="*/ 6 w 20"/>
                    <a:gd name="T13" fmla="*/ 0 h 13"/>
                    <a:gd name="T14" fmla="*/ 0 w 20"/>
                    <a:gd name="T15" fmla="*/ 0 h 13"/>
                    <a:gd name="T16" fmla="*/ 6 w 20"/>
                    <a:gd name="T17" fmla="*/ 4 h 13"/>
                    <a:gd name="T18" fmla="*/ 6 w 20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13">
                      <a:moveTo>
                        <a:pt x="6" y="0"/>
                      </a:moveTo>
                      <a:lnTo>
                        <a:pt x="6" y="4"/>
                      </a:lnTo>
                      <a:lnTo>
                        <a:pt x="14" y="13"/>
                      </a:lnTo>
                      <a:lnTo>
                        <a:pt x="20" y="10"/>
                      </a:lnTo>
                      <a:lnTo>
                        <a:pt x="10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65" name="Freeform 1865"/>
                <p:cNvSpPr>
                  <a:spLocks/>
                </p:cNvSpPr>
                <p:nvPr/>
              </p:nvSpPr>
              <p:spPr bwMode="auto">
                <a:xfrm>
                  <a:off x="3055" y="3268"/>
                  <a:ext cx="87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71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71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71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71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66" name="Rectangle 1866"/>
                <p:cNvSpPr>
                  <a:spLocks noChangeArrowheads="1"/>
                </p:cNvSpPr>
                <p:nvPr/>
              </p:nvSpPr>
              <p:spPr bwMode="auto">
                <a:xfrm>
                  <a:off x="1100" y="3343"/>
                  <a:ext cx="2038" cy="44"/>
                </a:xfrm>
                <a:prstGeom prst="rect">
                  <a:avLst/>
                </a:prstGeom>
                <a:gradFill rotWithShape="0">
                  <a:gsLst>
                    <a:gs pos="0">
                      <a:srgbClr val="6C6C6C"/>
                    </a:gs>
                    <a:gs pos="50000">
                      <a:srgbClr val="EAEAEA"/>
                    </a:gs>
                    <a:gs pos="100000">
                      <a:srgbClr val="6C6C6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7467" name="Rectangle 1867"/>
                <p:cNvSpPr>
                  <a:spLocks noChangeArrowheads="1"/>
                </p:cNvSpPr>
                <p:nvPr/>
              </p:nvSpPr>
              <p:spPr bwMode="auto">
                <a:xfrm>
                  <a:off x="1100" y="3589"/>
                  <a:ext cx="2038" cy="44"/>
                </a:xfrm>
                <a:prstGeom prst="rect">
                  <a:avLst/>
                </a:prstGeom>
                <a:gradFill rotWithShape="0">
                  <a:gsLst>
                    <a:gs pos="0">
                      <a:srgbClr val="6C6C6C"/>
                    </a:gs>
                    <a:gs pos="50000">
                      <a:srgbClr val="EAEAEA"/>
                    </a:gs>
                    <a:gs pos="100000">
                      <a:srgbClr val="6C6C6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27468" name="Freeform 1868"/>
              <p:cNvSpPr>
                <a:spLocks/>
              </p:cNvSpPr>
              <p:nvPr/>
            </p:nvSpPr>
            <p:spPr bwMode="auto">
              <a:xfrm>
                <a:off x="2435" y="2095"/>
                <a:ext cx="2" cy="20"/>
              </a:xfrm>
              <a:custGeom>
                <a:avLst/>
                <a:gdLst>
                  <a:gd name="T0" fmla="*/ 2 w 4"/>
                  <a:gd name="T1" fmla="*/ 0 h 41"/>
                  <a:gd name="T2" fmla="*/ 0 w 4"/>
                  <a:gd name="T3" fmla="*/ 4 h 41"/>
                  <a:gd name="T4" fmla="*/ 0 w 4"/>
                  <a:gd name="T5" fmla="*/ 41 h 41"/>
                  <a:gd name="T6" fmla="*/ 4 w 4"/>
                  <a:gd name="T7" fmla="*/ 41 h 41"/>
                  <a:gd name="T8" fmla="*/ 4 w 4"/>
                  <a:gd name="T9" fmla="*/ 4 h 41"/>
                  <a:gd name="T10" fmla="*/ 2 w 4"/>
                  <a:gd name="T11" fmla="*/ 6 h 41"/>
                  <a:gd name="T12" fmla="*/ 2 w 4"/>
                  <a:gd name="T13" fmla="*/ 0 h 41"/>
                  <a:gd name="T14" fmla="*/ 0 w 4"/>
                  <a:gd name="T15" fmla="*/ 0 h 41"/>
                  <a:gd name="T16" fmla="*/ 0 w 4"/>
                  <a:gd name="T17" fmla="*/ 4 h 41"/>
                  <a:gd name="T18" fmla="*/ 2 w 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41">
                    <a:moveTo>
                      <a:pt x="2" y="0"/>
                    </a:moveTo>
                    <a:lnTo>
                      <a:pt x="0" y="4"/>
                    </a:lnTo>
                    <a:lnTo>
                      <a:pt x="0" y="41"/>
                    </a:lnTo>
                    <a:lnTo>
                      <a:pt x="4" y="41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469" name="Freeform 1869"/>
              <p:cNvSpPr>
                <a:spLocks/>
              </p:cNvSpPr>
              <p:nvPr/>
            </p:nvSpPr>
            <p:spPr bwMode="auto">
              <a:xfrm>
                <a:off x="2436" y="2095"/>
                <a:ext cx="83" cy="2"/>
              </a:xfrm>
              <a:custGeom>
                <a:avLst/>
                <a:gdLst>
                  <a:gd name="T0" fmla="*/ 167 w 167"/>
                  <a:gd name="T1" fmla="*/ 4 h 6"/>
                  <a:gd name="T2" fmla="*/ 163 w 167"/>
                  <a:gd name="T3" fmla="*/ 0 h 6"/>
                  <a:gd name="T4" fmla="*/ 0 w 167"/>
                  <a:gd name="T5" fmla="*/ 0 h 6"/>
                  <a:gd name="T6" fmla="*/ 0 w 167"/>
                  <a:gd name="T7" fmla="*/ 6 h 6"/>
                  <a:gd name="T8" fmla="*/ 163 w 167"/>
                  <a:gd name="T9" fmla="*/ 6 h 6"/>
                  <a:gd name="T10" fmla="*/ 161 w 167"/>
                  <a:gd name="T11" fmla="*/ 4 h 6"/>
                  <a:gd name="T12" fmla="*/ 167 w 167"/>
                  <a:gd name="T13" fmla="*/ 4 h 6"/>
                  <a:gd name="T14" fmla="*/ 167 w 167"/>
                  <a:gd name="T15" fmla="*/ 0 h 6"/>
                  <a:gd name="T16" fmla="*/ 163 w 167"/>
                  <a:gd name="T17" fmla="*/ 0 h 6"/>
                  <a:gd name="T18" fmla="*/ 167 w 167"/>
                  <a:gd name="T1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6">
                    <a:moveTo>
                      <a:pt x="167" y="4"/>
                    </a:moveTo>
                    <a:lnTo>
                      <a:pt x="16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63" y="6"/>
                    </a:lnTo>
                    <a:lnTo>
                      <a:pt x="161" y="4"/>
                    </a:lnTo>
                    <a:lnTo>
                      <a:pt x="167" y="4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470" name="Freeform 1870"/>
              <p:cNvSpPr>
                <a:spLocks/>
              </p:cNvSpPr>
              <p:nvPr/>
            </p:nvSpPr>
            <p:spPr bwMode="auto">
              <a:xfrm>
                <a:off x="2435" y="1851"/>
                <a:ext cx="2" cy="20"/>
              </a:xfrm>
              <a:custGeom>
                <a:avLst/>
                <a:gdLst>
                  <a:gd name="T0" fmla="*/ 2 w 4"/>
                  <a:gd name="T1" fmla="*/ 0 h 39"/>
                  <a:gd name="T2" fmla="*/ 0 w 4"/>
                  <a:gd name="T3" fmla="*/ 2 h 39"/>
                  <a:gd name="T4" fmla="*/ 0 w 4"/>
                  <a:gd name="T5" fmla="*/ 39 h 39"/>
                  <a:gd name="T6" fmla="*/ 4 w 4"/>
                  <a:gd name="T7" fmla="*/ 39 h 39"/>
                  <a:gd name="T8" fmla="*/ 4 w 4"/>
                  <a:gd name="T9" fmla="*/ 2 h 39"/>
                  <a:gd name="T10" fmla="*/ 2 w 4"/>
                  <a:gd name="T11" fmla="*/ 6 h 39"/>
                  <a:gd name="T12" fmla="*/ 2 w 4"/>
                  <a:gd name="T13" fmla="*/ 0 h 39"/>
                  <a:gd name="T14" fmla="*/ 0 w 4"/>
                  <a:gd name="T15" fmla="*/ 0 h 39"/>
                  <a:gd name="T16" fmla="*/ 0 w 4"/>
                  <a:gd name="T17" fmla="*/ 2 h 39"/>
                  <a:gd name="T18" fmla="*/ 2 w 4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9">
                    <a:moveTo>
                      <a:pt x="2" y="0"/>
                    </a:moveTo>
                    <a:lnTo>
                      <a:pt x="0" y="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7471" name="Freeform 1871"/>
              <p:cNvSpPr>
                <a:spLocks/>
              </p:cNvSpPr>
              <p:nvPr/>
            </p:nvSpPr>
            <p:spPr bwMode="auto">
              <a:xfrm>
                <a:off x="2436" y="1734"/>
                <a:ext cx="84" cy="438"/>
              </a:xfrm>
              <a:custGeom>
                <a:avLst/>
                <a:gdLst>
                  <a:gd name="T0" fmla="*/ 169 w 169"/>
                  <a:gd name="T1" fmla="*/ 0 h 876"/>
                  <a:gd name="T2" fmla="*/ 169 w 169"/>
                  <a:gd name="T3" fmla="*/ 876 h 876"/>
                  <a:gd name="T4" fmla="*/ 159 w 169"/>
                  <a:gd name="T5" fmla="*/ 870 h 876"/>
                  <a:gd name="T6" fmla="*/ 159 w 169"/>
                  <a:gd name="T7" fmla="*/ 10 h 876"/>
                  <a:gd name="T8" fmla="*/ 10 w 169"/>
                  <a:gd name="T9" fmla="*/ 10 h 876"/>
                  <a:gd name="T10" fmla="*/ 0 w 169"/>
                  <a:gd name="T11" fmla="*/ 0 h 876"/>
                  <a:gd name="T12" fmla="*/ 169 w 169"/>
                  <a:gd name="T13" fmla="*/ 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876">
                    <a:moveTo>
                      <a:pt x="169" y="0"/>
                    </a:moveTo>
                    <a:lnTo>
                      <a:pt x="169" y="876"/>
                    </a:lnTo>
                    <a:lnTo>
                      <a:pt x="159" y="870"/>
                    </a:lnTo>
                    <a:lnTo>
                      <a:pt x="159" y="1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grpSp>
            <p:nvGrpSpPr>
              <p:cNvPr id="27472" name="Group 1872"/>
              <p:cNvGrpSpPr>
                <a:grpSpLocks/>
              </p:cNvGrpSpPr>
              <p:nvPr/>
            </p:nvGrpSpPr>
            <p:grpSpPr bwMode="auto">
              <a:xfrm>
                <a:off x="2429" y="1730"/>
                <a:ext cx="1963" cy="441"/>
                <a:chOff x="2514" y="1733"/>
                <a:chExt cx="1963" cy="441"/>
              </a:xfrm>
            </p:grpSpPr>
            <p:sp>
              <p:nvSpPr>
                <p:cNvPr id="27473" name="Rectangle 1873"/>
                <p:cNvSpPr>
                  <a:spLocks noChangeArrowheads="1"/>
                </p:cNvSpPr>
                <p:nvPr/>
              </p:nvSpPr>
              <p:spPr bwMode="auto">
                <a:xfrm>
                  <a:off x="4390" y="1734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74" name="Freeform 1874"/>
                <p:cNvSpPr>
                  <a:spLocks/>
                </p:cNvSpPr>
                <p:nvPr/>
              </p:nvSpPr>
              <p:spPr bwMode="auto">
                <a:xfrm>
                  <a:off x="4474" y="1733"/>
                  <a:ext cx="3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75" name="Freeform 1875"/>
                <p:cNvSpPr>
                  <a:spLocks/>
                </p:cNvSpPr>
                <p:nvPr/>
              </p:nvSpPr>
              <p:spPr bwMode="auto">
                <a:xfrm>
                  <a:off x="4389" y="1733"/>
                  <a:ext cx="86" cy="2"/>
                </a:xfrm>
                <a:custGeom>
                  <a:avLst/>
                  <a:gdLst>
                    <a:gd name="T0" fmla="*/ 4 w 173"/>
                    <a:gd name="T1" fmla="*/ 2 h 4"/>
                    <a:gd name="T2" fmla="*/ 2 w 173"/>
                    <a:gd name="T3" fmla="*/ 4 h 4"/>
                    <a:gd name="T4" fmla="*/ 173 w 173"/>
                    <a:gd name="T5" fmla="*/ 4 h 4"/>
                    <a:gd name="T6" fmla="*/ 173 w 173"/>
                    <a:gd name="T7" fmla="*/ 0 h 4"/>
                    <a:gd name="T8" fmla="*/ 2 w 173"/>
                    <a:gd name="T9" fmla="*/ 0 h 4"/>
                    <a:gd name="T10" fmla="*/ 0 w 173"/>
                    <a:gd name="T11" fmla="*/ 2 h 4"/>
                    <a:gd name="T12" fmla="*/ 2 w 173"/>
                    <a:gd name="T13" fmla="*/ 0 h 4"/>
                    <a:gd name="T14" fmla="*/ 0 w 173"/>
                    <a:gd name="T15" fmla="*/ 0 h 4"/>
                    <a:gd name="T16" fmla="*/ 0 w 173"/>
                    <a:gd name="T17" fmla="*/ 2 h 4"/>
                    <a:gd name="T18" fmla="*/ 4 w 173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4">
                      <a:moveTo>
                        <a:pt x="4" y="2"/>
                      </a:moveTo>
                      <a:lnTo>
                        <a:pt x="2" y="4"/>
                      </a:lnTo>
                      <a:lnTo>
                        <a:pt x="173" y="4"/>
                      </a:lnTo>
                      <a:lnTo>
                        <a:pt x="173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76" name="Freeform 1876"/>
                <p:cNvSpPr>
                  <a:spLocks/>
                </p:cNvSpPr>
                <p:nvPr/>
              </p:nvSpPr>
              <p:spPr bwMode="auto">
                <a:xfrm>
                  <a:off x="4389" y="1734"/>
                  <a:ext cx="1" cy="440"/>
                </a:xfrm>
                <a:custGeom>
                  <a:avLst/>
                  <a:gdLst>
                    <a:gd name="T0" fmla="*/ 2 w 4"/>
                    <a:gd name="T1" fmla="*/ 874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80 h 880"/>
                    <a:gd name="T12" fmla="*/ 0 w 4"/>
                    <a:gd name="T13" fmla="*/ 876 h 880"/>
                    <a:gd name="T14" fmla="*/ 0 w 4"/>
                    <a:gd name="T15" fmla="*/ 880 h 880"/>
                    <a:gd name="T16" fmla="*/ 2 w 4"/>
                    <a:gd name="T17" fmla="*/ 880 h 880"/>
                    <a:gd name="T18" fmla="*/ 2 w 4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4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77" name="Freeform 1877"/>
                <p:cNvSpPr>
                  <a:spLocks/>
                </p:cNvSpPr>
                <p:nvPr/>
              </p:nvSpPr>
              <p:spPr bwMode="auto">
                <a:xfrm>
                  <a:off x="4390" y="2171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1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1 w 175"/>
                    <a:gd name="T9" fmla="*/ 6 h 6"/>
                    <a:gd name="T10" fmla="*/ 175 w 175"/>
                    <a:gd name="T11" fmla="*/ 2 h 6"/>
                    <a:gd name="T12" fmla="*/ 171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5" y="2"/>
                      </a:lnTo>
                      <a:lnTo>
                        <a:pt x="171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78" name="Rectangle 1878"/>
                <p:cNvSpPr>
                  <a:spLocks noChangeArrowheads="1"/>
                </p:cNvSpPr>
                <p:nvPr/>
              </p:nvSpPr>
              <p:spPr bwMode="auto">
                <a:xfrm>
                  <a:off x="4194" y="1734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79" name="Freeform 1879"/>
                <p:cNvSpPr>
                  <a:spLocks/>
                </p:cNvSpPr>
                <p:nvPr/>
              </p:nvSpPr>
              <p:spPr bwMode="auto">
                <a:xfrm>
                  <a:off x="4278" y="1733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0" name="Freeform 1880"/>
                <p:cNvSpPr>
                  <a:spLocks/>
                </p:cNvSpPr>
                <p:nvPr/>
              </p:nvSpPr>
              <p:spPr bwMode="auto">
                <a:xfrm>
                  <a:off x="4193" y="1733"/>
                  <a:ext cx="87" cy="2"/>
                </a:xfrm>
                <a:custGeom>
                  <a:avLst/>
                  <a:gdLst>
                    <a:gd name="T0" fmla="*/ 6 w 175"/>
                    <a:gd name="T1" fmla="*/ 2 h 4"/>
                    <a:gd name="T2" fmla="*/ 2 w 175"/>
                    <a:gd name="T3" fmla="*/ 4 h 4"/>
                    <a:gd name="T4" fmla="*/ 175 w 175"/>
                    <a:gd name="T5" fmla="*/ 4 h 4"/>
                    <a:gd name="T6" fmla="*/ 175 w 175"/>
                    <a:gd name="T7" fmla="*/ 0 h 4"/>
                    <a:gd name="T8" fmla="*/ 2 w 175"/>
                    <a:gd name="T9" fmla="*/ 0 h 4"/>
                    <a:gd name="T10" fmla="*/ 0 w 175"/>
                    <a:gd name="T11" fmla="*/ 2 h 4"/>
                    <a:gd name="T12" fmla="*/ 2 w 175"/>
                    <a:gd name="T13" fmla="*/ 0 h 4"/>
                    <a:gd name="T14" fmla="*/ 0 w 175"/>
                    <a:gd name="T15" fmla="*/ 0 h 4"/>
                    <a:gd name="T16" fmla="*/ 0 w 175"/>
                    <a:gd name="T17" fmla="*/ 2 h 4"/>
                    <a:gd name="T18" fmla="*/ 6 w 175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5" y="4"/>
                      </a:lnTo>
                      <a:lnTo>
                        <a:pt x="175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1" name="Freeform 1881"/>
                <p:cNvSpPr>
                  <a:spLocks/>
                </p:cNvSpPr>
                <p:nvPr/>
              </p:nvSpPr>
              <p:spPr bwMode="auto">
                <a:xfrm>
                  <a:off x="4193" y="1734"/>
                  <a:ext cx="3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2" name="Freeform 1882"/>
                <p:cNvSpPr>
                  <a:spLocks/>
                </p:cNvSpPr>
                <p:nvPr/>
              </p:nvSpPr>
              <p:spPr bwMode="auto">
                <a:xfrm>
                  <a:off x="4194" y="2171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3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3 w 175"/>
                    <a:gd name="T9" fmla="*/ 6 h 6"/>
                    <a:gd name="T10" fmla="*/ 175 w 175"/>
                    <a:gd name="T11" fmla="*/ 2 h 6"/>
                    <a:gd name="T12" fmla="*/ 173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3" y="6"/>
                      </a:lnTo>
                      <a:lnTo>
                        <a:pt x="175" y="2"/>
                      </a:lnTo>
                      <a:lnTo>
                        <a:pt x="173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3" name="Rectangle 1883"/>
                <p:cNvSpPr>
                  <a:spLocks noChangeArrowheads="1"/>
                </p:cNvSpPr>
                <p:nvPr/>
              </p:nvSpPr>
              <p:spPr bwMode="auto">
                <a:xfrm>
                  <a:off x="3998" y="1734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4" name="Freeform 1884"/>
                <p:cNvSpPr>
                  <a:spLocks/>
                </p:cNvSpPr>
                <p:nvPr/>
              </p:nvSpPr>
              <p:spPr bwMode="auto">
                <a:xfrm>
                  <a:off x="4082" y="1733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5" name="Freeform 1885"/>
                <p:cNvSpPr>
                  <a:spLocks/>
                </p:cNvSpPr>
                <p:nvPr/>
              </p:nvSpPr>
              <p:spPr bwMode="auto">
                <a:xfrm>
                  <a:off x="3997" y="1733"/>
                  <a:ext cx="87" cy="2"/>
                </a:xfrm>
                <a:custGeom>
                  <a:avLst/>
                  <a:gdLst>
                    <a:gd name="T0" fmla="*/ 5 w 174"/>
                    <a:gd name="T1" fmla="*/ 2 h 4"/>
                    <a:gd name="T2" fmla="*/ 2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2 w 174"/>
                    <a:gd name="T9" fmla="*/ 0 h 4"/>
                    <a:gd name="T10" fmla="*/ 0 w 174"/>
                    <a:gd name="T11" fmla="*/ 2 h 4"/>
                    <a:gd name="T12" fmla="*/ 2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5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5" y="2"/>
                      </a:moveTo>
                      <a:lnTo>
                        <a:pt x="2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6" name="Freeform 1886"/>
                <p:cNvSpPr>
                  <a:spLocks/>
                </p:cNvSpPr>
                <p:nvPr/>
              </p:nvSpPr>
              <p:spPr bwMode="auto">
                <a:xfrm>
                  <a:off x="3997" y="1734"/>
                  <a:ext cx="3" cy="440"/>
                </a:xfrm>
                <a:custGeom>
                  <a:avLst/>
                  <a:gdLst>
                    <a:gd name="T0" fmla="*/ 2 w 5"/>
                    <a:gd name="T1" fmla="*/ 874 h 880"/>
                    <a:gd name="T2" fmla="*/ 5 w 5"/>
                    <a:gd name="T3" fmla="*/ 876 h 880"/>
                    <a:gd name="T4" fmla="*/ 5 w 5"/>
                    <a:gd name="T5" fmla="*/ 0 h 880"/>
                    <a:gd name="T6" fmla="*/ 0 w 5"/>
                    <a:gd name="T7" fmla="*/ 0 h 880"/>
                    <a:gd name="T8" fmla="*/ 0 w 5"/>
                    <a:gd name="T9" fmla="*/ 876 h 880"/>
                    <a:gd name="T10" fmla="*/ 2 w 5"/>
                    <a:gd name="T11" fmla="*/ 880 h 880"/>
                    <a:gd name="T12" fmla="*/ 0 w 5"/>
                    <a:gd name="T13" fmla="*/ 876 h 880"/>
                    <a:gd name="T14" fmla="*/ 0 w 5"/>
                    <a:gd name="T15" fmla="*/ 880 h 880"/>
                    <a:gd name="T16" fmla="*/ 2 w 5"/>
                    <a:gd name="T17" fmla="*/ 880 h 880"/>
                    <a:gd name="T18" fmla="*/ 2 w 5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80">
                      <a:moveTo>
                        <a:pt x="2" y="874"/>
                      </a:moveTo>
                      <a:lnTo>
                        <a:pt x="5" y="87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7" name="Freeform 1887"/>
                <p:cNvSpPr>
                  <a:spLocks/>
                </p:cNvSpPr>
                <p:nvPr/>
              </p:nvSpPr>
              <p:spPr bwMode="auto">
                <a:xfrm>
                  <a:off x="3998" y="2171"/>
                  <a:ext cx="87" cy="3"/>
                </a:xfrm>
                <a:custGeom>
                  <a:avLst/>
                  <a:gdLst>
                    <a:gd name="T0" fmla="*/ 168 w 174"/>
                    <a:gd name="T1" fmla="*/ 2 h 6"/>
                    <a:gd name="T2" fmla="*/ 172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2 w 174"/>
                    <a:gd name="T9" fmla="*/ 6 h 6"/>
                    <a:gd name="T10" fmla="*/ 174 w 174"/>
                    <a:gd name="T11" fmla="*/ 2 h 6"/>
                    <a:gd name="T12" fmla="*/ 172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8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8" y="2"/>
                      </a:moveTo>
                      <a:lnTo>
                        <a:pt x="17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2" y="6"/>
                      </a:lnTo>
                      <a:lnTo>
                        <a:pt x="174" y="2"/>
                      </a:lnTo>
                      <a:lnTo>
                        <a:pt x="172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8" name="Rectangle 1888"/>
                <p:cNvSpPr>
                  <a:spLocks noChangeArrowheads="1"/>
                </p:cNvSpPr>
                <p:nvPr/>
              </p:nvSpPr>
              <p:spPr bwMode="auto">
                <a:xfrm>
                  <a:off x="3803" y="1734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89" name="Freeform 1889"/>
                <p:cNvSpPr>
                  <a:spLocks/>
                </p:cNvSpPr>
                <p:nvPr/>
              </p:nvSpPr>
              <p:spPr bwMode="auto">
                <a:xfrm>
                  <a:off x="3887" y="1733"/>
                  <a:ext cx="3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0" name="Freeform 1890"/>
                <p:cNvSpPr>
                  <a:spLocks/>
                </p:cNvSpPr>
                <p:nvPr/>
              </p:nvSpPr>
              <p:spPr bwMode="auto">
                <a:xfrm>
                  <a:off x="3802" y="1733"/>
                  <a:ext cx="86" cy="2"/>
                </a:xfrm>
                <a:custGeom>
                  <a:avLst/>
                  <a:gdLst>
                    <a:gd name="T0" fmla="*/ 4 w 172"/>
                    <a:gd name="T1" fmla="*/ 2 h 4"/>
                    <a:gd name="T2" fmla="*/ 2 w 172"/>
                    <a:gd name="T3" fmla="*/ 4 h 4"/>
                    <a:gd name="T4" fmla="*/ 172 w 172"/>
                    <a:gd name="T5" fmla="*/ 4 h 4"/>
                    <a:gd name="T6" fmla="*/ 172 w 172"/>
                    <a:gd name="T7" fmla="*/ 0 h 4"/>
                    <a:gd name="T8" fmla="*/ 2 w 172"/>
                    <a:gd name="T9" fmla="*/ 0 h 4"/>
                    <a:gd name="T10" fmla="*/ 0 w 172"/>
                    <a:gd name="T11" fmla="*/ 2 h 4"/>
                    <a:gd name="T12" fmla="*/ 2 w 172"/>
                    <a:gd name="T13" fmla="*/ 0 h 4"/>
                    <a:gd name="T14" fmla="*/ 0 w 172"/>
                    <a:gd name="T15" fmla="*/ 0 h 4"/>
                    <a:gd name="T16" fmla="*/ 0 w 172"/>
                    <a:gd name="T17" fmla="*/ 2 h 4"/>
                    <a:gd name="T18" fmla="*/ 4 w 172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4">
                      <a:moveTo>
                        <a:pt x="4" y="2"/>
                      </a:moveTo>
                      <a:lnTo>
                        <a:pt x="2" y="4"/>
                      </a:lnTo>
                      <a:lnTo>
                        <a:pt x="172" y="4"/>
                      </a:lnTo>
                      <a:lnTo>
                        <a:pt x="172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1" name="Freeform 1891"/>
                <p:cNvSpPr>
                  <a:spLocks/>
                </p:cNvSpPr>
                <p:nvPr/>
              </p:nvSpPr>
              <p:spPr bwMode="auto">
                <a:xfrm>
                  <a:off x="3802" y="1734"/>
                  <a:ext cx="2" cy="440"/>
                </a:xfrm>
                <a:custGeom>
                  <a:avLst/>
                  <a:gdLst>
                    <a:gd name="T0" fmla="*/ 2 w 4"/>
                    <a:gd name="T1" fmla="*/ 874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80 h 880"/>
                    <a:gd name="T12" fmla="*/ 0 w 4"/>
                    <a:gd name="T13" fmla="*/ 876 h 880"/>
                    <a:gd name="T14" fmla="*/ 0 w 4"/>
                    <a:gd name="T15" fmla="*/ 880 h 880"/>
                    <a:gd name="T16" fmla="*/ 2 w 4"/>
                    <a:gd name="T17" fmla="*/ 880 h 880"/>
                    <a:gd name="T18" fmla="*/ 2 w 4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4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2" name="Freeform 1892"/>
                <p:cNvSpPr>
                  <a:spLocks/>
                </p:cNvSpPr>
                <p:nvPr/>
              </p:nvSpPr>
              <p:spPr bwMode="auto">
                <a:xfrm>
                  <a:off x="3803" y="2171"/>
                  <a:ext cx="87" cy="3"/>
                </a:xfrm>
                <a:custGeom>
                  <a:avLst/>
                  <a:gdLst>
                    <a:gd name="T0" fmla="*/ 168 w 174"/>
                    <a:gd name="T1" fmla="*/ 2 h 6"/>
                    <a:gd name="T2" fmla="*/ 170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0 w 174"/>
                    <a:gd name="T9" fmla="*/ 6 h 6"/>
                    <a:gd name="T10" fmla="*/ 174 w 174"/>
                    <a:gd name="T11" fmla="*/ 2 h 6"/>
                    <a:gd name="T12" fmla="*/ 170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8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8" y="2"/>
                      </a:moveTo>
                      <a:lnTo>
                        <a:pt x="17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0" y="6"/>
                      </a:lnTo>
                      <a:lnTo>
                        <a:pt x="174" y="2"/>
                      </a:lnTo>
                      <a:lnTo>
                        <a:pt x="170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3" name="Rectangle 1893"/>
                <p:cNvSpPr>
                  <a:spLocks noChangeArrowheads="1"/>
                </p:cNvSpPr>
                <p:nvPr/>
              </p:nvSpPr>
              <p:spPr bwMode="auto">
                <a:xfrm>
                  <a:off x="3607" y="1734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4" name="Freeform 1894"/>
                <p:cNvSpPr>
                  <a:spLocks/>
                </p:cNvSpPr>
                <p:nvPr/>
              </p:nvSpPr>
              <p:spPr bwMode="auto">
                <a:xfrm>
                  <a:off x="3691" y="1733"/>
                  <a:ext cx="2" cy="439"/>
                </a:xfrm>
                <a:custGeom>
                  <a:avLst/>
                  <a:gdLst>
                    <a:gd name="T0" fmla="*/ 2 w 4"/>
                    <a:gd name="T1" fmla="*/ 4 h 878"/>
                    <a:gd name="T2" fmla="*/ 0 w 4"/>
                    <a:gd name="T3" fmla="*/ 2 h 878"/>
                    <a:gd name="T4" fmla="*/ 0 w 4"/>
                    <a:gd name="T5" fmla="*/ 878 h 878"/>
                    <a:gd name="T6" fmla="*/ 4 w 4"/>
                    <a:gd name="T7" fmla="*/ 878 h 878"/>
                    <a:gd name="T8" fmla="*/ 4 w 4"/>
                    <a:gd name="T9" fmla="*/ 2 h 878"/>
                    <a:gd name="T10" fmla="*/ 2 w 4"/>
                    <a:gd name="T11" fmla="*/ 0 h 878"/>
                    <a:gd name="T12" fmla="*/ 4 w 4"/>
                    <a:gd name="T13" fmla="*/ 2 h 878"/>
                    <a:gd name="T14" fmla="*/ 4 w 4"/>
                    <a:gd name="T15" fmla="*/ 0 h 878"/>
                    <a:gd name="T16" fmla="*/ 2 w 4"/>
                    <a:gd name="T17" fmla="*/ 0 h 878"/>
                    <a:gd name="T18" fmla="*/ 2 w 4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4" y="878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5" name="Freeform 1895"/>
                <p:cNvSpPr>
                  <a:spLocks/>
                </p:cNvSpPr>
                <p:nvPr/>
              </p:nvSpPr>
              <p:spPr bwMode="auto">
                <a:xfrm>
                  <a:off x="3606" y="1733"/>
                  <a:ext cx="86" cy="2"/>
                </a:xfrm>
                <a:custGeom>
                  <a:avLst/>
                  <a:gdLst>
                    <a:gd name="T0" fmla="*/ 4 w 173"/>
                    <a:gd name="T1" fmla="*/ 2 h 4"/>
                    <a:gd name="T2" fmla="*/ 2 w 173"/>
                    <a:gd name="T3" fmla="*/ 4 h 4"/>
                    <a:gd name="T4" fmla="*/ 173 w 173"/>
                    <a:gd name="T5" fmla="*/ 4 h 4"/>
                    <a:gd name="T6" fmla="*/ 173 w 173"/>
                    <a:gd name="T7" fmla="*/ 0 h 4"/>
                    <a:gd name="T8" fmla="*/ 2 w 173"/>
                    <a:gd name="T9" fmla="*/ 0 h 4"/>
                    <a:gd name="T10" fmla="*/ 0 w 173"/>
                    <a:gd name="T11" fmla="*/ 2 h 4"/>
                    <a:gd name="T12" fmla="*/ 2 w 173"/>
                    <a:gd name="T13" fmla="*/ 0 h 4"/>
                    <a:gd name="T14" fmla="*/ 0 w 173"/>
                    <a:gd name="T15" fmla="*/ 0 h 4"/>
                    <a:gd name="T16" fmla="*/ 0 w 173"/>
                    <a:gd name="T17" fmla="*/ 2 h 4"/>
                    <a:gd name="T18" fmla="*/ 4 w 173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4">
                      <a:moveTo>
                        <a:pt x="4" y="2"/>
                      </a:moveTo>
                      <a:lnTo>
                        <a:pt x="2" y="4"/>
                      </a:lnTo>
                      <a:lnTo>
                        <a:pt x="173" y="4"/>
                      </a:lnTo>
                      <a:lnTo>
                        <a:pt x="173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6" name="Freeform 1896"/>
                <p:cNvSpPr>
                  <a:spLocks/>
                </p:cNvSpPr>
                <p:nvPr/>
              </p:nvSpPr>
              <p:spPr bwMode="auto">
                <a:xfrm>
                  <a:off x="3606" y="1734"/>
                  <a:ext cx="2" cy="440"/>
                </a:xfrm>
                <a:custGeom>
                  <a:avLst/>
                  <a:gdLst>
                    <a:gd name="T0" fmla="*/ 2 w 4"/>
                    <a:gd name="T1" fmla="*/ 874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80 h 880"/>
                    <a:gd name="T12" fmla="*/ 0 w 4"/>
                    <a:gd name="T13" fmla="*/ 876 h 880"/>
                    <a:gd name="T14" fmla="*/ 0 w 4"/>
                    <a:gd name="T15" fmla="*/ 880 h 880"/>
                    <a:gd name="T16" fmla="*/ 2 w 4"/>
                    <a:gd name="T17" fmla="*/ 880 h 880"/>
                    <a:gd name="T18" fmla="*/ 2 w 4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4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7" name="Freeform 1897"/>
                <p:cNvSpPr>
                  <a:spLocks/>
                </p:cNvSpPr>
                <p:nvPr/>
              </p:nvSpPr>
              <p:spPr bwMode="auto">
                <a:xfrm>
                  <a:off x="3607" y="2171"/>
                  <a:ext cx="86" cy="3"/>
                </a:xfrm>
                <a:custGeom>
                  <a:avLst/>
                  <a:gdLst>
                    <a:gd name="T0" fmla="*/ 169 w 173"/>
                    <a:gd name="T1" fmla="*/ 2 h 6"/>
                    <a:gd name="T2" fmla="*/ 171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71 w 173"/>
                    <a:gd name="T9" fmla="*/ 6 h 6"/>
                    <a:gd name="T10" fmla="*/ 173 w 173"/>
                    <a:gd name="T11" fmla="*/ 2 h 6"/>
                    <a:gd name="T12" fmla="*/ 171 w 173"/>
                    <a:gd name="T13" fmla="*/ 6 h 6"/>
                    <a:gd name="T14" fmla="*/ 173 w 173"/>
                    <a:gd name="T15" fmla="*/ 6 h 6"/>
                    <a:gd name="T16" fmla="*/ 173 w 173"/>
                    <a:gd name="T17" fmla="*/ 2 h 6"/>
                    <a:gd name="T18" fmla="*/ 169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3" y="2"/>
                      </a:lnTo>
                      <a:lnTo>
                        <a:pt x="171" y="6"/>
                      </a:lnTo>
                      <a:lnTo>
                        <a:pt x="173" y="6"/>
                      </a:lnTo>
                      <a:lnTo>
                        <a:pt x="173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8" name="Rectangle 1898"/>
                <p:cNvSpPr>
                  <a:spLocks noChangeArrowheads="1"/>
                </p:cNvSpPr>
                <p:nvPr/>
              </p:nvSpPr>
              <p:spPr bwMode="auto">
                <a:xfrm>
                  <a:off x="3411" y="1734"/>
                  <a:ext cx="85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499" name="Freeform 1899"/>
                <p:cNvSpPr>
                  <a:spLocks/>
                </p:cNvSpPr>
                <p:nvPr/>
              </p:nvSpPr>
              <p:spPr bwMode="auto">
                <a:xfrm>
                  <a:off x="3495" y="1733"/>
                  <a:ext cx="3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0" name="Freeform 1900"/>
                <p:cNvSpPr>
                  <a:spLocks/>
                </p:cNvSpPr>
                <p:nvPr/>
              </p:nvSpPr>
              <p:spPr bwMode="auto">
                <a:xfrm>
                  <a:off x="3410" y="1733"/>
                  <a:ext cx="86" cy="2"/>
                </a:xfrm>
                <a:custGeom>
                  <a:avLst/>
                  <a:gdLst>
                    <a:gd name="T0" fmla="*/ 6 w 173"/>
                    <a:gd name="T1" fmla="*/ 2 h 4"/>
                    <a:gd name="T2" fmla="*/ 2 w 173"/>
                    <a:gd name="T3" fmla="*/ 4 h 4"/>
                    <a:gd name="T4" fmla="*/ 173 w 173"/>
                    <a:gd name="T5" fmla="*/ 4 h 4"/>
                    <a:gd name="T6" fmla="*/ 173 w 173"/>
                    <a:gd name="T7" fmla="*/ 0 h 4"/>
                    <a:gd name="T8" fmla="*/ 2 w 173"/>
                    <a:gd name="T9" fmla="*/ 0 h 4"/>
                    <a:gd name="T10" fmla="*/ 0 w 173"/>
                    <a:gd name="T11" fmla="*/ 2 h 4"/>
                    <a:gd name="T12" fmla="*/ 2 w 173"/>
                    <a:gd name="T13" fmla="*/ 0 h 4"/>
                    <a:gd name="T14" fmla="*/ 0 w 173"/>
                    <a:gd name="T15" fmla="*/ 0 h 4"/>
                    <a:gd name="T16" fmla="*/ 0 w 173"/>
                    <a:gd name="T17" fmla="*/ 2 h 4"/>
                    <a:gd name="T18" fmla="*/ 6 w 173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3" y="4"/>
                      </a:lnTo>
                      <a:lnTo>
                        <a:pt x="173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1" name="Freeform 1901"/>
                <p:cNvSpPr>
                  <a:spLocks/>
                </p:cNvSpPr>
                <p:nvPr/>
              </p:nvSpPr>
              <p:spPr bwMode="auto">
                <a:xfrm>
                  <a:off x="3410" y="1734"/>
                  <a:ext cx="3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2" name="Freeform 1902"/>
                <p:cNvSpPr>
                  <a:spLocks/>
                </p:cNvSpPr>
                <p:nvPr/>
              </p:nvSpPr>
              <p:spPr bwMode="auto">
                <a:xfrm>
                  <a:off x="3411" y="2171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1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1 w 175"/>
                    <a:gd name="T9" fmla="*/ 6 h 6"/>
                    <a:gd name="T10" fmla="*/ 175 w 175"/>
                    <a:gd name="T11" fmla="*/ 2 h 6"/>
                    <a:gd name="T12" fmla="*/ 171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5" y="2"/>
                      </a:lnTo>
                      <a:lnTo>
                        <a:pt x="171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3" name="Rectangle 1903"/>
                <p:cNvSpPr>
                  <a:spLocks noChangeArrowheads="1"/>
                </p:cNvSpPr>
                <p:nvPr/>
              </p:nvSpPr>
              <p:spPr bwMode="auto">
                <a:xfrm>
                  <a:off x="3216" y="1734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4" name="Freeform 1904"/>
                <p:cNvSpPr>
                  <a:spLocks/>
                </p:cNvSpPr>
                <p:nvPr/>
              </p:nvSpPr>
              <p:spPr bwMode="auto">
                <a:xfrm>
                  <a:off x="3301" y="1733"/>
                  <a:ext cx="2" cy="439"/>
                </a:xfrm>
                <a:custGeom>
                  <a:avLst/>
                  <a:gdLst>
                    <a:gd name="T0" fmla="*/ 2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2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2 w 6"/>
                    <a:gd name="T17" fmla="*/ 0 h 878"/>
                    <a:gd name="T18" fmla="*/ 2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5" name="Freeform 1905"/>
                <p:cNvSpPr>
                  <a:spLocks/>
                </p:cNvSpPr>
                <p:nvPr/>
              </p:nvSpPr>
              <p:spPr bwMode="auto">
                <a:xfrm>
                  <a:off x="3214" y="1733"/>
                  <a:ext cx="88" cy="2"/>
                </a:xfrm>
                <a:custGeom>
                  <a:avLst/>
                  <a:gdLst>
                    <a:gd name="T0" fmla="*/ 5 w 174"/>
                    <a:gd name="T1" fmla="*/ 2 h 4"/>
                    <a:gd name="T2" fmla="*/ 3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3 w 174"/>
                    <a:gd name="T9" fmla="*/ 0 h 4"/>
                    <a:gd name="T10" fmla="*/ 0 w 174"/>
                    <a:gd name="T11" fmla="*/ 2 h 4"/>
                    <a:gd name="T12" fmla="*/ 3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5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5" y="2"/>
                      </a:moveTo>
                      <a:lnTo>
                        <a:pt x="3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6" name="Freeform 1906"/>
                <p:cNvSpPr>
                  <a:spLocks/>
                </p:cNvSpPr>
                <p:nvPr/>
              </p:nvSpPr>
              <p:spPr bwMode="auto">
                <a:xfrm>
                  <a:off x="3214" y="1734"/>
                  <a:ext cx="3" cy="440"/>
                </a:xfrm>
                <a:custGeom>
                  <a:avLst/>
                  <a:gdLst>
                    <a:gd name="T0" fmla="*/ 3 w 5"/>
                    <a:gd name="T1" fmla="*/ 874 h 880"/>
                    <a:gd name="T2" fmla="*/ 5 w 5"/>
                    <a:gd name="T3" fmla="*/ 876 h 880"/>
                    <a:gd name="T4" fmla="*/ 5 w 5"/>
                    <a:gd name="T5" fmla="*/ 0 h 880"/>
                    <a:gd name="T6" fmla="*/ 0 w 5"/>
                    <a:gd name="T7" fmla="*/ 0 h 880"/>
                    <a:gd name="T8" fmla="*/ 0 w 5"/>
                    <a:gd name="T9" fmla="*/ 876 h 880"/>
                    <a:gd name="T10" fmla="*/ 3 w 5"/>
                    <a:gd name="T11" fmla="*/ 880 h 880"/>
                    <a:gd name="T12" fmla="*/ 0 w 5"/>
                    <a:gd name="T13" fmla="*/ 876 h 880"/>
                    <a:gd name="T14" fmla="*/ 0 w 5"/>
                    <a:gd name="T15" fmla="*/ 880 h 880"/>
                    <a:gd name="T16" fmla="*/ 3 w 5"/>
                    <a:gd name="T17" fmla="*/ 880 h 880"/>
                    <a:gd name="T18" fmla="*/ 3 w 5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80">
                      <a:moveTo>
                        <a:pt x="3" y="874"/>
                      </a:moveTo>
                      <a:lnTo>
                        <a:pt x="5" y="87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3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3" y="880"/>
                      </a:lnTo>
                      <a:lnTo>
                        <a:pt x="3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7" name="Freeform 1907"/>
                <p:cNvSpPr>
                  <a:spLocks/>
                </p:cNvSpPr>
                <p:nvPr/>
              </p:nvSpPr>
              <p:spPr bwMode="auto">
                <a:xfrm>
                  <a:off x="3216" y="2171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1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1 w 175"/>
                    <a:gd name="T9" fmla="*/ 6 h 6"/>
                    <a:gd name="T10" fmla="*/ 175 w 175"/>
                    <a:gd name="T11" fmla="*/ 2 h 6"/>
                    <a:gd name="T12" fmla="*/ 171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75" y="2"/>
                      </a:lnTo>
                      <a:lnTo>
                        <a:pt x="171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8" name="Rectangle 1908"/>
                <p:cNvSpPr>
                  <a:spLocks noChangeArrowheads="1"/>
                </p:cNvSpPr>
                <p:nvPr/>
              </p:nvSpPr>
              <p:spPr bwMode="auto">
                <a:xfrm>
                  <a:off x="3020" y="1734"/>
                  <a:ext cx="87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09" name="Freeform 1909"/>
                <p:cNvSpPr>
                  <a:spLocks/>
                </p:cNvSpPr>
                <p:nvPr/>
              </p:nvSpPr>
              <p:spPr bwMode="auto">
                <a:xfrm>
                  <a:off x="3105" y="1733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0" name="Freeform 1910"/>
                <p:cNvSpPr>
                  <a:spLocks/>
                </p:cNvSpPr>
                <p:nvPr/>
              </p:nvSpPr>
              <p:spPr bwMode="auto">
                <a:xfrm>
                  <a:off x="3019" y="1733"/>
                  <a:ext cx="88" cy="2"/>
                </a:xfrm>
                <a:custGeom>
                  <a:avLst/>
                  <a:gdLst>
                    <a:gd name="T0" fmla="*/ 6 w 174"/>
                    <a:gd name="T1" fmla="*/ 2 h 4"/>
                    <a:gd name="T2" fmla="*/ 2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2 w 174"/>
                    <a:gd name="T9" fmla="*/ 0 h 4"/>
                    <a:gd name="T10" fmla="*/ 0 w 174"/>
                    <a:gd name="T11" fmla="*/ 2 h 4"/>
                    <a:gd name="T12" fmla="*/ 2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6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1" name="Freeform 1911"/>
                <p:cNvSpPr>
                  <a:spLocks/>
                </p:cNvSpPr>
                <p:nvPr/>
              </p:nvSpPr>
              <p:spPr bwMode="auto">
                <a:xfrm>
                  <a:off x="3019" y="1734"/>
                  <a:ext cx="3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2" name="Freeform 1912"/>
                <p:cNvSpPr>
                  <a:spLocks/>
                </p:cNvSpPr>
                <p:nvPr/>
              </p:nvSpPr>
              <p:spPr bwMode="auto">
                <a:xfrm>
                  <a:off x="3020" y="2171"/>
                  <a:ext cx="88" cy="3"/>
                </a:xfrm>
                <a:custGeom>
                  <a:avLst/>
                  <a:gdLst>
                    <a:gd name="T0" fmla="*/ 168 w 174"/>
                    <a:gd name="T1" fmla="*/ 2 h 6"/>
                    <a:gd name="T2" fmla="*/ 172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2 w 174"/>
                    <a:gd name="T9" fmla="*/ 6 h 6"/>
                    <a:gd name="T10" fmla="*/ 174 w 174"/>
                    <a:gd name="T11" fmla="*/ 2 h 6"/>
                    <a:gd name="T12" fmla="*/ 172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8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8" y="2"/>
                      </a:moveTo>
                      <a:lnTo>
                        <a:pt x="17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2" y="6"/>
                      </a:lnTo>
                      <a:lnTo>
                        <a:pt x="174" y="2"/>
                      </a:lnTo>
                      <a:lnTo>
                        <a:pt x="172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3" name="Rectangle 1913"/>
                <p:cNvSpPr>
                  <a:spLocks noChangeArrowheads="1"/>
                </p:cNvSpPr>
                <p:nvPr/>
              </p:nvSpPr>
              <p:spPr bwMode="auto">
                <a:xfrm>
                  <a:off x="2825" y="1734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4" name="Freeform 1914"/>
                <p:cNvSpPr>
                  <a:spLocks/>
                </p:cNvSpPr>
                <p:nvPr/>
              </p:nvSpPr>
              <p:spPr bwMode="auto">
                <a:xfrm>
                  <a:off x="2910" y="1733"/>
                  <a:ext cx="3" cy="439"/>
                </a:xfrm>
                <a:custGeom>
                  <a:avLst/>
                  <a:gdLst>
                    <a:gd name="T0" fmla="*/ 1 w 5"/>
                    <a:gd name="T1" fmla="*/ 4 h 878"/>
                    <a:gd name="T2" fmla="*/ 0 w 5"/>
                    <a:gd name="T3" fmla="*/ 2 h 878"/>
                    <a:gd name="T4" fmla="*/ 0 w 5"/>
                    <a:gd name="T5" fmla="*/ 878 h 878"/>
                    <a:gd name="T6" fmla="*/ 5 w 5"/>
                    <a:gd name="T7" fmla="*/ 878 h 878"/>
                    <a:gd name="T8" fmla="*/ 5 w 5"/>
                    <a:gd name="T9" fmla="*/ 2 h 878"/>
                    <a:gd name="T10" fmla="*/ 1 w 5"/>
                    <a:gd name="T11" fmla="*/ 0 h 878"/>
                    <a:gd name="T12" fmla="*/ 5 w 5"/>
                    <a:gd name="T13" fmla="*/ 2 h 878"/>
                    <a:gd name="T14" fmla="*/ 5 w 5"/>
                    <a:gd name="T15" fmla="*/ 0 h 878"/>
                    <a:gd name="T16" fmla="*/ 1 w 5"/>
                    <a:gd name="T17" fmla="*/ 0 h 878"/>
                    <a:gd name="T18" fmla="*/ 1 w 5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78">
                      <a:moveTo>
                        <a:pt x="1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5" y="878"/>
                      </a:lnTo>
                      <a:lnTo>
                        <a:pt x="5" y="2"/>
                      </a:lnTo>
                      <a:lnTo>
                        <a:pt x="1" y="0"/>
                      </a:lnTo>
                      <a:lnTo>
                        <a:pt x="5" y="2"/>
                      </a:lnTo>
                      <a:lnTo>
                        <a:pt x="5" y="0"/>
                      </a:lnTo>
                      <a:lnTo>
                        <a:pt x="1" y="0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5" name="Freeform 1915"/>
                <p:cNvSpPr>
                  <a:spLocks/>
                </p:cNvSpPr>
                <p:nvPr/>
              </p:nvSpPr>
              <p:spPr bwMode="auto">
                <a:xfrm>
                  <a:off x="2823" y="1733"/>
                  <a:ext cx="88" cy="2"/>
                </a:xfrm>
                <a:custGeom>
                  <a:avLst/>
                  <a:gdLst>
                    <a:gd name="T0" fmla="*/ 6 w 174"/>
                    <a:gd name="T1" fmla="*/ 2 h 4"/>
                    <a:gd name="T2" fmla="*/ 4 w 174"/>
                    <a:gd name="T3" fmla="*/ 4 h 4"/>
                    <a:gd name="T4" fmla="*/ 174 w 174"/>
                    <a:gd name="T5" fmla="*/ 4 h 4"/>
                    <a:gd name="T6" fmla="*/ 174 w 174"/>
                    <a:gd name="T7" fmla="*/ 0 h 4"/>
                    <a:gd name="T8" fmla="*/ 4 w 174"/>
                    <a:gd name="T9" fmla="*/ 0 h 4"/>
                    <a:gd name="T10" fmla="*/ 0 w 174"/>
                    <a:gd name="T11" fmla="*/ 2 h 4"/>
                    <a:gd name="T12" fmla="*/ 4 w 174"/>
                    <a:gd name="T13" fmla="*/ 0 h 4"/>
                    <a:gd name="T14" fmla="*/ 0 w 174"/>
                    <a:gd name="T15" fmla="*/ 0 h 4"/>
                    <a:gd name="T16" fmla="*/ 0 w 174"/>
                    <a:gd name="T17" fmla="*/ 2 h 4"/>
                    <a:gd name="T18" fmla="*/ 6 w 174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4">
                      <a:moveTo>
                        <a:pt x="6" y="2"/>
                      </a:moveTo>
                      <a:lnTo>
                        <a:pt x="4" y="4"/>
                      </a:lnTo>
                      <a:lnTo>
                        <a:pt x="174" y="4"/>
                      </a:lnTo>
                      <a:lnTo>
                        <a:pt x="174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6" name="Freeform 1916"/>
                <p:cNvSpPr>
                  <a:spLocks/>
                </p:cNvSpPr>
                <p:nvPr/>
              </p:nvSpPr>
              <p:spPr bwMode="auto">
                <a:xfrm>
                  <a:off x="2823" y="1734"/>
                  <a:ext cx="3" cy="440"/>
                </a:xfrm>
                <a:custGeom>
                  <a:avLst/>
                  <a:gdLst>
                    <a:gd name="T0" fmla="*/ 4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4 w 6"/>
                    <a:gd name="T17" fmla="*/ 880 h 880"/>
                    <a:gd name="T18" fmla="*/ 4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4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4" y="880"/>
                      </a:lnTo>
                      <a:lnTo>
                        <a:pt x="4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7" name="Freeform 1917"/>
                <p:cNvSpPr>
                  <a:spLocks/>
                </p:cNvSpPr>
                <p:nvPr/>
              </p:nvSpPr>
              <p:spPr bwMode="auto">
                <a:xfrm>
                  <a:off x="2825" y="2171"/>
                  <a:ext cx="88" cy="3"/>
                </a:xfrm>
                <a:custGeom>
                  <a:avLst/>
                  <a:gdLst>
                    <a:gd name="T0" fmla="*/ 169 w 174"/>
                    <a:gd name="T1" fmla="*/ 2 h 6"/>
                    <a:gd name="T2" fmla="*/ 170 w 174"/>
                    <a:gd name="T3" fmla="*/ 0 h 6"/>
                    <a:gd name="T4" fmla="*/ 0 w 174"/>
                    <a:gd name="T5" fmla="*/ 0 h 6"/>
                    <a:gd name="T6" fmla="*/ 0 w 174"/>
                    <a:gd name="T7" fmla="*/ 6 h 6"/>
                    <a:gd name="T8" fmla="*/ 170 w 174"/>
                    <a:gd name="T9" fmla="*/ 6 h 6"/>
                    <a:gd name="T10" fmla="*/ 174 w 174"/>
                    <a:gd name="T11" fmla="*/ 2 h 6"/>
                    <a:gd name="T12" fmla="*/ 170 w 174"/>
                    <a:gd name="T13" fmla="*/ 6 h 6"/>
                    <a:gd name="T14" fmla="*/ 174 w 174"/>
                    <a:gd name="T15" fmla="*/ 6 h 6"/>
                    <a:gd name="T16" fmla="*/ 174 w 174"/>
                    <a:gd name="T17" fmla="*/ 2 h 6"/>
                    <a:gd name="T18" fmla="*/ 169 w 174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6">
                      <a:moveTo>
                        <a:pt x="169" y="2"/>
                      </a:moveTo>
                      <a:lnTo>
                        <a:pt x="17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0" y="6"/>
                      </a:lnTo>
                      <a:lnTo>
                        <a:pt x="174" y="2"/>
                      </a:lnTo>
                      <a:lnTo>
                        <a:pt x="170" y="6"/>
                      </a:lnTo>
                      <a:lnTo>
                        <a:pt x="174" y="6"/>
                      </a:lnTo>
                      <a:lnTo>
                        <a:pt x="174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8" name="Rectangle 1918"/>
                <p:cNvSpPr>
                  <a:spLocks noChangeArrowheads="1"/>
                </p:cNvSpPr>
                <p:nvPr/>
              </p:nvSpPr>
              <p:spPr bwMode="auto">
                <a:xfrm>
                  <a:off x="2630" y="1734"/>
                  <a:ext cx="86" cy="438"/>
                </a:xfrm>
                <a:prstGeom prst="rect">
                  <a:avLst/>
                </a:prstGeom>
                <a:solidFill>
                  <a:srgbClr val="AB03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19" name="Freeform 1919"/>
                <p:cNvSpPr>
                  <a:spLocks/>
                </p:cNvSpPr>
                <p:nvPr/>
              </p:nvSpPr>
              <p:spPr bwMode="auto">
                <a:xfrm>
                  <a:off x="2714" y="1733"/>
                  <a:ext cx="3" cy="439"/>
                </a:xfrm>
                <a:custGeom>
                  <a:avLst/>
                  <a:gdLst>
                    <a:gd name="T0" fmla="*/ 4 w 6"/>
                    <a:gd name="T1" fmla="*/ 4 h 878"/>
                    <a:gd name="T2" fmla="*/ 0 w 6"/>
                    <a:gd name="T3" fmla="*/ 2 h 878"/>
                    <a:gd name="T4" fmla="*/ 0 w 6"/>
                    <a:gd name="T5" fmla="*/ 878 h 878"/>
                    <a:gd name="T6" fmla="*/ 6 w 6"/>
                    <a:gd name="T7" fmla="*/ 878 h 878"/>
                    <a:gd name="T8" fmla="*/ 6 w 6"/>
                    <a:gd name="T9" fmla="*/ 2 h 878"/>
                    <a:gd name="T10" fmla="*/ 4 w 6"/>
                    <a:gd name="T11" fmla="*/ 0 h 878"/>
                    <a:gd name="T12" fmla="*/ 6 w 6"/>
                    <a:gd name="T13" fmla="*/ 2 h 878"/>
                    <a:gd name="T14" fmla="*/ 6 w 6"/>
                    <a:gd name="T15" fmla="*/ 0 h 878"/>
                    <a:gd name="T16" fmla="*/ 4 w 6"/>
                    <a:gd name="T17" fmla="*/ 0 h 878"/>
                    <a:gd name="T18" fmla="*/ 4 w 6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8">
                      <a:moveTo>
                        <a:pt x="4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6" y="878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0" name="Freeform 1920"/>
                <p:cNvSpPr>
                  <a:spLocks/>
                </p:cNvSpPr>
                <p:nvPr/>
              </p:nvSpPr>
              <p:spPr bwMode="auto">
                <a:xfrm>
                  <a:off x="2629" y="1733"/>
                  <a:ext cx="87" cy="2"/>
                </a:xfrm>
                <a:custGeom>
                  <a:avLst/>
                  <a:gdLst>
                    <a:gd name="T0" fmla="*/ 6 w 175"/>
                    <a:gd name="T1" fmla="*/ 2 h 4"/>
                    <a:gd name="T2" fmla="*/ 2 w 175"/>
                    <a:gd name="T3" fmla="*/ 4 h 4"/>
                    <a:gd name="T4" fmla="*/ 175 w 175"/>
                    <a:gd name="T5" fmla="*/ 4 h 4"/>
                    <a:gd name="T6" fmla="*/ 175 w 175"/>
                    <a:gd name="T7" fmla="*/ 0 h 4"/>
                    <a:gd name="T8" fmla="*/ 2 w 175"/>
                    <a:gd name="T9" fmla="*/ 0 h 4"/>
                    <a:gd name="T10" fmla="*/ 0 w 175"/>
                    <a:gd name="T11" fmla="*/ 2 h 4"/>
                    <a:gd name="T12" fmla="*/ 2 w 175"/>
                    <a:gd name="T13" fmla="*/ 0 h 4"/>
                    <a:gd name="T14" fmla="*/ 0 w 175"/>
                    <a:gd name="T15" fmla="*/ 0 h 4"/>
                    <a:gd name="T16" fmla="*/ 0 w 175"/>
                    <a:gd name="T17" fmla="*/ 2 h 4"/>
                    <a:gd name="T18" fmla="*/ 6 w 175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4">
                      <a:moveTo>
                        <a:pt x="6" y="2"/>
                      </a:moveTo>
                      <a:lnTo>
                        <a:pt x="2" y="4"/>
                      </a:lnTo>
                      <a:lnTo>
                        <a:pt x="175" y="4"/>
                      </a:lnTo>
                      <a:lnTo>
                        <a:pt x="175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1" name="Freeform 1921"/>
                <p:cNvSpPr>
                  <a:spLocks/>
                </p:cNvSpPr>
                <p:nvPr/>
              </p:nvSpPr>
              <p:spPr bwMode="auto">
                <a:xfrm>
                  <a:off x="2629" y="1734"/>
                  <a:ext cx="2" cy="440"/>
                </a:xfrm>
                <a:custGeom>
                  <a:avLst/>
                  <a:gdLst>
                    <a:gd name="T0" fmla="*/ 2 w 6"/>
                    <a:gd name="T1" fmla="*/ 874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2 w 6"/>
                    <a:gd name="T11" fmla="*/ 880 h 880"/>
                    <a:gd name="T12" fmla="*/ 0 w 6"/>
                    <a:gd name="T13" fmla="*/ 876 h 880"/>
                    <a:gd name="T14" fmla="*/ 0 w 6"/>
                    <a:gd name="T15" fmla="*/ 880 h 880"/>
                    <a:gd name="T16" fmla="*/ 2 w 6"/>
                    <a:gd name="T17" fmla="*/ 880 h 880"/>
                    <a:gd name="T18" fmla="*/ 2 w 6"/>
                    <a:gd name="T19" fmla="*/ 874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4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80"/>
                      </a:lnTo>
                      <a:lnTo>
                        <a:pt x="0" y="876"/>
                      </a:lnTo>
                      <a:lnTo>
                        <a:pt x="0" y="880"/>
                      </a:lnTo>
                      <a:lnTo>
                        <a:pt x="2" y="880"/>
                      </a:lnTo>
                      <a:lnTo>
                        <a:pt x="2" y="8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2" name="Freeform 1922"/>
                <p:cNvSpPr>
                  <a:spLocks/>
                </p:cNvSpPr>
                <p:nvPr/>
              </p:nvSpPr>
              <p:spPr bwMode="auto">
                <a:xfrm>
                  <a:off x="2630" y="2171"/>
                  <a:ext cx="87" cy="3"/>
                </a:xfrm>
                <a:custGeom>
                  <a:avLst/>
                  <a:gdLst>
                    <a:gd name="T0" fmla="*/ 169 w 175"/>
                    <a:gd name="T1" fmla="*/ 2 h 6"/>
                    <a:gd name="T2" fmla="*/ 173 w 175"/>
                    <a:gd name="T3" fmla="*/ 0 h 6"/>
                    <a:gd name="T4" fmla="*/ 0 w 175"/>
                    <a:gd name="T5" fmla="*/ 0 h 6"/>
                    <a:gd name="T6" fmla="*/ 0 w 175"/>
                    <a:gd name="T7" fmla="*/ 6 h 6"/>
                    <a:gd name="T8" fmla="*/ 173 w 175"/>
                    <a:gd name="T9" fmla="*/ 6 h 6"/>
                    <a:gd name="T10" fmla="*/ 175 w 175"/>
                    <a:gd name="T11" fmla="*/ 2 h 6"/>
                    <a:gd name="T12" fmla="*/ 173 w 175"/>
                    <a:gd name="T13" fmla="*/ 6 h 6"/>
                    <a:gd name="T14" fmla="*/ 175 w 175"/>
                    <a:gd name="T15" fmla="*/ 6 h 6"/>
                    <a:gd name="T16" fmla="*/ 175 w 175"/>
                    <a:gd name="T17" fmla="*/ 2 h 6"/>
                    <a:gd name="T18" fmla="*/ 169 w 175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5" h="6">
                      <a:moveTo>
                        <a:pt x="169" y="2"/>
                      </a:moveTo>
                      <a:lnTo>
                        <a:pt x="17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3" y="6"/>
                      </a:lnTo>
                      <a:lnTo>
                        <a:pt x="175" y="2"/>
                      </a:lnTo>
                      <a:lnTo>
                        <a:pt x="173" y="6"/>
                      </a:lnTo>
                      <a:lnTo>
                        <a:pt x="175" y="6"/>
                      </a:lnTo>
                      <a:lnTo>
                        <a:pt x="175" y="2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3" name="Freeform 1923"/>
                <p:cNvSpPr>
                  <a:spLocks/>
                </p:cNvSpPr>
                <p:nvPr/>
              </p:nvSpPr>
              <p:spPr bwMode="auto">
                <a:xfrm>
                  <a:off x="2519" y="1733"/>
                  <a:ext cx="2" cy="439"/>
                </a:xfrm>
                <a:custGeom>
                  <a:avLst/>
                  <a:gdLst>
                    <a:gd name="T0" fmla="*/ 2 w 4"/>
                    <a:gd name="T1" fmla="*/ 4 h 878"/>
                    <a:gd name="T2" fmla="*/ 0 w 4"/>
                    <a:gd name="T3" fmla="*/ 2 h 878"/>
                    <a:gd name="T4" fmla="*/ 0 w 4"/>
                    <a:gd name="T5" fmla="*/ 878 h 878"/>
                    <a:gd name="T6" fmla="*/ 4 w 4"/>
                    <a:gd name="T7" fmla="*/ 878 h 878"/>
                    <a:gd name="T8" fmla="*/ 4 w 4"/>
                    <a:gd name="T9" fmla="*/ 2 h 878"/>
                    <a:gd name="T10" fmla="*/ 2 w 4"/>
                    <a:gd name="T11" fmla="*/ 0 h 878"/>
                    <a:gd name="T12" fmla="*/ 4 w 4"/>
                    <a:gd name="T13" fmla="*/ 2 h 878"/>
                    <a:gd name="T14" fmla="*/ 4 w 4"/>
                    <a:gd name="T15" fmla="*/ 0 h 878"/>
                    <a:gd name="T16" fmla="*/ 2 w 4"/>
                    <a:gd name="T17" fmla="*/ 0 h 878"/>
                    <a:gd name="T18" fmla="*/ 2 w 4"/>
                    <a:gd name="T19" fmla="*/ 4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78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878"/>
                      </a:lnTo>
                      <a:lnTo>
                        <a:pt x="4" y="878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4" name="Rectangle 1924"/>
                <p:cNvSpPr>
                  <a:spLocks noChangeArrowheads="1"/>
                </p:cNvSpPr>
                <p:nvPr/>
              </p:nvSpPr>
              <p:spPr bwMode="auto">
                <a:xfrm>
                  <a:off x="4391" y="2097"/>
                  <a:ext cx="82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5" name="Freeform 1925"/>
                <p:cNvSpPr>
                  <a:spLocks/>
                </p:cNvSpPr>
                <p:nvPr/>
              </p:nvSpPr>
              <p:spPr bwMode="auto">
                <a:xfrm>
                  <a:off x="4471" y="2097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6" name="Freeform 1926"/>
                <p:cNvSpPr>
                  <a:spLocks/>
                </p:cNvSpPr>
                <p:nvPr/>
              </p:nvSpPr>
              <p:spPr bwMode="auto">
                <a:xfrm>
                  <a:off x="4390" y="2113"/>
                  <a:ext cx="83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7" name="Freeform 1927"/>
                <p:cNvSpPr>
                  <a:spLocks/>
                </p:cNvSpPr>
                <p:nvPr/>
              </p:nvSpPr>
              <p:spPr bwMode="auto">
                <a:xfrm>
                  <a:off x="4390" y="2095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8" name="Freeform 1928"/>
                <p:cNvSpPr>
                  <a:spLocks/>
                </p:cNvSpPr>
                <p:nvPr/>
              </p:nvSpPr>
              <p:spPr bwMode="auto">
                <a:xfrm>
                  <a:off x="4391" y="2095"/>
                  <a:ext cx="83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29" name="Rectangle 1929"/>
                <p:cNvSpPr>
                  <a:spLocks noChangeArrowheads="1"/>
                </p:cNvSpPr>
                <p:nvPr/>
              </p:nvSpPr>
              <p:spPr bwMode="auto">
                <a:xfrm>
                  <a:off x="4390" y="1852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0" name="Freeform 1930"/>
                <p:cNvSpPr>
                  <a:spLocks/>
                </p:cNvSpPr>
                <p:nvPr/>
              </p:nvSpPr>
              <p:spPr bwMode="auto">
                <a:xfrm>
                  <a:off x="4472" y="1852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1" name="Freeform 1931"/>
                <p:cNvSpPr>
                  <a:spLocks/>
                </p:cNvSpPr>
                <p:nvPr/>
              </p:nvSpPr>
              <p:spPr bwMode="auto">
                <a:xfrm>
                  <a:off x="4390" y="1870"/>
                  <a:ext cx="83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6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2" name="Freeform 1932"/>
                <p:cNvSpPr>
                  <a:spLocks/>
                </p:cNvSpPr>
                <p:nvPr/>
              </p:nvSpPr>
              <p:spPr bwMode="auto">
                <a:xfrm>
                  <a:off x="4390" y="1851"/>
                  <a:ext cx="2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3" name="Freeform 1933"/>
                <p:cNvSpPr>
                  <a:spLocks/>
                </p:cNvSpPr>
                <p:nvPr/>
              </p:nvSpPr>
              <p:spPr bwMode="auto">
                <a:xfrm>
                  <a:off x="4390" y="1851"/>
                  <a:ext cx="85" cy="3"/>
                </a:xfrm>
                <a:custGeom>
                  <a:avLst/>
                  <a:gdLst>
                    <a:gd name="T0" fmla="*/ 169 w 169"/>
                    <a:gd name="T1" fmla="*/ 2 h 6"/>
                    <a:gd name="T2" fmla="*/ 165 w 169"/>
                    <a:gd name="T3" fmla="*/ 0 h 6"/>
                    <a:gd name="T4" fmla="*/ 0 w 169"/>
                    <a:gd name="T5" fmla="*/ 0 h 6"/>
                    <a:gd name="T6" fmla="*/ 0 w 169"/>
                    <a:gd name="T7" fmla="*/ 6 h 6"/>
                    <a:gd name="T8" fmla="*/ 165 w 169"/>
                    <a:gd name="T9" fmla="*/ 6 h 6"/>
                    <a:gd name="T10" fmla="*/ 163 w 169"/>
                    <a:gd name="T11" fmla="*/ 2 h 6"/>
                    <a:gd name="T12" fmla="*/ 169 w 169"/>
                    <a:gd name="T13" fmla="*/ 2 h 6"/>
                    <a:gd name="T14" fmla="*/ 169 w 169"/>
                    <a:gd name="T15" fmla="*/ 0 h 6"/>
                    <a:gd name="T16" fmla="*/ 165 w 169"/>
                    <a:gd name="T17" fmla="*/ 0 h 6"/>
                    <a:gd name="T18" fmla="*/ 169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169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5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4" name="Rectangle 1934"/>
                <p:cNvSpPr>
                  <a:spLocks noChangeArrowheads="1"/>
                </p:cNvSpPr>
                <p:nvPr/>
              </p:nvSpPr>
              <p:spPr bwMode="auto">
                <a:xfrm>
                  <a:off x="4196" y="2097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5" name="Freeform 1935"/>
                <p:cNvSpPr>
                  <a:spLocks/>
                </p:cNvSpPr>
                <p:nvPr/>
              </p:nvSpPr>
              <p:spPr bwMode="auto">
                <a:xfrm>
                  <a:off x="4275" y="2097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6" name="Freeform 1936"/>
                <p:cNvSpPr>
                  <a:spLocks/>
                </p:cNvSpPr>
                <p:nvPr/>
              </p:nvSpPr>
              <p:spPr bwMode="auto">
                <a:xfrm>
                  <a:off x="4195" y="2113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7" name="Freeform 1937"/>
                <p:cNvSpPr>
                  <a:spLocks/>
                </p:cNvSpPr>
                <p:nvPr/>
              </p:nvSpPr>
              <p:spPr bwMode="auto">
                <a:xfrm>
                  <a:off x="4195" y="2095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8" name="Freeform 1938"/>
                <p:cNvSpPr>
                  <a:spLocks/>
                </p:cNvSpPr>
                <p:nvPr/>
              </p:nvSpPr>
              <p:spPr bwMode="auto">
                <a:xfrm>
                  <a:off x="4196" y="2095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39" name="Rectangle 1939"/>
                <p:cNvSpPr>
                  <a:spLocks noChangeArrowheads="1"/>
                </p:cNvSpPr>
                <p:nvPr/>
              </p:nvSpPr>
              <p:spPr bwMode="auto">
                <a:xfrm>
                  <a:off x="4196" y="1852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0" name="Freeform 1940"/>
                <p:cNvSpPr>
                  <a:spLocks/>
                </p:cNvSpPr>
                <p:nvPr/>
              </p:nvSpPr>
              <p:spPr bwMode="auto">
                <a:xfrm>
                  <a:off x="4277" y="1852"/>
                  <a:ext cx="2" cy="20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5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1" name="Freeform 1941"/>
                <p:cNvSpPr>
                  <a:spLocks/>
                </p:cNvSpPr>
                <p:nvPr/>
              </p:nvSpPr>
              <p:spPr bwMode="auto">
                <a:xfrm>
                  <a:off x="4194" y="1870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2" name="Freeform 1942"/>
                <p:cNvSpPr>
                  <a:spLocks/>
                </p:cNvSpPr>
                <p:nvPr/>
              </p:nvSpPr>
              <p:spPr bwMode="auto">
                <a:xfrm>
                  <a:off x="4194" y="1851"/>
                  <a:ext cx="3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3" name="Freeform 1943"/>
                <p:cNvSpPr>
                  <a:spLocks/>
                </p:cNvSpPr>
                <p:nvPr/>
              </p:nvSpPr>
              <p:spPr bwMode="auto">
                <a:xfrm>
                  <a:off x="4196" y="1851"/>
                  <a:ext cx="83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3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4" name="Rectangle 1944"/>
                <p:cNvSpPr>
                  <a:spLocks noChangeArrowheads="1"/>
                </p:cNvSpPr>
                <p:nvPr/>
              </p:nvSpPr>
              <p:spPr bwMode="auto">
                <a:xfrm>
                  <a:off x="4001" y="2097"/>
                  <a:ext cx="80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5" name="Freeform 1945"/>
                <p:cNvSpPr>
                  <a:spLocks/>
                </p:cNvSpPr>
                <p:nvPr/>
              </p:nvSpPr>
              <p:spPr bwMode="auto">
                <a:xfrm>
                  <a:off x="4080" y="2097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6" name="Freeform 1946"/>
                <p:cNvSpPr>
                  <a:spLocks/>
                </p:cNvSpPr>
                <p:nvPr/>
              </p:nvSpPr>
              <p:spPr bwMode="auto">
                <a:xfrm>
                  <a:off x="3999" y="2113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4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4 w 165"/>
                    <a:gd name="T9" fmla="*/ 0 h 6"/>
                    <a:gd name="T10" fmla="*/ 6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4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4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4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7" name="Freeform 1947"/>
                <p:cNvSpPr>
                  <a:spLocks/>
                </p:cNvSpPr>
                <p:nvPr/>
              </p:nvSpPr>
              <p:spPr bwMode="auto">
                <a:xfrm>
                  <a:off x="3999" y="2095"/>
                  <a:ext cx="3" cy="20"/>
                </a:xfrm>
                <a:custGeom>
                  <a:avLst/>
                  <a:gdLst>
                    <a:gd name="T0" fmla="*/ 4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4 w 6"/>
                    <a:gd name="T11" fmla="*/ 6 h 41"/>
                    <a:gd name="T12" fmla="*/ 4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4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8" name="Freeform 1948"/>
                <p:cNvSpPr>
                  <a:spLocks/>
                </p:cNvSpPr>
                <p:nvPr/>
              </p:nvSpPr>
              <p:spPr bwMode="auto">
                <a:xfrm>
                  <a:off x="4001" y="2095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1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1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1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1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1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49" name="Rectangle 1949"/>
                <p:cNvSpPr>
                  <a:spLocks noChangeArrowheads="1"/>
                </p:cNvSpPr>
                <p:nvPr/>
              </p:nvSpPr>
              <p:spPr bwMode="auto">
                <a:xfrm>
                  <a:off x="4000" y="1852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0" name="Freeform 1950"/>
                <p:cNvSpPr>
                  <a:spLocks/>
                </p:cNvSpPr>
                <p:nvPr/>
              </p:nvSpPr>
              <p:spPr bwMode="auto">
                <a:xfrm>
                  <a:off x="4081" y="1852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1" name="Freeform 1951"/>
                <p:cNvSpPr>
                  <a:spLocks/>
                </p:cNvSpPr>
                <p:nvPr/>
              </p:nvSpPr>
              <p:spPr bwMode="auto">
                <a:xfrm>
                  <a:off x="3999" y="1870"/>
                  <a:ext cx="83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4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2" name="Freeform 1952"/>
                <p:cNvSpPr>
                  <a:spLocks/>
                </p:cNvSpPr>
                <p:nvPr/>
              </p:nvSpPr>
              <p:spPr bwMode="auto">
                <a:xfrm>
                  <a:off x="3999" y="1851"/>
                  <a:ext cx="2" cy="20"/>
                </a:xfrm>
                <a:custGeom>
                  <a:avLst/>
                  <a:gdLst>
                    <a:gd name="T0" fmla="*/ 2 w 4"/>
                    <a:gd name="T1" fmla="*/ 0 h 39"/>
                    <a:gd name="T2" fmla="*/ 0 w 4"/>
                    <a:gd name="T3" fmla="*/ 2 h 39"/>
                    <a:gd name="T4" fmla="*/ 0 w 4"/>
                    <a:gd name="T5" fmla="*/ 39 h 39"/>
                    <a:gd name="T6" fmla="*/ 4 w 4"/>
                    <a:gd name="T7" fmla="*/ 39 h 39"/>
                    <a:gd name="T8" fmla="*/ 4 w 4"/>
                    <a:gd name="T9" fmla="*/ 2 h 39"/>
                    <a:gd name="T10" fmla="*/ 2 w 4"/>
                    <a:gd name="T11" fmla="*/ 6 h 39"/>
                    <a:gd name="T12" fmla="*/ 2 w 4"/>
                    <a:gd name="T13" fmla="*/ 0 h 39"/>
                    <a:gd name="T14" fmla="*/ 0 w 4"/>
                    <a:gd name="T15" fmla="*/ 0 h 39"/>
                    <a:gd name="T16" fmla="*/ 0 w 4"/>
                    <a:gd name="T17" fmla="*/ 2 h 39"/>
                    <a:gd name="T18" fmla="*/ 2 w 4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4" y="39"/>
                      </a:lnTo>
                      <a:lnTo>
                        <a:pt x="4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3" name="Freeform 1953"/>
                <p:cNvSpPr>
                  <a:spLocks/>
                </p:cNvSpPr>
                <p:nvPr/>
              </p:nvSpPr>
              <p:spPr bwMode="auto">
                <a:xfrm>
                  <a:off x="4000" y="1851"/>
                  <a:ext cx="84" cy="3"/>
                </a:xfrm>
                <a:custGeom>
                  <a:avLst/>
                  <a:gdLst>
                    <a:gd name="T0" fmla="*/ 169 w 169"/>
                    <a:gd name="T1" fmla="*/ 2 h 6"/>
                    <a:gd name="T2" fmla="*/ 165 w 169"/>
                    <a:gd name="T3" fmla="*/ 0 h 6"/>
                    <a:gd name="T4" fmla="*/ 0 w 169"/>
                    <a:gd name="T5" fmla="*/ 0 h 6"/>
                    <a:gd name="T6" fmla="*/ 0 w 169"/>
                    <a:gd name="T7" fmla="*/ 6 h 6"/>
                    <a:gd name="T8" fmla="*/ 165 w 169"/>
                    <a:gd name="T9" fmla="*/ 6 h 6"/>
                    <a:gd name="T10" fmla="*/ 163 w 169"/>
                    <a:gd name="T11" fmla="*/ 2 h 6"/>
                    <a:gd name="T12" fmla="*/ 169 w 169"/>
                    <a:gd name="T13" fmla="*/ 2 h 6"/>
                    <a:gd name="T14" fmla="*/ 169 w 169"/>
                    <a:gd name="T15" fmla="*/ 0 h 6"/>
                    <a:gd name="T16" fmla="*/ 165 w 169"/>
                    <a:gd name="T17" fmla="*/ 0 h 6"/>
                    <a:gd name="T18" fmla="*/ 169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169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5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4" name="Rectangle 1954"/>
                <p:cNvSpPr>
                  <a:spLocks noChangeArrowheads="1"/>
                </p:cNvSpPr>
                <p:nvPr/>
              </p:nvSpPr>
              <p:spPr bwMode="auto">
                <a:xfrm>
                  <a:off x="3804" y="2097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5" name="Freeform 1955"/>
                <p:cNvSpPr>
                  <a:spLocks/>
                </p:cNvSpPr>
                <p:nvPr/>
              </p:nvSpPr>
              <p:spPr bwMode="auto">
                <a:xfrm>
                  <a:off x="3884" y="2097"/>
                  <a:ext cx="3" cy="19"/>
                </a:xfrm>
                <a:custGeom>
                  <a:avLst/>
                  <a:gdLst>
                    <a:gd name="T0" fmla="*/ 2 w 5"/>
                    <a:gd name="T1" fmla="*/ 39 h 39"/>
                    <a:gd name="T2" fmla="*/ 5 w 5"/>
                    <a:gd name="T3" fmla="*/ 37 h 39"/>
                    <a:gd name="T4" fmla="*/ 5 w 5"/>
                    <a:gd name="T5" fmla="*/ 0 h 39"/>
                    <a:gd name="T6" fmla="*/ 0 w 5"/>
                    <a:gd name="T7" fmla="*/ 0 h 39"/>
                    <a:gd name="T8" fmla="*/ 0 w 5"/>
                    <a:gd name="T9" fmla="*/ 37 h 39"/>
                    <a:gd name="T10" fmla="*/ 2 w 5"/>
                    <a:gd name="T11" fmla="*/ 33 h 39"/>
                    <a:gd name="T12" fmla="*/ 2 w 5"/>
                    <a:gd name="T13" fmla="*/ 39 h 39"/>
                    <a:gd name="T14" fmla="*/ 5 w 5"/>
                    <a:gd name="T15" fmla="*/ 39 h 39"/>
                    <a:gd name="T16" fmla="*/ 5 w 5"/>
                    <a:gd name="T17" fmla="*/ 37 h 39"/>
                    <a:gd name="T18" fmla="*/ 2 w 5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39">
                      <a:moveTo>
                        <a:pt x="2" y="39"/>
                      </a:moveTo>
                      <a:lnTo>
                        <a:pt x="5" y="3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5" y="39"/>
                      </a:lnTo>
                      <a:lnTo>
                        <a:pt x="5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6" name="Freeform 1956"/>
                <p:cNvSpPr>
                  <a:spLocks/>
                </p:cNvSpPr>
                <p:nvPr/>
              </p:nvSpPr>
              <p:spPr bwMode="auto">
                <a:xfrm>
                  <a:off x="3803" y="2113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6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7" name="Freeform 1957"/>
                <p:cNvSpPr>
                  <a:spLocks/>
                </p:cNvSpPr>
                <p:nvPr/>
              </p:nvSpPr>
              <p:spPr bwMode="auto">
                <a:xfrm>
                  <a:off x="3803" y="2095"/>
                  <a:ext cx="3" cy="20"/>
                </a:xfrm>
                <a:custGeom>
                  <a:avLst/>
                  <a:gdLst>
                    <a:gd name="T0" fmla="*/ 2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2 w 6"/>
                    <a:gd name="T11" fmla="*/ 6 h 41"/>
                    <a:gd name="T12" fmla="*/ 2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2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8" name="Freeform 1958"/>
                <p:cNvSpPr>
                  <a:spLocks/>
                </p:cNvSpPr>
                <p:nvPr/>
              </p:nvSpPr>
              <p:spPr bwMode="auto">
                <a:xfrm>
                  <a:off x="3804" y="2095"/>
                  <a:ext cx="83" cy="2"/>
                </a:xfrm>
                <a:custGeom>
                  <a:avLst/>
                  <a:gdLst>
                    <a:gd name="T0" fmla="*/ 166 w 166"/>
                    <a:gd name="T1" fmla="*/ 4 h 6"/>
                    <a:gd name="T2" fmla="*/ 163 w 166"/>
                    <a:gd name="T3" fmla="*/ 0 h 6"/>
                    <a:gd name="T4" fmla="*/ 0 w 166"/>
                    <a:gd name="T5" fmla="*/ 0 h 6"/>
                    <a:gd name="T6" fmla="*/ 0 w 166"/>
                    <a:gd name="T7" fmla="*/ 6 h 6"/>
                    <a:gd name="T8" fmla="*/ 163 w 166"/>
                    <a:gd name="T9" fmla="*/ 6 h 6"/>
                    <a:gd name="T10" fmla="*/ 161 w 166"/>
                    <a:gd name="T11" fmla="*/ 4 h 6"/>
                    <a:gd name="T12" fmla="*/ 166 w 166"/>
                    <a:gd name="T13" fmla="*/ 4 h 6"/>
                    <a:gd name="T14" fmla="*/ 166 w 166"/>
                    <a:gd name="T15" fmla="*/ 0 h 6"/>
                    <a:gd name="T16" fmla="*/ 163 w 166"/>
                    <a:gd name="T17" fmla="*/ 0 h 6"/>
                    <a:gd name="T18" fmla="*/ 166 w 166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6">
                      <a:moveTo>
                        <a:pt x="166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61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163" y="0"/>
                      </a:lnTo>
                      <a:lnTo>
                        <a:pt x="16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59" name="Rectangle 1959"/>
                <p:cNvSpPr>
                  <a:spLocks noChangeArrowheads="1"/>
                </p:cNvSpPr>
                <p:nvPr/>
              </p:nvSpPr>
              <p:spPr bwMode="auto">
                <a:xfrm>
                  <a:off x="3804" y="1852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0" name="Freeform 1960"/>
                <p:cNvSpPr>
                  <a:spLocks/>
                </p:cNvSpPr>
                <p:nvPr/>
              </p:nvSpPr>
              <p:spPr bwMode="auto">
                <a:xfrm>
                  <a:off x="3885" y="1852"/>
                  <a:ext cx="2" cy="20"/>
                </a:xfrm>
                <a:custGeom>
                  <a:avLst/>
                  <a:gdLst>
                    <a:gd name="T0" fmla="*/ 1 w 3"/>
                    <a:gd name="T1" fmla="*/ 39 h 39"/>
                    <a:gd name="T2" fmla="*/ 3 w 3"/>
                    <a:gd name="T3" fmla="*/ 37 h 39"/>
                    <a:gd name="T4" fmla="*/ 3 w 3"/>
                    <a:gd name="T5" fmla="*/ 0 h 39"/>
                    <a:gd name="T6" fmla="*/ 0 w 3"/>
                    <a:gd name="T7" fmla="*/ 0 h 39"/>
                    <a:gd name="T8" fmla="*/ 0 w 3"/>
                    <a:gd name="T9" fmla="*/ 37 h 39"/>
                    <a:gd name="T10" fmla="*/ 1 w 3"/>
                    <a:gd name="T11" fmla="*/ 35 h 39"/>
                    <a:gd name="T12" fmla="*/ 1 w 3"/>
                    <a:gd name="T13" fmla="*/ 39 h 39"/>
                    <a:gd name="T14" fmla="*/ 3 w 3"/>
                    <a:gd name="T15" fmla="*/ 39 h 39"/>
                    <a:gd name="T16" fmla="*/ 3 w 3"/>
                    <a:gd name="T17" fmla="*/ 37 h 39"/>
                    <a:gd name="T18" fmla="*/ 1 w 3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" h="39">
                      <a:moveTo>
                        <a:pt x="1" y="39"/>
                      </a:moveTo>
                      <a:lnTo>
                        <a:pt x="3" y="37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1" y="35"/>
                      </a:lnTo>
                      <a:lnTo>
                        <a:pt x="1" y="39"/>
                      </a:lnTo>
                      <a:lnTo>
                        <a:pt x="3" y="39"/>
                      </a:lnTo>
                      <a:lnTo>
                        <a:pt x="3" y="37"/>
                      </a:lnTo>
                      <a:lnTo>
                        <a:pt x="1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1" name="Freeform 1961"/>
                <p:cNvSpPr>
                  <a:spLocks/>
                </p:cNvSpPr>
                <p:nvPr/>
              </p:nvSpPr>
              <p:spPr bwMode="auto">
                <a:xfrm>
                  <a:off x="3803" y="1870"/>
                  <a:ext cx="83" cy="2"/>
                </a:xfrm>
                <a:custGeom>
                  <a:avLst/>
                  <a:gdLst>
                    <a:gd name="T0" fmla="*/ 0 w 166"/>
                    <a:gd name="T1" fmla="*/ 2 h 4"/>
                    <a:gd name="T2" fmla="*/ 2 w 166"/>
                    <a:gd name="T3" fmla="*/ 4 h 4"/>
                    <a:gd name="T4" fmla="*/ 166 w 166"/>
                    <a:gd name="T5" fmla="*/ 4 h 4"/>
                    <a:gd name="T6" fmla="*/ 166 w 166"/>
                    <a:gd name="T7" fmla="*/ 0 h 4"/>
                    <a:gd name="T8" fmla="*/ 2 w 166"/>
                    <a:gd name="T9" fmla="*/ 0 h 4"/>
                    <a:gd name="T10" fmla="*/ 6 w 166"/>
                    <a:gd name="T11" fmla="*/ 2 h 4"/>
                    <a:gd name="T12" fmla="*/ 0 w 166"/>
                    <a:gd name="T13" fmla="*/ 2 h 4"/>
                    <a:gd name="T14" fmla="*/ 0 w 166"/>
                    <a:gd name="T15" fmla="*/ 4 h 4"/>
                    <a:gd name="T16" fmla="*/ 2 w 166"/>
                    <a:gd name="T17" fmla="*/ 4 h 4"/>
                    <a:gd name="T18" fmla="*/ 0 w 166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2" name="Freeform 1962"/>
                <p:cNvSpPr>
                  <a:spLocks/>
                </p:cNvSpPr>
                <p:nvPr/>
              </p:nvSpPr>
              <p:spPr bwMode="auto">
                <a:xfrm>
                  <a:off x="3803" y="1851"/>
                  <a:ext cx="3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3" name="Freeform 1963"/>
                <p:cNvSpPr>
                  <a:spLocks/>
                </p:cNvSpPr>
                <p:nvPr/>
              </p:nvSpPr>
              <p:spPr bwMode="auto">
                <a:xfrm>
                  <a:off x="3804" y="1851"/>
                  <a:ext cx="83" cy="3"/>
                </a:xfrm>
                <a:custGeom>
                  <a:avLst/>
                  <a:gdLst>
                    <a:gd name="T0" fmla="*/ 166 w 166"/>
                    <a:gd name="T1" fmla="*/ 2 h 6"/>
                    <a:gd name="T2" fmla="*/ 164 w 166"/>
                    <a:gd name="T3" fmla="*/ 0 h 6"/>
                    <a:gd name="T4" fmla="*/ 0 w 166"/>
                    <a:gd name="T5" fmla="*/ 0 h 6"/>
                    <a:gd name="T6" fmla="*/ 0 w 166"/>
                    <a:gd name="T7" fmla="*/ 6 h 6"/>
                    <a:gd name="T8" fmla="*/ 164 w 166"/>
                    <a:gd name="T9" fmla="*/ 6 h 6"/>
                    <a:gd name="T10" fmla="*/ 163 w 166"/>
                    <a:gd name="T11" fmla="*/ 2 h 6"/>
                    <a:gd name="T12" fmla="*/ 166 w 166"/>
                    <a:gd name="T13" fmla="*/ 2 h 6"/>
                    <a:gd name="T14" fmla="*/ 166 w 166"/>
                    <a:gd name="T15" fmla="*/ 0 h 6"/>
                    <a:gd name="T16" fmla="*/ 164 w 166"/>
                    <a:gd name="T17" fmla="*/ 0 h 6"/>
                    <a:gd name="T18" fmla="*/ 166 w 166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6">
                      <a:moveTo>
                        <a:pt x="166" y="2"/>
                      </a:moveTo>
                      <a:lnTo>
                        <a:pt x="16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4" y="6"/>
                      </a:lnTo>
                      <a:lnTo>
                        <a:pt x="163" y="2"/>
                      </a:lnTo>
                      <a:lnTo>
                        <a:pt x="166" y="2"/>
                      </a:lnTo>
                      <a:lnTo>
                        <a:pt x="166" y="0"/>
                      </a:lnTo>
                      <a:lnTo>
                        <a:pt x="164" y="0"/>
                      </a:lnTo>
                      <a:lnTo>
                        <a:pt x="16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4" name="Rectangle 1964"/>
                <p:cNvSpPr>
                  <a:spLocks noChangeArrowheads="1"/>
                </p:cNvSpPr>
                <p:nvPr/>
              </p:nvSpPr>
              <p:spPr bwMode="auto">
                <a:xfrm>
                  <a:off x="3609" y="2097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5" name="Freeform 1965"/>
                <p:cNvSpPr>
                  <a:spLocks/>
                </p:cNvSpPr>
                <p:nvPr/>
              </p:nvSpPr>
              <p:spPr bwMode="auto">
                <a:xfrm>
                  <a:off x="3688" y="2097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6" name="Freeform 1966"/>
                <p:cNvSpPr>
                  <a:spLocks/>
                </p:cNvSpPr>
                <p:nvPr/>
              </p:nvSpPr>
              <p:spPr bwMode="auto">
                <a:xfrm>
                  <a:off x="3608" y="2113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7" name="Freeform 1967"/>
                <p:cNvSpPr>
                  <a:spLocks/>
                </p:cNvSpPr>
                <p:nvPr/>
              </p:nvSpPr>
              <p:spPr bwMode="auto">
                <a:xfrm>
                  <a:off x="3608" y="2095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8" name="Freeform 1968"/>
                <p:cNvSpPr>
                  <a:spLocks/>
                </p:cNvSpPr>
                <p:nvPr/>
              </p:nvSpPr>
              <p:spPr bwMode="auto">
                <a:xfrm>
                  <a:off x="3609" y="2095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69" name="Rectangle 1969"/>
                <p:cNvSpPr>
                  <a:spLocks noChangeArrowheads="1"/>
                </p:cNvSpPr>
                <p:nvPr/>
              </p:nvSpPr>
              <p:spPr bwMode="auto">
                <a:xfrm>
                  <a:off x="3609" y="1852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0" name="Freeform 1970"/>
                <p:cNvSpPr>
                  <a:spLocks/>
                </p:cNvSpPr>
                <p:nvPr/>
              </p:nvSpPr>
              <p:spPr bwMode="auto">
                <a:xfrm>
                  <a:off x="3689" y="1852"/>
                  <a:ext cx="3" cy="20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5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5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1" name="Freeform 1971"/>
                <p:cNvSpPr>
                  <a:spLocks/>
                </p:cNvSpPr>
                <p:nvPr/>
              </p:nvSpPr>
              <p:spPr bwMode="auto">
                <a:xfrm>
                  <a:off x="3607" y="1870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2" name="Freeform 1972"/>
                <p:cNvSpPr>
                  <a:spLocks/>
                </p:cNvSpPr>
                <p:nvPr/>
              </p:nvSpPr>
              <p:spPr bwMode="auto">
                <a:xfrm>
                  <a:off x="3607" y="1851"/>
                  <a:ext cx="3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3" name="Freeform 1973"/>
                <p:cNvSpPr>
                  <a:spLocks/>
                </p:cNvSpPr>
                <p:nvPr/>
              </p:nvSpPr>
              <p:spPr bwMode="auto">
                <a:xfrm>
                  <a:off x="3609" y="1851"/>
                  <a:ext cx="83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1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1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4" name="Rectangle 1974"/>
                <p:cNvSpPr>
                  <a:spLocks noChangeArrowheads="1"/>
                </p:cNvSpPr>
                <p:nvPr/>
              </p:nvSpPr>
              <p:spPr bwMode="auto">
                <a:xfrm>
                  <a:off x="3413" y="2097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5" name="Freeform 1975"/>
                <p:cNvSpPr>
                  <a:spLocks/>
                </p:cNvSpPr>
                <p:nvPr/>
              </p:nvSpPr>
              <p:spPr bwMode="auto">
                <a:xfrm>
                  <a:off x="3494" y="2097"/>
                  <a:ext cx="1" cy="19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3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6" name="Freeform 1976"/>
                <p:cNvSpPr>
                  <a:spLocks/>
                </p:cNvSpPr>
                <p:nvPr/>
              </p:nvSpPr>
              <p:spPr bwMode="auto">
                <a:xfrm>
                  <a:off x="3412" y="2113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7" name="Freeform 1977"/>
                <p:cNvSpPr>
                  <a:spLocks/>
                </p:cNvSpPr>
                <p:nvPr/>
              </p:nvSpPr>
              <p:spPr bwMode="auto">
                <a:xfrm>
                  <a:off x="3412" y="2095"/>
                  <a:ext cx="2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8" name="Freeform 1978"/>
                <p:cNvSpPr>
                  <a:spLocks/>
                </p:cNvSpPr>
                <p:nvPr/>
              </p:nvSpPr>
              <p:spPr bwMode="auto">
                <a:xfrm>
                  <a:off x="3413" y="2095"/>
                  <a:ext cx="82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61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61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79" name="Rectangle 1979"/>
                <p:cNvSpPr>
                  <a:spLocks noChangeArrowheads="1"/>
                </p:cNvSpPr>
                <p:nvPr/>
              </p:nvSpPr>
              <p:spPr bwMode="auto">
                <a:xfrm>
                  <a:off x="3413" y="1852"/>
                  <a:ext cx="82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0" name="Freeform 1980"/>
                <p:cNvSpPr>
                  <a:spLocks/>
                </p:cNvSpPr>
                <p:nvPr/>
              </p:nvSpPr>
              <p:spPr bwMode="auto">
                <a:xfrm>
                  <a:off x="3494" y="1852"/>
                  <a:ext cx="2" cy="20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5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5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1" name="Freeform 1981"/>
                <p:cNvSpPr>
                  <a:spLocks/>
                </p:cNvSpPr>
                <p:nvPr/>
              </p:nvSpPr>
              <p:spPr bwMode="auto">
                <a:xfrm>
                  <a:off x="3411" y="1870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2" name="Freeform 1982"/>
                <p:cNvSpPr>
                  <a:spLocks/>
                </p:cNvSpPr>
                <p:nvPr/>
              </p:nvSpPr>
              <p:spPr bwMode="auto">
                <a:xfrm>
                  <a:off x="3411" y="1851"/>
                  <a:ext cx="3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3" name="Freeform 1983"/>
                <p:cNvSpPr>
                  <a:spLocks/>
                </p:cNvSpPr>
                <p:nvPr/>
              </p:nvSpPr>
              <p:spPr bwMode="auto">
                <a:xfrm>
                  <a:off x="3413" y="1851"/>
                  <a:ext cx="83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1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1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4" name="Rectangle 1984"/>
                <p:cNvSpPr>
                  <a:spLocks noChangeArrowheads="1"/>
                </p:cNvSpPr>
                <p:nvPr/>
              </p:nvSpPr>
              <p:spPr bwMode="auto">
                <a:xfrm>
                  <a:off x="3218" y="2097"/>
                  <a:ext cx="81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5" name="Freeform 1985"/>
                <p:cNvSpPr>
                  <a:spLocks/>
                </p:cNvSpPr>
                <p:nvPr/>
              </p:nvSpPr>
              <p:spPr bwMode="auto">
                <a:xfrm>
                  <a:off x="3298" y="2097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6" name="Freeform 1986"/>
                <p:cNvSpPr>
                  <a:spLocks/>
                </p:cNvSpPr>
                <p:nvPr/>
              </p:nvSpPr>
              <p:spPr bwMode="auto">
                <a:xfrm>
                  <a:off x="3216" y="2113"/>
                  <a:ext cx="83" cy="3"/>
                </a:xfrm>
                <a:custGeom>
                  <a:avLst/>
                  <a:gdLst>
                    <a:gd name="T0" fmla="*/ 0 w 165"/>
                    <a:gd name="T1" fmla="*/ 4 h 6"/>
                    <a:gd name="T2" fmla="*/ 4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4 w 165"/>
                    <a:gd name="T9" fmla="*/ 0 h 6"/>
                    <a:gd name="T10" fmla="*/ 6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4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4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4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7" name="Freeform 1987"/>
                <p:cNvSpPr>
                  <a:spLocks/>
                </p:cNvSpPr>
                <p:nvPr/>
              </p:nvSpPr>
              <p:spPr bwMode="auto">
                <a:xfrm>
                  <a:off x="3216" y="2095"/>
                  <a:ext cx="3" cy="20"/>
                </a:xfrm>
                <a:custGeom>
                  <a:avLst/>
                  <a:gdLst>
                    <a:gd name="T0" fmla="*/ 4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4 w 6"/>
                    <a:gd name="T11" fmla="*/ 6 h 41"/>
                    <a:gd name="T12" fmla="*/ 4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4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8" name="Freeform 1988"/>
                <p:cNvSpPr>
                  <a:spLocks/>
                </p:cNvSpPr>
                <p:nvPr/>
              </p:nvSpPr>
              <p:spPr bwMode="auto">
                <a:xfrm>
                  <a:off x="3218" y="2095"/>
                  <a:ext cx="83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1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1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1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1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1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89" name="Rectangle 1989"/>
                <p:cNvSpPr>
                  <a:spLocks noChangeArrowheads="1"/>
                </p:cNvSpPr>
                <p:nvPr/>
              </p:nvSpPr>
              <p:spPr bwMode="auto">
                <a:xfrm>
                  <a:off x="3217" y="1852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0" name="Freeform 1990"/>
                <p:cNvSpPr>
                  <a:spLocks/>
                </p:cNvSpPr>
                <p:nvPr/>
              </p:nvSpPr>
              <p:spPr bwMode="auto">
                <a:xfrm>
                  <a:off x="3299" y="1852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1" name="Freeform 1991"/>
                <p:cNvSpPr>
                  <a:spLocks/>
                </p:cNvSpPr>
                <p:nvPr/>
              </p:nvSpPr>
              <p:spPr bwMode="auto">
                <a:xfrm>
                  <a:off x="3216" y="1870"/>
                  <a:ext cx="84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6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2" name="Freeform 1992"/>
                <p:cNvSpPr>
                  <a:spLocks/>
                </p:cNvSpPr>
                <p:nvPr/>
              </p:nvSpPr>
              <p:spPr bwMode="auto">
                <a:xfrm>
                  <a:off x="3216" y="1851"/>
                  <a:ext cx="3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3" name="Freeform 1993"/>
                <p:cNvSpPr>
                  <a:spLocks/>
                </p:cNvSpPr>
                <p:nvPr/>
              </p:nvSpPr>
              <p:spPr bwMode="auto">
                <a:xfrm>
                  <a:off x="3217" y="1851"/>
                  <a:ext cx="85" cy="3"/>
                </a:xfrm>
                <a:custGeom>
                  <a:avLst/>
                  <a:gdLst>
                    <a:gd name="T0" fmla="*/ 169 w 169"/>
                    <a:gd name="T1" fmla="*/ 2 h 6"/>
                    <a:gd name="T2" fmla="*/ 165 w 169"/>
                    <a:gd name="T3" fmla="*/ 0 h 6"/>
                    <a:gd name="T4" fmla="*/ 0 w 169"/>
                    <a:gd name="T5" fmla="*/ 0 h 6"/>
                    <a:gd name="T6" fmla="*/ 0 w 169"/>
                    <a:gd name="T7" fmla="*/ 6 h 6"/>
                    <a:gd name="T8" fmla="*/ 165 w 169"/>
                    <a:gd name="T9" fmla="*/ 6 h 6"/>
                    <a:gd name="T10" fmla="*/ 163 w 169"/>
                    <a:gd name="T11" fmla="*/ 2 h 6"/>
                    <a:gd name="T12" fmla="*/ 169 w 169"/>
                    <a:gd name="T13" fmla="*/ 2 h 6"/>
                    <a:gd name="T14" fmla="*/ 169 w 169"/>
                    <a:gd name="T15" fmla="*/ 0 h 6"/>
                    <a:gd name="T16" fmla="*/ 165 w 169"/>
                    <a:gd name="T17" fmla="*/ 0 h 6"/>
                    <a:gd name="T18" fmla="*/ 169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169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5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4" name="Rectangle 1994"/>
                <p:cNvSpPr>
                  <a:spLocks noChangeArrowheads="1"/>
                </p:cNvSpPr>
                <p:nvPr/>
              </p:nvSpPr>
              <p:spPr bwMode="auto">
                <a:xfrm>
                  <a:off x="3022" y="2097"/>
                  <a:ext cx="82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5" name="Freeform 1995"/>
                <p:cNvSpPr>
                  <a:spLocks/>
                </p:cNvSpPr>
                <p:nvPr/>
              </p:nvSpPr>
              <p:spPr bwMode="auto">
                <a:xfrm>
                  <a:off x="3103" y="2097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6" name="Freeform 1996"/>
                <p:cNvSpPr>
                  <a:spLocks/>
                </p:cNvSpPr>
                <p:nvPr/>
              </p:nvSpPr>
              <p:spPr bwMode="auto">
                <a:xfrm>
                  <a:off x="3021" y="2113"/>
                  <a:ext cx="83" cy="3"/>
                </a:xfrm>
                <a:custGeom>
                  <a:avLst/>
                  <a:gdLst>
                    <a:gd name="T0" fmla="*/ 0 w 164"/>
                    <a:gd name="T1" fmla="*/ 4 h 6"/>
                    <a:gd name="T2" fmla="*/ 2 w 164"/>
                    <a:gd name="T3" fmla="*/ 6 h 6"/>
                    <a:gd name="T4" fmla="*/ 164 w 164"/>
                    <a:gd name="T5" fmla="*/ 6 h 6"/>
                    <a:gd name="T6" fmla="*/ 164 w 164"/>
                    <a:gd name="T7" fmla="*/ 0 h 6"/>
                    <a:gd name="T8" fmla="*/ 2 w 164"/>
                    <a:gd name="T9" fmla="*/ 0 h 6"/>
                    <a:gd name="T10" fmla="*/ 3 w 164"/>
                    <a:gd name="T11" fmla="*/ 4 h 6"/>
                    <a:gd name="T12" fmla="*/ 0 w 164"/>
                    <a:gd name="T13" fmla="*/ 4 h 6"/>
                    <a:gd name="T14" fmla="*/ 0 w 164"/>
                    <a:gd name="T15" fmla="*/ 6 h 6"/>
                    <a:gd name="T16" fmla="*/ 2 w 164"/>
                    <a:gd name="T17" fmla="*/ 6 h 6"/>
                    <a:gd name="T18" fmla="*/ 0 w 164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4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4" y="6"/>
                      </a:lnTo>
                      <a:lnTo>
                        <a:pt x="164" y="0"/>
                      </a:lnTo>
                      <a:lnTo>
                        <a:pt x="2" y="0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7" name="Freeform 1997"/>
                <p:cNvSpPr>
                  <a:spLocks/>
                </p:cNvSpPr>
                <p:nvPr/>
              </p:nvSpPr>
              <p:spPr bwMode="auto">
                <a:xfrm>
                  <a:off x="3021" y="2095"/>
                  <a:ext cx="2" cy="20"/>
                </a:xfrm>
                <a:custGeom>
                  <a:avLst/>
                  <a:gdLst>
                    <a:gd name="T0" fmla="*/ 2 w 3"/>
                    <a:gd name="T1" fmla="*/ 0 h 41"/>
                    <a:gd name="T2" fmla="*/ 0 w 3"/>
                    <a:gd name="T3" fmla="*/ 4 h 41"/>
                    <a:gd name="T4" fmla="*/ 0 w 3"/>
                    <a:gd name="T5" fmla="*/ 41 h 41"/>
                    <a:gd name="T6" fmla="*/ 3 w 3"/>
                    <a:gd name="T7" fmla="*/ 41 h 41"/>
                    <a:gd name="T8" fmla="*/ 3 w 3"/>
                    <a:gd name="T9" fmla="*/ 4 h 41"/>
                    <a:gd name="T10" fmla="*/ 2 w 3"/>
                    <a:gd name="T11" fmla="*/ 6 h 41"/>
                    <a:gd name="T12" fmla="*/ 2 w 3"/>
                    <a:gd name="T13" fmla="*/ 0 h 41"/>
                    <a:gd name="T14" fmla="*/ 0 w 3"/>
                    <a:gd name="T15" fmla="*/ 0 h 41"/>
                    <a:gd name="T16" fmla="*/ 0 w 3"/>
                    <a:gd name="T17" fmla="*/ 4 h 41"/>
                    <a:gd name="T18" fmla="*/ 2 w 3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3" y="41"/>
                      </a:lnTo>
                      <a:lnTo>
                        <a:pt x="3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8" name="Freeform 1998"/>
                <p:cNvSpPr>
                  <a:spLocks/>
                </p:cNvSpPr>
                <p:nvPr/>
              </p:nvSpPr>
              <p:spPr bwMode="auto">
                <a:xfrm>
                  <a:off x="3022" y="2095"/>
                  <a:ext cx="84" cy="2"/>
                </a:xfrm>
                <a:custGeom>
                  <a:avLst/>
                  <a:gdLst>
                    <a:gd name="T0" fmla="*/ 166 w 166"/>
                    <a:gd name="T1" fmla="*/ 4 h 6"/>
                    <a:gd name="T2" fmla="*/ 162 w 166"/>
                    <a:gd name="T3" fmla="*/ 0 h 6"/>
                    <a:gd name="T4" fmla="*/ 0 w 166"/>
                    <a:gd name="T5" fmla="*/ 0 h 6"/>
                    <a:gd name="T6" fmla="*/ 0 w 166"/>
                    <a:gd name="T7" fmla="*/ 6 h 6"/>
                    <a:gd name="T8" fmla="*/ 162 w 166"/>
                    <a:gd name="T9" fmla="*/ 6 h 6"/>
                    <a:gd name="T10" fmla="*/ 160 w 166"/>
                    <a:gd name="T11" fmla="*/ 4 h 6"/>
                    <a:gd name="T12" fmla="*/ 166 w 166"/>
                    <a:gd name="T13" fmla="*/ 4 h 6"/>
                    <a:gd name="T14" fmla="*/ 166 w 166"/>
                    <a:gd name="T15" fmla="*/ 0 h 6"/>
                    <a:gd name="T16" fmla="*/ 162 w 166"/>
                    <a:gd name="T17" fmla="*/ 0 h 6"/>
                    <a:gd name="T18" fmla="*/ 166 w 166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6">
                      <a:moveTo>
                        <a:pt x="166" y="4"/>
                      </a:moveTo>
                      <a:lnTo>
                        <a:pt x="16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2" y="6"/>
                      </a:lnTo>
                      <a:lnTo>
                        <a:pt x="160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162" y="0"/>
                      </a:lnTo>
                      <a:lnTo>
                        <a:pt x="16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599" name="Rectangle 1999"/>
                <p:cNvSpPr>
                  <a:spLocks noChangeArrowheads="1"/>
                </p:cNvSpPr>
                <p:nvPr/>
              </p:nvSpPr>
              <p:spPr bwMode="auto">
                <a:xfrm>
                  <a:off x="3022" y="1852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0" name="Freeform 2000"/>
                <p:cNvSpPr>
                  <a:spLocks/>
                </p:cNvSpPr>
                <p:nvPr/>
              </p:nvSpPr>
              <p:spPr bwMode="auto">
                <a:xfrm>
                  <a:off x="3104" y="1852"/>
                  <a:ext cx="3" cy="20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5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1" name="Freeform 2001"/>
                <p:cNvSpPr>
                  <a:spLocks/>
                </p:cNvSpPr>
                <p:nvPr/>
              </p:nvSpPr>
              <p:spPr bwMode="auto">
                <a:xfrm>
                  <a:off x="3021" y="1870"/>
                  <a:ext cx="84" cy="2"/>
                </a:xfrm>
                <a:custGeom>
                  <a:avLst/>
                  <a:gdLst>
                    <a:gd name="T0" fmla="*/ 0 w 166"/>
                    <a:gd name="T1" fmla="*/ 2 h 4"/>
                    <a:gd name="T2" fmla="*/ 2 w 166"/>
                    <a:gd name="T3" fmla="*/ 4 h 4"/>
                    <a:gd name="T4" fmla="*/ 166 w 166"/>
                    <a:gd name="T5" fmla="*/ 4 h 4"/>
                    <a:gd name="T6" fmla="*/ 166 w 166"/>
                    <a:gd name="T7" fmla="*/ 0 h 4"/>
                    <a:gd name="T8" fmla="*/ 2 w 166"/>
                    <a:gd name="T9" fmla="*/ 0 h 4"/>
                    <a:gd name="T10" fmla="*/ 3 w 166"/>
                    <a:gd name="T11" fmla="*/ 2 h 4"/>
                    <a:gd name="T12" fmla="*/ 0 w 166"/>
                    <a:gd name="T13" fmla="*/ 2 h 4"/>
                    <a:gd name="T14" fmla="*/ 0 w 166"/>
                    <a:gd name="T15" fmla="*/ 4 h 4"/>
                    <a:gd name="T16" fmla="*/ 2 w 166"/>
                    <a:gd name="T17" fmla="*/ 4 h 4"/>
                    <a:gd name="T18" fmla="*/ 0 w 166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6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6" y="4"/>
                      </a:lnTo>
                      <a:lnTo>
                        <a:pt x="166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2" name="Freeform 2002"/>
                <p:cNvSpPr>
                  <a:spLocks/>
                </p:cNvSpPr>
                <p:nvPr/>
              </p:nvSpPr>
              <p:spPr bwMode="auto">
                <a:xfrm>
                  <a:off x="3021" y="1851"/>
                  <a:ext cx="2" cy="20"/>
                </a:xfrm>
                <a:custGeom>
                  <a:avLst/>
                  <a:gdLst>
                    <a:gd name="T0" fmla="*/ 2 w 3"/>
                    <a:gd name="T1" fmla="*/ 0 h 39"/>
                    <a:gd name="T2" fmla="*/ 0 w 3"/>
                    <a:gd name="T3" fmla="*/ 2 h 39"/>
                    <a:gd name="T4" fmla="*/ 0 w 3"/>
                    <a:gd name="T5" fmla="*/ 39 h 39"/>
                    <a:gd name="T6" fmla="*/ 3 w 3"/>
                    <a:gd name="T7" fmla="*/ 39 h 39"/>
                    <a:gd name="T8" fmla="*/ 3 w 3"/>
                    <a:gd name="T9" fmla="*/ 2 h 39"/>
                    <a:gd name="T10" fmla="*/ 2 w 3"/>
                    <a:gd name="T11" fmla="*/ 6 h 39"/>
                    <a:gd name="T12" fmla="*/ 2 w 3"/>
                    <a:gd name="T13" fmla="*/ 0 h 39"/>
                    <a:gd name="T14" fmla="*/ 0 w 3"/>
                    <a:gd name="T15" fmla="*/ 0 h 39"/>
                    <a:gd name="T16" fmla="*/ 0 w 3"/>
                    <a:gd name="T17" fmla="*/ 2 h 39"/>
                    <a:gd name="T18" fmla="*/ 2 w 3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3" y="39"/>
                      </a:lnTo>
                      <a:lnTo>
                        <a:pt x="3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3" name="Freeform 2003"/>
                <p:cNvSpPr>
                  <a:spLocks/>
                </p:cNvSpPr>
                <p:nvPr/>
              </p:nvSpPr>
              <p:spPr bwMode="auto">
                <a:xfrm>
                  <a:off x="3022" y="1851"/>
                  <a:ext cx="85" cy="3"/>
                </a:xfrm>
                <a:custGeom>
                  <a:avLst/>
                  <a:gdLst>
                    <a:gd name="T0" fmla="*/ 168 w 168"/>
                    <a:gd name="T1" fmla="*/ 2 h 6"/>
                    <a:gd name="T2" fmla="*/ 164 w 168"/>
                    <a:gd name="T3" fmla="*/ 0 h 6"/>
                    <a:gd name="T4" fmla="*/ 0 w 168"/>
                    <a:gd name="T5" fmla="*/ 0 h 6"/>
                    <a:gd name="T6" fmla="*/ 0 w 168"/>
                    <a:gd name="T7" fmla="*/ 6 h 6"/>
                    <a:gd name="T8" fmla="*/ 164 w 168"/>
                    <a:gd name="T9" fmla="*/ 6 h 6"/>
                    <a:gd name="T10" fmla="*/ 162 w 168"/>
                    <a:gd name="T11" fmla="*/ 2 h 6"/>
                    <a:gd name="T12" fmla="*/ 168 w 168"/>
                    <a:gd name="T13" fmla="*/ 2 h 6"/>
                    <a:gd name="T14" fmla="*/ 168 w 168"/>
                    <a:gd name="T15" fmla="*/ 0 h 6"/>
                    <a:gd name="T16" fmla="*/ 164 w 168"/>
                    <a:gd name="T17" fmla="*/ 0 h 6"/>
                    <a:gd name="T18" fmla="*/ 168 w 168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8" h="6">
                      <a:moveTo>
                        <a:pt x="168" y="2"/>
                      </a:moveTo>
                      <a:lnTo>
                        <a:pt x="164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4" y="6"/>
                      </a:lnTo>
                      <a:lnTo>
                        <a:pt x="162" y="2"/>
                      </a:lnTo>
                      <a:lnTo>
                        <a:pt x="168" y="2"/>
                      </a:lnTo>
                      <a:lnTo>
                        <a:pt x="168" y="0"/>
                      </a:lnTo>
                      <a:lnTo>
                        <a:pt x="164" y="0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4" name="Rectangle 2004"/>
                <p:cNvSpPr>
                  <a:spLocks noChangeArrowheads="1"/>
                </p:cNvSpPr>
                <p:nvPr/>
              </p:nvSpPr>
              <p:spPr bwMode="auto">
                <a:xfrm>
                  <a:off x="2826" y="2097"/>
                  <a:ext cx="83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5" name="Freeform 2005"/>
                <p:cNvSpPr>
                  <a:spLocks/>
                </p:cNvSpPr>
                <p:nvPr/>
              </p:nvSpPr>
              <p:spPr bwMode="auto">
                <a:xfrm>
                  <a:off x="2907" y="2097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6" name="Freeform 2006"/>
                <p:cNvSpPr>
                  <a:spLocks/>
                </p:cNvSpPr>
                <p:nvPr/>
              </p:nvSpPr>
              <p:spPr bwMode="auto">
                <a:xfrm>
                  <a:off x="2825" y="2113"/>
                  <a:ext cx="84" cy="3"/>
                </a:xfrm>
                <a:custGeom>
                  <a:avLst/>
                  <a:gdLst>
                    <a:gd name="T0" fmla="*/ 0 w 167"/>
                    <a:gd name="T1" fmla="*/ 4 h 6"/>
                    <a:gd name="T2" fmla="*/ 2 w 167"/>
                    <a:gd name="T3" fmla="*/ 6 h 6"/>
                    <a:gd name="T4" fmla="*/ 167 w 167"/>
                    <a:gd name="T5" fmla="*/ 6 h 6"/>
                    <a:gd name="T6" fmla="*/ 167 w 167"/>
                    <a:gd name="T7" fmla="*/ 0 h 6"/>
                    <a:gd name="T8" fmla="*/ 2 w 167"/>
                    <a:gd name="T9" fmla="*/ 0 h 6"/>
                    <a:gd name="T10" fmla="*/ 6 w 167"/>
                    <a:gd name="T11" fmla="*/ 4 h 6"/>
                    <a:gd name="T12" fmla="*/ 0 w 167"/>
                    <a:gd name="T13" fmla="*/ 4 h 6"/>
                    <a:gd name="T14" fmla="*/ 0 w 167"/>
                    <a:gd name="T15" fmla="*/ 6 h 6"/>
                    <a:gd name="T16" fmla="*/ 2 w 167"/>
                    <a:gd name="T17" fmla="*/ 6 h 6"/>
                    <a:gd name="T18" fmla="*/ 0 w 167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7" y="6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7" name="Freeform 2007"/>
                <p:cNvSpPr>
                  <a:spLocks/>
                </p:cNvSpPr>
                <p:nvPr/>
              </p:nvSpPr>
              <p:spPr bwMode="auto">
                <a:xfrm>
                  <a:off x="2825" y="2095"/>
                  <a:ext cx="3" cy="20"/>
                </a:xfrm>
                <a:custGeom>
                  <a:avLst/>
                  <a:gdLst>
                    <a:gd name="T0" fmla="*/ 2 w 6"/>
                    <a:gd name="T1" fmla="*/ 0 h 41"/>
                    <a:gd name="T2" fmla="*/ 0 w 6"/>
                    <a:gd name="T3" fmla="*/ 4 h 41"/>
                    <a:gd name="T4" fmla="*/ 0 w 6"/>
                    <a:gd name="T5" fmla="*/ 41 h 41"/>
                    <a:gd name="T6" fmla="*/ 6 w 6"/>
                    <a:gd name="T7" fmla="*/ 41 h 41"/>
                    <a:gd name="T8" fmla="*/ 6 w 6"/>
                    <a:gd name="T9" fmla="*/ 4 h 41"/>
                    <a:gd name="T10" fmla="*/ 2 w 6"/>
                    <a:gd name="T11" fmla="*/ 6 h 41"/>
                    <a:gd name="T12" fmla="*/ 2 w 6"/>
                    <a:gd name="T13" fmla="*/ 0 h 41"/>
                    <a:gd name="T14" fmla="*/ 0 w 6"/>
                    <a:gd name="T15" fmla="*/ 0 h 41"/>
                    <a:gd name="T16" fmla="*/ 0 w 6"/>
                    <a:gd name="T17" fmla="*/ 4 h 41"/>
                    <a:gd name="T18" fmla="*/ 2 w 6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6" y="41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8" name="Freeform 2008"/>
                <p:cNvSpPr>
                  <a:spLocks/>
                </p:cNvSpPr>
                <p:nvPr/>
              </p:nvSpPr>
              <p:spPr bwMode="auto">
                <a:xfrm>
                  <a:off x="2826" y="2095"/>
                  <a:ext cx="84" cy="2"/>
                </a:xfrm>
                <a:custGeom>
                  <a:avLst/>
                  <a:gdLst>
                    <a:gd name="T0" fmla="*/ 167 w 167"/>
                    <a:gd name="T1" fmla="*/ 4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1 w 167"/>
                    <a:gd name="T11" fmla="*/ 4 h 6"/>
                    <a:gd name="T12" fmla="*/ 167 w 167"/>
                    <a:gd name="T13" fmla="*/ 4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4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1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09" name="Rectangle 2009"/>
                <p:cNvSpPr>
                  <a:spLocks noChangeArrowheads="1"/>
                </p:cNvSpPr>
                <p:nvPr/>
              </p:nvSpPr>
              <p:spPr bwMode="auto">
                <a:xfrm>
                  <a:off x="2826" y="1852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0" name="Freeform 2010"/>
                <p:cNvSpPr>
                  <a:spLocks/>
                </p:cNvSpPr>
                <p:nvPr/>
              </p:nvSpPr>
              <p:spPr bwMode="auto">
                <a:xfrm>
                  <a:off x="2908" y="1852"/>
                  <a:ext cx="3" cy="20"/>
                </a:xfrm>
                <a:custGeom>
                  <a:avLst/>
                  <a:gdLst>
                    <a:gd name="T0" fmla="*/ 2 w 5"/>
                    <a:gd name="T1" fmla="*/ 39 h 39"/>
                    <a:gd name="T2" fmla="*/ 5 w 5"/>
                    <a:gd name="T3" fmla="*/ 37 h 39"/>
                    <a:gd name="T4" fmla="*/ 5 w 5"/>
                    <a:gd name="T5" fmla="*/ 0 h 39"/>
                    <a:gd name="T6" fmla="*/ 0 w 5"/>
                    <a:gd name="T7" fmla="*/ 0 h 39"/>
                    <a:gd name="T8" fmla="*/ 0 w 5"/>
                    <a:gd name="T9" fmla="*/ 37 h 39"/>
                    <a:gd name="T10" fmla="*/ 2 w 5"/>
                    <a:gd name="T11" fmla="*/ 35 h 39"/>
                    <a:gd name="T12" fmla="*/ 2 w 5"/>
                    <a:gd name="T13" fmla="*/ 39 h 39"/>
                    <a:gd name="T14" fmla="*/ 5 w 5"/>
                    <a:gd name="T15" fmla="*/ 39 h 39"/>
                    <a:gd name="T16" fmla="*/ 5 w 5"/>
                    <a:gd name="T17" fmla="*/ 37 h 39"/>
                    <a:gd name="T18" fmla="*/ 2 w 5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39">
                      <a:moveTo>
                        <a:pt x="2" y="39"/>
                      </a:moveTo>
                      <a:lnTo>
                        <a:pt x="5" y="37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5" y="39"/>
                      </a:lnTo>
                      <a:lnTo>
                        <a:pt x="5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1" name="Freeform 2011"/>
                <p:cNvSpPr>
                  <a:spLocks/>
                </p:cNvSpPr>
                <p:nvPr/>
              </p:nvSpPr>
              <p:spPr bwMode="auto">
                <a:xfrm>
                  <a:off x="2825" y="1870"/>
                  <a:ext cx="84" cy="2"/>
                </a:xfrm>
                <a:custGeom>
                  <a:avLst/>
                  <a:gdLst>
                    <a:gd name="T0" fmla="*/ 0 w 167"/>
                    <a:gd name="T1" fmla="*/ 2 h 4"/>
                    <a:gd name="T2" fmla="*/ 2 w 167"/>
                    <a:gd name="T3" fmla="*/ 4 h 4"/>
                    <a:gd name="T4" fmla="*/ 167 w 167"/>
                    <a:gd name="T5" fmla="*/ 4 h 4"/>
                    <a:gd name="T6" fmla="*/ 167 w 167"/>
                    <a:gd name="T7" fmla="*/ 0 h 4"/>
                    <a:gd name="T8" fmla="*/ 2 w 167"/>
                    <a:gd name="T9" fmla="*/ 0 h 4"/>
                    <a:gd name="T10" fmla="*/ 6 w 167"/>
                    <a:gd name="T11" fmla="*/ 2 h 4"/>
                    <a:gd name="T12" fmla="*/ 0 w 167"/>
                    <a:gd name="T13" fmla="*/ 2 h 4"/>
                    <a:gd name="T14" fmla="*/ 0 w 167"/>
                    <a:gd name="T15" fmla="*/ 4 h 4"/>
                    <a:gd name="T16" fmla="*/ 2 w 167"/>
                    <a:gd name="T17" fmla="*/ 4 h 4"/>
                    <a:gd name="T18" fmla="*/ 0 w 167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67" y="4"/>
                      </a:lnTo>
                      <a:lnTo>
                        <a:pt x="167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2" name="Freeform 2012"/>
                <p:cNvSpPr>
                  <a:spLocks/>
                </p:cNvSpPr>
                <p:nvPr/>
              </p:nvSpPr>
              <p:spPr bwMode="auto">
                <a:xfrm>
                  <a:off x="2825" y="1851"/>
                  <a:ext cx="3" cy="20"/>
                </a:xfrm>
                <a:custGeom>
                  <a:avLst/>
                  <a:gdLst>
                    <a:gd name="T0" fmla="*/ 2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2 w 6"/>
                    <a:gd name="T11" fmla="*/ 6 h 39"/>
                    <a:gd name="T12" fmla="*/ 2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2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3" name="Freeform 2013"/>
                <p:cNvSpPr>
                  <a:spLocks/>
                </p:cNvSpPr>
                <p:nvPr/>
              </p:nvSpPr>
              <p:spPr bwMode="auto">
                <a:xfrm>
                  <a:off x="2826" y="1851"/>
                  <a:ext cx="85" cy="3"/>
                </a:xfrm>
                <a:custGeom>
                  <a:avLst/>
                  <a:gdLst>
                    <a:gd name="T0" fmla="*/ 168 w 168"/>
                    <a:gd name="T1" fmla="*/ 2 h 6"/>
                    <a:gd name="T2" fmla="*/ 165 w 168"/>
                    <a:gd name="T3" fmla="*/ 0 h 6"/>
                    <a:gd name="T4" fmla="*/ 0 w 168"/>
                    <a:gd name="T5" fmla="*/ 0 h 6"/>
                    <a:gd name="T6" fmla="*/ 0 w 168"/>
                    <a:gd name="T7" fmla="*/ 6 h 6"/>
                    <a:gd name="T8" fmla="*/ 165 w 168"/>
                    <a:gd name="T9" fmla="*/ 6 h 6"/>
                    <a:gd name="T10" fmla="*/ 163 w 168"/>
                    <a:gd name="T11" fmla="*/ 2 h 6"/>
                    <a:gd name="T12" fmla="*/ 168 w 168"/>
                    <a:gd name="T13" fmla="*/ 2 h 6"/>
                    <a:gd name="T14" fmla="*/ 168 w 168"/>
                    <a:gd name="T15" fmla="*/ 0 h 6"/>
                    <a:gd name="T16" fmla="*/ 165 w 168"/>
                    <a:gd name="T17" fmla="*/ 0 h 6"/>
                    <a:gd name="T18" fmla="*/ 168 w 168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8" h="6">
                      <a:moveTo>
                        <a:pt x="168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8" y="2"/>
                      </a:lnTo>
                      <a:lnTo>
                        <a:pt x="168" y="0"/>
                      </a:lnTo>
                      <a:lnTo>
                        <a:pt x="165" y="0"/>
                      </a:lnTo>
                      <a:lnTo>
                        <a:pt x="16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4" name="Rectangle 2014"/>
                <p:cNvSpPr>
                  <a:spLocks noChangeArrowheads="1"/>
                </p:cNvSpPr>
                <p:nvPr/>
              </p:nvSpPr>
              <p:spPr bwMode="auto">
                <a:xfrm>
                  <a:off x="2631" y="2097"/>
                  <a:ext cx="82" cy="1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5" name="Freeform 2015"/>
                <p:cNvSpPr>
                  <a:spLocks/>
                </p:cNvSpPr>
                <p:nvPr/>
              </p:nvSpPr>
              <p:spPr bwMode="auto">
                <a:xfrm>
                  <a:off x="2711" y="2097"/>
                  <a:ext cx="3" cy="19"/>
                </a:xfrm>
                <a:custGeom>
                  <a:avLst/>
                  <a:gdLst>
                    <a:gd name="T0" fmla="*/ 4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4 w 6"/>
                    <a:gd name="T11" fmla="*/ 33 h 39"/>
                    <a:gd name="T12" fmla="*/ 4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4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4" y="33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4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6" name="Freeform 2016"/>
                <p:cNvSpPr>
                  <a:spLocks/>
                </p:cNvSpPr>
                <p:nvPr/>
              </p:nvSpPr>
              <p:spPr bwMode="auto">
                <a:xfrm>
                  <a:off x="2631" y="2113"/>
                  <a:ext cx="82" cy="3"/>
                </a:xfrm>
                <a:custGeom>
                  <a:avLst/>
                  <a:gdLst>
                    <a:gd name="T0" fmla="*/ 0 w 165"/>
                    <a:gd name="T1" fmla="*/ 4 h 6"/>
                    <a:gd name="T2" fmla="*/ 2 w 165"/>
                    <a:gd name="T3" fmla="*/ 6 h 6"/>
                    <a:gd name="T4" fmla="*/ 165 w 165"/>
                    <a:gd name="T5" fmla="*/ 6 h 6"/>
                    <a:gd name="T6" fmla="*/ 165 w 165"/>
                    <a:gd name="T7" fmla="*/ 0 h 6"/>
                    <a:gd name="T8" fmla="*/ 2 w 165"/>
                    <a:gd name="T9" fmla="*/ 0 h 6"/>
                    <a:gd name="T10" fmla="*/ 4 w 165"/>
                    <a:gd name="T11" fmla="*/ 4 h 6"/>
                    <a:gd name="T12" fmla="*/ 0 w 165"/>
                    <a:gd name="T13" fmla="*/ 4 h 6"/>
                    <a:gd name="T14" fmla="*/ 0 w 165"/>
                    <a:gd name="T15" fmla="*/ 6 h 6"/>
                    <a:gd name="T16" fmla="*/ 2 w 165"/>
                    <a:gd name="T17" fmla="*/ 6 h 6"/>
                    <a:gd name="T18" fmla="*/ 0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65" y="6"/>
                      </a:lnTo>
                      <a:lnTo>
                        <a:pt x="165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7" name="Freeform 2017"/>
                <p:cNvSpPr>
                  <a:spLocks/>
                </p:cNvSpPr>
                <p:nvPr/>
              </p:nvSpPr>
              <p:spPr bwMode="auto">
                <a:xfrm>
                  <a:off x="2631" y="2095"/>
                  <a:ext cx="1" cy="20"/>
                </a:xfrm>
                <a:custGeom>
                  <a:avLst/>
                  <a:gdLst>
                    <a:gd name="T0" fmla="*/ 2 w 4"/>
                    <a:gd name="T1" fmla="*/ 0 h 41"/>
                    <a:gd name="T2" fmla="*/ 0 w 4"/>
                    <a:gd name="T3" fmla="*/ 4 h 41"/>
                    <a:gd name="T4" fmla="*/ 0 w 4"/>
                    <a:gd name="T5" fmla="*/ 41 h 41"/>
                    <a:gd name="T6" fmla="*/ 4 w 4"/>
                    <a:gd name="T7" fmla="*/ 41 h 41"/>
                    <a:gd name="T8" fmla="*/ 4 w 4"/>
                    <a:gd name="T9" fmla="*/ 4 h 41"/>
                    <a:gd name="T10" fmla="*/ 2 w 4"/>
                    <a:gd name="T11" fmla="*/ 6 h 41"/>
                    <a:gd name="T12" fmla="*/ 2 w 4"/>
                    <a:gd name="T13" fmla="*/ 0 h 41"/>
                    <a:gd name="T14" fmla="*/ 0 w 4"/>
                    <a:gd name="T15" fmla="*/ 0 h 41"/>
                    <a:gd name="T16" fmla="*/ 0 w 4"/>
                    <a:gd name="T17" fmla="*/ 4 h 41"/>
                    <a:gd name="T18" fmla="*/ 2 w 4"/>
                    <a:gd name="T19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1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41"/>
                      </a:lnTo>
                      <a:lnTo>
                        <a:pt x="4" y="41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8" name="Freeform 2018"/>
                <p:cNvSpPr>
                  <a:spLocks/>
                </p:cNvSpPr>
                <p:nvPr/>
              </p:nvSpPr>
              <p:spPr bwMode="auto">
                <a:xfrm>
                  <a:off x="2631" y="2095"/>
                  <a:ext cx="83" cy="2"/>
                </a:xfrm>
                <a:custGeom>
                  <a:avLst/>
                  <a:gdLst>
                    <a:gd name="T0" fmla="*/ 165 w 165"/>
                    <a:gd name="T1" fmla="*/ 4 h 6"/>
                    <a:gd name="T2" fmla="*/ 163 w 165"/>
                    <a:gd name="T3" fmla="*/ 0 h 6"/>
                    <a:gd name="T4" fmla="*/ 0 w 165"/>
                    <a:gd name="T5" fmla="*/ 0 h 6"/>
                    <a:gd name="T6" fmla="*/ 0 w 165"/>
                    <a:gd name="T7" fmla="*/ 6 h 6"/>
                    <a:gd name="T8" fmla="*/ 163 w 165"/>
                    <a:gd name="T9" fmla="*/ 6 h 6"/>
                    <a:gd name="T10" fmla="*/ 159 w 165"/>
                    <a:gd name="T11" fmla="*/ 4 h 6"/>
                    <a:gd name="T12" fmla="*/ 165 w 165"/>
                    <a:gd name="T13" fmla="*/ 4 h 6"/>
                    <a:gd name="T14" fmla="*/ 165 w 165"/>
                    <a:gd name="T15" fmla="*/ 0 h 6"/>
                    <a:gd name="T16" fmla="*/ 163 w 165"/>
                    <a:gd name="T17" fmla="*/ 0 h 6"/>
                    <a:gd name="T18" fmla="*/ 165 w 165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5" h="6">
                      <a:moveTo>
                        <a:pt x="165" y="4"/>
                      </a:move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3" y="6"/>
                      </a:lnTo>
                      <a:lnTo>
                        <a:pt x="159" y="4"/>
                      </a:lnTo>
                      <a:lnTo>
                        <a:pt x="165" y="4"/>
                      </a:lnTo>
                      <a:lnTo>
                        <a:pt x="165" y="0"/>
                      </a:lnTo>
                      <a:lnTo>
                        <a:pt x="163" y="0"/>
                      </a:lnTo>
                      <a:lnTo>
                        <a:pt x="16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19" name="Rectangle 2019"/>
                <p:cNvSpPr>
                  <a:spLocks noChangeArrowheads="1"/>
                </p:cNvSpPr>
                <p:nvPr/>
              </p:nvSpPr>
              <p:spPr bwMode="auto">
                <a:xfrm>
                  <a:off x="2631" y="1852"/>
                  <a:ext cx="83" cy="19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0" name="Freeform 2020"/>
                <p:cNvSpPr>
                  <a:spLocks/>
                </p:cNvSpPr>
                <p:nvPr/>
              </p:nvSpPr>
              <p:spPr bwMode="auto">
                <a:xfrm>
                  <a:off x="2713" y="1852"/>
                  <a:ext cx="2" cy="20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5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1" name="Freeform 2021"/>
                <p:cNvSpPr>
                  <a:spLocks/>
                </p:cNvSpPr>
                <p:nvPr/>
              </p:nvSpPr>
              <p:spPr bwMode="auto">
                <a:xfrm>
                  <a:off x="2630" y="1870"/>
                  <a:ext cx="84" cy="2"/>
                </a:xfrm>
                <a:custGeom>
                  <a:avLst/>
                  <a:gdLst>
                    <a:gd name="T0" fmla="*/ 0 w 169"/>
                    <a:gd name="T1" fmla="*/ 2 h 4"/>
                    <a:gd name="T2" fmla="*/ 4 w 169"/>
                    <a:gd name="T3" fmla="*/ 4 h 4"/>
                    <a:gd name="T4" fmla="*/ 169 w 169"/>
                    <a:gd name="T5" fmla="*/ 4 h 4"/>
                    <a:gd name="T6" fmla="*/ 169 w 169"/>
                    <a:gd name="T7" fmla="*/ 0 h 4"/>
                    <a:gd name="T8" fmla="*/ 4 w 169"/>
                    <a:gd name="T9" fmla="*/ 0 h 4"/>
                    <a:gd name="T10" fmla="*/ 6 w 169"/>
                    <a:gd name="T11" fmla="*/ 2 h 4"/>
                    <a:gd name="T12" fmla="*/ 0 w 169"/>
                    <a:gd name="T13" fmla="*/ 2 h 4"/>
                    <a:gd name="T14" fmla="*/ 0 w 169"/>
                    <a:gd name="T15" fmla="*/ 4 h 4"/>
                    <a:gd name="T16" fmla="*/ 4 w 169"/>
                    <a:gd name="T17" fmla="*/ 4 h 4"/>
                    <a:gd name="T18" fmla="*/ 0 w 169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4">
                      <a:moveTo>
                        <a:pt x="0" y="2"/>
                      </a:moveTo>
                      <a:lnTo>
                        <a:pt x="4" y="4"/>
                      </a:lnTo>
                      <a:lnTo>
                        <a:pt x="169" y="4"/>
                      </a:lnTo>
                      <a:lnTo>
                        <a:pt x="169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2" name="Freeform 2022"/>
                <p:cNvSpPr>
                  <a:spLocks/>
                </p:cNvSpPr>
                <p:nvPr/>
              </p:nvSpPr>
              <p:spPr bwMode="auto">
                <a:xfrm>
                  <a:off x="2630" y="1851"/>
                  <a:ext cx="2" cy="20"/>
                </a:xfrm>
                <a:custGeom>
                  <a:avLst/>
                  <a:gdLst>
                    <a:gd name="T0" fmla="*/ 4 w 6"/>
                    <a:gd name="T1" fmla="*/ 0 h 39"/>
                    <a:gd name="T2" fmla="*/ 0 w 6"/>
                    <a:gd name="T3" fmla="*/ 2 h 39"/>
                    <a:gd name="T4" fmla="*/ 0 w 6"/>
                    <a:gd name="T5" fmla="*/ 39 h 39"/>
                    <a:gd name="T6" fmla="*/ 6 w 6"/>
                    <a:gd name="T7" fmla="*/ 39 h 39"/>
                    <a:gd name="T8" fmla="*/ 6 w 6"/>
                    <a:gd name="T9" fmla="*/ 2 h 39"/>
                    <a:gd name="T10" fmla="*/ 4 w 6"/>
                    <a:gd name="T11" fmla="*/ 6 h 39"/>
                    <a:gd name="T12" fmla="*/ 4 w 6"/>
                    <a:gd name="T13" fmla="*/ 0 h 39"/>
                    <a:gd name="T14" fmla="*/ 0 w 6"/>
                    <a:gd name="T15" fmla="*/ 0 h 39"/>
                    <a:gd name="T16" fmla="*/ 0 w 6"/>
                    <a:gd name="T17" fmla="*/ 2 h 39"/>
                    <a:gd name="T18" fmla="*/ 4 w 6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39"/>
                      </a:lnTo>
                      <a:lnTo>
                        <a:pt x="6" y="39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3" name="Freeform 2023"/>
                <p:cNvSpPr>
                  <a:spLocks/>
                </p:cNvSpPr>
                <p:nvPr/>
              </p:nvSpPr>
              <p:spPr bwMode="auto">
                <a:xfrm>
                  <a:off x="2631" y="1851"/>
                  <a:ext cx="84" cy="3"/>
                </a:xfrm>
                <a:custGeom>
                  <a:avLst/>
                  <a:gdLst>
                    <a:gd name="T0" fmla="*/ 167 w 167"/>
                    <a:gd name="T1" fmla="*/ 2 h 6"/>
                    <a:gd name="T2" fmla="*/ 165 w 167"/>
                    <a:gd name="T3" fmla="*/ 0 h 6"/>
                    <a:gd name="T4" fmla="*/ 0 w 167"/>
                    <a:gd name="T5" fmla="*/ 0 h 6"/>
                    <a:gd name="T6" fmla="*/ 0 w 167"/>
                    <a:gd name="T7" fmla="*/ 6 h 6"/>
                    <a:gd name="T8" fmla="*/ 165 w 167"/>
                    <a:gd name="T9" fmla="*/ 6 h 6"/>
                    <a:gd name="T10" fmla="*/ 163 w 167"/>
                    <a:gd name="T11" fmla="*/ 2 h 6"/>
                    <a:gd name="T12" fmla="*/ 167 w 167"/>
                    <a:gd name="T13" fmla="*/ 2 h 6"/>
                    <a:gd name="T14" fmla="*/ 167 w 167"/>
                    <a:gd name="T15" fmla="*/ 0 h 6"/>
                    <a:gd name="T16" fmla="*/ 165 w 167"/>
                    <a:gd name="T17" fmla="*/ 0 h 6"/>
                    <a:gd name="T18" fmla="*/ 167 w 167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6">
                      <a:moveTo>
                        <a:pt x="167" y="2"/>
                      </a:moveTo>
                      <a:lnTo>
                        <a:pt x="165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5" y="6"/>
                      </a:lnTo>
                      <a:lnTo>
                        <a:pt x="163" y="2"/>
                      </a:lnTo>
                      <a:lnTo>
                        <a:pt x="167" y="2"/>
                      </a:lnTo>
                      <a:lnTo>
                        <a:pt x="167" y="0"/>
                      </a:lnTo>
                      <a:lnTo>
                        <a:pt x="165" y="0"/>
                      </a:lnTo>
                      <a:lnTo>
                        <a:pt x="16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4" name="Freeform 2024"/>
                <p:cNvSpPr>
                  <a:spLocks/>
                </p:cNvSpPr>
                <p:nvPr/>
              </p:nvSpPr>
              <p:spPr bwMode="auto">
                <a:xfrm>
                  <a:off x="2516" y="2097"/>
                  <a:ext cx="3" cy="19"/>
                </a:xfrm>
                <a:custGeom>
                  <a:avLst/>
                  <a:gdLst>
                    <a:gd name="T0" fmla="*/ 2 w 6"/>
                    <a:gd name="T1" fmla="*/ 39 h 39"/>
                    <a:gd name="T2" fmla="*/ 6 w 6"/>
                    <a:gd name="T3" fmla="*/ 37 h 39"/>
                    <a:gd name="T4" fmla="*/ 6 w 6"/>
                    <a:gd name="T5" fmla="*/ 0 h 39"/>
                    <a:gd name="T6" fmla="*/ 0 w 6"/>
                    <a:gd name="T7" fmla="*/ 0 h 39"/>
                    <a:gd name="T8" fmla="*/ 0 w 6"/>
                    <a:gd name="T9" fmla="*/ 37 h 39"/>
                    <a:gd name="T10" fmla="*/ 2 w 6"/>
                    <a:gd name="T11" fmla="*/ 33 h 39"/>
                    <a:gd name="T12" fmla="*/ 2 w 6"/>
                    <a:gd name="T13" fmla="*/ 39 h 39"/>
                    <a:gd name="T14" fmla="*/ 6 w 6"/>
                    <a:gd name="T15" fmla="*/ 39 h 39"/>
                    <a:gd name="T16" fmla="*/ 6 w 6"/>
                    <a:gd name="T17" fmla="*/ 37 h 39"/>
                    <a:gd name="T18" fmla="*/ 2 w 6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39">
                      <a:moveTo>
                        <a:pt x="2" y="39"/>
                      </a:moveTo>
                      <a:lnTo>
                        <a:pt x="6" y="37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2" y="39"/>
                      </a:lnTo>
                      <a:lnTo>
                        <a:pt x="6" y="39"/>
                      </a:lnTo>
                      <a:lnTo>
                        <a:pt x="6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5" name="Freeform 2025"/>
                <p:cNvSpPr>
                  <a:spLocks/>
                </p:cNvSpPr>
                <p:nvPr/>
              </p:nvSpPr>
              <p:spPr bwMode="auto">
                <a:xfrm>
                  <a:off x="2517" y="1852"/>
                  <a:ext cx="2" cy="20"/>
                </a:xfrm>
                <a:custGeom>
                  <a:avLst/>
                  <a:gdLst>
                    <a:gd name="T0" fmla="*/ 2 w 4"/>
                    <a:gd name="T1" fmla="*/ 39 h 39"/>
                    <a:gd name="T2" fmla="*/ 4 w 4"/>
                    <a:gd name="T3" fmla="*/ 37 h 39"/>
                    <a:gd name="T4" fmla="*/ 4 w 4"/>
                    <a:gd name="T5" fmla="*/ 0 h 39"/>
                    <a:gd name="T6" fmla="*/ 0 w 4"/>
                    <a:gd name="T7" fmla="*/ 0 h 39"/>
                    <a:gd name="T8" fmla="*/ 0 w 4"/>
                    <a:gd name="T9" fmla="*/ 37 h 39"/>
                    <a:gd name="T10" fmla="*/ 2 w 4"/>
                    <a:gd name="T11" fmla="*/ 35 h 39"/>
                    <a:gd name="T12" fmla="*/ 2 w 4"/>
                    <a:gd name="T13" fmla="*/ 39 h 39"/>
                    <a:gd name="T14" fmla="*/ 4 w 4"/>
                    <a:gd name="T15" fmla="*/ 39 h 39"/>
                    <a:gd name="T16" fmla="*/ 4 w 4"/>
                    <a:gd name="T17" fmla="*/ 37 h 39"/>
                    <a:gd name="T18" fmla="*/ 2 w 4"/>
                    <a:gd name="T19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39">
                      <a:moveTo>
                        <a:pt x="2" y="39"/>
                      </a:moveTo>
                      <a:lnTo>
                        <a:pt x="4" y="37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" y="35"/>
                      </a:lnTo>
                      <a:lnTo>
                        <a:pt x="2" y="39"/>
                      </a:lnTo>
                      <a:lnTo>
                        <a:pt x="4" y="39"/>
                      </a:lnTo>
                      <a:lnTo>
                        <a:pt x="4" y="37"/>
                      </a:lnTo>
                      <a:lnTo>
                        <a:pt x="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6" name="Freeform 2026"/>
                <p:cNvSpPr>
                  <a:spLocks/>
                </p:cNvSpPr>
                <p:nvPr/>
              </p:nvSpPr>
              <p:spPr bwMode="auto">
                <a:xfrm>
                  <a:off x="4389" y="1734"/>
                  <a:ext cx="1" cy="438"/>
                </a:xfrm>
                <a:custGeom>
                  <a:avLst/>
                  <a:gdLst>
                    <a:gd name="T0" fmla="*/ 2 w 4"/>
                    <a:gd name="T1" fmla="*/ 0 h 876"/>
                    <a:gd name="T2" fmla="*/ 0 w 4"/>
                    <a:gd name="T3" fmla="*/ 2 h 876"/>
                    <a:gd name="T4" fmla="*/ 0 w 4"/>
                    <a:gd name="T5" fmla="*/ 876 h 876"/>
                    <a:gd name="T6" fmla="*/ 4 w 4"/>
                    <a:gd name="T7" fmla="*/ 876 h 876"/>
                    <a:gd name="T8" fmla="*/ 4 w 4"/>
                    <a:gd name="T9" fmla="*/ 2 h 876"/>
                    <a:gd name="T10" fmla="*/ 2 w 4"/>
                    <a:gd name="T11" fmla="*/ 4 h 876"/>
                    <a:gd name="T12" fmla="*/ 2 w 4"/>
                    <a:gd name="T13" fmla="*/ 0 h 876"/>
                    <a:gd name="T14" fmla="*/ 0 w 4"/>
                    <a:gd name="T15" fmla="*/ 0 h 876"/>
                    <a:gd name="T16" fmla="*/ 0 w 4"/>
                    <a:gd name="T17" fmla="*/ 2 h 876"/>
                    <a:gd name="T18" fmla="*/ 2 w 4"/>
                    <a:gd name="T19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76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876"/>
                      </a:lnTo>
                      <a:lnTo>
                        <a:pt x="4" y="876"/>
                      </a:lnTo>
                      <a:lnTo>
                        <a:pt x="4" y="2"/>
                      </a:lnTo>
                      <a:lnTo>
                        <a:pt x="2" y="4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7" name="Freeform 2027"/>
                <p:cNvSpPr>
                  <a:spLocks/>
                </p:cNvSpPr>
                <p:nvPr/>
              </p:nvSpPr>
              <p:spPr bwMode="auto">
                <a:xfrm>
                  <a:off x="4390" y="1734"/>
                  <a:ext cx="7" cy="2"/>
                </a:xfrm>
                <a:custGeom>
                  <a:avLst/>
                  <a:gdLst>
                    <a:gd name="T0" fmla="*/ 16 w 16"/>
                    <a:gd name="T1" fmla="*/ 2 h 4"/>
                    <a:gd name="T2" fmla="*/ 12 w 16"/>
                    <a:gd name="T3" fmla="*/ 0 h 4"/>
                    <a:gd name="T4" fmla="*/ 0 w 16"/>
                    <a:gd name="T5" fmla="*/ 0 h 4"/>
                    <a:gd name="T6" fmla="*/ 0 w 16"/>
                    <a:gd name="T7" fmla="*/ 4 h 4"/>
                    <a:gd name="T8" fmla="*/ 12 w 16"/>
                    <a:gd name="T9" fmla="*/ 4 h 4"/>
                    <a:gd name="T10" fmla="*/ 10 w 16"/>
                    <a:gd name="T11" fmla="*/ 2 h 4"/>
                    <a:gd name="T12" fmla="*/ 16 w 16"/>
                    <a:gd name="T13" fmla="*/ 2 h 4"/>
                    <a:gd name="T14" fmla="*/ 16 w 16"/>
                    <a:gd name="T15" fmla="*/ 0 h 4"/>
                    <a:gd name="T16" fmla="*/ 12 w 16"/>
                    <a:gd name="T17" fmla="*/ 0 h 4"/>
                    <a:gd name="T18" fmla="*/ 16 w 16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4">
                      <a:moveTo>
                        <a:pt x="16" y="2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8" name="Freeform 2028"/>
                <p:cNvSpPr>
                  <a:spLocks/>
                </p:cNvSpPr>
                <p:nvPr/>
              </p:nvSpPr>
              <p:spPr bwMode="auto">
                <a:xfrm>
                  <a:off x="4394" y="1735"/>
                  <a:ext cx="3" cy="438"/>
                </a:xfrm>
                <a:custGeom>
                  <a:avLst/>
                  <a:gdLst>
                    <a:gd name="T0" fmla="*/ 2 w 6"/>
                    <a:gd name="T1" fmla="*/ 876 h 876"/>
                    <a:gd name="T2" fmla="*/ 6 w 6"/>
                    <a:gd name="T3" fmla="*/ 874 h 876"/>
                    <a:gd name="T4" fmla="*/ 6 w 6"/>
                    <a:gd name="T5" fmla="*/ 0 h 876"/>
                    <a:gd name="T6" fmla="*/ 0 w 6"/>
                    <a:gd name="T7" fmla="*/ 0 h 876"/>
                    <a:gd name="T8" fmla="*/ 0 w 6"/>
                    <a:gd name="T9" fmla="*/ 874 h 876"/>
                    <a:gd name="T10" fmla="*/ 2 w 6"/>
                    <a:gd name="T11" fmla="*/ 870 h 876"/>
                    <a:gd name="T12" fmla="*/ 2 w 6"/>
                    <a:gd name="T13" fmla="*/ 876 h 876"/>
                    <a:gd name="T14" fmla="*/ 6 w 6"/>
                    <a:gd name="T15" fmla="*/ 876 h 876"/>
                    <a:gd name="T16" fmla="*/ 6 w 6"/>
                    <a:gd name="T17" fmla="*/ 874 h 876"/>
                    <a:gd name="T18" fmla="*/ 2 w 6"/>
                    <a:gd name="T19" fmla="*/ 876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76">
                      <a:moveTo>
                        <a:pt x="2" y="876"/>
                      </a:moveTo>
                      <a:lnTo>
                        <a:pt x="6" y="874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4"/>
                      </a:lnTo>
                      <a:lnTo>
                        <a:pt x="2" y="870"/>
                      </a:lnTo>
                      <a:lnTo>
                        <a:pt x="2" y="876"/>
                      </a:lnTo>
                      <a:lnTo>
                        <a:pt x="6" y="876"/>
                      </a:lnTo>
                      <a:lnTo>
                        <a:pt x="6" y="874"/>
                      </a:lnTo>
                      <a:lnTo>
                        <a:pt x="2" y="8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29" name="Freeform 2029"/>
                <p:cNvSpPr>
                  <a:spLocks/>
                </p:cNvSpPr>
                <p:nvPr/>
              </p:nvSpPr>
              <p:spPr bwMode="auto">
                <a:xfrm>
                  <a:off x="4389" y="2170"/>
                  <a:ext cx="6" cy="3"/>
                </a:xfrm>
                <a:custGeom>
                  <a:avLst/>
                  <a:gdLst>
                    <a:gd name="T0" fmla="*/ 0 w 14"/>
                    <a:gd name="T1" fmla="*/ 4 h 6"/>
                    <a:gd name="T2" fmla="*/ 2 w 14"/>
                    <a:gd name="T3" fmla="*/ 6 h 6"/>
                    <a:gd name="T4" fmla="*/ 14 w 14"/>
                    <a:gd name="T5" fmla="*/ 6 h 6"/>
                    <a:gd name="T6" fmla="*/ 14 w 14"/>
                    <a:gd name="T7" fmla="*/ 0 h 6"/>
                    <a:gd name="T8" fmla="*/ 2 w 14"/>
                    <a:gd name="T9" fmla="*/ 0 h 6"/>
                    <a:gd name="T10" fmla="*/ 4 w 14"/>
                    <a:gd name="T11" fmla="*/ 4 h 6"/>
                    <a:gd name="T12" fmla="*/ 0 w 14"/>
                    <a:gd name="T13" fmla="*/ 4 h 6"/>
                    <a:gd name="T14" fmla="*/ 0 w 14"/>
                    <a:gd name="T15" fmla="*/ 6 h 6"/>
                    <a:gd name="T16" fmla="*/ 2 w 14"/>
                    <a:gd name="T17" fmla="*/ 6 h 6"/>
                    <a:gd name="T18" fmla="*/ 0 w 14"/>
                    <a:gd name="T1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6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14" y="6"/>
                      </a:lnTo>
                      <a:lnTo>
                        <a:pt x="14" y="0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0" name="Freeform 2030"/>
                <p:cNvSpPr>
                  <a:spLocks/>
                </p:cNvSpPr>
                <p:nvPr/>
              </p:nvSpPr>
              <p:spPr bwMode="auto">
                <a:xfrm>
                  <a:off x="3606" y="2171"/>
                  <a:ext cx="84" cy="3"/>
                </a:xfrm>
                <a:custGeom>
                  <a:avLst/>
                  <a:gdLst>
                    <a:gd name="T0" fmla="*/ 0 w 169"/>
                    <a:gd name="T1" fmla="*/ 2 h 6"/>
                    <a:gd name="T2" fmla="*/ 2 w 169"/>
                    <a:gd name="T3" fmla="*/ 6 h 6"/>
                    <a:gd name="T4" fmla="*/ 169 w 169"/>
                    <a:gd name="T5" fmla="*/ 6 h 6"/>
                    <a:gd name="T6" fmla="*/ 169 w 169"/>
                    <a:gd name="T7" fmla="*/ 0 h 6"/>
                    <a:gd name="T8" fmla="*/ 2 w 169"/>
                    <a:gd name="T9" fmla="*/ 0 h 6"/>
                    <a:gd name="T10" fmla="*/ 4 w 169"/>
                    <a:gd name="T11" fmla="*/ 2 h 6"/>
                    <a:gd name="T12" fmla="*/ 0 w 169"/>
                    <a:gd name="T13" fmla="*/ 2 h 6"/>
                    <a:gd name="T14" fmla="*/ 0 w 169"/>
                    <a:gd name="T15" fmla="*/ 6 h 6"/>
                    <a:gd name="T16" fmla="*/ 2 w 169"/>
                    <a:gd name="T17" fmla="*/ 6 h 6"/>
                    <a:gd name="T18" fmla="*/ 0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0" y="2"/>
                      </a:moveTo>
                      <a:lnTo>
                        <a:pt x="2" y="6"/>
                      </a:lnTo>
                      <a:lnTo>
                        <a:pt x="169" y="6"/>
                      </a:lnTo>
                      <a:lnTo>
                        <a:pt x="169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1" name="Freeform 2031"/>
                <p:cNvSpPr>
                  <a:spLocks/>
                </p:cNvSpPr>
                <p:nvPr/>
              </p:nvSpPr>
              <p:spPr bwMode="auto">
                <a:xfrm>
                  <a:off x="3606" y="2166"/>
                  <a:ext cx="2" cy="6"/>
                </a:xfrm>
                <a:custGeom>
                  <a:avLst/>
                  <a:gdLst>
                    <a:gd name="T0" fmla="*/ 2 w 4"/>
                    <a:gd name="T1" fmla="*/ 0 h 11"/>
                    <a:gd name="T2" fmla="*/ 0 w 4"/>
                    <a:gd name="T3" fmla="*/ 2 h 11"/>
                    <a:gd name="T4" fmla="*/ 0 w 4"/>
                    <a:gd name="T5" fmla="*/ 11 h 11"/>
                    <a:gd name="T6" fmla="*/ 4 w 4"/>
                    <a:gd name="T7" fmla="*/ 11 h 11"/>
                    <a:gd name="T8" fmla="*/ 4 w 4"/>
                    <a:gd name="T9" fmla="*/ 2 h 11"/>
                    <a:gd name="T10" fmla="*/ 2 w 4"/>
                    <a:gd name="T11" fmla="*/ 5 h 11"/>
                    <a:gd name="T12" fmla="*/ 2 w 4"/>
                    <a:gd name="T13" fmla="*/ 0 h 11"/>
                    <a:gd name="T14" fmla="*/ 0 w 4"/>
                    <a:gd name="T15" fmla="*/ 0 h 11"/>
                    <a:gd name="T16" fmla="*/ 0 w 4"/>
                    <a:gd name="T17" fmla="*/ 2 h 11"/>
                    <a:gd name="T18" fmla="*/ 2 w 4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11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4" y="11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2" name="Freeform 2032"/>
                <p:cNvSpPr>
                  <a:spLocks/>
                </p:cNvSpPr>
                <p:nvPr/>
              </p:nvSpPr>
              <p:spPr bwMode="auto">
                <a:xfrm>
                  <a:off x="3607" y="2166"/>
                  <a:ext cx="85" cy="3"/>
                </a:xfrm>
                <a:custGeom>
                  <a:avLst/>
                  <a:gdLst>
                    <a:gd name="T0" fmla="*/ 171 w 171"/>
                    <a:gd name="T1" fmla="*/ 2 h 5"/>
                    <a:gd name="T2" fmla="*/ 167 w 171"/>
                    <a:gd name="T3" fmla="*/ 0 h 5"/>
                    <a:gd name="T4" fmla="*/ 0 w 171"/>
                    <a:gd name="T5" fmla="*/ 0 h 5"/>
                    <a:gd name="T6" fmla="*/ 0 w 171"/>
                    <a:gd name="T7" fmla="*/ 5 h 5"/>
                    <a:gd name="T8" fmla="*/ 167 w 171"/>
                    <a:gd name="T9" fmla="*/ 5 h 5"/>
                    <a:gd name="T10" fmla="*/ 165 w 171"/>
                    <a:gd name="T11" fmla="*/ 2 h 5"/>
                    <a:gd name="T12" fmla="*/ 171 w 171"/>
                    <a:gd name="T13" fmla="*/ 2 h 5"/>
                    <a:gd name="T14" fmla="*/ 171 w 171"/>
                    <a:gd name="T15" fmla="*/ 0 h 5"/>
                    <a:gd name="T16" fmla="*/ 167 w 171"/>
                    <a:gd name="T17" fmla="*/ 0 h 5"/>
                    <a:gd name="T18" fmla="*/ 171 w 171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5">
                      <a:moveTo>
                        <a:pt x="171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5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7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3" name="Freeform 2033"/>
                <p:cNvSpPr>
                  <a:spLocks/>
                </p:cNvSpPr>
                <p:nvPr/>
              </p:nvSpPr>
              <p:spPr bwMode="auto">
                <a:xfrm>
                  <a:off x="3689" y="2167"/>
                  <a:ext cx="3" cy="7"/>
                </a:xfrm>
                <a:custGeom>
                  <a:avLst/>
                  <a:gdLst>
                    <a:gd name="T0" fmla="*/ 2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2 w 6"/>
                    <a:gd name="T11" fmla="*/ 7 h 13"/>
                    <a:gd name="T12" fmla="*/ 2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2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2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2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4" name="Freeform 2034"/>
                <p:cNvSpPr>
                  <a:spLocks/>
                </p:cNvSpPr>
                <p:nvPr/>
              </p:nvSpPr>
              <p:spPr bwMode="auto">
                <a:xfrm>
                  <a:off x="3806" y="2171"/>
                  <a:ext cx="85" cy="3"/>
                </a:xfrm>
                <a:custGeom>
                  <a:avLst/>
                  <a:gdLst>
                    <a:gd name="T0" fmla="*/ 0 w 170"/>
                    <a:gd name="T1" fmla="*/ 2 h 6"/>
                    <a:gd name="T2" fmla="*/ 3 w 170"/>
                    <a:gd name="T3" fmla="*/ 6 h 6"/>
                    <a:gd name="T4" fmla="*/ 170 w 170"/>
                    <a:gd name="T5" fmla="*/ 6 h 6"/>
                    <a:gd name="T6" fmla="*/ 170 w 170"/>
                    <a:gd name="T7" fmla="*/ 0 h 6"/>
                    <a:gd name="T8" fmla="*/ 3 w 170"/>
                    <a:gd name="T9" fmla="*/ 0 h 6"/>
                    <a:gd name="T10" fmla="*/ 5 w 170"/>
                    <a:gd name="T11" fmla="*/ 2 h 6"/>
                    <a:gd name="T12" fmla="*/ 0 w 170"/>
                    <a:gd name="T13" fmla="*/ 2 h 6"/>
                    <a:gd name="T14" fmla="*/ 0 w 170"/>
                    <a:gd name="T15" fmla="*/ 6 h 6"/>
                    <a:gd name="T16" fmla="*/ 3 w 170"/>
                    <a:gd name="T17" fmla="*/ 6 h 6"/>
                    <a:gd name="T18" fmla="*/ 0 w 170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0" h="6">
                      <a:moveTo>
                        <a:pt x="0" y="2"/>
                      </a:moveTo>
                      <a:lnTo>
                        <a:pt x="3" y="6"/>
                      </a:lnTo>
                      <a:lnTo>
                        <a:pt x="170" y="6"/>
                      </a:lnTo>
                      <a:lnTo>
                        <a:pt x="17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5" name="Freeform 2035"/>
                <p:cNvSpPr>
                  <a:spLocks/>
                </p:cNvSpPr>
                <p:nvPr/>
              </p:nvSpPr>
              <p:spPr bwMode="auto">
                <a:xfrm>
                  <a:off x="3806" y="2166"/>
                  <a:ext cx="3" cy="6"/>
                </a:xfrm>
                <a:custGeom>
                  <a:avLst/>
                  <a:gdLst>
                    <a:gd name="T0" fmla="*/ 3 w 5"/>
                    <a:gd name="T1" fmla="*/ 0 h 11"/>
                    <a:gd name="T2" fmla="*/ 0 w 5"/>
                    <a:gd name="T3" fmla="*/ 2 h 11"/>
                    <a:gd name="T4" fmla="*/ 0 w 5"/>
                    <a:gd name="T5" fmla="*/ 11 h 11"/>
                    <a:gd name="T6" fmla="*/ 5 w 5"/>
                    <a:gd name="T7" fmla="*/ 11 h 11"/>
                    <a:gd name="T8" fmla="*/ 5 w 5"/>
                    <a:gd name="T9" fmla="*/ 2 h 11"/>
                    <a:gd name="T10" fmla="*/ 3 w 5"/>
                    <a:gd name="T11" fmla="*/ 5 h 11"/>
                    <a:gd name="T12" fmla="*/ 3 w 5"/>
                    <a:gd name="T13" fmla="*/ 0 h 11"/>
                    <a:gd name="T14" fmla="*/ 0 w 5"/>
                    <a:gd name="T15" fmla="*/ 0 h 11"/>
                    <a:gd name="T16" fmla="*/ 0 w 5"/>
                    <a:gd name="T17" fmla="*/ 2 h 11"/>
                    <a:gd name="T18" fmla="*/ 3 w 5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11">
                      <a:moveTo>
                        <a:pt x="3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5" y="11"/>
                      </a:lnTo>
                      <a:lnTo>
                        <a:pt x="5" y="2"/>
                      </a:lnTo>
                      <a:lnTo>
                        <a:pt x="3" y="5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6" name="Freeform 2036"/>
                <p:cNvSpPr>
                  <a:spLocks/>
                </p:cNvSpPr>
                <p:nvPr/>
              </p:nvSpPr>
              <p:spPr bwMode="auto">
                <a:xfrm>
                  <a:off x="3808" y="2166"/>
                  <a:ext cx="84" cy="3"/>
                </a:xfrm>
                <a:custGeom>
                  <a:avLst/>
                  <a:gdLst>
                    <a:gd name="T0" fmla="*/ 169 w 169"/>
                    <a:gd name="T1" fmla="*/ 2 h 5"/>
                    <a:gd name="T2" fmla="*/ 167 w 169"/>
                    <a:gd name="T3" fmla="*/ 0 h 5"/>
                    <a:gd name="T4" fmla="*/ 0 w 169"/>
                    <a:gd name="T5" fmla="*/ 0 h 5"/>
                    <a:gd name="T6" fmla="*/ 0 w 169"/>
                    <a:gd name="T7" fmla="*/ 5 h 5"/>
                    <a:gd name="T8" fmla="*/ 167 w 169"/>
                    <a:gd name="T9" fmla="*/ 5 h 5"/>
                    <a:gd name="T10" fmla="*/ 165 w 169"/>
                    <a:gd name="T11" fmla="*/ 2 h 5"/>
                    <a:gd name="T12" fmla="*/ 169 w 169"/>
                    <a:gd name="T13" fmla="*/ 2 h 5"/>
                    <a:gd name="T14" fmla="*/ 169 w 169"/>
                    <a:gd name="T15" fmla="*/ 0 h 5"/>
                    <a:gd name="T16" fmla="*/ 167 w 169"/>
                    <a:gd name="T17" fmla="*/ 0 h 5"/>
                    <a:gd name="T18" fmla="*/ 169 w 169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5">
                      <a:moveTo>
                        <a:pt x="169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5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7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7" name="Freeform 2037"/>
                <p:cNvSpPr>
                  <a:spLocks/>
                </p:cNvSpPr>
                <p:nvPr/>
              </p:nvSpPr>
              <p:spPr bwMode="auto">
                <a:xfrm>
                  <a:off x="3890" y="2167"/>
                  <a:ext cx="2" cy="7"/>
                </a:xfrm>
                <a:custGeom>
                  <a:avLst/>
                  <a:gdLst>
                    <a:gd name="T0" fmla="*/ 2 w 4"/>
                    <a:gd name="T1" fmla="*/ 13 h 13"/>
                    <a:gd name="T2" fmla="*/ 4 w 4"/>
                    <a:gd name="T3" fmla="*/ 9 h 13"/>
                    <a:gd name="T4" fmla="*/ 4 w 4"/>
                    <a:gd name="T5" fmla="*/ 0 h 13"/>
                    <a:gd name="T6" fmla="*/ 0 w 4"/>
                    <a:gd name="T7" fmla="*/ 0 h 13"/>
                    <a:gd name="T8" fmla="*/ 0 w 4"/>
                    <a:gd name="T9" fmla="*/ 9 h 13"/>
                    <a:gd name="T10" fmla="*/ 2 w 4"/>
                    <a:gd name="T11" fmla="*/ 7 h 13"/>
                    <a:gd name="T12" fmla="*/ 2 w 4"/>
                    <a:gd name="T13" fmla="*/ 13 h 13"/>
                    <a:gd name="T14" fmla="*/ 4 w 4"/>
                    <a:gd name="T15" fmla="*/ 13 h 13"/>
                    <a:gd name="T16" fmla="*/ 4 w 4"/>
                    <a:gd name="T17" fmla="*/ 9 h 13"/>
                    <a:gd name="T18" fmla="*/ 2 w 4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13">
                      <a:moveTo>
                        <a:pt x="2" y="13"/>
                      </a:moveTo>
                      <a:lnTo>
                        <a:pt x="4" y="9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2" y="13"/>
                      </a:lnTo>
                      <a:lnTo>
                        <a:pt x="4" y="13"/>
                      </a:lnTo>
                      <a:lnTo>
                        <a:pt x="4" y="9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8" name="Freeform 2038"/>
                <p:cNvSpPr>
                  <a:spLocks/>
                </p:cNvSpPr>
                <p:nvPr/>
              </p:nvSpPr>
              <p:spPr bwMode="auto">
                <a:xfrm>
                  <a:off x="3999" y="2171"/>
                  <a:ext cx="85" cy="3"/>
                </a:xfrm>
                <a:custGeom>
                  <a:avLst/>
                  <a:gdLst>
                    <a:gd name="T0" fmla="*/ 0 w 171"/>
                    <a:gd name="T1" fmla="*/ 2 h 6"/>
                    <a:gd name="T2" fmla="*/ 2 w 171"/>
                    <a:gd name="T3" fmla="*/ 6 h 6"/>
                    <a:gd name="T4" fmla="*/ 171 w 171"/>
                    <a:gd name="T5" fmla="*/ 6 h 6"/>
                    <a:gd name="T6" fmla="*/ 171 w 171"/>
                    <a:gd name="T7" fmla="*/ 0 h 6"/>
                    <a:gd name="T8" fmla="*/ 2 w 171"/>
                    <a:gd name="T9" fmla="*/ 0 h 6"/>
                    <a:gd name="T10" fmla="*/ 6 w 171"/>
                    <a:gd name="T11" fmla="*/ 2 h 6"/>
                    <a:gd name="T12" fmla="*/ 0 w 171"/>
                    <a:gd name="T13" fmla="*/ 2 h 6"/>
                    <a:gd name="T14" fmla="*/ 0 w 171"/>
                    <a:gd name="T15" fmla="*/ 6 h 6"/>
                    <a:gd name="T16" fmla="*/ 2 w 171"/>
                    <a:gd name="T17" fmla="*/ 6 h 6"/>
                    <a:gd name="T18" fmla="*/ 0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0" y="2"/>
                      </a:moveTo>
                      <a:lnTo>
                        <a:pt x="2" y="6"/>
                      </a:lnTo>
                      <a:lnTo>
                        <a:pt x="171" y="6"/>
                      </a:lnTo>
                      <a:lnTo>
                        <a:pt x="171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39" name="Freeform 2039"/>
                <p:cNvSpPr>
                  <a:spLocks/>
                </p:cNvSpPr>
                <p:nvPr/>
              </p:nvSpPr>
              <p:spPr bwMode="auto">
                <a:xfrm>
                  <a:off x="3999" y="2166"/>
                  <a:ext cx="3" cy="6"/>
                </a:xfrm>
                <a:custGeom>
                  <a:avLst/>
                  <a:gdLst>
                    <a:gd name="T0" fmla="*/ 2 w 6"/>
                    <a:gd name="T1" fmla="*/ 0 h 11"/>
                    <a:gd name="T2" fmla="*/ 0 w 6"/>
                    <a:gd name="T3" fmla="*/ 2 h 11"/>
                    <a:gd name="T4" fmla="*/ 0 w 6"/>
                    <a:gd name="T5" fmla="*/ 11 h 11"/>
                    <a:gd name="T6" fmla="*/ 6 w 6"/>
                    <a:gd name="T7" fmla="*/ 11 h 11"/>
                    <a:gd name="T8" fmla="*/ 6 w 6"/>
                    <a:gd name="T9" fmla="*/ 2 h 11"/>
                    <a:gd name="T10" fmla="*/ 2 w 6"/>
                    <a:gd name="T11" fmla="*/ 5 h 11"/>
                    <a:gd name="T12" fmla="*/ 2 w 6"/>
                    <a:gd name="T13" fmla="*/ 0 h 11"/>
                    <a:gd name="T14" fmla="*/ 0 w 6"/>
                    <a:gd name="T15" fmla="*/ 0 h 11"/>
                    <a:gd name="T16" fmla="*/ 0 w 6"/>
                    <a:gd name="T17" fmla="*/ 2 h 11"/>
                    <a:gd name="T18" fmla="*/ 2 w 6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1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6" y="11"/>
                      </a:lnTo>
                      <a:lnTo>
                        <a:pt x="6" y="2"/>
                      </a:lnTo>
                      <a:lnTo>
                        <a:pt x="2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0" name="Freeform 2040"/>
                <p:cNvSpPr>
                  <a:spLocks/>
                </p:cNvSpPr>
                <p:nvPr/>
              </p:nvSpPr>
              <p:spPr bwMode="auto">
                <a:xfrm>
                  <a:off x="4000" y="2166"/>
                  <a:ext cx="85" cy="3"/>
                </a:xfrm>
                <a:custGeom>
                  <a:avLst/>
                  <a:gdLst>
                    <a:gd name="T0" fmla="*/ 171 w 171"/>
                    <a:gd name="T1" fmla="*/ 2 h 5"/>
                    <a:gd name="T2" fmla="*/ 169 w 171"/>
                    <a:gd name="T3" fmla="*/ 0 h 5"/>
                    <a:gd name="T4" fmla="*/ 0 w 171"/>
                    <a:gd name="T5" fmla="*/ 0 h 5"/>
                    <a:gd name="T6" fmla="*/ 0 w 171"/>
                    <a:gd name="T7" fmla="*/ 5 h 5"/>
                    <a:gd name="T8" fmla="*/ 169 w 171"/>
                    <a:gd name="T9" fmla="*/ 5 h 5"/>
                    <a:gd name="T10" fmla="*/ 165 w 171"/>
                    <a:gd name="T11" fmla="*/ 2 h 5"/>
                    <a:gd name="T12" fmla="*/ 171 w 171"/>
                    <a:gd name="T13" fmla="*/ 2 h 5"/>
                    <a:gd name="T14" fmla="*/ 171 w 171"/>
                    <a:gd name="T15" fmla="*/ 0 h 5"/>
                    <a:gd name="T16" fmla="*/ 169 w 171"/>
                    <a:gd name="T17" fmla="*/ 0 h 5"/>
                    <a:gd name="T18" fmla="*/ 171 w 171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5">
                      <a:moveTo>
                        <a:pt x="171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9" y="5"/>
                      </a:lnTo>
                      <a:lnTo>
                        <a:pt x="165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9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1" name="Freeform 2041"/>
                <p:cNvSpPr>
                  <a:spLocks/>
                </p:cNvSpPr>
                <p:nvPr/>
              </p:nvSpPr>
              <p:spPr bwMode="auto">
                <a:xfrm>
                  <a:off x="4082" y="2167"/>
                  <a:ext cx="3" cy="7"/>
                </a:xfrm>
                <a:custGeom>
                  <a:avLst/>
                  <a:gdLst>
                    <a:gd name="T0" fmla="*/ 4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4 w 6"/>
                    <a:gd name="T11" fmla="*/ 7 h 13"/>
                    <a:gd name="T12" fmla="*/ 4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4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4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4" y="7"/>
                      </a:lnTo>
                      <a:lnTo>
                        <a:pt x="4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2" name="Freeform 2042"/>
                <p:cNvSpPr>
                  <a:spLocks/>
                </p:cNvSpPr>
                <p:nvPr/>
              </p:nvSpPr>
              <p:spPr bwMode="auto">
                <a:xfrm>
                  <a:off x="4195" y="2171"/>
                  <a:ext cx="85" cy="3"/>
                </a:xfrm>
                <a:custGeom>
                  <a:avLst/>
                  <a:gdLst>
                    <a:gd name="T0" fmla="*/ 0 w 171"/>
                    <a:gd name="T1" fmla="*/ 2 h 6"/>
                    <a:gd name="T2" fmla="*/ 4 w 171"/>
                    <a:gd name="T3" fmla="*/ 6 h 6"/>
                    <a:gd name="T4" fmla="*/ 171 w 171"/>
                    <a:gd name="T5" fmla="*/ 6 h 6"/>
                    <a:gd name="T6" fmla="*/ 171 w 171"/>
                    <a:gd name="T7" fmla="*/ 0 h 6"/>
                    <a:gd name="T8" fmla="*/ 4 w 171"/>
                    <a:gd name="T9" fmla="*/ 0 h 6"/>
                    <a:gd name="T10" fmla="*/ 6 w 171"/>
                    <a:gd name="T11" fmla="*/ 2 h 6"/>
                    <a:gd name="T12" fmla="*/ 0 w 171"/>
                    <a:gd name="T13" fmla="*/ 2 h 6"/>
                    <a:gd name="T14" fmla="*/ 0 w 171"/>
                    <a:gd name="T15" fmla="*/ 6 h 6"/>
                    <a:gd name="T16" fmla="*/ 4 w 171"/>
                    <a:gd name="T17" fmla="*/ 6 h 6"/>
                    <a:gd name="T18" fmla="*/ 0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0" y="2"/>
                      </a:moveTo>
                      <a:lnTo>
                        <a:pt x="4" y="6"/>
                      </a:lnTo>
                      <a:lnTo>
                        <a:pt x="171" y="6"/>
                      </a:lnTo>
                      <a:lnTo>
                        <a:pt x="171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4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3" name="Freeform 2043"/>
                <p:cNvSpPr>
                  <a:spLocks/>
                </p:cNvSpPr>
                <p:nvPr/>
              </p:nvSpPr>
              <p:spPr bwMode="auto">
                <a:xfrm>
                  <a:off x="4195" y="2166"/>
                  <a:ext cx="3" cy="6"/>
                </a:xfrm>
                <a:custGeom>
                  <a:avLst/>
                  <a:gdLst>
                    <a:gd name="T0" fmla="*/ 4 w 6"/>
                    <a:gd name="T1" fmla="*/ 0 h 11"/>
                    <a:gd name="T2" fmla="*/ 0 w 6"/>
                    <a:gd name="T3" fmla="*/ 2 h 11"/>
                    <a:gd name="T4" fmla="*/ 0 w 6"/>
                    <a:gd name="T5" fmla="*/ 11 h 11"/>
                    <a:gd name="T6" fmla="*/ 6 w 6"/>
                    <a:gd name="T7" fmla="*/ 11 h 11"/>
                    <a:gd name="T8" fmla="*/ 6 w 6"/>
                    <a:gd name="T9" fmla="*/ 2 h 11"/>
                    <a:gd name="T10" fmla="*/ 4 w 6"/>
                    <a:gd name="T11" fmla="*/ 5 h 11"/>
                    <a:gd name="T12" fmla="*/ 4 w 6"/>
                    <a:gd name="T13" fmla="*/ 0 h 11"/>
                    <a:gd name="T14" fmla="*/ 0 w 6"/>
                    <a:gd name="T15" fmla="*/ 0 h 11"/>
                    <a:gd name="T16" fmla="*/ 0 w 6"/>
                    <a:gd name="T17" fmla="*/ 2 h 11"/>
                    <a:gd name="T18" fmla="*/ 4 w 6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1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6" y="11"/>
                      </a:lnTo>
                      <a:lnTo>
                        <a:pt x="6" y="2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4" name="Freeform 2044"/>
                <p:cNvSpPr>
                  <a:spLocks/>
                </p:cNvSpPr>
                <p:nvPr/>
              </p:nvSpPr>
              <p:spPr bwMode="auto">
                <a:xfrm>
                  <a:off x="4197" y="2166"/>
                  <a:ext cx="84" cy="3"/>
                </a:xfrm>
                <a:custGeom>
                  <a:avLst/>
                  <a:gdLst>
                    <a:gd name="T0" fmla="*/ 169 w 169"/>
                    <a:gd name="T1" fmla="*/ 2 h 5"/>
                    <a:gd name="T2" fmla="*/ 167 w 169"/>
                    <a:gd name="T3" fmla="*/ 0 h 5"/>
                    <a:gd name="T4" fmla="*/ 0 w 169"/>
                    <a:gd name="T5" fmla="*/ 0 h 5"/>
                    <a:gd name="T6" fmla="*/ 0 w 169"/>
                    <a:gd name="T7" fmla="*/ 5 h 5"/>
                    <a:gd name="T8" fmla="*/ 167 w 169"/>
                    <a:gd name="T9" fmla="*/ 5 h 5"/>
                    <a:gd name="T10" fmla="*/ 163 w 169"/>
                    <a:gd name="T11" fmla="*/ 2 h 5"/>
                    <a:gd name="T12" fmla="*/ 169 w 169"/>
                    <a:gd name="T13" fmla="*/ 2 h 5"/>
                    <a:gd name="T14" fmla="*/ 169 w 169"/>
                    <a:gd name="T15" fmla="*/ 0 h 5"/>
                    <a:gd name="T16" fmla="*/ 167 w 169"/>
                    <a:gd name="T17" fmla="*/ 0 h 5"/>
                    <a:gd name="T18" fmla="*/ 169 w 169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5">
                      <a:moveTo>
                        <a:pt x="169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3" y="2"/>
                      </a:lnTo>
                      <a:lnTo>
                        <a:pt x="169" y="2"/>
                      </a:lnTo>
                      <a:lnTo>
                        <a:pt x="169" y="0"/>
                      </a:lnTo>
                      <a:lnTo>
                        <a:pt x="167" y="0"/>
                      </a:lnTo>
                      <a:lnTo>
                        <a:pt x="169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5" name="Freeform 2045"/>
                <p:cNvSpPr>
                  <a:spLocks/>
                </p:cNvSpPr>
                <p:nvPr/>
              </p:nvSpPr>
              <p:spPr bwMode="auto">
                <a:xfrm>
                  <a:off x="4278" y="2167"/>
                  <a:ext cx="3" cy="7"/>
                </a:xfrm>
                <a:custGeom>
                  <a:avLst/>
                  <a:gdLst>
                    <a:gd name="T0" fmla="*/ 4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4 w 6"/>
                    <a:gd name="T11" fmla="*/ 7 h 13"/>
                    <a:gd name="T12" fmla="*/ 4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4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4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4" y="7"/>
                      </a:lnTo>
                      <a:lnTo>
                        <a:pt x="4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6" name="Freeform 2046"/>
                <p:cNvSpPr>
                  <a:spLocks/>
                </p:cNvSpPr>
                <p:nvPr/>
              </p:nvSpPr>
              <p:spPr bwMode="auto">
                <a:xfrm>
                  <a:off x="4390" y="2171"/>
                  <a:ext cx="85" cy="3"/>
                </a:xfrm>
                <a:custGeom>
                  <a:avLst/>
                  <a:gdLst>
                    <a:gd name="T0" fmla="*/ 0 w 169"/>
                    <a:gd name="T1" fmla="*/ 2 h 6"/>
                    <a:gd name="T2" fmla="*/ 2 w 169"/>
                    <a:gd name="T3" fmla="*/ 6 h 6"/>
                    <a:gd name="T4" fmla="*/ 169 w 169"/>
                    <a:gd name="T5" fmla="*/ 6 h 6"/>
                    <a:gd name="T6" fmla="*/ 169 w 169"/>
                    <a:gd name="T7" fmla="*/ 0 h 6"/>
                    <a:gd name="T8" fmla="*/ 2 w 169"/>
                    <a:gd name="T9" fmla="*/ 0 h 6"/>
                    <a:gd name="T10" fmla="*/ 4 w 169"/>
                    <a:gd name="T11" fmla="*/ 2 h 6"/>
                    <a:gd name="T12" fmla="*/ 0 w 169"/>
                    <a:gd name="T13" fmla="*/ 2 h 6"/>
                    <a:gd name="T14" fmla="*/ 0 w 169"/>
                    <a:gd name="T15" fmla="*/ 6 h 6"/>
                    <a:gd name="T16" fmla="*/ 2 w 169"/>
                    <a:gd name="T17" fmla="*/ 6 h 6"/>
                    <a:gd name="T18" fmla="*/ 0 w 169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9" h="6">
                      <a:moveTo>
                        <a:pt x="0" y="2"/>
                      </a:moveTo>
                      <a:lnTo>
                        <a:pt x="2" y="6"/>
                      </a:lnTo>
                      <a:lnTo>
                        <a:pt x="169" y="6"/>
                      </a:lnTo>
                      <a:lnTo>
                        <a:pt x="169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7" name="Freeform 2047"/>
                <p:cNvSpPr>
                  <a:spLocks/>
                </p:cNvSpPr>
                <p:nvPr/>
              </p:nvSpPr>
              <p:spPr bwMode="auto">
                <a:xfrm>
                  <a:off x="4390" y="2166"/>
                  <a:ext cx="2" cy="6"/>
                </a:xfrm>
                <a:custGeom>
                  <a:avLst/>
                  <a:gdLst>
                    <a:gd name="T0" fmla="*/ 2 w 4"/>
                    <a:gd name="T1" fmla="*/ 0 h 11"/>
                    <a:gd name="T2" fmla="*/ 0 w 4"/>
                    <a:gd name="T3" fmla="*/ 2 h 11"/>
                    <a:gd name="T4" fmla="*/ 0 w 4"/>
                    <a:gd name="T5" fmla="*/ 11 h 11"/>
                    <a:gd name="T6" fmla="*/ 4 w 4"/>
                    <a:gd name="T7" fmla="*/ 11 h 11"/>
                    <a:gd name="T8" fmla="*/ 4 w 4"/>
                    <a:gd name="T9" fmla="*/ 2 h 11"/>
                    <a:gd name="T10" fmla="*/ 2 w 4"/>
                    <a:gd name="T11" fmla="*/ 5 h 11"/>
                    <a:gd name="T12" fmla="*/ 2 w 4"/>
                    <a:gd name="T13" fmla="*/ 0 h 11"/>
                    <a:gd name="T14" fmla="*/ 0 w 4"/>
                    <a:gd name="T15" fmla="*/ 0 h 11"/>
                    <a:gd name="T16" fmla="*/ 0 w 4"/>
                    <a:gd name="T17" fmla="*/ 2 h 11"/>
                    <a:gd name="T18" fmla="*/ 2 w 4"/>
                    <a:gd name="T1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11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0" y="11"/>
                      </a:lnTo>
                      <a:lnTo>
                        <a:pt x="4" y="11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8" name="Freeform 2048"/>
                <p:cNvSpPr>
                  <a:spLocks/>
                </p:cNvSpPr>
                <p:nvPr/>
              </p:nvSpPr>
              <p:spPr bwMode="auto">
                <a:xfrm>
                  <a:off x="4391" y="2166"/>
                  <a:ext cx="86" cy="3"/>
                </a:xfrm>
                <a:custGeom>
                  <a:avLst/>
                  <a:gdLst>
                    <a:gd name="T0" fmla="*/ 171 w 171"/>
                    <a:gd name="T1" fmla="*/ 2 h 5"/>
                    <a:gd name="T2" fmla="*/ 167 w 171"/>
                    <a:gd name="T3" fmla="*/ 0 h 5"/>
                    <a:gd name="T4" fmla="*/ 0 w 171"/>
                    <a:gd name="T5" fmla="*/ 0 h 5"/>
                    <a:gd name="T6" fmla="*/ 0 w 171"/>
                    <a:gd name="T7" fmla="*/ 5 h 5"/>
                    <a:gd name="T8" fmla="*/ 167 w 171"/>
                    <a:gd name="T9" fmla="*/ 5 h 5"/>
                    <a:gd name="T10" fmla="*/ 165 w 171"/>
                    <a:gd name="T11" fmla="*/ 2 h 5"/>
                    <a:gd name="T12" fmla="*/ 171 w 171"/>
                    <a:gd name="T13" fmla="*/ 2 h 5"/>
                    <a:gd name="T14" fmla="*/ 171 w 171"/>
                    <a:gd name="T15" fmla="*/ 0 h 5"/>
                    <a:gd name="T16" fmla="*/ 167 w 171"/>
                    <a:gd name="T17" fmla="*/ 0 h 5"/>
                    <a:gd name="T18" fmla="*/ 171 w 171"/>
                    <a:gd name="T1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5">
                      <a:moveTo>
                        <a:pt x="171" y="2"/>
                      </a:moveTo>
                      <a:lnTo>
                        <a:pt x="167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7" y="5"/>
                      </a:lnTo>
                      <a:lnTo>
                        <a:pt x="165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7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49" name="Freeform 2049"/>
                <p:cNvSpPr>
                  <a:spLocks/>
                </p:cNvSpPr>
                <p:nvPr/>
              </p:nvSpPr>
              <p:spPr bwMode="auto">
                <a:xfrm>
                  <a:off x="4474" y="2167"/>
                  <a:ext cx="3" cy="7"/>
                </a:xfrm>
                <a:custGeom>
                  <a:avLst/>
                  <a:gdLst>
                    <a:gd name="T0" fmla="*/ 2 w 6"/>
                    <a:gd name="T1" fmla="*/ 13 h 13"/>
                    <a:gd name="T2" fmla="*/ 6 w 6"/>
                    <a:gd name="T3" fmla="*/ 9 h 13"/>
                    <a:gd name="T4" fmla="*/ 6 w 6"/>
                    <a:gd name="T5" fmla="*/ 0 h 13"/>
                    <a:gd name="T6" fmla="*/ 0 w 6"/>
                    <a:gd name="T7" fmla="*/ 0 h 13"/>
                    <a:gd name="T8" fmla="*/ 0 w 6"/>
                    <a:gd name="T9" fmla="*/ 9 h 13"/>
                    <a:gd name="T10" fmla="*/ 2 w 6"/>
                    <a:gd name="T11" fmla="*/ 7 h 13"/>
                    <a:gd name="T12" fmla="*/ 2 w 6"/>
                    <a:gd name="T13" fmla="*/ 13 h 13"/>
                    <a:gd name="T14" fmla="*/ 6 w 6"/>
                    <a:gd name="T15" fmla="*/ 13 h 13"/>
                    <a:gd name="T16" fmla="*/ 6 w 6"/>
                    <a:gd name="T17" fmla="*/ 9 h 13"/>
                    <a:gd name="T18" fmla="*/ 2 w 6"/>
                    <a:gd name="T1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3">
                      <a:moveTo>
                        <a:pt x="2" y="13"/>
                      </a:moveTo>
                      <a:lnTo>
                        <a:pt x="6" y="9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2" y="13"/>
                      </a:lnTo>
                      <a:lnTo>
                        <a:pt x="6" y="13"/>
                      </a:lnTo>
                      <a:lnTo>
                        <a:pt x="6" y="9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0" name="Freeform 2050"/>
                <p:cNvSpPr>
                  <a:spLocks/>
                </p:cNvSpPr>
                <p:nvPr/>
              </p:nvSpPr>
              <p:spPr bwMode="auto">
                <a:xfrm>
                  <a:off x="2631" y="1734"/>
                  <a:ext cx="85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1" name="Freeform 2051"/>
                <p:cNvSpPr>
                  <a:spLocks/>
                </p:cNvSpPr>
                <p:nvPr/>
              </p:nvSpPr>
              <p:spPr bwMode="auto">
                <a:xfrm>
                  <a:off x="2715" y="1734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2" name="Freeform 2052"/>
                <p:cNvSpPr>
                  <a:spLocks/>
                </p:cNvSpPr>
                <p:nvPr/>
              </p:nvSpPr>
              <p:spPr bwMode="auto">
                <a:xfrm>
                  <a:off x="2710" y="2168"/>
                  <a:ext cx="7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3" name="Freeform 2053"/>
                <p:cNvSpPr>
                  <a:spLocks/>
                </p:cNvSpPr>
                <p:nvPr/>
              </p:nvSpPr>
              <p:spPr bwMode="auto">
                <a:xfrm>
                  <a:off x="2710" y="1737"/>
                  <a:ext cx="3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4" name="Freeform 2054"/>
                <p:cNvSpPr>
                  <a:spLocks/>
                </p:cNvSpPr>
                <p:nvPr/>
              </p:nvSpPr>
              <p:spPr bwMode="auto">
                <a:xfrm>
                  <a:off x="2634" y="1737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4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4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4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4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5" name="Freeform 2055"/>
                <p:cNvSpPr>
                  <a:spLocks/>
                </p:cNvSpPr>
                <p:nvPr/>
              </p:nvSpPr>
              <p:spPr bwMode="auto">
                <a:xfrm>
                  <a:off x="2628" y="1733"/>
                  <a:ext cx="8" cy="7"/>
                </a:xfrm>
                <a:custGeom>
                  <a:avLst/>
                  <a:gdLst>
                    <a:gd name="T0" fmla="*/ 8 w 18"/>
                    <a:gd name="T1" fmla="*/ 0 h 13"/>
                    <a:gd name="T2" fmla="*/ 6 w 18"/>
                    <a:gd name="T3" fmla="*/ 4 h 13"/>
                    <a:gd name="T4" fmla="*/ 14 w 18"/>
                    <a:gd name="T5" fmla="*/ 13 h 13"/>
                    <a:gd name="T6" fmla="*/ 18 w 18"/>
                    <a:gd name="T7" fmla="*/ 10 h 13"/>
                    <a:gd name="T8" fmla="*/ 8 w 18"/>
                    <a:gd name="T9" fmla="*/ 2 h 13"/>
                    <a:gd name="T10" fmla="*/ 8 w 18"/>
                    <a:gd name="T11" fmla="*/ 6 h 13"/>
                    <a:gd name="T12" fmla="*/ 8 w 18"/>
                    <a:gd name="T13" fmla="*/ 0 h 13"/>
                    <a:gd name="T14" fmla="*/ 0 w 18"/>
                    <a:gd name="T15" fmla="*/ 0 h 13"/>
                    <a:gd name="T16" fmla="*/ 6 w 18"/>
                    <a:gd name="T17" fmla="*/ 4 h 13"/>
                    <a:gd name="T18" fmla="*/ 8 w 18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4" y="13"/>
                      </a:lnTo>
                      <a:lnTo>
                        <a:pt x="18" y="10"/>
                      </a:lnTo>
                      <a:lnTo>
                        <a:pt x="8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6" name="Freeform 2056"/>
                <p:cNvSpPr>
                  <a:spLocks/>
                </p:cNvSpPr>
                <p:nvPr/>
              </p:nvSpPr>
              <p:spPr bwMode="auto">
                <a:xfrm>
                  <a:off x="2631" y="1733"/>
                  <a:ext cx="87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69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69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69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69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7" name="Freeform 2057"/>
                <p:cNvSpPr>
                  <a:spLocks/>
                </p:cNvSpPr>
                <p:nvPr/>
              </p:nvSpPr>
              <p:spPr bwMode="auto">
                <a:xfrm>
                  <a:off x="2826" y="1734"/>
                  <a:ext cx="86" cy="438"/>
                </a:xfrm>
                <a:custGeom>
                  <a:avLst/>
                  <a:gdLst>
                    <a:gd name="T0" fmla="*/ 170 w 170"/>
                    <a:gd name="T1" fmla="*/ 0 h 876"/>
                    <a:gd name="T2" fmla="*/ 170 w 170"/>
                    <a:gd name="T3" fmla="*/ 876 h 876"/>
                    <a:gd name="T4" fmla="*/ 161 w 170"/>
                    <a:gd name="T5" fmla="*/ 870 h 876"/>
                    <a:gd name="T6" fmla="*/ 161 w 170"/>
                    <a:gd name="T7" fmla="*/ 10 h 876"/>
                    <a:gd name="T8" fmla="*/ 9 w 170"/>
                    <a:gd name="T9" fmla="*/ 10 h 876"/>
                    <a:gd name="T10" fmla="*/ 0 w 170"/>
                    <a:gd name="T11" fmla="*/ 0 h 876"/>
                    <a:gd name="T12" fmla="*/ 170 w 170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0" h="876">
                      <a:moveTo>
                        <a:pt x="170" y="0"/>
                      </a:moveTo>
                      <a:lnTo>
                        <a:pt x="170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9" y="10"/>
                      </a:lnTo>
                      <a:lnTo>
                        <a:pt x="0" y="0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8" name="Freeform 2058"/>
                <p:cNvSpPr>
                  <a:spLocks/>
                </p:cNvSpPr>
                <p:nvPr/>
              </p:nvSpPr>
              <p:spPr bwMode="auto">
                <a:xfrm>
                  <a:off x="2911" y="1734"/>
                  <a:ext cx="2" cy="440"/>
                </a:xfrm>
                <a:custGeom>
                  <a:avLst/>
                  <a:gdLst>
                    <a:gd name="T0" fmla="*/ 0 w 4"/>
                    <a:gd name="T1" fmla="*/ 878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72 h 880"/>
                    <a:gd name="T12" fmla="*/ 0 w 4"/>
                    <a:gd name="T13" fmla="*/ 878 h 880"/>
                    <a:gd name="T14" fmla="*/ 4 w 4"/>
                    <a:gd name="T15" fmla="*/ 880 h 880"/>
                    <a:gd name="T16" fmla="*/ 4 w 4"/>
                    <a:gd name="T17" fmla="*/ 876 h 880"/>
                    <a:gd name="T18" fmla="*/ 0 w 4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0" y="878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72"/>
                      </a:lnTo>
                      <a:lnTo>
                        <a:pt x="0" y="878"/>
                      </a:lnTo>
                      <a:lnTo>
                        <a:pt x="4" y="880"/>
                      </a:lnTo>
                      <a:lnTo>
                        <a:pt x="4" y="876"/>
                      </a:lnTo>
                      <a:lnTo>
                        <a:pt x="0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59" name="Freeform 2059"/>
                <p:cNvSpPr>
                  <a:spLocks/>
                </p:cNvSpPr>
                <p:nvPr/>
              </p:nvSpPr>
              <p:spPr bwMode="auto">
                <a:xfrm>
                  <a:off x="2906" y="2168"/>
                  <a:ext cx="6" cy="5"/>
                </a:xfrm>
                <a:custGeom>
                  <a:avLst/>
                  <a:gdLst>
                    <a:gd name="T0" fmla="*/ 0 w 11"/>
                    <a:gd name="T1" fmla="*/ 2 h 10"/>
                    <a:gd name="T2" fmla="*/ 0 w 11"/>
                    <a:gd name="T3" fmla="*/ 4 h 10"/>
                    <a:gd name="T4" fmla="*/ 9 w 11"/>
                    <a:gd name="T5" fmla="*/ 10 h 10"/>
                    <a:gd name="T6" fmla="*/ 11 w 11"/>
                    <a:gd name="T7" fmla="*/ 4 h 10"/>
                    <a:gd name="T8" fmla="*/ 2 w 11"/>
                    <a:gd name="T9" fmla="*/ 0 h 10"/>
                    <a:gd name="T10" fmla="*/ 4 w 11"/>
                    <a:gd name="T11" fmla="*/ 2 h 10"/>
                    <a:gd name="T12" fmla="*/ 0 w 11"/>
                    <a:gd name="T13" fmla="*/ 2 h 10"/>
                    <a:gd name="T14" fmla="*/ 0 w 11"/>
                    <a:gd name="T15" fmla="*/ 4 h 10"/>
                    <a:gd name="T16" fmla="*/ 0 w 11"/>
                    <a:gd name="T17" fmla="*/ 4 h 10"/>
                    <a:gd name="T18" fmla="*/ 0 w 11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" h="10">
                      <a:moveTo>
                        <a:pt x="0" y="2"/>
                      </a:moveTo>
                      <a:lnTo>
                        <a:pt x="0" y="4"/>
                      </a:lnTo>
                      <a:lnTo>
                        <a:pt x="9" y="10"/>
                      </a:lnTo>
                      <a:lnTo>
                        <a:pt x="11" y="4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0" name="Freeform 2060"/>
                <p:cNvSpPr>
                  <a:spLocks/>
                </p:cNvSpPr>
                <p:nvPr/>
              </p:nvSpPr>
              <p:spPr bwMode="auto">
                <a:xfrm>
                  <a:off x="2906" y="1737"/>
                  <a:ext cx="2" cy="432"/>
                </a:xfrm>
                <a:custGeom>
                  <a:avLst/>
                  <a:gdLst>
                    <a:gd name="T0" fmla="*/ 2 w 4"/>
                    <a:gd name="T1" fmla="*/ 5 h 864"/>
                    <a:gd name="T2" fmla="*/ 0 w 4"/>
                    <a:gd name="T3" fmla="*/ 4 h 864"/>
                    <a:gd name="T4" fmla="*/ 0 w 4"/>
                    <a:gd name="T5" fmla="*/ 864 h 864"/>
                    <a:gd name="T6" fmla="*/ 4 w 4"/>
                    <a:gd name="T7" fmla="*/ 864 h 864"/>
                    <a:gd name="T8" fmla="*/ 4 w 4"/>
                    <a:gd name="T9" fmla="*/ 4 h 864"/>
                    <a:gd name="T10" fmla="*/ 2 w 4"/>
                    <a:gd name="T11" fmla="*/ 0 h 864"/>
                    <a:gd name="T12" fmla="*/ 4 w 4"/>
                    <a:gd name="T13" fmla="*/ 4 h 864"/>
                    <a:gd name="T14" fmla="*/ 4 w 4"/>
                    <a:gd name="T15" fmla="*/ 0 h 864"/>
                    <a:gd name="T16" fmla="*/ 2 w 4"/>
                    <a:gd name="T17" fmla="*/ 0 h 864"/>
                    <a:gd name="T18" fmla="*/ 2 w 4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4" y="864"/>
                      </a:lnTo>
                      <a:lnTo>
                        <a:pt x="4" y="4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1" name="Freeform 2061"/>
                <p:cNvSpPr>
                  <a:spLocks/>
                </p:cNvSpPr>
                <p:nvPr/>
              </p:nvSpPr>
              <p:spPr bwMode="auto">
                <a:xfrm>
                  <a:off x="2830" y="1737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1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1 w 153"/>
                    <a:gd name="T9" fmla="*/ 0 h 5"/>
                    <a:gd name="T10" fmla="*/ 3 w 153"/>
                    <a:gd name="T11" fmla="*/ 2 h 5"/>
                    <a:gd name="T12" fmla="*/ 0 w 153"/>
                    <a:gd name="T13" fmla="*/ 5 h 5"/>
                    <a:gd name="T14" fmla="*/ 1 w 153"/>
                    <a:gd name="T15" fmla="*/ 5 h 5"/>
                    <a:gd name="T16" fmla="*/ 1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1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2" name="Freeform 2062"/>
                <p:cNvSpPr>
                  <a:spLocks/>
                </p:cNvSpPr>
                <p:nvPr/>
              </p:nvSpPr>
              <p:spPr bwMode="auto">
                <a:xfrm>
                  <a:off x="2823" y="1733"/>
                  <a:ext cx="9" cy="7"/>
                </a:xfrm>
                <a:custGeom>
                  <a:avLst/>
                  <a:gdLst>
                    <a:gd name="T0" fmla="*/ 6 w 17"/>
                    <a:gd name="T1" fmla="*/ 0 h 13"/>
                    <a:gd name="T2" fmla="*/ 4 w 17"/>
                    <a:gd name="T3" fmla="*/ 4 h 13"/>
                    <a:gd name="T4" fmla="*/ 14 w 17"/>
                    <a:gd name="T5" fmla="*/ 13 h 13"/>
                    <a:gd name="T6" fmla="*/ 17 w 17"/>
                    <a:gd name="T7" fmla="*/ 10 h 13"/>
                    <a:gd name="T8" fmla="*/ 8 w 17"/>
                    <a:gd name="T9" fmla="*/ 2 h 13"/>
                    <a:gd name="T10" fmla="*/ 6 w 17"/>
                    <a:gd name="T11" fmla="*/ 6 h 13"/>
                    <a:gd name="T12" fmla="*/ 6 w 17"/>
                    <a:gd name="T13" fmla="*/ 0 h 13"/>
                    <a:gd name="T14" fmla="*/ 0 w 17"/>
                    <a:gd name="T15" fmla="*/ 0 h 13"/>
                    <a:gd name="T16" fmla="*/ 4 w 17"/>
                    <a:gd name="T17" fmla="*/ 4 h 13"/>
                    <a:gd name="T18" fmla="*/ 6 w 17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" h="13">
                      <a:moveTo>
                        <a:pt x="6" y="0"/>
                      </a:moveTo>
                      <a:lnTo>
                        <a:pt x="4" y="4"/>
                      </a:lnTo>
                      <a:lnTo>
                        <a:pt x="14" y="13"/>
                      </a:lnTo>
                      <a:lnTo>
                        <a:pt x="17" y="10"/>
                      </a:lnTo>
                      <a:lnTo>
                        <a:pt x="8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3" name="Freeform 2063"/>
                <p:cNvSpPr>
                  <a:spLocks/>
                </p:cNvSpPr>
                <p:nvPr/>
              </p:nvSpPr>
              <p:spPr bwMode="auto">
                <a:xfrm>
                  <a:off x="2826" y="1733"/>
                  <a:ext cx="87" cy="3"/>
                </a:xfrm>
                <a:custGeom>
                  <a:avLst/>
                  <a:gdLst>
                    <a:gd name="T0" fmla="*/ 172 w 172"/>
                    <a:gd name="T1" fmla="*/ 2 h 6"/>
                    <a:gd name="T2" fmla="*/ 170 w 172"/>
                    <a:gd name="T3" fmla="*/ 0 h 6"/>
                    <a:gd name="T4" fmla="*/ 0 w 172"/>
                    <a:gd name="T5" fmla="*/ 0 h 6"/>
                    <a:gd name="T6" fmla="*/ 0 w 172"/>
                    <a:gd name="T7" fmla="*/ 6 h 6"/>
                    <a:gd name="T8" fmla="*/ 170 w 172"/>
                    <a:gd name="T9" fmla="*/ 6 h 6"/>
                    <a:gd name="T10" fmla="*/ 168 w 172"/>
                    <a:gd name="T11" fmla="*/ 2 h 6"/>
                    <a:gd name="T12" fmla="*/ 172 w 172"/>
                    <a:gd name="T13" fmla="*/ 2 h 6"/>
                    <a:gd name="T14" fmla="*/ 172 w 172"/>
                    <a:gd name="T15" fmla="*/ 0 h 6"/>
                    <a:gd name="T16" fmla="*/ 170 w 172"/>
                    <a:gd name="T17" fmla="*/ 0 h 6"/>
                    <a:gd name="T18" fmla="*/ 172 w 172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6">
                      <a:moveTo>
                        <a:pt x="172" y="2"/>
                      </a:moveTo>
                      <a:lnTo>
                        <a:pt x="17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0" y="6"/>
                      </a:lnTo>
                      <a:lnTo>
                        <a:pt x="168" y="2"/>
                      </a:lnTo>
                      <a:lnTo>
                        <a:pt x="172" y="2"/>
                      </a:lnTo>
                      <a:lnTo>
                        <a:pt x="172" y="0"/>
                      </a:lnTo>
                      <a:lnTo>
                        <a:pt x="170" y="0"/>
                      </a:lnTo>
                      <a:lnTo>
                        <a:pt x="17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4" name="Freeform 2064"/>
                <p:cNvSpPr>
                  <a:spLocks/>
                </p:cNvSpPr>
                <p:nvPr/>
              </p:nvSpPr>
              <p:spPr bwMode="auto">
                <a:xfrm>
                  <a:off x="3022" y="1734"/>
                  <a:ext cx="85" cy="438"/>
                </a:xfrm>
                <a:custGeom>
                  <a:avLst/>
                  <a:gdLst>
                    <a:gd name="T0" fmla="*/ 168 w 168"/>
                    <a:gd name="T1" fmla="*/ 0 h 876"/>
                    <a:gd name="T2" fmla="*/ 168 w 168"/>
                    <a:gd name="T3" fmla="*/ 876 h 876"/>
                    <a:gd name="T4" fmla="*/ 160 w 168"/>
                    <a:gd name="T5" fmla="*/ 870 h 876"/>
                    <a:gd name="T6" fmla="*/ 160 w 168"/>
                    <a:gd name="T7" fmla="*/ 10 h 876"/>
                    <a:gd name="T8" fmla="*/ 9 w 168"/>
                    <a:gd name="T9" fmla="*/ 10 h 876"/>
                    <a:gd name="T10" fmla="*/ 0 w 168"/>
                    <a:gd name="T11" fmla="*/ 0 h 876"/>
                    <a:gd name="T12" fmla="*/ 168 w 168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8" h="876">
                      <a:moveTo>
                        <a:pt x="168" y="0"/>
                      </a:moveTo>
                      <a:lnTo>
                        <a:pt x="168" y="876"/>
                      </a:lnTo>
                      <a:lnTo>
                        <a:pt x="160" y="870"/>
                      </a:lnTo>
                      <a:lnTo>
                        <a:pt x="160" y="10"/>
                      </a:lnTo>
                      <a:lnTo>
                        <a:pt x="9" y="10"/>
                      </a:lnTo>
                      <a:lnTo>
                        <a:pt x="0" y="0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5" name="Freeform 2065"/>
                <p:cNvSpPr>
                  <a:spLocks/>
                </p:cNvSpPr>
                <p:nvPr/>
              </p:nvSpPr>
              <p:spPr bwMode="auto">
                <a:xfrm>
                  <a:off x="3106" y="1734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6" name="Freeform 2066"/>
                <p:cNvSpPr>
                  <a:spLocks/>
                </p:cNvSpPr>
                <p:nvPr/>
              </p:nvSpPr>
              <p:spPr bwMode="auto">
                <a:xfrm>
                  <a:off x="3101" y="2168"/>
                  <a:ext cx="7" cy="5"/>
                </a:xfrm>
                <a:custGeom>
                  <a:avLst/>
                  <a:gdLst>
                    <a:gd name="T0" fmla="*/ 0 w 13"/>
                    <a:gd name="T1" fmla="*/ 2 h 10"/>
                    <a:gd name="T2" fmla="*/ 2 w 13"/>
                    <a:gd name="T3" fmla="*/ 4 h 10"/>
                    <a:gd name="T4" fmla="*/ 11 w 13"/>
                    <a:gd name="T5" fmla="*/ 10 h 10"/>
                    <a:gd name="T6" fmla="*/ 13 w 13"/>
                    <a:gd name="T7" fmla="*/ 4 h 10"/>
                    <a:gd name="T8" fmla="*/ 3 w 13"/>
                    <a:gd name="T9" fmla="*/ 0 h 10"/>
                    <a:gd name="T10" fmla="*/ 5 w 13"/>
                    <a:gd name="T11" fmla="*/ 2 h 10"/>
                    <a:gd name="T12" fmla="*/ 0 w 13"/>
                    <a:gd name="T13" fmla="*/ 2 h 10"/>
                    <a:gd name="T14" fmla="*/ 0 w 13"/>
                    <a:gd name="T15" fmla="*/ 4 h 10"/>
                    <a:gd name="T16" fmla="*/ 2 w 13"/>
                    <a:gd name="T17" fmla="*/ 4 h 10"/>
                    <a:gd name="T18" fmla="*/ 0 w 13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1" y="10"/>
                      </a:lnTo>
                      <a:lnTo>
                        <a:pt x="13" y="4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7" name="Freeform 2067"/>
                <p:cNvSpPr>
                  <a:spLocks/>
                </p:cNvSpPr>
                <p:nvPr/>
              </p:nvSpPr>
              <p:spPr bwMode="auto">
                <a:xfrm>
                  <a:off x="3101" y="1737"/>
                  <a:ext cx="3" cy="432"/>
                </a:xfrm>
                <a:custGeom>
                  <a:avLst/>
                  <a:gdLst>
                    <a:gd name="T0" fmla="*/ 3 w 5"/>
                    <a:gd name="T1" fmla="*/ 5 h 864"/>
                    <a:gd name="T2" fmla="*/ 0 w 5"/>
                    <a:gd name="T3" fmla="*/ 4 h 864"/>
                    <a:gd name="T4" fmla="*/ 0 w 5"/>
                    <a:gd name="T5" fmla="*/ 864 h 864"/>
                    <a:gd name="T6" fmla="*/ 5 w 5"/>
                    <a:gd name="T7" fmla="*/ 864 h 864"/>
                    <a:gd name="T8" fmla="*/ 5 w 5"/>
                    <a:gd name="T9" fmla="*/ 4 h 864"/>
                    <a:gd name="T10" fmla="*/ 3 w 5"/>
                    <a:gd name="T11" fmla="*/ 0 h 864"/>
                    <a:gd name="T12" fmla="*/ 5 w 5"/>
                    <a:gd name="T13" fmla="*/ 4 h 864"/>
                    <a:gd name="T14" fmla="*/ 5 w 5"/>
                    <a:gd name="T15" fmla="*/ 0 h 864"/>
                    <a:gd name="T16" fmla="*/ 3 w 5"/>
                    <a:gd name="T17" fmla="*/ 0 h 864"/>
                    <a:gd name="T18" fmla="*/ 3 w 5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864">
                      <a:moveTo>
                        <a:pt x="3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5" y="864"/>
                      </a:lnTo>
                      <a:lnTo>
                        <a:pt x="5" y="4"/>
                      </a:lnTo>
                      <a:lnTo>
                        <a:pt x="3" y="0"/>
                      </a:lnTo>
                      <a:lnTo>
                        <a:pt x="5" y="4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8" name="Freeform 2068"/>
                <p:cNvSpPr>
                  <a:spLocks/>
                </p:cNvSpPr>
                <p:nvPr/>
              </p:nvSpPr>
              <p:spPr bwMode="auto">
                <a:xfrm>
                  <a:off x="3026" y="1737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2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2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0 w 153"/>
                    <a:gd name="T15" fmla="*/ 5 h 5"/>
                    <a:gd name="T16" fmla="*/ 2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69" name="Freeform 2069"/>
                <p:cNvSpPr>
                  <a:spLocks/>
                </p:cNvSpPr>
                <p:nvPr/>
              </p:nvSpPr>
              <p:spPr bwMode="auto">
                <a:xfrm>
                  <a:off x="3018" y="1733"/>
                  <a:ext cx="10" cy="7"/>
                </a:xfrm>
                <a:custGeom>
                  <a:avLst/>
                  <a:gdLst>
                    <a:gd name="T0" fmla="*/ 8 w 19"/>
                    <a:gd name="T1" fmla="*/ 0 h 13"/>
                    <a:gd name="T2" fmla="*/ 6 w 19"/>
                    <a:gd name="T3" fmla="*/ 4 h 13"/>
                    <a:gd name="T4" fmla="*/ 15 w 19"/>
                    <a:gd name="T5" fmla="*/ 13 h 13"/>
                    <a:gd name="T6" fmla="*/ 19 w 19"/>
                    <a:gd name="T7" fmla="*/ 10 h 13"/>
                    <a:gd name="T8" fmla="*/ 9 w 19"/>
                    <a:gd name="T9" fmla="*/ 2 h 13"/>
                    <a:gd name="T10" fmla="*/ 8 w 19"/>
                    <a:gd name="T11" fmla="*/ 6 h 13"/>
                    <a:gd name="T12" fmla="*/ 8 w 19"/>
                    <a:gd name="T13" fmla="*/ 0 h 13"/>
                    <a:gd name="T14" fmla="*/ 0 w 19"/>
                    <a:gd name="T15" fmla="*/ 0 h 13"/>
                    <a:gd name="T16" fmla="*/ 6 w 19"/>
                    <a:gd name="T17" fmla="*/ 4 h 13"/>
                    <a:gd name="T18" fmla="*/ 8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5" y="13"/>
                      </a:lnTo>
                      <a:lnTo>
                        <a:pt x="19" y="10"/>
                      </a:lnTo>
                      <a:lnTo>
                        <a:pt x="9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0" name="Freeform 2070"/>
                <p:cNvSpPr>
                  <a:spLocks/>
                </p:cNvSpPr>
                <p:nvPr/>
              </p:nvSpPr>
              <p:spPr bwMode="auto">
                <a:xfrm>
                  <a:off x="3022" y="1733"/>
                  <a:ext cx="87" cy="3"/>
                </a:xfrm>
                <a:custGeom>
                  <a:avLst/>
                  <a:gdLst>
                    <a:gd name="T0" fmla="*/ 172 w 172"/>
                    <a:gd name="T1" fmla="*/ 2 h 6"/>
                    <a:gd name="T2" fmla="*/ 168 w 172"/>
                    <a:gd name="T3" fmla="*/ 0 h 6"/>
                    <a:gd name="T4" fmla="*/ 0 w 172"/>
                    <a:gd name="T5" fmla="*/ 0 h 6"/>
                    <a:gd name="T6" fmla="*/ 0 w 172"/>
                    <a:gd name="T7" fmla="*/ 6 h 6"/>
                    <a:gd name="T8" fmla="*/ 168 w 172"/>
                    <a:gd name="T9" fmla="*/ 6 h 6"/>
                    <a:gd name="T10" fmla="*/ 166 w 172"/>
                    <a:gd name="T11" fmla="*/ 2 h 6"/>
                    <a:gd name="T12" fmla="*/ 172 w 172"/>
                    <a:gd name="T13" fmla="*/ 2 h 6"/>
                    <a:gd name="T14" fmla="*/ 172 w 172"/>
                    <a:gd name="T15" fmla="*/ 0 h 6"/>
                    <a:gd name="T16" fmla="*/ 168 w 172"/>
                    <a:gd name="T17" fmla="*/ 0 h 6"/>
                    <a:gd name="T18" fmla="*/ 172 w 172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6">
                      <a:moveTo>
                        <a:pt x="172" y="2"/>
                      </a:moveTo>
                      <a:lnTo>
                        <a:pt x="16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8" y="6"/>
                      </a:lnTo>
                      <a:lnTo>
                        <a:pt x="166" y="2"/>
                      </a:lnTo>
                      <a:lnTo>
                        <a:pt x="172" y="2"/>
                      </a:lnTo>
                      <a:lnTo>
                        <a:pt x="172" y="0"/>
                      </a:lnTo>
                      <a:lnTo>
                        <a:pt x="168" y="0"/>
                      </a:lnTo>
                      <a:lnTo>
                        <a:pt x="17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1" name="Freeform 2071"/>
                <p:cNvSpPr>
                  <a:spLocks/>
                </p:cNvSpPr>
                <p:nvPr/>
              </p:nvSpPr>
              <p:spPr bwMode="auto">
                <a:xfrm>
                  <a:off x="3217" y="1734"/>
                  <a:ext cx="85" cy="438"/>
                </a:xfrm>
                <a:custGeom>
                  <a:avLst/>
                  <a:gdLst>
                    <a:gd name="T0" fmla="*/ 171 w 171"/>
                    <a:gd name="T1" fmla="*/ 0 h 876"/>
                    <a:gd name="T2" fmla="*/ 171 w 171"/>
                    <a:gd name="T3" fmla="*/ 876 h 876"/>
                    <a:gd name="T4" fmla="*/ 161 w 171"/>
                    <a:gd name="T5" fmla="*/ 870 h 876"/>
                    <a:gd name="T6" fmla="*/ 161 w 171"/>
                    <a:gd name="T7" fmla="*/ 10 h 876"/>
                    <a:gd name="T8" fmla="*/ 10 w 171"/>
                    <a:gd name="T9" fmla="*/ 10 h 876"/>
                    <a:gd name="T10" fmla="*/ 0 w 171"/>
                    <a:gd name="T11" fmla="*/ 0 h 876"/>
                    <a:gd name="T12" fmla="*/ 171 w 171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1" h="876">
                      <a:moveTo>
                        <a:pt x="171" y="0"/>
                      </a:moveTo>
                      <a:lnTo>
                        <a:pt x="171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7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2" name="Freeform 2072"/>
                <p:cNvSpPr>
                  <a:spLocks/>
                </p:cNvSpPr>
                <p:nvPr/>
              </p:nvSpPr>
              <p:spPr bwMode="auto">
                <a:xfrm>
                  <a:off x="3301" y="1734"/>
                  <a:ext cx="2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3" name="Freeform 2073"/>
                <p:cNvSpPr>
                  <a:spLocks/>
                </p:cNvSpPr>
                <p:nvPr/>
              </p:nvSpPr>
              <p:spPr bwMode="auto">
                <a:xfrm>
                  <a:off x="3296" y="2168"/>
                  <a:ext cx="6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4" name="Freeform 2074"/>
                <p:cNvSpPr>
                  <a:spLocks/>
                </p:cNvSpPr>
                <p:nvPr/>
              </p:nvSpPr>
              <p:spPr bwMode="auto">
                <a:xfrm>
                  <a:off x="3296" y="1737"/>
                  <a:ext cx="3" cy="432"/>
                </a:xfrm>
                <a:custGeom>
                  <a:avLst/>
                  <a:gdLst>
                    <a:gd name="T0" fmla="*/ 4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4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4 w 6"/>
                    <a:gd name="T17" fmla="*/ 0 h 864"/>
                    <a:gd name="T18" fmla="*/ 4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4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5" name="Freeform 2075"/>
                <p:cNvSpPr>
                  <a:spLocks/>
                </p:cNvSpPr>
                <p:nvPr/>
              </p:nvSpPr>
              <p:spPr bwMode="auto">
                <a:xfrm>
                  <a:off x="3221" y="1737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2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2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2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6" name="Freeform 2076"/>
                <p:cNvSpPr>
                  <a:spLocks/>
                </p:cNvSpPr>
                <p:nvPr/>
              </p:nvSpPr>
              <p:spPr bwMode="auto">
                <a:xfrm>
                  <a:off x="3213" y="1733"/>
                  <a:ext cx="10" cy="7"/>
                </a:xfrm>
                <a:custGeom>
                  <a:avLst/>
                  <a:gdLst>
                    <a:gd name="T0" fmla="*/ 7 w 19"/>
                    <a:gd name="T1" fmla="*/ 0 h 13"/>
                    <a:gd name="T2" fmla="*/ 5 w 19"/>
                    <a:gd name="T3" fmla="*/ 4 h 13"/>
                    <a:gd name="T4" fmla="*/ 15 w 19"/>
                    <a:gd name="T5" fmla="*/ 13 h 13"/>
                    <a:gd name="T6" fmla="*/ 19 w 19"/>
                    <a:gd name="T7" fmla="*/ 10 h 13"/>
                    <a:gd name="T8" fmla="*/ 9 w 19"/>
                    <a:gd name="T9" fmla="*/ 2 h 13"/>
                    <a:gd name="T10" fmla="*/ 7 w 19"/>
                    <a:gd name="T11" fmla="*/ 6 h 13"/>
                    <a:gd name="T12" fmla="*/ 7 w 19"/>
                    <a:gd name="T13" fmla="*/ 0 h 13"/>
                    <a:gd name="T14" fmla="*/ 0 w 19"/>
                    <a:gd name="T15" fmla="*/ 0 h 13"/>
                    <a:gd name="T16" fmla="*/ 5 w 19"/>
                    <a:gd name="T17" fmla="*/ 4 h 13"/>
                    <a:gd name="T18" fmla="*/ 7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7" y="0"/>
                      </a:moveTo>
                      <a:lnTo>
                        <a:pt x="5" y="4"/>
                      </a:lnTo>
                      <a:lnTo>
                        <a:pt x="15" y="13"/>
                      </a:lnTo>
                      <a:lnTo>
                        <a:pt x="19" y="10"/>
                      </a:lnTo>
                      <a:lnTo>
                        <a:pt x="9" y="2"/>
                      </a:lnTo>
                      <a:lnTo>
                        <a:pt x="7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7" name="Freeform 2077"/>
                <p:cNvSpPr>
                  <a:spLocks/>
                </p:cNvSpPr>
                <p:nvPr/>
              </p:nvSpPr>
              <p:spPr bwMode="auto">
                <a:xfrm>
                  <a:off x="3217" y="1733"/>
                  <a:ext cx="86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71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71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71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71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8" name="Freeform 2078"/>
                <p:cNvSpPr>
                  <a:spLocks/>
                </p:cNvSpPr>
                <p:nvPr/>
              </p:nvSpPr>
              <p:spPr bwMode="auto">
                <a:xfrm>
                  <a:off x="3413" y="1734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79" name="Freeform 2079"/>
                <p:cNvSpPr>
                  <a:spLocks/>
                </p:cNvSpPr>
                <p:nvPr/>
              </p:nvSpPr>
              <p:spPr bwMode="auto">
                <a:xfrm>
                  <a:off x="3496" y="1734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0" name="Freeform 2080"/>
                <p:cNvSpPr>
                  <a:spLocks/>
                </p:cNvSpPr>
                <p:nvPr/>
              </p:nvSpPr>
              <p:spPr bwMode="auto">
                <a:xfrm>
                  <a:off x="3492" y="2168"/>
                  <a:ext cx="6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1" name="Freeform 2081"/>
                <p:cNvSpPr>
                  <a:spLocks/>
                </p:cNvSpPr>
                <p:nvPr/>
              </p:nvSpPr>
              <p:spPr bwMode="auto">
                <a:xfrm>
                  <a:off x="3492" y="1737"/>
                  <a:ext cx="2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2" name="Freeform 2082"/>
                <p:cNvSpPr>
                  <a:spLocks/>
                </p:cNvSpPr>
                <p:nvPr/>
              </p:nvSpPr>
              <p:spPr bwMode="auto">
                <a:xfrm>
                  <a:off x="3417" y="1737"/>
                  <a:ext cx="76" cy="3"/>
                </a:xfrm>
                <a:custGeom>
                  <a:avLst/>
                  <a:gdLst>
                    <a:gd name="T0" fmla="*/ 0 w 151"/>
                    <a:gd name="T1" fmla="*/ 5 h 5"/>
                    <a:gd name="T2" fmla="*/ 2 w 151"/>
                    <a:gd name="T3" fmla="*/ 5 h 5"/>
                    <a:gd name="T4" fmla="*/ 151 w 151"/>
                    <a:gd name="T5" fmla="*/ 5 h 5"/>
                    <a:gd name="T6" fmla="*/ 151 w 151"/>
                    <a:gd name="T7" fmla="*/ 0 h 5"/>
                    <a:gd name="T8" fmla="*/ 2 w 151"/>
                    <a:gd name="T9" fmla="*/ 0 h 5"/>
                    <a:gd name="T10" fmla="*/ 4 w 151"/>
                    <a:gd name="T11" fmla="*/ 2 h 5"/>
                    <a:gd name="T12" fmla="*/ 0 w 151"/>
                    <a:gd name="T13" fmla="*/ 5 h 5"/>
                    <a:gd name="T14" fmla="*/ 2 w 151"/>
                    <a:gd name="T15" fmla="*/ 5 h 5"/>
                    <a:gd name="T16" fmla="*/ 2 w 151"/>
                    <a:gd name="T17" fmla="*/ 5 h 5"/>
                    <a:gd name="T18" fmla="*/ 0 w 151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1" y="5"/>
                      </a:lnTo>
                      <a:lnTo>
                        <a:pt x="15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3" name="Freeform 2083"/>
                <p:cNvSpPr>
                  <a:spLocks/>
                </p:cNvSpPr>
                <p:nvPr/>
              </p:nvSpPr>
              <p:spPr bwMode="auto">
                <a:xfrm>
                  <a:off x="3409" y="1733"/>
                  <a:ext cx="10" cy="7"/>
                </a:xfrm>
                <a:custGeom>
                  <a:avLst/>
                  <a:gdLst>
                    <a:gd name="T0" fmla="*/ 8 w 20"/>
                    <a:gd name="T1" fmla="*/ 0 h 13"/>
                    <a:gd name="T2" fmla="*/ 6 w 20"/>
                    <a:gd name="T3" fmla="*/ 4 h 13"/>
                    <a:gd name="T4" fmla="*/ 16 w 20"/>
                    <a:gd name="T5" fmla="*/ 13 h 13"/>
                    <a:gd name="T6" fmla="*/ 20 w 20"/>
                    <a:gd name="T7" fmla="*/ 10 h 13"/>
                    <a:gd name="T8" fmla="*/ 10 w 20"/>
                    <a:gd name="T9" fmla="*/ 2 h 13"/>
                    <a:gd name="T10" fmla="*/ 8 w 20"/>
                    <a:gd name="T11" fmla="*/ 6 h 13"/>
                    <a:gd name="T12" fmla="*/ 8 w 20"/>
                    <a:gd name="T13" fmla="*/ 0 h 13"/>
                    <a:gd name="T14" fmla="*/ 0 w 20"/>
                    <a:gd name="T15" fmla="*/ 0 h 13"/>
                    <a:gd name="T16" fmla="*/ 6 w 20"/>
                    <a:gd name="T17" fmla="*/ 4 h 13"/>
                    <a:gd name="T18" fmla="*/ 8 w 20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6" y="13"/>
                      </a:lnTo>
                      <a:lnTo>
                        <a:pt x="20" y="10"/>
                      </a:lnTo>
                      <a:lnTo>
                        <a:pt x="10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4" name="Freeform 2084"/>
                <p:cNvSpPr>
                  <a:spLocks/>
                </p:cNvSpPr>
                <p:nvPr/>
              </p:nvSpPr>
              <p:spPr bwMode="auto">
                <a:xfrm>
                  <a:off x="3413" y="1733"/>
                  <a:ext cx="86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69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69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69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69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5" name="Freeform 2085"/>
                <p:cNvSpPr>
                  <a:spLocks/>
                </p:cNvSpPr>
                <p:nvPr/>
              </p:nvSpPr>
              <p:spPr bwMode="auto">
                <a:xfrm>
                  <a:off x="3609" y="1734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8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8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6" name="Freeform 2086"/>
                <p:cNvSpPr>
                  <a:spLocks/>
                </p:cNvSpPr>
                <p:nvPr/>
              </p:nvSpPr>
              <p:spPr bwMode="auto">
                <a:xfrm>
                  <a:off x="3692" y="1734"/>
                  <a:ext cx="2" cy="440"/>
                </a:xfrm>
                <a:custGeom>
                  <a:avLst/>
                  <a:gdLst>
                    <a:gd name="T0" fmla="*/ 0 w 4"/>
                    <a:gd name="T1" fmla="*/ 878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2 w 4"/>
                    <a:gd name="T11" fmla="*/ 872 h 880"/>
                    <a:gd name="T12" fmla="*/ 0 w 4"/>
                    <a:gd name="T13" fmla="*/ 878 h 880"/>
                    <a:gd name="T14" fmla="*/ 4 w 4"/>
                    <a:gd name="T15" fmla="*/ 880 h 880"/>
                    <a:gd name="T16" fmla="*/ 4 w 4"/>
                    <a:gd name="T17" fmla="*/ 876 h 880"/>
                    <a:gd name="T18" fmla="*/ 0 w 4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0" y="878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2" y="872"/>
                      </a:lnTo>
                      <a:lnTo>
                        <a:pt x="0" y="878"/>
                      </a:lnTo>
                      <a:lnTo>
                        <a:pt x="4" y="880"/>
                      </a:lnTo>
                      <a:lnTo>
                        <a:pt x="4" y="876"/>
                      </a:lnTo>
                      <a:lnTo>
                        <a:pt x="0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7" name="Freeform 2087"/>
                <p:cNvSpPr>
                  <a:spLocks/>
                </p:cNvSpPr>
                <p:nvPr/>
              </p:nvSpPr>
              <p:spPr bwMode="auto">
                <a:xfrm>
                  <a:off x="3687" y="2168"/>
                  <a:ext cx="6" cy="5"/>
                </a:xfrm>
                <a:custGeom>
                  <a:avLst/>
                  <a:gdLst>
                    <a:gd name="T0" fmla="*/ 0 w 12"/>
                    <a:gd name="T1" fmla="*/ 2 h 10"/>
                    <a:gd name="T2" fmla="*/ 2 w 12"/>
                    <a:gd name="T3" fmla="*/ 4 h 10"/>
                    <a:gd name="T4" fmla="*/ 10 w 12"/>
                    <a:gd name="T5" fmla="*/ 10 h 10"/>
                    <a:gd name="T6" fmla="*/ 12 w 12"/>
                    <a:gd name="T7" fmla="*/ 4 h 10"/>
                    <a:gd name="T8" fmla="*/ 4 w 12"/>
                    <a:gd name="T9" fmla="*/ 0 h 10"/>
                    <a:gd name="T10" fmla="*/ 6 w 12"/>
                    <a:gd name="T11" fmla="*/ 2 h 10"/>
                    <a:gd name="T12" fmla="*/ 0 w 12"/>
                    <a:gd name="T13" fmla="*/ 2 h 10"/>
                    <a:gd name="T14" fmla="*/ 0 w 12"/>
                    <a:gd name="T15" fmla="*/ 4 h 10"/>
                    <a:gd name="T16" fmla="*/ 2 w 12"/>
                    <a:gd name="T17" fmla="*/ 4 h 10"/>
                    <a:gd name="T18" fmla="*/ 0 w 12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0" y="10"/>
                      </a:lnTo>
                      <a:lnTo>
                        <a:pt x="12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8" name="Freeform 2088"/>
                <p:cNvSpPr>
                  <a:spLocks/>
                </p:cNvSpPr>
                <p:nvPr/>
              </p:nvSpPr>
              <p:spPr bwMode="auto">
                <a:xfrm>
                  <a:off x="3687" y="1737"/>
                  <a:ext cx="3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89" name="Freeform 2089"/>
                <p:cNvSpPr>
                  <a:spLocks/>
                </p:cNvSpPr>
                <p:nvPr/>
              </p:nvSpPr>
              <p:spPr bwMode="auto">
                <a:xfrm>
                  <a:off x="3613" y="1737"/>
                  <a:ext cx="75" cy="3"/>
                </a:xfrm>
                <a:custGeom>
                  <a:avLst/>
                  <a:gdLst>
                    <a:gd name="T0" fmla="*/ 0 w 151"/>
                    <a:gd name="T1" fmla="*/ 5 h 5"/>
                    <a:gd name="T2" fmla="*/ 0 w 151"/>
                    <a:gd name="T3" fmla="*/ 5 h 5"/>
                    <a:gd name="T4" fmla="*/ 151 w 151"/>
                    <a:gd name="T5" fmla="*/ 5 h 5"/>
                    <a:gd name="T6" fmla="*/ 151 w 151"/>
                    <a:gd name="T7" fmla="*/ 0 h 5"/>
                    <a:gd name="T8" fmla="*/ 0 w 151"/>
                    <a:gd name="T9" fmla="*/ 0 h 5"/>
                    <a:gd name="T10" fmla="*/ 3 w 151"/>
                    <a:gd name="T11" fmla="*/ 2 h 5"/>
                    <a:gd name="T12" fmla="*/ 0 w 151"/>
                    <a:gd name="T13" fmla="*/ 5 h 5"/>
                    <a:gd name="T14" fmla="*/ 0 w 151"/>
                    <a:gd name="T15" fmla="*/ 5 h 5"/>
                    <a:gd name="T16" fmla="*/ 0 w 151"/>
                    <a:gd name="T17" fmla="*/ 5 h 5"/>
                    <a:gd name="T18" fmla="*/ 0 w 151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5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151" y="5"/>
                      </a:lnTo>
                      <a:lnTo>
                        <a:pt x="151" y="0"/>
                      </a:ln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0" name="Freeform 2090"/>
                <p:cNvSpPr>
                  <a:spLocks/>
                </p:cNvSpPr>
                <p:nvPr/>
              </p:nvSpPr>
              <p:spPr bwMode="auto">
                <a:xfrm>
                  <a:off x="3605" y="1733"/>
                  <a:ext cx="10" cy="7"/>
                </a:xfrm>
                <a:custGeom>
                  <a:avLst/>
                  <a:gdLst>
                    <a:gd name="T0" fmla="*/ 8 w 19"/>
                    <a:gd name="T1" fmla="*/ 0 h 13"/>
                    <a:gd name="T2" fmla="*/ 6 w 19"/>
                    <a:gd name="T3" fmla="*/ 4 h 13"/>
                    <a:gd name="T4" fmla="*/ 16 w 19"/>
                    <a:gd name="T5" fmla="*/ 13 h 13"/>
                    <a:gd name="T6" fmla="*/ 19 w 19"/>
                    <a:gd name="T7" fmla="*/ 10 h 13"/>
                    <a:gd name="T8" fmla="*/ 10 w 19"/>
                    <a:gd name="T9" fmla="*/ 2 h 13"/>
                    <a:gd name="T10" fmla="*/ 8 w 19"/>
                    <a:gd name="T11" fmla="*/ 6 h 13"/>
                    <a:gd name="T12" fmla="*/ 8 w 19"/>
                    <a:gd name="T13" fmla="*/ 0 h 13"/>
                    <a:gd name="T14" fmla="*/ 0 w 19"/>
                    <a:gd name="T15" fmla="*/ 0 h 13"/>
                    <a:gd name="T16" fmla="*/ 6 w 19"/>
                    <a:gd name="T17" fmla="*/ 4 h 13"/>
                    <a:gd name="T18" fmla="*/ 8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8" y="0"/>
                      </a:moveTo>
                      <a:lnTo>
                        <a:pt x="6" y="4"/>
                      </a:lnTo>
                      <a:lnTo>
                        <a:pt x="16" y="13"/>
                      </a:lnTo>
                      <a:lnTo>
                        <a:pt x="19" y="10"/>
                      </a:lnTo>
                      <a:lnTo>
                        <a:pt x="10" y="2"/>
                      </a:lnTo>
                      <a:lnTo>
                        <a:pt x="8" y="6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1" name="Freeform 2091"/>
                <p:cNvSpPr>
                  <a:spLocks/>
                </p:cNvSpPr>
                <p:nvPr/>
              </p:nvSpPr>
              <p:spPr bwMode="auto">
                <a:xfrm>
                  <a:off x="3609" y="1733"/>
                  <a:ext cx="85" cy="3"/>
                </a:xfrm>
                <a:custGeom>
                  <a:avLst/>
                  <a:gdLst>
                    <a:gd name="T0" fmla="*/ 171 w 171"/>
                    <a:gd name="T1" fmla="*/ 2 h 6"/>
                    <a:gd name="T2" fmla="*/ 169 w 171"/>
                    <a:gd name="T3" fmla="*/ 0 h 6"/>
                    <a:gd name="T4" fmla="*/ 0 w 171"/>
                    <a:gd name="T5" fmla="*/ 0 h 6"/>
                    <a:gd name="T6" fmla="*/ 0 w 171"/>
                    <a:gd name="T7" fmla="*/ 6 h 6"/>
                    <a:gd name="T8" fmla="*/ 169 w 171"/>
                    <a:gd name="T9" fmla="*/ 6 h 6"/>
                    <a:gd name="T10" fmla="*/ 167 w 171"/>
                    <a:gd name="T11" fmla="*/ 2 h 6"/>
                    <a:gd name="T12" fmla="*/ 171 w 171"/>
                    <a:gd name="T13" fmla="*/ 2 h 6"/>
                    <a:gd name="T14" fmla="*/ 171 w 171"/>
                    <a:gd name="T15" fmla="*/ 0 h 6"/>
                    <a:gd name="T16" fmla="*/ 169 w 171"/>
                    <a:gd name="T17" fmla="*/ 0 h 6"/>
                    <a:gd name="T18" fmla="*/ 171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171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9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2" name="Freeform 2092"/>
                <p:cNvSpPr>
                  <a:spLocks/>
                </p:cNvSpPr>
                <p:nvPr/>
              </p:nvSpPr>
              <p:spPr bwMode="auto">
                <a:xfrm>
                  <a:off x="3804" y="1734"/>
                  <a:ext cx="84" cy="438"/>
                </a:xfrm>
                <a:custGeom>
                  <a:avLst/>
                  <a:gdLst>
                    <a:gd name="T0" fmla="*/ 168 w 168"/>
                    <a:gd name="T1" fmla="*/ 0 h 876"/>
                    <a:gd name="T2" fmla="*/ 168 w 168"/>
                    <a:gd name="T3" fmla="*/ 876 h 876"/>
                    <a:gd name="T4" fmla="*/ 161 w 168"/>
                    <a:gd name="T5" fmla="*/ 870 h 876"/>
                    <a:gd name="T6" fmla="*/ 161 w 168"/>
                    <a:gd name="T7" fmla="*/ 10 h 876"/>
                    <a:gd name="T8" fmla="*/ 9 w 168"/>
                    <a:gd name="T9" fmla="*/ 10 h 876"/>
                    <a:gd name="T10" fmla="*/ 0 w 168"/>
                    <a:gd name="T11" fmla="*/ 0 h 876"/>
                    <a:gd name="T12" fmla="*/ 168 w 168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8" h="876">
                      <a:moveTo>
                        <a:pt x="168" y="0"/>
                      </a:moveTo>
                      <a:lnTo>
                        <a:pt x="168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9" y="10"/>
                      </a:lnTo>
                      <a:lnTo>
                        <a:pt x="0" y="0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3" name="Freeform 2093"/>
                <p:cNvSpPr>
                  <a:spLocks/>
                </p:cNvSpPr>
                <p:nvPr/>
              </p:nvSpPr>
              <p:spPr bwMode="auto">
                <a:xfrm>
                  <a:off x="3887" y="1734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4" name="Freeform 2094"/>
                <p:cNvSpPr>
                  <a:spLocks/>
                </p:cNvSpPr>
                <p:nvPr/>
              </p:nvSpPr>
              <p:spPr bwMode="auto">
                <a:xfrm>
                  <a:off x="3882" y="2168"/>
                  <a:ext cx="7" cy="5"/>
                </a:xfrm>
                <a:custGeom>
                  <a:avLst/>
                  <a:gdLst>
                    <a:gd name="T0" fmla="*/ 0 w 13"/>
                    <a:gd name="T1" fmla="*/ 2 h 10"/>
                    <a:gd name="T2" fmla="*/ 2 w 13"/>
                    <a:gd name="T3" fmla="*/ 4 h 10"/>
                    <a:gd name="T4" fmla="*/ 11 w 13"/>
                    <a:gd name="T5" fmla="*/ 10 h 10"/>
                    <a:gd name="T6" fmla="*/ 13 w 13"/>
                    <a:gd name="T7" fmla="*/ 4 h 10"/>
                    <a:gd name="T8" fmla="*/ 4 w 13"/>
                    <a:gd name="T9" fmla="*/ 0 h 10"/>
                    <a:gd name="T10" fmla="*/ 6 w 13"/>
                    <a:gd name="T11" fmla="*/ 2 h 10"/>
                    <a:gd name="T12" fmla="*/ 0 w 13"/>
                    <a:gd name="T13" fmla="*/ 2 h 10"/>
                    <a:gd name="T14" fmla="*/ 0 w 13"/>
                    <a:gd name="T15" fmla="*/ 4 h 10"/>
                    <a:gd name="T16" fmla="*/ 2 w 13"/>
                    <a:gd name="T17" fmla="*/ 4 h 10"/>
                    <a:gd name="T18" fmla="*/ 0 w 13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1" y="10"/>
                      </a:lnTo>
                      <a:lnTo>
                        <a:pt x="13" y="4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5" name="Freeform 2095"/>
                <p:cNvSpPr>
                  <a:spLocks/>
                </p:cNvSpPr>
                <p:nvPr/>
              </p:nvSpPr>
              <p:spPr bwMode="auto">
                <a:xfrm>
                  <a:off x="3882" y="1737"/>
                  <a:ext cx="3" cy="432"/>
                </a:xfrm>
                <a:custGeom>
                  <a:avLst/>
                  <a:gdLst>
                    <a:gd name="T0" fmla="*/ 4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4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4 w 6"/>
                    <a:gd name="T17" fmla="*/ 0 h 864"/>
                    <a:gd name="T18" fmla="*/ 4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4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4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6" name="Freeform 2096"/>
                <p:cNvSpPr>
                  <a:spLocks/>
                </p:cNvSpPr>
                <p:nvPr/>
              </p:nvSpPr>
              <p:spPr bwMode="auto">
                <a:xfrm>
                  <a:off x="3809" y="1737"/>
                  <a:ext cx="75" cy="3"/>
                </a:xfrm>
                <a:custGeom>
                  <a:avLst/>
                  <a:gdLst>
                    <a:gd name="T0" fmla="*/ 0 w 152"/>
                    <a:gd name="T1" fmla="*/ 5 h 5"/>
                    <a:gd name="T2" fmla="*/ 0 w 152"/>
                    <a:gd name="T3" fmla="*/ 5 h 5"/>
                    <a:gd name="T4" fmla="*/ 152 w 152"/>
                    <a:gd name="T5" fmla="*/ 5 h 5"/>
                    <a:gd name="T6" fmla="*/ 152 w 152"/>
                    <a:gd name="T7" fmla="*/ 0 h 5"/>
                    <a:gd name="T8" fmla="*/ 0 w 152"/>
                    <a:gd name="T9" fmla="*/ 0 h 5"/>
                    <a:gd name="T10" fmla="*/ 2 w 152"/>
                    <a:gd name="T11" fmla="*/ 2 h 5"/>
                    <a:gd name="T12" fmla="*/ 0 w 152"/>
                    <a:gd name="T13" fmla="*/ 5 h 5"/>
                    <a:gd name="T14" fmla="*/ 0 w 152"/>
                    <a:gd name="T15" fmla="*/ 5 h 5"/>
                    <a:gd name="T16" fmla="*/ 0 w 152"/>
                    <a:gd name="T17" fmla="*/ 5 h 5"/>
                    <a:gd name="T18" fmla="*/ 0 w 152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2" h="5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152" y="5"/>
                      </a:lnTo>
                      <a:lnTo>
                        <a:pt x="15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7" name="Freeform 2097"/>
                <p:cNvSpPr>
                  <a:spLocks/>
                </p:cNvSpPr>
                <p:nvPr/>
              </p:nvSpPr>
              <p:spPr bwMode="auto">
                <a:xfrm>
                  <a:off x="3801" y="1733"/>
                  <a:ext cx="9" cy="7"/>
                </a:xfrm>
                <a:custGeom>
                  <a:avLst/>
                  <a:gdLst>
                    <a:gd name="T0" fmla="*/ 6 w 17"/>
                    <a:gd name="T1" fmla="*/ 0 h 13"/>
                    <a:gd name="T2" fmla="*/ 4 w 17"/>
                    <a:gd name="T3" fmla="*/ 4 h 13"/>
                    <a:gd name="T4" fmla="*/ 15 w 17"/>
                    <a:gd name="T5" fmla="*/ 13 h 13"/>
                    <a:gd name="T6" fmla="*/ 17 w 17"/>
                    <a:gd name="T7" fmla="*/ 10 h 13"/>
                    <a:gd name="T8" fmla="*/ 8 w 17"/>
                    <a:gd name="T9" fmla="*/ 2 h 13"/>
                    <a:gd name="T10" fmla="*/ 6 w 17"/>
                    <a:gd name="T11" fmla="*/ 6 h 13"/>
                    <a:gd name="T12" fmla="*/ 6 w 17"/>
                    <a:gd name="T13" fmla="*/ 0 h 13"/>
                    <a:gd name="T14" fmla="*/ 0 w 17"/>
                    <a:gd name="T15" fmla="*/ 0 h 13"/>
                    <a:gd name="T16" fmla="*/ 4 w 17"/>
                    <a:gd name="T17" fmla="*/ 4 h 13"/>
                    <a:gd name="T18" fmla="*/ 6 w 17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" h="13">
                      <a:moveTo>
                        <a:pt x="6" y="0"/>
                      </a:moveTo>
                      <a:lnTo>
                        <a:pt x="4" y="4"/>
                      </a:lnTo>
                      <a:lnTo>
                        <a:pt x="15" y="13"/>
                      </a:lnTo>
                      <a:lnTo>
                        <a:pt x="17" y="10"/>
                      </a:lnTo>
                      <a:lnTo>
                        <a:pt x="8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8" name="Freeform 2098"/>
                <p:cNvSpPr>
                  <a:spLocks/>
                </p:cNvSpPr>
                <p:nvPr/>
              </p:nvSpPr>
              <p:spPr bwMode="auto">
                <a:xfrm>
                  <a:off x="3804" y="1733"/>
                  <a:ext cx="86" cy="3"/>
                </a:xfrm>
                <a:custGeom>
                  <a:avLst/>
                  <a:gdLst>
                    <a:gd name="T0" fmla="*/ 172 w 172"/>
                    <a:gd name="T1" fmla="*/ 2 h 6"/>
                    <a:gd name="T2" fmla="*/ 168 w 172"/>
                    <a:gd name="T3" fmla="*/ 0 h 6"/>
                    <a:gd name="T4" fmla="*/ 0 w 172"/>
                    <a:gd name="T5" fmla="*/ 0 h 6"/>
                    <a:gd name="T6" fmla="*/ 0 w 172"/>
                    <a:gd name="T7" fmla="*/ 6 h 6"/>
                    <a:gd name="T8" fmla="*/ 168 w 172"/>
                    <a:gd name="T9" fmla="*/ 6 h 6"/>
                    <a:gd name="T10" fmla="*/ 166 w 172"/>
                    <a:gd name="T11" fmla="*/ 2 h 6"/>
                    <a:gd name="T12" fmla="*/ 172 w 172"/>
                    <a:gd name="T13" fmla="*/ 2 h 6"/>
                    <a:gd name="T14" fmla="*/ 172 w 172"/>
                    <a:gd name="T15" fmla="*/ 0 h 6"/>
                    <a:gd name="T16" fmla="*/ 168 w 172"/>
                    <a:gd name="T17" fmla="*/ 0 h 6"/>
                    <a:gd name="T18" fmla="*/ 172 w 172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2" h="6">
                      <a:moveTo>
                        <a:pt x="172" y="2"/>
                      </a:moveTo>
                      <a:lnTo>
                        <a:pt x="168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8" y="6"/>
                      </a:lnTo>
                      <a:lnTo>
                        <a:pt x="166" y="2"/>
                      </a:lnTo>
                      <a:lnTo>
                        <a:pt x="172" y="2"/>
                      </a:lnTo>
                      <a:lnTo>
                        <a:pt x="172" y="0"/>
                      </a:lnTo>
                      <a:lnTo>
                        <a:pt x="168" y="0"/>
                      </a:lnTo>
                      <a:lnTo>
                        <a:pt x="17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699" name="Freeform 2099"/>
                <p:cNvSpPr>
                  <a:spLocks/>
                </p:cNvSpPr>
                <p:nvPr/>
              </p:nvSpPr>
              <p:spPr bwMode="auto">
                <a:xfrm>
                  <a:off x="4000" y="1734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0" name="Freeform 2100"/>
                <p:cNvSpPr>
                  <a:spLocks/>
                </p:cNvSpPr>
                <p:nvPr/>
              </p:nvSpPr>
              <p:spPr bwMode="auto">
                <a:xfrm>
                  <a:off x="4083" y="1734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1" name="Freeform 2101"/>
                <p:cNvSpPr>
                  <a:spLocks/>
                </p:cNvSpPr>
                <p:nvPr/>
              </p:nvSpPr>
              <p:spPr bwMode="auto">
                <a:xfrm>
                  <a:off x="4078" y="2168"/>
                  <a:ext cx="7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4 w 14"/>
                    <a:gd name="T9" fmla="*/ 0 h 10"/>
                    <a:gd name="T10" fmla="*/ 4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2" name="Freeform 2102"/>
                <p:cNvSpPr>
                  <a:spLocks/>
                </p:cNvSpPr>
                <p:nvPr/>
              </p:nvSpPr>
              <p:spPr bwMode="auto">
                <a:xfrm>
                  <a:off x="4078" y="1737"/>
                  <a:ext cx="2" cy="432"/>
                </a:xfrm>
                <a:custGeom>
                  <a:avLst/>
                  <a:gdLst>
                    <a:gd name="T0" fmla="*/ 2 w 4"/>
                    <a:gd name="T1" fmla="*/ 5 h 864"/>
                    <a:gd name="T2" fmla="*/ 0 w 4"/>
                    <a:gd name="T3" fmla="*/ 4 h 864"/>
                    <a:gd name="T4" fmla="*/ 0 w 4"/>
                    <a:gd name="T5" fmla="*/ 864 h 864"/>
                    <a:gd name="T6" fmla="*/ 4 w 4"/>
                    <a:gd name="T7" fmla="*/ 864 h 864"/>
                    <a:gd name="T8" fmla="*/ 4 w 4"/>
                    <a:gd name="T9" fmla="*/ 4 h 864"/>
                    <a:gd name="T10" fmla="*/ 2 w 4"/>
                    <a:gd name="T11" fmla="*/ 0 h 864"/>
                    <a:gd name="T12" fmla="*/ 4 w 4"/>
                    <a:gd name="T13" fmla="*/ 4 h 864"/>
                    <a:gd name="T14" fmla="*/ 4 w 4"/>
                    <a:gd name="T15" fmla="*/ 0 h 864"/>
                    <a:gd name="T16" fmla="*/ 2 w 4"/>
                    <a:gd name="T17" fmla="*/ 0 h 864"/>
                    <a:gd name="T18" fmla="*/ 2 w 4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4" y="864"/>
                      </a:lnTo>
                      <a:lnTo>
                        <a:pt x="4" y="4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3" name="Freeform 2103"/>
                <p:cNvSpPr>
                  <a:spLocks/>
                </p:cNvSpPr>
                <p:nvPr/>
              </p:nvSpPr>
              <p:spPr bwMode="auto">
                <a:xfrm>
                  <a:off x="4004" y="1737"/>
                  <a:ext cx="75" cy="3"/>
                </a:xfrm>
                <a:custGeom>
                  <a:avLst/>
                  <a:gdLst>
                    <a:gd name="T0" fmla="*/ 0 w 151"/>
                    <a:gd name="T1" fmla="*/ 5 h 5"/>
                    <a:gd name="T2" fmla="*/ 2 w 151"/>
                    <a:gd name="T3" fmla="*/ 5 h 5"/>
                    <a:gd name="T4" fmla="*/ 151 w 151"/>
                    <a:gd name="T5" fmla="*/ 5 h 5"/>
                    <a:gd name="T6" fmla="*/ 151 w 151"/>
                    <a:gd name="T7" fmla="*/ 0 h 5"/>
                    <a:gd name="T8" fmla="*/ 2 w 151"/>
                    <a:gd name="T9" fmla="*/ 0 h 5"/>
                    <a:gd name="T10" fmla="*/ 4 w 151"/>
                    <a:gd name="T11" fmla="*/ 2 h 5"/>
                    <a:gd name="T12" fmla="*/ 0 w 151"/>
                    <a:gd name="T13" fmla="*/ 5 h 5"/>
                    <a:gd name="T14" fmla="*/ 2 w 151"/>
                    <a:gd name="T15" fmla="*/ 5 h 5"/>
                    <a:gd name="T16" fmla="*/ 2 w 151"/>
                    <a:gd name="T17" fmla="*/ 5 h 5"/>
                    <a:gd name="T18" fmla="*/ 0 w 151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1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1" y="5"/>
                      </a:lnTo>
                      <a:lnTo>
                        <a:pt x="15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4" name="Freeform 2104"/>
                <p:cNvSpPr>
                  <a:spLocks/>
                </p:cNvSpPr>
                <p:nvPr/>
              </p:nvSpPr>
              <p:spPr bwMode="auto">
                <a:xfrm>
                  <a:off x="3996" y="1733"/>
                  <a:ext cx="10" cy="7"/>
                </a:xfrm>
                <a:custGeom>
                  <a:avLst/>
                  <a:gdLst>
                    <a:gd name="T0" fmla="*/ 7 w 19"/>
                    <a:gd name="T1" fmla="*/ 0 h 13"/>
                    <a:gd name="T2" fmla="*/ 5 w 19"/>
                    <a:gd name="T3" fmla="*/ 4 h 13"/>
                    <a:gd name="T4" fmla="*/ 15 w 19"/>
                    <a:gd name="T5" fmla="*/ 13 h 13"/>
                    <a:gd name="T6" fmla="*/ 19 w 19"/>
                    <a:gd name="T7" fmla="*/ 10 h 13"/>
                    <a:gd name="T8" fmla="*/ 9 w 19"/>
                    <a:gd name="T9" fmla="*/ 2 h 13"/>
                    <a:gd name="T10" fmla="*/ 7 w 19"/>
                    <a:gd name="T11" fmla="*/ 6 h 13"/>
                    <a:gd name="T12" fmla="*/ 7 w 19"/>
                    <a:gd name="T13" fmla="*/ 0 h 13"/>
                    <a:gd name="T14" fmla="*/ 0 w 19"/>
                    <a:gd name="T15" fmla="*/ 0 h 13"/>
                    <a:gd name="T16" fmla="*/ 5 w 19"/>
                    <a:gd name="T17" fmla="*/ 4 h 13"/>
                    <a:gd name="T18" fmla="*/ 7 w 19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" h="13">
                      <a:moveTo>
                        <a:pt x="7" y="0"/>
                      </a:moveTo>
                      <a:lnTo>
                        <a:pt x="5" y="4"/>
                      </a:lnTo>
                      <a:lnTo>
                        <a:pt x="15" y="13"/>
                      </a:lnTo>
                      <a:lnTo>
                        <a:pt x="19" y="10"/>
                      </a:lnTo>
                      <a:lnTo>
                        <a:pt x="9" y="2"/>
                      </a:lnTo>
                      <a:lnTo>
                        <a:pt x="7" y="6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5" name="Freeform 2105"/>
                <p:cNvSpPr>
                  <a:spLocks/>
                </p:cNvSpPr>
                <p:nvPr/>
              </p:nvSpPr>
              <p:spPr bwMode="auto">
                <a:xfrm>
                  <a:off x="4000" y="1733"/>
                  <a:ext cx="86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69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69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69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69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6" name="Freeform 2106"/>
                <p:cNvSpPr>
                  <a:spLocks/>
                </p:cNvSpPr>
                <p:nvPr/>
              </p:nvSpPr>
              <p:spPr bwMode="auto">
                <a:xfrm>
                  <a:off x="4196" y="1734"/>
                  <a:ext cx="84" cy="438"/>
                </a:xfrm>
                <a:custGeom>
                  <a:avLst/>
                  <a:gdLst>
                    <a:gd name="T0" fmla="*/ 169 w 169"/>
                    <a:gd name="T1" fmla="*/ 0 h 876"/>
                    <a:gd name="T2" fmla="*/ 169 w 169"/>
                    <a:gd name="T3" fmla="*/ 876 h 876"/>
                    <a:gd name="T4" fmla="*/ 159 w 169"/>
                    <a:gd name="T5" fmla="*/ 870 h 876"/>
                    <a:gd name="T6" fmla="*/ 159 w 169"/>
                    <a:gd name="T7" fmla="*/ 10 h 876"/>
                    <a:gd name="T8" fmla="*/ 10 w 169"/>
                    <a:gd name="T9" fmla="*/ 10 h 876"/>
                    <a:gd name="T10" fmla="*/ 0 w 169"/>
                    <a:gd name="T11" fmla="*/ 0 h 876"/>
                    <a:gd name="T12" fmla="*/ 169 w 169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9" h="876">
                      <a:moveTo>
                        <a:pt x="169" y="0"/>
                      </a:moveTo>
                      <a:lnTo>
                        <a:pt x="169" y="876"/>
                      </a:lnTo>
                      <a:lnTo>
                        <a:pt x="159" y="870"/>
                      </a:lnTo>
                      <a:lnTo>
                        <a:pt x="159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7" name="Freeform 2107"/>
                <p:cNvSpPr>
                  <a:spLocks/>
                </p:cNvSpPr>
                <p:nvPr/>
              </p:nvSpPr>
              <p:spPr bwMode="auto">
                <a:xfrm>
                  <a:off x="4279" y="1734"/>
                  <a:ext cx="2" cy="440"/>
                </a:xfrm>
                <a:custGeom>
                  <a:avLst/>
                  <a:gdLst>
                    <a:gd name="T0" fmla="*/ 2 w 4"/>
                    <a:gd name="T1" fmla="*/ 878 h 880"/>
                    <a:gd name="T2" fmla="*/ 4 w 4"/>
                    <a:gd name="T3" fmla="*/ 876 h 880"/>
                    <a:gd name="T4" fmla="*/ 4 w 4"/>
                    <a:gd name="T5" fmla="*/ 0 h 880"/>
                    <a:gd name="T6" fmla="*/ 0 w 4"/>
                    <a:gd name="T7" fmla="*/ 0 h 880"/>
                    <a:gd name="T8" fmla="*/ 0 w 4"/>
                    <a:gd name="T9" fmla="*/ 876 h 880"/>
                    <a:gd name="T10" fmla="*/ 4 w 4"/>
                    <a:gd name="T11" fmla="*/ 872 h 880"/>
                    <a:gd name="T12" fmla="*/ 2 w 4"/>
                    <a:gd name="T13" fmla="*/ 878 h 880"/>
                    <a:gd name="T14" fmla="*/ 4 w 4"/>
                    <a:gd name="T15" fmla="*/ 880 h 880"/>
                    <a:gd name="T16" fmla="*/ 4 w 4"/>
                    <a:gd name="T17" fmla="*/ 876 h 880"/>
                    <a:gd name="T18" fmla="*/ 2 w 4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80">
                      <a:moveTo>
                        <a:pt x="2" y="878"/>
                      </a:moveTo>
                      <a:lnTo>
                        <a:pt x="4" y="876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4" y="880"/>
                      </a:lnTo>
                      <a:lnTo>
                        <a:pt x="4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8" name="Freeform 2108"/>
                <p:cNvSpPr>
                  <a:spLocks/>
                </p:cNvSpPr>
                <p:nvPr/>
              </p:nvSpPr>
              <p:spPr bwMode="auto">
                <a:xfrm>
                  <a:off x="4274" y="2168"/>
                  <a:ext cx="7" cy="5"/>
                </a:xfrm>
                <a:custGeom>
                  <a:avLst/>
                  <a:gdLst>
                    <a:gd name="T0" fmla="*/ 0 w 14"/>
                    <a:gd name="T1" fmla="*/ 2 h 10"/>
                    <a:gd name="T2" fmla="*/ 2 w 14"/>
                    <a:gd name="T3" fmla="*/ 4 h 10"/>
                    <a:gd name="T4" fmla="*/ 12 w 14"/>
                    <a:gd name="T5" fmla="*/ 10 h 10"/>
                    <a:gd name="T6" fmla="*/ 14 w 14"/>
                    <a:gd name="T7" fmla="*/ 4 h 10"/>
                    <a:gd name="T8" fmla="*/ 2 w 14"/>
                    <a:gd name="T9" fmla="*/ 0 h 10"/>
                    <a:gd name="T10" fmla="*/ 6 w 14"/>
                    <a:gd name="T11" fmla="*/ 2 h 10"/>
                    <a:gd name="T12" fmla="*/ 0 w 14"/>
                    <a:gd name="T13" fmla="*/ 2 h 10"/>
                    <a:gd name="T14" fmla="*/ 0 w 14"/>
                    <a:gd name="T15" fmla="*/ 4 h 10"/>
                    <a:gd name="T16" fmla="*/ 2 w 14"/>
                    <a:gd name="T17" fmla="*/ 4 h 10"/>
                    <a:gd name="T18" fmla="*/ 0 w 14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12" y="10"/>
                      </a:lnTo>
                      <a:lnTo>
                        <a:pt x="14" y="4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09" name="Freeform 2109"/>
                <p:cNvSpPr>
                  <a:spLocks/>
                </p:cNvSpPr>
                <p:nvPr/>
              </p:nvSpPr>
              <p:spPr bwMode="auto">
                <a:xfrm>
                  <a:off x="4274" y="1737"/>
                  <a:ext cx="3" cy="432"/>
                </a:xfrm>
                <a:custGeom>
                  <a:avLst/>
                  <a:gdLst>
                    <a:gd name="T0" fmla="*/ 2 w 6"/>
                    <a:gd name="T1" fmla="*/ 5 h 864"/>
                    <a:gd name="T2" fmla="*/ 0 w 6"/>
                    <a:gd name="T3" fmla="*/ 4 h 864"/>
                    <a:gd name="T4" fmla="*/ 0 w 6"/>
                    <a:gd name="T5" fmla="*/ 864 h 864"/>
                    <a:gd name="T6" fmla="*/ 6 w 6"/>
                    <a:gd name="T7" fmla="*/ 864 h 864"/>
                    <a:gd name="T8" fmla="*/ 6 w 6"/>
                    <a:gd name="T9" fmla="*/ 4 h 864"/>
                    <a:gd name="T10" fmla="*/ 2 w 6"/>
                    <a:gd name="T11" fmla="*/ 0 h 864"/>
                    <a:gd name="T12" fmla="*/ 6 w 6"/>
                    <a:gd name="T13" fmla="*/ 4 h 864"/>
                    <a:gd name="T14" fmla="*/ 6 w 6"/>
                    <a:gd name="T15" fmla="*/ 0 h 864"/>
                    <a:gd name="T16" fmla="*/ 2 w 6"/>
                    <a:gd name="T17" fmla="*/ 0 h 864"/>
                    <a:gd name="T18" fmla="*/ 2 w 6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6" y="864"/>
                      </a:ln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0" name="Freeform 2110"/>
                <p:cNvSpPr>
                  <a:spLocks/>
                </p:cNvSpPr>
                <p:nvPr/>
              </p:nvSpPr>
              <p:spPr bwMode="auto">
                <a:xfrm>
                  <a:off x="4198" y="1737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4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4 w 153"/>
                    <a:gd name="T9" fmla="*/ 0 h 5"/>
                    <a:gd name="T10" fmla="*/ 4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4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4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1" name="Freeform 2111"/>
                <p:cNvSpPr>
                  <a:spLocks/>
                </p:cNvSpPr>
                <p:nvPr/>
              </p:nvSpPr>
              <p:spPr bwMode="auto">
                <a:xfrm>
                  <a:off x="4193" y="1733"/>
                  <a:ext cx="7" cy="7"/>
                </a:xfrm>
                <a:custGeom>
                  <a:avLst/>
                  <a:gdLst>
                    <a:gd name="T0" fmla="*/ 6 w 16"/>
                    <a:gd name="T1" fmla="*/ 0 h 13"/>
                    <a:gd name="T2" fmla="*/ 4 w 16"/>
                    <a:gd name="T3" fmla="*/ 4 h 13"/>
                    <a:gd name="T4" fmla="*/ 12 w 16"/>
                    <a:gd name="T5" fmla="*/ 13 h 13"/>
                    <a:gd name="T6" fmla="*/ 16 w 16"/>
                    <a:gd name="T7" fmla="*/ 10 h 13"/>
                    <a:gd name="T8" fmla="*/ 8 w 16"/>
                    <a:gd name="T9" fmla="*/ 2 h 13"/>
                    <a:gd name="T10" fmla="*/ 6 w 16"/>
                    <a:gd name="T11" fmla="*/ 6 h 13"/>
                    <a:gd name="T12" fmla="*/ 6 w 16"/>
                    <a:gd name="T13" fmla="*/ 0 h 13"/>
                    <a:gd name="T14" fmla="*/ 0 w 16"/>
                    <a:gd name="T15" fmla="*/ 0 h 13"/>
                    <a:gd name="T16" fmla="*/ 4 w 16"/>
                    <a:gd name="T17" fmla="*/ 4 h 13"/>
                    <a:gd name="T18" fmla="*/ 6 w 16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" h="13">
                      <a:moveTo>
                        <a:pt x="6" y="0"/>
                      </a:moveTo>
                      <a:lnTo>
                        <a:pt x="4" y="4"/>
                      </a:lnTo>
                      <a:lnTo>
                        <a:pt x="12" y="13"/>
                      </a:lnTo>
                      <a:lnTo>
                        <a:pt x="16" y="10"/>
                      </a:lnTo>
                      <a:lnTo>
                        <a:pt x="8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2" name="Freeform 2112"/>
                <p:cNvSpPr>
                  <a:spLocks/>
                </p:cNvSpPr>
                <p:nvPr/>
              </p:nvSpPr>
              <p:spPr bwMode="auto">
                <a:xfrm>
                  <a:off x="4196" y="1733"/>
                  <a:ext cx="85" cy="3"/>
                </a:xfrm>
                <a:custGeom>
                  <a:avLst/>
                  <a:gdLst>
                    <a:gd name="T0" fmla="*/ 171 w 171"/>
                    <a:gd name="T1" fmla="*/ 2 h 6"/>
                    <a:gd name="T2" fmla="*/ 169 w 171"/>
                    <a:gd name="T3" fmla="*/ 0 h 6"/>
                    <a:gd name="T4" fmla="*/ 0 w 171"/>
                    <a:gd name="T5" fmla="*/ 0 h 6"/>
                    <a:gd name="T6" fmla="*/ 0 w 171"/>
                    <a:gd name="T7" fmla="*/ 6 h 6"/>
                    <a:gd name="T8" fmla="*/ 169 w 171"/>
                    <a:gd name="T9" fmla="*/ 6 h 6"/>
                    <a:gd name="T10" fmla="*/ 167 w 171"/>
                    <a:gd name="T11" fmla="*/ 2 h 6"/>
                    <a:gd name="T12" fmla="*/ 171 w 171"/>
                    <a:gd name="T13" fmla="*/ 2 h 6"/>
                    <a:gd name="T14" fmla="*/ 171 w 171"/>
                    <a:gd name="T15" fmla="*/ 0 h 6"/>
                    <a:gd name="T16" fmla="*/ 169 w 171"/>
                    <a:gd name="T17" fmla="*/ 0 h 6"/>
                    <a:gd name="T18" fmla="*/ 171 w 171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">
                      <a:moveTo>
                        <a:pt x="171" y="2"/>
                      </a:moveTo>
                      <a:lnTo>
                        <a:pt x="169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69" y="6"/>
                      </a:lnTo>
                      <a:lnTo>
                        <a:pt x="167" y="2"/>
                      </a:lnTo>
                      <a:lnTo>
                        <a:pt x="171" y="2"/>
                      </a:lnTo>
                      <a:lnTo>
                        <a:pt x="171" y="0"/>
                      </a:lnTo>
                      <a:lnTo>
                        <a:pt x="169" y="0"/>
                      </a:lnTo>
                      <a:lnTo>
                        <a:pt x="17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3" name="Freeform 2113"/>
                <p:cNvSpPr>
                  <a:spLocks/>
                </p:cNvSpPr>
                <p:nvPr/>
              </p:nvSpPr>
              <p:spPr bwMode="auto">
                <a:xfrm>
                  <a:off x="4390" y="1734"/>
                  <a:ext cx="86" cy="438"/>
                </a:xfrm>
                <a:custGeom>
                  <a:avLst/>
                  <a:gdLst>
                    <a:gd name="T0" fmla="*/ 171 w 171"/>
                    <a:gd name="T1" fmla="*/ 0 h 876"/>
                    <a:gd name="T2" fmla="*/ 171 w 171"/>
                    <a:gd name="T3" fmla="*/ 876 h 876"/>
                    <a:gd name="T4" fmla="*/ 161 w 171"/>
                    <a:gd name="T5" fmla="*/ 870 h 876"/>
                    <a:gd name="T6" fmla="*/ 161 w 171"/>
                    <a:gd name="T7" fmla="*/ 10 h 876"/>
                    <a:gd name="T8" fmla="*/ 10 w 171"/>
                    <a:gd name="T9" fmla="*/ 10 h 876"/>
                    <a:gd name="T10" fmla="*/ 0 w 171"/>
                    <a:gd name="T11" fmla="*/ 0 h 876"/>
                    <a:gd name="T12" fmla="*/ 171 w 171"/>
                    <a:gd name="T13" fmla="*/ 0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1" h="876">
                      <a:moveTo>
                        <a:pt x="171" y="0"/>
                      </a:moveTo>
                      <a:lnTo>
                        <a:pt x="171" y="876"/>
                      </a:lnTo>
                      <a:lnTo>
                        <a:pt x="161" y="870"/>
                      </a:lnTo>
                      <a:lnTo>
                        <a:pt x="161" y="10"/>
                      </a:lnTo>
                      <a:lnTo>
                        <a:pt x="10" y="10"/>
                      </a:lnTo>
                      <a:lnTo>
                        <a:pt x="0" y="0"/>
                      </a:lnTo>
                      <a:lnTo>
                        <a:pt x="17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4" name="Freeform 2114"/>
                <p:cNvSpPr>
                  <a:spLocks/>
                </p:cNvSpPr>
                <p:nvPr/>
              </p:nvSpPr>
              <p:spPr bwMode="auto">
                <a:xfrm>
                  <a:off x="4474" y="1734"/>
                  <a:ext cx="3" cy="440"/>
                </a:xfrm>
                <a:custGeom>
                  <a:avLst/>
                  <a:gdLst>
                    <a:gd name="T0" fmla="*/ 2 w 6"/>
                    <a:gd name="T1" fmla="*/ 878 h 880"/>
                    <a:gd name="T2" fmla="*/ 6 w 6"/>
                    <a:gd name="T3" fmla="*/ 876 h 880"/>
                    <a:gd name="T4" fmla="*/ 6 w 6"/>
                    <a:gd name="T5" fmla="*/ 0 h 880"/>
                    <a:gd name="T6" fmla="*/ 0 w 6"/>
                    <a:gd name="T7" fmla="*/ 0 h 880"/>
                    <a:gd name="T8" fmla="*/ 0 w 6"/>
                    <a:gd name="T9" fmla="*/ 876 h 880"/>
                    <a:gd name="T10" fmla="*/ 4 w 6"/>
                    <a:gd name="T11" fmla="*/ 872 h 880"/>
                    <a:gd name="T12" fmla="*/ 2 w 6"/>
                    <a:gd name="T13" fmla="*/ 878 h 880"/>
                    <a:gd name="T14" fmla="*/ 6 w 6"/>
                    <a:gd name="T15" fmla="*/ 880 h 880"/>
                    <a:gd name="T16" fmla="*/ 6 w 6"/>
                    <a:gd name="T17" fmla="*/ 876 h 880"/>
                    <a:gd name="T18" fmla="*/ 2 w 6"/>
                    <a:gd name="T19" fmla="*/ 878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880">
                      <a:moveTo>
                        <a:pt x="2" y="878"/>
                      </a:moveTo>
                      <a:lnTo>
                        <a:pt x="6" y="87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876"/>
                      </a:lnTo>
                      <a:lnTo>
                        <a:pt x="4" y="872"/>
                      </a:lnTo>
                      <a:lnTo>
                        <a:pt x="2" y="878"/>
                      </a:lnTo>
                      <a:lnTo>
                        <a:pt x="6" y="880"/>
                      </a:lnTo>
                      <a:lnTo>
                        <a:pt x="6" y="876"/>
                      </a:lnTo>
                      <a:lnTo>
                        <a:pt x="2" y="8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5" name="Freeform 2115"/>
                <p:cNvSpPr>
                  <a:spLocks/>
                </p:cNvSpPr>
                <p:nvPr/>
              </p:nvSpPr>
              <p:spPr bwMode="auto">
                <a:xfrm>
                  <a:off x="4470" y="2168"/>
                  <a:ext cx="6" cy="5"/>
                </a:xfrm>
                <a:custGeom>
                  <a:avLst/>
                  <a:gdLst>
                    <a:gd name="T0" fmla="*/ 0 w 12"/>
                    <a:gd name="T1" fmla="*/ 2 h 10"/>
                    <a:gd name="T2" fmla="*/ 0 w 12"/>
                    <a:gd name="T3" fmla="*/ 4 h 10"/>
                    <a:gd name="T4" fmla="*/ 10 w 12"/>
                    <a:gd name="T5" fmla="*/ 10 h 10"/>
                    <a:gd name="T6" fmla="*/ 12 w 12"/>
                    <a:gd name="T7" fmla="*/ 4 h 10"/>
                    <a:gd name="T8" fmla="*/ 2 w 12"/>
                    <a:gd name="T9" fmla="*/ 0 h 10"/>
                    <a:gd name="T10" fmla="*/ 4 w 12"/>
                    <a:gd name="T11" fmla="*/ 2 h 10"/>
                    <a:gd name="T12" fmla="*/ 0 w 12"/>
                    <a:gd name="T13" fmla="*/ 2 h 10"/>
                    <a:gd name="T14" fmla="*/ 0 w 12"/>
                    <a:gd name="T15" fmla="*/ 4 h 10"/>
                    <a:gd name="T16" fmla="*/ 0 w 12"/>
                    <a:gd name="T17" fmla="*/ 4 h 10"/>
                    <a:gd name="T18" fmla="*/ 0 w 12"/>
                    <a:gd name="T1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" h="10">
                      <a:moveTo>
                        <a:pt x="0" y="2"/>
                      </a:moveTo>
                      <a:lnTo>
                        <a:pt x="0" y="4"/>
                      </a:lnTo>
                      <a:lnTo>
                        <a:pt x="10" y="10"/>
                      </a:lnTo>
                      <a:lnTo>
                        <a:pt x="12" y="4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6" name="Freeform 2116"/>
                <p:cNvSpPr>
                  <a:spLocks/>
                </p:cNvSpPr>
                <p:nvPr/>
              </p:nvSpPr>
              <p:spPr bwMode="auto">
                <a:xfrm>
                  <a:off x="4470" y="1737"/>
                  <a:ext cx="2" cy="432"/>
                </a:xfrm>
                <a:custGeom>
                  <a:avLst/>
                  <a:gdLst>
                    <a:gd name="T0" fmla="*/ 2 w 4"/>
                    <a:gd name="T1" fmla="*/ 5 h 864"/>
                    <a:gd name="T2" fmla="*/ 0 w 4"/>
                    <a:gd name="T3" fmla="*/ 4 h 864"/>
                    <a:gd name="T4" fmla="*/ 0 w 4"/>
                    <a:gd name="T5" fmla="*/ 864 h 864"/>
                    <a:gd name="T6" fmla="*/ 4 w 4"/>
                    <a:gd name="T7" fmla="*/ 864 h 864"/>
                    <a:gd name="T8" fmla="*/ 4 w 4"/>
                    <a:gd name="T9" fmla="*/ 4 h 864"/>
                    <a:gd name="T10" fmla="*/ 2 w 4"/>
                    <a:gd name="T11" fmla="*/ 0 h 864"/>
                    <a:gd name="T12" fmla="*/ 4 w 4"/>
                    <a:gd name="T13" fmla="*/ 4 h 864"/>
                    <a:gd name="T14" fmla="*/ 4 w 4"/>
                    <a:gd name="T15" fmla="*/ 0 h 864"/>
                    <a:gd name="T16" fmla="*/ 2 w 4"/>
                    <a:gd name="T17" fmla="*/ 0 h 864"/>
                    <a:gd name="T18" fmla="*/ 2 w 4"/>
                    <a:gd name="T19" fmla="*/ 5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864">
                      <a:moveTo>
                        <a:pt x="2" y="5"/>
                      </a:moveTo>
                      <a:lnTo>
                        <a:pt x="0" y="4"/>
                      </a:lnTo>
                      <a:lnTo>
                        <a:pt x="0" y="864"/>
                      </a:lnTo>
                      <a:lnTo>
                        <a:pt x="4" y="864"/>
                      </a:lnTo>
                      <a:lnTo>
                        <a:pt x="4" y="4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7" name="Freeform 2117"/>
                <p:cNvSpPr>
                  <a:spLocks/>
                </p:cNvSpPr>
                <p:nvPr/>
              </p:nvSpPr>
              <p:spPr bwMode="auto">
                <a:xfrm>
                  <a:off x="4394" y="1737"/>
                  <a:ext cx="77" cy="3"/>
                </a:xfrm>
                <a:custGeom>
                  <a:avLst/>
                  <a:gdLst>
                    <a:gd name="T0" fmla="*/ 0 w 153"/>
                    <a:gd name="T1" fmla="*/ 5 h 5"/>
                    <a:gd name="T2" fmla="*/ 2 w 153"/>
                    <a:gd name="T3" fmla="*/ 5 h 5"/>
                    <a:gd name="T4" fmla="*/ 153 w 153"/>
                    <a:gd name="T5" fmla="*/ 5 h 5"/>
                    <a:gd name="T6" fmla="*/ 153 w 153"/>
                    <a:gd name="T7" fmla="*/ 0 h 5"/>
                    <a:gd name="T8" fmla="*/ 2 w 153"/>
                    <a:gd name="T9" fmla="*/ 0 h 5"/>
                    <a:gd name="T10" fmla="*/ 6 w 153"/>
                    <a:gd name="T11" fmla="*/ 2 h 5"/>
                    <a:gd name="T12" fmla="*/ 0 w 153"/>
                    <a:gd name="T13" fmla="*/ 5 h 5"/>
                    <a:gd name="T14" fmla="*/ 2 w 153"/>
                    <a:gd name="T15" fmla="*/ 5 h 5"/>
                    <a:gd name="T16" fmla="*/ 2 w 153"/>
                    <a:gd name="T17" fmla="*/ 5 h 5"/>
                    <a:gd name="T18" fmla="*/ 0 w 153"/>
                    <a:gd name="T1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5">
                      <a:moveTo>
                        <a:pt x="0" y="5"/>
                      </a:moveTo>
                      <a:lnTo>
                        <a:pt x="2" y="5"/>
                      </a:lnTo>
                      <a:lnTo>
                        <a:pt x="153" y="5"/>
                      </a:lnTo>
                      <a:lnTo>
                        <a:pt x="153" y="0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8" name="Freeform 2118"/>
                <p:cNvSpPr>
                  <a:spLocks/>
                </p:cNvSpPr>
                <p:nvPr/>
              </p:nvSpPr>
              <p:spPr bwMode="auto">
                <a:xfrm>
                  <a:off x="4388" y="1733"/>
                  <a:ext cx="9" cy="7"/>
                </a:xfrm>
                <a:custGeom>
                  <a:avLst/>
                  <a:gdLst>
                    <a:gd name="T0" fmla="*/ 6 w 20"/>
                    <a:gd name="T1" fmla="*/ 0 h 13"/>
                    <a:gd name="T2" fmla="*/ 6 w 20"/>
                    <a:gd name="T3" fmla="*/ 4 h 13"/>
                    <a:gd name="T4" fmla="*/ 14 w 20"/>
                    <a:gd name="T5" fmla="*/ 13 h 13"/>
                    <a:gd name="T6" fmla="*/ 20 w 20"/>
                    <a:gd name="T7" fmla="*/ 10 h 13"/>
                    <a:gd name="T8" fmla="*/ 10 w 20"/>
                    <a:gd name="T9" fmla="*/ 2 h 13"/>
                    <a:gd name="T10" fmla="*/ 6 w 20"/>
                    <a:gd name="T11" fmla="*/ 6 h 13"/>
                    <a:gd name="T12" fmla="*/ 6 w 20"/>
                    <a:gd name="T13" fmla="*/ 0 h 13"/>
                    <a:gd name="T14" fmla="*/ 0 w 20"/>
                    <a:gd name="T15" fmla="*/ 0 h 13"/>
                    <a:gd name="T16" fmla="*/ 6 w 20"/>
                    <a:gd name="T17" fmla="*/ 4 h 13"/>
                    <a:gd name="T18" fmla="*/ 6 w 20"/>
                    <a:gd name="T1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13">
                      <a:moveTo>
                        <a:pt x="6" y="0"/>
                      </a:moveTo>
                      <a:lnTo>
                        <a:pt x="6" y="4"/>
                      </a:lnTo>
                      <a:lnTo>
                        <a:pt x="14" y="13"/>
                      </a:lnTo>
                      <a:lnTo>
                        <a:pt x="20" y="10"/>
                      </a:lnTo>
                      <a:lnTo>
                        <a:pt x="10" y="2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19" name="Freeform 2119"/>
                <p:cNvSpPr>
                  <a:spLocks/>
                </p:cNvSpPr>
                <p:nvPr/>
              </p:nvSpPr>
              <p:spPr bwMode="auto">
                <a:xfrm>
                  <a:off x="4390" y="1733"/>
                  <a:ext cx="87" cy="3"/>
                </a:xfrm>
                <a:custGeom>
                  <a:avLst/>
                  <a:gdLst>
                    <a:gd name="T0" fmla="*/ 173 w 173"/>
                    <a:gd name="T1" fmla="*/ 2 h 6"/>
                    <a:gd name="T2" fmla="*/ 171 w 173"/>
                    <a:gd name="T3" fmla="*/ 0 h 6"/>
                    <a:gd name="T4" fmla="*/ 0 w 173"/>
                    <a:gd name="T5" fmla="*/ 0 h 6"/>
                    <a:gd name="T6" fmla="*/ 0 w 173"/>
                    <a:gd name="T7" fmla="*/ 6 h 6"/>
                    <a:gd name="T8" fmla="*/ 171 w 173"/>
                    <a:gd name="T9" fmla="*/ 6 h 6"/>
                    <a:gd name="T10" fmla="*/ 167 w 173"/>
                    <a:gd name="T11" fmla="*/ 2 h 6"/>
                    <a:gd name="T12" fmla="*/ 173 w 173"/>
                    <a:gd name="T13" fmla="*/ 2 h 6"/>
                    <a:gd name="T14" fmla="*/ 173 w 173"/>
                    <a:gd name="T15" fmla="*/ 0 h 6"/>
                    <a:gd name="T16" fmla="*/ 171 w 173"/>
                    <a:gd name="T17" fmla="*/ 0 h 6"/>
                    <a:gd name="T18" fmla="*/ 173 w 173"/>
                    <a:gd name="T1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3" h="6">
                      <a:moveTo>
                        <a:pt x="173" y="2"/>
                      </a:moveTo>
                      <a:lnTo>
                        <a:pt x="17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71" y="6"/>
                      </a:lnTo>
                      <a:lnTo>
                        <a:pt x="167" y="2"/>
                      </a:lnTo>
                      <a:lnTo>
                        <a:pt x="173" y="2"/>
                      </a:lnTo>
                      <a:lnTo>
                        <a:pt x="173" y="0"/>
                      </a:lnTo>
                      <a:lnTo>
                        <a:pt x="171" y="0"/>
                      </a:lnTo>
                      <a:lnTo>
                        <a:pt x="17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7720" name="Rectangle 2120"/>
                <p:cNvSpPr>
                  <a:spLocks noChangeArrowheads="1"/>
                </p:cNvSpPr>
                <p:nvPr/>
              </p:nvSpPr>
              <p:spPr bwMode="auto">
                <a:xfrm>
                  <a:off x="2514" y="1808"/>
                  <a:ext cx="1959" cy="44"/>
                </a:xfrm>
                <a:prstGeom prst="rect">
                  <a:avLst/>
                </a:prstGeom>
                <a:gradFill rotWithShape="0">
                  <a:gsLst>
                    <a:gs pos="0">
                      <a:srgbClr val="6C6C6C"/>
                    </a:gs>
                    <a:gs pos="50000">
                      <a:srgbClr val="EAEAEA"/>
                    </a:gs>
                    <a:gs pos="100000">
                      <a:srgbClr val="6C6C6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27721" name="Rectangle 2121"/>
                <p:cNvSpPr>
                  <a:spLocks noChangeArrowheads="1"/>
                </p:cNvSpPr>
                <p:nvPr/>
              </p:nvSpPr>
              <p:spPr bwMode="auto">
                <a:xfrm>
                  <a:off x="2516" y="2054"/>
                  <a:ext cx="1957" cy="44"/>
                </a:xfrm>
                <a:prstGeom prst="rect">
                  <a:avLst/>
                </a:prstGeom>
                <a:gradFill rotWithShape="0">
                  <a:gsLst>
                    <a:gs pos="0">
                      <a:srgbClr val="6C6C6C"/>
                    </a:gs>
                    <a:gs pos="50000">
                      <a:srgbClr val="EAEAEA"/>
                    </a:gs>
                    <a:gs pos="100000">
                      <a:srgbClr val="6C6C6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  <p:pic>
          <p:nvPicPr>
            <p:cNvPr id="27722" name="Picture 2122" descr="Subway Train 0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" y="1609"/>
              <a:ext cx="1467" cy="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2561538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1085850" y="3048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19487" name="Group 31"/>
          <p:cNvGrpSpPr>
            <a:grpSpLocks/>
          </p:cNvGrpSpPr>
          <p:nvPr/>
        </p:nvGrpSpPr>
        <p:grpSpPr bwMode="auto">
          <a:xfrm rot="2427611">
            <a:off x="3556000" y="2101850"/>
            <a:ext cx="3209925" cy="1143000"/>
            <a:chOff x="1008" y="1536"/>
            <a:chExt cx="3264" cy="720"/>
          </a:xfrm>
        </p:grpSpPr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9492" name="Freeform 36"/>
          <p:cNvSpPr>
            <a:spLocks/>
          </p:cNvSpPr>
          <p:nvPr/>
        </p:nvSpPr>
        <p:spPr bwMode="auto">
          <a:xfrm>
            <a:off x="4743450" y="1276350"/>
            <a:ext cx="1638300" cy="2933700"/>
          </a:xfrm>
          <a:custGeom>
            <a:avLst/>
            <a:gdLst>
              <a:gd name="T0" fmla="*/ 0 w 1032"/>
              <a:gd name="T1" fmla="*/ 1848 h 1848"/>
              <a:gd name="T2" fmla="*/ 1032 w 1032"/>
              <a:gd name="T3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32" h="1848">
                <a:moveTo>
                  <a:pt x="0" y="1848"/>
                </a:moveTo>
                <a:lnTo>
                  <a:pt x="103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9493" name="AutoShape 37"/>
          <p:cNvSpPr>
            <a:spLocks noChangeArrowheads="1"/>
          </p:cNvSpPr>
          <p:nvPr/>
        </p:nvSpPr>
        <p:spPr bwMode="auto">
          <a:xfrm>
            <a:off x="5645150" y="2533650"/>
            <a:ext cx="265113" cy="2286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5864225" y="21272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5029200" y="3517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5219700" y="3219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4953000" y="29464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4705350" y="32893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5516563" y="19018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5270500" y="22542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266700" y="1162050"/>
            <a:ext cx="306705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in order</a:t>
            </a:r>
            <a:r>
              <a:rPr lang="en-GB" altLang="en-US" sz="2000">
                <a:latin typeface="Comic Sans MS" pitchFamily="66" charset="0"/>
              </a:rPr>
              <a:t>, the angles that are </a:t>
            </a:r>
            <a:r>
              <a:rPr lang="en-GB" altLang="en-US" sz="2000">
                <a:solidFill>
                  <a:srgbClr val="FF0066"/>
                </a:solidFill>
                <a:latin typeface="Comic Sans MS" pitchFamily="66" charset="0"/>
              </a:rPr>
              <a:t>alternate,</a:t>
            </a:r>
            <a:r>
              <a:rPr lang="en-GB" altLang="en-US" sz="2000">
                <a:latin typeface="Comic Sans MS" pitchFamily="66" charset="0"/>
              </a:rPr>
              <a:t> </a:t>
            </a: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interior</a:t>
            </a:r>
            <a:r>
              <a:rPr lang="en-GB" altLang="en-US" sz="2000">
                <a:latin typeface="Comic Sans MS" pitchFamily="66" charset="0"/>
              </a:rPr>
              <a:t> and </a:t>
            </a:r>
            <a:r>
              <a:rPr lang="en-GB" altLang="en-US" sz="2000">
                <a:solidFill>
                  <a:schemeClr val="accent1"/>
                </a:solidFill>
                <a:latin typeface="Comic Sans MS" pitchFamily="66" charset="0"/>
              </a:rPr>
              <a:t>corresponding</a:t>
            </a:r>
            <a:r>
              <a:rPr lang="en-GB" altLang="en-US" sz="2000">
                <a:latin typeface="Comic Sans MS" pitchFamily="66" charset="0"/>
              </a:rPr>
              <a:t> to the marked angle.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rot="21874568">
            <a:off x="4757738" y="2505075"/>
            <a:ext cx="311150" cy="4810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 rot="29210405">
            <a:off x="5676900" y="3252788"/>
            <a:ext cx="347663" cy="4841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 rot="10750706">
            <a:off x="5281613" y="3810000"/>
            <a:ext cx="311150" cy="4810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3385727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3" grpId="0" animBg="1"/>
      <p:bldP spid="19514" grpId="0" animBg="1"/>
      <p:bldP spid="195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600200" y="2743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600200" y="3886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162425" y="2740025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2209800" y="1866900"/>
            <a:ext cx="1695450" cy="2628900"/>
          </a:xfrm>
          <a:custGeom>
            <a:avLst/>
            <a:gdLst>
              <a:gd name="T0" fmla="*/ 0 w 1068"/>
              <a:gd name="T1" fmla="*/ 1656 h 1656"/>
              <a:gd name="T2" fmla="*/ 1068 w 1068"/>
              <a:gd name="T3" fmla="*/ 0 h 16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8" h="1656">
                <a:moveTo>
                  <a:pt x="0" y="1656"/>
                </a:moveTo>
                <a:lnTo>
                  <a:pt x="106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903788" y="3473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33850" y="38608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4724400" y="1752600"/>
            <a:ext cx="933450" cy="2876550"/>
          </a:xfrm>
          <a:custGeom>
            <a:avLst/>
            <a:gdLst>
              <a:gd name="T0" fmla="*/ 0 w 480"/>
              <a:gd name="T1" fmla="*/ 0 h 1476"/>
              <a:gd name="T2" fmla="*/ 480 w 480"/>
              <a:gd name="T3" fmla="*/ 1476 h 14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0" h="1476">
                <a:moveTo>
                  <a:pt x="0" y="0"/>
                </a:moveTo>
                <a:lnTo>
                  <a:pt x="480" y="147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325438" y="1219200"/>
            <a:ext cx="337185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Finding unknown angles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4465638" y="2749550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100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7072313" y="2740025"/>
            <a:ext cx="1884362" cy="1625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Find the unknown angles stating reasons, from the list below.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846388" y="34353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3303588" y="27495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z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1855788" y="3873500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60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373688" y="1335088"/>
            <a:ext cx="847725" cy="376237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x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5373688" y="1711325"/>
            <a:ext cx="847725" cy="376238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y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5373688" y="2087563"/>
            <a:ext cx="847725" cy="376237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z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grpSp>
        <p:nvGrpSpPr>
          <p:cNvPr id="20536" name="Group 56"/>
          <p:cNvGrpSpPr>
            <a:grpSpLocks/>
          </p:cNvGrpSpPr>
          <p:nvPr/>
        </p:nvGrpSpPr>
        <p:grpSpPr bwMode="auto">
          <a:xfrm>
            <a:off x="6221413" y="1335088"/>
            <a:ext cx="2447925" cy="376237"/>
            <a:chOff x="3919" y="841"/>
            <a:chExt cx="1542" cy="237"/>
          </a:xfrm>
        </p:grpSpPr>
        <p:sp>
          <p:nvSpPr>
            <p:cNvPr id="20527" name="Text Box 47"/>
            <p:cNvSpPr txBox="1">
              <a:spLocks noChangeArrowheads="1"/>
            </p:cNvSpPr>
            <p:nvPr/>
          </p:nvSpPr>
          <p:spPr bwMode="auto">
            <a:xfrm>
              <a:off x="3919" y="841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80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0531" name="Text Box 51"/>
            <p:cNvSpPr txBox="1">
              <a:spLocks noChangeArrowheads="1"/>
            </p:cNvSpPr>
            <p:nvPr/>
          </p:nvSpPr>
          <p:spPr bwMode="auto">
            <a:xfrm>
              <a:off x="4453" y="841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Int.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0537" name="Group 57"/>
          <p:cNvGrpSpPr>
            <a:grpSpLocks/>
          </p:cNvGrpSpPr>
          <p:nvPr/>
        </p:nvGrpSpPr>
        <p:grpSpPr bwMode="auto">
          <a:xfrm>
            <a:off x="6221413" y="1711325"/>
            <a:ext cx="2447925" cy="376238"/>
            <a:chOff x="3921" y="1078"/>
            <a:chExt cx="1542" cy="237"/>
          </a:xfrm>
        </p:grpSpPr>
        <p:sp>
          <p:nvSpPr>
            <p:cNvPr id="20532" name="Text Box 52"/>
            <p:cNvSpPr txBox="1">
              <a:spLocks noChangeArrowheads="1"/>
            </p:cNvSpPr>
            <p:nvPr/>
          </p:nvSpPr>
          <p:spPr bwMode="auto">
            <a:xfrm>
              <a:off x="3921" y="1078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60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0533" name="Text Box 53"/>
            <p:cNvSpPr txBox="1">
              <a:spLocks noChangeArrowheads="1"/>
            </p:cNvSpPr>
            <p:nvPr/>
          </p:nvSpPr>
          <p:spPr bwMode="auto">
            <a:xfrm>
              <a:off x="4455" y="1078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vert.opp.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0538" name="Group 58"/>
          <p:cNvGrpSpPr>
            <a:grpSpLocks/>
          </p:cNvGrpSpPr>
          <p:nvPr/>
        </p:nvGrpSpPr>
        <p:grpSpPr bwMode="auto">
          <a:xfrm>
            <a:off x="6221413" y="2087563"/>
            <a:ext cx="2447925" cy="376237"/>
            <a:chOff x="3921" y="1315"/>
            <a:chExt cx="1542" cy="237"/>
          </a:xfrm>
        </p:grpSpPr>
        <p:sp>
          <p:nvSpPr>
            <p:cNvPr id="20534" name="Text Box 54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120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0535" name="Text Box 55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Int.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824019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600200" y="2743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600200" y="3886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162425" y="2740025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2209800" y="1771650"/>
            <a:ext cx="800100" cy="2724150"/>
          </a:xfrm>
          <a:custGeom>
            <a:avLst/>
            <a:gdLst>
              <a:gd name="T0" fmla="*/ 0 w 504"/>
              <a:gd name="T1" fmla="*/ 1716 h 1716"/>
              <a:gd name="T2" fmla="*/ 504 w 504"/>
              <a:gd name="T3" fmla="*/ 0 h 17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4" h="1716">
                <a:moveTo>
                  <a:pt x="0" y="1716"/>
                </a:moveTo>
                <a:lnTo>
                  <a:pt x="50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012950" y="34639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133850" y="38608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4314825" y="1771650"/>
            <a:ext cx="1962150" cy="2686050"/>
          </a:xfrm>
          <a:custGeom>
            <a:avLst/>
            <a:gdLst>
              <a:gd name="T0" fmla="*/ 0 w 1236"/>
              <a:gd name="T1" fmla="*/ 0 h 1692"/>
              <a:gd name="T2" fmla="*/ 1236 w 1236"/>
              <a:gd name="T3" fmla="*/ 1692 h 169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36" h="1692">
                <a:moveTo>
                  <a:pt x="0" y="0"/>
                </a:moveTo>
                <a:lnTo>
                  <a:pt x="1236" y="169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25438" y="1219200"/>
            <a:ext cx="337185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Finding unknown angles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101850" y="2265363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105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072313" y="2740025"/>
            <a:ext cx="1884362" cy="1625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Find the unknown angles stating reasons, from the list below.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241925" y="3462338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713288" y="27495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z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373688" y="1335088"/>
            <a:ext cx="847725" cy="376237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x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373688" y="1711325"/>
            <a:ext cx="847725" cy="376238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y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373688" y="2087563"/>
            <a:ext cx="847725" cy="376237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z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grpSp>
        <p:nvGrpSpPr>
          <p:cNvPr id="21531" name="Group 27"/>
          <p:cNvGrpSpPr>
            <a:grpSpLocks/>
          </p:cNvGrpSpPr>
          <p:nvPr/>
        </p:nvGrpSpPr>
        <p:grpSpPr bwMode="auto">
          <a:xfrm>
            <a:off x="6221413" y="1335088"/>
            <a:ext cx="2447925" cy="376237"/>
            <a:chOff x="3919" y="841"/>
            <a:chExt cx="1542" cy="237"/>
          </a:xfrm>
        </p:grpSpPr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3919" y="841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105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4453" y="841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corr.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1534" name="Group 30"/>
          <p:cNvGrpSpPr>
            <a:grpSpLocks/>
          </p:cNvGrpSpPr>
          <p:nvPr/>
        </p:nvGrpSpPr>
        <p:grpSpPr bwMode="auto">
          <a:xfrm>
            <a:off x="6221413" y="1711325"/>
            <a:ext cx="2447925" cy="376238"/>
            <a:chOff x="3921" y="1078"/>
            <a:chExt cx="1542" cy="237"/>
          </a:xfrm>
        </p:grpSpPr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3921" y="1078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55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4455" y="1078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alt.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1537" name="Group 33"/>
          <p:cNvGrpSpPr>
            <a:grpSpLocks/>
          </p:cNvGrpSpPr>
          <p:nvPr/>
        </p:nvGrpSpPr>
        <p:grpSpPr bwMode="auto">
          <a:xfrm>
            <a:off x="6221413" y="2087563"/>
            <a:ext cx="2447925" cy="376237"/>
            <a:chOff x="3921" y="1315"/>
            <a:chExt cx="1542" cy="237"/>
          </a:xfrm>
        </p:grpSpPr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125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Int.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241925" y="2740025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55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6472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600200" y="2743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600200" y="3886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162425" y="2740025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2209800" y="1866900"/>
            <a:ext cx="1695450" cy="2628900"/>
          </a:xfrm>
          <a:custGeom>
            <a:avLst/>
            <a:gdLst>
              <a:gd name="T0" fmla="*/ 0 w 1068"/>
              <a:gd name="T1" fmla="*/ 1656 h 1656"/>
              <a:gd name="T2" fmla="*/ 1068 w 1068"/>
              <a:gd name="T3" fmla="*/ 0 h 16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8" h="1656">
                <a:moveTo>
                  <a:pt x="0" y="1656"/>
                </a:moveTo>
                <a:lnTo>
                  <a:pt x="106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903788" y="34734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133850" y="38608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4724400" y="1752600"/>
            <a:ext cx="933450" cy="2876550"/>
          </a:xfrm>
          <a:custGeom>
            <a:avLst/>
            <a:gdLst>
              <a:gd name="T0" fmla="*/ 0 w 480"/>
              <a:gd name="T1" fmla="*/ 0 h 1476"/>
              <a:gd name="T2" fmla="*/ 480 w 480"/>
              <a:gd name="T3" fmla="*/ 1476 h 14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0" h="1476">
                <a:moveTo>
                  <a:pt x="0" y="0"/>
                </a:moveTo>
                <a:lnTo>
                  <a:pt x="480" y="147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25438" y="1219200"/>
            <a:ext cx="337185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Finding unknown angles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503738" y="2749550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95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7072313" y="2740025"/>
            <a:ext cx="1884362" cy="1625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Find the unknown angles stating reasons, from the list below.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303588" y="27495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</a:t>
            </a:r>
          </a:p>
        </p:txBody>
      </p:sp>
      <p:grpSp>
        <p:nvGrpSpPr>
          <p:cNvPr id="22575" name="Group 47"/>
          <p:cNvGrpSpPr>
            <a:grpSpLocks/>
          </p:cNvGrpSpPr>
          <p:nvPr/>
        </p:nvGrpSpPr>
        <p:grpSpPr bwMode="auto">
          <a:xfrm>
            <a:off x="5373688" y="1335088"/>
            <a:ext cx="847725" cy="752475"/>
            <a:chOff x="3385" y="841"/>
            <a:chExt cx="534" cy="474"/>
          </a:xfrm>
        </p:grpSpPr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3385" y="841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x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3385" y="1078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y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2555" name="Group 27"/>
          <p:cNvGrpSpPr>
            <a:grpSpLocks/>
          </p:cNvGrpSpPr>
          <p:nvPr/>
        </p:nvGrpSpPr>
        <p:grpSpPr bwMode="auto">
          <a:xfrm>
            <a:off x="6221413" y="1335088"/>
            <a:ext cx="2447925" cy="376237"/>
            <a:chOff x="3919" y="841"/>
            <a:chExt cx="1542" cy="237"/>
          </a:xfrm>
        </p:grpSpPr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3919" y="841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85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4453" y="841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Int.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2558" name="Group 30"/>
          <p:cNvGrpSpPr>
            <a:grpSpLocks/>
          </p:cNvGrpSpPr>
          <p:nvPr/>
        </p:nvGrpSpPr>
        <p:grpSpPr bwMode="auto">
          <a:xfrm>
            <a:off x="6221413" y="1711325"/>
            <a:ext cx="2447925" cy="376238"/>
            <a:chOff x="3921" y="1078"/>
            <a:chExt cx="1542" cy="237"/>
          </a:xfrm>
        </p:grpSpPr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3921" y="1078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120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2560" name="Text Box 32"/>
            <p:cNvSpPr txBox="1">
              <a:spLocks noChangeArrowheads="1"/>
            </p:cNvSpPr>
            <p:nvPr/>
          </p:nvSpPr>
          <p:spPr bwMode="auto">
            <a:xfrm>
              <a:off x="4455" y="1078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Int.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2572" name="Group 44"/>
          <p:cNvGrpSpPr>
            <a:grpSpLocks/>
          </p:cNvGrpSpPr>
          <p:nvPr/>
        </p:nvGrpSpPr>
        <p:grpSpPr bwMode="auto">
          <a:xfrm>
            <a:off x="1244600" y="1711325"/>
            <a:ext cx="5705475" cy="3098800"/>
            <a:chOff x="784" y="1078"/>
            <a:chExt cx="3594" cy="1952"/>
          </a:xfrm>
        </p:grpSpPr>
        <p:sp>
          <p:nvSpPr>
            <p:cNvPr id="22564" name="Rectangle 36" descr="Parchment"/>
            <p:cNvSpPr>
              <a:spLocks noChangeArrowheads="1"/>
            </p:cNvSpPr>
            <p:nvPr/>
          </p:nvSpPr>
          <p:spPr bwMode="auto">
            <a:xfrm>
              <a:off x="1750" y="1146"/>
              <a:ext cx="768" cy="57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65" name="Rectangle 37" descr="Parchment"/>
            <p:cNvSpPr>
              <a:spLocks noChangeArrowheads="1"/>
            </p:cNvSpPr>
            <p:nvPr/>
          </p:nvSpPr>
          <p:spPr bwMode="auto">
            <a:xfrm>
              <a:off x="2716" y="1078"/>
              <a:ext cx="624" cy="64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66" name="Rectangle 38" descr="Parchment"/>
            <p:cNvSpPr>
              <a:spLocks noChangeArrowheads="1"/>
            </p:cNvSpPr>
            <p:nvPr/>
          </p:nvSpPr>
          <p:spPr bwMode="auto">
            <a:xfrm>
              <a:off x="1198" y="2454"/>
              <a:ext cx="768" cy="57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67" name="Rectangle 39" descr="Parchment"/>
            <p:cNvSpPr>
              <a:spLocks noChangeArrowheads="1"/>
            </p:cNvSpPr>
            <p:nvPr/>
          </p:nvSpPr>
          <p:spPr bwMode="auto">
            <a:xfrm>
              <a:off x="3094" y="2454"/>
              <a:ext cx="768" cy="57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570" name="Freeform 42" descr="Parchment"/>
            <p:cNvSpPr>
              <a:spLocks/>
            </p:cNvSpPr>
            <p:nvPr/>
          </p:nvSpPr>
          <p:spPr bwMode="auto">
            <a:xfrm>
              <a:off x="784" y="1580"/>
              <a:ext cx="1332" cy="952"/>
            </a:xfrm>
            <a:custGeom>
              <a:avLst/>
              <a:gdLst>
                <a:gd name="T0" fmla="*/ 1332 w 1332"/>
                <a:gd name="T1" fmla="*/ 116 h 952"/>
                <a:gd name="T2" fmla="*/ 796 w 1332"/>
                <a:gd name="T3" fmla="*/ 952 h 952"/>
                <a:gd name="T4" fmla="*/ 0 w 1332"/>
                <a:gd name="T5" fmla="*/ 952 h 952"/>
                <a:gd name="T6" fmla="*/ 40 w 1332"/>
                <a:gd name="T7" fmla="*/ 0 h 952"/>
                <a:gd name="T8" fmla="*/ 1332 w 1332"/>
                <a:gd name="T9" fmla="*/ 116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2" h="952">
                  <a:moveTo>
                    <a:pt x="1332" y="116"/>
                  </a:moveTo>
                  <a:lnTo>
                    <a:pt x="796" y="952"/>
                  </a:lnTo>
                  <a:lnTo>
                    <a:pt x="0" y="952"/>
                  </a:lnTo>
                  <a:lnTo>
                    <a:pt x="40" y="0"/>
                  </a:lnTo>
                  <a:lnTo>
                    <a:pt x="1332" y="11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2571" name="Freeform 43" descr="Parchment"/>
            <p:cNvSpPr>
              <a:spLocks/>
            </p:cNvSpPr>
            <p:nvPr/>
          </p:nvSpPr>
          <p:spPr bwMode="auto">
            <a:xfrm>
              <a:off x="3178" y="1646"/>
              <a:ext cx="1200" cy="852"/>
            </a:xfrm>
            <a:custGeom>
              <a:avLst/>
              <a:gdLst>
                <a:gd name="T0" fmla="*/ 0 w 1200"/>
                <a:gd name="T1" fmla="*/ 60 h 852"/>
                <a:gd name="T2" fmla="*/ 256 w 1200"/>
                <a:gd name="T3" fmla="*/ 852 h 852"/>
                <a:gd name="T4" fmla="*/ 1200 w 1200"/>
                <a:gd name="T5" fmla="*/ 848 h 852"/>
                <a:gd name="T6" fmla="*/ 1176 w 1200"/>
                <a:gd name="T7" fmla="*/ 0 h 852"/>
                <a:gd name="T8" fmla="*/ 0 w 1200"/>
                <a:gd name="T9" fmla="*/ 60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852">
                  <a:moveTo>
                    <a:pt x="0" y="60"/>
                  </a:moveTo>
                  <a:lnTo>
                    <a:pt x="256" y="852"/>
                  </a:lnTo>
                  <a:lnTo>
                    <a:pt x="1200" y="848"/>
                  </a:lnTo>
                  <a:lnTo>
                    <a:pt x="1176" y="0"/>
                  </a:lnTo>
                  <a:lnTo>
                    <a:pt x="0" y="6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2751138" y="3530600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60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342900" y="1733550"/>
            <a:ext cx="1733550" cy="2298700"/>
          </a:xfrm>
          <a:prstGeom prst="rect">
            <a:avLst/>
          </a:prstGeom>
          <a:solidFill>
            <a:srgbClr val="B4F5FC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Unknown angles in quadrilaterals and other figures can be found using these properties.</a:t>
            </a:r>
          </a:p>
        </p:txBody>
      </p:sp>
    </p:spTree>
    <p:extLst>
      <p:ext uri="{BB962C8B-B14F-4D97-AF65-F5344CB8AC3E}">
        <p14:creationId xmlns:p14="http://schemas.microsoft.com/office/powerpoint/2010/main" val="405524146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810125" y="2555875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506788" y="2501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025900" y="38989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25438" y="1219200"/>
            <a:ext cx="337185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Finding unknown angles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7072313" y="2740025"/>
            <a:ext cx="1884362" cy="1625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Find the unknown angles stating reasons, from the list below.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091238" y="24892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751138" y="3530600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55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3592" name="AutoShape 40"/>
          <p:cNvSpPr>
            <a:spLocks noChangeArrowheads="1"/>
          </p:cNvSpPr>
          <p:nvPr/>
        </p:nvSpPr>
        <p:spPr bwMode="auto">
          <a:xfrm>
            <a:off x="2571750" y="2552700"/>
            <a:ext cx="4019550" cy="1352550"/>
          </a:xfrm>
          <a:prstGeom prst="parallelogram">
            <a:avLst>
              <a:gd name="adj" fmla="val 7429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rot="-3435122">
            <a:off x="6066632" y="3134519"/>
            <a:ext cx="1524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rot="-3435122">
            <a:off x="5857082" y="3426619"/>
            <a:ext cx="1524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rot="-3435122">
            <a:off x="3107532" y="3051969"/>
            <a:ext cx="1524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rot="-3435122">
            <a:off x="2897982" y="3344069"/>
            <a:ext cx="1524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84788" y="35623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z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5564188" y="1182688"/>
            <a:ext cx="847725" cy="376237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x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5564188" y="1558925"/>
            <a:ext cx="847725" cy="376238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y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5564188" y="1935163"/>
            <a:ext cx="847725" cy="376237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z =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687388" y="4171950"/>
            <a:ext cx="626745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What does this tell you about parallelograms?</a:t>
            </a:r>
          </a:p>
        </p:txBody>
      </p:sp>
      <p:grpSp>
        <p:nvGrpSpPr>
          <p:cNvPr id="23621" name="Group 69"/>
          <p:cNvGrpSpPr>
            <a:grpSpLocks/>
          </p:cNvGrpSpPr>
          <p:nvPr/>
        </p:nvGrpSpPr>
        <p:grpSpPr bwMode="auto">
          <a:xfrm>
            <a:off x="3567113" y="1182688"/>
            <a:ext cx="5292725" cy="1847850"/>
            <a:chOff x="2247" y="745"/>
            <a:chExt cx="3334" cy="1164"/>
          </a:xfrm>
        </p:grpSpPr>
        <p:grpSp>
          <p:nvGrpSpPr>
            <p:cNvPr id="23601" name="Group 49"/>
            <p:cNvGrpSpPr>
              <a:grpSpLocks/>
            </p:cNvGrpSpPr>
            <p:nvPr/>
          </p:nvGrpSpPr>
          <p:grpSpPr bwMode="auto">
            <a:xfrm>
              <a:off x="4039" y="745"/>
              <a:ext cx="1542" cy="237"/>
              <a:chOff x="3919" y="841"/>
              <a:chExt cx="1542" cy="237"/>
            </a:xfrm>
          </p:grpSpPr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3919" y="841"/>
                <a:ext cx="534" cy="237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76078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1800" b="1">
                    <a:solidFill>
                      <a:schemeClr val="accent2"/>
                    </a:solidFill>
                    <a:latin typeface="Comic Sans MS" pitchFamily="66" charset="0"/>
                    <a:sym typeface="Symbol" pitchFamily="18" charset="2"/>
                  </a:rPr>
                  <a:t>125</a:t>
                </a:r>
                <a:r>
                  <a:rPr lang="en-GB" altLang="en-US" sz="1800" b="1" baseline="30000">
                    <a:solidFill>
                      <a:schemeClr val="accent2"/>
                    </a:solidFill>
                    <a:latin typeface="Comic Sans MS" pitchFamily="66" charset="0"/>
                    <a:sym typeface="Symbol" pitchFamily="18" charset="2"/>
                  </a:rPr>
                  <a:t>o</a:t>
                </a:r>
                <a:r>
                  <a:rPr lang="en-GB" altLang="en-US" sz="1800">
                    <a:solidFill>
                      <a:schemeClr val="accent2"/>
                    </a:solidFill>
                    <a:latin typeface="Comic Sans MS" pitchFamily="66" charset="0"/>
                  </a:rPr>
                  <a:t> </a:t>
                </a:r>
              </a:p>
            </p:txBody>
          </p:sp>
          <p:sp>
            <p:nvSpPr>
              <p:cNvPr id="23603" name="Text Box 51"/>
              <p:cNvSpPr txBox="1">
                <a:spLocks noChangeArrowheads="1"/>
              </p:cNvSpPr>
              <p:nvPr/>
            </p:nvSpPr>
            <p:spPr bwMode="auto">
              <a:xfrm>
                <a:off x="4453" y="841"/>
                <a:ext cx="1008" cy="237"/>
              </a:xfrm>
              <a:prstGeom prst="rect">
                <a:avLst/>
              </a:prstGeom>
              <a:gradFill rotWithShape="0">
                <a:gsLst>
                  <a:gs pos="0">
                    <a:srgbClr val="FED6F7">
                      <a:gamma/>
                      <a:shade val="66275"/>
                      <a:invGamma/>
                    </a:srgbClr>
                  </a:gs>
                  <a:gs pos="50000">
                    <a:srgbClr val="FED6F7"/>
                  </a:gs>
                  <a:gs pos="100000">
                    <a:srgbClr val="FED6F7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800">
                    <a:latin typeface="Comic Sans MS" pitchFamily="66" charset="0"/>
                  </a:rPr>
                  <a:t>Int. </a:t>
                </a:r>
                <a:r>
                  <a:rPr lang="en-GB" altLang="en-US" sz="1800">
                    <a:latin typeface="Comic Sans MS" pitchFamily="66" charset="0"/>
                    <a:sym typeface="Symbol" pitchFamily="18" charset="2"/>
                  </a:rPr>
                  <a:t>s</a:t>
                </a:r>
                <a:r>
                  <a:rPr lang="en-GB" altLang="en-US" sz="1800">
                    <a:latin typeface="Comic Sans MS" pitchFamily="66" charset="0"/>
                  </a:rPr>
                  <a:t> </a:t>
                </a:r>
              </a:p>
            </p:txBody>
          </p:sp>
        </p:grpSp>
        <p:sp>
          <p:nvSpPr>
            <p:cNvPr id="23612" name="Text Box 60" descr="Parchment"/>
            <p:cNvSpPr txBox="1">
              <a:spLocks noChangeArrowheads="1"/>
            </p:cNvSpPr>
            <p:nvPr/>
          </p:nvSpPr>
          <p:spPr bwMode="auto">
            <a:xfrm>
              <a:off x="2247" y="1659"/>
              <a:ext cx="572" cy="2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125</a:t>
              </a:r>
              <a:r>
                <a:rPr lang="en-GB" altLang="en-US" sz="2000" baseline="30000">
                  <a:latin typeface="Comic Sans MS" pitchFamily="66" charset="0"/>
                </a:rPr>
                <a:t>o</a:t>
              </a:r>
              <a:endParaRPr lang="en-GB" altLang="en-US" sz="2000">
                <a:latin typeface="Comic Sans MS" pitchFamily="66" charset="0"/>
              </a:endParaRPr>
            </a:p>
          </p:txBody>
        </p:sp>
      </p:grpSp>
      <p:grpSp>
        <p:nvGrpSpPr>
          <p:cNvPr id="23622" name="Group 70"/>
          <p:cNvGrpSpPr>
            <a:grpSpLocks/>
          </p:cNvGrpSpPr>
          <p:nvPr/>
        </p:nvGrpSpPr>
        <p:grpSpPr bwMode="auto">
          <a:xfrm>
            <a:off x="5348288" y="1558925"/>
            <a:ext cx="3511550" cy="1428750"/>
            <a:chOff x="3369" y="982"/>
            <a:chExt cx="2212" cy="900"/>
          </a:xfrm>
        </p:grpSpPr>
        <p:grpSp>
          <p:nvGrpSpPr>
            <p:cNvPr id="23604" name="Group 52"/>
            <p:cNvGrpSpPr>
              <a:grpSpLocks/>
            </p:cNvGrpSpPr>
            <p:nvPr/>
          </p:nvGrpSpPr>
          <p:grpSpPr bwMode="auto">
            <a:xfrm>
              <a:off x="4039" y="982"/>
              <a:ext cx="1542" cy="237"/>
              <a:chOff x="3921" y="1078"/>
              <a:chExt cx="1542" cy="237"/>
            </a:xfrm>
          </p:grpSpPr>
          <p:sp>
            <p:nvSpPr>
              <p:cNvPr id="2360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1078"/>
                <a:ext cx="534" cy="237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76078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1800" b="1">
                    <a:solidFill>
                      <a:schemeClr val="accent2"/>
                    </a:solidFill>
                    <a:latin typeface="Comic Sans MS" pitchFamily="66" charset="0"/>
                    <a:sym typeface="Symbol" pitchFamily="18" charset="2"/>
                  </a:rPr>
                  <a:t>55</a:t>
                </a:r>
                <a:r>
                  <a:rPr lang="en-GB" altLang="en-US" sz="1800" b="1" baseline="30000">
                    <a:solidFill>
                      <a:schemeClr val="accent2"/>
                    </a:solidFill>
                    <a:latin typeface="Comic Sans MS" pitchFamily="66" charset="0"/>
                    <a:sym typeface="Symbol" pitchFamily="18" charset="2"/>
                  </a:rPr>
                  <a:t>o</a:t>
                </a:r>
                <a:r>
                  <a:rPr lang="en-GB" altLang="en-US" sz="1800">
                    <a:solidFill>
                      <a:schemeClr val="accent2"/>
                    </a:solidFill>
                    <a:latin typeface="Comic Sans MS" pitchFamily="66" charset="0"/>
                  </a:rPr>
                  <a:t> </a:t>
                </a:r>
              </a:p>
            </p:txBody>
          </p:sp>
          <p:sp>
            <p:nvSpPr>
              <p:cNvPr id="23606" name="Text Box 54"/>
              <p:cNvSpPr txBox="1">
                <a:spLocks noChangeArrowheads="1"/>
              </p:cNvSpPr>
              <p:nvPr/>
            </p:nvSpPr>
            <p:spPr bwMode="auto">
              <a:xfrm>
                <a:off x="4455" y="1078"/>
                <a:ext cx="1008" cy="237"/>
              </a:xfrm>
              <a:prstGeom prst="rect">
                <a:avLst/>
              </a:prstGeom>
              <a:gradFill rotWithShape="0">
                <a:gsLst>
                  <a:gs pos="0">
                    <a:srgbClr val="FED6F7">
                      <a:gamma/>
                      <a:shade val="66275"/>
                      <a:invGamma/>
                    </a:srgbClr>
                  </a:gs>
                  <a:gs pos="50000">
                    <a:srgbClr val="FED6F7"/>
                  </a:gs>
                  <a:gs pos="100000">
                    <a:srgbClr val="FED6F7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800">
                    <a:latin typeface="Comic Sans MS" pitchFamily="66" charset="0"/>
                  </a:rPr>
                  <a:t>Int. </a:t>
                </a:r>
                <a:r>
                  <a:rPr lang="en-GB" altLang="en-US" sz="1800">
                    <a:latin typeface="Comic Sans MS" pitchFamily="66" charset="0"/>
                    <a:sym typeface="Symbol" pitchFamily="18" charset="2"/>
                  </a:rPr>
                  <a:t>s</a:t>
                </a:r>
                <a:r>
                  <a:rPr lang="en-GB" altLang="en-US" sz="1800">
                    <a:latin typeface="Comic Sans MS" pitchFamily="66" charset="0"/>
                  </a:rPr>
                  <a:t> </a:t>
                </a:r>
              </a:p>
            </p:txBody>
          </p:sp>
        </p:grpSp>
        <p:grpSp>
          <p:nvGrpSpPr>
            <p:cNvPr id="23615" name="Group 63"/>
            <p:cNvGrpSpPr>
              <a:grpSpLocks/>
            </p:cNvGrpSpPr>
            <p:nvPr/>
          </p:nvGrpSpPr>
          <p:grpSpPr bwMode="auto">
            <a:xfrm>
              <a:off x="3369" y="1632"/>
              <a:ext cx="643" cy="250"/>
              <a:chOff x="3369" y="1632"/>
              <a:chExt cx="643" cy="250"/>
            </a:xfrm>
          </p:grpSpPr>
          <p:sp>
            <p:nvSpPr>
              <p:cNvPr id="23613" name="Text Box 61" descr="Parchment"/>
              <p:cNvSpPr txBox="1">
                <a:spLocks noChangeArrowheads="1"/>
              </p:cNvSpPr>
              <p:nvPr/>
            </p:nvSpPr>
            <p:spPr bwMode="auto">
              <a:xfrm>
                <a:off x="3369" y="1632"/>
                <a:ext cx="572" cy="250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altLang="en-US" sz="2000">
                    <a:latin typeface="Comic Sans MS" pitchFamily="66" charset="0"/>
                  </a:rPr>
                  <a:t>55</a:t>
                </a:r>
                <a:r>
                  <a:rPr lang="en-GB" altLang="en-US" sz="2000" baseline="30000">
                    <a:latin typeface="Comic Sans MS" pitchFamily="66" charset="0"/>
                  </a:rPr>
                  <a:t>o</a:t>
                </a:r>
                <a:endParaRPr lang="en-GB" altLang="en-US" sz="2000">
                  <a:latin typeface="Comic Sans MS" pitchFamily="66" charset="0"/>
                </a:endParaRPr>
              </a:p>
            </p:txBody>
          </p:sp>
          <p:sp>
            <p:nvSpPr>
              <p:cNvPr id="23614" name="Oval 62" descr="Parchment"/>
              <p:cNvSpPr>
                <a:spLocks noChangeArrowheads="1"/>
              </p:cNvSpPr>
              <p:nvPr/>
            </p:nvSpPr>
            <p:spPr bwMode="auto">
              <a:xfrm>
                <a:off x="3884" y="1644"/>
                <a:ext cx="128" cy="112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23623" name="Group 71"/>
          <p:cNvGrpSpPr>
            <a:grpSpLocks/>
          </p:cNvGrpSpPr>
          <p:nvPr/>
        </p:nvGrpSpPr>
        <p:grpSpPr bwMode="auto">
          <a:xfrm>
            <a:off x="4719638" y="1935163"/>
            <a:ext cx="4140200" cy="1916112"/>
            <a:chOff x="2973" y="1219"/>
            <a:chExt cx="2608" cy="1207"/>
          </a:xfrm>
        </p:grpSpPr>
        <p:grpSp>
          <p:nvGrpSpPr>
            <p:cNvPr id="23607" name="Group 55"/>
            <p:cNvGrpSpPr>
              <a:grpSpLocks/>
            </p:cNvGrpSpPr>
            <p:nvPr/>
          </p:nvGrpSpPr>
          <p:grpSpPr bwMode="auto">
            <a:xfrm>
              <a:off x="4039" y="1219"/>
              <a:ext cx="1542" cy="237"/>
              <a:chOff x="3921" y="1315"/>
              <a:chExt cx="1542" cy="237"/>
            </a:xfrm>
          </p:grpSpPr>
          <p:sp>
            <p:nvSpPr>
              <p:cNvPr id="23608" name="Text Box 56"/>
              <p:cNvSpPr txBox="1">
                <a:spLocks noChangeArrowheads="1"/>
              </p:cNvSpPr>
              <p:nvPr/>
            </p:nvSpPr>
            <p:spPr bwMode="auto">
              <a:xfrm>
                <a:off x="3921" y="1315"/>
                <a:ext cx="534" cy="237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76078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1800" b="1">
                    <a:solidFill>
                      <a:schemeClr val="accent2"/>
                    </a:solidFill>
                    <a:latin typeface="Comic Sans MS" pitchFamily="66" charset="0"/>
                    <a:sym typeface="Symbol" pitchFamily="18" charset="2"/>
                  </a:rPr>
                  <a:t>125</a:t>
                </a:r>
                <a:r>
                  <a:rPr lang="en-GB" altLang="en-US" sz="1800" b="1" baseline="30000">
                    <a:solidFill>
                      <a:schemeClr val="accent2"/>
                    </a:solidFill>
                    <a:latin typeface="Comic Sans MS" pitchFamily="66" charset="0"/>
                    <a:sym typeface="Symbol" pitchFamily="18" charset="2"/>
                  </a:rPr>
                  <a:t>o</a:t>
                </a:r>
                <a:r>
                  <a:rPr lang="en-GB" altLang="en-US" sz="1800">
                    <a:solidFill>
                      <a:schemeClr val="accent2"/>
                    </a:solidFill>
                    <a:latin typeface="Comic Sans MS" pitchFamily="66" charset="0"/>
                  </a:rPr>
                  <a:t> </a:t>
                </a:r>
              </a:p>
            </p:txBody>
          </p:sp>
          <p:sp>
            <p:nvSpPr>
              <p:cNvPr id="23609" name="Text Box 57"/>
              <p:cNvSpPr txBox="1">
                <a:spLocks noChangeArrowheads="1"/>
              </p:cNvSpPr>
              <p:nvPr/>
            </p:nvSpPr>
            <p:spPr bwMode="auto">
              <a:xfrm>
                <a:off x="4455" y="1315"/>
                <a:ext cx="1008" cy="237"/>
              </a:xfrm>
              <a:prstGeom prst="rect">
                <a:avLst/>
              </a:prstGeom>
              <a:gradFill rotWithShape="0">
                <a:gsLst>
                  <a:gs pos="0">
                    <a:srgbClr val="FED6F7">
                      <a:gamma/>
                      <a:shade val="66275"/>
                      <a:invGamma/>
                    </a:srgbClr>
                  </a:gs>
                  <a:gs pos="50000">
                    <a:srgbClr val="FED6F7"/>
                  </a:gs>
                  <a:gs pos="100000">
                    <a:srgbClr val="FED6F7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800">
                    <a:latin typeface="Comic Sans MS" pitchFamily="66" charset="0"/>
                  </a:rPr>
                  <a:t>Int. </a:t>
                </a:r>
                <a:r>
                  <a:rPr lang="en-GB" altLang="en-US" sz="1800">
                    <a:latin typeface="Comic Sans MS" pitchFamily="66" charset="0"/>
                    <a:sym typeface="Symbol" pitchFamily="18" charset="2"/>
                  </a:rPr>
                  <a:t>s</a:t>
                </a:r>
                <a:r>
                  <a:rPr lang="en-GB" altLang="en-US" sz="1800">
                    <a:latin typeface="Comic Sans MS" pitchFamily="66" charset="0"/>
                  </a:rPr>
                  <a:t> </a:t>
                </a:r>
              </a:p>
            </p:txBody>
          </p:sp>
        </p:grpSp>
        <p:sp>
          <p:nvSpPr>
            <p:cNvPr id="23616" name="Text Box 64" descr="Parchment"/>
            <p:cNvSpPr txBox="1">
              <a:spLocks noChangeArrowheads="1"/>
            </p:cNvSpPr>
            <p:nvPr/>
          </p:nvSpPr>
          <p:spPr bwMode="auto">
            <a:xfrm>
              <a:off x="2973" y="2176"/>
              <a:ext cx="572" cy="2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125</a:t>
              </a:r>
              <a:r>
                <a:rPr lang="en-GB" altLang="en-US" sz="2000" baseline="30000">
                  <a:latin typeface="Comic Sans MS" pitchFamily="66" charset="0"/>
                </a:rPr>
                <a:t>o</a:t>
              </a:r>
              <a:endParaRPr lang="en-GB" altLang="en-US" sz="2000">
                <a:latin typeface="Comic Sans MS" pitchFamily="66" charset="0"/>
              </a:endParaRPr>
            </a:p>
          </p:txBody>
        </p:sp>
      </p:grp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342900" y="1733550"/>
            <a:ext cx="1733550" cy="2298700"/>
          </a:xfrm>
          <a:prstGeom prst="rect">
            <a:avLst/>
          </a:prstGeom>
          <a:solidFill>
            <a:srgbClr val="B4F5FC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Unknown angles in quadrilaterals and other figures can be found using these properties.</a:t>
            </a:r>
          </a:p>
        </p:txBody>
      </p:sp>
    </p:spTree>
    <p:extLst>
      <p:ext uri="{BB962C8B-B14F-4D97-AF65-F5344CB8AC3E}">
        <p14:creationId xmlns:p14="http://schemas.microsoft.com/office/powerpoint/2010/main" val="234971895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6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61" name="Text Box 85" descr="Parchment"/>
          <p:cNvSpPr txBox="1">
            <a:spLocks noChangeArrowheads="1"/>
          </p:cNvSpPr>
          <p:nvPr/>
        </p:nvSpPr>
        <p:spPr bwMode="auto">
          <a:xfrm>
            <a:off x="2071688" y="2647950"/>
            <a:ext cx="908050" cy="3968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70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34975" y="285750"/>
            <a:ext cx="47244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476500" y="13843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82813" y="13303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69875" y="37020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191125" y="37020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9875" y="40703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191125" y="40703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69875" y="4445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191125" y="4445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69875" y="48133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191125" y="48133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975475" y="3890963"/>
            <a:ext cx="1884363" cy="2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Find the unknown angles stating reasons, from the list below. There may be more than one reason.</a:t>
            </a:r>
          </a:p>
        </p:txBody>
      </p:sp>
      <p:grpSp>
        <p:nvGrpSpPr>
          <p:cNvPr id="24605" name="Group 29"/>
          <p:cNvGrpSpPr>
            <a:grpSpLocks/>
          </p:cNvGrpSpPr>
          <p:nvPr/>
        </p:nvGrpSpPr>
        <p:grpSpPr bwMode="auto">
          <a:xfrm>
            <a:off x="6411913" y="519113"/>
            <a:ext cx="2447925" cy="376237"/>
            <a:chOff x="3919" y="841"/>
            <a:chExt cx="1542" cy="237"/>
          </a:xfrm>
        </p:grpSpPr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3919" y="841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58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4453" y="841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vert.opp.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4610" name="Group 34"/>
          <p:cNvGrpSpPr>
            <a:grpSpLocks/>
          </p:cNvGrpSpPr>
          <p:nvPr/>
        </p:nvGrpSpPr>
        <p:grpSpPr bwMode="auto">
          <a:xfrm>
            <a:off x="6411913" y="895350"/>
            <a:ext cx="2447925" cy="376238"/>
            <a:chOff x="3921" y="1078"/>
            <a:chExt cx="1542" cy="237"/>
          </a:xfrm>
        </p:grpSpPr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3921" y="1078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32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12" name="Text Box 36"/>
            <p:cNvSpPr txBox="1">
              <a:spLocks noChangeArrowheads="1"/>
            </p:cNvSpPr>
            <p:nvPr/>
          </p:nvSpPr>
          <p:spPr bwMode="auto">
            <a:xfrm>
              <a:off x="4455" y="1078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in tri</a:t>
              </a:r>
            </a:p>
          </p:txBody>
        </p:sp>
      </p:grpSp>
      <p:sp>
        <p:nvSpPr>
          <p:cNvPr id="24614" name="Text Box 38" descr="Parchment"/>
          <p:cNvSpPr txBox="1">
            <a:spLocks noChangeArrowheads="1"/>
          </p:cNvSpPr>
          <p:nvPr/>
        </p:nvSpPr>
        <p:spPr bwMode="auto">
          <a:xfrm>
            <a:off x="1014413" y="1038225"/>
            <a:ext cx="908050" cy="3968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58</a:t>
            </a:r>
            <a:r>
              <a:rPr lang="en-GB" altLang="en-US" sz="2000" baseline="30000">
                <a:latin typeface="Comic Sans MS" pitchFamily="66" charset="0"/>
              </a:rPr>
              <a:t>o</a:t>
            </a:r>
            <a:endParaRPr lang="en-GB" altLang="en-US" sz="2000">
              <a:latin typeface="Comic Sans MS" pitchFamily="66" charset="0"/>
            </a:endParaRPr>
          </a:p>
        </p:txBody>
      </p:sp>
      <p:sp>
        <p:nvSpPr>
          <p:cNvPr id="24615" name="Oval 39" descr="Parchment"/>
          <p:cNvSpPr>
            <a:spLocks noChangeArrowheads="1"/>
          </p:cNvSpPr>
          <p:nvPr/>
        </p:nvSpPr>
        <p:spPr bwMode="auto">
          <a:xfrm>
            <a:off x="3832225" y="1438275"/>
            <a:ext cx="203200" cy="1778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4617" name="Group 41"/>
          <p:cNvGrpSpPr>
            <a:grpSpLocks/>
          </p:cNvGrpSpPr>
          <p:nvPr/>
        </p:nvGrpSpPr>
        <p:grpSpPr bwMode="auto">
          <a:xfrm>
            <a:off x="6411913" y="1271588"/>
            <a:ext cx="2447925" cy="376237"/>
            <a:chOff x="3921" y="1315"/>
            <a:chExt cx="1542" cy="237"/>
          </a:xfrm>
        </p:grpSpPr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32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19" name="Text Box 43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alt.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790575" y="1381125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3644900" y="24257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765175" y="2422525"/>
            <a:ext cx="3486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25" name="Freeform 49"/>
          <p:cNvSpPr>
            <a:spLocks/>
          </p:cNvSpPr>
          <p:nvPr/>
        </p:nvSpPr>
        <p:spPr bwMode="auto">
          <a:xfrm>
            <a:off x="1771650" y="866775"/>
            <a:ext cx="1317625" cy="2212975"/>
          </a:xfrm>
          <a:custGeom>
            <a:avLst/>
            <a:gdLst>
              <a:gd name="T0" fmla="*/ 758 w 758"/>
              <a:gd name="T1" fmla="*/ 1268 h 1268"/>
              <a:gd name="T2" fmla="*/ 0 w 758"/>
              <a:gd name="T3" fmla="*/ 0 h 12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8" h="1268">
                <a:moveTo>
                  <a:pt x="758" y="1268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 flipV="1">
            <a:off x="2689225" y="1387475"/>
            <a:ext cx="1593850" cy="1035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 rot="-2068753">
            <a:off x="2638425" y="2217738"/>
            <a:ext cx="158750" cy="158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3630613" y="13112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2847975" y="24066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2978150" y="2068513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269875" y="51816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Angle sum of a </a:t>
            </a: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triangle</a:t>
            </a:r>
            <a:r>
              <a:rPr lang="en-GB" altLang="en-US" sz="1800">
                <a:latin typeface="Comic Sans MS" pitchFamily="66" charset="0"/>
              </a:rPr>
              <a:t> (180</a:t>
            </a:r>
            <a:r>
              <a:rPr lang="en-GB" altLang="en-US" sz="1800" baseline="30000">
                <a:latin typeface="Comic Sans MS" pitchFamily="66" charset="0"/>
              </a:rPr>
              <a:t>o</a:t>
            </a:r>
            <a:r>
              <a:rPr lang="en-GB" altLang="en-US" sz="1800">
                <a:latin typeface="Comic Sans MS" pitchFamily="66" charset="0"/>
              </a:rPr>
              <a:t>)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24633" name="Text Box 57"/>
          <p:cNvSpPr txBox="1">
            <a:spLocks noChangeArrowheads="1"/>
          </p:cNvSpPr>
          <p:nvPr/>
        </p:nvSpPr>
        <p:spPr bwMode="auto">
          <a:xfrm>
            <a:off x="5191125" y="51816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 in tri</a:t>
            </a:r>
            <a:endParaRPr lang="en-GB" altLang="en-US" sz="1800">
              <a:latin typeface="Comic Sans MS" pitchFamily="66" charset="0"/>
            </a:endParaRP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69875" y="55435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Angle </a:t>
            </a: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on a line</a:t>
            </a:r>
            <a:r>
              <a:rPr lang="en-GB" altLang="en-US" sz="1800">
                <a:latin typeface="Comic Sans MS" pitchFamily="66" charset="0"/>
              </a:rPr>
              <a:t> sum to</a:t>
            </a: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GB" altLang="en-US" sz="1800">
                <a:latin typeface="Comic Sans MS" pitchFamily="66" charset="0"/>
              </a:rPr>
              <a:t>(180</a:t>
            </a:r>
            <a:r>
              <a:rPr lang="en-GB" altLang="en-US" sz="1800" baseline="30000">
                <a:latin typeface="Comic Sans MS" pitchFamily="66" charset="0"/>
              </a:rPr>
              <a:t>o</a:t>
            </a:r>
            <a:r>
              <a:rPr lang="en-GB" altLang="en-US" sz="1800">
                <a:latin typeface="Comic Sans MS" pitchFamily="66" charset="0"/>
              </a:rPr>
              <a:t>)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5191125" y="55435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 on line</a:t>
            </a:r>
            <a:endParaRPr lang="en-GB" altLang="en-US" sz="1800">
              <a:latin typeface="Comic Sans MS" pitchFamily="66" charset="0"/>
            </a:endParaRPr>
          </a:p>
        </p:txBody>
      </p:sp>
      <p:grpSp>
        <p:nvGrpSpPr>
          <p:cNvPr id="24637" name="Group 61"/>
          <p:cNvGrpSpPr>
            <a:grpSpLocks/>
          </p:cNvGrpSpPr>
          <p:nvPr/>
        </p:nvGrpSpPr>
        <p:grpSpPr bwMode="auto">
          <a:xfrm>
            <a:off x="6411913" y="1647825"/>
            <a:ext cx="2447925" cy="376238"/>
            <a:chOff x="3921" y="1315"/>
            <a:chExt cx="1542" cy="237"/>
          </a:xfrm>
        </p:grpSpPr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58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39" name="Text Box 63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 on line</a:t>
              </a:r>
            </a:p>
          </p:txBody>
        </p:sp>
      </p:grp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2157413" y="2093913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grpSp>
        <p:nvGrpSpPr>
          <p:cNvPr id="24642" name="Group 66"/>
          <p:cNvGrpSpPr>
            <a:grpSpLocks/>
          </p:cNvGrpSpPr>
          <p:nvPr/>
        </p:nvGrpSpPr>
        <p:grpSpPr bwMode="auto">
          <a:xfrm>
            <a:off x="6411913" y="2017713"/>
            <a:ext cx="2447925" cy="376237"/>
            <a:chOff x="3921" y="1315"/>
            <a:chExt cx="1542" cy="237"/>
          </a:xfrm>
        </p:grpSpPr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58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44" name="Text Box 68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corr. </a:t>
              </a: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4646" name="Group 70"/>
          <p:cNvGrpSpPr>
            <a:grpSpLocks/>
          </p:cNvGrpSpPr>
          <p:nvPr/>
        </p:nvGrpSpPr>
        <p:grpSpPr bwMode="auto">
          <a:xfrm>
            <a:off x="6411913" y="2393950"/>
            <a:ext cx="2447925" cy="376238"/>
            <a:chOff x="3921" y="1315"/>
            <a:chExt cx="1542" cy="237"/>
          </a:xfrm>
        </p:grpSpPr>
        <p:sp>
          <p:nvSpPr>
            <p:cNvPr id="24647" name="Text Box 71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52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48" name="Text Box 72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  <a:sym typeface="Symbol" pitchFamily="18" charset="2"/>
                </a:rPr>
                <a:t>s</a:t>
              </a:r>
              <a:r>
                <a:rPr lang="en-GB" altLang="en-US" sz="1800">
                  <a:latin typeface="Comic Sans MS" pitchFamily="66" charset="0"/>
                </a:rPr>
                <a:t> at a point</a:t>
              </a:r>
            </a:p>
          </p:txBody>
        </p:sp>
      </p:grp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2195513" y="2379663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24656" name="Freeform 80"/>
          <p:cNvSpPr>
            <a:spLocks/>
          </p:cNvSpPr>
          <p:nvPr/>
        </p:nvSpPr>
        <p:spPr bwMode="auto">
          <a:xfrm>
            <a:off x="1704975" y="2401888"/>
            <a:ext cx="1011238" cy="1290637"/>
          </a:xfrm>
          <a:custGeom>
            <a:avLst/>
            <a:gdLst>
              <a:gd name="T0" fmla="*/ 0 w 565"/>
              <a:gd name="T1" fmla="*/ 720 h 720"/>
              <a:gd name="T2" fmla="*/ 565 w 565"/>
              <a:gd name="T3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5" h="720">
                <a:moveTo>
                  <a:pt x="0" y="720"/>
                </a:moveTo>
                <a:lnTo>
                  <a:pt x="565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58" name="Line 82"/>
          <p:cNvSpPr>
            <a:spLocks noChangeShapeType="1"/>
          </p:cNvSpPr>
          <p:nvPr/>
        </p:nvSpPr>
        <p:spPr bwMode="auto">
          <a:xfrm>
            <a:off x="1057275" y="2011363"/>
            <a:ext cx="762000" cy="153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59" name="Line 83"/>
          <p:cNvSpPr>
            <a:spLocks noChangeShapeType="1"/>
          </p:cNvSpPr>
          <p:nvPr/>
        </p:nvSpPr>
        <p:spPr bwMode="auto">
          <a:xfrm>
            <a:off x="1933575" y="2325688"/>
            <a:ext cx="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60" name="Line 84"/>
          <p:cNvSpPr>
            <a:spLocks noChangeShapeType="1"/>
          </p:cNvSpPr>
          <p:nvPr/>
        </p:nvSpPr>
        <p:spPr bwMode="auto">
          <a:xfrm>
            <a:off x="2171700" y="2973388"/>
            <a:ext cx="11430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1376363" y="2379663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24663" name="Text Box 87"/>
          <p:cNvSpPr txBox="1">
            <a:spLocks noChangeArrowheads="1"/>
          </p:cNvSpPr>
          <p:nvPr/>
        </p:nvSpPr>
        <p:spPr bwMode="auto">
          <a:xfrm>
            <a:off x="1662113" y="2989263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24664" name="Text Box 88"/>
          <p:cNvSpPr txBox="1">
            <a:spLocks noChangeArrowheads="1"/>
          </p:cNvSpPr>
          <p:nvPr/>
        </p:nvSpPr>
        <p:spPr bwMode="auto">
          <a:xfrm>
            <a:off x="269875" y="5919788"/>
            <a:ext cx="4933950" cy="376237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Base angles </a:t>
            </a: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isosceles triangle</a:t>
            </a:r>
            <a:r>
              <a:rPr lang="en-GB" altLang="en-US" sz="1800">
                <a:latin typeface="Comic Sans MS" pitchFamily="66" charset="0"/>
              </a:rPr>
              <a:t> equal.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24665" name="Text Box 89"/>
          <p:cNvSpPr txBox="1">
            <a:spLocks noChangeArrowheads="1"/>
          </p:cNvSpPr>
          <p:nvPr/>
        </p:nvSpPr>
        <p:spPr bwMode="auto">
          <a:xfrm>
            <a:off x="5191125" y="5919788"/>
            <a:ext cx="1600200" cy="376237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isos tri.</a:t>
            </a:r>
            <a:endParaRPr lang="en-GB" altLang="en-US" sz="1800">
              <a:latin typeface="Comic Sans MS" pitchFamily="66" charset="0"/>
            </a:endParaRPr>
          </a:p>
        </p:txBody>
      </p:sp>
      <p:grpSp>
        <p:nvGrpSpPr>
          <p:cNvPr id="24666" name="Group 90"/>
          <p:cNvGrpSpPr>
            <a:grpSpLocks/>
          </p:cNvGrpSpPr>
          <p:nvPr/>
        </p:nvGrpSpPr>
        <p:grpSpPr bwMode="auto">
          <a:xfrm>
            <a:off x="6411913" y="2770188"/>
            <a:ext cx="2447925" cy="376237"/>
            <a:chOff x="3921" y="1315"/>
            <a:chExt cx="1542" cy="237"/>
          </a:xfrm>
        </p:grpSpPr>
        <p:sp>
          <p:nvSpPr>
            <p:cNvPr id="24667" name="Text Box 91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64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68" name="Text Box 92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isos tri </a:t>
              </a:r>
            </a:p>
          </p:txBody>
        </p:sp>
      </p:grpSp>
      <p:grpSp>
        <p:nvGrpSpPr>
          <p:cNvPr id="24678" name="Group 102"/>
          <p:cNvGrpSpPr>
            <a:grpSpLocks/>
          </p:cNvGrpSpPr>
          <p:nvPr/>
        </p:nvGrpSpPr>
        <p:grpSpPr bwMode="auto">
          <a:xfrm>
            <a:off x="5564188" y="519113"/>
            <a:ext cx="847725" cy="3003550"/>
            <a:chOff x="3505" y="327"/>
            <a:chExt cx="534" cy="1892"/>
          </a:xfrm>
        </p:grpSpPr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3505" y="327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a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3505" y="564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b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3505" y="801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c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36" name="Text Box 60"/>
            <p:cNvSpPr txBox="1">
              <a:spLocks noChangeArrowheads="1"/>
            </p:cNvSpPr>
            <p:nvPr/>
          </p:nvSpPr>
          <p:spPr bwMode="auto">
            <a:xfrm>
              <a:off x="3505" y="1038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d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41" name="Text Box 65"/>
            <p:cNvSpPr txBox="1">
              <a:spLocks noChangeArrowheads="1"/>
            </p:cNvSpPr>
            <p:nvPr/>
          </p:nvSpPr>
          <p:spPr bwMode="auto">
            <a:xfrm>
              <a:off x="3505" y="1271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e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45" name="Text Box 69"/>
            <p:cNvSpPr txBox="1">
              <a:spLocks noChangeArrowheads="1"/>
            </p:cNvSpPr>
            <p:nvPr/>
          </p:nvSpPr>
          <p:spPr bwMode="auto">
            <a:xfrm>
              <a:off x="3505" y="1508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f 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69" name="Text Box 93"/>
            <p:cNvSpPr txBox="1">
              <a:spLocks noChangeArrowheads="1"/>
            </p:cNvSpPr>
            <p:nvPr/>
          </p:nvSpPr>
          <p:spPr bwMode="auto">
            <a:xfrm>
              <a:off x="3505" y="174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g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70" name="Text Box 94"/>
            <p:cNvSpPr txBox="1">
              <a:spLocks noChangeArrowheads="1"/>
            </p:cNvSpPr>
            <p:nvPr/>
          </p:nvSpPr>
          <p:spPr bwMode="auto">
            <a:xfrm>
              <a:off x="3505" y="1982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 h  =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4671" name="Group 95"/>
          <p:cNvGrpSpPr>
            <a:grpSpLocks/>
          </p:cNvGrpSpPr>
          <p:nvPr/>
        </p:nvGrpSpPr>
        <p:grpSpPr bwMode="auto">
          <a:xfrm>
            <a:off x="6411913" y="3146425"/>
            <a:ext cx="2447925" cy="376238"/>
            <a:chOff x="3921" y="1315"/>
            <a:chExt cx="1542" cy="237"/>
          </a:xfrm>
        </p:grpSpPr>
        <p:sp>
          <p:nvSpPr>
            <p:cNvPr id="24672" name="Text Box 96"/>
            <p:cNvSpPr txBox="1">
              <a:spLocks noChangeArrowheads="1"/>
            </p:cNvSpPr>
            <p:nvPr/>
          </p:nvSpPr>
          <p:spPr bwMode="auto">
            <a:xfrm>
              <a:off x="3921" y="1315"/>
              <a:ext cx="534" cy="237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76078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 b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64</a:t>
              </a:r>
              <a:r>
                <a:rPr lang="en-GB" altLang="en-US" sz="1800" b="1" baseline="30000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o</a:t>
              </a: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673" name="Text Box 97"/>
            <p:cNvSpPr txBox="1">
              <a:spLocks noChangeArrowheads="1"/>
            </p:cNvSpPr>
            <p:nvPr/>
          </p:nvSpPr>
          <p:spPr bwMode="auto">
            <a:xfrm>
              <a:off x="4455" y="1315"/>
              <a:ext cx="1008" cy="237"/>
            </a:xfrm>
            <a:prstGeom prst="rect">
              <a:avLst/>
            </a:prstGeom>
            <a:gradFill rotWithShape="0">
              <a:gsLst>
                <a:gs pos="0">
                  <a:srgbClr val="FED6F7">
                    <a:gamma/>
                    <a:shade val="66275"/>
                    <a:invGamma/>
                  </a:srgbClr>
                </a:gs>
                <a:gs pos="50000">
                  <a:srgbClr val="FED6F7"/>
                </a:gs>
                <a:gs pos="100000">
                  <a:srgbClr val="FED6F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latin typeface="Comic Sans MS" pitchFamily="66" charset="0"/>
                </a:rPr>
                <a:t>isos tri </a:t>
              </a:r>
            </a:p>
          </p:txBody>
        </p:sp>
      </p:grpSp>
      <p:sp>
        <p:nvSpPr>
          <p:cNvPr id="24676" name="Text Box 100"/>
          <p:cNvSpPr txBox="1">
            <a:spLocks noChangeArrowheads="1"/>
          </p:cNvSpPr>
          <p:nvPr/>
        </p:nvSpPr>
        <p:spPr bwMode="auto">
          <a:xfrm>
            <a:off x="269875" y="6296025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Angles </a:t>
            </a: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at a point</a:t>
            </a:r>
            <a:r>
              <a:rPr lang="en-GB" altLang="en-US" sz="1800">
                <a:latin typeface="Comic Sans MS" pitchFamily="66" charset="0"/>
              </a:rPr>
              <a:t> sum to 360</a:t>
            </a:r>
            <a:r>
              <a:rPr lang="en-GB" altLang="en-US" sz="1800" baseline="30000">
                <a:latin typeface="Comic Sans MS" pitchFamily="66" charset="0"/>
              </a:rPr>
              <a:t>o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24677" name="Text Box 101"/>
          <p:cNvSpPr txBox="1">
            <a:spLocks noChangeArrowheads="1"/>
          </p:cNvSpPr>
          <p:nvPr/>
        </p:nvSpPr>
        <p:spPr bwMode="auto">
          <a:xfrm>
            <a:off x="5191125" y="6296025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 at point</a:t>
            </a:r>
            <a:endParaRPr lang="en-GB" altLang="en-US" sz="1800">
              <a:latin typeface="Comic Sans MS" pitchFamily="66" charset="0"/>
            </a:endParaRPr>
          </a:p>
        </p:txBody>
      </p:sp>
      <p:sp>
        <p:nvSpPr>
          <p:cNvPr id="24679" name="Text Box 103"/>
          <p:cNvSpPr txBox="1">
            <a:spLocks noChangeArrowheads="1"/>
          </p:cNvSpPr>
          <p:nvPr/>
        </p:nvSpPr>
        <p:spPr bwMode="auto">
          <a:xfrm>
            <a:off x="3486150" y="2928938"/>
            <a:ext cx="171767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  <a:latin typeface="Comic Sans MS" pitchFamily="66" charset="0"/>
              </a:rPr>
              <a:t>Mixing it!</a:t>
            </a:r>
          </a:p>
        </p:txBody>
      </p:sp>
    </p:spTree>
    <p:extLst>
      <p:ext uri="{BB962C8B-B14F-4D97-AF65-F5344CB8AC3E}">
        <p14:creationId xmlns:p14="http://schemas.microsoft.com/office/powerpoint/2010/main" val="39339788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2988" y="5589588"/>
            <a:ext cx="1081087" cy="1152525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3789363" y="5635625"/>
            <a:ext cx="1079500" cy="1152525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686550" y="5589588"/>
            <a:ext cx="1079500" cy="1152525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pic>
        <p:nvPicPr>
          <p:cNvPr id="63494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911725"/>
            <a:ext cx="914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4749800"/>
            <a:ext cx="793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4706938"/>
            <a:ext cx="131762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7" name="TextBox 1"/>
          <p:cNvSpPr txBox="1">
            <a:spLocks noChangeArrowheads="1"/>
          </p:cNvSpPr>
          <p:nvPr/>
        </p:nvSpPr>
        <p:spPr bwMode="auto">
          <a:xfrm>
            <a:off x="2184400" y="3344863"/>
            <a:ext cx="510381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NZ" altLang="en-US" sz="2500" b="1" dirty="0">
                <a:solidFill>
                  <a:srgbClr val="7030A0"/>
                </a:solidFill>
                <a:latin typeface="Calibri" pitchFamily="34" charset="0"/>
              </a:rPr>
              <a:t>10 ticks level 5 pack 3 </a:t>
            </a:r>
            <a:r>
              <a:rPr lang="en-NZ" altLang="en-US" sz="2500" b="1">
                <a:solidFill>
                  <a:srgbClr val="7030A0"/>
                </a:solidFill>
                <a:latin typeface="Calibri" pitchFamily="34" charset="0"/>
              </a:rPr>
              <a:t>page </a:t>
            </a:r>
            <a:r>
              <a:rPr lang="en-NZ" altLang="en-US" sz="2500" b="1" smtClean="0">
                <a:solidFill>
                  <a:srgbClr val="7030A0"/>
                </a:solidFill>
                <a:latin typeface="Calibri" pitchFamily="34" charset="0"/>
              </a:rPr>
              <a:t>27-28</a:t>
            </a:r>
            <a:endParaRPr lang="en-NZ" altLang="en-US" sz="2500" b="1" dirty="0">
              <a:solidFill>
                <a:srgbClr val="7030A0"/>
              </a:solidFill>
              <a:latin typeface="Calibri" pitchFamily="34" charset="0"/>
            </a:endParaRPr>
          </a:p>
          <a:p>
            <a:pPr eaLnBrk="1" hangingPunct="1"/>
            <a:endParaRPr lang="en-NZ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3864" y="1795462"/>
            <a:ext cx="8229600" cy="2303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</a:t>
            </a:r>
            <a:r>
              <a:rPr lang="en-NZ" dirty="0" smtClean="0">
                <a:solidFill>
                  <a:prstClr val="black"/>
                </a:solidFill>
              </a:rPr>
              <a:t>find alternate angles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find corresponding angles</a:t>
            </a:r>
            <a:endParaRPr lang="en-NZ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N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lines.</a:t>
            </a: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4648200" y="2514600"/>
            <a:ext cx="292100" cy="431800"/>
            <a:chOff x="2928" y="1584"/>
            <a:chExt cx="184" cy="272"/>
          </a:xfrm>
        </p:grpSpPr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2928" y="158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3016" y="17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4368800" y="2578100"/>
            <a:ext cx="844550" cy="323850"/>
            <a:chOff x="2752" y="1624"/>
            <a:chExt cx="532" cy="204"/>
          </a:xfrm>
        </p:grpSpPr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204" y="1624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752" y="1748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2075" name="Group 27"/>
          <p:cNvGrpSpPr>
            <a:grpSpLocks/>
          </p:cNvGrpSpPr>
          <p:nvPr/>
        </p:nvGrpSpPr>
        <p:grpSpPr bwMode="auto">
          <a:xfrm>
            <a:off x="2698750" y="3663950"/>
            <a:ext cx="844550" cy="431800"/>
            <a:chOff x="1700" y="2308"/>
            <a:chExt cx="532" cy="272"/>
          </a:xfrm>
        </p:grpSpPr>
        <p:grpSp>
          <p:nvGrpSpPr>
            <p:cNvPr id="2074" name="Group 26"/>
            <p:cNvGrpSpPr>
              <a:grpSpLocks/>
            </p:cNvGrpSpPr>
            <p:nvPr/>
          </p:nvGrpSpPr>
          <p:grpSpPr bwMode="auto">
            <a:xfrm>
              <a:off x="1876" y="2308"/>
              <a:ext cx="184" cy="272"/>
              <a:chOff x="1876" y="2308"/>
              <a:chExt cx="184" cy="272"/>
            </a:xfrm>
          </p:grpSpPr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876" y="23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964" y="24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152" y="2348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1700" y="2472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723900" y="1238250"/>
            <a:ext cx="3409950" cy="10160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Draw a pair of parallel lines with a transversal and measure the 8 angles.</a:t>
            </a:r>
          </a:p>
        </p:txBody>
      </p: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3600450" y="2400300"/>
            <a:ext cx="1860550" cy="1498600"/>
            <a:chOff x="2268" y="1512"/>
            <a:chExt cx="1172" cy="944"/>
          </a:xfrm>
        </p:grpSpPr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3340" y="1512"/>
              <a:ext cx="100" cy="212"/>
            </a:xfrm>
            <a:custGeom>
              <a:avLst/>
              <a:gdLst>
                <a:gd name="T0" fmla="*/ 0 w 100"/>
                <a:gd name="T1" fmla="*/ 0 h 212"/>
                <a:gd name="T2" fmla="*/ 88 w 100"/>
                <a:gd name="T3" fmla="*/ 76 h 212"/>
                <a:gd name="T4" fmla="*/ 72 w 100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212">
                  <a:moveTo>
                    <a:pt x="0" y="0"/>
                  </a:moveTo>
                  <a:cubicBezTo>
                    <a:pt x="38" y="20"/>
                    <a:pt x="76" y="41"/>
                    <a:pt x="88" y="76"/>
                  </a:cubicBezTo>
                  <a:cubicBezTo>
                    <a:pt x="100" y="111"/>
                    <a:pt x="74" y="189"/>
                    <a:pt x="72" y="21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2268" y="2244"/>
              <a:ext cx="100" cy="212"/>
            </a:xfrm>
            <a:custGeom>
              <a:avLst/>
              <a:gdLst>
                <a:gd name="T0" fmla="*/ 0 w 100"/>
                <a:gd name="T1" fmla="*/ 0 h 212"/>
                <a:gd name="T2" fmla="*/ 88 w 100"/>
                <a:gd name="T3" fmla="*/ 76 h 212"/>
                <a:gd name="T4" fmla="*/ 72 w 100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212">
                  <a:moveTo>
                    <a:pt x="0" y="0"/>
                  </a:moveTo>
                  <a:cubicBezTo>
                    <a:pt x="38" y="20"/>
                    <a:pt x="76" y="41"/>
                    <a:pt x="88" y="76"/>
                  </a:cubicBezTo>
                  <a:cubicBezTo>
                    <a:pt x="100" y="111"/>
                    <a:pt x="74" y="189"/>
                    <a:pt x="72" y="21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084" name="Group 36"/>
          <p:cNvGrpSpPr>
            <a:grpSpLocks/>
          </p:cNvGrpSpPr>
          <p:nvPr/>
        </p:nvGrpSpPr>
        <p:grpSpPr bwMode="auto">
          <a:xfrm>
            <a:off x="2774950" y="2349500"/>
            <a:ext cx="2387600" cy="1524000"/>
            <a:chOff x="1748" y="1480"/>
            <a:chExt cx="1504" cy="960"/>
          </a:xfrm>
        </p:grpSpPr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2772" y="1480"/>
              <a:ext cx="480" cy="248"/>
            </a:xfrm>
            <a:custGeom>
              <a:avLst/>
              <a:gdLst>
                <a:gd name="T0" fmla="*/ 0 w 480"/>
                <a:gd name="T1" fmla="*/ 248 h 248"/>
                <a:gd name="T2" fmla="*/ 184 w 480"/>
                <a:gd name="T3" fmla="*/ 28 h 248"/>
                <a:gd name="T4" fmla="*/ 480 w 480"/>
                <a:gd name="T5" fmla="*/ 8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248">
                  <a:moveTo>
                    <a:pt x="0" y="248"/>
                  </a:moveTo>
                  <a:cubicBezTo>
                    <a:pt x="52" y="152"/>
                    <a:pt x="104" y="56"/>
                    <a:pt x="184" y="28"/>
                  </a:cubicBezTo>
                  <a:cubicBezTo>
                    <a:pt x="264" y="0"/>
                    <a:pt x="372" y="40"/>
                    <a:pt x="480" y="8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1748" y="2192"/>
              <a:ext cx="480" cy="248"/>
            </a:xfrm>
            <a:custGeom>
              <a:avLst/>
              <a:gdLst>
                <a:gd name="T0" fmla="*/ 0 w 480"/>
                <a:gd name="T1" fmla="*/ 248 h 248"/>
                <a:gd name="T2" fmla="*/ 184 w 480"/>
                <a:gd name="T3" fmla="*/ 28 h 248"/>
                <a:gd name="T4" fmla="*/ 480 w 480"/>
                <a:gd name="T5" fmla="*/ 8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248">
                  <a:moveTo>
                    <a:pt x="0" y="248"/>
                  </a:moveTo>
                  <a:cubicBezTo>
                    <a:pt x="52" y="152"/>
                    <a:pt x="104" y="56"/>
                    <a:pt x="184" y="28"/>
                  </a:cubicBezTo>
                  <a:cubicBezTo>
                    <a:pt x="264" y="0"/>
                    <a:pt x="372" y="40"/>
                    <a:pt x="480" y="8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087" name="Group 39"/>
          <p:cNvGrpSpPr>
            <a:grpSpLocks/>
          </p:cNvGrpSpPr>
          <p:nvPr/>
        </p:nvGrpSpPr>
        <p:grpSpPr bwMode="auto">
          <a:xfrm>
            <a:off x="2762250" y="2736850"/>
            <a:ext cx="2520950" cy="1474788"/>
            <a:chOff x="1740" y="1724"/>
            <a:chExt cx="1588" cy="929"/>
          </a:xfrm>
        </p:grpSpPr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2808" y="1724"/>
              <a:ext cx="520" cy="205"/>
            </a:xfrm>
            <a:custGeom>
              <a:avLst/>
              <a:gdLst>
                <a:gd name="T0" fmla="*/ 0 w 520"/>
                <a:gd name="T1" fmla="*/ 148 h 205"/>
                <a:gd name="T2" fmla="*/ 340 w 520"/>
                <a:gd name="T3" fmla="*/ 180 h 205"/>
                <a:gd name="T4" fmla="*/ 520 w 520"/>
                <a:gd name="T5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0" h="205">
                  <a:moveTo>
                    <a:pt x="0" y="148"/>
                  </a:moveTo>
                  <a:cubicBezTo>
                    <a:pt x="126" y="176"/>
                    <a:pt x="253" y="205"/>
                    <a:pt x="340" y="180"/>
                  </a:cubicBezTo>
                  <a:cubicBezTo>
                    <a:pt x="427" y="155"/>
                    <a:pt x="489" y="30"/>
                    <a:pt x="520" y="0"/>
                  </a:cubicBezTo>
                </a:path>
              </a:pathLst>
            </a:custGeom>
            <a:noFill/>
            <a:ln w="38100" cmpd="sng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1740" y="2448"/>
              <a:ext cx="520" cy="205"/>
            </a:xfrm>
            <a:custGeom>
              <a:avLst/>
              <a:gdLst>
                <a:gd name="T0" fmla="*/ 0 w 520"/>
                <a:gd name="T1" fmla="*/ 148 h 205"/>
                <a:gd name="T2" fmla="*/ 340 w 520"/>
                <a:gd name="T3" fmla="*/ 180 h 205"/>
                <a:gd name="T4" fmla="*/ 520 w 520"/>
                <a:gd name="T5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0" h="205">
                  <a:moveTo>
                    <a:pt x="0" y="148"/>
                  </a:moveTo>
                  <a:cubicBezTo>
                    <a:pt x="126" y="176"/>
                    <a:pt x="253" y="205"/>
                    <a:pt x="340" y="180"/>
                  </a:cubicBezTo>
                  <a:cubicBezTo>
                    <a:pt x="427" y="155"/>
                    <a:pt x="489" y="30"/>
                    <a:pt x="520" y="0"/>
                  </a:cubicBezTo>
                </a:path>
              </a:pathLst>
            </a:custGeom>
            <a:noFill/>
            <a:ln w="38100" cmpd="sng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090" name="Group 42"/>
          <p:cNvGrpSpPr>
            <a:grpSpLocks/>
          </p:cNvGrpSpPr>
          <p:nvPr/>
        </p:nvGrpSpPr>
        <p:grpSpPr bwMode="auto">
          <a:xfrm>
            <a:off x="2449513" y="2749550"/>
            <a:ext cx="1874837" cy="1454150"/>
            <a:chOff x="1543" y="1732"/>
            <a:chExt cx="1181" cy="916"/>
          </a:xfrm>
        </p:grpSpPr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1543" y="2448"/>
              <a:ext cx="117" cy="200"/>
            </a:xfrm>
            <a:custGeom>
              <a:avLst/>
              <a:gdLst>
                <a:gd name="T0" fmla="*/ 41 w 117"/>
                <a:gd name="T1" fmla="*/ 0 h 200"/>
                <a:gd name="T2" fmla="*/ 13 w 117"/>
                <a:gd name="T3" fmla="*/ 108 h 200"/>
                <a:gd name="T4" fmla="*/ 117 w 117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200">
                  <a:moveTo>
                    <a:pt x="41" y="0"/>
                  </a:moveTo>
                  <a:cubicBezTo>
                    <a:pt x="20" y="37"/>
                    <a:pt x="0" y="75"/>
                    <a:pt x="13" y="108"/>
                  </a:cubicBezTo>
                  <a:cubicBezTo>
                    <a:pt x="26" y="141"/>
                    <a:pt x="71" y="170"/>
                    <a:pt x="117" y="200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2607" y="1732"/>
              <a:ext cx="117" cy="200"/>
            </a:xfrm>
            <a:custGeom>
              <a:avLst/>
              <a:gdLst>
                <a:gd name="T0" fmla="*/ 41 w 117"/>
                <a:gd name="T1" fmla="*/ 0 h 200"/>
                <a:gd name="T2" fmla="*/ 13 w 117"/>
                <a:gd name="T3" fmla="*/ 108 h 200"/>
                <a:gd name="T4" fmla="*/ 117 w 117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200">
                  <a:moveTo>
                    <a:pt x="41" y="0"/>
                  </a:moveTo>
                  <a:cubicBezTo>
                    <a:pt x="20" y="37"/>
                    <a:pt x="0" y="75"/>
                    <a:pt x="13" y="108"/>
                  </a:cubicBezTo>
                  <a:cubicBezTo>
                    <a:pt x="26" y="141"/>
                    <a:pt x="71" y="170"/>
                    <a:pt x="117" y="200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2419350" y="44767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7340600" y="44767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2419350" y="48450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7340600" y="48450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122636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6" grpId="0" animBg="1" autoUpdateAnimBg="0"/>
      <p:bldP spid="2071" grpId="0" animBg="1" autoUpdateAnimBg="0"/>
      <p:bldP spid="2093" grpId="0" animBg="1" autoUpdateAnimBg="0"/>
      <p:bldP spid="2094" grpId="0" animBg="1" autoUpdateAnimBg="0"/>
      <p:bldP spid="2095" grpId="0" animBg="1" autoUpdateAnimBg="0"/>
      <p:bldP spid="209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4648200" y="2514600"/>
            <a:ext cx="292100" cy="431800"/>
            <a:chOff x="2928" y="1584"/>
            <a:chExt cx="184" cy="272"/>
          </a:xfrm>
        </p:grpSpPr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928" y="158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3016" y="17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4368800" y="2578100"/>
            <a:ext cx="844550" cy="323850"/>
            <a:chOff x="2752" y="1624"/>
            <a:chExt cx="532" cy="204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204" y="1624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2752" y="1748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2698750" y="3663950"/>
            <a:ext cx="844550" cy="431800"/>
            <a:chOff x="1700" y="2308"/>
            <a:chExt cx="532" cy="272"/>
          </a:xfrm>
        </p:grpSpPr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1876" y="2308"/>
              <a:ext cx="184" cy="272"/>
              <a:chOff x="1876" y="2308"/>
              <a:chExt cx="184" cy="272"/>
            </a:xfrm>
          </p:grpSpPr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1876" y="23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auto">
              <a:xfrm>
                <a:off x="1964" y="24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2152" y="2348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1700" y="2472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23900" y="1238250"/>
            <a:ext cx="3409950" cy="10160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Draw a pair of parallel lines with a transversal and measure the 8 angles.</a:t>
            </a:r>
          </a:p>
        </p:txBody>
      </p:sp>
      <p:grpSp>
        <p:nvGrpSpPr>
          <p:cNvPr id="3138" name="Group 66"/>
          <p:cNvGrpSpPr>
            <a:grpSpLocks/>
          </p:cNvGrpSpPr>
          <p:nvPr/>
        </p:nvGrpSpPr>
        <p:grpSpPr bwMode="auto">
          <a:xfrm>
            <a:off x="2730500" y="2749550"/>
            <a:ext cx="2527300" cy="1130300"/>
            <a:chOff x="1720" y="1732"/>
            <a:chExt cx="1592" cy="712"/>
          </a:xfrm>
        </p:grpSpPr>
        <p:sp>
          <p:nvSpPr>
            <p:cNvPr id="3130" name="Freeform 58"/>
            <p:cNvSpPr>
              <a:spLocks/>
            </p:cNvSpPr>
            <p:nvPr/>
          </p:nvSpPr>
          <p:spPr bwMode="auto">
            <a:xfrm>
              <a:off x="1720" y="2196"/>
              <a:ext cx="480" cy="248"/>
            </a:xfrm>
            <a:custGeom>
              <a:avLst/>
              <a:gdLst>
                <a:gd name="T0" fmla="*/ 0 w 480"/>
                <a:gd name="T1" fmla="*/ 248 h 248"/>
                <a:gd name="T2" fmla="*/ 184 w 480"/>
                <a:gd name="T3" fmla="*/ 28 h 248"/>
                <a:gd name="T4" fmla="*/ 480 w 480"/>
                <a:gd name="T5" fmla="*/ 8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248">
                  <a:moveTo>
                    <a:pt x="0" y="248"/>
                  </a:moveTo>
                  <a:cubicBezTo>
                    <a:pt x="52" y="152"/>
                    <a:pt x="104" y="56"/>
                    <a:pt x="184" y="28"/>
                  </a:cubicBezTo>
                  <a:cubicBezTo>
                    <a:pt x="264" y="0"/>
                    <a:pt x="372" y="40"/>
                    <a:pt x="480" y="8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auto">
            <a:xfrm>
              <a:off x="2792" y="1732"/>
              <a:ext cx="520" cy="205"/>
            </a:xfrm>
            <a:custGeom>
              <a:avLst/>
              <a:gdLst>
                <a:gd name="T0" fmla="*/ 0 w 520"/>
                <a:gd name="T1" fmla="*/ 148 h 205"/>
                <a:gd name="T2" fmla="*/ 340 w 520"/>
                <a:gd name="T3" fmla="*/ 180 h 205"/>
                <a:gd name="T4" fmla="*/ 520 w 520"/>
                <a:gd name="T5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0" h="205">
                  <a:moveTo>
                    <a:pt x="0" y="148"/>
                  </a:moveTo>
                  <a:cubicBezTo>
                    <a:pt x="126" y="176"/>
                    <a:pt x="253" y="205"/>
                    <a:pt x="340" y="180"/>
                  </a:cubicBezTo>
                  <a:cubicBezTo>
                    <a:pt x="427" y="155"/>
                    <a:pt x="489" y="30"/>
                    <a:pt x="52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3137" name="Group 65"/>
          <p:cNvGrpSpPr>
            <a:grpSpLocks/>
          </p:cNvGrpSpPr>
          <p:nvPr/>
        </p:nvGrpSpPr>
        <p:grpSpPr bwMode="auto">
          <a:xfrm>
            <a:off x="3606800" y="2749550"/>
            <a:ext cx="717550" cy="1130300"/>
            <a:chOff x="2272" y="1732"/>
            <a:chExt cx="452" cy="712"/>
          </a:xfrm>
        </p:grpSpPr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2272" y="2232"/>
              <a:ext cx="100" cy="212"/>
            </a:xfrm>
            <a:custGeom>
              <a:avLst/>
              <a:gdLst>
                <a:gd name="T0" fmla="*/ 0 w 100"/>
                <a:gd name="T1" fmla="*/ 0 h 212"/>
                <a:gd name="T2" fmla="*/ 88 w 100"/>
                <a:gd name="T3" fmla="*/ 76 h 212"/>
                <a:gd name="T4" fmla="*/ 72 w 100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212">
                  <a:moveTo>
                    <a:pt x="0" y="0"/>
                  </a:moveTo>
                  <a:cubicBezTo>
                    <a:pt x="38" y="20"/>
                    <a:pt x="76" y="41"/>
                    <a:pt x="88" y="76"/>
                  </a:cubicBezTo>
                  <a:cubicBezTo>
                    <a:pt x="100" y="111"/>
                    <a:pt x="74" y="189"/>
                    <a:pt x="72" y="21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2607" y="1732"/>
              <a:ext cx="117" cy="200"/>
            </a:xfrm>
            <a:custGeom>
              <a:avLst/>
              <a:gdLst>
                <a:gd name="T0" fmla="*/ 41 w 117"/>
                <a:gd name="T1" fmla="*/ 0 h 200"/>
                <a:gd name="T2" fmla="*/ 13 w 117"/>
                <a:gd name="T3" fmla="*/ 108 h 200"/>
                <a:gd name="T4" fmla="*/ 117 w 117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200">
                  <a:moveTo>
                    <a:pt x="41" y="0"/>
                  </a:moveTo>
                  <a:cubicBezTo>
                    <a:pt x="20" y="37"/>
                    <a:pt x="0" y="75"/>
                    <a:pt x="13" y="108"/>
                  </a:cubicBezTo>
                  <a:cubicBezTo>
                    <a:pt x="26" y="141"/>
                    <a:pt x="71" y="170"/>
                    <a:pt x="117" y="20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2419350" y="44767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7340600" y="44767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2419350" y="48450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7340600" y="48450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2419350" y="5219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7340600" y="5219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9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5" grpId="0" animBg="1" autoUpdateAnimBg="0"/>
      <p:bldP spid="314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4648200" y="2514600"/>
            <a:ext cx="292100" cy="431800"/>
            <a:chOff x="2928" y="1584"/>
            <a:chExt cx="184" cy="272"/>
          </a:xfrm>
        </p:grpSpPr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2928" y="158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3016" y="17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4368800" y="2578100"/>
            <a:ext cx="844550" cy="323850"/>
            <a:chOff x="2752" y="1624"/>
            <a:chExt cx="532" cy="204"/>
          </a:xfrm>
        </p:grpSpPr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3204" y="1624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2752" y="1748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2698750" y="3663950"/>
            <a:ext cx="844550" cy="431800"/>
            <a:chOff x="1700" y="2308"/>
            <a:chExt cx="532" cy="272"/>
          </a:xfrm>
        </p:grpSpPr>
        <p:grpSp>
          <p:nvGrpSpPr>
            <p:cNvPr id="4115" name="Group 19"/>
            <p:cNvGrpSpPr>
              <a:grpSpLocks/>
            </p:cNvGrpSpPr>
            <p:nvPr/>
          </p:nvGrpSpPr>
          <p:grpSpPr bwMode="auto">
            <a:xfrm>
              <a:off x="1876" y="2308"/>
              <a:ext cx="184" cy="272"/>
              <a:chOff x="1876" y="2308"/>
              <a:chExt cx="184" cy="272"/>
            </a:xfrm>
          </p:grpSpPr>
          <p:sp>
            <p:nvSpPr>
              <p:cNvPr id="4116" name="Oval 20"/>
              <p:cNvSpPr>
                <a:spLocks noChangeArrowheads="1"/>
              </p:cNvSpPr>
              <p:nvPr/>
            </p:nvSpPr>
            <p:spPr bwMode="auto">
              <a:xfrm>
                <a:off x="1876" y="23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auto">
              <a:xfrm>
                <a:off x="1964" y="24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2152" y="2348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1700" y="2472"/>
              <a:ext cx="80" cy="8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723900" y="1238250"/>
            <a:ext cx="3409950" cy="10160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  <a:latin typeface="Comic Sans MS" pitchFamily="66" charset="0"/>
              </a:rPr>
              <a:t>Draw a pair of parallel lines with a transversal and measure the 8 angles.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419350" y="44767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340600" y="44767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419350" y="48450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340600" y="48450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3606800" y="2749550"/>
            <a:ext cx="1651000" cy="1130300"/>
            <a:chOff x="2272" y="1732"/>
            <a:chExt cx="1040" cy="712"/>
          </a:xfrm>
        </p:grpSpPr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2792" y="1732"/>
              <a:ext cx="520" cy="205"/>
            </a:xfrm>
            <a:custGeom>
              <a:avLst/>
              <a:gdLst>
                <a:gd name="T0" fmla="*/ 0 w 520"/>
                <a:gd name="T1" fmla="*/ 148 h 205"/>
                <a:gd name="T2" fmla="*/ 340 w 520"/>
                <a:gd name="T3" fmla="*/ 180 h 205"/>
                <a:gd name="T4" fmla="*/ 520 w 520"/>
                <a:gd name="T5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0" h="205">
                  <a:moveTo>
                    <a:pt x="0" y="148"/>
                  </a:moveTo>
                  <a:cubicBezTo>
                    <a:pt x="126" y="176"/>
                    <a:pt x="253" y="205"/>
                    <a:pt x="340" y="180"/>
                  </a:cubicBezTo>
                  <a:cubicBezTo>
                    <a:pt x="427" y="155"/>
                    <a:pt x="489" y="30"/>
                    <a:pt x="520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auto">
            <a:xfrm>
              <a:off x="2272" y="2232"/>
              <a:ext cx="100" cy="212"/>
            </a:xfrm>
            <a:custGeom>
              <a:avLst/>
              <a:gdLst>
                <a:gd name="T0" fmla="*/ 0 w 100"/>
                <a:gd name="T1" fmla="*/ 0 h 212"/>
                <a:gd name="T2" fmla="*/ 88 w 100"/>
                <a:gd name="T3" fmla="*/ 76 h 212"/>
                <a:gd name="T4" fmla="*/ 72 w 100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212">
                  <a:moveTo>
                    <a:pt x="0" y="0"/>
                  </a:moveTo>
                  <a:cubicBezTo>
                    <a:pt x="38" y="20"/>
                    <a:pt x="76" y="41"/>
                    <a:pt x="88" y="76"/>
                  </a:cubicBezTo>
                  <a:cubicBezTo>
                    <a:pt x="100" y="111"/>
                    <a:pt x="74" y="189"/>
                    <a:pt x="72" y="212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2730500" y="2740025"/>
            <a:ext cx="1584325" cy="1139825"/>
            <a:chOff x="1720" y="1726"/>
            <a:chExt cx="998" cy="718"/>
          </a:xfrm>
        </p:grpSpPr>
        <p:sp>
          <p:nvSpPr>
            <p:cNvPr id="4126" name="Freeform 30"/>
            <p:cNvSpPr>
              <a:spLocks/>
            </p:cNvSpPr>
            <p:nvPr/>
          </p:nvSpPr>
          <p:spPr bwMode="auto">
            <a:xfrm>
              <a:off x="1720" y="2196"/>
              <a:ext cx="480" cy="248"/>
            </a:xfrm>
            <a:custGeom>
              <a:avLst/>
              <a:gdLst>
                <a:gd name="T0" fmla="*/ 0 w 480"/>
                <a:gd name="T1" fmla="*/ 248 h 248"/>
                <a:gd name="T2" fmla="*/ 184 w 480"/>
                <a:gd name="T3" fmla="*/ 28 h 248"/>
                <a:gd name="T4" fmla="*/ 480 w 480"/>
                <a:gd name="T5" fmla="*/ 8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248">
                  <a:moveTo>
                    <a:pt x="0" y="248"/>
                  </a:moveTo>
                  <a:cubicBezTo>
                    <a:pt x="52" y="152"/>
                    <a:pt x="104" y="56"/>
                    <a:pt x="184" y="28"/>
                  </a:cubicBezTo>
                  <a:cubicBezTo>
                    <a:pt x="264" y="0"/>
                    <a:pt x="372" y="40"/>
                    <a:pt x="480" y="8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2601" y="1726"/>
              <a:ext cx="117" cy="200"/>
            </a:xfrm>
            <a:custGeom>
              <a:avLst/>
              <a:gdLst>
                <a:gd name="T0" fmla="*/ 41 w 117"/>
                <a:gd name="T1" fmla="*/ 0 h 200"/>
                <a:gd name="T2" fmla="*/ 13 w 117"/>
                <a:gd name="T3" fmla="*/ 108 h 200"/>
                <a:gd name="T4" fmla="*/ 117 w 117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200">
                  <a:moveTo>
                    <a:pt x="41" y="0"/>
                  </a:moveTo>
                  <a:cubicBezTo>
                    <a:pt x="20" y="37"/>
                    <a:pt x="0" y="75"/>
                    <a:pt x="13" y="108"/>
                  </a:cubicBezTo>
                  <a:cubicBezTo>
                    <a:pt x="26" y="141"/>
                    <a:pt x="71" y="170"/>
                    <a:pt x="117" y="20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419350" y="5219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340600" y="5219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419350" y="5588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7340600" y="5588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149690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nimBg="1" autoUpdateAnimBg="0"/>
      <p:bldP spid="413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5178" name="Group 58"/>
          <p:cNvGrpSpPr>
            <a:grpSpLocks/>
          </p:cNvGrpSpPr>
          <p:nvPr/>
        </p:nvGrpSpPr>
        <p:grpSpPr bwMode="auto">
          <a:xfrm>
            <a:off x="914400" y="1676400"/>
            <a:ext cx="3657600" cy="1828800"/>
            <a:chOff x="576" y="1056"/>
            <a:chExt cx="2304" cy="115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576" y="1429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576" y="1937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1660" y="1429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626" y="1937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847" y="1056"/>
              <a:ext cx="1694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1931" y="1327"/>
              <a:ext cx="130" cy="192"/>
              <a:chOff x="2928" y="1584"/>
              <a:chExt cx="184" cy="272"/>
            </a:xfrm>
          </p:grpSpPr>
          <p:sp>
            <p:nvSpPr>
              <p:cNvPr id="5133" name="Oval 13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4" name="Oval 14"/>
              <p:cNvSpPr>
                <a:spLocks noChangeArrowheads="1"/>
              </p:cNvSpPr>
              <p:nvPr/>
            </p:nvSpPr>
            <p:spPr bwMode="auto">
              <a:xfrm>
                <a:off x="3016" y="17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5135" name="Group 15"/>
            <p:cNvGrpSpPr>
              <a:grpSpLocks/>
            </p:cNvGrpSpPr>
            <p:nvPr/>
          </p:nvGrpSpPr>
          <p:grpSpPr bwMode="auto">
            <a:xfrm>
              <a:off x="1807" y="1355"/>
              <a:ext cx="376" cy="144"/>
              <a:chOff x="2752" y="1624"/>
              <a:chExt cx="532" cy="204"/>
            </a:xfrm>
          </p:grpSpPr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3204" y="1624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7" name="Rectangle 17"/>
              <p:cNvSpPr>
                <a:spLocks noChangeArrowheads="1"/>
              </p:cNvSpPr>
              <p:nvPr/>
            </p:nvSpPr>
            <p:spPr bwMode="auto">
              <a:xfrm>
                <a:off x="2752" y="1748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5138" name="Group 18"/>
            <p:cNvGrpSpPr>
              <a:grpSpLocks/>
            </p:cNvGrpSpPr>
            <p:nvPr/>
          </p:nvGrpSpPr>
          <p:grpSpPr bwMode="auto">
            <a:xfrm>
              <a:off x="1064" y="1838"/>
              <a:ext cx="376" cy="192"/>
              <a:chOff x="1700" y="2308"/>
              <a:chExt cx="532" cy="272"/>
            </a:xfrm>
          </p:grpSpPr>
          <p:grpSp>
            <p:nvGrpSpPr>
              <p:cNvPr id="5139" name="Group 19"/>
              <p:cNvGrpSpPr>
                <a:grpSpLocks/>
              </p:cNvGrpSpPr>
              <p:nvPr/>
            </p:nvGrpSpPr>
            <p:grpSpPr bwMode="auto">
              <a:xfrm>
                <a:off x="1876" y="2308"/>
                <a:ext cx="184" cy="272"/>
                <a:chOff x="1876" y="2308"/>
                <a:chExt cx="184" cy="272"/>
              </a:xfrm>
            </p:grpSpPr>
            <p:sp>
              <p:nvSpPr>
                <p:cNvPr id="5140" name="Oval 20"/>
                <p:cNvSpPr>
                  <a:spLocks noChangeArrowheads="1"/>
                </p:cNvSpPr>
                <p:nvPr/>
              </p:nvSpPr>
              <p:spPr bwMode="auto">
                <a:xfrm>
                  <a:off x="1876" y="230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5141" name="Oval 21"/>
                <p:cNvSpPr>
                  <a:spLocks noChangeArrowheads="1"/>
                </p:cNvSpPr>
                <p:nvPr/>
              </p:nvSpPr>
              <p:spPr bwMode="auto">
                <a:xfrm>
                  <a:off x="1964" y="2484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5142" name="Rectangle 22"/>
              <p:cNvSpPr>
                <a:spLocks noChangeArrowheads="1"/>
              </p:cNvSpPr>
              <p:nvPr/>
            </p:nvSpPr>
            <p:spPr bwMode="auto">
              <a:xfrm>
                <a:off x="2152" y="2348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3" name="Rectangle 23"/>
              <p:cNvSpPr>
                <a:spLocks noChangeArrowheads="1"/>
              </p:cNvSpPr>
              <p:nvPr/>
            </p:nvSpPr>
            <p:spPr bwMode="auto">
              <a:xfrm>
                <a:off x="1700" y="2472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5179" name="Group 59"/>
          <p:cNvGrpSpPr>
            <a:grpSpLocks/>
          </p:cNvGrpSpPr>
          <p:nvPr/>
        </p:nvGrpSpPr>
        <p:grpSpPr bwMode="auto">
          <a:xfrm>
            <a:off x="5143500" y="1695450"/>
            <a:ext cx="3657600" cy="2095500"/>
            <a:chOff x="3240" y="1068"/>
            <a:chExt cx="2304" cy="1320"/>
          </a:xfrm>
        </p:grpSpPr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>
              <a:off x="3240" y="1429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3240" y="1937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4324" y="1429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4290" y="1937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3752" y="1068"/>
              <a:ext cx="960" cy="1320"/>
            </a:xfrm>
            <a:custGeom>
              <a:avLst/>
              <a:gdLst>
                <a:gd name="T0" fmla="*/ 0 w 960"/>
                <a:gd name="T1" fmla="*/ 1320 h 1320"/>
                <a:gd name="T2" fmla="*/ 960 w 960"/>
                <a:gd name="T3" fmla="*/ 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0" h="1320">
                  <a:moveTo>
                    <a:pt x="0" y="1320"/>
                  </a:moveTo>
                  <a:lnTo>
                    <a:pt x="96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5166" name="Group 46"/>
            <p:cNvGrpSpPr>
              <a:grpSpLocks/>
            </p:cNvGrpSpPr>
            <p:nvPr/>
          </p:nvGrpSpPr>
          <p:grpSpPr bwMode="auto">
            <a:xfrm>
              <a:off x="4399" y="1319"/>
              <a:ext cx="130" cy="192"/>
              <a:chOff x="2928" y="1584"/>
              <a:chExt cx="184" cy="272"/>
            </a:xfrm>
          </p:grpSpPr>
          <p:sp>
            <p:nvSpPr>
              <p:cNvPr id="5167" name="Oval 47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auto">
              <a:xfrm>
                <a:off x="3016" y="17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5170" name="Rectangle 50"/>
            <p:cNvSpPr>
              <a:spLocks noChangeArrowheads="1"/>
            </p:cNvSpPr>
            <p:nvPr/>
          </p:nvSpPr>
          <p:spPr bwMode="auto">
            <a:xfrm>
              <a:off x="4526" y="1343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1" name="Rectangle 51"/>
            <p:cNvSpPr>
              <a:spLocks noChangeArrowheads="1"/>
            </p:cNvSpPr>
            <p:nvPr/>
          </p:nvSpPr>
          <p:spPr bwMode="auto">
            <a:xfrm>
              <a:off x="4283" y="1491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5173" name="Group 53"/>
            <p:cNvGrpSpPr>
              <a:grpSpLocks/>
            </p:cNvGrpSpPr>
            <p:nvPr/>
          </p:nvGrpSpPr>
          <p:grpSpPr bwMode="auto">
            <a:xfrm>
              <a:off x="4020" y="1850"/>
              <a:ext cx="130" cy="192"/>
              <a:chOff x="1876" y="2308"/>
              <a:chExt cx="184" cy="272"/>
            </a:xfrm>
          </p:grpSpPr>
          <p:sp>
            <p:nvSpPr>
              <p:cNvPr id="5174" name="Oval 54"/>
              <p:cNvSpPr>
                <a:spLocks noChangeArrowheads="1"/>
              </p:cNvSpPr>
              <p:nvPr/>
            </p:nvSpPr>
            <p:spPr bwMode="auto">
              <a:xfrm>
                <a:off x="1876" y="23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75" name="Oval 55"/>
              <p:cNvSpPr>
                <a:spLocks noChangeArrowheads="1"/>
              </p:cNvSpPr>
              <p:nvPr/>
            </p:nvSpPr>
            <p:spPr bwMode="auto">
              <a:xfrm>
                <a:off x="1964" y="24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5176" name="Rectangle 56"/>
            <p:cNvSpPr>
              <a:spLocks noChangeArrowheads="1"/>
            </p:cNvSpPr>
            <p:nvPr/>
          </p:nvSpPr>
          <p:spPr bwMode="auto">
            <a:xfrm>
              <a:off x="4167" y="1850"/>
              <a:ext cx="57" cy="57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77" name="Rectangle 57"/>
            <p:cNvSpPr>
              <a:spLocks noChangeArrowheads="1"/>
            </p:cNvSpPr>
            <p:nvPr/>
          </p:nvSpPr>
          <p:spPr bwMode="auto">
            <a:xfrm>
              <a:off x="3940" y="1954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5196" name="Group 76"/>
          <p:cNvGrpSpPr>
            <a:grpSpLocks/>
          </p:cNvGrpSpPr>
          <p:nvPr/>
        </p:nvGrpSpPr>
        <p:grpSpPr bwMode="auto">
          <a:xfrm>
            <a:off x="685800" y="3822700"/>
            <a:ext cx="3657600" cy="2203450"/>
            <a:chOff x="432" y="2408"/>
            <a:chExt cx="2304" cy="1388"/>
          </a:xfrm>
        </p:grpSpPr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>
              <a:off x="432" y="2821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>
              <a:off x="432" y="3329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auto">
            <a:xfrm>
              <a:off x="1516" y="2821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84" name="Line 64"/>
            <p:cNvSpPr>
              <a:spLocks noChangeShapeType="1"/>
            </p:cNvSpPr>
            <p:nvPr/>
          </p:nvSpPr>
          <p:spPr bwMode="auto">
            <a:xfrm>
              <a:off x="1482" y="3329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85" name="Freeform 65"/>
            <p:cNvSpPr>
              <a:spLocks/>
            </p:cNvSpPr>
            <p:nvPr/>
          </p:nvSpPr>
          <p:spPr bwMode="auto">
            <a:xfrm>
              <a:off x="1340" y="2408"/>
              <a:ext cx="332" cy="1388"/>
            </a:xfrm>
            <a:custGeom>
              <a:avLst/>
              <a:gdLst>
                <a:gd name="T0" fmla="*/ 332 w 332"/>
                <a:gd name="T1" fmla="*/ 1388 h 1388"/>
                <a:gd name="T2" fmla="*/ 0 w 332"/>
                <a:gd name="T3" fmla="*/ 0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2" h="1388">
                  <a:moveTo>
                    <a:pt x="332" y="1388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87" name="Oval 67"/>
            <p:cNvSpPr>
              <a:spLocks noChangeArrowheads="1"/>
            </p:cNvSpPr>
            <p:nvPr/>
          </p:nvSpPr>
          <p:spPr bwMode="auto">
            <a:xfrm>
              <a:off x="1459" y="2707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88" name="Oval 68"/>
            <p:cNvSpPr>
              <a:spLocks noChangeArrowheads="1"/>
            </p:cNvSpPr>
            <p:nvPr/>
          </p:nvSpPr>
          <p:spPr bwMode="auto">
            <a:xfrm>
              <a:off x="1341" y="2839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89" name="Rectangle 69"/>
            <p:cNvSpPr>
              <a:spLocks noChangeArrowheads="1"/>
            </p:cNvSpPr>
            <p:nvPr/>
          </p:nvSpPr>
          <p:spPr bwMode="auto">
            <a:xfrm>
              <a:off x="1318" y="2731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0" name="Rectangle 70"/>
            <p:cNvSpPr>
              <a:spLocks noChangeArrowheads="1"/>
            </p:cNvSpPr>
            <p:nvPr/>
          </p:nvSpPr>
          <p:spPr bwMode="auto">
            <a:xfrm>
              <a:off x="1515" y="2867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2" name="Oval 72"/>
            <p:cNvSpPr>
              <a:spLocks noChangeArrowheads="1"/>
            </p:cNvSpPr>
            <p:nvPr/>
          </p:nvSpPr>
          <p:spPr bwMode="auto">
            <a:xfrm>
              <a:off x="1580" y="3234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3" name="Oval 73"/>
            <p:cNvSpPr>
              <a:spLocks noChangeArrowheads="1"/>
            </p:cNvSpPr>
            <p:nvPr/>
          </p:nvSpPr>
          <p:spPr bwMode="auto">
            <a:xfrm>
              <a:off x="1474" y="336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1423" y="3222"/>
              <a:ext cx="57" cy="57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1616" y="3354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5211" name="Group 91"/>
          <p:cNvGrpSpPr>
            <a:grpSpLocks/>
          </p:cNvGrpSpPr>
          <p:nvPr/>
        </p:nvGrpSpPr>
        <p:grpSpPr bwMode="auto">
          <a:xfrm>
            <a:off x="4972050" y="4090988"/>
            <a:ext cx="3657600" cy="1666875"/>
            <a:chOff x="3132" y="2577"/>
            <a:chExt cx="2304" cy="1050"/>
          </a:xfrm>
        </p:grpSpPr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>
              <a:off x="3132" y="2845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>
              <a:off x="3132" y="3353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>
              <a:off x="4216" y="2845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>
              <a:off x="4182" y="3353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202" name="Freeform 82"/>
            <p:cNvSpPr>
              <a:spLocks/>
            </p:cNvSpPr>
            <p:nvPr/>
          </p:nvSpPr>
          <p:spPr bwMode="auto">
            <a:xfrm rot="-339396">
              <a:off x="3415" y="2577"/>
              <a:ext cx="1672" cy="1050"/>
            </a:xfrm>
            <a:custGeom>
              <a:avLst/>
              <a:gdLst>
                <a:gd name="T0" fmla="*/ 1564 w 1564"/>
                <a:gd name="T1" fmla="*/ 972 h 972"/>
                <a:gd name="T2" fmla="*/ 0 w 1564"/>
                <a:gd name="T3" fmla="*/ 0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4" h="972">
                  <a:moveTo>
                    <a:pt x="1564" y="97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203" name="Oval 83"/>
            <p:cNvSpPr>
              <a:spLocks noChangeArrowheads="1"/>
            </p:cNvSpPr>
            <p:nvPr/>
          </p:nvSpPr>
          <p:spPr bwMode="auto">
            <a:xfrm>
              <a:off x="3711" y="2751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4" name="Oval 84"/>
            <p:cNvSpPr>
              <a:spLocks noChangeArrowheads="1"/>
            </p:cNvSpPr>
            <p:nvPr/>
          </p:nvSpPr>
          <p:spPr bwMode="auto">
            <a:xfrm>
              <a:off x="3661" y="2867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3486" y="2767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3915" y="2859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7" name="Oval 87"/>
            <p:cNvSpPr>
              <a:spLocks noChangeArrowheads="1"/>
            </p:cNvSpPr>
            <p:nvPr/>
          </p:nvSpPr>
          <p:spPr bwMode="auto">
            <a:xfrm>
              <a:off x="4748" y="326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8" name="Oval 88"/>
            <p:cNvSpPr>
              <a:spLocks noChangeArrowheads="1"/>
            </p:cNvSpPr>
            <p:nvPr/>
          </p:nvSpPr>
          <p:spPr bwMode="auto">
            <a:xfrm>
              <a:off x="4710" y="338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09" name="Rectangle 89"/>
            <p:cNvSpPr>
              <a:spLocks noChangeArrowheads="1"/>
            </p:cNvSpPr>
            <p:nvPr/>
          </p:nvSpPr>
          <p:spPr bwMode="auto">
            <a:xfrm>
              <a:off x="4527" y="3278"/>
              <a:ext cx="57" cy="57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10" name="Rectangle 90"/>
            <p:cNvSpPr>
              <a:spLocks noChangeArrowheads="1"/>
            </p:cNvSpPr>
            <p:nvPr/>
          </p:nvSpPr>
          <p:spPr bwMode="auto">
            <a:xfrm>
              <a:off x="4948" y="3362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518825012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 rot="-8453211">
            <a:off x="914400" y="1676400"/>
            <a:ext cx="3657600" cy="1828800"/>
            <a:chOff x="576" y="1056"/>
            <a:chExt cx="2304" cy="1152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576" y="1429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576" y="1937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1660" y="1429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626" y="1937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V="1">
              <a:off x="847" y="1056"/>
              <a:ext cx="1694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1931" y="1327"/>
              <a:ext cx="130" cy="192"/>
              <a:chOff x="2928" y="1584"/>
              <a:chExt cx="184" cy="272"/>
            </a:xfrm>
          </p:grpSpPr>
          <p:sp>
            <p:nvSpPr>
              <p:cNvPr id="6154" name="Oval 10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55" name="Oval 11"/>
              <p:cNvSpPr>
                <a:spLocks noChangeArrowheads="1"/>
              </p:cNvSpPr>
              <p:nvPr/>
            </p:nvSpPr>
            <p:spPr bwMode="auto">
              <a:xfrm>
                <a:off x="3016" y="17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6156" name="Group 12"/>
            <p:cNvGrpSpPr>
              <a:grpSpLocks/>
            </p:cNvGrpSpPr>
            <p:nvPr/>
          </p:nvGrpSpPr>
          <p:grpSpPr bwMode="auto">
            <a:xfrm>
              <a:off x="1807" y="1355"/>
              <a:ext cx="376" cy="144"/>
              <a:chOff x="2752" y="1624"/>
              <a:chExt cx="532" cy="204"/>
            </a:xfrm>
          </p:grpSpPr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3204" y="1624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2752" y="1748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6159" name="Group 15"/>
            <p:cNvGrpSpPr>
              <a:grpSpLocks/>
            </p:cNvGrpSpPr>
            <p:nvPr/>
          </p:nvGrpSpPr>
          <p:grpSpPr bwMode="auto">
            <a:xfrm>
              <a:off x="1064" y="1838"/>
              <a:ext cx="376" cy="192"/>
              <a:chOff x="1700" y="2308"/>
              <a:chExt cx="532" cy="272"/>
            </a:xfrm>
          </p:grpSpPr>
          <p:grpSp>
            <p:nvGrpSpPr>
              <p:cNvPr id="6160" name="Group 16"/>
              <p:cNvGrpSpPr>
                <a:grpSpLocks/>
              </p:cNvGrpSpPr>
              <p:nvPr/>
            </p:nvGrpSpPr>
            <p:grpSpPr bwMode="auto">
              <a:xfrm>
                <a:off x="1876" y="2308"/>
                <a:ext cx="184" cy="272"/>
                <a:chOff x="1876" y="2308"/>
                <a:chExt cx="184" cy="272"/>
              </a:xfrm>
            </p:grpSpPr>
            <p:sp>
              <p:nvSpPr>
                <p:cNvPr id="6161" name="Oval 17"/>
                <p:cNvSpPr>
                  <a:spLocks noChangeArrowheads="1"/>
                </p:cNvSpPr>
                <p:nvPr/>
              </p:nvSpPr>
              <p:spPr bwMode="auto">
                <a:xfrm>
                  <a:off x="1876" y="230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62" name="Oval 18"/>
                <p:cNvSpPr>
                  <a:spLocks noChangeArrowheads="1"/>
                </p:cNvSpPr>
                <p:nvPr/>
              </p:nvSpPr>
              <p:spPr bwMode="auto">
                <a:xfrm>
                  <a:off x="1964" y="2484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2152" y="2348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1700" y="2472"/>
                <a:ext cx="80" cy="80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6165" name="Group 21"/>
          <p:cNvGrpSpPr>
            <a:grpSpLocks/>
          </p:cNvGrpSpPr>
          <p:nvPr/>
        </p:nvGrpSpPr>
        <p:grpSpPr bwMode="auto">
          <a:xfrm rot="9442488">
            <a:off x="4991100" y="1371600"/>
            <a:ext cx="3657600" cy="2095500"/>
            <a:chOff x="3240" y="1068"/>
            <a:chExt cx="2304" cy="1320"/>
          </a:xfrm>
        </p:grpSpPr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3240" y="1429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3240" y="1937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324" y="1429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290" y="1937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3752" y="1068"/>
              <a:ext cx="960" cy="1320"/>
            </a:xfrm>
            <a:custGeom>
              <a:avLst/>
              <a:gdLst>
                <a:gd name="T0" fmla="*/ 0 w 960"/>
                <a:gd name="T1" fmla="*/ 1320 h 1320"/>
                <a:gd name="T2" fmla="*/ 960 w 960"/>
                <a:gd name="T3" fmla="*/ 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0" h="1320">
                  <a:moveTo>
                    <a:pt x="0" y="1320"/>
                  </a:moveTo>
                  <a:lnTo>
                    <a:pt x="96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6171" name="Group 27"/>
            <p:cNvGrpSpPr>
              <a:grpSpLocks/>
            </p:cNvGrpSpPr>
            <p:nvPr/>
          </p:nvGrpSpPr>
          <p:grpSpPr bwMode="auto">
            <a:xfrm>
              <a:off x="4399" y="1319"/>
              <a:ext cx="130" cy="192"/>
              <a:chOff x="2928" y="1584"/>
              <a:chExt cx="184" cy="272"/>
            </a:xfrm>
          </p:grpSpPr>
          <p:sp>
            <p:nvSpPr>
              <p:cNvPr id="6172" name="Oval 28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3" name="Oval 29"/>
              <p:cNvSpPr>
                <a:spLocks noChangeArrowheads="1"/>
              </p:cNvSpPr>
              <p:nvPr/>
            </p:nvSpPr>
            <p:spPr bwMode="auto">
              <a:xfrm>
                <a:off x="3016" y="17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4526" y="1343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4283" y="1491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6176" name="Group 32"/>
            <p:cNvGrpSpPr>
              <a:grpSpLocks/>
            </p:cNvGrpSpPr>
            <p:nvPr/>
          </p:nvGrpSpPr>
          <p:grpSpPr bwMode="auto">
            <a:xfrm>
              <a:off x="4020" y="1850"/>
              <a:ext cx="130" cy="192"/>
              <a:chOff x="1876" y="2308"/>
              <a:chExt cx="184" cy="272"/>
            </a:xfrm>
          </p:grpSpPr>
          <p:sp>
            <p:nvSpPr>
              <p:cNvPr id="6177" name="Oval 33"/>
              <p:cNvSpPr>
                <a:spLocks noChangeArrowheads="1"/>
              </p:cNvSpPr>
              <p:nvPr/>
            </p:nvSpPr>
            <p:spPr bwMode="auto">
              <a:xfrm>
                <a:off x="1876" y="23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8" name="Oval 34"/>
              <p:cNvSpPr>
                <a:spLocks noChangeArrowheads="1"/>
              </p:cNvSpPr>
              <p:nvPr/>
            </p:nvSpPr>
            <p:spPr bwMode="auto">
              <a:xfrm>
                <a:off x="1964" y="24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4167" y="1850"/>
              <a:ext cx="57" cy="57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3940" y="1954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181" name="Group 37"/>
          <p:cNvGrpSpPr>
            <a:grpSpLocks/>
          </p:cNvGrpSpPr>
          <p:nvPr/>
        </p:nvGrpSpPr>
        <p:grpSpPr bwMode="auto">
          <a:xfrm rot="18245891">
            <a:off x="42863" y="3914775"/>
            <a:ext cx="3657600" cy="2203450"/>
            <a:chOff x="432" y="2408"/>
            <a:chExt cx="2304" cy="1388"/>
          </a:xfrm>
        </p:grpSpPr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432" y="2821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432" y="3329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1516" y="2821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>
              <a:off x="1482" y="3329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340" y="2408"/>
              <a:ext cx="332" cy="1388"/>
            </a:xfrm>
            <a:custGeom>
              <a:avLst/>
              <a:gdLst>
                <a:gd name="T0" fmla="*/ 332 w 332"/>
                <a:gd name="T1" fmla="*/ 1388 h 1388"/>
                <a:gd name="T2" fmla="*/ 0 w 332"/>
                <a:gd name="T3" fmla="*/ 0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2" h="1388">
                  <a:moveTo>
                    <a:pt x="332" y="1388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auto">
            <a:xfrm>
              <a:off x="1459" y="2707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1341" y="2839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1318" y="2731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1515" y="2867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auto">
            <a:xfrm>
              <a:off x="1580" y="3234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1474" y="336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1423" y="3222"/>
              <a:ext cx="57" cy="57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1616" y="3354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195" name="Group 51"/>
          <p:cNvGrpSpPr>
            <a:grpSpLocks/>
          </p:cNvGrpSpPr>
          <p:nvPr/>
        </p:nvGrpSpPr>
        <p:grpSpPr bwMode="auto">
          <a:xfrm rot="1214420">
            <a:off x="4300538" y="4349750"/>
            <a:ext cx="3657600" cy="1666875"/>
            <a:chOff x="3132" y="2577"/>
            <a:chExt cx="2304" cy="1050"/>
          </a:xfrm>
        </p:grpSpPr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3132" y="2845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>
              <a:off x="3132" y="3353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4216" y="2845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>
              <a:off x="4182" y="3353"/>
              <a:ext cx="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 rot="-339396">
              <a:off x="3415" y="2577"/>
              <a:ext cx="1672" cy="1050"/>
            </a:xfrm>
            <a:custGeom>
              <a:avLst/>
              <a:gdLst>
                <a:gd name="T0" fmla="*/ 1564 w 1564"/>
                <a:gd name="T1" fmla="*/ 972 h 972"/>
                <a:gd name="T2" fmla="*/ 0 w 1564"/>
                <a:gd name="T3" fmla="*/ 0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4" h="972">
                  <a:moveTo>
                    <a:pt x="1564" y="97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auto">
            <a:xfrm>
              <a:off x="3711" y="2751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auto">
            <a:xfrm>
              <a:off x="3661" y="2867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03" name="Rectangle 59"/>
            <p:cNvSpPr>
              <a:spLocks noChangeArrowheads="1"/>
            </p:cNvSpPr>
            <p:nvPr/>
          </p:nvSpPr>
          <p:spPr bwMode="auto">
            <a:xfrm>
              <a:off x="3486" y="2767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3915" y="2859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auto">
            <a:xfrm>
              <a:off x="4748" y="326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06" name="Oval 62"/>
            <p:cNvSpPr>
              <a:spLocks noChangeArrowheads="1"/>
            </p:cNvSpPr>
            <p:nvPr/>
          </p:nvSpPr>
          <p:spPr bwMode="auto">
            <a:xfrm>
              <a:off x="4710" y="3382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4527" y="3278"/>
              <a:ext cx="57" cy="57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4948" y="3362"/>
              <a:ext cx="57" cy="5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01998579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7210" name="Group 42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7216" name="Group 48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18" name="Text Box 50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7247" name="AutoShape 79"/>
          <p:cNvSpPr>
            <a:spLocks noChangeArrowheads="1"/>
          </p:cNvSpPr>
          <p:nvPr/>
        </p:nvSpPr>
        <p:spPr bwMode="auto">
          <a:xfrm>
            <a:off x="5111750" y="2470150"/>
            <a:ext cx="265113" cy="2286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4171950" y="26860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4711700" y="2698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2870200" y="34925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2479675" y="38385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3371850" y="35496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7255" name="Text Box 87"/>
          <p:cNvSpPr txBox="1">
            <a:spLocks noChangeArrowheads="1"/>
          </p:cNvSpPr>
          <p:nvPr/>
        </p:nvSpPr>
        <p:spPr bwMode="auto">
          <a:xfrm>
            <a:off x="647700" y="1162050"/>
            <a:ext cx="3067050" cy="10160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2000">
                <a:latin typeface="Comic Sans MS" pitchFamily="66" charset="0"/>
              </a:rPr>
              <a:t> to the marked angle.</a:t>
            </a:r>
          </a:p>
        </p:txBody>
      </p:sp>
      <p:sp>
        <p:nvSpPr>
          <p:cNvPr id="7256" name="Line 88"/>
          <p:cNvSpPr>
            <a:spLocks noChangeShapeType="1"/>
          </p:cNvSpPr>
          <p:nvPr/>
        </p:nvSpPr>
        <p:spPr bwMode="auto">
          <a:xfrm flipH="1">
            <a:off x="3613150" y="3384550"/>
            <a:ext cx="825500" cy="368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723900" y="51054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2371543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143000" y="381000"/>
            <a:ext cx="6858000" cy="466725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Angles Between Parallel lines</a:t>
            </a:r>
          </a:p>
        </p:txBody>
      </p:sp>
      <p:grpSp>
        <p:nvGrpSpPr>
          <p:cNvPr id="8224" name="Group 32"/>
          <p:cNvGrpSpPr>
            <a:grpSpLocks/>
          </p:cNvGrpSpPr>
          <p:nvPr/>
        </p:nvGrpSpPr>
        <p:grpSpPr bwMode="auto">
          <a:xfrm>
            <a:off x="1600200" y="2743200"/>
            <a:ext cx="5181600" cy="1143000"/>
            <a:chOff x="1008" y="1536"/>
            <a:chExt cx="3264" cy="720"/>
          </a:xfrm>
        </p:grpSpPr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1008" y="153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1008" y="2256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2544" y="153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2496" y="2256"/>
              <a:ext cx="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229350" y="2781300"/>
            <a:ext cx="2514600" cy="10160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Parallel lines remain the same distance apart.</a:t>
            </a:r>
          </a:p>
        </p:txBody>
      </p: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2209800" y="1752600"/>
            <a:ext cx="5943600" cy="2743200"/>
            <a:chOff x="1680" y="912"/>
            <a:chExt cx="3744" cy="1728"/>
          </a:xfrm>
        </p:grpSpPr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 flipV="1">
              <a:off x="1680" y="1008"/>
              <a:ext cx="240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232" name="Text Box 40"/>
            <p:cNvSpPr txBox="1">
              <a:spLocks noChangeArrowheads="1"/>
            </p:cNvSpPr>
            <p:nvPr/>
          </p:nvSpPr>
          <p:spPr bwMode="auto">
            <a:xfrm>
              <a:off x="4176" y="912"/>
              <a:ext cx="1248" cy="250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Transversal</a:t>
              </a:r>
            </a:p>
          </p:txBody>
        </p:sp>
      </p:grpSp>
      <p:sp>
        <p:nvSpPr>
          <p:cNvPr id="8241" name="AutoShape 49"/>
          <p:cNvSpPr>
            <a:spLocks noChangeArrowheads="1"/>
          </p:cNvSpPr>
          <p:nvPr/>
        </p:nvSpPr>
        <p:spPr bwMode="auto">
          <a:xfrm>
            <a:off x="4095750" y="2768600"/>
            <a:ext cx="265113" cy="2286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4533900" y="23749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a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5162550" y="23939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711700" y="2698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2870200" y="34925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3035300" y="38417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g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2479675" y="38385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h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371850" y="354965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f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647700" y="1162050"/>
            <a:ext cx="3067050" cy="10160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Name an angle </a:t>
            </a:r>
            <a:r>
              <a:rPr lang="en-GB" altLang="en-US" sz="20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2000">
                <a:latin typeface="Comic Sans MS" pitchFamily="66" charset="0"/>
              </a:rPr>
              <a:t> to the marked angle.</a:t>
            </a:r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 rot="10773017" flipH="1">
            <a:off x="1668463" y="4081463"/>
            <a:ext cx="825500" cy="368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1228725" y="48387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Vertically opposite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6149975" y="48387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vert.opp.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1228725" y="520700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Corresponding</a:t>
            </a:r>
            <a:r>
              <a:rPr lang="en-GB" altLang="en-US" sz="1800">
                <a:latin typeface="Comic Sans MS" pitchFamily="66" charset="0"/>
              </a:rPr>
              <a:t> angles are equal.</a:t>
            </a:r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6149975" y="520700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corr.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1228725" y="55816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Alternate </a:t>
            </a:r>
            <a:r>
              <a:rPr lang="en-GB" altLang="en-US" sz="1800">
                <a:latin typeface="Comic Sans MS" pitchFamily="66" charset="0"/>
              </a:rPr>
              <a:t>angles are equal.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6149975" y="55816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alt.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1228725" y="5949950"/>
            <a:ext cx="4933950" cy="376238"/>
          </a:xfrm>
          <a:prstGeom prst="rect">
            <a:avLst/>
          </a:prstGeom>
          <a:gradFill rotWithShape="0">
            <a:gsLst>
              <a:gs pos="0">
                <a:srgbClr val="B4F5FC">
                  <a:gamma/>
                  <a:shade val="66275"/>
                  <a:invGamma/>
                </a:srgbClr>
              </a:gs>
              <a:gs pos="50000">
                <a:srgbClr val="B4F5FC"/>
              </a:gs>
              <a:gs pos="100000">
                <a:srgbClr val="B4F5F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rgbClr val="FF0066"/>
                </a:solidFill>
                <a:latin typeface="Comic Sans MS" pitchFamily="66" charset="0"/>
              </a:rPr>
              <a:t>Interior </a:t>
            </a:r>
            <a:r>
              <a:rPr lang="en-GB" altLang="en-US" sz="1800">
                <a:latin typeface="Comic Sans MS" pitchFamily="66" charset="0"/>
              </a:rPr>
              <a:t>angles sum to 180</a:t>
            </a:r>
            <a:r>
              <a:rPr lang="en-GB" altLang="en-US" sz="1800" baseline="30000">
                <a:latin typeface="Comic Sans MS" pitchFamily="66" charset="0"/>
              </a:rPr>
              <a:t>o </a:t>
            </a:r>
            <a:r>
              <a:rPr lang="en-GB" altLang="en-US" sz="1600">
                <a:latin typeface="Comic Sans MS" pitchFamily="66" charset="0"/>
              </a:rPr>
              <a:t>.(Supplementary)</a:t>
            </a:r>
          </a:p>
        </p:txBody>
      </p:sp>
      <p:sp>
        <p:nvSpPr>
          <p:cNvPr id="8258" name="Text Box 66"/>
          <p:cNvSpPr txBox="1">
            <a:spLocks noChangeArrowheads="1"/>
          </p:cNvSpPr>
          <p:nvPr/>
        </p:nvSpPr>
        <p:spPr bwMode="auto">
          <a:xfrm>
            <a:off x="6149975" y="5949950"/>
            <a:ext cx="1600200" cy="376238"/>
          </a:xfrm>
          <a:prstGeom prst="rect">
            <a:avLst/>
          </a:prstGeom>
          <a:gradFill rotWithShape="0">
            <a:gsLst>
              <a:gs pos="0">
                <a:srgbClr val="FED6F7">
                  <a:gamma/>
                  <a:shade val="66275"/>
                  <a:invGamma/>
                </a:srgbClr>
              </a:gs>
              <a:gs pos="50000">
                <a:srgbClr val="FED6F7"/>
              </a:gs>
              <a:gs pos="100000">
                <a:srgbClr val="FED6F7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latin typeface="Comic Sans MS" pitchFamily="66" charset="0"/>
              </a:rPr>
              <a:t>Int. </a:t>
            </a:r>
            <a:r>
              <a:rPr lang="en-GB" altLang="en-US" sz="1800">
                <a:latin typeface="Comic Sans MS" pitchFamily="66" charset="0"/>
                <a:sym typeface="Symbol" pitchFamily="18" charset="2"/>
              </a:rPr>
              <a:t>s</a:t>
            </a:r>
            <a:r>
              <a:rPr lang="en-GB" altLang="en-US" sz="1800">
                <a:latin typeface="Comic Sans MS" pitchFamily="66" charset="0"/>
              </a:rPr>
              <a:t> 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723900" y="5105400"/>
            <a:ext cx="62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75770317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1667</Words>
  <Application>Microsoft Office PowerPoint</Application>
  <PresentationFormat>On-screen Show (4:3)</PresentationFormat>
  <Paragraphs>444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Garnett</dc:creator>
  <cp:lastModifiedBy>Pam Garnett</cp:lastModifiedBy>
  <cp:revision>1</cp:revision>
  <dcterms:created xsi:type="dcterms:W3CDTF">2014-06-04T07:45:10Z</dcterms:created>
  <dcterms:modified xsi:type="dcterms:W3CDTF">2014-06-04T07:50:47Z</dcterms:modified>
</cp:coreProperties>
</file>