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CAA90EC2-7C6E-4A0B-BEB2-8E391E9BD7CE}"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48730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AA90EC2-7C6E-4A0B-BEB2-8E391E9BD7CE}"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210724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AA90EC2-7C6E-4A0B-BEB2-8E391E9BD7CE}"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357530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AA90EC2-7C6E-4A0B-BEB2-8E391E9BD7CE}"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2557300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90EC2-7C6E-4A0B-BEB2-8E391E9BD7CE}" type="datetimeFigureOut">
              <a:rPr lang="en-NZ" smtClean="0"/>
              <a:t>15/02/2014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351430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CAA90EC2-7C6E-4A0B-BEB2-8E391E9BD7CE}" type="datetimeFigureOut">
              <a:rPr lang="en-NZ" smtClean="0"/>
              <a:t>15/02/2014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373534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CAA90EC2-7C6E-4A0B-BEB2-8E391E9BD7CE}" type="datetimeFigureOut">
              <a:rPr lang="en-NZ" smtClean="0"/>
              <a:t>15/02/2014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192172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CAA90EC2-7C6E-4A0B-BEB2-8E391E9BD7CE}" type="datetimeFigureOut">
              <a:rPr lang="en-NZ" smtClean="0"/>
              <a:t>15/02/2014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4270179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90EC2-7C6E-4A0B-BEB2-8E391E9BD7CE}" type="datetimeFigureOut">
              <a:rPr lang="en-NZ" smtClean="0"/>
              <a:t>15/02/2014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302620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90EC2-7C6E-4A0B-BEB2-8E391E9BD7CE}" type="datetimeFigureOut">
              <a:rPr lang="en-NZ" smtClean="0"/>
              <a:t>15/02/2014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214959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90EC2-7C6E-4A0B-BEB2-8E391E9BD7CE}" type="datetimeFigureOut">
              <a:rPr lang="en-NZ" smtClean="0"/>
              <a:t>15/02/2014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E2C7D5E-B746-4EDE-B2B0-F30965C262A8}" type="slidenum">
              <a:rPr lang="en-NZ" smtClean="0"/>
              <a:t>‹#›</a:t>
            </a:fld>
            <a:endParaRPr lang="en-NZ"/>
          </a:p>
        </p:txBody>
      </p:sp>
    </p:spTree>
    <p:extLst>
      <p:ext uri="{BB962C8B-B14F-4D97-AF65-F5344CB8AC3E}">
        <p14:creationId xmlns:p14="http://schemas.microsoft.com/office/powerpoint/2010/main" val="300703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90EC2-7C6E-4A0B-BEB2-8E391E9BD7CE}" type="datetimeFigureOut">
              <a:rPr lang="en-NZ" smtClean="0"/>
              <a:t>15/02/2014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C7D5E-B746-4EDE-B2B0-F30965C262A8}" type="slidenum">
              <a:rPr lang="en-NZ" smtClean="0"/>
              <a:t>‹#›</a:t>
            </a:fld>
            <a:endParaRPr lang="en-NZ"/>
          </a:p>
        </p:txBody>
      </p:sp>
    </p:spTree>
    <p:extLst>
      <p:ext uri="{BB962C8B-B14F-4D97-AF65-F5344CB8AC3E}">
        <p14:creationId xmlns:p14="http://schemas.microsoft.com/office/powerpoint/2010/main" val="353633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Statistics</a:t>
            </a:r>
            <a:br>
              <a:rPr lang="en-NZ" dirty="0" smtClean="0"/>
            </a:br>
            <a:r>
              <a:rPr lang="en-NZ" dirty="0" smtClean="0"/>
              <a:t>Time Series</a:t>
            </a:r>
            <a:endParaRPr lang="en-NZ" dirty="0"/>
          </a:p>
        </p:txBody>
      </p:sp>
      <p:sp>
        <p:nvSpPr>
          <p:cNvPr id="3" name="Subtitle 2"/>
          <p:cNvSpPr>
            <a:spLocks noGrp="1"/>
          </p:cNvSpPr>
          <p:nvPr>
            <p:ph type="subTitle" idx="1"/>
          </p:nvPr>
        </p:nvSpPr>
        <p:spPr/>
        <p:txBody>
          <a:bodyPr/>
          <a:lstStyle/>
          <a:p>
            <a:r>
              <a:rPr lang="en-NZ" dirty="0" smtClean="0"/>
              <a:t>PPDAC</a:t>
            </a:r>
            <a:endParaRPr lang="en-NZ" dirty="0"/>
          </a:p>
        </p:txBody>
      </p:sp>
    </p:spTree>
    <p:extLst>
      <p:ext uri="{BB962C8B-B14F-4D97-AF65-F5344CB8AC3E}">
        <p14:creationId xmlns:p14="http://schemas.microsoft.com/office/powerpoint/2010/main" val="1242147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467544" y="188640"/>
            <a:ext cx="7776864" cy="3240360"/>
          </a:xfrm>
          <a:prstGeom prst="downArrow">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200" b="1" dirty="0"/>
              <a:t>Do you need headings for each part of the report? </a:t>
            </a:r>
          </a:p>
          <a:p>
            <a:pPr algn="ctr"/>
            <a:endParaRPr lang="en-NZ" dirty="0"/>
          </a:p>
        </p:txBody>
      </p:sp>
      <p:sp>
        <p:nvSpPr>
          <p:cNvPr id="4" name="Wave 3"/>
          <p:cNvSpPr/>
          <p:nvPr/>
        </p:nvSpPr>
        <p:spPr>
          <a:xfrm>
            <a:off x="467544" y="3068960"/>
            <a:ext cx="2448272" cy="1224136"/>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Features of the data</a:t>
            </a:r>
            <a:endParaRPr lang="en-NZ" dirty="0"/>
          </a:p>
        </p:txBody>
      </p:sp>
      <p:sp>
        <p:nvSpPr>
          <p:cNvPr id="5" name="Wave 4"/>
          <p:cNvSpPr/>
          <p:nvPr/>
        </p:nvSpPr>
        <p:spPr>
          <a:xfrm>
            <a:off x="461095" y="4293096"/>
            <a:ext cx="2448272" cy="1224136"/>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Fit of the model</a:t>
            </a:r>
            <a:endParaRPr lang="en-NZ" dirty="0"/>
          </a:p>
        </p:txBody>
      </p:sp>
      <p:sp>
        <p:nvSpPr>
          <p:cNvPr id="6" name="Wave 5"/>
          <p:cNvSpPr/>
          <p:nvPr/>
        </p:nvSpPr>
        <p:spPr>
          <a:xfrm>
            <a:off x="5796136" y="3068960"/>
            <a:ext cx="2448272" cy="1224136"/>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Forecast</a:t>
            </a:r>
            <a:endParaRPr lang="en-NZ" dirty="0"/>
          </a:p>
        </p:txBody>
      </p:sp>
    </p:spTree>
    <p:extLst>
      <p:ext uri="{BB962C8B-B14F-4D97-AF65-F5344CB8AC3E}">
        <p14:creationId xmlns:p14="http://schemas.microsoft.com/office/powerpoint/2010/main" val="2403556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634" t="9666" r="15136" b="5223"/>
          <a:stretch/>
        </p:blipFill>
        <p:spPr bwMode="auto">
          <a:xfrm>
            <a:off x="10006" y="260648"/>
            <a:ext cx="9138403" cy="6412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728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286" y="188640"/>
            <a:ext cx="9194248"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What the mark scheme says</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Rectangle 2"/>
          <p:cNvSpPr/>
          <p:nvPr/>
        </p:nvSpPr>
        <p:spPr>
          <a:xfrm>
            <a:off x="251520" y="1268760"/>
            <a:ext cx="6246440" cy="1477328"/>
          </a:xfrm>
          <a:prstGeom prst="rect">
            <a:avLst/>
          </a:prstGeom>
        </p:spPr>
        <p:txBody>
          <a:bodyPr wrap="square">
            <a:spAutoFit/>
          </a:bodyPr>
          <a:lstStyle/>
          <a:p>
            <a:r>
              <a:rPr lang="en-AU" b="1" dirty="0" smtClean="0">
                <a:solidFill>
                  <a:srgbClr val="FF0000"/>
                </a:solidFill>
              </a:rPr>
              <a:t>Achieved</a:t>
            </a:r>
          </a:p>
          <a:p>
            <a:endParaRPr lang="en-AU" b="1" dirty="0" smtClean="0"/>
          </a:p>
          <a:p>
            <a:r>
              <a:rPr lang="en-AU" dirty="0" smtClean="0"/>
              <a:t>The </a:t>
            </a:r>
            <a:r>
              <a:rPr lang="en-AU" dirty="0"/>
              <a:t>student has investigated time series data. </a:t>
            </a:r>
            <a:r>
              <a:rPr lang="en-AU" i="1" u="sng" dirty="0"/>
              <a:t>They have shown evidence of using each component of the statistical enquiry cycle to do this.</a:t>
            </a:r>
            <a:endParaRPr lang="en-NZ" i="1" u="sng" dirty="0"/>
          </a:p>
        </p:txBody>
      </p:sp>
      <p:sp>
        <p:nvSpPr>
          <p:cNvPr id="4" name="Rectangle 3"/>
          <p:cNvSpPr/>
          <p:nvPr/>
        </p:nvSpPr>
        <p:spPr>
          <a:xfrm>
            <a:off x="258763" y="2852936"/>
            <a:ext cx="8712968" cy="1754326"/>
          </a:xfrm>
          <a:prstGeom prst="rect">
            <a:avLst/>
          </a:prstGeom>
        </p:spPr>
        <p:txBody>
          <a:bodyPr wrap="square">
            <a:spAutoFit/>
          </a:bodyPr>
          <a:lstStyle/>
          <a:p>
            <a:r>
              <a:rPr lang="en-AU" b="1" dirty="0" smtClean="0">
                <a:solidFill>
                  <a:srgbClr val="FF0000"/>
                </a:solidFill>
              </a:rPr>
              <a:t>Merit</a:t>
            </a:r>
          </a:p>
          <a:p>
            <a:endParaRPr lang="en-AU" dirty="0"/>
          </a:p>
          <a:p>
            <a:r>
              <a:rPr lang="en-AU" dirty="0" smtClean="0"/>
              <a:t>The </a:t>
            </a:r>
            <a:r>
              <a:rPr lang="en-AU" dirty="0"/>
              <a:t>student has investigated time series data, with justification. </a:t>
            </a:r>
            <a:r>
              <a:rPr lang="en-AU" i="1" u="sng" dirty="0"/>
              <a:t>They have shown evidence of linking components of the statistical enquiry cycle to the context </a:t>
            </a:r>
            <a:r>
              <a:rPr lang="en-AU" dirty="0"/>
              <a:t>and referring to relevant evidence such as statistics, data values, trends, or features of visual displays in support of statements made.</a:t>
            </a:r>
            <a:endParaRPr lang="en-NZ" dirty="0"/>
          </a:p>
        </p:txBody>
      </p:sp>
      <p:sp>
        <p:nvSpPr>
          <p:cNvPr id="5" name="Rectangle 4"/>
          <p:cNvSpPr/>
          <p:nvPr/>
        </p:nvSpPr>
        <p:spPr>
          <a:xfrm>
            <a:off x="258763" y="4662715"/>
            <a:ext cx="8742734" cy="1477328"/>
          </a:xfrm>
          <a:prstGeom prst="rect">
            <a:avLst/>
          </a:prstGeom>
        </p:spPr>
        <p:txBody>
          <a:bodyPr wrap="square">
            <a:spAutoFit/>
          </a:bodyPr>
          <a:lstStyle/>
          <a:p>
            <a:r>
              <a:rPr lang="en-AU" b="1" dirty="0" smtClean="0">
                <a:solidFill>
                  <a:srgbClr val="FF0000"/>
                </a:solidFill>
              </a:rPr>
              <a:t>Excellence</a:t>
            </a:r>
          </a:p>
          <a:p>
            <a:endParaRPr lang="en-AU" dirty="0"/>
          </a:p>
          <a:p>
            <a:r>
              <a:rPr lang="en-AU" dirty="0" smtClean="0"/>
              <a:t>The </a:t>
            </a:r>
            <a:r>
              <a:rPr lang="en-AU" dirty="0"/>
              <a:t>student has investigated time series data, with statistical insight. </a:t>
            </a:r>
            <a:r>
              <a:rPr lang="en-AU" i="1" u="sng" dirty="0"/>
              <a:t>They have shown evidence of integrating statistical and contextual knowledge throughout the statistical enquiry cycle. </a:t>
            </a:r>
            <a:endParaRPr lang="en-NZ" i="1" u="sng" dirty="0"/>
          </a:p>
        </p:txBody>
      </p:sp>
    </p:spTree>
    <p:extLst>
      <p:ext uri="{BB962C8B-B14F-4D97-AF65-F5344CB8AC3E}">
        <p14:creationId xmlns:p14="http://schemas.microsoft.com/office/powerpoint/2010/main" val="267249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624947"/>
            <a:ext cx="8712968" cy="5478423"/>
          </a:xfrm>
          <a:prstGeom prst="rect">
            <a:avLst/>
          </a:prstGeom>
          <a:noFill/>
        </p:spPr>
        <p:txBody>
          <a:bodyPr wrap="square" rtlCol="0">
            <a:spAutoFit/>
          </a:bodyPr>
          <a:lstStyle/>
          <a:p>
            <a:r>
              <a:rPr lang="en-NZ" sz="7000" dirty="0" smtClean="0">
                <a:latin typeface="Comic Sans MS" panose="030F0702030302020204" pitchFamily="66" charset="0"/>
              </a:rPr>
              <a:t>P</a:t>
            </a:r>
            <a:r>
              <a:rPr lang="en-NZ" sz="3000" dirty="0" smtClean="0">
                <a:latin typeface="Comic Sans MS" panose="030F0702030302020204" pitchFamily="66" charset="0"/>
              </a:rPr>
              <a:t>roblem – understand and define the problem </a:t>
            </a:r>
            <a:endParaRPr lang="en-NZ" sz="7000" dirty="0" smtClean="0">
              <a:latin typeface="Comic Sans MS" panose="030F0702030302020204" pitchFamily="66" charset="0"/>
            </a:endParaRPr>
          </a:p>
          <a:p>
            <a:r>
              <a:rPr lang="en-NZ" sz="7000" dirty="0" smtClean="0">
                <a:latin typeface="Comic Sans MS" panose="030F0702030302020204" pitchFamily="66" charset="0"/>
              </a:rPr>
              <a:t>P</a:t>
            </a:r>
            <a:r>
              <a:rPr lang="en-NZ" sz="3000" dirty="0" smtClean="0">
                <a:latin typeface="Comic Sans MS" panose="030F0702030302020204" pitchFamily="66" charset="0"/>
              </a:rPr>
              <a:t>lan – what data will you study? and why</a:t>
            </a:r>
          </a:p>
          <a:p>
            <a:r>
              <a:rPr lang="en-NZ" sz="7000" dirty="0" smtClean="0">
                <a:latin typeface="Comic Sans MS" panose="030F0702030302020204" pitchFamily="66" charset="0"/>
              </a:rPr>
              <a:t>D</a:t>
            </a:r>
            <a:r>
              <a:rPr lang="en-NZ" sz="3000" dirty="0" smtClean="0">
                <a:latin typeface="Comic Sans MS" panose="030F0702030302020204" pitchFamily="66" charset="0"/>
              </a:rPr>
              <a:t>ata</a:t>
            </a:r>
          </a:p>
          <a:p>
            <a:r>
              <a:rPr lang="en-NZ" sz="7000" dirty="0" smtClean="0">
                <a:latin typeface="Comic Sans MS" panose="030F0702030302020204" pitchFamily="66" charset="0"/>
              </a:rPr>
              <a:t>A</a:t>
            </a:r>
            <a:r>
              <a:rPr lang="en-NZ" sz="3000" dirty="0" smtClean="0">
                <a:latin typeface="Comic Sans MS" panose="030F0702030302020204" pitchFamily="66" charset="0"/>
              </a:rPr>
              <a:t>nalyse with charts and summary statistics</a:t>
            </a:r>
          </a:p>
          <a:p>
            <a:r>
              <a:rPr lang="en-NZ" sz="7000" dirty="0" smtClean="0">
                <a:latin typeface="Comic Sans MS" panose="030F0702030302020204" pitchFamily="66" charset="0"/>
              </a:rPr>
              <a:t>C</a:t>
            </a:r>
            <a:r>
              <a:rPr lang="en-NZ" sz="3000" dirty="0" smtClean="0">
                <a:latin typeface="Comic Sans MS" panose="030F0702030302020204" pitchFamily="66" charset="0"/>
              </a:rPr>
              <a:t>onclusion</a:t>
            </a:r>
            <a:endParaRPr lang="en-NZ" sz="3000" dirty="0">
              <a:latin typeface="Comic Sans MS" panose="030F0702030302020204" pitchFamily="66" charset="0"/>
            </a:endParaRPr>
          </a:p>
        </p:txBody>
      </p:sp>
    </p:spTree>
    <p:extLst>
      <p:ext uri="{BB962C8B-B14F-4D97-AF65-F5344CB8AC3E}">
        <p14:creationId xmlns:p14="http://schemas.microsoft.com/office/powerpoint/2010/main" val="177533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752" y="548679"/>
            <a:ext cx="6120680" cy="830997"/>
          </a:xfrm>
          <a:prstGeom prst="rect">
            <a:avLst/>
          </a:prstGeom>
        </p:spPr>
        <p:txBody>
          <a:bodyPr wrap="square">
            <a:spAutoFit/>
          </a:bodyPr>
          <a:lstStyle/>
          <a:p>
            <a:r>
              <a:rPr lang="en-NZ" sz="4800" dirty="0">
                <a:latin typeface="Comic Sans MS" panose="030F0702030302020204" pitchFamily="66" charset="0"/>
              </a:rPr>
              <a:t>P</a:t>
            </a:r>
            <a:r>
              <a:rPr lang="en-NZ" dirty="0">
                <a:latin typeface="Comic Sans MS" panose="030F0702030302020204" pitchFamily="66" charset="0"/>
              </a:rPr>
              <a:t>roblem – understand and define the problem </a:t>
            </a:r>
            <a:endParaRPr lang="en-NZ" sz="4800" dirty="0">
              <a:latin typeface="Comic Sans MS" panose="030F0702030302020204" pitchFamily="66" charset="0"/>
            </a:endParaRPr>
          </a:p>
        </p:txBody>
      </p:sp>
      <p:sp>
        <p:nvSpPr>
          <p:cNvPr id="3" name="Right Arrow Callout 2"/>
          <p:cNvSpPr/>
          <p:nvPr/>
        </p:nvSpPr>
        <p:spPr>
          <a:xfrm>
            <a:off x="395536" y="2204864"/>
            <a:ext cx="2592288" cy="2304256"/>
          </a:xfrm>
          <a:prstGeom prst="rightArrowCallou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put the data in context with some research</a:t>
            </a:r>
            <a:endParaRPr lang="en-NZ" dirty="0"/>
          </a:p>
        </p:txBody>
      </p:sp>
      <p:sp>
        <p:nvSpPr>
          <p:cNvPr id="5" name="TextBox 4"/>
          <p:cNvSpPr txBox="1"/>
          <p:nvPr/>
        </p:nvSpPr>
        <p:spPr>
          <a:xfrm>
            <a:off x="3011041" y="1988840"/>
            <a:ext cx="6048672" cy="3785652"/>
          </a:xfrm>
          <a:prstGeom prst="rect">
            <a:avLst/>
          </a:prstGeom>
          <a:noFill/>
        </p:spPr>
        <p:txBody>
          <a:bodyPr wrap="square" rtlCol="0">
            <a:spAutoFit/>
          </a:bodyPr>
          <a:lstStyle/>
          <a:p>
            <a:r>
              <a:rPr lang="en-NZ" sz="1600" dirty="0"/>
              <a:t>It has been widely publicised that both NZ and the rest of the world have recently experienced a global financial crisis towards the late 2000’s. This has meant that most of society then had to closely consider how much money they were unnecessarily spending, where could they cut back and what was essential or not. </a:t>
            </a:r>
            <a:endParaRPr lang="en-NZ" sz="1600" dirty="0" smtClean="0"/>
          </a:p>
          <a:p>
            <a:endParaRPr lang="en-NZ" sz="1600" dirty="0"/>
          </a:p>
          <a:p>
            <a:r>
              <a:rPr lang="en-NZ" sz="1600" dirty="0"/>
              <a:t>According to a report from the Ministry for the Environment dated the end of April 2009 which is on the website </a:t>
            </a:r>
            <a:r>
              <a:rPr lang="en-NZ" sz="1600" u="sng" dirty="0"/>
              <a:t>http://www.mfe.govt.nz/environmental-reporting/consumption/household-expenditure/by-category/</a:t>
            </a:r>
            <a:r>
              <a:rPr lang="en-NZ" sz="1600" dirty="0"/>
              <a:t>, the top three household consumption expenditure categories were food and beverages, housing, and transport. It also states that New Zealand’s total household consumption expenditure continued to increase but the increases were not as large as in previous years. </a:t>
            </a:r>
            <a:endParaRPr lang="en-NZ" sz="1600" dirty="0" smtClean="0"/>
          </a:p>
          <a:p>
            <a:endParaRPr lang="en-NZ" sz="1600" dirty="0"/>
          </a:p>
        </p:txBody>
      </p:sp>
    </p:spTree>
    <p:extLst>
      <p:ext uri="{BB962C8B-B14F-4D97-AF65-F5344CB8AC3E}">
        <p14:creationId xmlns:p14="http://schemas.microsoft.com/office/powerpoint/2010/main" val="341282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6254" y="399534"/>
            <a:ext cx="5105400" cy="830997"/>
          </a:xfrm>
          <a:prstGeom prst="rect">
            <a:avLst/>
          </a:prstGeom>
        </p:spPr>
        <p:txBody>
          <a:bodyPr wrap="square">
            <a:spAutoFit/>
          </a:bodyPr>
          <a:lstStyle/>
          <a:p>
            <a:r>
              <a:rPr lang="en-NZ" sz="4800" dirty="0">
                <a:latin typeface="Comic Sans MS" panose="030F0702030302020204" pitchFamily="66" charset="0"/>
              </a:rPr>
              <a:t>P</a:t>
            </a:r>
            <a:r>
              <a:rPr lang="en-NZ" dirty="0">
                <a:latin typeface="Comic Sans MS" panose="030F0702030302020204" pitchFamily="66" charset="0"/>
              </a:rPr>
              <a:t>lan – what data will you study? and why</a:t>
            </a:r>
          </a:p>
        </p:txBody>
      </p:sp>
      <p:sp>
        <p:nvSpPr>
          <p:cNvPr id="3" name="Right Arrow Callout 2"/>
          <p:cNvSpPr/>
          <p:nvPr/>
        </p:nvSpPr>
        <p:spPr>
          <a:xfrm>
            <a:off x="1115616" y="2132856"/>
            <a:ext cx="2592288" cy="2304256"/>
          </a:xfrm>
          <a:prstGeom prst="rightArrowCallou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say what you are going to look at and why</a:t>
            </a:r>
            <a:endParaRPr lang="en-NZ" dirty="0"/>
          </a:p>
        </p:txBody>
      </p:sp>
      <p:sp>
        <p:nvSpPr>
          <p:cNvPr id="4" name="Rectangle 3"/>
          <p:cNvSpPr/>
          <p:nvPr/>
        </p:nvSpPr>
        <p:spPr>
          <a:xfrm>
            <a:off x="3923928" y="2405787"/>
            <a:ext cx="4572000" cy="2031325"/>
          </a:xfrm>
          <a:prstGeom prst="rect">
            <a:avLst/>
          </a:prstGeom>
        </p:spPr>
        <p:txBody>
          <a:bodyPr>
            <a:spAutoFit/>
          </a:bodyPr>
          <a:lstStyle/>
          <a:p>
            <a:r>
              <a:rPr lang="en-NZ" dirty="0"/>
              <a:t>I am going to investigate the amount of money spent in supermarket and grocery stores from 2000 to 2010 to see whether or not the overall trend is actually increasing and if there is anything unusual happening in the data. It would be interesting compare this time series with expenditure in other retail sectors. </a:t>
            </a:r>
          </a:p>
        </p:txBody>
      </p:sp>
    </p:spTree>
    <p:extLst>
      <p:ext uri="{BB962C8B-B14F-4D97-AF65-F5344CB8AC3E}">
        <p14:creationId xmlns:p14="http://schemas.microsoft.com/office/powerpoint/2010/main" val="382772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9872" y="3573016"/>
            <a:ext cx="1322798" cy="707886"/>
          </a:xfrm>
          <a:prstGeom prst="rect">
            <a:avLst/>
          </a:prstGeom>
        </p:spPr>
        <p:txBody>
          <a:bodyPr wrap="none">
            <a:spAutoFit/>
          </a:bodyPr>
          <a:lstStyle/>
          <a:p>
            <a:r>
              <a:rPr lang="en-NZ" sz="4000" dirty="0">
                <a:latin typeface="Comic Sans MS" panose="030F0702030302020204" pitchFamily="66" charset="0"/>
              </a:rPr>
              <a:t>Data</a:t>
            </a:r>
          </a:p>
        </p:txBody>
      </p:sp>
      <p:sp>
        <p:nvSpPr>
          <p:cNvPr id="4" name="Cloud Callout 3"/>
          <p:cNvSpPr/>
          <p:nvPr/>
        </p:nvSpPr>
        <p:spPr>
          <a:xfrm>
            <a:off x="251520" y="764704"/>
            <a:ext cx="3024336" cy="2232248"/>
          </a:xfrm>
          <a:prstGeom prst="cloudCallout">
            <a:avLst>
              <a:gd name="adj1" fmla="val 41526"/>
              <a:gd name="adj2" fmla="val 8596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dirty="0" smtClean="0">
                <a:solidFill>
                  <a:schemeClr val="tx1"/>
                </a:solidFill>
              </a:rPr>
              <a:t>Source</a:t>
            </a:r>
            <a:endParaRPr lang="en-NZ" b="1" dirty="0">
              <a:solidFill>
                <a:schemeClr val="tx1"/>
              </a:solidFill>
            </a:endParaRPr>
          </a:p>
        </p:txBody>
      </p:sp>
      <p:sp>
        <p:nvSpPr>
          <p:cNvPr id="5" name="Cloud Callout 4"/>
          <p:cNvSpPr/>
          <p:nvPr/>
        </p:nvSpPr>
        <p:spPr>
          <a:xfrm>
            <a:off x="5364088" y="764704"/>
            <a:ext cx="3024336" cy="2232248"/>
          </a:xfrm>
          <a:prstGeom prst="cloudCallout">
            <a:avLst>
              <a:gd name="adj1" fmla="val -63036"/>
              <a:gd name="adj2" fmla="val 9663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dirty="0" smtClean="0">
                <a:solidFill>
                  <a:schemeClr val="tx1"/>
                </a:solidFill>
              </a:rPr>
              <a:t>Units</a:t>
            </a:r>
            <a:endParaRPr lang="en-NZ" b="1" dirty="0">
              <a:solidFill>
                <a:schemeClr val="tx1"/>
              </a:solidFill>
            </a:endParaRPr>
          </a:p>
        </p:txBody>
      </p:sp>
      <p:sp>
        <p:nvSpPr>
          <p:cNvPr id="6" name="Pentagon 5"/>
          <p:cNvSpPr/>
          <p:nvPr/>
        </p:nvSpPr>
        <p:spPr>
          <a:xfrm>
            <a:off x="395536" y="4653136"/>
            <a:ext cx="3240360" cy="1512168"/>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Label Everything</a:t>
            </a:r>
            <a:endParaRPr lang="en-NZ" dirty="0">
              <a:solidFill>
                <a:schemeClr val="tx1"/>
              </a:solidFill>
            </a:endParaRPr>
          </a:p>
        </p:txBody>
      </p:sp>
      <p:sp>
        <p:nvSpPr>
          <p:cNvPr id="7" name="TextBox 6"/>
          <p:cNvSpPr txBox="1"/>
          <p:nvPr/>
        </p:nvSpPr>
        <p:spPr>
          <a:xfrm>
            <a:off x="4471417" y="4957080"/>
            <a:ext cx="3155025" cy="923330"/>
          </a:xfrm>
          <a:prstGeom prst="rect">
            <a:avLst/>
          </a:prstGeom>
          <a:noFill/>
        </p:spPr>
        <p:txBody>
          <a:bodyPr wrap="square" rtlCol="0">
            <a:spAutoFit/>
          </a:bodyPr>
          <a:lstStyle/>
          <a:p>
            <a:r>
              <a:rPr lang="en-NZ" dirty="0" smtClean="0"/>
              <a:t>axis on graphs</a:t>
            </a:r>
          </a:p>
          <a:p>
            <a:r>
              <a:rPr lang="en-NZ" dirty="0" smtClean="0"/>
              <a:t>titles on graphs</a:t>
            </a:r>
          </a:p>
          <a:p>
            <a:r>
              <a:rPr lang="en-NZ" dirty="0" smtClean="0"/>
              <a:t>are your units clear</a:t>
            </a:r>
          </a:p>
        </p:txBody>
      </p:sp>
    </p:spTree>
    <p:extLst>
      <p:ext uri="{BB962C8B-B14F-4D97-AF65-F5344CB8AC3E}">
        <p14:creationId xmlns:p14="http://schemas.microsoft.com/office/powerpoint/2010/main" val="152722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8658" y="332656"/>
            <a:ext cx="5587677" cy="830997"/>
          </a:xfrm>
          <a:prstGeom prst="rect">
            <a:avLst/>
          </a:prstGeom>
        </p:spPr>
        <p:txBody>
          <a:bodyPr wrap="square">
            <a:spAutoFit/>
          </a:bodyPr>
          <a:lstStyle/>
          <a:p>
            <a:r>
              <a:rPr lang="en-NZ" sz="4800" dirty="0">
                <a:latin typeface="Comic Sans MS" panose="030F0702030302020204" pitchFamily="66" charset="0"/>
              </a:rPr>
              <a:t>A</a:t>
            </a:r>
            <a:r>
              <a:rPr lang="en-NZ" dirty="0">
                <a:latin typeface="Comic Sans MS" panose="030F0702030302020204" pitchFamily="66" charset="0"/>
              </a:rPr>
              <a:t>nalyse with charts </a:t>
            </a:r>
            <a:r>
              <a:rPr lang="en-NZ" dirty="0" smtClean="0">
                <a:latin typeface="Comic Sans MS" panose="030F0702030302020204" pitchFamily="66" charset="0"/>
              </a:rPr>
              <a:t>(and </a:t>
            </a:r>
            <a:r>
              <a:rPr lang="en-NZ" dirty="0">
                <a:latin typeface="Comic Sans MS" panose="030F0702030302020204" pitchFamily="66" charset="0"/>
              </a:rPr>
              <a:t>summary </a:t>
            </a:r>
            <a:r>
              <a:rPr lang="en-NZ" dirty="0" smtClean="0">
                <a:latin typeface="Comic Sans MS" panose="030F0702030302020204" pitchFamily="66" charset="0"/>
              </a:rPr>
              <a:t>statistics)</a:t>
            </a:r>
            <a:endParaRPr lang="en-NZ" dirty="0">
              <a:latin typeface="Comic Sans MS" panose="030F0702030302020204" pitchFamily="66" charset="0"/>
            </a:endParaRPr>
          </a:p>
        </p:txBody>
      </p:sp>
      <p:sp>
        <p:nvSpPr>
          <p:cNvPr id="4" name="7-Point Star 3"/>
          <p:cNvSpPr/>
          <p:nvPr/>
        </p:nvSpPr>
        <p:spPr>
          <a:xfrm>
            <a:off x="2806849" y="2564904"/>
            <a:ext cx="3096344" cy="266429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Time Series</a:t>
            </a:r>
            <a:endParaRPr lang="en-NZ" dirty="0"/>
          </a:p>
        </p:txBody>
      </p:sp>
      <p:sp>
        <p:nvSpPr>
          <p:cNvPr id="5" name="TextBox 4"/>
          <p:cNvSpPr txBox="1"/>
          <p:nvPr/>
        </p:nvSpPr>
        <p:spPr>
          <a:xfrm rot="16200000">
            <a:off x="3760478" y="1859677"/>
            <a:ext cx="1189087" cy="369332"/>
          </a:xfrm>
          <a:prstGeom prst="rect">
            <a:avLst/>
          </a:prstGeom>
          <a:noFill/>
        </p:spPr>
        <p:txBody>
          <a:bodyPr wrap="square" rtlCol="0">
            <a:spAutoFit/>
          </a:bodyPr>
          <a:lstStyle/>
          <a:p>
            <a:r>
              <a:rPr lang="en-NZ" dirty="0" smtClean="0">
                <a:latin typeface="Comic Sans MS" panose="030F0702030302020204" pitchFamily="66" charset="0"/>
              </a:rPr>
              <a:t>data plot</a:t>
            </a:r>
            <a:endParaRPr lang="en-NZ" dirty="0">
              <a:latin typeface="Comic Sans MS" panose="030F0702030302020204" pitchFamily="66" charset="0"/>
            </a:endParaRPr>
          </a:p>
        </p:txBody>
      </p:sp>
      <p:sp>
        <p:nvSpPr>
          <p:cNvPr id="6" name="TextBox 5"/>
          <p:cNvSpPr txBox="1"/>
          <p:nvPr/>
        </p:nvSpPr>
        <p:spPr>
          <a:xfrm>
            <a:off x="5580112" y="2864825"/>
            <a:ext cx="1296144" cy="369332"/>
          </a:xfrm>
          <a:prstGeom prst="rect">
            <a:avLst/>
          </a:prstGeom>
          <a:noFill/>
        </p:spPr>
        <p:txBody>
          <a:bodyPr wrap="square" rtlCol="0">
            <a:spAutoFit/>
          </a:bodyPr>
          <a:lstStyle/>
          <a:p>
            <a:r>
              <a:rPr lang="en-NZ" dirty="0" smtClean="0">
                <a:latin typeface="Comic Sans MS" panose="030F0702030302020204" pitchFamily="66" charset="0"/>
              </a:rPr>
              <a:t>trend line</a:t>
            </a:r>
            <a:endParaRPr lang="en-NZ" dirty="0">
              <a:latin typeface="Comic Sans MS" panose="030F0702030302020204" pitchFamily="66" charset="0"/>
            </a:endParaRPr>
          </a:p>
        </p:txBody>
      </p:sp>
      <p:sp>
        <p:nvSpPr>
          <p:cNvPr id="7" name="TextBox 6"/>
          <p:cNvSpPr txBox="1"/>
          <p:nvPr/>
        </p:nvSpPr>
        <p:spPr>
          <a:xfrm>
            <a:off x="5903192" y="4077072"/>
            <a:ext cx="2269208" cy="369332"/>
          </a:xfrm>
          <a:prstGeom prst="rect">
            <a:avLst/>
          </a:prstGeom>
          <a:noFill/>
        </p:spPr>
        <p:txBody>
          <a:bodyPr wrap="square" rtlCol="0">
            <a:spAutoFit/>
          </a:bodyPr>
          <a:lstStyle/>
          <a:p>
            <a:r>
              <a:rPr lang="en-NZ" dirty="0" smtClean="0">
                <a:latin typeface="Comic Sans MS" panose="030F0702030302020204" pitchFamily="66" charset="0"/>
              </a:rPr>
              <a:t>decomposed data</a:t>
            </a:r>
            <a:endParaRPr lang="en-NZ" dirty="0">
              <a:latin typeface="Comic Sans MS" panose="030F0702030302020204" pitchFamily="66" charset="0"/>
            </a:endParaRPr>
          </a:p>
        </p:txBody>
      </p:sp>
      <p:sp>
        <p:nvSpPr>
          <p:cNvPr id="8" name="TextBox 7"/>
          <p:cNvSpPr txBox="1"/>
          <p:nvPr/>
        </p:nvSpPr>
        <p:spPr>
          <a:xfrm rot="2533278">
            <a:off x="4916626" y="5400767"/>
            <a:ext cx="1296144" cy="369332"/>
          </a:xfrm>
          <a:prstGeom prst="rect">
            <a:avLst/>
          </a:prstGeom>
          <a:noFill/>
        </p:spPr>
        <p:txBody>
          <a:bodyPr wrap="square" rtlCol="0">
            <a:spAutoFit/>
          </a:bodyPr>
          <a:lstStyle/>
          <a:p>
            <a:r>
              <a:rPr lang="en-NZ" dirty="0" smtClean="0">
                <a:latin typeface="Comic Sans MS" panose="030F0702030302020204" pitchFamily="66" charset="0"/>
              </a:rPr>
              <a:t>residuals</a:t>
            </a:r>
            <a:endParaRPr lang="en-NZ" dirty="0">
              <a:latin typeface="Comic Sans MS" panose="030F0702030302020204" pitchFamily="66" charset="0"/>
            </a:endParaRPr>
          </a:p>
        </p:txBody>
      </p:sp>
      <p:sp>
        <p:nvSpPr>
          <p:cNvPr id="9" name="TextBox 8"/>
          <p:cNvSpPr txBox="1"/>
          <p:nvPr/>
        </p:nvSpPr>
        <p:spPr>
          <a:xfrm>
            <a:off x="1691680" y="2864825"/>
            <a:ext cx="1440160" cy="369332"/>
          </a:xfrm>
          <a:prstGeom prst="rect">
            <a:avLst/>
          </a:prstGeom>
          <a:noFill/>
        </p:spPr>
        <p:txBody>
          <a:bodyPr wrap="square" rtlCol="0">
            <a:spAutoFit/>
          </a:bodyPr>
          <a:lstStyle/>
          <a:p>
            <a:r>
              <a:rPr lang="en-NZ" dirty="0" smtClean="0">
                <a:latin typeface="Comic Sans MS" panose="030F0702030302020204" pitchFamily="66" charset="0"/>
              </a:rPr>
              <a:t>predictions </a:t>
            </a:r>
            <a:endParaRPr lang="en-NZ" dirty="0">
              <a:latin typeface="Comic Sans MS" panose="030F0702030302020204" pitchFamily="66" charset="0"/>
            </a:endParaRPr>
          </a:p>
        </p:txBody>
      </p:sp>
      <p:sp>
        <p:nvSpPr>
          <p:cNvPr id="10" name="TextBox 9"/>
          <p:cNvSpPr txBox="1"/>
          <p:nvPr/>
        </p:nvSpPr>
        <p:spPr>
          <a:xfrm>
            <a:off x="683568" y="4077072"/>
            <a:ext cx="2123281" cy="369332"/>
          </a:xfrm>
          <a:prstGeom prst="rect">
            <a:avLst/>
          </a:prstGeom>
          <a:noFill/>
        </p:spPr>
        <p:txBody>
          <a:bodyPr wrap="square" rtlCol="0">
            <a:spAutoFit/>
          </a:bodyPr>
          <a:lstStyle/>
          <a:p>
            <a:r>
              <a:rPr lang="en-NZ" dirty="0" smtClean="0">
                <a:latin typeface="Comic Sans MS" panose="030F0702030302020204" pitchFamily="66" charset="0"/>
              </a:rPr>
              <a:t>recomposed data</a:t>
            </a:r>
            <a:endParaRPr lang="en-NZ" dirty="0">
              <a:latin typeface="Comic Sans MS" panose="030F0702030302020204" pitchFamily="66" charset="0"/>
            </a:endParaRPr>
          </a:p>
        </p:txBody>
      </p:sp>
      <p:sp>
        <p:nvSpPr>
          <p:cNvPr id="11" name="TextBox 10"/>
          <p:cNvSpPr txBox="1"/>
          <p:nvPr/>
        </p:nvSpPr>
        <p:spPr>
          <a:xfrm rot="19126582">
            <a:off x="2680121" y="5232709"/>
            <a:ext cx="1296144" cy="646331"/>
          </a:xfrm>
          <a:prstGeom prst="rect">
            <a:avLst/>
          </a:prstGeom>
          <a:noFill/>
        </p:spPr>
        <p:txBody>
          <a:bodyPr wrap="square" rtlCol="0">
            <a:spAutoFit/>
          </a:bodyPr>
          <a:lstStyle/>
          <a:p>
            <a:r>
              <a:rPr lang="en-NZ" dirty="0" smtClean="0">
                <a:latin typeface="Comic Sans MS" panose="030F0702030302020204" pitchFamily="66" charset="0"/>
              </a:rPr>
              <a:t>seasonal variation</a:t>
            </a:r>
            <a:endParaRPr lang="en-NZ" dirty="0">
              <a:latin typeface="Comic Sans MS" panose="030F0702030302020204" pitchFamily="66" charset="0"/>
            </a:endParaRPr>
          </a:p>
        </p:txBody>
      </p:sp>
    </p:spTree>
    <p:extLst>
      <p:ext uri="{BB962C8B-B14F-4D97-AF65-F5344CB8AC3E}">
        <p14:creationId xmlns:p14="http://schemas.microsoft.com/office/powerpoint/2010/main" val="6262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5896" y="476672"/>
            <a:ext cx="1516762" cy="830997"/>
          </a:xfrm>
          <a:prstGeom prst="rect">
            <a:avLst/>
          </a:prstGeom>
        </p:spPr>
        <p:txBody>
          <a:bodyPr wrap="none">
            <a:spAutoFit/>
          </a:bodyPr>
          <a:lstStyle/>
          <a:p>
            <a:r>
              <a:rPr lang="en-NZ" sz="4800" dirty="0">
                <a:latin typeface="Comic Sans MS" panose="030F0702030302020204" pitchFamily="66" charset="0"/>
              </a:rPr>
              <a:t>C</a:t>
            </a:r>
            <a:r>
              <a:rPr lang="en-NZ" dirty="0">
                <a:latin typeface="Comic Sans MS" panose="030F0702030302020204" pitchFamily="66" charset="0"/>
              </a:rPr>
              <a:t>onclusion</a:t>
            </a:r>
          </a:p>
        </p:txBody>
      </p:sp>
      <p:sp>
        <p:nvSpPr>
          <p:cNvPr id="3" name="Right Arrow Callout 2"/>
          <p:cNvSpPr/>
          <p:nvPr/>
        </p:nvSpPr>
        <p:spPr>
          <a:xfrm>
            <a:off x="611560" y="2420888"/>
            <a:ext cx="3024336" cy="2520280"/>
          </a:xfrm>
          <a:prstGeom prst="rightArrowCallou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What did you find out?</a:t>
            </a:r>
            <a:endParaRPr lang="en-NZ" dirty="0"/>
          </a:p>
        </p:txBody>
      </p:sp>
      <p:sp>
        <p:nvSpPr>
          <p:cNvPr id="4" name="Rectangle 3"/>
          <p:cNvSpPr/>
          <p:nvPr/>
        </p:nvSpPr>
        <p:spPr>
          <a:xfrm>
            <a:off x="3923928" y="2420888"/>
            <a:ext cx="4572000" cy="2308324"/>
          </a:xfrm>
          <a:prstGeom prst="rect">
            <a:avLst/>
          </a:prstGeom>
        </p:spPr>
        <p:txBody>
          <a:bodyPr>
            <a:spAutoFit/>
          </a:bodyPr>
          <a:lstStyle/>
          <a:p>
            <a:r>
              <a:rPr lang="en-NZ" dirty="0"/>
              <a:t>My findings of a gradual decrease in the mean area of sea ice in the Arctic are partially supported by other research from NASA which states the area is decreasing by about 4% per decade. They also identified a record low for the mean area of sea ice in the Arctic in 2007 but a possible reason for this was not identified. </a:t>
            </a:r>
          </a:p>
        </p:txBody>
      </p:sp>
      <p:sp>
        <p:nvSpPr>
          <p:cNvPr id="5" name="TextBox 4"/>
          <p:cNvSpPr txBox="1"/>
          <p:nvPr/>
        </p:nvSpPr>
        <p:spPr>
          <a:xfrm>
            <a:off x="683568" y="5373216"/>
            <a:ext cx="8064896" cy="369332"/>
          </a:xfrm>
          <a:prstGeom prst="rect">
            <a:avLst/>
          </a:prstGeom>
          <a:noFill/>
        </p:spPr>
        <p:txBody>
          <a:bodyPr wrap="square" rtlCol="0">
            <a:spAutoFit/>
          </a:bodyPr>
          <a:lstStyle/>
          <a:p>
            <a:r>
              <a:rPr lang="en-NZ" i="1" dirty="0" smtClean="0">
                <a:solidFill>
                  <a:srgbClr val="7030A0"/>
                </a:solidFill>
              </a:rPr>
              <a:t>the person writing this should really have put the web site address into their work</a:t>
            </a:r>
            <a:endParaRPr lang="en-NZ" i="1" dirty="0">
              <a:solidFill>
                <a:srgbClr val="7030A0"/>
              </a:solidFill>
            </a:endParaRPr>
          </a:p>
        </p:txBody>
      </p:sp>
    </p:spTree>
    <p:extLst>
      <p:ext uri="{BB962C8B-B14F-4D97-AF65-F5344CB8AC3E}">
        <p14:creationId xmlns:p14="http://schemas.microsoft.com/office/powerpoint/2010/main" val="50613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499</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Statistics Time Series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Reporoa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Time Series</dc:title>
  <dc:creator>Pam Garnett</dc:creator>
  <cp:lastModifiedBy>Pam Garnett</cp:lastModifiedBy>
  <cp:revision>12</cp:revision>
  <dcterms:created xsi:type="dcterms:W3CDTF">2014-02-12T06:56:23Z</dcterms:created>
  <dcterms:modified xsi:type="dcterms:W3CDTF">2014-02-15T03:17:25Z</dcterms:modified>
</cp:coreProperties>
</file>