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A007-FB16-4C9B-B652-C13B311E2DC0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2940-FC55-48F1-9943-C023F75F52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5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02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1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927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43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39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55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95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13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15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37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12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4.wav"/><Relationship Id="rId7" Type="http://schemas.openxmlformats.org/officeDocument/2006/relationships/image" Target="../media/image3.wmf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audio" Target="../media/audio1.wav"/><Relationship Id="rId10" Type="http://schemas.openxmlformats.org/officeDocument/2006/relationships/oleObject" Target="../embeddings/oleObject3.bin"/><Relationship Id="rId4" Type="http://schemas.openxmlformats.org/officeDocument/2006/relationships/audio" Target="../media/audio2.wav"/><Relationship Id="rId9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1.5</a:t>
            </a:r>
            <a:br>
              <a:rPr lang="en-NZ" dirty="0" smtClean="0"/>
            </a:br>
            <a:r>
              <a:rPr lang="en-NZ" dirty="0" smtClean="0"/>
              <a:t>Measurement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NZ" dirty="0" smtClean="0"/>
              <a:t>AS 91030</a:t>
            </a:r>
          </a:p>
        </p:txBody>
      </p:sp>
    </p:spTree>
    <p:extLst>
      <p:ext uri="{BB962C8B-B14F-4D97-AF65-F5344CB8AC3E}">
        <p14:creationId xmlns:p14="http://schemas.microsoft.com/office/powerpoint/2010/main" val="1176115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" name="Rectangle 40"/>
          <p:cNvSpPr>
            <a:spLocks noGrp="1" noChangeArrowheads="1"/>
          </p:cNvSpPr>
          <p:nvPr>
            <p:ph type="title" idx="4294967295"/>
          </p:nvPr>
        </p:nvSpPr>
        <p:spPr>
          <a:xfrm>
            <a:off x="5048250" y="4941888"/>
            <a:ext cx="3676650" cy="93345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Worksheet 1</a:t>
            </a: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309563" y="1543050"/>
            <a:ext cx="4903787" cy="4627563"/>
            <a:chOff x="195" y="972"/>
            <a:chExt cx="3089" cy="2915"/>
          </a:xfrm>
        </p:grpSpPr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696" y="972"/>
              <a:ext cx="1668" cy="720"/>
            </a:xfrm>
            <a:prstGeom prst="rect">
              <a:avLst/>
            </a:prstGeom>
            <a:gradFill rotWithShape="1">
              <a:gsLst>
                <a:gs pos="0">
                  <a:srgbClr val="E7C18F">
                    <a:gamma/>
                    <a:shade val="66275"/>
                    <a:invGamma/>
                  </a:srgbClr>
                </a:gs>
                <a:gs pos="50000">
                  <a:srgbClr val="E7C18F"/>
                </a:gs>
                <a:gs pos="100000">
                  <a:srgbClr val="E7C18F">
                    <a:gamma/>
                    <a:shade val="66275"/>
                    <a:invGamma/>
                  </a:srgbClr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E7C18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NZ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684" y="1788"/>
              <a:ext cx="1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2436" y="1344"/>
              <a:ext cx="396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600" y="984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1176" y="1776"/>
              <a:ext cx="6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10 cm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2656" y="1492"/>
              <a:ext cx="6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4 cm</a:t>
              </a: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195" y="1223"/>
              <a:ext cx="6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3 cm</a:t>
              </a:r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auto">
            <a:xfrm rot="10800000">
              <a:off x="473" y="2791"/>
              <a:ext cx="1477" cy="840"/>
            </a:xfrm>
            <a:custGeom>
              <a:avLst/>
              <a:gdLst>
                <a:gd name="T0" fmla="*/ 0 w 1524"/>
                <a:gd name="T1" fmla="*/ 0 h 1056"/>
                <a:gd name="T2" fmla="*/ 1524 w 1524"/>
                <a:gd name="T3" fmla="*/ 0 h 1056"/>
                <a:gd name="T4" fmla="*/ 1524 w 1524"/>
                <a:gd name="T5" fmla="*/ 348 h 1056"/>
                <a:gd name="T6" fmla="*/ 888 w 1524"/>
                <a:gd name="T7" fmla="*/ 348 h 1056"/>
                <a:gd name="T8" fmla="*/ 888 w 1524"/>
                <a:gd name="T9" fmla="*/ 1056 h 1056"/>
                <a:gd name="T10" fmla="*/ 552 w 1524"/>
                <a:gd name="T11" fmla="*/ 1056 h 1056"/>
                <a:gd name="T12" fmla="*/ 552 w 1524"/>
                <a:gd name="T13" fmla="*/ 372 h 1056"/>
                <a:gd name="T14" fmla="*/ 0 w 1524"/>
                <a:gd name="T15" fmla="*/ 372 h 1056"/>
                <a:gd name="T16" fmla="*/ 0 w 1524"/>
                <a:gd name="T17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4" h="1056">
                  <a:moveTo>
                    <a:pt x="0" y="0"/>
                  </a:moveTo>
                  <a:lnTo>
                    <a:pt x="1524" y="0"/>
                  </a:lnTo>
                  <a:lnTo>
                    <a:pt x="1524" y="348"/>
                  </a:lnTo>
                  <a:lnTo>
                    <a:pt x="888" y="348"/>
                  </a:lnTo>
                  <a:lnTo>
                    <a:pt x="888" y="1056"/>
                  </a:lnTo>
                  <a:lnTo>
                    <a:pt x="552" y="1056"/>
                  </a:lnTo>
                  <a:lnTo>
                    <a:pt x="552" y="372"/>
                  </a:lnTo>
                  <a:lnTo>
                    <a:pt x="0" y="3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D9AD97">
                    <a:gamma/>
                    <a:shade val="56078"/>
                    <a:invGamma/>
                  </a:srgbClr>
                </a:gs>
                <a:gs pos="50000">
                  <a:srgbClr val="D9AD97"/>
                </a:gs>
                <a:gs pos="100000">
                  <a:srgbClr val="D9AD97">
                    <a:gamma/>
                    <a:shade val="5607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scene3d>
              <a:camera prst="legacyObliqueTopRight">
                <a:rot lat="0" lon="600000" rev="0"/>
              </a:camera>
              <a:lightRig rig="legacyFlat3" dir="b"/>
            </a:scene3d>
            <a:sp3d extrusionH="1497000" prstMaterial="legacyMatte">
              <a:bevelT w="13500" h="13500" prst="angle"/>
              <a:bevelB w="13500" h="13500" prst="angle"/>
              <a:extrusionClr>
                <a:srgbClr val="D9AD97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NZ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528" y="3648"/>
              <a:ext cx="13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V="1">
              <a:off x="1968" y="3324"/>
              <a:ext cx="588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2468" y="3036"/>
              <a:ext cx="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auto">
            <a:xfrm>
              <a:off x="1099" y="2844"/>
              <a:ext cx="294" cy="19"/>
            </a:xfrm>
            <a:custGeom>
              <a:avLst/>
              <a:gdLst>
                <a:gd name="T0" fmla="*/ 0 w 294"/>
                <a:gd name="T1" fmla="*/ 0 h 19"/>
                <a:gd name="T2" fmla="*/ 294 w 294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4" h="19">
                  <a:moveTo>
                    <a:pt x="0" y="0"/>
                  </a:moveTo>
                  <a:lnTo>
                    <a:pt x="294" y="1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 rot="266189">
              <a:off x="920" y="3656"/>
              <a:ext cx="7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14 cm</a:t>
              </a:r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2161" y="3518"/>
              <a:ext cx="4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8 cm</a:t>
              </a:r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2443" y="3087"/>
              <a:ext cx="4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2 cm</a:t>
              </a:r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1945" y="2472"/>
              <a:ext cx="0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1937" y="2635"/>
              <a:ext cx="4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5 cm</a:t>
              </a: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1050" y="2850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2 cm</a:t>
              </a:r>
            </a:p>
          </p:txBody>
        </p:sp>
      </p:grp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5143500" y="628650"/>
            <a:ext cx="356235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5149850" y="3702050"/>
            <a:ext cx="3562350" cy="264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452438" y="4019550"/>
            <a:ext cx="450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44F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420688" y="958850"/>
            <a:ext cx="450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44F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1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2600325" y="190500"/>
            <a:ext cx="2714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Surface Area of a Prism</a:t>
            </a:r>
          </a:p>
        </p:txBody>
      </p:sp>
    </p:spTree>
    <p:extLst>
      <p:ext uri="{BB962C8B-B14F-4D97-AF65-F5344CB8AC3E}">
        <p14:creationId xmlns:p14="http://schemas.microsoft.com/office/powerpoint/2010/main" val="33349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6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5410200" y="4618038"/>
            <a:ext cx="2819400" cy="1009650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Worksheet 2</a:t>
            </a:r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 rot="16200000">
            <a:off x="1404143" y="1040607"/>
            <a:ext cx="1516063" cy="2260600"/>
          </a:xfrm>
          <a:custGeom>
            <a:avLst/>
            <a:gdLst>
              <a:gd name="T0" fmla="*/ 0 w 727"/>
              <a:gd name="T1" fmla="*/ 0 h 1092"/>
              <a:gd name="T2" fmla="*/ 7 w 727"/>
              <a:gd name="T3" fmla="*/ 1092 h 1092"/>
              <a:gd name="T4" fmla="*/ 727 w 727"/>
              <a:gd name="T5" fmla="*/ 1092 h 1092"/>
              <a:gd name="T6" fmla="*/ 727 w 727"/>
              <a:gd name="T7" fmla="*/ 564 h 1092"/>
              <a:gd name="T8" fmla="*/ 415 w 727"/>
              <a:gd name="T9" fmla="*/ 564 h 1092"/>
              <a:gd name="T10" fmla="*/ 415 w 727"/>
              <a:gd name="T11" fmla="*/ 0 h 1092"/>
              <a:gd name="T12" fmla="*/ 0 w 727"/>
              <a:gd name="T13" fmla="*/ 0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7" h="1092">
                <a:moveTo>
                  <a:pt x="0" y="0"/>
                </a:moveTo>
                <a:lnTo>
                  <a:pt x="7" y="1092"/>
                </a:lnTo>
                <a:lnTo>
                  <a:pt x="727" y="1092"/>
                </a:lnTo>
                <a:lnTo>
                  <a:pt x="727" y="564"/>
                </a:lnTo>
                <a:lnTo>
                  <a:pt x="415" y="564"/>
                </a:lnTo>
                <a:lnTo>
                  <a:pt x="415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6D1C0">
                  <a:gamma/>
                  <a:shade val="46275"/>
                  <a:invGamma/>
                </a:srgbClr>
              </a:gs>
              <a:gs pos="50000">
                <a:srgbClr val="D6D1C0"/>
              </a:gs>
              <a:gs pos="100000">
                <a:srgbClr val="D6D1C0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6D1C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834063" y="1485900"/>
            <a:ext cx="1897062" cy="1352550"/>
          </a:xfrm>
          <a:prstGeom prst="rtTriangle">
            <a:avLst/>
          </a:prstGeom>
          <a:gradFill rotWithShape="1">
            <a:gsLst>
              <a:gs pos="0">
                <a:srgbClr val="DDC4B9">
                  <a:gamma/>
                  <a:shade val="46275"/>
                  <a:invGamma/>
                </a:srgbClr>
              </a:gs>
              <a:gs pos="50000">
                <a:srgbClr val="DDC4B9"/>
              </a:gs>
              <a:gs pos="100000">
                <a:srgbClr val="DDC4B9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DC4B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840413" y="297815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7802563" y="2255838"/>
            <a:ext cx="61595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688013" y="1538288"/>
            <a:ext cx="0" cy="1268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964113" y="19954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3 mm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208713" y="29352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4 mm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8039100" y="257175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2 mm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067300" y="971550"/>
            <a:ext cx="450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44F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4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147763" y="3028950"/>
            <a:ext cx="209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024313" y="793750"/>
            <a:ext cx="0" cy="143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3357563" y="2305050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919163" y="2057400"/>
            <a:ext cx="0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208213" y="14605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432050" y="141605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2.5 m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928813" y="30099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 m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656013" y="25527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3 m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005263" y="140335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 m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31775" y="236061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2.5 m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901700" y="958850"/>
            <a:ext cx="450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44F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3</a:t>
            </a: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5827713" y="1524000"/>
            <a:ext cx="1860550" cy="130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221413" y="21097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5 mm</a:t>
            </a: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628650" y="3562350"/>
            <a:ext cx="356235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5073650" y="3568700"/>
            <a:ext cx="356235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600325" y="190500"/>
            <a:ext cx="2714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Surface Area of a Prism</a:t>
            </a:r>
          </a:p>
        </p:txBody>
      </p:sp>
    </p:spTree>
    <p:extLst>
      <p:ext uri="{BB962C8B-B14F-4D97-AF65-F5344CB8AC3E}">
        <p14:creationId xmlns:p14="http://schemas.microsoft.com/office/powerpoint/2010/main" val="41858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5619750" y="4884738"/>
            <a:ext cx="3257550" cy="781050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Worksheet 3</a:t>
            </a:r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876300" y="1885950"/>
            <a:ext cx="3390900" cy="1371600"/>
          </a:xfrm>
          <a:custGeom>
            <a:avLst/>
            <a:gdLst>
              <a:gd name="T0" fmla="*/ 0 w 2136"/>
              <a:gd name="T1" fmla="*/ 864 h 864"/>
              <a:gd name="T2" fmla="*/ 2136 w 2136"/>
              <a:gd name="T3" fmla="*/ 840 h 864"/>
              <a:gd name="T4" fmla="*/ 2124 w 2136"/>
              <a:gd name="T5" fmla="*/ 0 h 864"/>
              <a:gd name="T6" fmla="*/ 1331 w 2136"/>
              <a:gd name="T7" fmla="*/ 0 h 864"/>
              <a:gd name="T8" fmla="*/ 1331 w 2136"/>
              <a:gd name="T9" fmla="*/ 480 h 864"/>
              <a:gd name="T10" fmla="*/ 794 w 2136"/>
              <a:gd name="T11" fmla="*/ 480 h 864"/>
              <a:gd name="T12" fmla="*/ 789 w 2136"/>
              <a:gd name="T13" fmla="*/ 18 h 864"/>
              <a:gd name="T14" fmla="*/ 6 w 2136"/>
              <a:gd name="T15" fmla="*/ 24 h 864"/>
              <a:gd name="T16" fmla="*/ 0 w 2136"/>
              <a:gd name="T17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6" h="864">
                <a:moveTo>
                  <a:pt x="0" y="864"/>
                </a:moveTo>
                <a:lnTo>
                  <a:pt x="2136" y="840"/>
                </a:lnTo>
                <a:lnTo>
                  <a:pt x="2124" y="0"/>
                </a:lnTo>
                <a:lnTo>
                  <a:pt x="1331" y="0"/>
                </a:lnTo>
                <a:lnTo>
                  <a:pt x="1331" y="480"/>
                </a:lnTo>
                <a:lnTo>
                  <a:pt x="794" y="480"/>
                </a:lnTo>
                <a:lnTo>
                  <a:pt x="789" y="18"/>
                </a:lnTo>
                <a:lnTo>
                  <a:pt x="6" y="24"/>
                </a:lnTo>
                <a:lnTo>
                  <a:pt x="0" y="864"/>
                </a:lnTo>
                <a:close/>
              </a:path>
            </a:pathLst>
          </a:custGeom>
          <a:gradFill rotWithShape="1">
            <a:gsLst>
              <a:gs pos="0">
                <a:srgbClr val="C1B5ED">
                  <a:gamma/>
                  <a:shade val="66275"/>
                  <a:invGamma/>
                </a:srgbClr>
              </a:gs>
              <a:gs pos="50000">
                <a:srgbClr val="C1B5ED"/>
              </a:gs>
              <a:gs pos="100000">
                <a:srgbClr val="C1B5ED">
                  <a:gamma/>
                  <a:shade val="6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C1B5ED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14341" name="AutoShape 5" descr="Medium wood"/>
          <p:cNvSpPr>
            <a:spLocks noChangeArrowheads="1"/>
          </p:cNvSpPr>
          <p:nvPr/>
        </p:nvSpPr>
        <p:spPr bwMode="auto">
          <a:xfrm>
            <a:off x="742950" y="4667250"/>
            <a:ext cx="4133850" cy="1295400"/>
          </a:xfrm>
          <a:prstGeom prst="rtTriangl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996633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8638" y="3886200"/>
            <a:ext cx="450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44F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6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4988" y="1225550"/>
            <a:ext cx="450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44F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5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895350" y="3314700"/>
            <a:ext cx="33147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401888" y="3348038"/>
            <a:ext cx="1211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10’’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991100" y="127635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997450" y="1797050"/>
            <a:ext cx="121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6’’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641850" y="2851150"/>
            <a:ext cx="121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5’’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4381500" y="2628900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105150" y="1847850"/>
            <a:ext cx="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86100" y="2133600"/>
            <a:ext cx="121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3</a:t>
            </a:r>
            <a:r>
              <a:rPr lang="en-GB" altLang="en-US"/>
              <a:t>’’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147888" y="2728913"/>
            <a:ext cx="885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376488" y="2719388"/>
            <a:ext cx="1211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2</a:t>
            </a:r>
            <a:r>
              <a:rPr lang="en-GB" altLang="en-US"/>
              <a:t>’’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62000" y="6096000"/>
            <a:ext cx="415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122488" y="6135688"/>
            <a:ext cx="1211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12 ft</a:t>
            </a: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571500" y="468630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20650" y="5119688"/>
            <a:ext cx="121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5 ft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762000" y="4714875"/>
            <a:ext cx="4048125" cy="12477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147888" y="5275263"/>
            <a:ext cx="1211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13 ft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162550" y="5627688"/>
            <a:ext cx="121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ft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5524500" y="838200"/>
            <a:ext cx="3290888" cy="2533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5607050" y="3854450"/>
            <a:ext cx="3290888" cy="2533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600325" y="190500"/>
            <a:ext cx="2714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Surface Area of a Prism</a:t>
            </a:r>
          </a:p>
        </p:txBody>
      </p:sp>
    </p:spTree>
    <p:extLst>
      <p:ext uri="{BB962C8B-B14F-4D97-AF65-F5344CB8AC3E}">
        <p14:creationId xmlns:p14="http://schemas.microsoft.com/office/powerpoint/2010/main" val="70477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" name="Group 103"/>
          <p:cNvGrpSpPr>
            <a:grpSpLocks/>
          </p:cNvGrpSpPr>
          <p:nvPr/>
        </p:nvGrpSpPr>
        <p:grpSpPr bwMode="auto">
          <a:xfrm>
            <a:off x="4400550" y="800100"/>
            <a:ext cx="2952750" cy="1530350"/>
            <a:chOff x="2772" y="504"/>
            <a:chExt cx="1860" cy="964"/>
          </a:xfrm>
        </p:grpSpPr>
        <p:sp>
          <p:nvSpPr>
            <p:cNvPr id="2149" name="Oval 101"/>
            <p:cNvSpPr>
              <a:spLocks noChangeArrowheads="1"/>
            </p:cNvSpPr>
            <p:nvPr/>
          </p:nvSpPr>
          <p:spPr bwMode="auto">
            <a:xfrm>
              <a:off x="4168" y="912"/>
              <a:ext cx="464" cy="5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2135" name="Group 87"/>
            <p:cNvGrpSpPr>
              <a:grpSpLocks/>
            </p:cNvGrpSpPr>
            <p:nvPr/>
          </p:nvGrpSpPr>
          <p:grpSpPr bwMode="auto">
            <a:xfrm>
              <a:off x="2772" y="504"/>
              <a:ext cx="1500" cy="492"/>
              <a:chOff x="2772" y="504"/>
              <a:chExt cx="1500" cy="492"/>
            </a:xfrm>
          </p:grpSpPr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3780" y="792"/>
                <a:ext cx="492" cy="204"/>
              </a:xfrm>
              <a:custGeom>
                <a:avLst/>
                <a:gdLst>
                  <a:gd name="T0" fmla="*/ 0 w 492"/>
                  <a:gd name="T1" fmla="*/ 0 h 204"/>
                  <a:gd name="T2" fmla="*/ 492 w 492"/>
                  <a:gd name="T3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92" h="204">
                    <a:moveTo>
                      <a:pt x="0" y="0"/>
                    </a:moveTo>
                    <a:lnTo>
                      <a:pt x="492" y="204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130" name="Text Box 82"/>
              <p:cNvSpPr txBox="1">
                <a:spLocks noChangeArrowheads="1"/>
              </p:cNvSpPr>
              <p:nvPr/>
            </p:nvSpPr>
            <p:spPr bwMode="auto">
              <a:xfrm>
                <a:off x="2772" y="504"/>
                <a:ext cx="1248" cy="41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/>
                  <a:t>Fraction of circle of radius </a:t>
                </a:r>
                <a:r>
                  <a:rPr lang="en-GB" altLang="en-US" i="1">
                    <a:latin typeface="Times New Roman" pitchFamily="18" charset="0"/>
                  </a:rPr>
                  <a:t>l</a:t>
                </a:r>
              </a:p>
            </p:txBody>
          </p:sp>
        </p:grpSp>
      </p:grpSp>
      <p:grpSp>
        <p:nvGrpSpPr>
          <p:cNvPr id="2116" name="Group 68"/>
          <p:cNvGrpSpPr>
            <a:grpSpLocks/>
          </p:cNvGrpSpPr>
          <p:nvPr/>
        </p:nvGrpSpPr>
        <p:grpSpPr bwMode="auto">
          <a:xfrm>
            <a:off x="601663" y="617538"/>
            <a:ext cx="2627312" cy="3095625"/>
            <a:chOff x="379" y="389"/>
            <a:chExt cx="1655" cy="1950"/>
          </a:xfrm>
        </p:grpSpPr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379" y="1749"/>
              <a:ext cx="1655" cy="5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80" y="389"/>
              <a:ext cx="827" cy="1646"/>
            </a:xfrm>
            <a:custGeom>
              <a:avLst/>
              <a:gdLst>
                <a:gd name="T0" fmla="*/ 0 w 634"/>
                <a:gd name="T1" fmla="*/ 1263 h 1263"/>
                <a:gd name="T2" fmla="*/ 634 w 634"/>
                <a:gd name="T3" fmla="*/ 0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4" h="1263">
                  <a:moveTo>
                    <a:pt x="0" y="1263"/>
                  </a:moveTo>
                  <a:lnTo>
                    <a:pt x="63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H="1" flipV="1">
              <a:off x="1207" y="389"/>
              <a:ext cx="827" cy="1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118" name="Group 70"/>
          <p:cNvGrpSpPr>
            <a:grpSpLocks/>
          </p:cNvGrpSpPr>
          <p:nvPr/>
        </p:nvGrpSpPr>
        <p:grpSpPr bwMode="auto">
          <a:xfrm>
            <a:off x="1916113" y="2903538"/>
            <a:ext cx="1304925" cy="396875"/>
            <a:chOff x="1207" y="1829"/>
            <a:chExt cx="822" cy="250"/>
          </a:xfrm>
        </p:grpSpPr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1207" y="2041"/>
              <a:ext cx="8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1474" y="1829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601913" y="290513"/>
            <a:ext cx="4476750" cy="3762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96078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96078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0000CC"/>
                </a:solidFill>
              </a:rPr>
              <a:t>The Curved Surface Area of a Cone</a:t>
            </a:r>
          </a:p>
        </p:txBody>
      </p:sp>
      <p:grpSp>
        <p:nvGrpSpPr>
          <p:cNvPr id="2113" name="Group 65"/>
          <p:cNvGrpSpPr>
            <a:grpSpLocks/>
          </p:cNvGrpSpPr>
          <p:nvPr/>
        </p:nvGrpSpPr>
        <p:grpSpPr bwMode="auto">
          <a:xfrm>
            <a:off x="3594100" y="3246438"/>
            <a:ext cx="5011738" cy="2817812"/>
            <a:chOff x="1112" y="2081"/>
            <a:chExt cx="3157" cy="1775"/>
          </a:xfrm>
        </p:grpSpPr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2718" y="2081"/>
              <a:ext cx="1548" cy="829"/>
            </a:xfrm>
            <a:custGeom>
              <a:avLst/>
              <a:gdLst>
                <a:gd name="T0" fmla="*/ 1548 w 1548"/>
                <a:gd name="T1" fmla="*/ 829 h 829"/>
                <a:gd name="T2" fmla="*/ 0 w 1548"/>
                <a:gd name="T3" fmla="*/ 0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48" h="829">
                  <a:moveTo>
                    <a:pt x="1548" y="829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CC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 flipV="1">
              <a:off x="1112" y="2088"/>
              <a:ext cx="1616" cy="81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1118" y="2903"/>
              <a:ext cx="3151" cy="953"/>
            </a:xfrm>
            <a:custGeom>
              <a:avLst/>
              <a:gdLst>
                <a:gd name="T0" fmla="*/ 0 w 3151"/>
                <a:gd name="T1" fmla="*/ 0 h 953"/>
                <a:gd name="T2" fmla="*/ 70 w 3151"/>
                <a:gd name="T3" fmla="*/ 121 h 953"/>
                <a:gd name="T4" fmla="*/ 183 w 3151"/>
                <a:gd name="T5" fmla="*/ 283 h 953"/>
                <a:gd name="T6" fmla="*/ 340 w 3151"/>
                <a:gd name="T7" fmla="*/ 451 h 953"/>
                <a:gd name="T8" fmla="*/ 529 w 3151"/>
                <a:gd name="T9" fmla="*/ 610 h 953"/>
                <a:gd name="T10" fmla="*/ 757 w 3151"/>
                <a:gd name="T11" fmla="*/ 754 h 953"/>
                <a:gd name="T12" fmla="*/ 994 w 3151"/>
                <a:gd name="T13" fmla="*/ 853 h 953"/>
                <a:gd name="T14" fmla="*/ 1132 w 3151"/>
                <a:gd name="T15" fmla="*/ 894 h 953"/>
                <a:gd name="T16" fmla="*/ 1299 w 3151"/>
                <a:gd name="T17" fmla="*/ 930 h 953"/>
                <a:gd name="T18" fmla="*/ 1461 w 3151"/>
                <a:gd name="T19" fmla="*/ 948 h 953"/>
                <a:gd name="T20" fmla="*/ 1615 w 3151"/>
                <a:gd name="T21" fmla="*/ 951 h 953"/>
                <a:gd name="T22" fmla="*/ 1792 w 3151"/>
                <a:gd name="T23" fmla="*/ 937 h 953"/>
                <a:gd name="T24" fmla="*/ 1938 w 3151"/>
                <a:gd name="T25" fmla="*/ 912 h 953"/>
                <a:gd name="T26" fmla="*/ 2164 w 3151"/>
                <a:gd name="T27" fmla="*/ 850 h 953"/>
                <a:gd name="T28" fmla="*/ 2416 w 3151"/>
                <a:gd name="T29" fmla="*/ 742 h 953"/>
                <a:gd name="T30" fmla="*/ 2680 w 3151"/>
                <a:gd name="T31" fmla="*/ 567 h 953"/>
                <a:gd name="T32" fmla="*/ 2886 w 3151"/>
                <a:gd name="T33" fmla="*/ 378 h 953"/>
                <a:gd name="T34" fmla="*/ 3034 w 3151"/>
                <a:gd name="T35" fmla="*/ 199 h 953"/>
                <a:gd name="T36" fmla="*/ 3151 w 3151"/>
                <a:gd name="T37" fmla="*/ 6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51" h="953">
                  <a:moveTo>
                    <a:pt x="0" y="0"/>
                  </a:moveTo>
                  <a:cubicBezTo>
                    <a:pt x="11" y="20"/>
                    <a:pt x="40" y="74"/>
                    <a:pt x="70" y="121"/>
                  </a:cubicBezTo>
                  <a:cubicBezTo>
                    <a:pt x="100" y="168"/>
                    <a:pt x="138" y="228"/>
                    <a:pt x="183" y="283"/>
                  </a:cubicBezTo>
                  <a:cubicBezTo>
                    <a:pt x="228" y="338"/>
                    <a:pt x="282" y="397"/>
                    <a:pt x="340" y="451"/>
                  </a:cubicBezTo>
                  <a:cubicBezTo>
                    <a:pt x="398" y="505"/>
                    <a:pt x="460" y="560"/>
                    <a:pt x="529" y="610"/>
                  </a:cubicBezTo>
                  <a:cubicBezTo>
                    <a:pt x="598" y="660"/>
                    <a:pt x="680" y="713"/>
                    <a:pt x="757" y="754"/>
                  </a:cubicBezTo>
                  <a:cubicBezTo>
                    <a:pt x="834" y="795"/>
                    <a:pt x="932" y="830"/>
                    <a:pt x="994" y="853"/>
                  </a:cubicBezTo>
                  <a:cubicBezTo>
                    <a:pt x="1056" y="876"/>
                    <a:pt x="1081" y="881"/>
                    <a:pt x="1132" y="894"/>
                  </a:cubicBezTo>
                  <a:cubicBezTo>
                    <a:pt x="1183" y="907"/>
                    <a:pt x="1244" y="921"/>
                    <a:pt x="1299" y="930"/>
                  </a:cubicBezTo>
                  <a:cubicBezTo>
                    <a:pt x="1354" y="939"/>
                    <a:pt x="1408" y="945"/>
                    <a:pt x="1461" y="948"/>
                  </a:cubicBezTo>
                  <a:cubicBezTo>
                    <a:pt x="1514" y="951"/>
                    <a:pt x="1560" y="953"/>
                    <a:pt x="1615" y="951"/>
                  </a:cubicBezTo>
                  <a:cubicBezTo>
                    <a:pt x="1670" y="949"/>
                    <a:pt x="1738" y="943"/>
                    <a:pt x="1792" y="937"/>
                  </a:cubicBezTo>
                  <a:cubicBezTo>
                    <a:pt x="1846" y="931"/>
                    <a:pt x="1876" y="927"/>
                    <a:pt x="1938" y="912"/>
                  </a:cubicBezTo>
                  <a:cubicBezTo>
                    <a:pt x="2000" y="897"/>
                    <a:pt x="2084" y="878"/>
                    <a:pt x="2164" y="850"/>
                  </a:cubicBezTo>
                  <a:cubicBezTo>
                    <a:pt x="2244" y="822"/>
                    <a:pt x="2330" y="789"/>
                    <a:pt x="2416" y="742"/>
                  </a:cubicBezTo>
                  <a:cubicBezTo>
                    <a:pt x="2502" y="695"/>
                    <a:pt x="2602" y="628"/>
                    <a:pt x="2680" y="567"/>
                  </a:cubicBezTo>
                  <a:cubicBezTo>
                    <a:pt x="2758" y="506"/>
                    <a:pt x="2827" y="439"/>
                    <a:pt x="2886" y="378"/>
                  </a:cubicBezTo>
                  <a:cubicBezTo>
                    <a:pt x="2945" y="317"/>
                    <a:pt x="2990" y="261"/>
                    <a:pt x="3034" y="199"/>
                  </a:cubicBezTo>
                  <a:cubicBezTo>
                    <a:pt x="3078" y="137"/>
                    <a:pt x="3127" y="46"/>
                    <a:pt x="3151" y="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3733800" y="3390900"/>
            <a:ext cx="78105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 rot="16200000">
            <a:off x="1637507" y="3606006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sym typeface="Wingdings" pitchFamily="2" charset="2"/>
              </a:rPr>
              <a:t></a:t>
            </a:r>
          </a:p>
        </p:txBody>
      </p:sp>
      <p:grpSp>
        <p:nvGrpSpPr>
          <p:cNvPr id="2120" name="Group 72"/>
          <p:cNvGrpSpPr>
            <a:grpSpLocks/>
          </p:cNvGrpSpPr>
          <p:nvPr/>
        </p:nvGrpSpPr>
        <p:grpSpPr bwMode="auto">
          <a:xfrm>
            <a:off x="1724025" y="293688"/>
            <a:ext cx="366713" cy="3417887"/>
            <a:chOff x="1086" y="185"/>
            <a:chExt cx="231" cy="2153"/>
          </a:xfrm>
        </p:grpSpPr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1212" y="400"/>
              <a:ext cx="0" cy="1938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19" name="Text Box 71"/>
            <p:cNvSpPr txBox="1">
              <a:spLocks noChangeArrowheads="1"/>
            </p:cNvSpPr>
            <p:nvPr/>
          </p:nvSpPr>
          <p:spPr bwMode="auto">
            <a:xfrm rot="16200000">
              <a:off x="1022" y="249"/>
              <a:ext cx="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FF0000"/>
                  </a:solidFill>
                  <a:sym typeface="Wingdings" pitchFamily="2" charset="2"/>
                </a:rPr>
                <a:t></a:t>
              </a:r>
            </a:p>
          </p:txBody>
        </p:sp>
      </p:grp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7407275" y="3598863"/>
            <a:ext cx="379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latin typeface="Times New Roman" pitchFamily="18" charset="0"/>
              </a:rPr>
              <a:t>l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247650" y="876300"/>
            <a:ext cx="1390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CONE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5302250" y="4502150"/>
            <a:ext cx="173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SECTOR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81000" y="5505450"/>
            <a:ext cx="3390900" cy="83185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Curved Surface area of cone = area of sector</a:t>
            </a:r>
          </a:p>
        </p:txBody>
      </p:sp>
      <p:graphicFrame>
        <p:nvGraphicFramePr>
          <p:cNvPr id="2128" name="Object 80"/>
          <p:cNvGraphicFramePr>
            <a:graphicFrameLocks noChangeAspect="1"/>
          </p:cNvGraphicFramePr>
          <p:nvPr/>
        </p:nvGraphicFramePr>
        <p:xfrm>
          <a:off x="4826000" y="1479550"/>
          <a:ext cx="31797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6" imgW="1942920" imgH="507960" progId="Equation.3">
                  <p:embed/>
                </p:oleObj>
              </mc:Choice>
              <mc:Fallback>
                <p:oleObj name="Equation" r:id="rId6" imgW="19429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1479550"/>
                        <a:ext cx="3179763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3" name="Object 85"/>
          <p:cNvGraphicFramePr>
            <a:graphicFrameLocks noChangeAspect="1"/>
          </p:cNvGraphicFramePr>
          <p:nvPr/>
        </p:nvGraphicFramePr>
        <p:xfrm>
          <a:off x="6532563" y="2209800"/>
          <a:ext cx="12255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8" imgW="749160" imgH="507960" progId="Equation.3">
                  <p:embed/>
                </p:oleObj>
              </mc:Choice>
              <mc:Fallback>
                <p:oleObj name="Equation" r:id="rId8" imgW="749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2209800"/>
                        <a:ext cx="12255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4" name="Object 86"/>
          <p:cNvGraphicFramePr>
            <a:graphicFrameLocks noChangeAspect="1"/>
          </p:cNvGraphicFramePr>
          <p:nvPr/>
        </p:nvGraphicFramePr>
        <p:xfrm>
          <a:off x="6569075" y="3074988"/>
          <a:ext cx="727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0" imgW="444240" imgH="215640" progId="Equation.3">
                  <p:embed/>
                </p:oleObj>
              </mc:Choice>
              <mc:Fallback>
                <p:oleObj name="Equation" r:id="rId10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3074988"/>
                        <a:ext cx="727075" cy="352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7" name="Rectangle 89" descr="Denim"/>
          <p:cNvSpPr>
            <a:spLocks noChangeArrowheads="1"/>
          </p:cNvSpPr>
          <p:nvPr/>
        </p:nvSpPr>
        <p:spPr bwMode="auto">
          <a:xfrm>
            <a:off x="0" y="0"/>
            <a:ext cx="9144000" cy="114300"/>
          </a:xfrm>
          <a:prstGeom prst="rect">
            <a:avLst/>
          </a:prstGeom>
          <a:blipFill dpi="0" rotWithShape="1">
            <a:blip r:embed="rId1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38" name="Rectangle 90" descr="Denim"/>
          <p:cNvSpPr>
            <a:spLocks noChangeArrowheads="1"/>
          </p:cNvSpPr>
          <p:nvPr/>
        </p:nvSpPr>
        <p:spPr bwMode="auto">
          <a:xfrm>
            <a:off x="0" y="6743700"/>
            <a:ext cx="9144000" cy="114300"/>
          </a:xfrm>
          <a:prstGeom prst="rect">
            <a:avLst/>
          </a:prstGeom>
          <a:blipFill dpi="0" rotWithShape="1">
            <a:blip r:embed="rId1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39" name="Rectangle 91" descr="Denim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blipFill dpi="0" rotWithShape="1">
            <a:blip r:embed="rId1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40" name="Rectangle 92" descr="Denim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blipFill dpi="0" rotWithShape="1">
            <a:blip r:embed="rId1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143" name="Group 95"/>
          <p:cNvGrpSpPr>
            <a:grpSpLocks/>
          </p:cNvGrpSpPr>
          <p:nvPr/>
        </p:nvGrpSpPr>
        <p:grpSpPr bwMode="auto">
          <a:xfrm>
            <a:off x="2185988" y="546100"/>
            <a:ext cx="1295400" cy="2592388"/>
            <a:chOff x="1377" y="344"/>
            <a:chExt cx="816" cy="1633"/>
          </a:xfrm>
        </p:grpSpPr>
        <p:grpSp>
          <p:nvGrpSpPr>
            <p:cNvPr id="2117" name="Group 69"/>
            <p:cNvGrpSpPr>
              <a:grpSpLocks/>
            </p:cNvGrpSpPr>
            <p:nvPr/>
          </p:nvGrpSpPr>
          <p:grpSpPr bwMode="auto">
            <a:xfrm>
              <a:off x="1377" y="344"/>
              <a:ext cx="816" cy="1633"/>
              <a:chOff x="1377" y="344"/>
              <a:chExt cx="816" cy="1633"/>
            </a:xfrm>
          </p:grpSpPr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1377" y="344"/>
                <a:ext cx="816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1830" y="979"/>
                <a:ext cx="23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i="1">
                    <a:latin typeface="Times New Roman" pitchFamily="18" charset="0"/>
                  </a:rPr>
                  <a:t>l</a:t>
                </a:r>
              </a:p>
            </p:txBody>
          </p:sp>
        </p:grpSp>
        <p:sp>
          <p:nvSpPr>
            <p:cNvPr id="2141" name="Text Box 93"/>
            <p:cNvSpPr txBox="1">
              <a:spLocks noChangeArrowheads="1"/>
            </p:cNvSpPr>
            <p:nvPr/>
          </p:nvSpPr>
          <p:spPr bwMode="auto">
            <a:xfrm rot="3840577">
              <a:off x="1337" y="1106"/>
              <a:ext cx="92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0000CC"/>
                  </a:solidFill>
                </a:rPr>
                <a:t>Slope height</a:t>
              </a:r>
            </a:p>
          </p:txBody>
        </p:sp>
      </p:grpSp>
      <p:grpSp>
        <p:nvGrpSpPr>
          <p:cNvPr id="2148" name="Group 100"/>
          <p:cNvGrpSpPr>
            <a:grpSpLocks/>
          </p:cNvGrpSpPr>
          <p:nvPr/>
        </p:nvGrpSpPr>
        <p:grpSpPr bwMode="auto">
          <a:xfrm>
            <a:off x="3400425" y="4748213"/>
            <a:ext cx="5316538" cy="1801812"/>
            <a:chOff x="2142" y="2991"/>
            <a:chExt cx="3349" cy="1135"/>
          </a:xfrm>
        </p:grpSpPr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2142" y="2991"/>
              <a:ext cx="3349" cy="1013"/>
            </a:xfrm>
            <a:custGeom>
              <a:avLst/>
              <a:gdLst>
                <a:gd name="T0" fmla="*/ 0 w 3151"/>
                <a:gd name="T1" fmla="*/ 0 h 953"/>
                <a:gd name="T2" fmla="*/ 70 w 3151"/>
                <a:gd name="T3" fmla="*/ 121 h 953"/>
                <a:gd name="T4" fmla="*/ 183 w 3151"/>
                <a:gd name="T5" fmla="*/ 283 h 953"/>
                <a:gd name="T6" fmla="*/ 340 w 3151"/>
                <a:gd name="T7" fmla="*/ 451 h 953"/>
                <a:gd name="T8" fmla="*/ 529 w 3151"/>
                <a:gd name="T9" fmla="*/ 610 h 953"/>
                <a:gd name="T10" fmla="*/ 757 w 3151"/>
                <a:gd name="T11" fmla="*/ 754 h 953"/>
                <a:gd name="T12" fmla="*/ 994 w 3151"/>
                <a:gd name="T13" fmla="*/ 853 h 953"/>
                <a:gd name="T14" fmla="*/ 1132 w 3151"/>
                <a:gd name="T15" fmla="*/ 894 h 953"/>
                <a:gd name="T16" fmla="*/ 1299 w 3151"/>
                <a:gd name="T17" fmla="*/ 930 h 953"/>
                <a:gd name="T18" fmla="*/ 1461 w 3151"/>
                <a:gd name="T19" fmla="*/ 948 h 953"/>
                <a:gd name="T20" fmla="*/ 1615 w 3151"/>
                <a:gd name="T21" fmla="*/ 951 h 953"/>
                <a:gd name="T22" fmla="*/ 1792 w 3151"/>
                <a:gd name="T23" fmla="*/ 937 h 953"/>
                <a:gd name="T24" fmla="*/ 1938 w 3151"/>
                <a:gd name="T25" fmla="*/ 912 h 953"/>
                <a:gd name="T26" fmla="*/ 2164 w 3151"/>
                <a:gd name="T27" fmla="*/ 850 h 953"/>
                <a:gd name="T28" fmla="*/ 2416 w 3151"/>
                <a:gd name="T29" fmla="*/ 742 h 953"/>
                <a:gd name="T30" fmla="*/ 2680 w 3151"/>
                <a:gd name="T31" fmla="*/ 567 h 953"/>
                <a:gd name="T32" fmla="*/ 2886 w 3151"/>
                <a:gd name="T33" fmla="*/ 378 h 953"/>
                <a:gd name="T34" fmla="*/ 3034 w 3151"/>
                <a:gd name="T35" fmla="*/ 199 h 953"/>
                <a:gd name="T36" fmla="*/ 3151 w 3151"/>
                <a:gd name="T37" fmla="*/ 6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51" h="953">
                  <a:moveTo>
                    <a:pt x="0" y="0"/>
                  </a:moveTo>
                  <a:cubicBezTo>
                    <a:pt x="11" y="20"/>
                    <a:pt x="40" y="74"/>
                    <a:pt x="70" y="121"/>
                  </a:cubicBezTo>
                  <a:cubicBezTo>
                    <a:pt x="100" y="168"/>
                    <a:pt x="138" y="228"/>
                    <a:pt x="183" y="283"/>
                  </a:cubicBezTo>
                  <a:cubicBezTo>
                    <a:pt x="228" y="338"/>
                    <a:pt x="282" y="397"/>
                    <a:pt x="340" y="451"/>
                  </a:cubicBezTo>
                  <a:cubicBezTo>
                    <a:pt x="398" y="505"/>
                    <a:pt x="460" y="560"/>
                    <a:pt x="529" y="610"/>
                  </a:cubicBezTo>
                  <a:cubicBezTo>
                    <a:pt x="598" y="660"/>
                    <a:pt x="680" y="713"/>
                    <a:pt x="757" y="754"/>
                  </a:cubicBezTo>
                  <a:cubicBezTo>
                    <a:pt x="834" y="795"/>
                    <a:pt x="932" y="830"/>
                    <a:pt x="994" y="853"/>
                  </a:cubicBezTo>
                  <a:cubicBezTo>
                    <a:pt x="1056" y="876"/>
                    <a:pt x="1081" y="881"/>
                    <a:pt x="1132" y="894"/>
                  </a:cubicBezTo>
                  <a:cubicBezTo>
                    <a:pt x="1183" y="907"/>
                    <a:pt x="1244" y="921"/>
                    <a:pt x="1299" y="930"/>
                  </a:cubicBezTo>
                  <a:cubicBezTo>
                    <a:pt x="1354" y="939"/>
                    <a:pt x="1408" y="945"/>
                    <a:pt x="1461" y="948"/>
                  </a:cubicBezTo>
                  <a:cubicBezTo>
                    <a:pt x="1514" y="951"/>
                    <a:pt x="1560" y="953"/>
                    <a:pt x="1615" y="951"/>
                  </a:cubicBezTo>
                  <a:cubicBezTo>
                    <a:pt x="1670" y="949"/>
                    <a:pt x="1738" y="943"/>
                    <a:pt x="1792" y="937"/>
                  </a:cubicBezTo>
                  <a:cubicBezTo>
                    <a:pt x="1846" y="931"/>
                    <a:pt x="1876" y="927"/>
                    <a:pt x="1938" y="912"/>
                  </a:cubicBezTo>
                  <a:cubicBezTo>
                    <a:pt x="2000" y="897"/>
                    <a:pt x="2084" y="878"/>
                    <a:pt x="2164" y="850"/>
                  </a:cubicBezTo>
                  <a:cubicBezTo>
                    <a:pt x="2244" y="822"/>
                    <a:pt x="2330" y="789"/>
                    <a:pt x="2416" y="742"/>
                  </a:cubicBezTo>
                  <a:cubicBezTo>
                    <a:pt x="2502" y="695"/>
                    <a:pt x="2602" y="628"/>
                    <a:pt x="2680" y="567"/>
                  </a:cubicBezTo>
                  <a:cubicBezTo>
                    <a:pt x="2758" y="506"/>
                    <a:pt x="2827" y="439"/>
                    <a:pt x="2886" y="378"/>
                  </a:cubicBezTo>
                  <a:cubicBezTo>
                    <a:pt x="2945" y="317"/>
                    <a:pt x="2990" y="261"/>
                    <a:pt x="3034" y="199"/>
                  </a:cubicBezTo>
                  <a:cubicBezTo>
                    <a:pt x="3078" y="137"/>
                    <a:pt x="3127" y="46"/>
                    <a:pt x="3151" y="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24" name="Text Box 76"/>
            <p:cNvSpPr txBox="1">
              <a:spLocks noChangeArrowheads="1"/>
            </p:cNvSpPr>
            <p:nvPr/>
          </p:nvSpPr>
          <p:spPr bwMode="auto">
            <a:xfrm>
              <a:off x="3732" y="3876"/>
              <a:ext cx="41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2</a:t>
              </a:r>
              <a:r>
                <a:rPr lang="en-GB" altLang="en-US" sz="2000">
                  <a:sym typeface="Symbol" pitchFamily="18" charset="2"/>
                </a:rPr>
                <a:t>r</a:t>
              </a:r>
            </a:p>
          </p:txBody>
        </p:sp>
      </p:grpSp>
      <p:grpSp>
        <p:nvGrpSpPr>
          <p:cNvPr id="2152" name="Group 104"/>
          <p:cNvGrpSpPr>
            <a:grpSpLocks/>
          </p:cNvGrpSpPr>
          <p:nvPr/>
        </p:nvGrpSpPr>
        <p:grpSpPr bwMode="auto">
          <a:xfrm>
            <a:off x="6997700" y="787400"/>
            <a:ext cx="1714500" cy="1441450"/>
            <a:chOff x="4408" y="496"/>
            <a:chExt cx="1080" cy="908"/>
          </a:xfrm>
        </p:grpSpPr>
        <p:sp>
          <p:nvSpPr>
            <p:cNvPr id="2131" name="Text Box 83"/>
            <p:cNvSpPr txBox="1">
              <a:spLocks noChangeArrowheads="1"/>
            </p:cNvSpPr>
            <p:nvPr/>
          </p:nvSpPr>
          <p:spPr bwMode="auto">
            <a:xfrm>
              <a:off x="4408" y="496"/>
              <a:ext cx="1080" cy="41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Area of circle of radius </a:t>
              </a:r>
              <a:r>
                <a:rPr lang="en-GB" altLang="en-US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132" name="Line 84"/>
            <p:cNvSpPr>
              <a:spLocks noChangeShapeType="1"/>
            </p:cNvSpPr>
            <p:nvPr/>
          </p:nvSpPr>
          <p:spPr bwMode="auto">
            <a:xfrm flipH="1">
              <a:off x="5004" y="752"/>
              <a:ext cx="353" cy="32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50" name="Oval 102"/>
            <p:cNvSpPr>
              <a:spLocks noChangeArrowheads="1"/>
            </p:cNvSpPr>
            <p:nvPr/>
          </p:nvSpPr>
          <p:spPr bwMode="auto">
            <a:xfrm>
              <a:off x="4716" y="992"/>
              <a:ext cx="384" cy="412"/>
            </a:xfrm>
            <a:prstGeom prst="ellipse">
              <a:avLst/>
            </a:prstGeom>
            <a:noFill/>
            <a:ln w="9525">
              <a:solidFill>
                <a:srgbClr val="3366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78459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4" grpId="0" animBg="1"/>
      <p:bldP spid="2115" grpId="0"/>
      <p:bldP spid="2123" grpId="0"/>
      <p:bldP spid="2125" grpId="0"/>
      <p:bldP spid="2126" grpId="0"/>
      <p:bldP spid="21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 descr="Denim"/>
          <p:cNvSpPr>
            <a:spLocks noChangeArrowheads="1"/>
          </p:cNvSpPr>
          <p:nvPr/>
        </p:nvSpPr>
        <p:spPr bwMode="auto">
          <a:xfrm>
            <a:off x="0" y="0"/>
            <a:ext cx="9144000" cy="1143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77" name="Rectangle 5" descr="Denim"/>
          <p:cNvSpPr>
            <a:spLocks noChangeArrowheads="1"/>
          </p:cNvSpPr>
          <p:nvPr/>
        </p:nvSpPr>
        <p:spPr bwMode="auto">
          <a:xfrm>
            <a:off x="0" y="6743700"/>
            <a:ext cx="9144000" cy="1143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78" name="Rectangle 6" descr="Denim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79" name="Rectangle 7" descr="Denim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609600" y="385763"/>
            <a:ext cx="8267700" cy="4260850"/>
            <a:chOff x="384" y="243"/>
            <a:chExt cx="5208" cy="2684"/>
          </a:xfrm>
        </p:grpSpPr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535" y="932"/>
              <a:ext cx="2074" cy="1995"/>
              <a:chOff x="523" y="836"/>
              <a:chExt cx="2074" cy="1995"/>
            </a:xfrm>
          </p:grpSpPr>
          <p:sp>
            <p:nvSpPr>
              <p:cNvPr id="3081" name="Oval 9"/>
              <p:cNvSpPr>
                <a:spLocks noChangeArrowheads="1"/>
              </p:cNvSpPr>
              <p:nvPr/>
            </p:nvSpPr>
            <p:spPr bwMode="auto">
              <a:xfrm>
                <a:off x="523" y="2241"/>
                <a:ext cx="1655" cy="5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524" y="881"/>
                <a:ext cx="827" cy="1646"/>
              </a:xfrm>
              <a:custGeom>
                <a:avLst/>
                <a:gdLst>
                  <a:gd name="T0" fmla="*/ 0 w 634"/>
                  <a:gd name="T1" fmla="*/ 1263 h 1263"/>
                  <a:gd name="T2" fmla="*/ 634 w 634"/>
                  <a:gd name="T3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34" h="1263">
                    <a:moveTo>
                      <a:pt x="0" y="1263"/>
                    </a:moveTo>
                    <a:lnTo>
                      <a:pt x="63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 flipV="1">
                <a:off x="1351" y="881"/>
                <a:ext cx="827" cy="1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1521" y="836"/>
                <a:ext cx="816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86" name="Text Box 14"/>
              <p:cNvSpPr txBox="1">
                <a:spLocks noChangeArrowheads="1"/>
              </p:cNvSpPr>
              <p:nvPr/>
            </p:nvSpPr>
            <p:spPr bwMode="auto">
              <a:xfrm>
                <a:off x="2022" y="1555"/>
                <a:ext cx="5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i="1">
                    <a:latin typeface="Times New Roman" pitchFamily="18" charset="0"/>
                  </a:rPr>
                  <a:t>15 cm</a:t>
                </a:r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 flipH="1">
                <a:off x="1351" y="2533"/>
                <a:ext cx="8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89" name="Text Box 17"/>
              <p:cNvSpPr txBox="1">
                <a:spLocks noChangeArrowheads="1"/>
              </p:cNvSpPr>
              <p:nvPr/>
            </p:nvSpPr>
            <p:spPr bwMode="auto">
              <a:xfrm>
                <a:off x="1534" y="2297"/>
                <a:ext cx="67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i="1">
                    <a:latin typeface="Times New Roman" pitchFamily="18" charset="0"/>
                  </a:rPr>
                  <a:t>6 cm</a:t>
                </a:r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1651" y="243"/>
              <a:ext cx="2472" cy="237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9607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6078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solidFill>
                    <a:srgbClr val="0000CC"/>
                  </a:solidFill>
                </a:rPr>
                <a:t>The Curved Surface Area of a Cone</a:t>
              </a: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384" y="552"/>
              <a:ext cx="52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0000CC"/>
                  </a:solidFill>
                </a:rPr>
                <a:t>Example Questions:</a:t>
              </a:r>
              <a:r>
                <a:rPr lang="en-GB" altLang="en-US"/>
                <a:t> Find the curved surface areas of the cones below. (to 1 dp)</a:t>
              </a: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516" y="948"/>
              <a:ext cx="396" cy="256"/>
            </a:xfrm>
            <a:prstGeom prst="rect">
              <a:avLst/>
            </a:prstGeom>
            <a:solidFill>
              <a:srgbClr val="FAD3A4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1</a:t>
              </a:r>
            </a:p>
          </p:txBody>
        </p:sp>
        <p:grpSp>
          <p:nvGrpSpPr>
            <p:cNvPr id="3107" name="Group 35"/>
            <p:cNvGrpSpPr>
              <a:grpSpLocks/>
            </p:cNvGrpSpPr>
            <p:nvPr/>
          </p:nvGrpSpPr>
          <p:grpSpPr bwMode="auto">
            <a:xfrm rot="5400000">
              <a:off x="3500" y="1351"/>
              <a:ext cx="1774" cy="1362"/>
              <a:chOff x="3071" y="1005"/>
              <a:chExt cx="1655" cy="1950"/>
            </a:xfrm>
          </p:grpSpPr>
          <p:sp>
            <p:nvSpPr>
              <p:cNvPr id="3100" name="Oval 28"/>
              <p:cNvSpPr>
                <a:spLocks noChangeArrowheads="1"/>
              </p:cNvSpPr>
              <p:nvPr/>
            </p:nvSpPr>
            <p:spPr bwMode="auto">
              <a:xfrm>
                <a:off x="3071" y="2365"/>
                <a:ext cx="1655" cy="5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101" name="Freeform 29"/>
              <p:cNvSpPr>
                <a:spLocks/>
              </p:cNvSpPr>
              <p:nvPr/>
            </p:nvSpPr>
            <p:spPr bwMode="auto">
              <a:xfrm>
                <a:off x="3072" y="1005"/>
                <a:ext cx="827" cy="1646"/>
              </a:xfrm>
              <a:custGeom>
                <a:avLst/>
                <a:gdLst>
                  <a:gd name="T0" fmla="*/ 0 w 634"/>
                  <a:gd name="T1" fmla="*/ 1263 h 1263"/>
                  <a:gd name="T2" fmla="*/ 634 w 634"/>
                  <a:gd name="T3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34" h="1263">
                    <a:moveTo>
                      <a:pt x="0" y="1263"/>
                    </a:moveTo>
                    <a:lnTo>
                      <a:pt x="63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 flipH="1" flipV="1">
                <a:off x="3899" y="1005"/>
                <a:ext cx="827" cy="1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3108" name="Text Box 36"/>
            <p:cNvSpPr txBox="1">
              <a:spLocks noChangeArrowheads="1"/>
            </p:cNvSpPr>
            <p:nvPr/>
          </p:nvSpPr>
          <p:spPr bwMode="auto">
            <a:xfrm>
              <a:off x="3436" y="904"/>
              <a:ext cx="396" cy="256"/>
            </a:xfrm>
            <a:prstGeom prst="rect">
              <a:avLst/>
            </a:prstGeom>
            <a:solidFill>
              <a:srgbClr val="FAD3A4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2</a:t>
              </a:r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3936" y="1056"/>
              <a:ext cx="11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10" name="Text Box 38"/>
            <p:cNvSpPr txBox="1">
              <a:spLocks noChangeArrowheads="1"/>
            </p:cNvSpPr>
            <p:nvPr/>
          </p:nvSpPr>
          <p:spPr bwMode="auto">
            <a:xfrm>
              <a:off x="4488" y="1260"/>
              <a:ext cx="5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Times New Roman" pitchFamily="18" charset="0"/>
                </a:rPr>
                <a:t>4.8 cm</a:t>
              </a:r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3900" y="2028"/>
              <a:ext cx="0" cy="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3004" y="2308"/>
              <a:ext cx="5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Times New Roman" pitchFamily="18" charset="0"/>
                </a:rPr>
                <a:t>3.1 cm</a:t>
              </a:r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3504" y="2448"/>
              <a:ext cx="3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15" name="Text Box 43"/>
            <p:cNvSpPr txBox="1">
              <a:spLocks noChangeArrowheads="1"/>
            </p:cNvSpPr>
            <p:nvPr/>
          </p:nvSpPr>
          <p:spPr bwMode="auto">
            <a:xfrm>
              <a:off x="2196" y="960"/>
              <a:ext cx="876" cy="6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6000">
                  <a:sym typeface="Symbol" pitchFamily="18" charset="2"/>
                </a:rPr>
                <a:t></a:t>
              </a:r>
              <a:r>
                <a:rPr lang="en-GB" altLang="en-US" sz="6000" i="1">
                  <a:latin typeface="Times New Roman" pitchFamily="18" charset="0"/>
                  <a:sym typeface="Symbol" pitchFamily="18" charset="2"/>
                </a:rPr>
                <a:t>rl</a:t>
              </a:r>
            </a:p>
          </p:txBody>
        </p:sp>
      </p:grp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723900" y="5124450"/>
            <a:ext cx="2952750" cy="7889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Surface area = </a:t>
            </a:r>
            <a:r>
              <a:rPr lang="en-GB" altLang="en-US">
                <a:sym typeface="Symbol" pitchFamily="18" charset="2"/>
              </a:rPr>
              <a:t> x 6 x 15</a:t>
            </a:r>
          </a:p>
          <a:p>
            <a:pPr algn="ctr">
              <a:spcBef>
                <a:spcPct val="50000"/>
              </a:spcBef>
            </a:pPr>
            <a:r>
              <a:rPr lang="en-GB" altLang="en-US">
                <a:sym typeface="Symbol" pitchFamily="18" charset="2"/>
              </a:rPr>
              <a:t> = </a:t>
            </a:r>
            <a:r>
              <a:rPr lang="en-GB" altLang="en-US" b="1" u="sng">
                <a:sym typeface="Symbol" pitchFamily="18" charset="2"/>
              </a:rPr>
              <a:t>282.7 cm</a:t>
            </a:r>
            <a:r>
              <a:rPr lang="en-GB" altLang="en-US" b="1" u="sng" baseline="30000">
                <a:sym typeface="Symbol" pitchFamily="18" charset="2"/>
              </a:rPr>
              <a:t>2</a:t>
            </a:r>
            <a:r>
              <a:rPr lang="en-GB" altLang="en-US" b="1" u="sng">
                <a:sym typeface="Symbol" pitchFamily="18" charset="2"/>
              </a:rPr>
              <a:t> 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4902200" y="5130800"/>
            <a:ext cx="3162300" cy="7889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Surface area = </a:t>
            </a:r>
            <a:r>
              <a:rPr lang="en-GB" altLang="en-US">
                <a:sym typeface="Symbol" pitchFamily="18" charset="2"/>
              </a:rPr>
              <a:t> x 3.1 x 4.8</a:t>
            </a:r>
          </a:p>
          <a:p>
            <a:pPr algn="ctr">
              <a:spcBef>
                <a:spcPct val="50000"/>
              </a:spcBef>
            </a:pPr>
            <a:r>
              <a:rPr lang="en-GB" altLang="en-US">
                <a:sym typeface="Symbol" pitchFamily="18" charset="2"/>
              </a:rPr>
              <a:t> = </a:t>
            </a:r>
            <a:r>
              <a:rPr lang="en-GB" altLang="en-US" b="1" u="sng">
                <a:sym typeface="Symbol" pitchFamily="18" charset="2"/>
              </a:rPr>
              <a:t>46.7 cm</a:t>
            </a:r>
            <a:r>
              <a:rPr lang="en-GB" altLang="en-US" b="1" u="sng" baseline="30000">
                <a:sym typeface="Symbol" pitchFamily="18" charset="2"/>
              </a:rPr>
              <a:t>2</a:t>
            </a:r>
            <a:r>
              <a:rPr lang="en-GB" altLang="en-US" b="1" u="sng">
                <a:sym typeface="Symbol" pitchFamily="18" charset="2"/>
              </a:rPr>
              <a:t> 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7219950" y="5962650"/>
            <a:ext cx="15621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Not   </a:t>
            </a:r>
            <a:r>
              <a:rPr lang="en-GB" altLang="en-US">
                <a:solidFill>
                  <a:srgbClr val="3333FF"/>
                </a:solidFill>
              </a:rPr>
              <a:t>          to SCALE</a:t>
            </a:r>
          </a:p>
        </p:txBody>
      </p:sp>
    </p:spTree>
    <p:extLst>
      <p:ext uri="{BB962C8B-B14F-4D97-AF65-F5344CB8AC3E}">
        <p14:creationId xmlns:p14="http://schemas.microsoft.com/office/powerpoint/2010/main" val="238271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31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3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31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3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build="p" animBg="1"/>
      <p:bldP spid="311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Denim"/>
          <p:cNvSpPr>
            <a:spLocks noChangeArrowheads="1"/>
          </p:cNvSpPr>
          <p:nvPr/>
        </p:nvSpPr>
        <p:spPr bwMode="auto">
          <a:xfrm>
            <a:off x="0" y="0"/>
            <a:ext cx="9144000" cy="1143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099" name="Rectangle 3" descr="Denim"/>
          <p:cNvSpPr>
            <a:spLocks noChangeArrowheads="1"/>
          </p:cNvSpPr>
          <p:nvPr/>
        </p:nvSpPr>
        <p:spPr bwMode="auto">
          <a:xfrm>
            <a:off x="0" y="6743700"/>
            <a:ext cx="9144000" cy="1143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00" name="Rectangle 4" descr="Denim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01" name="Rectangle 5" descr="Denim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609600" y="385763"/>
            <a:ext cx="7600950" cy="4260850"/>
            <a:chOff x="384" y="243"/>
            <a:chExt cx="4788" cy="2684"/>
          </a:xfrm>
        </p:grpSpPr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535" y="932"/>
              <a:ext cx="2074" cy="1995"/>
              <a:chOff x="523" y="836"/>
              <a:chExt cx="2074" cy="1995"/>
            </a:xfrm>
          </p:grpSpPr>
          <p:sp>
            <p:nvSpPr>
              <p:cNvPr id="4104" name="Oval 8"/>
              <p:cNvSpPr>
                <a:spLocks noChangeArrowheads="1"/>
              </p:cNvSpPr>
              <p:nvPr/>
            </p:nvSpPr>
            <p:spPr bwMode="auto">
              <a:xfrm>
                <a:off x="523" y="2241"/>
                <a:ext cx="1655" cy="5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524" y="881"/>
                <a:ext cx="827" cy="1646"/>
              </a:xfrm>
              <a:custGeom>
                <a:avLst/>
                <a:gdLst>
                  <a:gd name="T0" fmla="*/ 0 w 634"/>
                  <a:gd name="T1" fmla="*/ 1263 h 1263"/>
                  <a:gd name="T2" fmla="*/ 634 w 634"/>
                  <a:gd name="T3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34" h="1263">
                    <a:moveTo>
                      <a:pt x="0" y="1263"/>
                    </a:moveTo>
                    <a:lnTo>
                      <a:pt x="63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 flipH="1" flipV="1">
                <a:off x="1351" y="881"/>
                <a:ext cx="827" cy="1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>
                <a:off x="1521" y="836"/>
                <a:ext cx="816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8" name="Text Box 12"/>
              <p:cNvSpPr txBox="1">
                <a:spLocks noChangeArrowheads="1"/>
              </p:cNvSpPr>
              <p:nvPr/>
            </p:nvSpPr>
            <p:spPr bwMode="auto">
              <a:xfrm>
                <a:off x="2022" y="1555"/>
                <a:ext cx="5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i="1">
                    <a:latin typeface="Times New Roman" pitchFamily="18" charset="0"/>
                  </a:rPr>
                  <a:t>19 cm</a:t>
                </a:r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 flipH="1">
                <a:off x="1351" y="2533"/>
                <a:ext cx="8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1534" y="2297"/>
                <a:ext cx="67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i="1">
                    <a:latin typeface="Times New Roman" pitchFamily="18" charset="0"/>
                  </a:rPr>
                  <a:t>7 cm</a:t>
                </a:r>
              </a:p>
            </p:txBody>
          </p:sp>
        </p:grp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1627" y="243"/>
              <a:ext cx="2508" cy="237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9607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6078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solidFill>
                    <a:srgbClr val="0000CC"/>
                  </a:solidFill>
                </a:rPr>
                <a:t>The Curved Surface Area of a Cone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384" y="552"/>
              <a:ext cx="47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0000CC"/>
                  </a:solidFill>
                </a:rPr>
                <a:t>Questions:</a:t>
              </a:r>
              <a:r>
                <a:rPr lang="en-GB" altLang="en-US"/>
                <a:t> Find the curved surface areas of the cones below. (to 1 dp)</a:t>
              </a: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516" y="948"/>
              <a:ext cx="396" cy="256"/>
            </a:xfrm>
            <a:prstGeom prst="rect">
              <a:avLst/>
            </a:prstGeom>
            <a:solidFill>
              <a:srgbClr val="FAD3A4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1</a:t>
              </a:r>
            </a:p>
          </p:txBody>
        </p:sp>
        <p:grpSp>
          <p:nvGrpSpPr>
            <p:cNvPr id="4114" name="Group 18"/>
            <p:cNvGrpSpPr>
              <a:grpSpLocks/>
            </p:cNvGrpSpPr>
            <p:nvPr/>
          </p:nvGrpSpPr>
          <p:grpSpPr bwMode="auto">
            <a:xfrm rot="5400000">
              <a:off x="3500" y="1351"/>
              <a:ext cx="1774" cy="1362"/>
              <a:chOff x="3071" y="1005"/>
              <a:chExt cx="1655" cy="1950"/>
            </a:xfrm>
          </p:grpSpPr>
          <p:sp>
            <p:nvSpPr>
              <p:cNvPr id="4115" name="Oval 19"/>
              <p:cNvSpPr>
                <a:spLocks noChangeArrowheads="1"/>
              </p:cNvSpPr>
              <p:nvPr/>
            </p:nvSpPr>
            <p:spPr bwMode="auto">
              <a:xfrm>
                <a:off x="3071" y="2365"/>
                <a:ext cx="1655" cy="5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auto">
              <a:xfrm>
                <a:off x="3072" y="1005"/>
                <a:ext cx="827" cy="1646"/>
              </a:xfrm>
              <a:custGeom>
                <a:avLst/>
                <a:gdLst>
                  <a:gd name="T0" fmla="*/ 0 w 634"/>
                  <a:gd name="T1" fmla="*/ 1263 h 1263"/>
                  <a:gd name="T2" fmla="*/ 634 w 634"/>
                  <a:gd name="T3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34" h="1263">
                    <a:moveTo>
                      <a:pt x="0" y="1263"/>
                    </a:moveTo>
                    <a:lnTo>
                      <a:pt x="63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/>
            </p:nvSpPr>
            <p:spPr bwMode="auto">
              <a:xfrm flipH="1" flipV="1">
                <a:off x="3899" y="1005"/>
                <a:ext cx="827" cy="1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3436" y="904"/>
              <a:ext cx="396" cy="256"/>
            </a:xfrm>
            <a:prstGeom prst="rect">
              <a:avLst/>
            </a:prstGeom>
            <a:solidFill>
              <a:srgbClr val="FAD3A4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2</a:t>
              </a:r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936" y="1056"/>
              <a:ext cx="11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4488" y="1260"/>
              <a:ext cx="5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Times New Roman" pitchFamily="18" charset="0"/>
                </a:rPr>
                <a:t>7.3 m</a:t>
              </a:r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3900" y="2028"/>
              <a:ext cx="0" cy="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22" name="Text Box 26"/>
            <p:cNvSpPr txBox="1">
              <a:spLocks noChangeArrowheads="1"/>
            </p:cNvSpPr>
            <p:nvPr/>
          </p:nvSpPr>
          <p:spPr bwMode="auto">
            <a:xfrm>
              <a:off x="3004" y="2308"/>
              <a:ext cx="5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Times New Roman" pitchFamily="18" charset="0"/>
                </a:rPr>
                <a:t>5.2 m</a:t>
              </a:r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3504" y="2448"/>
              <a:ext cx="3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24" name="Text Box 28"/>
            <p:cNvSpPr txBox="1">
              <a:spLocks noChangeArrowheads="1"/>
            </p:cNvSpPr>
            <p:nvPr/>
          </p:nvSpPr>
          <p:spPr bwMode="auto">
            <a:xfrm>
              <a:off x="2196" y="960"/>
              <a:ext cx="876" cy="6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6000">
                  <a:sym typeface="Symbol" pitchFamily="18" charset="2"/>
                </a:rPr>
                <a:t></a:t>
              </a:r>
              <a:r>
                <a:rPr lang="en-GB" altLang="en-US" sz="6000" i="1">
                  <a:latin typeface="Times New Roman" pitchFamily="18" charset="0"/>
                  <a:sym typeface="Symbol" pitchFamily="18" charset="2"/>
                </a:rPr>
                <a:t>rl</a:t>
              </a:r>
            </a:p>
          </p:txBody>
        </p:sp>
      </p:grp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723900" y="5124450"/>
            <a:ext cx="2952750" cy="7889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Surface area = </a:t>
            </a:r>
            <a:r>
              <a:rPr lang="en-GB" altLang="en-US">
                <a:sym typeface="Symbol" pitchFamily="18" charset="2"/>
              </a:rPr>
              <a:t> x 7 x 19</a:t>
            </a:r>
          </a:p>
          <a:p>
            <a:pPr algn="ctr">
              <a:spcBef>
                <a:spcPct val="50000"/>
              </a:spcBef>
            </a:pPr>
            <a:r>
              <a:rPr lang="en-GB" altLang="en-US">
                <a:sym typeface="Symbol" pitchFamily="18" charset="2"/>
              </a:rPr>
              <a:t> = </a:t>
            </a:r>
            <a:r>
              <a:rPr lang="en-GB" altLang="en-US" b="1" u="sng">
                <a:sym typeface="Symbol" pitchFamily="18" charset="2"/>
              </a:rPr>
              <a:t>417.8 cm</a:t>
            </a:r>
            <a:r>
              <a:rPr lang="en-GB" altLang="en-US" b="1" u="sng" baseline="30000">
                <a:sym typeface="Symbol" pitchFamily="18" charset="2"/>
              </a:rPr>
              <a:t>2</a:t>
            </a:r>
            <a:r>
              <a:rPr lang="en-GB" altLang="en-US" b="1" u="sng">
                <a:sym typeface="Symbol" pitchFamily="18" charset="2"/>
              </a:rPr>
              <a:t> 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902200" y="5130800"/>
            <a:ext cx="3162300" cy="7889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Surface area = </a:t>
            </a:r>
            <a:r>
              <a:rPr lang="en-GB" altLang="en-US">
                <a:sym typeface="Symbol" pitchFamily="18" charset="2"/>
              </a:rPr>
              <a:t> x 5.2 x 7.3</a:t>
            </a:r>
          </a:p>
          <a:p>
            <a:pPr algn="ctr">
              <a:spcBef>
                <a:spcPct val="50000"/>
              </a:spcBef>
            </a:pPr>
            <a:r>
              <a:rPr lang="en-GB" altLang="en-US">
                <a:sym typeface="Symbol" pitchFamily="18" charset="2"/>
              </a:rPr>
              <a:t> = </a:t>
            </a:r>
            <a:r>
              <a:rPr lang="en-GB" altLang="en-US" b="1" u="sng">
                <a:sym typeface="Symbol" pitchFamily="18" charset="2"/>
              </a:rPr>
              <a:t>119.3 m</a:t>
            </a:r>
            <a:r>
              <a:rPr lang="en-GB" altLang="en-US" b="1" u="sng" baseline="30000">
                <a:sym typeface="Symbol" pitchFamily="18" charset="2"/>
              </a:rPr>
              <a:t>2</a:t>
            </a:r>
            <a:r>
              <a:rPr lang="en-GB" altLang="en-US" b="1" u="sng">
                <a:sym typeface="Symbol" pitchFamily="18" charset="2"/>
              </a:rPr>
              <a:t> 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219950" y="5962650"/>
            <a:ext cx="15621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Not   </a:t>
            </a:r>
            <a:r>
              <a:rPr lang="en-GB" altLang="en-US">
                <a:solidFill>
                  <a:srgbClr val="3333FF"/>
                </a:solidFill>
              </a:rPr>
              <a:t>          to SCALE</a:t>
            </a:r>
          </a:p>
        </p:txBody>
      </p:sp>
    </p:spTree>
    <p:extLst>
      <p:ext uri="{BB962C8B-B14F-4D97-AF65-F5344CB8AC3E}">
        <p14:creationId xmlns:p14="http://schemas.microsoft.com/office/powerpoint/2010/main" val="221978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4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4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41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5" grpId="0" build="p" animBg="1"/>
      <p:bldP spid="412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725144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94110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725144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2420888"/>
            <a:ext cx="8229600" cy="15121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</a:t>
            </a:r>
            <a:r>
              <a:rPr lang="en-NZ" dirty="0" smtClean="0"/>
              <a:t>surface area of cuboids</a:t>
            </a:r>
          </a:p>
          <a:p>
            <a:r>
              <a:rPr lang="en-NZ" dirty="0" smtClean="0"/>
              <a:t>I can find the surface area of cylinders</a:t>
            </a:r>
          </a:p>
          <a:p>
            <a:r>
              <a:rPr lang="en-NZ" dirty="0" smtClean="0"/>
              <a:t>I can find the surface area of pyramids</a:t>
            </a: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3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9149" y="404664"/>
            <a:ext cx="3823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Surface Area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4378" y="3645024"/>
            <a:ext cx="8229600" cy="15121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</a:t>
            </a:r>
            <a:r>
              <a:rPr lang="en-NZ" dirty="0" smtClean="0"/>
              <a:t>surface area of cuboids</a:t>
            </a:r>
          </a:p>
          <a:p>
            <a:r>
              <a:rPr lang="en-NZ" dirty="0" smtClean="0"/>
              <a:t>I can find the surface area of cylinders</a:t>
            </a:r>
          </a:p>
          <a:p>
            <a:r>
              <a:rPr lang="en-NZ" dirty="0" smtClean="0"/>
              <a:t>I can find the surface area of pyramids</a:t>
            </a: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0357" y="2296002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24118" y="2477608"/>
            <a:ext cx="2133600" cy="365125"/>
          </a:xfrm>
        </p:spPr>
        <p:txBody>
          <a:bodyPr/>
          <a:lstStyle/>
          <a:p>
            <a:fld id="{369A5C19-E2D1-4604-9905-B60362E56F2E}" type="datetime3">
              <a:rPr lang="en-NZ" sz="2200" b="1" smtClean="0">
                <a:solidFill>
                  <a:schemeClr val="tx1"/>
                </a:solidFill>
              </a:rPr>
              <a:t>15 February 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59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24075" y="404813"/>
            <a:ext cx="4464050" cy="466725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Surface Area of a Cylinder</a:t>
            </a:r>
          </a:p>
        </p:txBody>
      </p:sp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5940425" y="2492375"/>
            <a:ext cx="533400" cy="2759075"/>
            <a:chOff x="3742" y="1570"/>
            <a:chExt cx="336" cy="1738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H="1" flipV="1">
              <a:off x="3878" y="1570"/>
              <a:ext cx="8" cy="6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3878" y="2704"/>
              <a:ext cx="8" cy="6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742" y="2160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4400">
                  <a:latin typeface="Comic Sans MS" pitchFamily="66" charset="0"/>
                </a:rPr>
                <a:t>h</a:t>
              </a:r>
            </a:p>
          </p:txBody>
        </p:sp>
      </p:grpSp>
      <p:grpSp>
        <p:nvGrpSpPr>
          <p:cNvPr id="2080" name="Group 32"/>
          <p:cNvGrpSpPr>
            <a:grpSpLocks/>
          </p:cNvGrpSpPr>
          <p:nvPr/>
        </p:nvGrpSpPr>
        <p:grpSpPr bwMode="auto">
          <a:xfrm>
            <a:off x="454025" y="976313"/>
            <a:ext cx="6481763" cy="4613275"/>
            <a:chOff x="286" y="615"/>
            <a:chExt cx="4083" cy="2906"/>
          </a:xfrm>
        </p:grpSpPr>
        <p:sp>
          <p:nvSpPr>
            <p:cNvPr id="2062" name="Text Box 14" descr="Parchment"/>
            <p:cNvSpPr txBox="1">
              <a:spLocks noChangeArrowheads="1"/>
            </p:cNvSpPr>
            <p:nvPr/>
          </p:nvSpPr>
          <p:spPr bwMode="auto">
            <a:xfrm>
              <a:off x="286" y="615"/>
              <a:ext cx="4083" cy="275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A cylinder is a prism with a </a:t>
              </a:r>
              <a:r>
                <a:rPr lang="en-GB" altLang="en-US" sz="2200">
                  <a:solidFill>
                    <a:srgbClr val="3366FF"/>
                  </a:solidFill>
                </a:rPr>
                <a:t>circular</a:t>
              </a:r>
              <a:r>
                <a:rPr lang="en-GB" altLang="en-US" sz="2200"/>
                <a:t> cross-section.</a:t>
              </a:r>
            </a:p>
          </p:txBody>
        </p:sp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2056" y="1344"/>
              <a:ext cx="1647" cy="2177"/>
              <a:chOff x="2056" y="1344"/>
              <a:chExt cx="1647" cy="2177"/>
            </a:xfrm>
          </p:grpSpPr>
          <p:sp>
            <p:nvSpPr>
              <p:cNvPr id="2055" name="AutoShape 7"/>
              <p:cNvSpPr>
                <a:spLocks noChangeArrowheads="1"/>
              </p:cNvSpPr>
              <p:nvPr/>
            </p:nvSpPr>
            <p:spPr bwMode="auto">
              <a:xfrm>
                <a:off x="2064" y="1344"/>
                <a:ext cx="1639" cy="2177"/>
              </a:xfrm>
              <a:prstGeom prst="can">
                <a:avLst>
                  <a:gd name="adj" fmla="val 33206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grpSp>
            <p:nvGrpSpPr>
              <p:cNvPr id="2067" name="Group 19"/>
              <p:cNvGrpSpPr>
                <a:grpSpLocks/>
              </p:cNvGrpSpPr>
              <p:nvPr/>
            </p:nvGrpSpPr>
            <p:grpSpPr bwMode="auto">
              <a:xfrm>
                <a:off x="2056" y="1344"/>
                <a:ext cx="1641" cy="2177"/>
                <a:chOff x="3192" y="1525"/>
                <a:chExt cx="1641" cy="2177"/>
              </a:xfrm>
            </p:grpSpPr>
            <p:sp>
              <p:nvSpPr>
                <p:cNvPr id="2068" name="AutoShape 20"/>
                <p:cNvSpPr>
                  <a:spLocks noChangeArrowheads="1"/>
                </p:cNvSpPr>
                <p:nvPr/>
              </p:nvSpPr>
              <p:spPr bwMode="auto">
                <a:xfrm>
                  <a:off x="3192" y="1525"/>
                  <a:ext cx="1639" cy="2177"/>
                </a:xfrm>
                <a:prstGeom prst="can">
                  <a:avLst>
                    <a:gd name="adj" fmla="val 33206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69" name="Oval 21"/>
                <p:cNvSpPr>
                  <a:spLocks noChangeArrowheads="1"/>
                </p:cNvSpPr>
                <p:nvPr/>
              </p:nvSpPr>
              <p:spPr bwMode="auto">
                <a:xfrm>
                  <a:off x="3194" y="3164"/>
                  <a:ext cx="1639" cy="53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</p:grpSp>
      </p:grp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204788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6653213"/>
            <a:ext cx="9144000" cy="204787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 rot="5400000">
            <a:off x="5612607" y="3326606"/>
            <a:ext cx="6858000" cy="204787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 rot="5400000">
            <a:off x="-3326606" y="3326606"/>
            <a:ext cx="6858000" cy="204788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085" name="Group 37"/>
          <p:cNvGrpSpPr>
            <a:grpSpLocks/>
          </p:cNvGrpSpPr>
          <p:nvPr/>
        </p:nvGrpSpPr>
        <p:grpSpPr bwMode="auto">
          <a:xfrm>
            <a:off x="3276600" y="1484313"/>
            <a:ext cx="4789488" cy="1512887"/>
            <a:chOff x="2064" y="935"/>
            <a:chExt cx="3017" cy="953"/>
          </a:xfrm>
        </p:grpSpPr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4241" y="935"/>
              <a:ext cx="84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4400">
                  <a:sym typeface="Symbol" pitchFamily="18" charset="2"/>
                </a:rPr>
                <a:t>2</a:t>
              </a:r>
              <a:r>
                <a:rPr lang="en-GB" altLang="en-US" sz="4400">
                  <a:latin typeface="Comic Sans MS" pitchFamily="66" charset="0"/>
                  <a:sym typeface="Symbol" pitchFamily="18" charset="2"/>
                </a:rPr>
                <a:t>r</a:t>
              </a:r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2064" y="1344"/>
              <a:ext cx="1632" cy="544"/>
            </a:xfrm>
            <a:prstGeom prst="ellips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 flipH="1">
              <a:off x="3560" y="1207"/>
              <a:ext cx="681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0193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00275" y="309563"/>
            <a:ext cx="4464050" cy="466725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Surface Area of a Cylinder</a:t>
            </a:r>
          </a:p>
        </p:txBody>
      </p:sp>
      <p:sp>
        <p:nvSpPr>
          <p:cNvPr id="3089" name="Text Box 17" descr="Parchment"/>
          <p:cNvSpPr txBox="1">
            <a:spLocks noChangeArrowheads="1"/>
          </p:cNvSpPr>
          <p:nvPr/>
        </p:nvSpPr>
        <p:spPr bwMode="auto">
          <a:xfrm>
            <a:off x="434975" y="881063"/>
            <a:ext cx="2214563" cy="14414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/>
              <a:t>A cylinder is a prism with a </a:t>
            </a:r>
            <a:r>
              <a:rPr lang="en-GB" altLang="en-US" sz="2200">
                <a:solidFill>
                  <a:srgbClr val="3366FF"/>
                </a:solidFill>
              </a:rPr>
              <a:t>circular</a:t>
            </a:r>
            <a:r>
              <a:rPr lang="en-GB" altLang="en-US" sz="2200"/>
              <a:t> cross-section.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3856038" y="2878138"/>
            <a:ext cx="1355725" cy="1800225"/>
          </a:xfrm>
          <a:prstGeom prst="can">
            <a:avLst>
              <a:gd name="adj" fmla="val 33197"/>
            </a:avLst>
          </a:prstGeom>
          <a:gradFill rotWithShape="1">
            <a:gsLst>
              <a:gs pos="0">
                <a:schemeClr val="accent1">
                  <a:gamma/>
                  <a:shade val="6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3849688" y="2878138"/>
            <a:ext cx="1357312" cy="1800225"/>
            <a:chOff x="3192" y="1525"/>
            <a:chExt cx="1641" cy="2177"/>
          </a:xfrm>
        </p:grpSpPr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3192" y="1525"/>
              <a:ext cx="1639" cy="2177"/>
            </a:xfrm>
            <a:prstGeom prst="can">
              <a:avLst>
                <a:gd name="adj" fmla="val 33206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3194" y="3164"/>
              <a:ext cx="1639" cy="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204788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6653213"/>
            <a:ext cx="9144000" cy="204787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 rot="5400000">
            <a:off x="5612607" y="3326606"/>
            <a:ext cx="6858000" cy="204787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 rot="5400000">
            <a:off x="-3326606" y="3326606"/>
            <a:ext cx="6858000" cy="204788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auto">
          <a:xfrm>
            <a:off x="3862388" y="2878138"/>
            <a:ext cx="1347787" cy="449262"/>
          </a:xfrm>
          <a:prstGeom prst="ellipse">
            <a:avLst/>
          </a:prstGeom>
          <a:noFill/>
          <a:ln w="1905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3118" name="Group 46"/>
          <p:cNvGrpSpPr>
            <a:grpSpLocks/>
          </p:cNvGrpSpPr>
          <p:nvPr/>
        </p:nvGrpSpPr>
        <p:grpSpPr bwMode="auto">
          <a:xfrm>
            <a:off x="3817938" y="1004888"/>
            <a:ext cx="1392237" cy="5562600"/>
            <a:chOff x="2405" y="633"/>
            <a:chExt cx="877" cy="3504"/>
          </a:xfrm>
        </p:grpSpPr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2420" y="633"/>
              <a:ext cx="862" cy="86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4" name="Oval 32"/>
            <p:cNvSpPr>
              <a:spLocks noChangeArrowheads="1"/>
            </p:cNvSpPr>
            <p:nvPr/>
          </p:nvSpPr>
          <p:spPr bwMode="auto">
            <a:xfrm>
              <a:off x="2405" y="3275"/>
              <a:ext cx="862" cy="86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2601" y="859"/>
              <a:ext cx="58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3600">
                  <a:latin typeface="Comic Sans MS" pitchFamily="66" charset="0"/>
                  <a:sym typeface="Symbol" pitchFamily="18" charset="2"/>
                </a:rPr>
                <a:t>r</a:t>
              </a:r>
              <a:r>
                <a:rPr lang="en-GB" altLang="en-US" sz="3600" baseline="30000">
                  <a:latin typeface="Comic Sans MS" pitchFamily="66" charset="0"/>
                  <a:sym typeface="Symbol" pitchFamily="18" charset="2"/>
                </a:rPr>
                <a:t>2</a:t>
              </a:r>
              <a:endParaRPr lang="en-GB" altLang="en-US" sz="3600"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2541" y="3502"/>
              <a:ext cx="58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3600">
                  <a:latin typeface="Comic Sans MS" pitchFamily="66" charset="0"/>
                  <a:sym typeface="Symbol" pitchFamily="18" charset="2"/>
                </a:rPr>
                <a:t>r</a:t>
              </a:r>
              <a:r>
                <a:rPr lang="en-GB" altLang="en-US" sz="3600" baseline="30000">
                  <a:latin typeface="Comic Sans MS" pitchFamily="66" charset="0"/>
                  <a:sym typeface="Symbol" pitchFamily="18" charset="2"/>
                </a:rPr>
                <a:t>2</a:t>
              </a:r>
              <a:endParaRPr lang="en-GB" altLang="en-US" sz="3600">
                <a:latin typeface="Comic Sans MS" pitchFamily="66" charset="0"/>
                <a:sym typeface="Symbol" pitchFamily="18" charset="2"/>
              </a:endParaRPr>
            </a:p>
          </p:txBody>
        </p:sp>
      </p:grpSp>
      <p:grpSp>
        <p:nvGrpSpPr>
          <p:cNvPr id="3112" name="Group 40"/>
          <p:cNvGrpSpPr>
            <a:grpSpLocks/>
          </p:cNvGrpSpPr>
          <p:nvPr/>
        </p:nvGrpSpPr>
        <p:grpSpPr bwMode="auto">
          <a:xfrm>
            <a:off x="4321175" y="3327400"/>
            <a:ext cx="366713" cy="1692275"/>
            <a:chOff x="2674" y="2216"/>
            <a:chExt cx="231" cy="1066"/>
          </a:xfrm>
        </p:grpSpPr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2800" y="2216"/>
              <a:ext cx="0" cy="856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11" name="Text Box 39"/>
            <p:cNvSpPr txBox="1">
              <a:spLocks noChangeArrowheads="1"/>
            </p:cNvSpPr>
            <p:nvPr/>
          </p:nvSpPr>
          <p:spPr bwMode="auto">
            <a:xfrm rot="16200000">
              <a:off x="2608" y="2984"/>
              <a:ext cx="3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ym typeface="Wingdings" pitchFamily="2" charset="2"/>
                </a:rPr>
                <a:t></a:t>
              </a:r>
            </a:p>
          </p:txBody>
        </p:sp>
      </p:grpSp>
      <p:grpSp>
        <p:nvGrpSpPr>
          <p:cNvPr id="3123" name="Group 51"/>
          <p:cNvGrpSpPr>
            <a:grpSpLocks/>
          </p:cNvGrpSpPr>
          <p:nvPr/>
        </p:nvGrpSpPr>
        <p:grpSpPr bwMode="auto">
          <a:xfrm>
            <a:off x="5372100" y="1657350"/>
            <a:ext cx="1543050" cy="4235450"/>
            <a:chOff x="3384" y="1044"/>
            <a:chExt cx="972" cy="2668"/>
          </a:xfrm>
        </p:grpSpPr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 flipV="1">
              <a:off x="3812" y="1044"/>
              <a:ext cx="0" cy="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>
              <a:off x="3810" y="2824"/>
              <a:ext cx="0" cy="8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21" name="Text Box 49"/>
            <p:cNvSpPr txBox="1">
              <a:spLocks noChangeArrowheads="1"/>
            </p:cNvSpPr>
            <p:nvPr/>
          </p:nvSpPr>
          <p:spPr bwMode="auto">
            <a:xfrm>
              <a:off x="3384" y="2064"/>
              <a:ext cx="972" cy="6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200">
                  <a:latin typeface="Comic Sans MS" pitchFamily="66" charset="0"/>
                </a:rPr>
                <a:t>Removing top and bottom</a:t>
              </a:r>
            </a:p>
          </p:txBody>
        </p:sp>
      </p:grpSp>
      <p:grpSp>
        <p:nvGrpSpPr>
          <p:cNvPr id="3127" name="Group 55"/>
          <p:cNvGrpSpPr>
            <a:grpSpLocks/>
          </p:cNvGrpSpPr>
          <p:nvPr/>
        </p:nvGrpSpPr>
        <p:grpSpPr bwMode="auto">
          <a:xfrm>
            <a:off x="1435100" y="2381250"/>
            <a:ext cx="5956300" cy="427038"/>
            <a:chOff x="904" y="1500"/>
            <a:chExt cx="3752" cy="269"/>
          </a:xfrm>
        </p:grpSpPr>
        <p:sp>
          <p:nvSpPr>
            <p:cNvPr id="3124" name="Text Box 52"/>
            <p:cNvSpPr txBox="1">
              <a:spLocks noChangeArrowheads="1"/>
            </p:cNvSpPr>
            <p:nvPr/>
          </p:nvSpPr>
          <p:spPr bwMode="auto">
            <a:xfrm>
              <a:off x="2364" y="1500"/>
              <a:ext cx="103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>
                  <a:latin typeface="Comic Sans MS" pitchFamily="66" charset="0"/>
                </a:rPr>
                <a:t>Open out</a:t>
              </a:r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>
              <a:off x="3204" y="1632"/>
              <a:ext cx="14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 flipH="1">
              <a:off x="904" y="1648"/>
              <a:ext cx="14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1371600" y="2847975"/>
            <a:ext cx="6197600" cy="1831975"/>
            <a:chOff x="864" y="1794"/>
            <a:chExt cx="3904" cy="1154"/>
          </a:xfrm>
        </p:grpSpPr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876" y="1800"/>
              <a:ext cx="3888" cy="1140"/>
            </a:xfrm>
            <a:prstGeom prst="rect">
              <a:avLst/>
            </a:prstGeom>
            <a:solidFill>
              <a:srgbClr val="BBE0E3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>
              <a:off x="864" y="1800"/>
              <a:ext cx="3900" cy="0"/>
            </a:xfrm>
            <a:prstGeom prst="line">
              <a:avLst/>
            </a:prstGeom>
            <a:noFill/>
            <a:ln w="190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>
              <a:off x="868" y="2940"/>
              <a:ext cx="3900" cy="0"/>
            </a:xfrm>
            <a:prstGeom prst="line">
              <a:avLst/>
            </a:prstGeom>
            <a:noFill/>
            <a:ln w="190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>
              <a:off x="4764" y="1796"/>
              <a:ext cx="0" cy="1152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873" y="1794"/>
              <a:ext cx="0" cy="1152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390650" y="2387600"/>
            <a:ext cx="6165850" cy="519113"/>
            <a:chOff x="904" y="1500"/>
            <a:chExt cx="3752" cy="327"/>
          </a:xfrm>
        </p:grpSpPr>
        <p:sp>
          <p:nvSpPr>
            <p:cNvPr id="3133" name="Text Box 61"/>
            <p:cNvSpPr txBox="1">
              <a:spLocks noChangeArrowheads="1"/>
            </p:cNvSpPr>
            <p:nvPr/>
          </p:nvSpPr>
          <p:spPr bwMode="auto">
            <a:xfrm>
              <a:off x="2364" y="1500"/>
              <a:ext cx="10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itchFamily="66" charset="0"/>
                </a:rPr>
                <a:t>    </a:t>
              </a:r>
              <a:r>
                <a:rPr lang="en-GB" altLang="en-US" sz="2800">
                  <a:latin typeface="Comic Sans MS" pitchFamily="66" charset="0"/>
                </a:rPr>
                <a:t>2</a:t>
              </a:r>
              <a:r>
                <a:rPr lang="en-GB" altLang="en-US" sz="2800">
                  <a:latin typeface="Comic Sans MS" pitchFamily="66" charset="0"/>
                  <a:sym typeface="Symbol" pitchFamily="18" charset="2"/>
                </a:rPr>
                <a:t>r</a:t>
              </a:r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3204" y="1632"/>
              <a:ext cx="14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 flipH="1">
              <a:off x="904" y="1648"/>
              <a:ext cx="14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3140" name="Group 68"/>
          <p:cNvGrpSpPr>
            <a:grpSpLocks/>
          </p:cNvGrpSpPr>
          <p:nvPr/>
        </p:nvGrpSpPr>
        <p:grpSpPr bwMode="auto">
          <a:xfrm>
            <a:off x="7620000" y="2867025"/>
            <a:ext cx="457200" cy="1825625"/>
            <a:chOff x="4800" y="1806"/>
            <a:chExt cx="288" cy="1150"/>
          </a:xfrm>
        </p:grpSpPr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 flipV="1">
              <a:off x="4908" y="1806"/>
              <a:ext cx="0" cy="4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 flipH="1">
              <a:off x="4918" y="2578"/>
              <a:ext cx="0" cy="37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39" name="Text Box 67"/>
            <p:cNvSpPr txBox="1">
              <a:spLocks noChangeArrowheads="1"/>
            </p:cNvSpPr>
            <p:nvPr/>
          </p:nvSpPr>
          <p:spPr bwMode="auto">
            <a:xfrm>
              <a:off x="4800" y="225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itchFamily="66" charset="0"/>
                </a:rPr>
                <a:t>h</a:t>
              </a:r>
            </a:p>
          </p:txBody>
        </p:sp>
      </p:grp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2305050" y="3333750"/>
            <a:ext cx="43243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Surface Area = 2</a:t>
            </a:r>
            <a:r>
              <a:rPr lang="en-GB" altLang="en-US" sz="2400">
                <a:latin typeface="Comic Sans MS" pitchFamily="66" charset="0"/>
                <a:sym typeface="Symbol" pitchFamily="18" charset="2"/>
              </a:rPr>
              <a:t>r</a:t>
            </a:r>
            <a:r>
              <a:rPr lang="en-GB" altLang="en-US" sz="2400" baseline="30000">
                <a:latin typeface="Comic Sans MS" pitchFamily="66" charset="0"/>
                <a:sym typeface="Symbol" pitchFamily="18" charset="2"/>
              </a:rPr>
              <a:t>2</a:t>
            </a:r>
            <a:r>
              <a:rPr lang="en-GB" altLang="en-US" sz="2400">
                <a:latin typeface="Comic Sans MS" pitchFamily="66" charset="0"/>
                <a:sym typeface="Symbol" pitchFamily="18" charset="2"/>
              </a:rPr>
              <a:t> + 2rh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  <a:sym typeface="Symbol" pitchFamily="18" charset="2"/>
              </a:rPr>
              <a:t>= </a:t>
            </a:r>
            <a:r>
              <a:rPr lang="en-GB" altLang="en-US" sz="2400" u="sng">
                <a:latin typeface="Comic Sans MS" pitchFamily="66" charset="0"/>
                <a:sym typeface="Symbol" pitchFamily="18" charset="2"/>
              </a:rPr>
              <a:t>2r(r + h)</a:t>
            </a:r>
          </a:p>
        </p:txBody>
      </p:sp>
    </p:spTree>
    <p:extLst>
      <p:ext uri="{BB962C8B-B14F-4D97-AF65-F5344CB8AC3E}">
        <p14:creationId xmlns:p14="http://schemas.microsoft.com/office/powerpoint/2010/main" val="15176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3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80"/>
                                        <p:tgtEl>
                                          <p:spTgt spid="3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124075" y="404813"/>
            <a:ext cx="4464050" cy="466725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Surface Area of a Cylinder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 flipV="1">
            <a:off x="4137025" y="2625725"/>
            <a:ext cx="12700" cy="1003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137025" y="4425950"/>
            <a:ext cx="12700" cy="958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68738" y="3732213"/>
            <a:ext cx="893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8cm</a:t>
            </a:r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1244600" y="2266950"/>
            <a:ext cx="2614613" cy="3455988"/>
            <a:chOff x="2056" y="1344"/>
            <a:chExt cx="1647" cy="2177"/>
          </a:xfrm>
        </p:grpSpPr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>
              <a:off x="2064" y="1344"/>
              <a:ext cx="1639" cy="2177"/>
            </a:xfrm>
            <a:prstGeom prst="can">
              <a:avLst>
                <a:gd name="adj" fmla="val 33206"/>
              </a:avLst>
            </a:prstGeom>
            <a:gradFill rotWithShape="1">
              <a:gsLst>
                <a:gs pos="0">
                  <a:schemeClr val="accent1">
                    <a:gamma/>
                    <a:shade val="6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5133" name="Group 13"/>
            <p:cNvGrpSpPr>
              <a:grpSpLocks/>
            </p:cNvGrpSpPr>
            <p:nvPr/>
          </p:nvGrpSpPr>
          <p:grpSpPr bwMode="auto">
            <a:xfrm>
              <a:off x="2056" y="1344"/>
              <a:ext cx="1641" cy="2177"/>
              <a:chOff x="3192" y="1525"/>
              <a:chExt cx="1641" cy="2177"/>
            </a:xfrm>
          </p:grpSpPr>
          <p:sp>
            <p:nvSpPr>
              <p:cNvPr id="5134" name="AutoShape 14"/>
              <p:cNvSpPr>
                <a:spLocks noChangeArrowheads="1"/>
              </p:cNvSpPr>
              <p:nvPr/>
            </p:nvSpPr>
            <p:spPr bwMode="auto">
              <a:xfrm>
                <a:off x="3192" y="1525"/>
                <a:ext cx="1639" cy="2177"/>
              </a:xfrm>
              <a:prstGeom prst="can">
                <a:avLst>
                  <a:gd name="adj" fmla="val 33206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auto">
              <a:xfrm>
                <a:off x="3194" y="3164"/>
                <a:ext cx="1639" cy="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204788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6653213"/>
            <a:ext cx="9144000" cy="204787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 rot="5400000">
            <a:off x="5612607" y="3326606"/>
            <a:ext cx="6858000" cy="204787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 rot="5400000">
            <a:off x="-3326606" y="3326606"/>
            <a:ext cx="6858000" cy="204788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2557463" y="2652713"/>
            <a:ext cx="1271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00050" y="1028700"/>
            <a:ext cx="4476750" cy="528638"/>
          </a:xfrm>
          <a:prstGeom prst="rect">
            <a:avLst/>
          </a:prstGeom>
          <a:gradFill rotWithShape="1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Surface area = </a:t>
            </a:r>
            <a:r>
              <a:rPr lang="en-GB" altLang="en-US" sz="280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GB" altLang="en-US" sz="28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r(r + h)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632075" y="2613025"/>
            <a:ext cx="89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3cm</a:t>
            </a:r>
          </a:p>
        </p:txBody>
      </p:sp>
      <p:sp>
        <p:nvSpPr>
          <p:cNvPr id="5148" name="Text Box 28" descr="Parchment"/>
          <p:cNvSpPr txBox="1">
            <a:spLocks noChangeArrowheads="1"/>
          </p:cNvSpPr>
          <p:nvPr/>
        </p:nvSpPr>
        <p:spPr bwMode="auto">
          <a:xfrm>
            <a:off x="4819650" y="1828800"/>
            <a:ext cx="3581400" cy="7715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>
                <a:latin typeface="Comic Sans MS" pitchFamily="66" charset="0"/>
              </a:rPr>
              <a:t>Find the surface area of the cylinder.</a:t>
            </a:r>
          </a:p>
        </p:txBody>
      </p:sp>
      <p:sp>
        <p:nvSpPr>
          <p:cNvPr id="5149" name="Text Box 29" descr="Parchment"/>
          <p:cNvSpPr txBox="1">
            <a:spLocks noChangeArrowheads="1"/>
          </p:cNvSpPr>
          <p:nvPr/>
        </p:nvSpPr>
        <p:spPr bwMode="auto">
          <a:xfrm>
            <a:off x="5010150" y="3543300"/>
            <a:ext cx="3352800" cy="21764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SA = 2 x </a:t>
            </a:r>
            <a:r>
              <a:rPr lang="en-GB" altLang="en-US" sz="2400">
                <a:latin typeface="Comic Sans MS" pitchFamily="66" charset="0"/>
                <a:sym typeface="Symbol" pitchFamily="18" charset="2"/>
              </a:rPr>
              <a:t> x 3(3 + 8) 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  <a:sym typeface="Symbol" pitchFamily="18" charset="2"/>
              </a:rPr>
              <a:t>= 6 x 11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  <a:sym typeface="Symbol" pitchFamily="18" charset="2"/>
              </a:rPr>
              <a:t>= 66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  <a:sym typeface="Symbol" pitchFamily="18" charset="2"/>
              </a:rPr>
              <a:t>= </a:t>
            </a:r>
            <a:r>
              <a:rPr lang="en-GB" altLang="en-US" sz="24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207 cm</a:t>
            </a:r>
            <a:r>
              <a:rPr lang="en-GB" altLang="en-US" sz="2400" baseline="300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en-GB" altLang="en-US" sz="2400">
                <a:latin typeface="Comic Sans MS" pitchFamily="66" charset="0"/>
                <a:sym typeface="Symbol" pitchFamily="18" charset="2"/>
              </a:rPr>
              <a:t> (3 sf)</a:t>
            </a:r>
          </a:p>
        </p:txBody>
      </p:sp>
    </p:spTree>
    <p:extLst>
      <p:ext uri="{BB962C8B-B14F-4D97-AF65-F5344CB8AC3E}">
        <p14:creationId xmlns:p14="http://schemas.microsoft.com/office/powerpoint/2010/main" val="339994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5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5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5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5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940050" y="305435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6 cm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22300" y="347663"/>
            <a:ext cx="4822825" cy="466725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The Surface Area of a Cylinder</a:t>
            </a:r>
          </a:p>
        </p:txBody>
      </p:sp>
      <p:sp>
        <p:nvSpPr>
          <p:cNvPr id="6152" name="Text Box 8" descr="Parchment"/>
          <p:cNvSpPr txBox="1">
            <a:spLocks noChangeArrowheads="1"/>
          </p:cNvSpPr>
          <p:nvPr/>
        </p:nvSpPr>
        <p:spPr bwMode="auto">
          <a:xfrm>
            <a:off x="1273175" y="957263"/>
            <a:ext cx="6805613" cy="43656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/>
              <a:t>Calculate the surface area of the following cylinders.</a:t>
            </a:r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479425" y="1741488"/>
            <a:ext cx="2424113" cy="3094037"/>
            <a:chOff x="578" y="1505"/>
            <a:chExt cx="1647" cy="2177"/>
          </a:xfrm>
        </p:grpSpPr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580" y="1505"/>
              <a:ext cx="1639" cy="2177"/>
            </a:xfrm>
            <a:prstGeom prst="can">
              <a:avLst>
                <a:gd name="adj" fmla="val 3320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586" y="1505"/>
              <a:ext cx="1639" cy="2177"/>
            </a:xfrm>
            <a:prstGeom prst="can">
              <a:avLst>
                <a:gd name="adj" fmla="val 33206"/>
              </a:avLst>
            </a:prstGeom>
            <a:gradFill rotWithShape="1">
              <a:gsLst>
                <a:gs pos="0">
                  <a:schemeClr val="accent1">
                    <a:gamma/>
                    <a:shade val="6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578" y="1508"/>
              <a:ext cx="1639" cy="53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13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 rot="5400000">
            <a:off x="5610225" y="-42862"/>
            <a:ext cx="1204913" cy="4370387"/>
            <a:chOff x="578" y="1505"/>
            <a:chExt cx="1647" cy="2177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580" y="1505"/>
              <a:ext cx="1639" cy="2177"/>
            </a:xfrm>
            <a:prstGeom prst="can">
              <a:avLst>
                <a:gd name="adj" fmla="val 33206"/>
              </a:avLst>
            </a:prstGeom>
            <a:gradFill rotWithShape="1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>
              <a:off x="586" y="1505"/>
              <a:ext cx="1639" cy="2177"/>
            </a:xfrm>
            <a:prstGeom prst="can">
              <a:avLst>
                <a:gd name="adj" fmla="val 33206"/>
              </a:avLst>
            </a:prstGeom>
            <a:gradFill rotWithShape="1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578" y="1508"/>
              <a:ext cx="1639" cy="53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4367213" y="4090988"/>
            <a:ext cx="3509962" cy="998537"/>
            <a:chOff x="578" y="1505"/>
            <a:chExt cx="1647" cy="2177"/>
          </a:xfrm>
        </p:grpSpPr>
        <p:sp>
          <p:nvSpPr>
            <p:cNvPr id="6162" name="AutoShape 18"/>
            <p:cNvSpPr>
              <a:spLocks noChangeArrowheads="1"/>
            </p:cNvSpPr>
            <p:nvPr/>
          </p:nvSpPr>
          <p:spPr bwMode="auto">
            <a:xfrm>
              <a:off x="580" y="1505"/>
              <a:ext cx="1639" cy="2177"/>
            </a:xfrm>
            <a:prstGeom prst="can">
              <a:avLst>
                <a:gd name="adj" fmla="val 33206"/>
              </a:avLst>
            </a:prstGeom>
            <a:gradFill rotWithShape="1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63" name="AutoShape 19"/>
            <p:cNvSpPr>
              <a:spLocks noChangeArrowheads="1"/>
            </p:cNvSpPr>
            <p:nvPr/>
          </p:nvSpPr>
          <p:spPr bwMode="auto">
            <a:xfrm>
              <a:off x="586" y="1505"/>
              <a:ext cx="1639" cy="2177"/>
            </a:xfrm>
            <a:prstGeom prst="can">
              <a:avLst>
                <a:gd name="adj" fmla="val 33206"/>
              </a:avLst>
            </a:prstGeom>
            <a:gradFill rotWithShape="1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578" y="1508"/>
              <a:ext cx="1639" cy="538"/>
            </a:xfrm>
            <a:prstGeom prst="ellipse">
              <a:avLst/>
            </a:prstGeom>
            <a:gradFill rotWithShape="1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810250" y="2724150"/>
            <a:ext cx="104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15 cm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181350" y="3676650"/>
            <a:ext cx="0" cy="933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 flipV="1">
            <a:off x="3206750" y="1911350"/>
            <a:ext cx="0" cy="933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rot="5400000">
            <a:off x="5016500" y="2501900"/>
            <a:ext cx="0" cy="933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rot="5400000" flipH="1" flipV="1">
            <a:off x="7232650" y="2470150"/>
            <a:ext cx="0" cy="933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7848600" y="4435475"/>
            <a:ext cx="104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2.1mm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764213" y="5089525"/>
            <a:ext cx="104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9.2 mm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1676400" y="207645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784350" y="20320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3 cm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7848600" y="1524000"/>
            <a:ext cx="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7486650" y="20955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2 m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1000" y="1257300"/>
            <a:ext cx="6096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359150" y="1663700"/>
            <a:ext cx="6096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2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608388" y="3841750"/>
            <a:ext cx="6096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3</a:t>
            </a:r>
          </a:p>
        </p:txBody>
      </p:sp>
      <p:sp>
        <p:nvSpPr>
          <p:cNvPr id="6181" name="Text Box 37" descr="Parchment"/>
          <p:cNvSpPr txBox="1">
            <a:spLocks noChangeArrowheads="1"/>
          </p:cNvSpPr>
          <p:nvPr/>
        </p:nvSpPr>
        <p:spPr bwMode="auto">
          <a:xfrm>
            <a:off x="304800" y="5010150"/>
            <a:ext cx="3581400" cy="8810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SA = 2 x </a:t>
            </a:r>
            <a:r>
              <a:rPr lang="en-GB" altLang="en-US">
                <a:latin typeface="Comic Sans MS" pitchFamily="66" charset="0"/>
                <a:sym typeface="Symbol" pitchFamily="18" charset="2"/>
              </a:rPr>
              <a:t> x 3(3 + 6)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  <a:sym typeface="Symbol" pitchFamily="18" charset="2"/>
              </a:rPr>
              <a:t>= 6 x 9 = 54 = </a:t>
            </a:r>
            <a:r>
              <a:rPr lang="en-GB" altLang="en-US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169.6 cm</a:t>
            </a:r>
            <a:r>
              <a:rPr lang="en-GB" altLang="en-US" baseline="300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en-GB" altLang="en-US" sz="2000">
                <a:latin typeface="Comic Sans MS" pitchFamily="66" charset="0"/>
                <a:sym typeface="Symbol" pitchFamily="18" charset="2"/>
              </a:rPr>
              <a:t>  </a:t>
            </a:r>
          </a:p>
        </p:txBody>
      </p:sp>
      <p:sp>
        <p:nvSpPr>
          <p:cNvPr id="6182" name="Text Box 38" descr="Parchment"/>
          <p:cNvSpPr txBox="1">
            <a:spLocks noChangeArrowheads="1"/>
          </p:cNvSpPr>
          <p:nvPr/>
        </p:nvSpPr>
        <p:spPr bwMode="auto">
          <a:xfrm>
            <a:off x="4692650" y="3092450"/>
            <a:ext cx="3200400" cy="83661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SA = 2 x </a:t>
            </a:r>
            <a:r>
              <a:rPr lang="en-GB" altLang="en-US">
                <a:sym typeface="Symbol" pitchFamily="18" charset="2"/>
              </a:rPr>
              <a:t> x 2(2 + 15)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ym typeface="Symbol" pitchFamily="18" charset="2"/>
              </a:rPr>
              <a:t>= 4 x 17 = 68 = </a:t>
            </a:r>
            <a:r>
              <a:rPr lang="en-GB" altLang="en-US">
                <a:solidFill>
                  <a:srgbClr val="3366FF"/>
                </a:solidFill>
                <a:sym typeface="Symbol" pitchFamily="18" charset="2"/>
              </a:rPr>
              <a:t>213.6 m</a:t>
            </a:r>
            <a:r>
              <a:rPr lang="en-GB" altLang="en-US" baseline="30000">
                <a:solidFill>
                  <a:srgbClr val="3366FF"/>
                </a:solidFill>
                <a:sym typeface="Symbol" pitchFamily="18" charset="2"/>
              </a:rPr>
              <a:t>2</a:t>
            </a:r>
            <a:endParaRPr lang="en-GB" altLang="en-US">
              <a:solidFill>
                <a:srgbClr val="3366FF"/>
              </a:solidFill>
              <a:sym typeface="Symbol" pitchFamily="18" charset="2"/>
            </a:endParaRPr>
          </a:p>
        </p:txBody>
      </p:sp>
      <p:sp>
        <p:nvSpPr>
          <p:cNvPr id="6183" name="Text Box 39" descr="Parchment"/>
          <p:cNvSpPr txBox="1">
            <a:spLocks noChangeArrowheads="1"/>
          </p:cNvSpPr>
          <p:nvPr/>
        </p:nvSpPr>
        <p:spPr bwMode="auto">
          <a:xfrm>
            <a:off x="4622800" y="5524500"/>
            <a:ext cx="3333750" cy="83661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SA = 2 x </a:t>
            </a:r>
            <a:r>
              <a:rPr lang="en-GB" altLang="en-US">
                <a:sym typeface="Symbol" pitchFamily="18" charset="2"/>
              </a:rPr>
              <a:t> x 4.6(4.6 + 2.1) </a:t>
            </a:r>
            <a:endParaRPr lang="en-GB" altLang="en-US">
              <a:solidFill>
                <a:srgbClr val="3366FF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  <a:sym typeface="Symbol" pitchFamily="18" charset="2"/>
              </a:rPr>
              <a:t>= 9.2 x 6.7 = </a:t>
            </a:r>
            <a:r>
              <a:rPr lang="en-GB" altLang="en-US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193.6 mm</a:t>
            </a:r>
            <a:r>
              <a:rPr lang="en-GB" altLang="en-US" baseline="300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2</a:t>
            </a:r>
            <a:endParaRPr lang="en-GB" altLang="en-US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0" y="0"/>
            <a:ext cx="9144000" cy="204788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0" y="6653213"/>
            <a:ext cx="9144000" cy="204787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 rot="5400000">
            <a:off x="5612607" y="3326606"/>
            <a:ext cx="6858000" cy="204787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 rot="5400000">
            <a:off x="-3326606" y="3326606"/>
            <a:ext cx="6858000" cy="204788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6781800" y="531495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 flipH="1">
            <a:off x="4400550" y="5295900"/>
            <a:ext cx="1390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019800" y="228600"/>
            <a:ext cx="2686050" cy="650875"/>
          </a:xfrm>
          <a:prstGeom prst="rect">
            <a:avLst/>
          </a:prstGeom>
          <a:gradFill rotWithShape="1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rgbClr val="3366FF"/>
                </a:solidFill>
              </a:rPr>
              <a:t>2</a:t>
            </a:r>
            <a:r>
              <a:rPr lang="en-GB" altLang="en-US" sz="3600">
                <a:solidFill>
                  <a:srgbClr val="3366FF"/>
                </a:solidFill>
                <a:sym typeface="Symbol" pitchFamily="18" charset="2"/>
              </a:rPr>
              <a:t>r(r + h)</a:t>
            </a:r>
          </a:p>
        </p:txBody>
      </p:sp>
    </p:spTree>
    <p:extLst>
      <p:ext uri="{BB962C8B-B14F-4D97-AF65-F5344CB8AC3E}">
        <p14:creationId xmlns:p14="http://schemas.microsoft.com/office/powerpoint/2010/main" val="156367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61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6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61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6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61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80"/>
                                        <p:tgtEl>
                                          <p:spTgt spid="6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1" grpId="0" build="p" animBg="1"/>
      <p:bldP spid="6182" grpId="0" build="p" animBg="1"/>
      <p:bldP spid="618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451100" y="339725"/>
            <a:ext cx="4660900" cy="3968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Surface area of prisms.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04788" y="180975"/>
            <a:ext cx="1274762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Diagrams</a:t>
            </a:r>
            <a:r>
              <a:rPr lang="en-GB" altLang="en-US">
                <a:solidFill>
                  <a:srgbClr val="FF3399"/>
                </a:solidFill>
              </a:rPr>
              <a:t>Not</a:t>
            </a:r>
            <a:r>
              <a:rPr lang="en-GB" altLang="en-US"/>
              <a:t>          to scale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1638300" y="936625"/>
            <a:ext cx="6985000" cy="7016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To find the surface area of a prism, find the area of all the faces and add them together</a:t>
            </a:r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933450" y="2590800"/>
            <a:ext cx="2647950" cy="1143000"/>
          </a:xfrm>
          <a:prstGeom prst="rect">
            <a:avLst/>
          </a:prstGeom>
          <a:gradFill rotWithShape="1">
            <a:gsLst>
              <a:gs pos="0">
                <a:srgbClr val="E7C18F">
                  <a:gamma/>
                  <a:shade val="66275"/>
                  <a:invGamma/>
                </a:srgbClr>
              </a:gs>
              <a:gs pos="50000">
                <a:srgbClr val="E7C18F"/>
              </a:gs>
              <a:gs pos="100000">
                <a:srgbClr val="E7C18F">
                  <a:gamma/>
                  <a:shade val="66275"/>
                  <a:invGamma/>
                </a:srgb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E7C18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>
            <a:off x="914400" y="3886200"/>
            <a:ext cx="2609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 flipV="1">
            <a:off x="3695700" y="3181350"/>
            <a:ext cx="62865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>
            <a:off x="781050" y="2609850"/>
            <a:ext cx="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1695450" y="386715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10 cm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4044950" y="341630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 cm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138113" y="2989263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3 cm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4838700" y="2171700"/>
            <a:ext cx="396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Surface area =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2 </a:t>
            </a:r>
            <a:r>
              <a:rPr lang="en-GB" altLang="en-US"/>
              <a:t>x 3 x 10 + </a:t>
            </a:r>
            <a:r>
              <a:rPr lang="en-GB" altLang="en-US">
                <a:solidFill>
                  <a:srgbClr val="FF0000"/>
                </a:solidFill>
              </a:rPr>
              <a:t>2</a:t>
            </a:r>
            <a:r>
              <a:rPr lang="en-GB" altLang="en-US"/>
              <a:t> x 4 x 3 + </a:t>
            </a:r>
            <a:r>
              <a:rPr lang="en-GB" altLang="en-US">
                <a:solidFill>
                  <a:srgbClr val="FF0000"/>
                </a:solidFill>
              </a:rPr>
              <a:t>2</a:t>
            </a:r>
            <a:r>
              <a:rPr lang="en-GB" altLang="en-US"/>
              <a:t> x 4 x 10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= 60 + 24 + 80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 u="sng">
                <a:solidFill>
                  <a:schemeClr val="accent2"/>
                </a:solidFill>
              </a:rPr>
              <a:t>164 cm</a:t>
            </a:r>
            <a:r>
              <a:rPr lang="en-GB" altLang="en-US" u="sng" baseline="30000">
                <a:solidFill>
                  <a:schemeClr val="accent2"/>
                </a:solidFill>
              </a:rPr>
              <a:t>2</a:t>
            </a:r>
            <a:endParaRPr lang="en-GB" altLang="en-US" u="sng">
              <a:solidFill>
                <a:schemeClr val="accent2"/>
              </a:solidFill>
            </a:endParaRPr>
          </a:p>
        </p:txBody>
      </p:sp>
      <p:sp>
        <p:nvSpPr>
          <p:cNvPr id="5185" name="Freeform 65"/>
          <p:cNvSpPr>
            <a:spLocks/>
          </p:cNvSpPr>
          <p:nvPr/>
        </p:nvSpPr>
        <p:spPr bwMode="auto">
          <a:xfrm rot="10800000">
            <a:off x="731838" y="4868863"/>
            <a:ext cx="2344737" cy="1333500"/>
          </a:xfrm>
          <a:custGeom>
            <a:avLst/>
            <a:gdLst>
              <a:gd name="T0" fmla="*/ 0 w 1524"/>
              <a:gd name="T1" fmla="*/ 0 h 1056"/>
              <a:gd name="T2" fmla="*/ 1524 w 1524"/>
              <a:gd name="T3" fmla="*/ 0 h 1056"/>
              <a:gd name="T4" fmla="*/ 1524 w 1524"/>
              <a:gd name="T5" fmla="*/ 348 h 1056"/>
              <a:gd name="T6" fmla="*/ 888 w 1524"/>
              <a:gd name="T7" fmla="*/ 348 h 1056"/>
              <a:gd name="T8" fmla="*/ 888 w 1524"/>
              <a:gd name="T9" fmla="*/ 1056 h 1056"/>
              <a:gd name="T10" fmla="*/ 552 w 1524"/>
              <a:gd name="T11" fmla="*/ 1056 h 1056"/>
              <a:gd name="T12" fmla="*/ 552 w 1524"/>
              <a:gd name="T13" fmla="*/ 372 h 1056"/>
              <a:gd name="T14" fmla="*/ 0 w 1524"/>
              <a:gd name="T15" fmla="*/ 372 h 1056"/>
              <a:gd name="T16" fmla="*/ 0 w 1524"/>
              <a:gd name="T1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4" h="1056">
                <a:moveTo>
                  <a:pt x="0" y="0"/>
                </a:moveTo>
                <a:lnTo>
                  <a:pt x="1524" y="0"/>
                </a:lnTo>
                <a:lnTo>
                  <a:pt x="1524" y="348"/>
                </a:lnTo>
                <a:lnTo>
                  <a:pt x="888" y="348"/>
                </a:lnTo>
                <a:lnTo>
                  <a:pt x="888" y="1056"/>
                </a:lnTo>
                <a:lnTo>
                  <a:pt x="552" y="1056"/>
                </a:lnTo>
                <a:lnTo>
                  <a:pt x="552" y="372"/>
                </a:lnTo>
                <a:lnTo>
                  <a:pt x="0" y="3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9AD97">
                  <a:gamma/>
                  <a:shade val="56078"/>
                  <a:invGamma/>
                </a:srgbClr>
              </a:gs>
              <a:gs pos="50000">
                <a:srgbClr val="D9AD97"/>
              </a:gs>
              <a:gs pos="100000">
                <a:srgbClr val="D9AD97">
                  <a:gamma/>
                  <a:shade val="56078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>
              <a:rot lat="0" lon="600000" rev="0"/>
            </a:camera>
            <a:lightRig rig="legacyFlat3" dir="b"/>
          </a:scene3d>
          <a:sp3d extrusionH="1497000" prstMaterial="legacyMatte">
            <a:bevelT w="13500" h="13500" prst="angle"/>
            <a:bevelB w="13500" h="13500" prst="angle"/>
            <a:extrusionClr>
              <a:srgbClr val="D9AD97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>
            <a:off x="819150" y="622935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88" name="Line 68"/>
          <p:cNvSpPr>
            <a:spLocks noChangeShapeType="1"/>
          </p:cNvSpPr>
          <p:nvPr/>
        </p:nvSpPr>
        <p:spPr bwMode="auto">
          <a:xfrm flipV="1">
            <a:off x="3105150" y="5715000"/>
            <a:ext cx="93345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>
            <a:off x="3898900" y="5257800"/>
            <a:ext cx="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90" name="Freeform 70"/>
          <p:cNvSpPr>
            <a:spLocks/>
          </p:cNvSpPr>
          <p:nvPr/>
        </p:nvSpPr>
        <p:spPr bwMode="auto">
          <a:xfrm>
            <a:off x="1725613" y="4953000"/>
            <a:ext cx="466725" cy="30163"/>
          </a:xfrm>
          <a:custGeom>
            <a:avLst/>
            <a:gdLst>
              <a:gd name="T0" fmla="*/ 0 w 294"/>
              <a:gd name="T1" fmla="*/ 0 h 19"/>
              <a:gd name="T2" fmla="*/ 294 w 294"/>
              <a:gd name="T3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4" h="19">
                <a:moveTo>
                  <a:pt x="0" y="0"/>
                </a:moveTo>
                <a:lnTo>
                  <a:pt x="294" y="1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91" name="Text Box 71"/>
          <p:cNvSpPr txBox="1">
            <a:spLocks noChangeArrowheads="1"/>
          </p:cNvSpPr>
          <p:nvPr/>
        </p:nvSpPr>
        <p:spPr bwMode="auto">
          <a:xfrm rot="266189">
            <a:off x="1441450" y="6242050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14 cm</a:t>
            </a:r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3411538" y="6022975"/>
            <a:ext cx="738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8 cm</a:t>
            </a:r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3859213" y="5338763"/>
            <a:ext cx="738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cm</a:t>
            </a:r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>
            <a:off x="3068638" y="4362450"/>
            <a:ext cx="0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3055938" y="4621213"/>
            <a:ext cx="738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5 cm</a:t>
            </a:r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1647825" y="4962525"/>
            <a:ext cx="69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cm</a:t>
            </a:r>
          </a:p>
        </p:txBody>
      </p:sp>
      <p:sp>
        <p:nvSpPr>
          <p:cNvPr id="5199" name="Text Box 79"/>
          <p:cNvSpPr txBox="1">
            <a:spLocks noChangeArrowheads="1"/>
          </p:cNvSpPr>
          <p:nvPr/>
        </p:nvSpPr>
        <p:spPr bwMode="auto">
          <a:xfrm>
            <a:off x="4457700" y="4330700"/>
            <a:ext cx="390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   2</a:t>
            </a:r>
            <a:r>
              <a:rPr lang="en-GB" altLang="en-US"/>
              <a:t> x 8 x 14 = 224 (top and bottom)</a:t>
            </a:r>
          </a:p>
        </p:txBody>
      </p:sp>
      <p:sp>
        <p:nvSpPr>
          <p:cNvPr id="5201" name="Oval 81"/>
          <p:cNvSpPr>
            <a:spLocks noChangeArrowheads="1"/>
          </p:cNvSpPr>
          <p:nvPr/>
        </p:nvSpPr>
        <p:spPr bwMode="auto">
          <a:xfrm>
            <a:off x="1860550" y="5937250"/>
            <a:ext cx="165100" cy="165100"/>
          </a:xfrm>
          <a:prstGeom prst="ellipse">
            <a:avLst/>
          </a:prstGeom>
          <a:solidFill>
            <a:srgbClr val="FCFE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202" name="Text Box 82"/>
          <p:cNvSpPr txBox="1">
            <a:spLocks noChangeArrowheads="1"/>
          </p:cNvSpPr>
          <p:nvPr/>
        </p:nvSpPr>
        <p:spPr bwMode="auto">
          <a:xfrm>
            <a:off x="4613275" y="4708525"/>
            <a:ext cx="402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2 </a:t>
            </a:r>
            <a:r>
              <a:rPr lang="en-GB" altLang="en-US"/>
              <a:t>x 8 x 7 = 112 (L and R side views)</a:t>
            </a:r>
          </a:p>
        </p:txBody>
      </p:sp>
      <p:sp>
        <p:nvSpPr>
          <p:cNvPr id="5203" name="Oval 83"/>
          <p:cNvSpPr>
            <a:spLocks noChangeArrowheads="1"/>
          </p:cNvSpPr>
          <p:nvPr/>
        </p:nvSpPr>
        <p:spPr bwMode="auto">
          <a:xfrm>
            <a:off x="1828800" y="5359400"/>
            <a:ext cx="165100" cy="165100"/>
          </a:xfrm>
          <a:prstGeom prst="ellipse">
            <a:avLst/>
          </a:prstGeom>
          <a:solidFill>
            <a:srgbClr val="FCA2F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4611688" y="5103813"/>
            <a:ext cx="241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2 </a:t>
            </a:r>
            <a:r>
              <a:rPr lang="en-GB" altLang="en-US"/>
              <a:t>x 14 x 2 = 56</a:t>
            </a:r>
          </a:p>
        </p:txBody>
      </p:sp>
      <p:sp>
        <p:nvSpPr>
          <p:cNvPr id="5213" name="Text Box 93"/>
          <p:cNvSpPr txBox="1">
            <a:spLocks noChangeArrowheads="1"/>
          </p:cNvSpPr>
          <p:nvPr/>
        </p:nvSpPr>
        <p:spPr bwMode="auto">
          <a:xfrm>
            <a:off x="4562475" y="5954713"/>
            <a:ext cx="413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>
                <a:solidFill>
                  <a:schemeClr val="accent2"/>
                </a:solidFill>
              </a:rPr>
              <a:t>Surface area = 412 cm</a:t>
            </a:r>
            <a:r>
              <a:rPr lang="en-GB" altLang="en-US" u="sng" baseline="30000">
                <a:solidFill>
                  <a:schemeClr val="accent2"/>
                </a:solidFill>
              </a:rPr>
              <a:t>2</a:t>
            </a:r>
            <a:endParaRPr lang="en-GB" altLang="en-US" u="sng">
              <a:solidFill>
                <a:schemeClr val="accent2"/>
              </a:solidFill>
            </a:endParaRPr>
          </a:p>
        </p:txBody>
      </p:sp>
      <p:sp>
        <p:nvSpPr>
          <p:cNvPr id="5214" name="Text Box 94"/>
          <p:cNvSpPr txBox="1">
            <a:spLocks noChangeArrowheads="1"/>
          </p:cNvSpPr>
          <p:nvPr/>
        </p:nvSpPr>
        <p:spPr bwMode="auto">
          <a:xfrm>
            <a:off x="4622800" y="5507038"/>
            <a:ext cx="241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2 </a:t>
            </a:r>
            <a:r>
              <a:rPr lang="en-GB" altLang="en-US"/>
              <a:t>x 5 x 2 = 20</a:t>
            </a:r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452438" y="426720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420688" y="204470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85167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5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5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5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5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5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80"/>
                                        <p:tgtEl>
                                          <p:spTgt spid="5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"/>
                                        <p:tgtEl>
                                          <p:spTgt spid="5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4" grpId="0" build="p"/>
      <p:bldP spid="5199" grpId="0" build="p"/>
      <p:bldP spid="5201" grpId="0" animBg="1"/>
      <p:bldP spid="5202" grpId="0" build="p"/>
      <p:bldP spid="5203" grpId="0" animBg="1"/>
      <p:bldP spid="5208" grpId="0" build="p"/>
      <p:bldP spid="5213" grpId="0" build="p"/>
      <p:bldP spid="52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reeform 4"/>
          <p:cNvSpPr>
            <a:spLocks/>
          </p:cNvSpPr>
          <p:nvPr/>
        </p:nvSpPr>
        <p:spPr bwMode="auto">
          <a:xfrm rot="16200000">
            <a:off x="1418431" y="1593057"/>
            <a:ext cx="1516063" cy="2260600"/>
          </a:xfrm>
          <a:custGeom>
            <a:avLst/>
            <a:gdLst>
              <a:gd name="T0" fmla="*/ 0 w 727"/>
              <a:gd name="T1" fmla="*/ 0 h 1092"/>
              <a:gd name="T2" fmla="*/ 7 w 727"/>
              <a:gd name="T3" fmla="*/ 1092 h 1092"/>
              <a:gd name="T4" fmla="*/ 727 w 727"/>
              <a:gd name="T5" fmla="*/ 1092 h 1092"/>
              <a:gd name="T6" fmla="*/ 727 w 727"/>
              <a:gd name="T7" fmla="*/ 564 h 1092"/>
              <a:gd name="T8" fmla="*/ 415 w 727"/>
              <a:gd name="T9" fmla="*/ 564 h 1092"/>
              <a:gd name="T10" fmla="*/ 415 w 727"/>
              <a:gd name="T11" fmla="*/ 0 h 1092"/>
              <a:gd name="T12" fmla="*/ 0 w 727"/>
              <a:gd name="T13" fmla="*/ 0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7" h="1092">
                <a:moveTo>
                  <a:pt x="0" y="0"/>
                </a:moveTo>
                <a:lnTo>
                  <a:pt x="7" y="1092"/>
                </a:lnTo>
                <a:lnTo>
                  <a:pt x="727" y="1092"/>
                </a:lnTo>
                <a:lnTo>
                  <a:pt x="727" y="564"/>
                </a:lnTo>
                <a:lnTo>
                  <a:pt x="415" y="564"/>
                </a:lnTo>
                <a:lnTo>
                  <a:pt x="415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6D1C0">
                  <a:gamma/>
                  <a:shade val="46275"/>
                  <a:invGamma/>
                </a:srgbClr>
              </a:gs>
              <a:gs pos="50000">
                <a:srgbClr val="D6D1C0"/>
              </a:gs>
              <a:gs pos="100000">
                <a:srgbClr val="D6D1C0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6D1C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884363" y="339725"/>
            <a:ext cx="5749925" cy="3968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Find the surface area of the following prisms.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04788" y="180975"/>
            <a:ext cx="1274762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Diagrams</a:t>
            </a:r>
            <a:r>
              <a:rPr lang="en-GB" altLang="en-US">
                <a:solidFill>
                  <a:srgbClr val="FF3399"/>
                </a:solidFill>
              </a:rPr>
              <a:t>Not</a:t>
            </a:r>
            <a:r>
              <a:rPr lang="en-GB" altLang="en-US"/>
              <a:t>          to scale</a:t>
            </a:r>
          </a:p>
        </p:txBody>
      </p:sp>
      <p:sp>
        <p:nvSpPr>
          <p:cNvPr id="6193" name="AutoShape 49"/>
          <p:cNvSpPr>
            <a:spLocks noChangeArrowheads="1"/>
          </p:cNvSpPr>
          <p:nvPr/>
        </p:nvSpPr>
        <p:spPr bwMode="auto">
          <a:xfrm>
            <a:off x="5848350" y="2038350"/>
            <a:ext cx="1897063" cy="1352550"/>
          </a:xfrm>
          <a:prstGeom prst="rtTriangle">
            <a:avLst/>
          </a:prstGeom>
          <a:gradFill rotWithShape="1">
            <a:gsLst>
              <a:gs pos="0">
                <a:srgbClr val="DDC4B9">
                  <a:gamma/>
                  <a:shade val="46275"/>
                  <a:invGamma/>
                </a:srgbClr>
              </a:gs>
              <a:gs pos="50000">
                <a:srgbClr val="DDC4B9"/>
              </a:gs>
              <a:gs pos="100000">
                <a:srgbClr val="DDC4B9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DC4B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>
            <a:off x="5854700" y="3530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V="1">
            <a:off x="7816850" y="2808288"/>
            <a:ext cx="61595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5702300" y="2090738"/>
            <a:ext cx="0" cy="1268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4978400" y="25479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3 mm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6223000" y="34877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4 mm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8053388" y="3124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2 mm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5081588" y="152400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4</a:t>
            </a:r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>
            <a:off x="1162050" y="3581400"/>
            <a:ext cx="209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>
            <a:off x="4038600" y="1346200"/>
            <a:ext cx="0" cy="143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11" name="Line 67"/>
          <p:cNvSpPr>
            <a:spLocks noChangeShapeType="1"/>
          </p:cNvSpPr>
          <p:nvPr/>
        </p:nvSpPr>
        <p:spPr bwMode="auto">
          <a:xfrm flipV="1">
            <a:off x="3371850" y="2857500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12" name="Line 68"/>
          <p:cNvSpPr>
            <a:spLocks noChangeShapeType="1"/>
          </p:cNvSpPr>
          <p:nvPr/>
        </p:nvSpPr>
        <p:spPr bwMode="auto">
          <a:xfrm>
            <a:off x="933450" y="2609850"/>
            <a:ext cx="0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13" name="Line 69"/>
          <p:cNvSpPr>
            <a:spLocks noChangeShapeType="1"/>
          </p:cNvSpPr>
          <p:nvPr/>
        </p:nvSpPr>
        <p:spPr bwMode="auto">
          <a:xfrm flipV="1">
            <a:off x="2222500" y="201295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2446338" y="19685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2.5 m</a:t>
            </a: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1943100" y="356235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 m</a:t>
            </a:r>
          </a:p>
        </p:txBody>
      </p:sp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3670300" y="310515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3 m</a:t>
            </a: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4019550" y="19558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 m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246063" y="291306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2.5 m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1039813" y="4040188"/>
            <a:ext cx="365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 2 </a:t>
            </a:r>
            <a:r>
              <a:rPr lang="en-GB" altLang="en-US"/>
              <a:t>x 6 x 3  = 36 (top and bottom)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892175" y="4391025"/>
            <a:ext cx="3443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   2 </a:t>
            </a:r>
            <a:r>
              <a:rPr lang="en-GB" altLang="en-US"/>
              <a:t>x 4 x 3 = 24 (L and R sides)</a:t>
            </a:r>
          </a:p>
        </p:txBody>
      </p:sp>
      <p:sp>
        <p:nvSpPr>
          <p:cNvPr id="6222" name="Oval 78"/>
          <p:cNvSpPr>
            <a:spLocks noChangeArrowheads="1"/>
          </p:cNvSpPr>
          <p:nvPr/>
        </p:nvSpPr>
        <p:spPr bwMode="auto">
          <a:xfrm>
            <a:off x="2670175" y="2266950"/>
            <a:ext cx="165100" cy="165100"/>
          </a:xfrm>
          <a:prstGeom prst="ellipse">
            <a:avLst/>
          </a:prstGeom>
          <a:solidFill>
            <a:srgbClr val="FCA2F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6228" name="Group 84"/>
          <p:cNvGrpSpPr>
            <a:grpSpLocks/>
          </p:cNvGrpSpPr>
          <p:nvPr/>
        </p:nvGrpSpPr>
        <p:grpSpPr bwMode="auto">
          <a:xfrm>
            <a:off x="2063750" y="2598738"/>
            <a:ext cx="1260475" cy="512762"/>
            <a:chOff x="1300" y="1637"/>
            <a:chExt cx="794" cy="323"/>
          </a:xfrm>
        </p:grpSpPr>
        <p:sp>
          <p:nvSpPr>
            <p:cNvPr id="6221" name="Oval 77"/>
            <p:cNvSpPr>
              <a:spLocks noChangeArrowheads="1"/>
            </p:cNvSpPr>
            <p:nvPr/>
          </p:nvSpPr>
          <p:spPr bwMode="auto">
            <a:xfrm>
              <a:off x="1300" y="1856"/>
              <a:ext cx="104" cy="104"/>
            </a:xfrm>
            <a:prstGeom prst="ellipse">
              <a:avLst/>
            </a:prstGeom>
            <a:solidFill>
              <a:srgbClr val="FCFEA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>
              <a:off x="1390" y="1637"/>
              <a:ext cx="704" cy="0"/>
            </a:xfrm>
            <a:prstGeom prst="line">
              <a:avLst/>
            </a:prstGeom>
            <a:noFill/>
            <a:ln w="28575">
              <a:solidFill>
                <a:srgbClr val="FCFEA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746125" y="4779963"/>
            <a:ext cx="241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     2 </a:t>
            </a:r>
            <a:r>
              <a:rPr lang="en-GB" altLang="en-US"/>
              <a:t>x 6 x 2.5 = 30</a:t>
            </a: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730250" y="5111750"/>
            <a:ext cx="241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     </a:t>
            </a:r>
            <a:r>
              <a:rPr lang="en-GB" altLang="en-US">
                <a:solidFill>
                  <a:srgbClr val="FF0000"/>
                </a:solidFill>
              </a:rPr>
              <a:t>2 </a:t>
            </a:r>
            <a:r>
              <a:rPr lang="en-GB" altLang="en-US"/>
              <a:t>x 2.5 x 1.5 = 7.5</a:t>
            </a:r>
          </a:p>
        </p:txBody>
      </p:sp>
      <p:sp>
        <p:nvSpPr>
          <p:cNvPr id="6236" name="Text Box 92"/>
          <p:cNvSpPr txBox="1">
            <a:spLocks noChangeArrowheads="1"/>
          </p:cNvSpPr>
          <p:nvPr/>
        </p:nvSpPr>
        <p:spPr bwMode="auto">
          <a:xfrm>
            <a:off x="698500" y="5516563"/>
            <a:ext cx="3370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     Surface area = </a:t>
            </a:r>
            <a:r>
              <a:rPr lang="en-GB" altLang="en-US" u="sng">
                <a:solidFill>
                  <a:schemeClr val="accent2"/>
                </a:solidFill>
              </a:rPr>
              <a:t>97.5 cm</a:t>
            </a:r>
            <a:r>
              <a:rPr lang="en-GB" altLang="en-US" u="sng" baseline="30000">
                <a:solidFill>
                  <a:schemeClr val="accent2"/>
                </a:solidFill>
              </a:rPr>
              <a:t>2</a:t>
            </a:r>
            <a:endParaRPr lang="en-GB" altLang="en-US" u="sng">
              <a:solidFill>
                <a:schemeClr val="accent2"/>
              </a:solidFill>
            </a:endParaRPr>
          </a:p>
        </p:txBody>
      </p:sp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915988" y="151130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3</a:t>
            </a:r>
          </a:p>
        </p:txBody>
      </p:sp>
      <p:sp>
        <p:nvSpPr>
          <p:cNvPr id="6238" name="Line 94"/>
          <p:cNvSpPr>
            <a:spLocks noChangeShapeType="1"/>
          </p:cNvSpPr>
          <p:nvPr/>
        </p:nvSpPr>
        <p:spPr bwMode="auto">
          <a:xfrm>
            <a:off x="5842000" y="2076450"/>
            <a:ext cx="1860550" cy="130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39" name="Text Box 95"/>
          <p:cNvSpPr txBox="1">
            <a:spLocks noChangeArrowheads="1"/>
          </p:cNvSpPr>
          <p:nvPr/>
        </p:nvSpPr>
        <p:spPr bwMode="auto">
          <a:xfrm>
            <a:off x="6235700" y="26622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5 mm</a:t>
            </a:r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5143500" y="4037013"/>
            <a:ext cx="3370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66FF"/>
                </a:solidFill>
              </a:rPr>
              <a:t>3 x rectangles give:</a:t>
            </a:r>
          </a:p>
        </p:txBody>
      </p:sp>
      <p:sp>
        <p:nvSpPr>
          <p:cNvPr id="6242" name="Text Box 98"/>
          <p:cNvSpPr txBox="1">
            <a:spLocks noChangeArrowheads="1"/>
          </p:cNvSpPr>
          <p:nvPr/>
        </p:nvSpPr>
        <p:spPr bwMode="auto">
          <a:xfrm>
            <a:off x="5149850" y="4443413"/>
            <a:ext cx="3370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5 x 2 + 4 x 2 + 3 x 2 = 24</a:t>
            </a:r>
          </a:p>
        </p:txBody>
      </p:sp>
      <p:sp>
        <p:nvSpPr>
          <p:cNvPr id="6244" name="Text Box 100"/>
          <p:cNvSpPr txBox="1">
            <a:spLocks noChangeArrowheads="1"/>
          </p:cNvSpPr>
          <p:nvPr/>
        </p:nvSpPr>
        <p:spPr bwMode="auto">
          <a:xfrm>
            <a:off x="5118100" y="4906963"/>
            <a:ext cx="3370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x triangles give:</a:t>
            </a:r>
          </a:p>
        </p:txBody>
      </p: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5124450" y="5275263"/>
            <a:ext cx="3370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½ (4 x 3) x 2 = 12</a:t>
            </a:r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5149850" y="5815013"/>
            <a:ext cx="3370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Surface area = </a:t>
            </a:r>
            <a:r>
              <a:rPr lang="en-GB" altLang="en-US" u="sng">
                <a:solidFill>
                  <a:schemeClr val="accent2"/>
                </a:solidFill>
              </a:rPr>
              <a:t>36 mm</a:t>
            </a:r>
            <a:r>
              <a:rPr lang="en-GB" altLang="en-US" u="sng" baseline="30000">
                <a:solidFill>
                  <a:schemeClr val="accent2"/>
                </a:solidFill>
              </a:rPr>
              <a:t>2</a:t>
            </a:r>
            <a:endParaRPr lang="en-GB" altLang="en-US" u="sng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501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6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6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6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6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80"/>
                                        <p:tgtEl>
                                          <p:spTgt spid="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80"/>
                                        <p:tgtEl>
                                          <p:spTgt spid="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"/>
                                        <p:tgtEl>
                                          <p:spTgt spid="6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80"/>
                                        <p:tgtEl>
                                          <p:spTgt spid="6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9" grpId="0" build="p"/>
      <p:bldP spid="6220" grpId="0" build="p"/>
      <p:bldP spid="6222" grpId="0" animBg="1"/>
      <p:bldP spid="6229" grpId="0" build="p"/>
      <p:bldP spid="6230" grpId="0" build="p"/>
      <p:bldP spid="6236" grpId="0" build="p"/>
      <p:bldP spid="6241" grpId="0" build="p"/>
      <p:bldP spid="6242" grpId="0" build="p"/>
      <p:bldP spid="6244" grpId="0" build="p"/>
      <p:bldP spid="6245" grpId="0" build="p"/>
      <p:bldP spid="62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reeform 4"/>
          <p:cNvSpPr>
            <a:spLocks/>
          </p:cNvSpPr>
          <p:nvPr/>
        </p:nvSpPr>
        <p:spPr bwMode="auto">
          <a:xfrm>
            <a:off x="876300" y="1885950"/>
            <a:ext cx="3390900" cy="1371600"/>
          </a:xfrm>
          <a:custGeom>
            <a:avLst/>
            <a:gdLst>
              <a:gd name="T0" fmla="*/ 0 w 2136"/>
              <a:gd name="T1" fmla="*/ 864 h 864"/>
              <a:gd name="T2" fmla="*/ 2136 w 2136"/>
              <a:gd name="T3" fmla="*/ 840 h 864"/>
              <a:gd name="T4" fmla="*/ 2124 w 2136"/>
              <a:gd name="T5" fmla="*/ 0 h 864"/>
              <a:gd name="T6" fmla="*/ 1331 w 2136"/>
              <a:gd name="T7" fmla="*/ 0 h 864"/>
              <a:gd name="T8" fmla="*/ 1331 w 2136"/>
              <a:gd name="T9" fmla="*/ 480 h 864"/>
              <a:gd name="T10" fmla="*/ 794 w 2136"/>
              <a:gd name="T11" fmla="*/ 480 h 864"/>
              <a:gd name="T12" fmla="*/ 789 w 2136"/>
              <a:gd name="T13" fmla="*/ 18 h 864"/>
              <a:gd name="T14" fmla="*/ 6 w 2136"/>
              <a:gd name="T15" fmla="*/ 24 h 864"/>
              <a:gd name="T16" fmla="*/ 0 w 2136"/>
              <a:gd name="T17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6" h="864">
                <a:moveTo>
                  <a:pt x="0" y="864"/>
                </a:moveTo>
                <a:lnTo>
                  <a:pt x="2136" y="840"/>
                </a:lnTo>
                <a:lnTo>
                  <a:pt x="2124" y="0"/>
                </a:lnTo>
                <a:lnTo>
                  <a:pt x="1331" y="0"/>
                </a:lnTo>
                <a:lnTo>
                  <a:pt x="1331" y="480"/>
                </a:lnTo>
                <a:lnTo>
                  <a:pt x="794" y="480"/>
                </a:lnTo>
                <a:lnTo>
                  <a:pt x="789" y="18"/>
                </a:lnTo>
                <a:lnTo>
                  <a:pt x="6" y="24"/>
                </a:lnTo>
                <a:lnTo>
                  <a:pt x="0" y="864"/>
                </a:lnTo>
                <a:close/>
              </a:path>
            </a:pathLst>
          </a:custGeom>
          <a:gradFill rotWithShape="1">
            <a:gsLst>
              <a:gs pos="0">
                <a:srgbClr val="C1B5ED">
                  <a:gamma/>
                  <a:shade val="66275"/>
                  <a:invGamma/>
                </a:srgbClr>
              </a:gs>
              <a:gs pos="50000">
                <a:srgbClr val="C1B5ED"/>
              </a:gs>
              <a:gs pos="100000">
                <a:srgbClr val="C1B5ED">
                  <a:gamma/>
                  <a:shade val="6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C1B5ED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103563" y="428625"/>
            <a:ext cx="3324225" cy="3968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Now try these.</a:t>
            </a:r>
          </a:p>
        </p:txBody>
      </p:sp>
      <p:sp>
        <p:nvSpPr>
          <p:cNvPr id="10249" name="AutoShape 9" descr="Medium wood"/>
          <p:cNvSpPr>
            <a:spLocks noChangeArrowheads="1"/>
          </p:cNvSpPr>
          <p:nvPr/>
        </p:nvSpPr>
        <p:spPr bwMode="auto">
          <a:xfrm>
            <a:off x="742950" y="4667250"/>
            <a:ext cx="4133850" cy="1295400"/>
          </a:xfrm>
          <a:prstGeom prst="rtTriangl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996633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28638" y="388620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6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34988" y="122555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895350" y="3314700"/>
            <a:ext cx="33147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401888" y="3348038"/>
            <a:ext cx="1211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10’’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991100" y="127635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997450" y="1797050"/>
            <a:ext cx="121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6’’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641850" y="2851150"/>
            <a:ext cx="121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5’’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381500" y="2628900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3105150" y="1847850"/>
            <a:ext cx="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086100" y="2133600"/>
            <a:ext cx="121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3</a:t>
            </a:r>
            <a:r>
              <a:rPr lang="en-GB" altLang="en-US"/>
              <a:t>’’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507038" y="1417638"/>
            <a:ext cx="3262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   2</a:t>
            </a:r>
            <a:r>
              <a:rPr lang="en-GB" altLang="en-US"/>
              <a:t> x 10 x 5 = 100 (T and B)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715000" y="1822450"/>
            <a:ext cx="2803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2 </a:t>
            </a:r>
            <a:r>
              <a:rPr lang="en-GB" altLang="en-US"/>
              <a:t>x 6 x 5 = 60 (L and R)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2147888" y="2728913"/>
            <a:ext cx="885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376488" y="2719388"/>
            <a:ext cx="1211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2</a:t>
            </a:r>
            <a:r>
              <a:rPr lang="en-GB" altLang="en-US"/>
              <a:t>’’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5697538" y="2214563"/>
            <a:ext cx="2513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66FF"/>
                </a:solidFill>
              </a:rPr>
              <a:t>Front and back gives: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5651500" y="2562225"/>
            <a:ext cx="3063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2 </a:t>
            </a:r>
            <a:r>
              <a:rPr lang="en-GB" altLang="en-US"/>
              <a:t>x (10 x 6 - 2 x 3) = 108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5664200" y="2984500"/>
            <a:ext cx="3063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2 </a:t>
            </a:r>
            <a:r>
              <a:rPr lang="en-GB" altLang="en-US"/>
              <a:t>x 5 x 3 = 30</a:t>
            </a:r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2438400" y="1889125"/>
            <a:ext cx="165100" cy="165100"/>
          </a:xfrm>
          <a:prstGeom prst="ellipse">
            <a:avLst/>
          </a:prstGeom>
          <a:solidFill>
            <a:srgbClr val="FCFE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5603875" y="3359150"/>
            <a:ext cx="3063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Surface area = </a:t>
            </a:r>
            <a:r>
              <a:rPr lang="en-GB" altLang="en-US" u="sng">
                <a:solidFill>
                  <a:schemeClr val="accent2"/>
                </a:solidFill>
              </a:rPr>
              <a:t>298 inches</a:t>
            </a:r>
            <a:r>
              <a:rPr lang="en-GB" altLang="en-US" u="sng" baseline="30000">
                <a:solidFill>
                  <a:schemeClr val="accent2"/>
                </a:solidFill>
              </a:rPr>
              <a:t>2</a:t>
            </a:r>
            <a:r>
              <a:rPr lang="en-GB" altLang="en-US"/>
              <a:t> </a:t>
            </a:r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762000" y="6096000"/>
            <a:ext cx="415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2122488" y="6135688"/>
            <a:ext cx="1211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12 ft</a:t>
            </a:r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571500" y="468630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120650" y="5119688"/>
            <a:ext cx="121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5 ft</a:t>
            </a:r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762000" y="4714875"/>
            <a:ext cx="4048125" cy="12477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2147888" y="5275263"/>
            <a:ext cx="1211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13 ft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5162550" y="5627688"/>
            <a:ext cx="121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ft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767388" y="4113213"/>
            <a:ext cx="3370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66FF"/>
                </a:solidFill>
              </a:rPr>
              <a:t>3 x rectangles give: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5773738" y="4519613"/>
            <a:ext cx="3370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13 x 2 + 12 x 2 + 5 x 2 = 60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5741988" y="4983163"/>
            <a:ext cx="3370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x triangles give: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5748338" y="5351463"/>
            <a:ext cx="3370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½ (12 x 5) x 2 = 60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5773738" y="5891213"/>
            <a:ext cx="3370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Surface area = </a:t>
            </a:r>
            <a:r>
              <a:rPr lang="en-GB" altLang="en-US" u="sng">
                <a:solidFill>
                  <a:schemeClr val="accent2"/>
                </a:solidFill>
              </a:rPr>
              <a:t>120 ft</a:t>
            </a:r>
            <a:r>
              <a:rPr lang="en-GB" altLang="en-US" u="sng" baseline="30000">
                <a:solidFill>
                  <a:schemeClr val="accent2"/>
                </a:solidFill>
              </a:rPr>
              <a:t>2</a:t>
            </a:r>
            <a:endParaRPr lang="en-GB" altLang="en-US" u="sng">
              <a:solidFill>
                <a:schemeClr val="accent2"/>
              </a:solidFill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204788" y="180975"/>
            <a:ext cx="1274762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Diagrams</a:t>
            </a:r>
            <a:r>
              <a:rPr lang="en-GB" altLang="en-US">
                <a:solidFill>
                  <a:srgbClr val="FF3399"/>
                </a:solidFill>
              </a:rPr>
              <a:t>Not</a:t>
            </a:r>
            <a:r>
              <a:rPr lang="en-GB" altLang="en-US"/>
              <a:t>          to scale</a:t>
            </a:r>
          </a:p>
        </p:txBody>
      </p:sp>
    </p:spTree>
    <p:extLst>
      <p:ext uri="{BB962C8B-B14F-4D97-AF65-F5344CB8AC3E}">
        <p14:creationId xmlns:p14="http://schemas.microsoft.com/office/powerpoint/2010/main" val="7764047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1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80"/>
                                        <p:tgtEl>
                                          <p:spTgt spid="1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80"/>
                                        <p:tgtEl>
                                          <p:spTgt spid="1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"/>
                                        <p:tgtEl>
                                          <p:spTgt spid="1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80"/>
                                        <p:tgtEl>
                                          <p:spTgt spid="1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build="p"/>
      <p:bldP spid="10266" grpId="0" build="p"/>
      <p:bldP spid="10276" grpId="0" build="p"/>
      <p:bldP spid="10278" grpId="0" build="p"/>
      <p:bldP spid="10279" grpId="0" build="p"/>
      <p:bldP spid="10281" grpId="0" animBg="1"/>
      <p:bldP spid="10282" grpId="0" build="p"/>
      <p:bldP spid="10290" grpId="0" build="p"/>
      <p:bldP spid="10291" grpId="0" build="p"/>
      <p:bldP spid="10292" grpId="0" build="p"/>
      <p:bldP spid="10293" grpId="0" build="p"/>
      <p:bldP spid="1029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875</Words>
  <Application>Microsoft Office PowerPoint</Application>
  <PresentationFormat>On-screen Show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Equation 3.0</vt:lpstr>
      <vt:lpstr>1.5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 1</vt:lpstr>
      <vt:lpstr>Worksheet 2</vt:lpstr>
      <vt:lpstr>Worksheet 3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Measurement</dc:title>
  <dc:creator>Pam Garnett</dc:creator>
  <cp:lastModifiedBy>Pam Garnett</cp:lastModifiedBy>
  <cp:revision>18</cp:revision>
  <dcterms:created xsi:type="dcterms:W3CDTF">2014-02-02T01:56:25Z</dcterms:created>
  <dcterms:modified xsi:type="dcterms:W3CDTF">2014-02-15T07:09:34Z</dcterms:modified>
</cp:coreProperties>
</file>