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5" r:id="rId5"/>
    <p:sldId id="276" r:id="rId6"/>
    <p:sldId id="277" r:id="rId7"/>
    <p:sldId id="278" r:id="rId8"/>
    <p:sldId id="279" r:id="rId9"/>
    <p:sldId id="280"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0ED30C-2FD2-4348-AED6-A29312F0B94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NZ"/>
        </a:p>
      </dgm:t>
    </dgm:pt>
    <dgm:pt modelId="{528349C6-7C6C-4894-89D2-C5F89B80EA71}">
      <dgm:prSet phldrT="[Text]"/>
      <dgm:spPr/>
      <dgm:t>
        <a:bodyPr/>
        <a:lstStyle/>
        <a:p>
          <a:r>
            <a:rPr lang="en-NZ" dirty="0" smtClean="0"/>
            <a:t>PPDAC</a:t>
          </a:r>
          <a:endParaRPr lang="en-NZ" dirty="0"/>
        </a:p>
      </dgm:t>
    </dgm:pt>
    <dgm:pt modelId="{CBA9ADF7-3FEC-47B1-8394-3DB6005F5DF8}" type="parTrans" cxnId="{8147A03A-830A-482D-A120-9922763A176D}">
      <dgm:prSet/>
      <dgm:spPr/>
      <dgm:t>
        <a:bodyPr/>
        <a:lstStyle/>
        <a:p>
          <a:endParaRPr lang="en-NZ"/>
        </a:p>
      </dgm:t>
    </dgm:pt>
    <dgm:pt modelId="{961BA262-50CA-436B-9F2E-BF3329A3CB1B}" type="sibTrans" cxnId="{8147A03A-830A-482D-A120-9922763A176D}">
      <dgm:prSet/>
      <dgm:spPr/>
      <dgm:t>
        <a:bodyPr/>
        <a:lstStyle/>
        <a:p>
          <a:endParaRPr lang="en-NZ"/>
        </a:p>
      </dgm:t>
    </dgm:pt>
    <dgm:pt modelId="{D7A243D7-E849-4F67-99C7-6F2A6A6B6540}">
      <dgm:prSet phldrT="[Text]"/>
      <dgm:spPr>
        <a:solidFill>
          <a:srgbClr val="FF0000"/>
        </a:solidFill>
      </dgm:spPr>
      <dgm:t>
        <a:bodyPr/>
        <a:lstStyle/>
        <a:p>
          <a:r>
            <a:rPr lang="en-NZ" dirty="0" smtClean="0"/>
            <a:t>Problem</a:t>
          </a:r>
          <a:endParaRPr lang="en-NZ" dirty="0"/>
        </a:p>
      </dgm:t>
    </dgm:pt>
    <dgm:pt modelId="{8E935B52-80EA-4FBC-A1F9-BEE2CB72F0A6}" type="parTrans" cxnId="{96B1FF8E-63FE-434F-B326-4C92E0985821}">
      <dgm:prSet/>
      <dgm:spPr/>
      <dgm:t>
        <a:bodyPr/>
        <a:lstStyle/>
        <a:p>
          <a:endParaRPr lang="en-NZ"/>
        </a:p>
      </dgm:t>
    </dgm:pt>
    <dgm:pt modelId="{CBAEAA3B-BD54-474B-861B-9DAB8450501D}" type="sibTrans" cxnId="{96B1FF8E-63FE-434F-B326-4C92E0985821}">
      <dgm:prSet/>
      <dgm:spPr/>
      <dgm:t>
        <a:bodyPr/>
        <a:lstStyle/>
        <a:p>
          <a:endParaRPr lang="en-NZ"/>
        </a:p>
      </dgm:t>
    </dgm:pt>
    <dgm:pt modelId="{0EA53514-DD57-4693-A591-B161FCD47ED3}">
      <dgm:prSet phldrT="[Text]"/>
      <dgm:spPr>
        <a:solidFill>
          <a:srgbClr val="00B0F0"/>
        </a:solidFill>
      </dgm:spPr>
      <dgm:t>
        <a:bodyPr/>
        <a:lstStyle/>
        <a:p>
          <a:r>
            <a:rPr lang="en-NZ" dirty="0" smtClean="0"/>
            <a:t>Plan</a:t>
          </a:r>
          <a:endParaRPr lang="en-NZ" dirty="0"/>
        </a:p>
      </dgm:t>
    </dgm:pt>
    <dgm:pt modelId="{18A601CF-4E9B-4804-99DB-0CF001BB2255}" type="parTrans" cxnId="{4D9A4541-F18F-4A6B-A403-71A68033CC16}">
      <dgm:prSet/>
      <dgm:spPr/>
      <dgm:t>
        <a:bodyPr/>
        <a:lstStyle/>
        <a:p>
          <a:endParaRPr lang="en-NZ"/>
        </a:p>
      </dgm:t>
    </dgm:pt>
    <dgm:pt modelId="{A0DD5DBA-B8A3-48D1-85E1-067007EE875A}" type="sibTrans" cxnId="{4D9A4541-F18F-4A6B-A403-71A68033CC16}">
      <dgm:prSet/>
      <dgm:spPr/>
      <dgm:t>
        <a:bodyPr/>
        <a:lstStyle/>
        <a:p>
          <a:endParaRPr lang="en-NZ"/>
        </a:p>
      </dgm:t>
    </dgm:pt>
    <dgm:pt modelId="{50020ED9-02AE-4327-8B13-57500B8EABF1}">
      <dgm:prSet phldrT="[Text]"/>
      <dgm:spPr>
        <a:solidFill>
          <a:srgbClr val="FFFF00"/>
        </a:solidFill>
      </dgm:spPr>
      <dgm:t>
        <a:bodyPr/>
        <a:lstStyle/>
        <a:p>
          <a:r>
            <a:rPr lang="en-NZ" dirty="0" smtClean="0"/>
            <a:t>Data</a:t>
          </a:r>
          <a:endParaRPr lang="en-NZ" dirty="0"/>
        </a:p>
      </dgm:t>
    </dgm:pt>
    <dgm:pt modelId="{05450342-DA2C-4683-9F8D-44E0CC2F34C0}" type="parTrans" cxnId="{4CFE6FF6-655D-4106-BAAB-661DAE6541A3}">
      <dgm:prSet/>
      <dgm:spPr/>
      <dgm:t>
        <a:bodyPr/>
        <a:lstStyle/>
        <a:p>
          <a:endParaRPr lang="en-NZ"/>
        </a:p>
      </dgm:t>
    </dgm:pt>
    <dgm:pt modelId="{E103FD42-084D-42FB-AD3F-B6344BD9D377}" type="sibTrans" cxnId="{4CFE6FF6-655D-4106-BAAB-661DAE6541A3}">
      <dgm:prSet/>
      <dgm:spPr/>
      <dgm:t>
        <a:bodyPr/>
        <a:lstStyle/>
        <a:p>
          <a:endParaRPr lang="en-NZ"/>
        </a:p>
      </dgm:t>
    </dgm:pt>
    <dgm:pt modelId="{07DB9ED2-84FC-4D8C-BF55-9C4CAD2C4360}">
      <dgm:prSet phldrT="[Text]"/>
      <dgm:spPr>
        <a:solidFill>
          <a:srgbClr val="00FF00"/>
        </a:solidFill>
      </dgm:spPr>
      <dgm:t>
        <a:bodyPr/>
        <a:lstStyle/>
        <a:p>
          <a:r>
            <a:rPr lang="en-NZ" dirty="0" smtClean="0"/>
            <a:t>Analysis</a:t>
          </a:r>
          <a:endParaRPr lang="en-NZ" dirty="0"/>
        </a:p>
      </dgm:t>
    </dgm:pt>
    <dgm:pt modelId="{7FFAF017-0309-4D11-87F4-E1A7E0DB4DDD}" type="parTrans" cxnId="{1BEC78FC-0477-45EE-8098-B842B58CEEBB}">
      <dgm:prSet/>
      <dgm:spPr/>
      <dgm:t>
        <a:bodyPr/>
        <a:lstStyle/>
        <a:p>
          <a:endParaRPr lang="en-NZ"/>
        </a:p>
      </dgm:t>
    </dgm:pt>
    <dgm:pt modelId="{63CE1E5F-BF87-4E64-B708-5CE85473CAF0}" type="sibTrans" cxnId="{1BEC78FC-0477-45EE-8098-B842B58CEEBB}">
      <dgm:prSet/>
      <dgm:spPr/>
      <dgm:t>
        <a:bodyPr/>
        <a:lstStyle/>
        <a:p>
          <a:endParaRPr lang="en-NZ"/>
        </a:p>
      </dgm:t>
    </dgm:pt>
    <dgm:pt modelId="{0837C8C1-CA2B-47DC-8FFA-BC27DAD33E17}">
      <dgm:prSet phldrT="[Text]"/>
      <dgm:spPr>
        <a:solidFill>
          <a:srgbClr val="FF0066"/>
        </a:solidFill>
      </dgm:spPr>
      <dgm:t>
        <a:bodyPr/>
        <a:lstStyle/>
        <a:p>
          <a:r>
            <a:rPr lang="en-NZ" dirty="0" smtClean="0"/>
            <a:t>Conclusion</a:t>
          </a:r>
          <a:endParaRPr lang="en-NZ" dirty="0"/>
        </a:p>
      </dgm:t>
    </dgm:pt>
    <dgm:pt modelId="{E7C99634-2360-4A64-ADAA-BF7250AD3A6B}" type="parTrans" cxnId="{BB31D20F-ACAD-4FF5-9933-05F925D4A1B4}">
      <dgm:prSet/>
      <dgm:spPr/>
      <dgm:t>
        <a:bodyPr/>
        <a:lstStyle/>
        <a:p>
          <a:endParaRPr lang="en-NZ"/>
        </a:p>
      </dgm:t>
    </dgm:pt>
    <dgm:pt modelId="{3D906AF4-94C5-47F6-B92A-3622B2A12461}" type="sibTrans" cxnId="{BB31D20F-ACAD-4FF5-9933-05F925D4A1B4}">
      <dgm:prSet/>
      <dgm:spPr/>
      <dgm:t>
        <a:bodyPr/>
        <a:lstStyle/>
        <a:p>
          <a:endParaRPr lang="en-NZ"/>
        </a:p>
      </dgm:t>
    </dgm:pt>
    <dgm:pt modelId="{F6B42CE3-35D0-4B17-82E1-1D373C32F4BB}" type="pres">
      <dgm:prSet presAssocID="{F00ED30C-2FD2-4348-AED6-A29312F0B94D}" presName="Name0" presStyleCnt="0">
        <dgm:presLayoutVars>
          <dgm:chMax val="1"/>
          <dgm:dir/>
          <dgm:animLvl val="ctr"/>
          <dgm:resizeHandles val="exact"/>
        </dgm:presLayoutVars>
      </dgm:prSet>
      <dgm:spPr/>
    </dgm:pt>
    <dgm:pt modelId="{83127180-E930-49E3-B4FB-F70B4816C49B}" type="pres">
      <dgm:prSet presAssocID="{528349C6-7C6C-4894-89D2-C5F89B80EA71}" presName="centerShape" presStyleLbl="node0" presStyleIdx="0" presStyleCnt="1"/>
      <dgm:spPr/>
    </dgm:pt>
    <dgm:pt modelId="{5CF07AEA-B708-4C49-AAB3-1B5CBB6B5ACB}" type="pres">
      <dgm:prSet presAssocID="{D7A243D7-E849-4F67-99C7-6F2A6A6B6540}" presName="node" presStyleLbl="node1" presStyleIdx="0" presStyleCnt="5">
        <dgm:presLayoutVars>
          <dgm:bulletEnabled val="1"/>
        </dgm:presLayoutVars>
      </dgm:prSet>
      <dgm:spPr/>
    </dgm:pt>
    <dgm:pt modelId="{28762D3F-3824-472F-8A26-0FDF04A0DACE}" type="pres">
      <dgm:prSet presAssocID="{D7A243D7-E849-4F67-99C7-6F2A6A6B6540}" presName="dummy" presStyleCnt="0"/>
      <dgm:spPr/>
    </dgm:pt>
    <dgm:pt modelId="{44FF8806-E7B1-4C66-9EB2-F0108EE5F7AA}" type="pres">
      <dgm:prSet presAssocID="{CBAEAA3B-BD54-474B-861B-9DAB8450501D}" presName="sibTrans" presStyleLbl="sibTrans2D1" presStyleIdx="0" presStyleCnt="5"/>
      <dgm:spPr/>
    </dgm:pt>
    <dgm:pt modelId="{2D95A0B5-A9E9-4BF9-BB2A-9B6030D723E3}" type="pres">
      <dgm:prSet presAssocID="{0EA53514-DD57-4693-A591-B161FCD47ED3}" presName="node" presStyleLbl="node1" presStyleIdx="1" presStyleCnt="5">
        <dgm:presLayoutVars>
          <dgm:bulletEnabled val="1"/>
        </dgm:presLayoutVars>
      </dgm:prSet>
      <dgm:spPr/>
    </dgm:pt>
    <dgm:pt modelId="{88DD1533-9255-4AE3-9358-601C98B3821A}" type="pres">
      <dgm:prSet presAssocID="{0EA53514-DD57-4693-A591-B161FCD47ED3}" presName="dummy" presStyleCnt="0"/>
      <dgm:spPr/>
    </dgm:pt>
    <dgm:pt modelId="{6D4189CE-1922-4AB4-9D69-C16CA5334EC3}" type="pres">
      <dgm:prSet presAssocID="{A0DD5DBA-B8A3-48D1-85E1-067007EE875A}" presName="sibTrans" presStyleLbl="sibTrans2D1" presStyleIdx="1" presStyleCnt="5"/>
      <dgm:spPr/>
    </dgm:pt>
    <dgm:pt modelId="{7EFD4465-03C9-4D52-924E-BE5FE46EEBD0}" type="pres">
      <dgm:prSet presAssocID="{50020ED9-02AE-4327-8B13-57500B8EABF1}" presName="node" presStyleLbl="node1" presStyleIdx="2" presStyleCnt="5" custRadScaleRad="99237" custRadScaleInc="1142">
        <dgm:presLayoutVars>
          <dgm:bulletEnabled val="1"/>
        </dgm:presLayoutVars>
      </dgm:prSet>
      <dgm:spPr/>
    </dgm:pt>
    <dgm:pt modelId="{005D2761-6EA8-49DC-B3FA-8C578C7B86BC}" type="pres">
      <dgm:prSet presAssocID="{50020ED9-02AE-4327-8B13-57500B8EABF1}" presName="dummy" presStyleCnt="0"/>
      <dgm:spPr/>
    </dgm:pt>
    <dgm:pt modelId="{ACDE3D8A-89C7-4DCE-8866-9343FDE7C985}" type="pres">
      <dgm:prSet presAssocID="{E103FD42-084D-42FB-AD3F-B6344BD9D377}" presName="sibTrans" presStyleLbl="sibTrans2D1" presStyleIdx="2" presStyleCnt="5"/>
      <dgm:spPr/>
    </dgm:pt>
    <dgm:pt modelId="{6CC60BBB-86C5-4B3D-AF08-4433241970C7}" type="pres">
      <dgm:prSet presAssocID="{07DB9ED2-84FC-4D8C-BF55-9C4CAD2C4360}" presName="node" presStyleLbl="node1" presStyleIdx="3" presStyleCnt="5">
        <dgm:presLayoutVars>
          <dgm:bulletEnabled val="1"/>
        </dgm:presLayoutVars>
      </dgm:prSet>
      <dgm:spPr/>
    </dgm:pt>
    <dgm:pt modelId="{E8C9032F-6111-4351-9A01-7D6E09768A3E}" type="pres">
      <dgm:prSet presAssocID="{07DB9ED2-84FC-4D8C-BF55-9C4CAD2C4360}" presName="dummy" presStyleCnt="0"/>
      <dgm:spPr/>
    </dgm:pt>
    <dgm:pt modelId="{4F95D2E2-8125-446D-A0EE-A1D924E06AAD}" type="pres">
      <dgm:prSet presAssocID="{63CE1E5F-BF87-4E64-B708-5CE85473CAF0}" presName="sibTrans" presStyleLbl="sibTrans2D1" presStyleIdx="3" presStyleCnt="5"/>
      <dgm:spPr/>
    </dgm:pt>
    <dgm:pt modelId="{2F36AC78-0658-4865-8D48-B31BA5F4CB12}" type="pres">
      <dgm:prSet presAssocID="{0837C8C1-CA2B-47DC-8FFA-BC27DAD33E17}" presName="node" presStyleLbl="node1" presStyleIdx="4" presStyleCnt="5">
        <dgm:presLayoutVars>
          <dgm:bulletEnabled val="1"/>
        </dgm:presLayoutVars>
      </dgm:prSet>
      <dgm:spPr/>
    </dgm:pt>
    <dgm:pt modelId="{B9915211-E927-459A-977A-EF175C962AB0}" type="pres">
      <dgm:prSet presAssocID="{0837C8C1-CA2B-47DC-8FFA-BC27DAD33E17}" presName="dummy" presStyleCnt="0"/>
      <dgm:spPr/>
    </dgm:pt>
    <dgm:pt modelId="{519FC9A9-032C-49E8-AA83-3994AD83C961}" type="pres">
      <dgm:prSet presAssocID="{3D906AF4-94C5-47F6-B92A-3622B2A12461}" presName="sibTrans" presStyleLbl="sibTrans2D1" presStyleIdx="4" presStyleCnt="5"/>
      <dgm:spPr/>
    </dgm:pt>
  </dgm:ptLst>
  <dgm:cxnLst>
    <dgm:cxn modelId="{22F82FF8-E240-4595-BD3C-D4488D7716B9}" type="presOf" srcId="{D7A243D7-E849-4F67-99C7-6F2A6A6B6540}" destId="{5CF07AEA-B708-4C49-AAB3-1B5CBB6B5ACB}" srcOrd="0" destOrd="0" presId="urn:microsoft.com/office/officeart/2005/8/layout/radial6"/>
    <dgm:cxn modelId="{8147A03A-830A-482D-A120-9922763A176D}" srcId="{F00ED30C-2FD2-4348-AED6-A29312F0B94D}" destId="{528349C6-7C6C-4894-89D2-C5F89B80EA71}" srcOrd="0" destOrd="0" parTransId="{CBA9ADF7-3FEC-47B1-8394-3DB6005F5DF8}" sibTransId="{961BA262-50CA-436B-9F2E-BF3329A3CB1B}"/>
    <dgm:cxn modelId="{192119D2-7CB9-487F-842D-A5CF5B4ED886}" type="presOf" srcId="{CBAEAA3B-BD54-474B-861B-9DAB8450501D}" destId="{44FF8806-E7B1-4C66-9EB2-F0108EE5F7AA}" srcOrd="0" destOrd="0" presId="urn:microsoft.com/office/officeart/2005/8/layout/radial6"/>
    <dgm:cxn modelId="{11F4A0EC-78B0-4DBB-861F-EC91F639C704}" type="presOf" srcId="{A0DD5DBA-B8A3-48D1-85E1-067007EE875A}" destId="{6D4189CE-1922-4AB4-9D69-C16CA5334EC3}" srcOrd="0" destOrd="0" presId="urn:microsoft.com/office/officeart/2005/8/layout/radial6"/>
    <dgm:cxn modelId="{BB31D20F-ACAD-4FF5-9933-05F925D4A1B4}" srcId="{528349C6-7C6C-4894-89D2-C5F89B80EA71}" destId="{0837C8C1-CA2B-47DC-8FFA-BC27DAD33E17}" srcOrd="4" destOrd="0" parTransId="{E7C99634-2360-4A64-ADAA-BF7250AD3A6B}" sibTransId="{3D906AF4-94C5-47F6-B92A-3622B2A12461}"/>
    <dgm:cxn modelId="{3AC9B7AA-723D-4FE0-95EE-51CE252A2727}" type="presOf" srcId="{0EA53514-DD57-4693-A591-B161FCD47ED3}" destId="{2D95A0B5-A9E9-4BF9-BB2A-9B6030D723E3}" srcOrd="0" destOrd="0" presId="urn:microsoft.com/office/officeart/2005/8/layout/radial6"/>
    <dgm:cxn modelId="{FB591E70-4A6A-485A-8420-3A49C6C79FBC}" type="presOf" srcId="{0837C8C1-CA2B-47DC-8FFA-BC27DAD33E17}" destId="{2F36AC78-0658-4865-8D48-B31BA5F4CB12}" srcOrd="0" destOrd="0" presId="urn:microsoft.com/office/officeart/2005/8/layout/radial6"/>
    <dgm:cxn modelId="{4CFE6FF6-655D-4106-BAAB-661DAE6541A3}" srcId="{528349C6-7C6C-4894-89D2-C5F89B80EA71}" destId="{50020ED9-02AE-4327-8B13-57500B8EABF1}" srcOrd="2" destOrd="0" parTransId="{05450342-DA2C-4683-9F8D-44E0CC2F34C0}" sibTransId="{E103FD42-084D-42FB-AD3F-B6344BD9D377}"/>
    <dgm:cxn modelId="{1BEC78FC-0477-45EE-8098-B842B58CEEBB}" srcId="{528349C6-7C6C-4894-89D2-C5F89B80EA71}" destId="{07DB9ED2-84FC-4D8C-BF55-9C4CAD2C4360}" srcOrd="3" destOrd="0" parTransId="{7FFAF017-0309-4D11-87F4-E1A7E0DB4DDD}" sibTransId="{63CE1E5F-BF87-4E64-B708-5CE85473CAF0}"/>
    <dgm:cxn modelId="{96B1FF8E-63FE-434F-B326-4C92E0985821}" srcId="{528349C6-7C6C-4894-89D2-C5F89B80EA71}" destId="{D7A243D7-E849-4F67-99C7-6F2A6A6B6540}" srcOrd="0" destOrd="0" parTransId="{8E935B52-80EA-4FBC-A1F9-BEE2CB72F0A6}" sibTransId="{CBAEAA3B-BD54-474B-861B-9DAB8450501D}"/>
    <dgm:cxn modelId="{D1A91DA2-3368-4258-8C49-5DD88B637E2A}" type="presOf" srcId="{07DB9ED2-84FC-4D8C-BF55-9C4CAD2C4360}" destId="{6CC60BBB-86C5-4B3D-AF08-4433241970C7}" srcOrd="0" destOrd="0" presId="urn:microsoft.com/office/officeart/2005/8/layout/radial6"/>
    <dgm:cxn modelId="{A512A3E8-773C-4643-9A17-FC24EE93EAE0}" type="presOf" srcId="{50020ED9-02AE-4327-8B13-57500B8EABF1}" destId="{7EFD4465-03C9-4D52-924E-BE5FE46EEBD0}" srcOrd="0" destOrd="0" presId="urn:microsoft.com/office/officeart/2005/8/layout/radial6"/>
    <dgm:cxn modelId="{88029E6F-414D-458B-9BC6-35A8F03BAB1A}" type="presOf" srcId="{528349C6-7C6C-4894-89D2-C5F89B80EA71}" destId="{83127180-E930-49E3-B4FB-F70B4816C49B}" srcOrd="0" destOrd="0" presId="urn:microsoft.com/office/officeart/2005/8/layout/radial6"/>
    <dgm:cxn modelId="{814B48C3-1042-468C-A6AC-1F978B12C765}" type="presOf" srcId="{63CE1E5F-BF87-4E64-B708-5CE85473CAF0}" destId="{4F95D2E2-8125-446D-A0EE-A1D924E06AAD}" srcOrd="0" destOrd="0" presId="urn:microsoft.com/office/officeart/2005/8/layout/radial6"/>
    <dgm:cxn modelId="{4D9A4541-F18F-4A6B-A403-71A68033CC16}" srcId="{528349C6-7C6C-4894-89D2-C5F89B80EA71}" destId="{0EA53514-DD57-4693-A591-B161FCD47ED3}" srcOrd="1" destOrd="0" parTransId="{18A601CF-4E9B-4804-99DB-0CF001BB2255}" sibTransId="{A0DD5DBA-B8A3-48D1-85E1-067007EE875A}"/>
    <dgm:cxn modelId="{E387A8B1-E6C2-4937-87D9-0376017C0B28}" type="presOf" srcId="{3D906AF4-94C5-47F6-B92A-3622B2A12461}" destId="{519FC9A9-032C-49E8-AA83-3994AD83C961}" srcOrd="0" destOrd="0" presId="urn:microsoft.com/office/officeart/2005/8/layout/radial6"/>
    <dgm:cxn modelId="{0A806EB9-8C14-4703-A335-3A653F9C541E}" type="presOf" srcId="{F00ED30C-2FD2-4348-AED6-A29312F0B94D}" destId="{F6B42CE3-35D0-4B17-82E1-1D373C32F4BB}" srcOrd="0" destOrd="0" presId="urn:microsoft.com/office/officeart/2005/8/layout/radial6"/>
    <dgm:cxn modelId="{978E1ED1-A1F5-478A-95FD-E244C1895661}" type="presOf" srcId="{E103FD42-084D-42FB-AD3F-B6344BD9D377}" destId="{ACDE3D8A-89C7-4DCE-8866-9343FDE7C985}" srcOrd="0" destOrd="0" presId="urn:microsoft.com/office/officeart/2005/8/layout/radial6"/>
    <dgm:cxn modelId="{01197602-8385-4621-A12E-00BFDBDE9C23}" type="presParOf" srcId="{F6B42CE3-35D0-4B17-82E1-1D373C32F4BB}" destId="{83127180-E930-49E3-B4FB-F70B4816C49B}" srcOrd="0" destOrd="0" presId="urn:microsoft.com/office/officeart/2005/8/layout/radial6"/>
    <dgm:cxn modelId="{4738CEEC-5A7C-44C9-A75B-709565133D7D}" type="presParOf" srcId="{F6B42CE3-35D0-4B17-82E1-1D373C32F4BB}" destId="{5CF07AEA-B708-4C49-AAB3-1B5CBB6B5ACB}" srcOrd="1" destOrd="0" presId="urn:microsoft.com/office/officeart/2005/8/layout/radial6"/>
    <dgm:cxn modelId="{37823AD1-41C2-4DB5-A767-0B51272061F1}" type="presParOf" srcId="{F6B42CE3-35D0-4B17-82E1-1D373C32F4BB}" destId="{28762D3F-3824-472F-8A26-0FDF04A0DACE}" srcOrd="2" destOrd="0" presId="urn:microsoft.com/office/officeart/2005/8/layout/radial6"/>
    <dgm:cxn modelId="{DC1D760B-00B7-4F1D-BF48-AA8FA771EE6E}" type="presParOf" srcId="{F6B42CE3-35D0-4B17-82E1-1D373C32F4BB}" destId="{44FF8806-E7B1-4C66-9EB2-F0108EE5F7AA}" srcOrd="3" destOrd="0" presId="urn:microsoft.com/office/officeart/2005/8/layout/radial6"/>
    <dgm:cxn modelId="{CAD05E54-1789-4024-9A10-61E3ABF77307}" type="presParOf" srcId="{F6B42CE3-35D0-4B17-82E1-1D373C32F4BB}" destId="{2D95A0B5-A9E9-4BF9-BB2A-9B6030D723E3}" srcOrd="4" destOrd="0" presId="urn:microsoft.com/office/officeart/2005/8/layout/radial6"/>
    <dgm:cxn modelId="{1BB93E2E-2EAE-4DCE-98AD-06CD053C4C67}" type="presParOf" srcId="{F6B42CE3-35D0-4B17-82E1-1D373C32F4BB}" destId="{88DD1533-9255-4AE3-9358-601C98B3821A}" srcOrd="5" destOrd="0" presId="urn:microsoft.com/office/officeart/2005/8/layout/radial6"/>
    <dgm:cxn modelId="{A647A962-7903-43CC-9E42-42ECB8DBA8DB}" type="presParOf" srcId="{F6B42CE3-35D0-4B17-82E1-1D373C32F4BB}" destId="{6D4189CE-1922-4AB4-9D69-C16CA5334EC3}" srcOrd="6" destOrd="0" presId="urn:microsoft.com/office/officeart/2005/8/layout/radial6"/>
    <dgm:cxn modelId="{53FA7A1E-8C5A-44FA-878D-2BBDB3FD8638}" type="presParOf" srcId="{F6B42CE3-35D0-4B17-82E1-1D373C32F4BB}" destId="{7EFD4465-03C9-4D52-924E-BE5FE46EEBD0}" srcOrd="7" destOrd="0" presId="urn:microsoft.com/office/officeart/2005/8/layout/radial6"/>
    <dgm:cxn modelId="{70BE1AA4-FFB0-4E4D-A58E-49A22F7A0821}" type="presParOf" srcId="{F6B42CE3-35D0-4B17-82E1-1D373C32F4BB}" destId="{005D2761-6EA8-49DC-B3FA-8C578C7B86BC}" srcOrd="8" destOrd="0" presId="urn:microsoft.com/office/officeart/2005/8/layout/radial6"/>
    <dgm:cxn modelId="{91043FCB-96A9-44A4-BB23-D6031591CD0F}" type="presParOf" srcId="{F6B42CE3-35D0-4B17-82E1-1D373C32F4BB}" destId="{ACDE3D8A-89C7-4DCE-8866-9343FDE7C985}" srcOrd="9" destOrd="0" presId="urn:microsoft.com/office/officeart/2005/8/layout/radial6"/>
    <dgm:cxn modelId="{9368C7ED-E721-4F90-8928-174221EB04A1}" type="presParOf" srcId="{F6B42CE3-35D0-4B17-82E1-1D373C32F4BB}" destId="{6CC60BBB-86C5-4B3D-AF08-4433241970C7}" srcOrd="10" destOrd="0" presId="urn:microsoft.com/office/officeart/2005/8/layout/radial6"/>
    <dgm:cxn modelId="{D39AF37D-2377-40AD-B796-7E82BE312570}" type="presParOf" srcId="{F6B42CE3-35D0-4B17-82E1-1D373C32F4BB}" destId="{E8C9032F-6111-4351-9A01-7D6E09768A3E}" srcOrd="11" destOrd="0" presId="urn:microsoft.com/office/officeart/2005/8/layout/radial6"/>
    <dgm:cxn modelId="{83349121-28E4-4EEB-BAA5-F3998C41EEFF}" type="presParOf" srcId="{F6B42CE3-35D0-4B17-82E1-1D373C32F4BB}" destId="{4F95D2E2-8125-446D-A0EE-A1D924E06AAD}" srcOrd="12" destOrd="0" presId="urn:microsoft.com/office/officeart/2005/8/layout/radial6"/>
    <dgm:cxn modelId="{319545F6-7F09-4109-9E95-F9BB18F5BF22}" type="presParOf" srcId="{F6B42CE3-35D0-4B17-82E1-1D373C32F4BB}" destId="{2F36AC78-0658-4865-8D48-B31BA5F4CB12}" srcOrd="13" destOrd="0" presId="urn:microsoft.com/office/officeart/2005/8/layout/radial6"/>
    <dgm:cxn modelId="{D9153DB3-9FDE-49D0-9CD2-4E2A16F08CD4}" type="presParOf" srcId="{F6B42CE3-35D0-4B17-82E1-1D373C32F4BB}" destId="{B9915211-E927-459A-977A-EF175C962AB0}" srcOrd="14" destOrd="0" presId="urn:microsoft.com/office/officeart/2005/8/layout/radial6"/>
    <dgm:cxn modelId="{C2DA06B4-8B3D-485A-9BEF-2C2A0F8EACA0}" type="presParOf" srcId="{F6B42CE3-35D0-4B17-82E1-1D373C32F4BB}" destId="{519FC9A9-032C-49E8-AA83-3994AD83C961}"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FC9A9-032C-49E8-AA83-3994AD83C961}">
      <dsp:nvSpPr>
        <dsp:cNvPr id="0" name=""/>
        <dsp:cNvSpPr/>
      </dsp:nvSpPr>
      <dsp:spPr>
        <a:xfrm>
          <a:off x="1374925" y="501235"/>
          <a:ext cx="3346149" cy="3346149"/>
        </a:xfrm>
        <a:prstGeom prst="blockArc">
          <a:avLst>
            <a:gd name="adj1" fmla="val 11880000"/>
            <a:gd name="adj2" fmla="val 162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95D2E2-8125-446D-A0EE-A1D924E06AAD}">
      <dsp:nvSpPr>
        <dsp:cNvPr id="0" name=""/>
        <dsp:cNvSpPr/>
      </dsp:nvSpPr>
      <dsp:spPr>
        <a:xfrm>
          <a:off x="1374925" y="501235"/>
          <a:ext cx="3346149" cy="3346149"/>
        </a:xfrm>
        <a:prstGeom prst="blockArc">
          <a:avLst>
            <a:gd name="adj1" fmla="val 7560000"/>
            <a:gd name="adj2" fmla="val 1188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DE3D8A-89C7-4DCE-8866-9343FDE7C985}">
      <dsp:nvSpPr>
        <dsp:cNvPr id="0" name=""/>
        <dsp:cNvSpPr/>
      </dsp:nvSpPr>
      <dsp:spPr>
        <a:xfrm>
          <a:off x="1364260" y="493552"/>
          <a:ext cx="3346149" cy="3346149"/>
        </a:xfrm>
        <a:prstGeom prst="blockArc">
          <a:avLst>
            <a:gd name="adj1" fmla="val 3247670"/>
            <a:gd name="adj2" fmla="val 7532352"/>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4189CE-1922-4AB4-9D69-C16CA5334EC3}">
      <dsp:nvSpPr>
        <dsp:cNvPr id="0" name=""/>
        <dsp:cNvSpPr/>
      </dsp:nvSpPr>
      <dsp:spPr>
        <a:xfrm>
          <a:off x="1370926" y="488757"/>
          <a:ext cx="3346149" cy="3346149"/>
        </a:xfrm>
        <a:prstGeom prst="blockArc">
          <a:avLst>
            <a:gd name="adj1" fmla="val 20547562"/>
            <a:gd name="adj2" fmla="val 3264942"/>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FF8806-E7B1-4C66-9EB2-F0108EE5F7AA}">
      <dsp:nvSpPr>
        <dsp:cNvPr id="0" name=""/>
        <dsp:cNvSpPr/>
      </dsp:nvSpPr>
      <dsp:spPr>
        <a:xfrm>
          <a:off x="1374925" y="501235"/>
          <a:ext cx="3346149" cy="3346149"/>
        </a:xfrm>
        <a:prstGeom prst="blockArc">
          <a:avLst>
            <a:gd name="adj1" fmla="val 16200000"/>
            <a:gd name="adj2" fmla="val 2052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127180-E930-49E3-B4FB-F70B4816C49B}">
      <dsp:nvSpPr>
        <dsp:cNvPr id="0" name=""/>
        <dsp:cNvSpPr/>
      </dsp:nvSpPr>
      <dsp:spPr>
        <a:xfrm>
          <a:off x="2278558" y="1404868"/>
          <a:ext cx="1538882" cy="15388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NZ" sz="2900" kern="1200" dirty="0" smtClean="0"/>
            <a:t>PPDAC</a:t>
          </a:r>
          <a:endParaRPr lang="en-NZ" sz="2900" kern="1200" dirty="0"/>
        </a:p>
      </dsp:txBody>
      <dsp:txXfrm>
        <a:off x="2503922" y="1630232"/>
        <a:ext cx="1088154" cy="1088154"/>
      </dsp:txXfrm>
    </dsp:sp>
    <dsp:sp modelId="{5CF07AEA-B708-4C49-AAB3-1B5CBB6B5ACB}">
      <dsp:nvSpPr>
        <dsp:cNvPr id="0" name=""/>
        <dsp:cNvSpPr/>
      </dsp:nvSpPr>
      <dsp:spPr>
        <a:xfrm>
          <a:off x="2509391" y="1406"/>
          <a:ext cx="1077217" cy="1077217"/>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NZ" sz="1200" kern="1200" dirty="0" smtClean="0"/>
            <a:t>Problem</a:t>
          </a:r>
          <a:endParaRPr lang="en-NZ" sz="1200" kern="1200" dirty="0"/>
        </a:p>
      </dsp:txBody>
      <dsp:txXfrm>
        <a:off x="2667146" y="159161"/>
        <a:ext cx="761707" cy="761707"/>
      </dsp:txXfrm>
    </dsp:sp>
    <dsp:sp modelId="{2D95A0B5-A9E9-4BF9-BB2A-9B6030D723E3}">
      <dsp:nvSpPr>
        <dsp:cNvPr id="0" name=""/>
        <dsp:cNvSpPr/>
      </dsp:nvSpPr>
      <dsp:spPr>
        <a:xfrm>
          <a:off x="4063697" y="1130676"/>
          <a:ext cx="1077217" cy="1077217"/>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NZ" sz="1200" kern="1200" dirty="0" smtClean="0"/>
            <a:t>Plan</a:t>
          </a:r>
          <a:endParaRPr lang="en-NZ" sz="1200" kern="1200" dirty="0"/>
        </a:p>
      </dsp:txBody>
      <dsp:txXfrm>
        <a:off x="4221452" y="1288431"/>
        <a:ext cx="761707" cy="761707"/>
      </dsp:txXfrm>
    </dsp:sp>
    <dsp:sp modelId="{7EFD4465-03C9-4D52-924E-BE5FE46EEBD0}">
      <dsp:nvSpPr>
        <dsp:cNvPr id="0" name=""/>
        <dsp:cNvSpPr/>
      </dsp:nvSpPr>
      <dsp:spPr>
        <a:xfrm>
          <a:off x="3456388" y="2952330"/>
          <a:ext cx="1077217" cy="1077217"/>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NZ" sz="1200" kern="1200" dirty="0" smtClean="0"/>
            <a:t>Data</a:t>
          </a:r>
          <a:endParaRPr lang="en-NZ" sz="1200" kern="1200" dirty="0"/>
        </a:p>
      </dsp:txBody>
      <dsp:txXfrm>
        <a:off x="3614143" y="3110085"/>
        <a:ext cx="761707" cy="761707"/>
      </dsp:txXfrm>
    </dsp:sp>
    <dsp:sp modelId="{6CC60BBB-86C5-4B3D-AF08-4433241970C7}">
      <dsp:nvSpPr>
        <dsp:cNvPr id="0" name=""/>
        <dsp:cNvSpPr/>
      </dsp:nvSpPr>
      <dsp:spPr>
        <a:xfrm>
          <a:off x="1548776" y="2957873"/>
          <a:ext cx="1077217" cy="1077217"/>
        </a:xfrm>
        <a:prstGeom prst="ellipse">
          <a:avLst/>
        </a:prstGeom>
        <a:solidFill>
          <a:srgbClr val="00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NZ" sz="1200" kern="1200" dirty="0" smtClean="0"/>
            <a:t>Analysis</a:t>
          </a:r>
          <a:endParaRPr lang="en-NZ" sz="1200" kern="1200" dirty="0"/>
        </a:p>
      </dsp:txBody>
      <dsp:txXfrm>
        <a:off x="1706531" y="3115628"/>
        <a:ext cx="761707" cy="761707"/>
      </dsp:txXfrm>
    </dsp:sp>
    <dsp:sp modelId="{2F36AC78-0658-4865-8D48-B31BA5F4CB12}">
      <dsp:nvSpPr>
        <dsp:cNvPr id="0" name=""/>
        <dsp:cNvSpPr/>
      </dsp:nvSpPr>
      <dsp:spPr>
        <a:xfrm>
          <a:off x="955084" y="1130676"/>
          <a:ext cx="1077217" cy="1077217"/>
        </a:xfrm>
        <a:prstGeom prst="ellipse">
          <a:avLst/>
        </a:prstGeom>
        <a:solidFill>
          <a:srgbClr val="FF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NZ" sz="1200" kern="1200" dirty="0" smtClean="0"/>
            <a:t>Conclusion</a:t>
          </a:r>
          <a:endParaRPr lang="en-NZ" sz="1200" kern="1200" dirty="0"/>
        </a:p>
      </dsp:txBody>
      <dsp:txXfrm>
        <a:off x="1112839" y="1288431"/>
        <a:ext cx="761707" cy="76170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1434DBA9-C03D-42EE-9A85-E4901833FAFA}" type="datetimeFigureOut">
              <a:rPr lang="en-NZ" smtClean="0"/>
              <a:t>15/02/2014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BAF1872-6A1C-42C5-9BB2-2569675CB361}" type="slidenum">
              <a:rPr lang="en-NZ" smtClean="0"/>
              <a:t>‹#›</a:t>
            </a:fld>
            <a:endParaRPr lang="en-NZ"/>
          </a:p>
        </p:txBody>
      </p:sp>
    </p:spTree>
    <p:extLst>
      <p:ext uri="{BB962C8B-B14F-4D97-AF65-F5344CB8AC3E}">
        <p14:creationId xmlns:p14="http://schemas.microsoft.com/office/powerpoint/2010/main" val="2873853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1434DBA9-C03D-42EE-9A85-E4901833FAFA}" type="datetimeFigureOut">
              <a:rPr lang="en-NZ" smtClean="0"/>
              <a:t>15/02/2014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BAF1872-6A1C-42C5-9BB2-2569675CB361}" type="slidenum">
              <a:rPr lang="en-NZ" smtClean="0"/>
              <a:t>‹#›</a:t>
            </a:fld>
            <a:endParaRPr lang="en-NZ"/>
          </a:p>
        </p:txBody>
      </p:sp>
    </p:spTree>
    <p:extLst>
      <p:ext uri="{BB962C8B-B14F-4D97-AF65-F5344CB8AC3E}">
        <p14:creationId xmlns:p14="http://schemas.microsoft.com/office/powerpoint/2010/main" val="1078604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1434DBA9-C03D-42EE-9A85-E4901833FAFA}" type="datetimeFigureOut">
              <a:rPr lang="en-NZ" smtClean="0"/>
              <a:t>15/02/2014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BAF1872-6A1C-42C5-9BB2-2569675CB361}" type="slidenum">
              <a:rPr lang="en-NZ" smtClean="0"/>
              <a:t>‹#›</a:t>
            </a:fld>
            <a:endParaRPr lang="en-NZ"/>
          </a:p>
        </p:txBody>
      </p:sp>
    </p:spTree>
    <p:extLst>
      <p:ext uri="{BB962C8B-B14F-4D97-AF65-F5344CB8AC3E}">
        <p14:creationId xmlns:p14="http://schemas.microsoft.com/office/powerpoint/2010/main" val="3047965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1434DBA9-C03D-42EE-9A85-E4901833FAFA}" type="datetimeFigureOut">
              <a:rPr lang="en-NZ" smtClean="0"/>
              <a:t>15/02/2014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BAF1872-6A1C-42C5-9BB2-2569675CB361}" type="slidenum">
              <a:rPr lang="en-NZ" smtClean="0"/>
              <a:t>‹#›</a:t>
            </a:fld>
            <a:endParaRPr lang="en-NZ"/>
          </a:p>
        </p:txBody>
      </p:sp>
    </p:spTree>
    <p:extLst>
      <p:ext uri="{BB962C8B-B14F-4D97-AF65-F5344CB8AC3E}">
        <p14:creationId xmlns:p14="http://schemas.microsoft.com/office/powerpoint/2010/main" val="1790640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4DBA9-C03D-42EE-9A85-E4901833FAFA}" type="datetimeFigureOut">
              <a:rPr lang="en-NZ" smtClean="0"/>
              <a:t>15/02/2014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BAF1872-6A1C-42C5-9BB2-2569675CB361}" type="slidenum">
              <a:rPr lang="en-NZ" smtClean="0"/>
              <a:t>‹#›</a:t>
            </a:fld>
            <a:endParaRPr lang="en-NZ"/>
          </a:p>
        </p:txBody>
      </p:sp>
    </p:spTree>
    <p:extLst>
      <p:ext uri="{BB962C8B-B14F-4D97-AF65-F5344CB8AC3E}">
        <p14:creationId xmlns:p14="http://schemas.microsoft.com/office/powerpoint/2010/main" val="875170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1434DBA9-C03D-42EE-9A85-E4901833FAFA}" type="datetimeFigureOut">
              <a:rPr lang="en-NZ" smtClean="0"/>
              <a:t>15/02/2014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BAF1872-6A1C-42C5-9BB2-2569675CB361}" type="slidenum">
              <a:rPr lang="en-NZ" smtClean="0"/>
              <a:t>‹#›</a:t>
            </a:fld>
            <a:endParaRPr lang="en-NZ"/>
          </a:p>
        </p:txBody>
      </p:sp>
    </p:spTree>
    <p:extLst>
      <p:ext uri="{BB962C8B-B14F-4D97-AF65-F5344CB8AC3E}">
        <p14:creationId xmlns:p14="http://schemas.microsoft.com/office/powerpoint/2010/main" val="465447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1434DBA9-C03D-42EE-9A85-E4901833FAFA}" type="datetimeFigureOut">
              <a:rPr lang="en-NZ" smtClean="0"/>
              <a:t>15/02/2014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BBAF1872-6A1C-42C5-9BB2-2569675CB361}" type="slidenum">
              <a:rPr lang="en-NZ" smtClean="0"/>
              <a:t>‹#›</a:t>
            </a:fld>
            <a:endParaRPr lang="en-NZ"/>
          </a:p>
        </p:txBody>
      </p:sp>
    </p:spTree>
    <p:extLst>
      <p:ext uri="{BB962C8B-B14F-4D97-AF65-F5344CB8AC3E}">
        <p14:creationId xmlns:p14="http://schemas.microsoft.com/office/powerpoint/2010/main" val="696247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1434DBA9-C03D-42EE-9A85-E4901833FAFA}" type="datetimeFigureOut">
              <a:rPr lang="en-NZ" smtClean="0"/>
              <a:t>15/02/2014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BBAF1872-6A1C-42C5-9BB2-2569675CB361}" type="slidenum">
              <a:rPr lang="en-NZ" smtClean="0"/>
              <a:t>‹#›</a:t>
            </a:fld>
            <a:endParaRPr lang="en-NZ"/>
          </a:p>
        </p:txBody>
      </p:sp>
    </p:spTree>
    <p:extLst>
      <p:ext uri="{BB962C8B-B14F-4D97-AF65-F5344CB8AC3E}">
        <p14:creationId xmlns:p14="http://schemas.microsoft.com/office/powerpoint/2010/main" val="4130196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4DBA9-C03D-42EE-9A85-E4901833FAFA}" type="datetimeFigureOut">
              <a:rPr lang="en-NZ" smtClean="0"/>
              <a:t>15/02/2014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BBAF1872-6A1C-42C5-9BB2-2569675CB361}" type="slidenum">
              <a:rPr lang="en-NZ" smtClean="0"/>
              <a:t>‹#›</a:t>
            </a:fld>
            <a:endParaRPr lang="en-NZ"/>
          </a:p>
        </p:txBody>
      </p:sp>
    </p:spTree>
    <p:extLst>
      <p:ext uri="{BB962C8B-B14F-4D97-AF65-F5344CB8AC3E}">
        <p14:creationId xmlns:p14="http://schemas.microsoft.com/office/powerpoint/2010/main" val="3058218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4DBA9-C03D-42EE-9A85-E4901833FAFA}" type="datetimeFigureOut">
              <a:rPr lang="en-NZ" smtClean="0"/>
              <a:t>15/02/2014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BAF1872-6A1C-42C5-9BB2-2569675CB361}" type="slidenum">
              <a:rPr lang="en-NZ" smtClean="0"/>
              <a:t>‹#›</a:t>
            </a:fld>
            <a:endParaRPr lang="en-NZ"/>
          </a:p>
        </p:txBody>
      </p:sp>
    </p:spTree>
    <p:extLst>
      <p:ext uri="{BB962C8B-B14F-4D97-AF65-F5344CB8AC3E}">
        <p14:creationId xmlns:p14="http://schemas.microsoft.com/office/powerpoint/2010/main" val="1354788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4DBA9-C03D-42EE-9A85-E4901833FAFA}" type="datetimeFigureOut">
              <a:rPr lang="en-NZ" smtClean="0"/>
              <a:t>15/02/2014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BAF1872-6A1C-42C5-9BB2-2569675CB361}" type="slidenum">
              <a:rPr lang="en-NZ" smtClean="0"/>
              <a:t>‹#›</a:t>
            </a:fld>
            <a:endParaRPr lang="en-NZ"/>
          </a:p>
        </p:txBody>
      </p:sp>
    </p:spTree>
    <p:extLst>
      <p:ext uri="{BB962C8B-B14F-4D97-AF65-F5344CB8AC3E}">
        <p14:creationId xmlns:p14="http://schemas.microsoft.com/office/powerpoint/2010/main" val="292354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4DBA9-C03D-42EE-9A85-E4901833FAFA}" type="datetimeFigureOut">
              <a:rPr lang="en-NZ" smtClean="0"/>
              <a:t>15/02/2014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F1872-6A1C-42C5-9BB2-2569675CB361}" type="slidenum">
              <a:rPr lang="en-NZ" smtClean="0"/>
              <a:t>‹#›</a:t>
            </a:fld>
            <a:endParaRPr lang="en-NZ"/>
          </a:p>
        </p:txBody>
      </p:sp>
    </p:spTree>
    <p:extLst>
      <p:ext uri="{BB962C8B-B14F-4D97-AF65-F5344CB8AC3E}">
        <p14:creationId xmlns:p14="http://schemas.microsoft.com/office/powerpoint/2010/main" val="1138901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murderousmaths.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Wg0fhf51qo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Statistics</a:t>
            </a:r>
            <a:br>
              <a:rPr lang="en-NZ" dirty="0" smtClean="0"/>
            </a:br>
            <a:r>
              <a:rPr lang="en-NZ" dirty="0" smtClean="0"/>
              <a:t>Time Series</a:t>
            </a:r>
            <a:endParaRPr lang="en-NZ" dirty="0"/>
          </a:p>
        </p:txBody>
      </p:sp>
      <p:sp>
        <p:nvSpPr>
          <p:cNvPr id="3" name="Subtitle 2"/>
          <p:cNvSpPr>
            <a:spLocks noGrp="1"/>
          </p:cNvSpPr>
          <p:nvPr>
            <p:ph type="subTitle" idx="1"/>
          </p:nvPr>
        </p:nvSpPr>
        <p:spPr/>
        <p:txBody>
          <a:bodyPr/>
          <a:lstStyle/>
          <a:p>
            <a:r>
              <a:rPr lang="en-NZ" dirty="0" smtClean="0"/>
              <a:t>The Final Report</a:t>
            </a:r>
            <a:endParaRPr lang="en-NZ" dirty="0"/>
          </a:p>
        </p:txBody>
      </p:sp>
      <p:pic>
        <p:nvPicPr>
          <p:cNvPr id="5" name="Picture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8575" y="4869160"/>
            <a:ext cx="3581400" cy="1562100"/>
          </a:xfrm>
          <a:prstGeom prst="rect">
            <a:avLst/>
          </a:prstGeom>
        </p:spPr>
      </p:pic>
    </p:spTree>
    <p:extLst>
      <p:ext uri="{BB962C8B-B14F-4D97-AF65-F5344CB8AC3E}">
        <p14:creationId xmlns:p14="http://schemas.microsoft.com/office/powerpoint/2010/main" val="1555854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548680"/>
            <a:ext cx="7920880" cy="4801314"/>
          </a:xfrm>
          <a:prstGeom prst="rect">
            <a:avLst/>
          </a:prstGeom>
          <a:noFill/>
        </p:spPr>
        <p:txBody>
          <a:bodyPr wrap="square" rtlCol="0">
            <a:spAutoFit/>
          </a:bodyPr>
          <a:lstStyle/>
          <a:p>
            <a:r>
              <a:rPr lang="en-NZ" dirty="0" smtClean="0"/>
              <a:t>or you might just want a list to use</a:t>
            </a:r>
          </a:p>
          <a:p>
            <a:endParaRPr lang="en-NZ" dirty="0"/>
          </a:p>
          <a:p>
            <a:pPr marL="285750" indent="-285750">
              <a:buFont typeface="Arial" panose="020B0604020202020204" pitchFamily="34" charset="0"/>
              <a:buChar char="•"/>
            </a:pPr>
            <a:r>
              <a:rPr lang="en-NZ" b="1" dirty="0" smtClean="0"/>
              <a:t>Introduction</a:t>
            </a:r>
            <a:r>
              <a:rPr lang="en-NZ" dirty="0" smtClean="0"/>
              <a:t> – give the background information to your investigation hat you researched.</a:t>
            </a:r>
          </a:p>
          <a:p>
            <a:pPr marL="285750" indent="-285750">
              <a:buFont typeface="Arial" panose="020B0604020202020204" pitchFamily="34" charset="0"/>
              <a:buChar char="•"/>
            </a:pPr>
            <a:r>
              <a:rPr lang="en-NZ" b="1" dirty="0" smtClean="0"/>
              <a:t>Problem</a:t>
            </a:r>
            <a:r>
              <a:rPr lang="en-NZ" dirty="0" smtClean="0"/>
              <a:t>- set the context of your investigation</a:t>
            </a:r>
          </a:p>
          <a:p>
            <a:pPr marL="285750" indent="-285750">
              <a:buFont typeface="Arial" panose="020B0604020202020204" pitchFamily="34" charset="0"/>
              <a:buChar char="•"/>
            </a:pPr>
            <a:r>
              <a:rPr lang="en-NZ" b="1" dirty="0" smtClean="0"/>
              <a:t>Charts</a:t>
            </a:r>
            <a:r>
              <a:rPr lang="en-NZ" dirty="0" smtClean="0"/>
              <a:t> with analysis </a:t>
            </a:r>
          </a:p>
          <a:p>
            <a:pPr marL="742950" lvl="1" indent="-285750">
              <a:buFont typeface="Arial" panose="020B0604020202020204" pitchFamily="34" charset="0"/>
              <a:buChar char="•"/>
            </a:pPr>
            <a:r>
              <a:rPr lang="en-NZ" b="1" dirty="0" smtClean="0"/>
              <a:t>trend line </a:t>
            </a:r>
            <a:r>
              <a:rPr lang="en-NZ" dirty="0" smtClean="0"/>
              <a:t>– put labels on your axes or you get nothing!</a:t>
            </a:r>
            <a:endParaRPr lang="en-NZ" b="1" dirty="0" smtClean="0"/>
          </a:p>
          <a:p>
            <a:pPr marL="742950" lvl="1" indent="-285750">
              <a:buFont typeface="Arial" panose="020B0604020202020204" pitchFamily="34" charset="0"/>
              <a:buChar char="•"/>
            </a:pPr>
            <a:r>
              <a:rPr lang="en-NZ" b="1" dirty="0" smtClean="0"/>
              <a:t>seasonal variation</a:t>
            </a:r>
          </a:p>
          <a:p>
            <a:pPr marL="742950" lvl="1" indent="-285750">
              <a:buFont typeface="Arial" panose="020B0604020202020204" pitchFamily="34" charset="0"/>
              <a:buChar char="•"/>
            </a:pPr>
            <a:r>
              <a:rPr lang="en-NZ" b="1" dirty="0" smtClean="0"/>
              <a:t>residuals – </a:t>
            </a:r>
            <a:r>
              <a:rPr lang="en-NZ" dirty="0" smtClean="0"/>
              <a:t>is there some variation due to non seasonal effects? </a:t>
            </a:r>
            <a:endParaRPr lang="en-NZ" b="1" dirty="0" smtClean="0"/>
          </a:p>
          <a:p>
            <a:pPr marL="742950" lvl="1" indent="-285750">
              <a:buFont typeface="Arial" panose="020B0604020202020204" pitchFamily="34" charset="0"/>
              <a:buChar char="•"/>
            </a:pPr>
            <a:r>
              <a:rPr lang="en-NZ" b="1" dirty="0" smtClean="0"/>
              <a:t>recomposed data – </a:t>
            </a:r>
            <a:r>
              <a:rPr lang="en-NZ" dirty="0" smtClean="0"/>
              <a:t>puts the data back together using the Holts Winter additive model</a:t>
            </a:r>
          </a:p>
          <a:p>
            <a:pPr marL="742950" lvl="1" indent="-285750">
              <a:buFont typeface="Arial" panose="020B0604020202020204" pitchFamily="34" charset="0"/>
              <a:buChar char="•"/>
            </a:pPr>
            <a:r>
              <a:rPr lang="en-NZ" b="1" dirty="0" smtClean="0"/>
              <a:t>fit of model</a:t>
            </a:r>
            <a:r>
              <a:rPr lang="en-NZ" dirty="0" smtClean="0"/>
              <a:t> – how well does the recomposed data match up to the original data</a:t>
            </a:r>
            <a:endParaRPr lang="en-NZ" b="1" dirty="0" smtClean="0"/>
          </a:p>
          <a:p>
            <a:pPr marL="742950" lvl="1" indent="-285750">
              <a:buFont typeface="Arial" panose="020B0604020202020204" pitchFamily="34" charset="0"/>
              <a:buChar char="•"/>
            </a:pPr>
            <a:r>
              <a:rPr lang="en-NZ" b="1" dirty="0" smtClean="0"/>
              <a:t>prediction - </a:t>
            </a:r>
            <a:r>
              <a:rPr lang="en-NZ" dirty="0" smtClean="0"/>
              <a:t> what happens over the next two years. quote examples form your data</a:t>
            </a:r>
            <a:endParaRPr lang="en-NZ" b="1" dirty="0" smtClean="0"/>
          </a:p>
          <a:p>
            <a:pPr marL="285750" indent="-285750">
              <a:buFont typeface="Arial" panose="020B0604020202020204" pitchFamily="34" charset="0"/>
              <a:buChar char="•"/>
            </a:pPr>
            <a:r>
              <a:rPr lang="en-NZ" b="1" dirty="0" smtClean="0"/>
              <a:t>Conclusion</a:t>
            </a:r>
            <a:r>
              <a:rPr lang="en-NZ" dirty="0" smtClean="0"/>
              <a:t> – did your analysis give you what you expected. If it didn’t what was different?</a:t>
            </a:r>
          </a:p>
        </p:txBody>
      </p:sp>
    </p:spTree>
    <p:extLst>
      <p:ext uri="{BB962C8B-B14F-4D97-AF65-F5344CB8AC3E}">
        <p14:creationId xmlns:p14="http://schemas.microsoft.com/office/powerpoint/2010/main" val="568611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7584" y="548680"/>
            <a:ext cx="7920880" cy="646331"/>
          </a:xfrm>
          <a:prstGeom prst="rect">
            <a:avLst/>
          </a:prstGeom>
          <a:noFill/>
        </p:spPr>
        <p:txBody>
          <a:bodyPr wrap="square" rtlCol="0">
            <a:spAutoFit/>
          </a:bodyPr>
          <a:lstStyle/>
          <a:p>
            <a:r>
              <a:rPr lang="en-NZ" dirty="0" smtClean="0"/>
              <a:t>Your first piece of research should be to put the investigation in context use this to develop a clear purpose for the investigation </a:t>
            </a:r>
            <a:endParaRPr lang="en-NZ" dirty="0"/>
          </a:p>
        </p:txBody>
      </p:sp>
      <p:sp>
        <p:nvSpPr>
          <p:cNvPr id="8" name="Rectangle 7"/>
          <p:cNvSpPr/>
          <p:nvPr/>
        </p:nvSpPr>
        <p:spPr>
          <a:xfrm>
            <a:off x="251520" y="2420888"/>
            <a:ext cx="8820472" cy="3970318"/>
          </a:xfrm>
          <a:prstGeom prst="rect">
            <a:avLst/>
          </a:prstGeom>
        </p:spPr>
        <p:txBody>
          <a:bodyPr wrap="square">
            <a:spAutoFit/>
          </a:bodyPr>
          <a:lstStyle/>
          <a:p>
            <a:r>
              <a:rPr lang="en-NZ" i="1" dirty="0"/>
              <a:t>It has been widely publicised that both NZ and the rest of the world have recently experienced a global financial crisis towards the late 2000’s. This has meant that most of society then had to closely consider how much money they were unnecessarily spending, where could they cut back and what was essential or not. </a:t>
            </a:r>
          </a:p>
          <a:p>
            <a:r>
              <a:rPr lang="en-NZ" i="1" dirty="0"/>
              <a:t>According to a report from the Ministry for the Environment dated the end of April 2009 which is on the website </a:t>
            </a:r>
            <a:r>
              <a:rPr lang="en-NZ" i="1" u="sng" dirty="0"/>
              <a:t>http://www.mfe.govt.nz/environmental-reporting/consumption/household-expenditure/by-category/</a:t>
            </a:r>
            <a:r>
              <a:rPr lang="en-NZ" i="1" dirty="0"/>
              <a:t>, the top three household consumption expenditure categories were food and beverages, housing, and transport. It also states that New Zealand’s total household consumption expenditure continued to increase but the increases were not as large as in previous years. </a:t>
            </a:r>
          </a:p>
          <a:p>
            <a:r>
              <a:rPr lang="en-NZ" i="1" dirty="0"/>
              <a:t>I am going to investigate the amount of money spent in supermarket and grocery stores from 2000 to 2010 to see whether or not the overall trend is actually increasing and if there is anything unusual happening in the data. It would be interesting compare this time series with expenditure in other retail sectors. </a:t>
            </a:r>
          </a:p>
        </p:txBody>
      </p:sp>
      <p:sp>
        <p:nvSpPr>
          <p:cNvPr id="9" name="TextBox 8"/>
          <p:cNvSpPr txBox="1"/>
          <p:nvPr/>
        </p:nvSpPr>
        <p:spPr>
          <a:xfrm>
            <a:off x="395536" y="1628800"/>
            <a:ext cx="8280920" cy="369332"/>
          </a:xfrm>
          <a:prstGeom prst="rect">
            <a:avLst/>
          </a:prstGeom>
          <a:noFill/>
        </p:spPr>
        <p:txBody>
          <a:bodyPr wrap="square" rtlCol="0">
            <a:spAutoFit/>
          </a:bodyPr>
          <a:lstStyle/>
          <a:p>
            <a:r>
              <a:rPr lang="en-NZ" dirty="0" smtClean="0"/>
              <a:t>The exemplar we have been looking at contains this </a:t>
            </a:r>
            <a:endParaRPr lang="en-NZ" dirty="0"/>
          </a:p>
        </p:txBody>
      </p:sp>
    </p:spTree>
    <p:extLst>
      <p:ext uri="{BB962C8B-B14F-4D97-AF65-F5344CB8AC3E}">
        <p14:creationId xmlns:p14="http://schemas.microsoft.com/office/powerpoint/2010/main" val="4289167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2"/>
          </p:cNvPr>
          <p:cNvSpPr/>
          <p:nvPr/>
        </p:nvSpPr>
        <p:spPr>
          <a:xfrm>
            <a:off x="2286000" y="3140968"/>
            <a:ext cx="487828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Time series excellence research</a:t>
            </a:r>
            <a:endParaRPr lang="en-NZ" dirty="0"/>
          </a:p>
        </p:txBody>
      </p:sp>
      <p:sp>
        <p:nvSpPr>
          <p:cNvPr id="3" name="TextBox 2"/>
          <p:cNvSpPr txBox="1"/>
          <p:nvPr/>
        </p:nvSpPr>
        <p:spPr>
          <a:xfrm>
            <a:off x="539552" y="1411035"/>
            <a:ext cx="8064896" cy="646331"/>
          </a:xfrm>
          <a:prstGeom prst="rect">
            <a:avLst/>
          </a:prstGeom>
          <a:noFill/>
        </p:spPr>
        <p:txBody>
          <a:bodyPr wrap="square" rtlCol="0">
            <a:spAutoFit/>
          </a:bodyPr>
          <a:lstStyle/>
          <a:p>
            <a:r>
              <a:rPr lang="en-NZ" dirty="0" smtClean="0"/>
              <a:t>Further research is used to support the statements you make based on the graphs you have produced</a:t>
            </a:r>
            <a:endParaRPr lang="en-NZ" dirty="0"/>
          </a:p>
        </p:txBody>
      </p:sp>
    </p:spTree>
    <p:extLst>
      <p:ext uri="{BB962C8B-B14F-4D97-AF65-F5344CB8AC3E}">
        <p14:creationId xmlns:p14="http://schemas.microsoft.com/office/powerpoint/2010/main" val="2707123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474051"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What to include for achieved</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TextBox 2"/>
          <p:cNvSpPr txBox="1"/>
          <p:nvPr/>
        </p:nvSpPr>
        <p:spPr>
          <a:xfrm>
            <a:off x="214603" y="1372126"/>
            <a:ext cx="8640960" cy="369332"/>
          </a:xfrm>
          <a:prstGeom prst="rect">
            <a:avLst/>
          </a:prstGeom>
          <a:noFill/>
        </p:spPr>
        <p:txBody>
          <a:bodyPr wrap="square" rtlCol="0">
            <a:spAutoFit/>
          </a:bodyPr>
          <a:lstStyle/>
          <a:p>
            <a:r>
              <a:rPr lang="en-NZ" dirty="0" smtClean="0"/>
              <a:t>If this is all you are doing after the information you have been given I will not be happy </a:t>
            </a:r>
            <a:r>
              <a:rPr lang="en-NZ" dirty="0" smtClean="0">
                <a:sym typeface="Wingdings" panose="05000000000000000000" pitchFamily="2" charset="2"/>
              </a:rPr>
              <a:t></a:t>
            </a:r>
            <a:endParaRPr lang="en-NZ" dirty="0"/>
          </a:p>
        </p:txBody>
      </p:sp>
      <p:sp>
        <p:nvSpPr>
          <p:cNvPr id="4" name="TextBox 3"/>
          <p:cNvSpPr txBox="1"/>
          <p:nvPr/>
        </p:nvSpPr>
        <p:spPr>
          <a:xfrm>
            <a:off x="179512" y="1916832"/>
            <a:ext cx="8438960" cy="3416320"/>
          </a:xfrm>
          <a:prstGeom prst="rect">
            <a:avLst/>
          </a:prstGeom>
          <a:noFill/>
        </p:spPr>
        <p:txBody>
          <a:bodyPr wrap="square" rtlCol="0">
            <a:spAutoFit/>
          </a:bodyPr>
          <a:lstStyle/>
          <a:p>
            <a:r>
              <a:rPr lang="en-NZ" dirty="0" smtClean="0"/>
              <a:t>The student has investigated time series data. They have shown evidence of using each component of the statistical enquiry cycle to investigate time series data.</a:t>
            </a:r>
          </a:p>
          <a:p>
            <a:r>
              <a:rPr lang="en-NZ" dirty="0" smtClean="0"/>
              <a:t>the student has:</a:t>
            </a:r>
          </a:p>
          <a:p>
            <a:pPr marL="285750" indent="-285750">
              <a:buFont typeface="Arial" panose="020B0604020202020204" pitchFamily="34" charset="0"/>
              <a:buChar char="•"/>
            </a:pPr>
            <a:r>
              <a:rPr lang="en-NZ" dirty="0" smtClean="0">
                <a:solidFill>
                  <a:srgbClr val="C00000"/>
                </a:solidFill>
              </a:rPr>
              <a:t>selected a variable to investigate from the dataset with respect to an identified purpose for the investigation</a:t>
            </a:r>
          </a:p>
          <a:p>
            <a:pPr marL="285750" indent="-285750">
              <a:buFont typeface="Arial" panose="020B0604020202020204" pitchFamily="34" charset="0"/>
              <a:buChar char="•"/>
            </a:pPr>
            <a:r>
              <a:rPr lang="en-NZ" dirty="0" smtClean="0">
                <a:solidFill>
                  <a:srgbClr val="C00000"/>
                </a:solidFill>
              </a:rPr>
              <a:t>produced (using </a:t>
            </a:r>
            <a:r>
              <a:rPr lang="en-NZ" dirty="0" err="1" smtClean="0">
                <a:solidFill>
                  <a:srgbClr val="C00000"/>
                </a:solidFill>
              </a:rPr>
              <a:t>iNZight</a:t>
            </a:r>
            <a:r>
              <a:rPr lang="en-NZ" dirty="0" smtClean="0">
                <a:solidFill>
                  <a:srgbClr val="C00000"/>
                </a:solidFill>
              </a:rPr>
              <a:t>) displays of raw data, trend, seasonal effects and residuals</a:t>
            </a:r>
          </a:p>
          <a:p>
            <a:pPr marL="285750" indent="-285750">
              <a:buFont typeface="Arial" panose="020B0604020202020204" pitchFamily="34" charset="0"/>
              <a:buChar char="•"/>
            </a:pPr>
            <a:r>
              <a:rPr lang="en-NZ" dirty="0" smtClean="0">
                <a:solidFill>
                  <a:srgbClr val="C00000"/>
                </a:solidFill>
              </a:rPr>
              <a:t>produced an appropriate model (using </a:t>
            </a:r>
            <a:r>
              <a:rPr lang="en-NZ" dirty="0" err="1" smtClean="0">
                <a:solidFill>
                  <a:srgbClr val="C00000"/>
                </a:solidFill>
              </a:rPr>
              <a:t>iNZight</a:t>
            </a:r>
            <a:r>
              <a:rPr lang="en-NZ" dirty="0" smtClean="0">
                <a:solidFill>
                  <a:srgbClr val="C00000"/>
                </a:solidFill>
              </a:rPr>
              <a:t>)</a:t>
            </a:r>
          </a:p>
          <a:p>
            <a:pPr marL="285750" indent="-285750">
              <a:buFont typeface="Arial" panose="020B0604020202020204" pitchFamily="34" charset="0"/>
              <a:buChar char="•"/>
            </a:pPr>
            <a:r>
              <a:rPr lang="en-NZ" dirty="0" smtClean="0">
                <a:solidFill>
                  <a:srgbClr val="C00000"/>
                </a:solidFill>
              </a:rPr>
              <a:t>made a forecast (prediction) including prediction interval with correct units</a:t>
            </a:r>
          </a:p>
          <a:p>
            <a:pPr marL="285750" indent="-285750">
              <a:buFont typeface="Arial" panose="020B0604020202020204" pitchFamily="34" charset="0"/>
              <a:buChar char="•"/>
            </a:pPr>
            <a:r>
              <a:rPr lang="en-NZ" dirty="0" smtClean="0">
                <a:solidFill>
                  <a:srgbClr val="C00000"/>
                </a:solidFill>
              </a:rPr>
              <a:t>written qualitative description in context of the trend as well as the seasonal pattern and related those in context</a:t>
            </a:r>
          </a:p>
          <a:p>
            <a:pPr marL="285750" indent="-285750">
              <a:buFont typeface="Arial" panose="020B0604020202020204" pitchFamily="34" charset="0"/>
              <a:buChar char="•"/>
            </a:pPr>
            <a:r>
              <a:rPr lang="en-NZ" dirty="0" smtClean="0">
                <a:solidFill>
                  <a:srgbClr val="C00000"/>
                </a:solidFill>
              </a:rPr>
              <a:t>communicated findings in a conclusion and clearly communicated each component of the cycle. The conclusion is consistent with the purpose of the investigation</a:t>
            </a:r>
            <a:endParaRPr lang="en-NZ" dirty="0">
              <a:solidFill>
                <a:srgbClr val="C00000"/>
              </a:solidFill>
            </a:endParaRPr>
          </a:p>
        </p:txBody>
      </p:sp>
    </p:spTree>
    <p:extLst>
      <p:ext uri="{BB962C8B-B14F-4D97-AF65-F5344CB8AC3E}">
        <p14:creationId xmlns:p14="http://schemas.microsoft.com/office/powerpoint/2010/main" val="3018659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225" y="188640"/>
            <a:ext cx="7764626"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What to include for merit</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TextBox 2"/>
          <p:cNvSpPr txBox="1"/>
          <p:nvPr/>
        </p:nvSpPr>
        <p:spPr>
          <a:xfrm>
            <a:off x="200269" y="1111970"/>
            <a:ext cx="8640960" cy="369332"/>
          </a:xfrm>
          <a:prstGeom prst="rect">
            <a:avLst/>
          </a:prstGeom>
          <a:noFill/>
        </p:spPr>
        <p:txBody>
          <a:bodyPr wrap="square" rtlCol="0">
            <a:spAutoFit/>
          </a:bodyPr>
          <a:lstStyle/>
          <a:p>
            <a:r>
              <a:rPr lang="en-NZ" dirty="0" smtClean="0"/>
              <a:t>If this is what you are doing after the information you have been given I will be happy </a:t>
            </a:r>
            <a:r>
              <a:rPr lang="en-NZ" dirty="0" smtClean="0">
                <a:sym typeface="Wingdings" panose="05000000000000000000" pitchFamily="2" charset="2"/>
              </a:rPr>
              <a:t></a:t>
            </a:r>
            <a:endParaRPr lang="en-NZ" dirty="0"/>
          </a:p>
        </p:txBody>
      </p:sp>
      <p:sp>
        <p:nvSpPr>
          <p:cNvPr id="4" name="TextBox 3"/>
          <p:cNvSpPr txBox="1"/>
          <p:nvPr/>
        </p:nvSpPr>
        <p:spPr>
          <a:xfrm>
            <a:off x="179512" y="1628800"/>
            <a:ext cx="8856984" cy="4801314"/>
          </a:xfrm>
          <a:prstGeom prst="rect">
            <a:avLst/>
          </a:prstGeom>
          <a:noFill/>
        </p:spPr>
        <p:txBody>
          <a:bodyPr wrap="square" rtlCol="0">
            <a:spAutoFit/>
          </a:bodyPr>
          <a:lstStyle/>
          <a:p>
            <a:r>
              <a:rPr lang="en-NZ" dirty="0" smtClean="0"/>
              <a:t>The student has investigated time series data with justification. They have shown evidence of linking components of the statistical enquiry cycle to the context, and referring to evidence such as statistics, data values, trends, or features of visual displays in support of statements made.</a:t>
            </a:r>
          </a:p>
          <a:p>
            <a:r>
              <a:rPr lang="en-NZ" dirty="0" smtClean="0"/>
              <a:t>the student has:</a:t>
            </a:r>
          </a:p>
          <a:p>
            <a:pPr marL="285750" indent="-285750">
              <a:buFont typeface="Arial" panose="020B0604020202020204" pitchFamily="34" charset="0"/>
              <a:buChar char="•"/>
            </a:pPr>
            <a:r>
              <a:rPr lang="en-NZ" dirty="0" smtClean="0">
                <a:solidFill>
                  <a:srgbClr val="0070C0"/>
                </a:solidFill>
              </a:rPr>
              <a:t>selected another variable to investigate from the dataset with respect to an identified purpose for the investigation.  They have commented on similar features as described in Achievement for this variable</a:t>
            </a:r>
          </a:p>
          <a:p>
            <a:pPr marL="285750" indent="-285750">
              <a:buFont typeface="Arial" panose="020B0604020202020204" pitchFamily="34" charset="0"/>
              <a:buChar char="•"/>
            </a:pPr>
            <a:r>
              <a:rPr lang="en-NZ" dirty="0" smtClean="0">
                <a:solidFill>
                  <a:srgbClr val="0070C0"/>
                </a:solidFill>
              </a:rPr>
              <a:t>produced (using </a:t>
            </a:r>
            <a:r>
              <a:rPr lang="en-NZ" dirty="0" err="1" smtClean="0">
                <a:solidFill>
                  <a:srgbClr val="0070C0"/>
                </a:solidFill>
              </a:rPr>
              <a:t>iNZight</a:t>
            </a:r>
            <a:r>
              <a:rPr lang="en-NZ" dirty="0" smtClean="0">
                <a:solidFill>
                  <a:srgbClr val="0070C0"/>
                </a:solidFill>
              </a:rPr>
              <a:t>) displays of raw data, trend, seasonal effects and residuals</a:t>
            </a:r>
          </a:p>
          <a:p>
            <a:pPr marL="285750" indent="-285750">
              <a:buFont typeface="Arial" panose="020B0604020202020204" pitchFamily="34" charset="0"/>
              <a:buChar char="•"/>
            </a:pPr>
            <a:r>
              <a:rPr lang="en-NZ" dirty="0" smtClean="0">
                <a:solidFill>
                  <a:srgbClr val="0070C0"/>
                </a:solidFill>
              </a:rPr>
              <a:t>identified and commented on trend, seasonal pattern, residuals and any unusual features and related these to context</a:t>
            </a:r>
          </a:p>
          <a:p>
            <a:pPr marL="285750" indent="-285750">
              <a:buFont typeface="Arial" panose="020B0604020202020204" pitchFamily="34" charset="0"/>
              <a:buChar char="•"/>
            </a:pPr>
            <a:r>
              <a:rPr lang="en-NZ" dirty="0" smtClean="0">
                <a:solidFill>
                  <a:srgbClr val="0070C0"/>
                </a:solidFill>
              </a:rPr>
              <a:t>calculated at least one trend as a rate per appropriate time period</a:t>
            </a:r>
          </a:p>
          <a:p>
            <a:pPr marL="285750" indent="-285750">
              <a:buFont typeface="Arial" panose="020B0604020202020204" pitchFamily="34" charset="0"/>
              <a:buChar char="•"/>
            </a:pPr>
            <a:r>
              <a:rPr lang="en-NZ" dirty="0" smtClean="0">
                <a:solidFill>
                  <a:srgbClr val="0070C0"/>
                </a:solidFill>
              </a:rPr>
              <a:t>commented on prediction intervals</a:t>
            </a:r>
          </a:p>
          <a:p>
            <a:pPr marL="285750" indent="-285750">
              <a:buFont typeface="Arial" panose="020B0604020202020204" pitchFamily="34" charset="0"/>
              <a:buChar char="•"/>
            </a:pPr>
            <a:r>
              <a:rPr lang="en-NZ" dirty="0" smtClean="0">
                <a:solidFill>
                  <a:srgbClr val="0070C0"/>
                </a:solidFill>
              </a:rPr>
              <a:t>compared features of the two series and commented on similarities and differences (where appropriate)</a:t>
            </a:r>
          </a:p>
          <a:p>
            <a:pPr marL="285750" indent="-285750">
              <a:buFont typeface="Arial" panose="020B0604020202020204" pitchFamily="34" charset="0"/>
              <a:buChar char="•"/>
            </a:pPr>
            <a:r>
              <a:rPr lang="en-NZ" dirty="0" smtClean="0">
                <a:solidFill>
                  <a:srgbClr val="0070C0"/>
                </a:solidFill>
              </a:rPr>
              <a:t>communicated findings in a conclusion, clearly communicated each component of the cycle. The conclusion is consistent with the purpose of the investigation</a:t>
            </a:r>
            <a:endParaRPr lang="en-NZ" dirty="0">
              <a:solidFill>
                <a:srgbClr val="0070C0"/>
              </a:solidFill>
            </a:endParaRPr>
          </a:p>
        </p:txBody>
      </p:sp>
    </p:spTree>
    <p:extLst>
      <p:ext uri="{BB962C8B-B14F-4D97-AF65-F5344CB8AC3E}">
        <p14:creationId xmlns:p14="http://schemas.microsoft.com/office/powerpoint/2010/main" val="2011671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562" y="188640"/>
            <a:ext cx="8889934"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What to include for excellence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TextBox 2"/>
          <p:cNvSpPr txBox="1"/>
          <p:nvPr/>
        </p:nvSpPr>
        <p:spPr>
          <a:xfrm>
            <a:off x="200269" y="1027639"/>
            <a:ext cx="8640960" cy="646331"/>
          </a:xfrm>
          <a:prstGeom prst="rect">
            <a:avLst/>
          </a:prstGeom>
          <a:noFill/>
        </p:spPr>
        <p:txBody>
          <a:bodyPr wrap="square" rtlCol="0">
            <a:spAutoFit/>
          </a:bodyPr>
          <a:lstStyle/>
          <a:p>
            <a:pPr algn="ctr"/>
            <a:r>
              <a:rPr lang="en-NZ" dirty="0" smtClean="0"/>
              <a:t>If this is what you are doing after the information you have been given I will be very happy </a:t>
            </a:r>
            <a:r>
              <a:rPr lang="en-NZ" dirty="0" smtClean="0">
                <a:solidFill>
                  <a:srgbClr val="FFC000"/>
                </a:solidFill>
                <a:sym typeface="Wingdings" panose="05000000000000000000" pitchFamily="2" charset="2"/>
              </a:rPr>
              <a:t> :0          </a:t>
            </a:r>
            <a:r>
              <a:rPr lang="en-NZ" dirty="0">
                <a:solidFill>
                  <a:srgbClr val="FFC000"/>
                </a:solidFill>
                <a:sym typeface="Wingdings" panose="05000000000000000000" pitchFamily="2" charset="2"/>
              </a:rPr>
              <a:t> :0           :0          </a:t>
            </a:r>
            <a:endParaRPr lang="en-NZ" dirty="0">
              <a:solidFill>
                <a:srgbClr val="FFC000"/>
              </a:solidFill>
            </a:endParaRPr>
          </a:p>
        </p:txBody>
      </p:sp>
      <p:sp>
        <p:nvSpPr>
          <p:cNvPr id="4" name="TextBox 3"/>
          <p:cNvSpPr txBox="1"/>
          <p:nvPr/>
        </p:nvSpPr>
        <p:spPr>
          <a:xfrm>
            <a:off x="179512" y="1628800"/>
            <a:ext cx="8856984" cy="4524315"/>
          </a:xfrm>
          <a:prstGeom prst="rect">
            <a:avLst/>
          </a:prstGeom>
          <a:noFill/>
        </p:spPr>
        <p:txBody>
          <a:bodyPr wrap="square" rtlCol="0">
            <a:spAutoFit/>
          </a:bodyPr>
          <a:lstStyle/>
          <a:p>
            <a:r>
              <a:rPr lang="en-AU" dirty="0"/>
              <a:t>The student investigated time series data, with statistical insight. They have shown evidence of integrating statistical and contextual knowledge throughout the statistical enquiry cycle. They may have reflected on the process, considered other relevant variables, evaluated the adequacy of any models, or shown a deeper understanding of models.</a:t>
            </a:r>
            <a:endParaRPr lang="en-NZ" dirty="0"/>
          </a:p>
          <a:p>
            <a:r>
              <a:rPr lang="en-AU" dirty="0"/>
              <a:t> </a:t>
            </a:r>
            <a:endParaRPr lang="en-NZ" dirty="0"/>
          </a:p>
          <a:p>
            <a:r>
              <a:rPr lang="en-AU" dirty="0"/>
              <a:t>The student has:</a:t>
            </a:r>
            <a:endParaRPr lang="en-NZ" dirty="0"/>
          </a:p>
          <a:p>
            <a:pPr marL="285750" lvl="0" indent="-285750">
              <a:buFont typeface="Arial" panose="020B0604020202020204" pitchFamily="34" charset="0"/>
              <a:buChar char="•"/>
            </a:pPr>
            <a:r>
              <a:rPr lang="en-NZ" b="1" dirty="0"/>
              <a:t>selected a variable to investigate</a:t>
            </a:r>
            <a:r>
              <a:rPr lang="en-NZ" dirty="0"/>
              <a:t>:</a:t>
            </a:r>
          </a:p>
          <a:p>
            <a:r>
              <a:rPr lang="en-AU" i="1" dirty="0"/>
              <a:t>For example, context knowledge is used to develop the purpose for the investigation and appropriate variable(s) are selected.</a:t>
            </a:r>
            <a:endParaRPr lang="en-NZ" dirty="0"/>
          </a:p>
          <a:p>
            <a:pPr marL="285750" lvl="0" indent="-285750">
              <a:buFont typeface="Arial" panose="020B0604020202020204" pitchFamily="34" charset="0"/>
              <a:buChar char="•"/>
            </a:pPr>
            <a:r>
              <a:rPr lang="en-NZ" b="1" dirty="0"/>
              <a:t>selected and used appropriate displays:</a:t>
            </a:r>
          </a:p>
          <a:p>
            <a:r>
              <a:rPr lang="en-AU" i="1" dirty="0"/>
              <a:t>As for Merit</a:t>
            </a:r>
            <a:r>
              <a:rPr lang="en-GB" i="1" dirty="0"/>
              <a:t>.</a:t>
            </a:r>
            <a:endParaRPr lang="en-NZ" dirty="0"/>
          </a:p>
          <a:p>
            <a:pPr marL="285750" lvl="0" indent="-285750">
              <a:buFont typeface="Arial" panose="020B0604020202020204" pitchFamily="34" charset="0"/>
              <a:buChar char="•"/>
            </a:pPr>
            <a:r>
              <a:rPr lang="en-NZ" b="1" dirty="0"/>
              <a:t>identified features in the data and related these to the context:</a:t>
            </a:r>
          </a:p>
          <a:p>
            <a:r>
              <a:rPr lang="en-GB" i="1" dirty="0"/>
              <a:t>For example, a quantitative description of the trend has been made, the seasonal pattern described and both related to the context. Other relevant features are identified and discussed in context with possible explanations for such features from research into the context, comparing variables where appropriate.</a:t>
            </a:r>
            <a:endParaRPr lang="en-NZ" dirty="0"/>
          </a:p>
        </p:txBody>
      </p:sp>
    </p:spTree>
    <p:extLst>
      <p:ext uri="{BB962C8B-B14F-4D97-AF65-F5344CB8AC3E}">
        <p14:creationId xmlns:p14="http://schemas.microsoft.com/office/powerpoint/2010/main" val="1060632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52736"/>
            <a:ext cx="9144000" cy="4801314"/>
          </a:xfrm>
          <a:prstGeom prst="rect">
            <a:avLst/>
          </a:prstGeom>
        </p:spPr>
        <p:txBody>
          <a:bodyPr wrap="square">
            <a:spAutoFit/>
          </a:bodyPr>
          <a:lstStyle/>
          <a:p>
            <a:pPr marL="285750" lvl="0" indent="-285750">
              <a:buFont typeface="Arial" panose="020B0604020202020204" pitchFamily="34" charset="0"/>
              <a:buChar char="•"/>
            </a:pPr>
            <a:r>
              <a:rPr lang="en-NZ" b="1" dirty="0"/>
              <a:t>found appropriate model(s):</a:t>
            </a:r>
          </a:p>
          <a:p>
            <a:r>
              <a:rPr lang="en-AU" i="1" dirty="0"/>
              <a:t>As for Merit plus for example the appropriateness of the model is justified throughout the entire range of x-values. Any alternative </a:t>
            </a:r>
            <a:r>
              <a:rPr lang="en-AU" i="1" dirty="0" smtClean="0"/>
              <a:t>model(s) is </a:t>
            </a:r>
            <a:r>
              <a:rPr lang="en-AU" i="1" dirty="0"/>
              <a:t>justified as being an improvement in terms of how reliable they are in the making of forecasts.</a:t>
            </a:r>
            <a:endParaRPr lang="en-NZ" dirty="0"/>
          </a:p>
          <a:p>
            <a:r>
              <a:rPr lang="en-AU" i="1" dirty="0"/>
              <a:t>Other variables may be explored and compared in context, in particular adjusting for CPI or population growth. </a:t>
            </a:r>
            <a:endParaRPr lang="en-AU" i="1" dirty="0" smtClean="0"/>
          </a:p>
          <a:p>
            <a:endParaRPr lang="en-NZ" dirty="0"/>
          </a:p>
          <a:p>
            <a:pPr marL="285750" lvl="0" indent="-285750">
              <a:buFont typeface="Arial" panose="020B0604020202020204" pitchFamily="34" charset="0"/>
              <a:buChar char="•"/>
            </a:pPr>
            <a:r>
              <a:rPr lang="en-NZ" b="1" dirty="0"/>
              <a:t>made a forecast:</a:t>
            </a:r>
          </a:p>
          <a:p>
            <a:r>
              <a:rPr lang="en-GB" i="1" dirty="0"/>
              <a:t>As for Merit plus for example, A comparison of the actual and predicted values for the most recent data values of the model could be made. Any comments made must be supported with references to statistical evidence. Comments demonstrate understanding that the forecasted values are estimates</a:t>
            </a:r>
            <a:r>
              <a:rPr lang="en-GB" i="1" dirty="0" smtClean="0"/>
              <a:t>.</a:t>
            </a:r>
          </a:p>
          <a:p>
            <a:endParaRPr lang="en-NZ" dirty="0"/>
          </a:p>
          <a:p>
            <a:r>
              <a:rPr lang="en-AU" i="1" dirty="0"/>
              <a:t>For example, the data has been reanalysed excluding the most recent three data points. The predictions are all reasonably close to the actual values </a:t>
            </a:r>
            <a:r>
              <a:rPr lang="en-AU" i="1" dirty="0" smtClean="0"/>
              <a:t>, </a:t>
            </a:r>
            <a:r>
              <a:rPr lang="en-AU" i="1" dirty="0"/>
              <a:t>and all fall within the 95% prediction intervals. This, along with the justification of the good fit of the model, provides evidence that the predictions are reliable, although they are only estimates.</a:t>
            </a:r>
            <a:endParaRPr lang="en-NZ" dirty="0"/>
          </a:p>
        </p:txBody>
      </p:sp>
    </p:spTree>
    <p:extLst>
      <p:ext uri="{BB962C8B-B14F-4D97-AF65-F5344CB8AC3E}">
        <p14:creationId xmlns:p14="http://schemas.microsoft.com/office/powerpoint/2010/main" val="3120354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268760"/>
            <a:ext cx="8568952" cy="3139321"/>
          </a:xfrm>
          <a:prstGeom prst="rect">
            <a:avLst/>
          </a:prstGeom>
        </p:spPr>
        <p:txBody>
          <a:bodyPr wrap="square">
            <a:spAutoFit/>
          </a:bodyPr>
          <a:lstStyle/>
          <a:p>
            <a:pPr marL="285750" lvl="0" indent="-285750">
              <a:buFont typeface="Arial" panose="020B0604020202020204" pitchFamily="34" charset="0"/>
              <a:buChar char="•"/>
            </a:pPr>
            <a:r>
              <a:rPr lang="en-NZ" b="1" dirty="0"/>
              <a:t>communicated</a:t>
            </a:r>
            <a:r>
              <a:rPr lang="en-GB" b="1" dirty="0"/>
              <a:t> findings in a conclusion:</a:t>
            </a:r>
            <a:endParaRPr lang="en-NZ" b="1" dirty="0"/>
          </a:p>
          <a:p>
            <a:r>
              <a:rPr lang="en-GB" i="1" dirty="0"/>
              <a:t>For example, clearly communicated each component of the cycle. All the above points included, the purpose of the investigation has been addressed</a:t>
            </a:r>
            <a:r>
              <a:rPr lang="en-NZ" i="1" dirty="0"/>
              <a:t> and there are contextual references throughout the entire investigation to support findings. There is a reflection on the analysis with respect to the background research undertaken. Impact of their findings been considered or a comparison made with another time series. </a:t>
            </a:r>
            <a:endParaRPr lang="en-NZ" i="1" dirty="0" smtClean="0"/>
          </a:p>
          <a:p>
            <a:endParaRPr lang="en-NZ" dirty="0"/>
          </a:p>
          <a:p>
            <a:pPr marL="285750" indent="-285750">
              <a:buFont typeface="Arial" panose="020B0604020202020204" pitchFamily="34" charset="0"/>
              <a:buChar char="•"/>
            </a:pPr>
            <a:r>
              <a:rPr lang="en-NZ" b="1" dirty="0"/>
              <a:t>Additional evidence for Excellence could include:</a:t>
            </a:r>
          </a:p>
          <a:p>
            <a:pPr lvl="0"/>
            <a:r>
              <a:rPr lang="en-NZ" i="1" dirty="0"/>
              <a:t>how forecasts could be used and by whom.</a:t>
            </a:r>
            <a:endParaRPr lang="en-NZ" dirty="0"/>
          </a:p>
          <a:p>
            <a:pPr lvl="0"/>
            <a:r>
              <a:rPr lang="en-NZ" i="1" dirty="0"/>
              <a:t>relating additional relevant data sourced by students to the original time series.</a:t>
            </a:r>
            <a:endParaRPr lang="en-NZ" dirty="0"/>
          </a:p>
          <a:p>
            <a:pPr lvl="0"/>
            <a:r>
              <a:rPr lang="en-NZ" i="1" dirty="0"/>
              <a:t>recognising limitations of the data and analysis </a:t>
            </a:r>
            <a:endParaRPr lang="en-NZ" dirty="0"/>
          </a:p>
        </p:txBody>
      </p:sp>
    </p:spTree>
    <p:extLst>
      <p:ext uri="{BB962C8B-B14F-4D97-AF65-F5344CB8AC3E}">
        <p14:creationId xmlns:p14="http://schemas.microsoft.com/office/powerpoint/2010/main" val="2557602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H="1" flipV="1">
            <a:off x="600809" y="332656"/>
            <a:ext cx="7376109" cy="646331"/>
          </a:xfrm>
          <a:prstGeom prst="rect">
            <a:avLst/>
          </a:prstGeom>
          <a:noFill/>
        </p:spPr>
        <p:txBody>
          <a:bodyPr wrap="square" rtlCol="0">
            <a:spAutoFit/>
          </a:bodyPr>
          <a:lstStyle/>
          <a:p>
            <a:r>
              <a:rPr lang="en-NZ" dirty="0"/>
              <a:t>I</a:t>
            </a:r>
            <a:r>
              <a:rPr lang="en-NZ" dirty="0" smtClean="0"/>
              <a:t>t may help you to use headings in your report so you know you haven’t missed anything </a:t>
            </a:r>
            <a:endParaRPr lang="en-NZ" dirty="0"/>
          </a:p>
        </p:txBody>
      </p:sp>
      <p:graphicFrame>
        <p:nvGraphicFramePr>
          <p:cNvPr id="3" name="Diagram 2"/>
          <p:cNvGraphicFramePr/>
          <p:nvPr>
            <p:extLst>
              <p:ext uri="{D42A27DB-BD31-4B8C-83A1-F6EECF244321}">
                <p14:modId xmlns:p14="http://schemas.microsoft.com/office/powerpoint/2010/main" val="259144700"/>
              </p:ext>
            </p:extLst>
          </p:nvPr>
        </p:nvGraphicFramePr>
        <p:xfrm>
          <a:off x="1547664" y="134076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4220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1145</Words>
  <Application>Microsoft Office PowerPoint</Application>
  <PresentationFormat>On-screen Show (4:3)</PresentationFormat>
  <Paragraphs>75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Statistics Time Series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Reporoa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Time Series</dc:title>
  <dc:creator>Pam Garnett</dc:creator>
  <cp:lastModifiedBy>Pam Garnett</cp:lastModifiedBy>
  <cp:revision>21</cp:revision>
  <dcterms:created xsi:type="dcterms:W3CDTF">2014-02-05T07:40:48Z</dcterms:created>
  <dcterms:modified xsi:type="dcterms:W3CDTF">2014-02-15T04:02:38Z</dcterms:modified>
</cp:coreProperties>
</file>