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4" r:id="rId4"/>
    <p:sldId id="277" r:id="rId5"/>
    <p:sldId id="275" r:id="rId6"/>
    <p:sldId id="276" r:id="rId7"/>
    <p:sldId id="278" r:id="rId8"/>
    <p:sldId id="270" r:id="rId9"/>
    <p:sldId id="279" r:id="rId10"/>
    <p:sldId id="280" r:id="rId11"/>
    <p:sldId id="273" r:id="rId12"/>
    <p:sldId id="281" r:id="rId13"/>
    <p:sldId id="282" r:id="rId14"/>
    <p:sldId id="267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1ADEB"/>
    <a:srgbClr val="BBE0E3"/>
    <a:srgbClr val="FF3399"/>
    <a:srgbClr val="BABEE4"/>
    <a:srgbClr val="A5A1FD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 autoAdjust="0"/>
  </p:normalViewPr>
  <p:slideViewPr>
    <p:cSldViewPr snapToGrid="0">
      <p:cViewPr>
        <p:scale>
          <a:sx n="66" d="100"/>
          <a:sy n="66" d="100"/>
        </p:scale>
        <p:origin x="-197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89FE1-2D81-4981-8170-DFD15FB671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9319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0B6C-7EF3-4DC2-AEAE-E0CF807C3D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031705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BDEE0-387C-4603-81FD-698A30AE16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70666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EC55F8-6490-4840-9D25-A90A5C2BC2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44997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85F40-DE50-4548-8325-82C09FCB0A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86296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CE6B-DE30-4DBE-9F51-A85AD4404C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13192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5B73C-4DE9-41DF-BA78-64D754B72B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57470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FDE8-6C9A-4C99-ABD9-D7CEF493D1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23204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64B1-E502-4BDB-91CE-5643E9DC5F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344778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62A14-845A-4561-AB2B-9504605361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10193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E4C0-90B2-4E47-8750-0AAE51538D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18109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AC4EB-DA6D-4574-9D46-FFC5026726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29054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967D4B-7020-45A0-A8B3-A0C7E09CCC5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3.2 Linear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3 Credits</a:t>
            </a: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AS 91574</a:t>
            </a:r>
          </a:p>
        </p:txBody>
      </p:sp>
    </p:spTree>
    <p:extLst>
      <p:ext uri="{BB962C8B-B14F-4D97-AF65-F5344CB8AC3E}">
        <p14:creationId xmlns:p14="http://schemas.microsoft.com/office/powerpoint/2010/main" val="35041091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4454372"/>
            <a:ext cx="251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Profit</a:t>
            </a:r>
            <a:endParaRPr lang="en-NZ" dirty="0" smtClean="0"/>
          </a:p>
          <a:p>
            <a:endParaRPr lang="en-NZ" dirty="0"/>
          </a:p>
          <a:p>
            <a:r>
              <a:rPr lang="en-NZ" dirty="0" smtClean="0"/>
              <a:t>P = 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855063" y="5193036"/>
            <a:ext cx="186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 = 100x + 120y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5405120" y="4916037"/>
            <a:ext cx="308863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22349" r="40000" b="51577"/>
          <a:stretch/>
        </p:blipFill>
        <p:spPr bwMode="auto">
          <a:xfrm>
            <a:off x="-1" y="168498"/>
            <a:ext cx="9260115" cy="416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125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40" y="487679"/>
            <a:ext cx="7701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problem can be summarised as</a:t>
            </a:r>
          </a:p>
          <a:p>
            <a:endParaRPr lang="en-NZ" dirty="0"/>
          </a:p>
          <a:p>
            <a:r>
              <a:rPr lang="en-NZ" dirty="0" smtClean="0"/>
              <a:t>maximise the profit  P = </a:t>
            </a:r>
            <a:r>
              <a:rPr lang="en-NZ" dirty="0" smtClean="0"/>
              <a:t>100x + 120y</a:t>
            </a:r>
            <a:endParaRPr lang="en-NZ" dirty="0" smtClean="0"/>
          </a:p>
          <a:p>
            <a:endParaRPr lang="en-NZ" dirty="0"/>
          </a:p>
          <a:p>
            <a:r>
              <a:rPr lang="en-NZ" dirty="0" smtClean="0"/>
              <a:t>subject to    </a:t>
            </a:r>
            <a:r>
              <a:rPr lang="en-NZ" dirty="0" smtClean="0"/>
              <a:t>  x + y ≤ 20</a:t>
            </a:r>
            <a:endParaRPr lang="en-NZ" dirty="0" smtClean="0"/>
          </a:p>
          <a:p>
            <a:r>
              <a:rPr lang="en-NZ" dirty="0"/>
              <a:t> </a:t>
            </a:r>
            <a:r>
              <a:rPr lang="en-NZ" dirty="0" smtClean="0"/>
              <a:t>                    </a:t>
            </a:r>
            <a:r>
              <a:rPr lang="en-NZ" dirty="0" smtClean="0"/>
              <a:t>30x </a:t>
            </a:r>
            <a:r>
              <a:rPr lang="en-NZ" dirty="0" smtClean="0"/>
              <a:t>+ 20y ≤ </a:t>
            </a:r>
            <a:r>
              <a:rPr lang="en-NZ" dirty="0" smtClean="0"/>
              <a:t>480</a:t>
            </a:r>
            <a:endParaRPr lang="en-NZ" dirty="0" smtClean="0"/>
          </a:p>
          <a:p>
            <a:r>
              <a:rPr lang="en-NZ" dirty="0" smtClean="0"/>
              <a:t>                     </a:t>
            </a:r>
            <a:r>
              <a:rPr lang="en-NZ" dirty="0" smtClean="0"/>
              <a:t>x + 2y ≤ 36</a:t>
            </a:r>
            <a:endParaRPr lang="en-NZ" dirty="0" smtClean="0"/>
          </a:p>
          <a:p>
            <a:r>
              <a:rPr lang="en-NZ" dirty="0"/>
              <a:t> </a:t>
            </a:r>
            <a:r>
              <a:rPr lang="en-NZ" dirty="0" smtClean="0"/>
              <a:t>                     x ≥ 0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      y ≥ 0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57804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0487" r="34095" b="15344"/>
          <a:stretch/>
        </p:blipFill>
        <p:spPr bwMode="auto">
          <a:xfrm>
            <a:off x="537028" y="1233713"/>
            <a:ext cx="7300686" cy="55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7028" y="370506"/>
                <a:ext cx="8084458" cy="106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NZ" dirty="0" smtClean="0"/>
                  <a:t>profit  P = 100x + 120y</a:t>
                </a:r>
              </a:p>
              <a:p>
                <a:endParaRPr lang="en-NZ" dirty="0"/>
              </a:p>
              <a:p>
                <a:r>
                  <a:rPr lang="en-NZ" dirty="0" smtClean="0"/>
                  <a:t>the gradient of this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NZ" dirty="0" smtClean="0"/>
                  <a:t>  draw lines parallel to this to find the maximum</a:t>
                </a:r>
                <a:endParaRPr lang="en-NZ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8" y="370506"/>
                <a:ext cx="8084458" cy="1062535"/>
              </a:xfrm>
              <a:prstGeom prst="rect">
                <a:avLst/>
              </a:prstGeom>
              <a:blipFill rotWithShape="1">
                <a:blip r:embed="rId3"/>
                <a:stretch>
                  <a:fillRect l="-603" t="-2874" b="-57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891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43" y="1785257"/>
            <a:ext cx="82150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this should give you x = 4 and y = 16</a:t>
            </a:r>
          </a:p>
          <a:p>
            <a:endParaRPr lang="en-NZ" sz="2500" dirty="0"/>
          </a:p>
          <a:p>
            <a:r>
              <a:rPr lang="en-NZ" sz="2500" dirty="0" smtClean="0"/>
              <a:t>maximum profit is 100 x 4 + 120 x 16 = 2320</a:t>
            </a:r>
          </a:p>
          <a:p>
            <a:endParaRPr lang="en-NZ" sz="2500" dirty="0"/>
          </a:p>
          <a:p>
            <a:r>
              <a:rPr lang="en-NZ" sz="2500" dirty="0" smtClean="0"/>
              <a:t>the farmer should sow 4 acres of barley and 16 acres of swedes </a:t>
            </a:r>
            <a:endParaRPr lang="en-NZ" sz="2500" dirty="0"/>
          </a:p>
        </p:txBody>
      </p:sp>
    </p:spTree>
    <p:extLst>
      <p:ext uri="{BB962C8B-B14F-4D97-AF65-F5344CB8AC3E}">
        <p14:creationId xmlns:p14="http://schemas.microsoft.com/office/powerpoint/2010/main" val="29568867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090" y="528935"/>
            <a:ext cx="7220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Success Criteria</a:t>
            </a:r>
            <a:endParaRPr lang="en-US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miley Face 7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0424" y="1997596"/>
            <a:ext cx="8229600" cy="17362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dirty="0">
                <a:solidFill>
                  <a:prstClr val="black"/>
                </a:solidFill>
              </a:rPr>
              <a:t>I can find the maximum or minimum of an objective function using the moving line approach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9483" y="3689819"/>
            <a:ext cx="393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7030A0"/>
                </a:solidFill>
              </a:rPr>
              <a:t>Delta </a:t>
            </a:r>
            <a:r>
              <a:rPr lang="en-NZ" b="1" dirty="0" smtClean="0">
                <a:solidFill>
                  <a:srgbClr val="7030A0"/>
                </a:solidFill>
              </a:rPr>
              <a:t>4.02 </a:t>
            </a:r>
            <a:r>
              <a:rPr lang="en-NZ" b="1" dirty="0" smtClean="0">
                <a:solidFill>
                  <a:srgbClr val="7030A0"/>
                </a:solidFill>
              </a:rPr>
              <a:t>page </a:t>
            </a:r>
            <a:r>
              <a:rPr lang="en-NZ" b="1" dirty="0" smtClean="0">
                <a:solidFill>
                  <a:srgbClr val="7030A0"/>
                </a:solidFill>
              </a:rPr>
              <a:t>56</a:t>
            </a:r>
            <a:endParaRPr lang="en-NZ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081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424" y="2492896"/>
            <a:ext cx="8229600" cy="17362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dirty="0" smtClean="0">
                <a:solidFill>
                  <a:prstClr val="black"/>
                </a:solidFill>
              </a:rPr>
              <a:t>I can find the maximum or minimum of an objective function </a:t>
            </a:r>
            <a:r>
              <a:rPr lang="en-NZ" dirty="0" smtClean="0">
                <a:solidFill>
                  <a:prstClr val="black"/>
                </a:solidFill>
              </a:rPr>
              <a:t>using the moving line approach</a:t>
            </a:r>
            <a:endParaRPr lang="en-NZ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35859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6302" y="404664"/>
            <a:ext cx="598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Linear Programming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9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3546" r="18476" b="57452"/>
          <a:stretch/>
        </p:blipFill>
        <p:spPr bwMode="auto">
          <a:xfrm>
            <a:off x="56382" y="682172"/>
            <a:ext cx="9087618" cy="239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43691" r="18476" b="21946"/>
          <a:stretch/>
        </p:blipFill>
        <p:spPr bwMode="auto">
          <a:xfrm>
            <a:off x="0" y="3614057"/>
            <a:ext cx="9087618" cy="28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4581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14899" r="43715" b="70371"/>
          <a:stretch/>
        </p:blipFill>
        <p:spPr bwMode="auto">
          <a:xfrm>
            <a:off x="145145" y="290286"/>
            <a:ext cx="7428634" cy="175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14899" r="22858" b="60042"/>
          <a:stretch/>
        </p:blipFill>
        <p:spPr bwMode="auto">
          <a:xfrm>
            <a:off x="5914572" y="2046514"/>
            <a:ext cx="3026229" cy="21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163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30052" r="43715" b="31936"/>
          <a:stretch/>
        </p:blipFill>
        <p:spPr bwMode="auto">
          <a:xfrm>
            <a:off x="0" y="108856"/>
            <a:ext cx="8113486" cy="494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41481" r="22858" b="31936"/>
          <a:stretch/>
        </p:blipFill>
        <p:spPr bwMode="auto">
          <a:xfrm>
            <a:off x="5929085" y="4260091"/>
            <a:ext cx="3026229" cy="22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8856"/>
            <a:ext cx="9144000" cy="6625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46502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14561" r="38762" b="48530"/>
          <a:stretch/>
        </p:blipFill>
        <p:spPr bwMode="auto">
          <a:xfrm>
            <a:off x="-1" y="217714"/>
            <a:ext cx="8911771" cy="462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0" t="14561" r="18762" b="48530"/>
          <a:stretch/>
        </p:blipFill>
        <p:spPr bwMode="auto">
          <a:xfrm>
            <a:off x="5406571" y="4201882"/>
            <a:ext cx="3084286" cy="316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869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52571" r="19000" b="32106"/>
          <a:stretch/>
        </p:blipFill>
        <p:spPr bwMode="auto">
          <a:xfrm>
            <a:off x="0" y="1277257"/>
            <a:ext cx="10508024" cy="15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582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4454372"/>
            <a:ext cx="2519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Define the unknowns</a:t>
            </a:r>
          </a:p>
          <a:p>
            <a:endParaRPr lang="en-NZ" dirty="0"/>
          </a:p>
          <a:p>
            <a:r>
              <a:rPr lang="en-NZ" dirty="0" smtClean="0"/>
              <a:t>x = </a:t>
            </a:r>
          </a:p>
          <a:p>
            <a:endParaRPr lang="en-NZ" dirty="0"/>
          </a:p>
          <a:p>
            <a:r>
              <a:rPr lang="en-NZ" dirty="0" smtClean="0"/>
              <a:t>y = 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779520" y="5039360"/>
            <a:ext cx="489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x = number of  </a:t>
            </a:r>
            <a:r>
              <a:rPr lang="en-NZ" dirty="0" smtClean="0"/>
              <a:t>hectares of barley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y = number of </a:t>
            </a:r>
            <a:r>
              <a:rPr lang="en-NZ" dirty="0" smtClean="0"/>
              <a:t>hectare of swedes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3332480" y="5039471"/>
            <a:ext cx="442976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22349" r="40000" b="51577"/>
          <a:stretch/>
        </p:blipFill>
        <p:spPr bwMode="auto">
          <a:xfrm>
            <a:off x="-116115" y="284613"/>
            <a:ext cx="9260115" cy="416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875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4454372"/>
            <a:ext cx="2519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Define the </a:t>
            </a:r>
            <a:r>
              <a:rPr lang="en-NZ" dirty="0" smtClean="0"/>
              <a:t>constraints</a:t>
            </a:r>
            <a:endParaRPr lang="en-NZ" dirty="0" smtClean="0"/>
          </a:p>
          <a:p>
            <a:endParaRPr lang="en-NZ" dirty="0"/>
          </a:p>
          <a:p>
            <a:r>
              <a:rPr lang="en-NZ" dirty="0" smtClean="0"/>
              <a:t>Land</a:t>
            </a:r>
            <a:endParaRPr lang="en-NZ" dirty="0" smtClean="0"/>
          </a:p>
          <a:p>
            <a:r>
              <a:rPr lang="en-NZ" dirty="0" smtClean="0"/>
              <a:t>Cost</a:t>
            </a:r>
            <a:endParaRPr lang="en-NZ" dirty="0"/>
          </a:p>
          <a:p>
            <a:r>
              <a:rPr lang="en-NZ" dirty="0" smtClean="0"/>
              <a:t>Man power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855063" y="5008370"/>
            <a:ext cx="279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Land   x + y ≤ 20</a:t>
            </a:r>
          </a:p>
          <a:p>
            <a:r>
              <a:rPr lang="en-NZ" dirty="0" smtClean="0"/>
              <a:t>Cost  30x + 20y ≤ 480</a:t>
            </a:r>
          </a:p>
          <a:p>
            <a:r>
              <a:rPr lang="en-NZ" dirty="0"/>
              <a:t>manpower  x + 2y </a:t>
            </a:r>
            <a:r>
              <a:rPr lang="en-NZ" dirty="0" smtClean="0"/>
              <a:t>≤ 36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5855063" y="5008370"/>
            <a:ext cx="308863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22349" r="40000" b="51577"/>
          <a:stretch/>
        </p:blipFill>
        <p:spPr bwMode="auto">
          <a:xfrm>
            <a:off x="-116115" y="284613"/>
            <a:ext cx="9260115" cy="416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8244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206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3.2 Linear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</vt:vector>
  </TitlesOfParts>
  <Company>Whiteboardmaths.com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Inequalities (Regions)</dc:title>
  <dc:creator>Pam Garnett</dc:creator>
  <cp:lastModifiedBy>Pam Garnett</cp:lastModifiedBy>
  <cp:revision>42</cp:revision>
  <dcterms:created xsi:type="dcterms:W3CDTF">2004-09-18T17:24:27Z</dcterms:created>
  <dcterms:modified xsi:type="dcterms:W3CDTF">2014-05-05T09:53:26Z</dcterms:modified>
</cp:coreProperties>
</file>