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50"/>
  </p:notesMasterIdLst>
  <p:sldIdLst>
    <p:sldId id="256" r:id="rId4"/>
    <p:sldId id="265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78" r:id="rId15"/>
    <p:sldId id="379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276" r:id="rId40"/>
    <p:sldId id="388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DDF1A-B93F-43A7-B156-07E963DC725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F77E-595C-46CA-B90A-A991881C3BE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519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297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28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19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0228E-4503-4A58-9816-4200D298C05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7438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D819-7D4B-4F82-820F-72ACD968A68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3712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BD3-57E1-4CEB-8BF7-E68F9387430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0584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FB6B2-7B0A-4253-85D5-C2433EBFE3D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69095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4C43-8C5D-433D-8459-A5903D988BC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78408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E613D-BCAB-4E48-8F6B-A4C814E07C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76271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39E2F-3221-4BA7-B74D-04CE402E7B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07245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97149-4413-4391-AD73-237F58A029F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5211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251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F6CF8-64AB-45CF-840C-EF990B2FA4B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29044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3968-DCA1-4648-A692-951444DFC24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91343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2CC4-34E4-4928-AAD6-171E83B93C8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8284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2A3E7D-EB1B-412D-9005-D9722CDE7C5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9241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BA1FE-94B3-416D-A450-5FE515BAA6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21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8216-37E7-417C-84AF-380B72AB4E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73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6D453-DB77-4BD5-84DC-F3E6345C27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52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AB8EB-CD69-4B6B-9AD3-AA3C528F92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4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17755-0389-4A07-ABB6-0C40E9EED8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32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5C57D-BC4C-4DE2-853B-B15C29AD23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4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8347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B1E9A-37F7-479D-A58D-42EE7BBE67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45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C5986-1272-4711-B3CF-6569094E05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9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ADC3D-8212-40D3-A30B-5F56D384ED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68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04CDB-A827-433A-B6A3-B989D82C8C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37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09080-50A0-4D36-A8F4-249EE0FAE7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D919A6-9498-4D7E-BF35-60CC9C589D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0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582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126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271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306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05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17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396E-8B48-46F7-A905-C59284D394B7}" type="datetimeFigureOut">
              <a:rPr lang="en-NZ" smtClean="0"/>
              <a:t>28/03/2014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78E1-3457-4307-9798-916573DEA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44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345E1B-12F5-419E-9E09-94DD126FFDF2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9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4301D-46F2-431F-A18B-9ABA2509B0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4.wav"/><Relationship Id="rId7" Type="http://schemas.openxmlformats.org/officeDocument/2006/relationships/image" Target="../media/image1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.wmf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image" Target="../media/image2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1.wmf"/><Relationship Id="rId1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um.org/Software/sw/Starter_of_the_day/starter_March26.asp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3.wav"/><Relationship Id="rId7" Type="http://schemas.openxmlformats.org/officeDocument/2006/relationships/image" Target="../media/image6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11" Type="http://schemas.openxmlformats.org/officeDocument/2006/relationships/image" Target="../media/image4.jpeg"/><Relationship Id="rId5" Type="http://schemas.openxmlformats.org/officeDocument/2006/relationships/audio" Target="../media/audio4.wav"/><Relationship Id="rId10" Type="http://schemas.openxmlformats.org/officeDocument/2006/relationships/image" Target="../media/image9.wmf"/><Relationship Id="rId4" Type="http://schemas.openxmlformats.org/officeDocument/2006/relationships/audio" Target="../media/audio2.wav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3.wav"/><Relationship Id="rId7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audio" Target="../media/audio4.wav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3.wav"/><Relationship Id="rId7" Type="http://schemas.openxmlformats.org/officeDocument/2006/relationships/image" Target="../media/image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wmf"/><Relationship Id="rId5" Type="http://schemas.openxmlformats.org/officeDocument/2006/relationships/image" Target="../media/image4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4.wav"/><Relationship Id="rId7" Type="http://schemas.openxmlformats.org/officeDocument/2006/relationships/image" Target="../media/image1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4.wav"/><Relationship Id="rId7" Type="http://schemas.openxmlformats.org/officeDocument/2006/relationships/image" Target="../media/image12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Number properties and operations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Ratio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82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 descr="Parchment"/>
          <p:cNvSpPr txBox="1">
            <a:spLocks noChangeArrowheads="1"/>
          </p:cNvSpPr>
          <p:nvPr/>
        </p:nvSpPr>
        <p:spPr bwMode="auto">
          <a:xfrm>
            <a:off x="628650" y="4648200"/>
            <a:ext cx="3943350" cy="406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Clubs: Diamonds =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52750" y="46577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6:4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38550" y="46482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=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3:2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609600" y="247650"/>
            <a:ext cx="8191500" cy="4186238"/>
            <a:chOff x="384" y="156"/>
            <a:chExt cx="5160" cy="2637"/>
          </a:xfrm>
        </p:grpSpPr>
        <p:sp>
          <p:nvSpPr>
            <p:cNvPr id="10246" name="Text Box 6" descr="Parchment"/>
            <p:cNvSpPr txBox="1">
              <a:spLocks noChangeArrowheads="1"/>
            </p:cNvSpPr>
            <p:nvPr/>
          </p:nvSpPr>
          <p:spPr bwMode="auto">
            <a:xfrm>
              <a:off x="384" y="2484"/>
              <a:ext cx="3468" cy="25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Write the following ratios in </a:t>
              </a:r>
              <a:r>
                <a:rPr lang="en-GB" altLang="en-US" sz="2000" smtClean="0">
                  <a:solidFill>
                    <a:srgbClr val="3366FF"/>
                  </a:solidFill>
                  <a:latin typeface="Comic Sans MS" pitchFamily="66" charset="0"/>
                </a:rPr>
                <a:t>simplest form.</a:t>
              </a:r>
            </a:p>
          </p:txBody>
        </p:sp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396" y="156"/>
              <a:ext cx="5148" cy="2637"/>
              <a:chOff x="396" y="156"/>
              <a:chExt cx="5148" cy="2637"/>
            </a:xfrm>
          </p:grpSpPr>
          <p:grpSp>
            <p:nvGrpSpPr>
              <p:cNvPr id="10248" name="Group 8"/>
              <p:cNvGrpSpPr>
                <a:grpSpLocks/>
              </p:cNvGrpSpPr>
              <p:nvPr/>
            </p:nvGrpSpPr>
            <p:grpSpPr bwMode="auto">
              <a:xfrm>
                <a:off x="396" y="156"/>
                <a:ext cx="5148" cy="2208"/>
                <a:chOff x="396" y="204"/>
                <a:chExt cx="5148" cy="2208"/>
              </a:xfrm>
            </p:grpSpPr>
            <p:grpSp>
              <p:nvGrpSpPr>
                <p:cNvPr id="10249" name="Group 9"/>
                <p:cNvGrpSpPr>
                  <a:grpSpLocks/>
                </p:cNvGrpSpPr>
                <p:nvPr/>
              </p:nvGrpSpPr>
              <p:grpSpPr bwMode="auto">
                <a:xfrm>
                  <a:off x="444" y="204"/>
                  <a:ext cx="4836" cy="664"/>
                  <a:chOff x="444" y="204"/>
                  <a:chExt cx="4836" cy="664"/>
                </a:xfrm>
              </p:grpSpPr>
              <p:pic>
                <p:nvPicPr>
                  <p:cNvPr id="10250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204"/>
                    <a:ext cx="325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25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64" y="204"/>
                    <a:ext cx="316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252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12" y="204"/>
                    <a:ext cx="277" cy="3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253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8" y="204"/>
                    <a:ext cx="331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254" name="Text Box 14" descr="Parchme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4" y="612"/>
                    <a:ext cx="732" cy="250"/>
                  </a:xfrm>
                  <a:prstGeom prst="rect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GB" altLang="en-US" sz="2000" smtClean="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Hearts</a:t>
                    </a:r>
                  </a:p>
                </p:txBody>
              </p:sp>
              <p:sp>
                <p:nvSpPr>
                  <p:cNvPr id="10255" name="Text Box 15" descr="Parchme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6" y="612"/>
                    <a:ext cx="732" cy="250"/>
                  </a:xfrm>
                  <a:prstGeom prst="rect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GB" altLang="en-US" sz="2000" smtClean="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Clubs</a:t>
                    </a:r>
                  </a:p>
                </p:txBody>
              </p:sp>
              <p:sp>
                <p:nvSpPr>
                  <p:cNvPr id="10256" name="Text Box 16" descr="Parchme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2" y="612"/>
                    <a:ext cx="912" cy="250"/>
                  </a:xfrm>
                  <a:prstGeom prst="rect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GB" altLang="en-US" sz="2000" smtClean="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Diamonds</a:t>
                    </a:r>
                  </a:p>
                </p:txBody>
              </p:sp>
              <p:sp>
                <p:nvSpPr>
                  <p:cNvPr id="10257" name="Text Box 17" descr="Parchme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618"/>
                    <a:ext cx="912" cy="250"/>
                  </a:xfrm>
                  <a:prstGeom prst="rect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GB" altLang="en-US" sz="2000" smtClean="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Spades</a:t>
                    </a:r>
                  </a:p>
                </p:txBody>
              </p:sp>
            </p:grpSp>
            <p:sp>
              <p:nvSpPr>
                <p:cNvPr id="10258" name="Rectangle 18"/>
                <p:cNvSpPr>
                  <a:spLocks noChangeArrowheads="1"/>
                </p:cNvSpPr>
                <p:nvPr/>
              </p:nvSpPr>
              <p:spPr bwMode="auto">
                <a:xfrm>
                  <a:off x="396" y="936"/>
                  <a:ext cx="5148" cy="1476"/>
                </a:xfrm>
                <a:prstGeom prst="rect">
                  <a:avLst/>
                </a:prstGeom>
                <a:gradFill rotWithShape="0">
                  <a:gsLst>
                    <a:gs pos="0">
                      <a:srgbClr val="F8F8F8">
                        <a:gamma/>
                        <a:shade val="66275"/>
                        <a:invGamma/>
                      </a:srgbClr>
                    </a:gs>
                    <a:gs pos="50000">
                      <a:srgbClr val="F8F8F8"/>
                    </a:gs>
                    <a:gs pos="100000">
                      <a:srgbClr val="F8F8F8">
                        <a:gamma/>
                        <a:shade val="66275"/>
                        <a:invGamma/>
                      </a:srgbClr>
                    </a:gs>
                  </a:gsLst>
                  <a:lin ang="18900000" scaled="1"/>
                </a:gradFill>
                <a:ln w="762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259" name="Picture 1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" y="1128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0" name="Picture 2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" y="1140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1" name="Picture 2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1080"/>
                  <a:ext cx="277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2" name="Picture 2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0" y="1548"/>
                  <a:ext cx="331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3" name="Picture 2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" y="1572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4" name="Picture 2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" y="1440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5" name="Picture 2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0" y="1116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6" name="Picture 2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8" y="1608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7" name="Picture 2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4" y="1548"/>
                  <a:ext cx="277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8" name="Picture 28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0" y="1152"/>
                  <a:ext cx="277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69" name="Picture 29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0" y="1932"/>
                  <a:ext cx="331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0" name="Picture 3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1956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1" name="Picture 3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1968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2" name="Picture 3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0" y="1968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3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00" y="1152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4" name="Picture 3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992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5" name="Picture 3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6" y="1104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6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6" y="1992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7" name="Picture 3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1104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8" name="Picture 3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2" y="1500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79" name="Picture 3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8" y="1548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0" name="Picture 4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" y="1908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1" name="Picture 4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0" y="2004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2" name="Picture 4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0" y="1068"/>
                  <a:ext cx="277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0283" name="Text Box 43"/>
              <p:cNvSpPr txBox="1">
                <a:spLocks noChangeArrowheads="1"/>
              </p:cNvSpPr>
              <p:nvPr/>
            </p:nvSpPr>
            <p:spPr bwMode="auto">
              <a:xfrm>
                <a:off x="4452" y="2460"/>
                <a:ext cx="1044" cy="333"/>
              </a:xfrm>
              <a:prstGeom prst="rect">
                <a:avLst/>
              </a:prstGeom>
              <a:gradFill rotWithShape="0">
                <a:gsLst>
                  <a:gs pos="0">
                    <a:srgbClr val="F8F8F8">
                      <a:gamma/>
                      <a:shade val="66275"/>
                      <a:invGamma/>
                    </a:srgbClr>
                  </a:gs>
                  <a:gs pos="50000">
                    <a:srgbClr val="F8F8F8"/>
                  </a:gs>
                  <a:gs pos="100000">
                    <a:srgbClr val="F8F8F8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800" smtClean="0">
                    <a:solidFill>
                      <a:srgbClr val="333399"/>
                    </a:solidFill>
                    <a:latin typeface="Comic Sans MS" pitchFamily="66" charset="0"/>
                  </a:rPr>
                  <a:t>24 parts</a:t>
                </a:r>
              </a:p>
            </p:txBody>
          </p:sp>
        </p:grpSp>
      </p:grpSp>
      <p:grpSp>
        <p:nvGrpSpPr>
          <p:cNvPr id="10284" name="Group 44"/>
          <p:cNvGrpSpPr>
            <a:grpSpLocks/>
          </p:cNvGrpSpPr>
          <p:nvPr/>
        </p:nvGrpSpPr>
        <p:grpSpPr bwMode="auto">
          <a:xfrm>
            <a:off x="1390650" y="5153025"/>
            <a:ext cx="6153150" cy="1216025"/>
            <a:chOff x="876" y="3246"/>
            <a:chExt cx="3876" cy="766"/>
          </a:xfrm>
        </p:grpSpPr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876" y="3246"/>
              <a:ext cx="3876" cy="75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2810" y="3256"/>
              <a:ext cx="0" cy="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1757363" y="5233988"/>
            <a:ext cx="5405437" cy="1016000"/>
            <a:chOff x="1107" y="3297"/>
            <a:chExt cx="3405" cy="640"/>
          </a:xfrm>
        </p:grpSpPr>
        <p:pic>
          <p:nvPicPr>
            <p:cNvPr id="10288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3309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9" name="Picture 4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" y="3315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0" name="Picture 5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3312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1" name="Picture 5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3298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2" name="Picture 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315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3" name="Picture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" y="3297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4" name="Picture 5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" y="3606"/>
              <a:ext cx="24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5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" y="3598"/>
              <a:ext cx="24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6" name="Picture 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3600"/>
              <a:ext cx="24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7" name="Picture 5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3606"/>
              <a:ext cx="24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953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autoUpdateAnimBg="0"/>
      <p:bldP spid="1024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730250" y="304800"/>
            <a:ext cx="7956550" cy="4568825"/>
            <a:chOff x="460" y="192"/>
            <a:chExt cx="5012" cy="2878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876" y="192"/>
              <a:ext cx="4056" cy="294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Write the following Ratios in Simplest Form</a:t>
              </a: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516" y="768"/>
              <a:ext cx="780" cy="294"/>
            </a:xfrm>
            <a:prstGeom prst="rect">
              <a:avLst/>
            </a:prstGeom>
            <a:gradFill rotWithShape="1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6: 8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948" y="772"/>
              <a:ext cx="780" cy="294"/>
            </a:xfrm>
            <a:prstGeom prst="rect">
              <a:avLst/>
            </a:prstGeom>
            <a:gradFill rotWithShape="1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12: 8</a:t>
              </a: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3356" y="776"/>
              <a:ext cx="780" cy="294"/>
            </a:xfrm>
            <a:prstGeom prst="rect">
              <a:avLst/>
            </a:prstGeom>
            <a:gradFill rotWithShape="1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6: 9</a:t>
              </a: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4692" y="768"/>
              <a:ext cx="780" cy="294"/>
            </a:xfrm>
            <a:prstGeom prst="rect">
              <a:avLst/>
            </a:prstGeom>
            <a:gradFill rotWithShape="1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12: 6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460" y="2776"/>
              <a:ext cx="780" cy="294"/>
            </a:xfrm>
            <a:prstGeom prst="rect">
              <a:avLst/>
            </a:prstGeom>
            <a:gradFill rotWithShape="1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8: 8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1880" y="2756"/>
              <a:ext cx="780" cy="294"/>
            </a:xfrm>
            <a:prstGeom prst="rect">
              <a:avLst/>
            </a:prstGeom>
            <a:gradFill rotWithShape="1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5: 20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3288" y="2760"/>
              <a:ext cx="780" cy="294"/>
            </a:xfrm>
            <a:prstGeom prst="rect">
              <a:avLst/>
            </a:prstGeom>
            <a:gradFill rotWithShape="1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12: 18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4672" y="2764"/>
              <a:ext cx="780" cy="294"/>
            </a:xfrm>
            <a:prstGeom prst="rect">
              <a:avLst/>
            </a:prstGeom>
            <a:gradFill rotWithShape="1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45: 54</a:t>
              </a:r>
            </a:p>
          </p:txBody>
        </p:sp>
      </p:grp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44550" y="2959100"/>
            <a:ext cx="1238250" cy="46672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  <a:latin typeface="Comic Sans MS" pitchFamily="66" charset="0"/>
              </a:rPr>
              <a:t>3: 4</a:t>
            </a:r>
          </a:p>
        </p:txBody>
      </p: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781050" y="1962150"/>
            <a:ext cx="1333500" cy="952500"/>
            <a:chOff x="492" y="1236"/>
            <a:chExt cx="840" cy="600"/>
          </a:xfrm>
        </p:grpSpPr>
        <p:sp>
          <p:nvSpPr>
            <p:cNvPr id="11278" name="Text Box 14" descr="Parchment"/>
            <p:cNvSpPr txBox="1">
              <a:spLocks noChangeArrowheads="1"/>
            </p:cNvSpPr>
            <p:nvPr/>
          </p:nvSpPr>
          <p:spPr bwMode="auto">
            <a:xfrm>
              <a:off x="492" y="1236"/>
              <a:ext cx="840" cy="25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 by 2</a:t>
              </a: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912" y="154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3092450" y="1968500"/>
            <a:ext cx="1333500" cy="952500"/>
            <a:chOff x="492" y="1236"/>
            <a:chExt cx="840" cy="600"/>
          </a:xfrm>
        </p:grpSpPr>
        <p:sp>
          <p:nvSpPr>
            <p:cNvPr id="11281" name="Text Box 17" descr="Parchment"/>
            <p:cNvSpPr txBox="1">
              <a:spLocks noChangeArrowheads="1"/>
            </p:cNvSpPr>
            <p:nvPr/>
          </p:nvSpPr>
          <p:spPr bwMode="auto">
            <a:xfrm>
              <a:off x="492" y="1236"/>
              <a:ext cx="840" cy="25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 by 4</a:t>
              </a: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912" y="154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117850" y="2927350"/>
            <a:ext cx="1238250" cy="46672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  <a:latin typeface="Comic Sans MS" pitchFamily="66" charset="0"/>
              </a:rPr>
              <a:t>3: 2</a:t>
            </a:r>
          </a:p>
        </p:txBody>
      </p: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5289550" y="1955800"/>
            <a:ext cx="1333500" cy="952500"/>
            <a:chOff x="492" y="1236"/>
            <a:chExt cx="840" cy="600"/>
          </a:xfrm>
        </p:grpSpPr>
        <p:sp>
          <p:nvSpPr>
            <p:cNvPr id="11285" name="Text Box 21" descr="Parchment"/>
            <p:cNvSpPr txBox="1">
              <a:spLocks noChangeArrowheads="1"/>
            </p:cNvSpPr>
            <p:nvPr/>
          </p:nvSpPr>
          <p:spPr bwMode="auto">
            <a:xfrm>
              <a:off x="492" y="1236"/>
              <a:ext cx="840" cy="25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 by 3</a:t>
              </a: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912" y="154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314950" y="2914650"/>
            <a:ext cx="1238250" cy="46672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  <a:latin typeface="Comic Sans MS" pitchFamily="66" charset="0"/>
              </a:rPr>
              <a:t>2: 3</a:t>
            </a:r>
          </a:p>
        </p:txBody>
      </p: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7391400" y="1924050"/>
            <a:ext cx="1333500" cy="952500"/>
            <a:chOff x="492" y="1236"/>
            <a:chExt cx="840" cy="600"/>
          </a:xfrm>
        </p:grpSpPr>
        <p:sp>
          <p:nvSpPr>
            <p:cNvPr id="11289" name="Text Box 25" descr="Parchment"/>
            <p:cNvSpPr txBox="1">
              <a:spLocks noChangeArrowheads="1"/>
            </p:cNvSpPr>
            <p:nvPr/>
          </p:nvSpPr>
          <p:spPr bwMode="auto">
            <a:xfrm>
              <a:off x="492" y="1236"/>
              <a:ext cx="840" cy="25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 by 6</a:t>
              </a:r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>
              <a:off x="912" y="154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416800" y="2882900"/>
            <a:ext cx="1238250" cy="46672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  <a:latin typeface="Comic Sans MS" pitchFamily="66" charset="0"/>
              </a:rPr>
              <a:t>2: 1</a:t>
            </a:r>
          </a:p>
        </p:txBody>
      </p:sp>
      <p:grpSp>
        <p:nvGrpSpPr>
          <p:cNvPr id="11292" name="Group 28"/>
          <p:cNvGrpSpPr>
            <a:grpSpLocks/>
          </p:cNvGrpSpPr>
          <p:nvPr/>
        </p:nvGrpSpPr>
        <p:grpSpPr bwMode="auto">
          <a:xfrm>
            <a:off x="615950" y="5130800"/>
            <a:ext cx="1333500" cy="952500"/>
            <a:chOff x="492" y="1236"/>
            <a:chExt cx="840" cy="600"/>
          </a:xfrm>
        </p:grpSpPr>
        <p:sp>
          <p:nvSpPr>
            <p:cNvPr id="11293" name="Text Box 29" descr="Parchment"/>
            <p:cNvSpPr txBox="1">
              <a:spLocks noChangeArrowheads="1"/>
            </p:cNvSpPr>
            <p:nvPr/>
          </p:nvSpPr>
          <p:spPr bwMode="auto">
            <a:xfrm>
              <a:off x="492" y="1236"/>
              <a:ext cx="840" cy="25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 by 8</a:t>
              </a:r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>
              <a:off x="912" y="154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641350" y="6089650"/>
            <a:ext cx="1238250" cy="46672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  <a:latin typeface="Comic Sans MS" pitchFamily="66" charset="0"/>
              </a:rPr>
              <a:t>1: 1</a:t>
            </a:r>
          </a:p>
        </p:txBody>
      </p:sp>
      <p:grpSp>
        <p:nvGrpSpPr>
          <p:cNvPr id="11296" name="Group 32"/>
          <p:cNvGrpSpPr>
            <a:grpSpLocks/>
          </p:cNvGrpSpPr>
          <p:nvPr/>
        </p:nvGrpSpPr>
        <p:grpSpPr bwMode="auto">
          <a:xfrm>
            <a:off x="3003550" y="5156200"/>
            <a:ext cx="1333500" cy="952500"/>
            <a:chOff x="492" y="1236"/>
            <a:chExt cx="840" cy="600"/>
          </a:xfrm>
        </p:grpSpPr>
        <p:sp>
          <p:nvSpPr>
            <p:cNvPr id="11297" name="Text Box 33" descr="Parchment"/>
            <p:cNvSpPr txBox="1">
              <a:spLocks noChangeArrowheads="1"/>
            </p:cNvSpPr>
            <p:nvPr/>
          </p:nvSpPr>
          <p:spPr bwMode="auto">
            <a:xfrm>
              <a:off x="492" y="1236"/>
              <a:ext cx="840" cy="25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 by 5</a:t>
              </a:r>
            </a:p>
          </p:txBody>
        </p:sp>
        <p:sp>
          <p:nvSpPr>
            <p:cNvPr id="11298" name="Line 34"/>
            <p:cNvSpPr>
              <a:spLocks noChangeShapeType="1"/>
            </p:cNvSpPr>
            <p:nvPr/>
          </p:nvSpPr>
          <p:spPr bwMode="auto">
            <a:xfrm>
              <a:off x="912" y="154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028950" y="6115050"/>
            <a:ext cx="1238250" cy="46672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  <a:latin typeface="Comic Sans MS" pitchFamily="66" charset="0"/>
              </a:rPr>
              <a:t>1: 4</a:t>
            </a:r>
          </a:p>
        </p:txBody>
      </p:sp>
      <p:grpSp>
        <p:nvGrpSpPr>
          <p:cNvPr id="11300" name="Group 36"/>
          <p:cNvGrpSpPr>
            <a:grpSpLocks/>
          </p:cNvGrpSpPr>
          <p:nvPr/>
        </p:nvGrpSpPr>
        <p:grpSpPr bwMode="auto">
          <a:xfrm>
            <a:off x="5219700" y="5162550"/>
            <a:ext cx="1333500" cy="952500"/>
            <a:chOff x="492" y="1236"/>
            <a:chExt cx="840" cy="600"/>
          </a:xfrm>
        </p:grpSpPr>
        <p:sp>
          <p:nvSpPr>
            <p:cNvPr id="11301" name="Text Box 37" descr="Parchment"/>
            <p:cNvSpPr txBox="1">
              <a:spLocks noChangeArrowheads="1"/>
            </p:cNvSpPr>
            <p:nvPr/>
          </p:nvSpPr>
          <p:spPr bwMode="auto">
            <a:xfrm>
              <a:off x="492" y="1236"/>
              <a:ext cx="840" cy="25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 by 6</a:t>
              </a:r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>
              <a:off x="912" y="154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5245100" y="6121400"/>
            <a:ext cx="1238250" cy="46672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  <a:latin typeface="Comic Sans MS" pitchFamily="66" charset="0"/>
              </a:rPr>
              <a:t>2: 3</a:t>
            </a:r>
          </a:p>
        </p:txBody>
      </p:sp>
      <p:grpSp>
        <p:nvGrpSpPr>
          <p:cNvPr id="11304" name="Group 40"/>
          <p:cNvGrpSpPr>
            <a:grpSpLocks/>
          </p:cNvGrpSpPr>
          <p:nvPr/>
        </p:nvGrpSpPr>
        <p:grpSpPr bwMode="auto">
          <a:xfrm>
            <a:off x="7416800" y="5130800"/>
            <a:ext cx="1333500" cy="952500"/>
            <a:chOff x="492" y="1236"/>
            <a:chExt cx="840" cy="600"/>
          </a:xfrm>
        </p:grpSpPr>
        <p:sp>
          <p:nvSpPr>
            <p:cNvPr id="11305" name="Text Box 41" descr="Parchment"/>
            <p:cNvSpPr txBox="1">
              <a:spLocks noChangeArrowheads="1"/>
            </p:cNvSpPr>
            <p:nvPr/>
          </p:nvSpPr>
          <p:spPr bwMode="auto">
            <a:xfrm>
              <a:off x="492" y="1236"/>
              <a:ext cx="840" cy="25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 by 9</a:t>
              </a:r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>
              <a:off x="912" y="154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7442200" y="6089650"/>
            <a:ext cx="1238250" cy="466725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6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  <a:latin typeface="Comic Sans MS" pitchFamily="66" charset="0"/>
              </a:rPr>
              <a:t>5: 6</a:t>
            </a:r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424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83" grpId="0" animBg="1"/>
      <p:bldP spid="11287" grpId="0" animBg="1"/>
      <p:bldP spid="11291" grpId="0" animBg="1"/>
      <p:bldP spid="11295" grpId="0" animBg="1"/>
      <p:bldP spid="11299" grpId="0" animBg="1"/>
      <p:bldP spid="11303" grpId="0" animBg="1"/>
      <p:bldP spid="113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miley Face 6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miley Face 7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1056" y="1772816"/>
            <a:ext cx="8229600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write a ratio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7030A0"/>
                </a:solidFill>
              </a:rPr>
              <a:t>10 Ticks Level 5 pack 2 section 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13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424" y="2492896"/>
            <a:ext cx="8229600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write a ratio as a fraction</a:t>
            </a:r>
          </a:p>
          <a:p>
            <a:r>
              <a:rPr lang="en-NZ" dirty="0" smtClean="0"/>
              <a:t>share an amount in a given ratio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5315" y="404664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Ratio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28184" y="1793339"/>
            <a:ext cx="2133600" cy="365125"/>
          </a:xfrm>
        </p:spPr>
        <p:txBody>
          <a:bodyPr/>
          <a:lstStyle/>
          <a:p>
            <a:fld id="{F9ED6EB8-3301-470C-817F-4400CBC324A3}" type="datetime3">
              <a:rPr lang="en-NZ" sz="2200" b="1" smtClean="0">
                <a:solidFill>
                  <a:schemeClr val="tx1"/>
                </a:solidFill>
              </a:rPr>
              <a:t>28 March 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pic>
        <p:nvPicPr>
          <p:cNvPr id="4102" name="Picture 6" descr="Girl - Happ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58775"/>
            <a:ext cx="15176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Boy Wearing 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42900"/>
            <a:ext cx="146685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112963" y="1027113"/>
            <a:ext cx="480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Simon and Jenny share the bar of chocolate in the ratio 5 : 3.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2949575" y="211455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306763" y="211455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3665538" y="211455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021138" y="211455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379913" y="211455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737100" y="211455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095875" y="211455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2949575" y="248920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3306763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3665538" y="24892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4021138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4379913" y="24892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4737100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5095875" y="24892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2949575" y="286543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3306763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3665538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4021138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4379913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4737100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5095875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5430838" y="211455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>
            <a:off x="5430838" y="24892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5430838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508000" y="3267075"/>
            <a:ext cx="6894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This means that for every 5 pieces that Simon gets, Jenny gets 3.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566738" y="4165600"/>
            <a:ext cx="7821612" cy="2306638"/>
            <a:chOff x="357" y="2642"/>
            <a:chExt cx="4927" cy="1453"/>
          </a:xfrm>
        </p:grpSpPr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357" y="2642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3355" y="2650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92125" y="3614738"/>
            <a:ext cx="7707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We could share the 24 pieces between them until we run out of chocolate.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4137" name="Group 41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4138" name="AutoShape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9" name="AutoShape 4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0" name="AutoShape 4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1" name="AutoShape 4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2" name="AutoShape 4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43" name="Group 47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4144" name="AutoShape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5" name="AutoShape 4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6" name="AutoShape 5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7" name="AutoShape 5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8" name="AutoShape 5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49" name="Group 53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4150" name="AutoShape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1" name="AutoShape 5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2" name="AutoShape 5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3" name="AutoShape 5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4" name="AutoShape 5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55" name="Group 59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4156" name="AutoShape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7" name="AutoShape 6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8" name="AutoShape 6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9" name="AutoShape 6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0" name="AutoShape 6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61" name="Group 65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4162" name="AutoShape 6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3" name="AutoShape 6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4" name="AutoShape 6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5" name="AutoShape 6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6" name="AutoShape 7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68" name="AutoShape 72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69" name="AutoShape 73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70" name="AutoShape 74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71" name="AutoShape 75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72" name="AutoShape 76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73" name="AutoShape 77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74" name="AutoShape 78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4176" name="Group 80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4177" name="AutoShape 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8" name="AutoShape 8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9" name="AutoShape 8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0" name="AutoShape 8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1" name="AutoShape 8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82" name="Group 86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4183" name="AutoShape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4" name="AutoShape 8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5" name="AutoShape 8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6" name="AutoShape 9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7" name="AutoShape 9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88" name="Group 92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4189" name="AutoShape 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0" name="AutoShape 9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1" name="AutoShape 9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2" name="AutoShape 9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3" name="AutoShape 9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94" name="Group 98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4195" name="AutoShape 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6" name="AutoShape 10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7" name="AutoShape 10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8" name="AutoShape 10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" name="AutoShape 10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00" name="Group 104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4201" name="AutoShape 10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2" name="AutoShape 10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3" name="AutoShape 10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4" name="AutoShape 10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5" name="AutoShape 10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06" name="AutoShape 110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07" name="AutoShape 111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08" name="AutoShape 112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09" name="AutoShape 113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10" name="AutoShape 114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11" name="AutoShape 115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12" name="AutoShape 116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13" name="AutoShape 117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214" name="Group 118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4215" name="Group 119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4216" name="AutoShape 120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7" name="AutoShape 121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8" name="AutoShape 122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9" name="AutoShape 123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220" name="Group 124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4221" name="AutoShape 1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2" name="AutoShape 126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3" name="AutoShape 127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4" name="AutoShape 128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5" name="AutoShape 129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26" name="Group 130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4227" name="AutoShape 1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8" name="AutoShape 132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9" name="AutoShape 133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0" name="AutoShape 134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1" name="AutoShape 135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32" name="Group 136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4233" name="AutoShape 13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4" name="AutoShape 138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5" name="AutoShape 139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6" name="AutoShape 140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7" name="AutoShape 141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238" name="AutoShape 142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39" name="AutoShape 143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40" name="AutoShape 144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41" name="AutoShape 145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242" name="Group 146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4243" name="Group 147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4244" name="AutoShape 148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5" name="AutoShape 149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6" name="AutoShape 150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AutoShape 151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248" name="Group 152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4249" name="AutoShape 15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0" name="AutoShape 154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1" name="AutoShape 15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2" name="AutoShape 156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3" name="AutoShape 157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54" name="Group 158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4255" name="AutoShape 15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6" name="AutoShape 160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7" name="AutoShape 161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8" name="AutoShape 162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9" name="AutoShape 163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60" name="Group 164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4261" name="AutoShape 16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2" name="AutoShape 166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3" name="AutoShape 167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4" name="AutoShape 168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5" name="AutoShape 169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266" name="AutoShape 170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67" name="AutoShape 171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68" name="AutoShape 172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269" name="AutoShape 173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1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80"/>
                                        <p:tgtEl>
                                          <p:spTgt spid="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80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4" grpId="0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 build="p"/>
      <p:bldP spid="41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pic>
        <p:nvPicPr>
          <p:cNvPr id="12291" name="Picture 3" descr="Girl - Happ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58775"/>
            <a:ext cx="15176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oy Wearing 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42900"/>
            <a:ext cx="146685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12963" y="1027113"/>
            <a:ext cx="480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Simon and Jenny share the bar of chocolate in the ratio 5 : 3.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714375" y="4364038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071563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430338" y="4364038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785938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144713" y="4364038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737100" y="211455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095875" y="211455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2949575" y="248920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3306763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665538" y="24892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4021138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4379913" y="24892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4737100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5095875" y="24892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2949575" y="286543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3306763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3665538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4021138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4379913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4737100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5095875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5430838" y="211455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5430838" y="24892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5430838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08000" y="3267075"/>
            <a:ext cx="6894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This means that for every 5 pieces that Simon gets, Jenny gets 3.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2319" name="Group 31"/>
          <p:cNvGrpSpPr>
            <a:grpSpLocks/>
          </p:cNvGrpSpPr>
          <p:nvPr/>
        </p:nvGrpSpPr>
        <p:grpSpPr bwMode="auto">
          <a:xfrm>
            <a:off x="566738" y="4165600"/>
            <a:ext cx="7821612" cy="2306638"/>
            <a:chOff x="357" y="2642"/>
            <a:chExt cx="4927" cy="1453"/>
          </a:xfrm>
        </p:grpSpPr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357" y="2642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3355" y="2650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492125" y="3614738"/>
            <a:ext cx="7707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We could share the 24 pieces between them until we run out of chocolate.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2323" name="Group 35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12324" name="Group 36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2325" name="AutoShape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6" name="AutoShape 3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7" name="AutoShape 3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8" name="AutoShape 4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9" name="AutoShape 4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30" name="Group 42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2331" name="AutoShape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2" name="AutoShape 4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3" name="AutoShape 4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4" name="AutoShape 4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5" name="AutoShape 4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36" name="Group 48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2337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8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9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0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1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42" name="Group 54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2343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4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5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6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7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48" name="Group 60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2349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51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52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53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54" name="AutoShape 66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55" name="AutoShape 67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56" name="AutoShape 68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57" name="AutoShape 69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58" name="AutoShape 70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59" name="AutoShape 71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60" name="AutoShape 72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61" name="AutoShape 73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62" name="Group 74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12363" name="Group 75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2364" name="AutoShape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65" name="AutoShape 7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66" name="AutoShape 7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67" name="AutoShape 7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68" name="AutoShape 8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69" name="Group 81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2370" name="AutoShape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1" name="AutoShape 8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2" name="AutoShape 8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3" name="AutoShape 8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4" name="AutoShape 8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75" name="Group 87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2376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7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8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9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0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81" name="Group 93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2382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3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4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5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6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87" name="Group 99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2388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89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0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1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2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93" name="AutoShape 105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94" name="AutoShape 106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95" name="AutoShape 107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96" name="AutoShape 108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97" name="AutoShape 109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98" name="AutoShape 110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399" name="AutoShape 111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400" name="AutoShape 112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401" name="Group 113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12402" name="Group 11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2403" name="AutoShape 11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" name="AutoShape 11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" name="AutoShape 11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" name="AutoShape 11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407" name="Group 11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2408" name="AutoShape 1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09" name="AutoShape 12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10" name="AutoShape 12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11" name="AutoShape 12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12" name="AutoShape 12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413" name="Group 12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2414" name="AutoShape 12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15" name="AutoShape 12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16" name="AutoShape 12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17" name="AutoShape 12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18" name="AutoShape 13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419" name="Group 13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2420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21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22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23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24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425" name="AutoShape 13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426" name="AutoShape 13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427" name="AutoShape 13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428" name="AutoShape 14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429" name="Group 141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12430" name="Group 142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2431" name="AutoShape 143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32" name="AutoShape 144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33" name="AutoShape 145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34" name="AutoShape 146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435" name="Group 147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2436" name="AutoShape 14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37" name="AutoShape 14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38" name="AutoShape 15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39" name="AutoShape 15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40" name="AutoShape 15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441" name="Group 153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2442" name="AutoShape 15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43" name="AutoShape 15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44" name="AutoShape 15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45" name="AutoShape 15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46" name="AutoShape 15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447" name="Group 159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2448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49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50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51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52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453" name="AutoShape 165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454" name="AutoShape 166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455" name="AutoShape 167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2456" name="AutoShape 168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5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pic>
        <p:nvPicPr>
          <p:cNvPr id="13315" name="Picture 3" descr="Girl - Happ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58775"/>
            <a:ext cx="15176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oy Wearing 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42900"/>
            <a:ext cx="146685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12963" y="1027113"/>
            <a:ext cx="480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Simon and Jenny share the bar of chocolate in the ratio 5 : 3.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14375" y="4364038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071563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430338" y="4364038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785938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144713" y="4364038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492750" y="433546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5851525" y="4335463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2949575" y="248920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3306763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3665538" y="24892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4021138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4379913" y="24892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4737100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5095875" y="24892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2949575" y="286543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3306763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3665538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4021138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4379913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4737100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5095875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6186488" y="43354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5430838" y="24892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5430838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508000" y="3267075"/>
            <a:ext cx="6894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This means that for every 5 pieces that Simon gets, Jenny gets 3.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3343" name="Group 31"/>
          <p:cNvGrpSpPr>
            <a:grpSpLocks/>
          </p:cNvGrpSpPr>
          <p:nvPr/>
        </p:nvGrpSpPr>
        <p:grpSpPr bwMode="auto">
          <a:xfrm>
            <a:off x="566738" y="4165600"/>
            <a:ext cx="7821612" cy="2306638"/>
            <a:chOff x="357" y="2642"/>
            <a:chExt cx="4927" cy="1453"/>
          </a:xfrm>
        </p:grpSpPr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357" y="2642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3355" y="2650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492125" y="3614738"/>
            <a:ext cx="7707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We could share the 24 pieces between them until we run out of chocolate.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13348" name="Group 36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3349" name="AutoShape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0" name="AutoShape 3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1" name="AutoShape 3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2" name="AutoShape 4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3" name="AutoShape 4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54" name="Group 42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3355" name="AutoShape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AutoShape 4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7" name="AutoShape 4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8" name="AutoShape 4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9" name="AutoShape 4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60" name="Group 48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3361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2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3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4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5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66" name="Group 54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3367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8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9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0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1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72" name="Group 60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3373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4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5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6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7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78" name="AutoShape 66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379" name="AutoShape 67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380" name="AutoShape 68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381" name="AutoShape 69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382" name="AutoShape 70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383" name="AutoShape 71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384" name="AutoShape 72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385" name="AutoShape 73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86" name="Group 74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13387" name="Group 75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3388" name="AutoShape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9" name="AutoShape 7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0" name="AutoShape 7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1" name="AutoShape 7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2" name="AutoShape 8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93" name="Group 81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3394" name="AutoShape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5" name="AutoShape 8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6" name="AutoShape 8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7" name="AutoShape 8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8" name="AutoShape 8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99" name="Group 87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3400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1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2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3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4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405" name="Group 93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3406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7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8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9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0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411" name="Group 99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3412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3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4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5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6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17" name="AutoShape 105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18" name="AutoShape 106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19" name="AutoShape 107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20" name="AutoShape 108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21" name="AutoShape 109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22" name="AutoShape 110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23" name="AutoShape 111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24" name="AutoShape 112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425" name="Group 113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13426" name="Group 11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3427" name="AutoShape 11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28" name="AutoShape 11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29" name="AutoShape 11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30" name="AutoShape 11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31" name="Group 11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3432" name="AutoShape 1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3" name="AutoShape 12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4" name="AutoShape 12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5" name="AutoShape 12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6" name="AutoShape 12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37" name="Group 12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3438" name="AutoShape 12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9" name="AutoShape 12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40" name="AutoShape 12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41" name="AutoShape 12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42" name="AutoShape 13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43" name="Group 13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3444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45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46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47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48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449" name="AutoShape 13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50" name="AutoShape 13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51" name="AutoShape 13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52" name="AutoShape 14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453" name="Group 141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13454" name="Group 142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3455" name="AutoShape 143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6" name="AutoShape 144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7" name="AutoShape 145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8" name="AutoShape 146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59" name="Group 147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3460" name="AutoShape 14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1" name="AutoShape 14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2" name="AutoShape 15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3" name="AutoShape 15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4" name="AutoShape 15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65" name="Group 153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3466" name="AutoShape 15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7" name="AutoShape 15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8" name="AutoShape 15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69" name="AutoShape 15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70" name="AutoShape 15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71" name="Group 159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3472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73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74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75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76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477" name="AutoShape 165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78" name="AutoShape 166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79" name="AutoShape 167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3480" name="AutoShape 168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0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pic>
        <p:nvPicPr>
          <p:cNvPr id="14339" name="Picture 3" descr="Girl - Happ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58775"/>
            <a:ext cx="15176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oy Wearing 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42900"/>
            <a:ext cx="146685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12963" y="1027113"/>
            <a:ext cx="480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Simon and Jenny share the bar of chocolate in the ratio 5 : 3.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714375" y="4364038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071563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1430338" y="4364038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1785938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2144713" y="4364038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5492750" y="433546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5851525" y="4335463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2866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08585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1444625" y="498475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1800225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2159000" y="498475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4737100" y="24892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5095875" y="24892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2949575" y="286543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3306763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3665538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4021138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4379913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>
            <a:off x="4737100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5095875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6186488" y="43354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>
            <a:off x="5430838" y="24892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5430838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08000" y="3267075"/>
            <a:ext cx="6894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This means that for every 5 pieces that Simon gets, Jenny gets 3.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566738" y="4165600"/>
            <a:ext cx="7821612" cy="2306638"/>
            <a:chOff x="357" y="2642"/>
            <a:chExt cx="4927" cy="1453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357" y="2642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3355" y="2650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92125" y="3614738"/>
            <a:ext cx="7707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We could share the 24 pieces between them until we run out of chocolate.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14372" name="Group 36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4373" name="AutoShape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4" name="AutoShape 3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5" name="AutoShape 3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6" name="AutoShape 4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7" name="AutoShape 4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78" name="Group 42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4379" name="AutoShape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AutoShape 4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AutoShape 4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AutoShape 4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3" name="AutoShape 4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84" name="Group 48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4385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7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8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9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90" name="Group 54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4391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2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3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4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5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96" name="Group 60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4397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8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9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0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1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02" name="AutoShape 66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03" name="AutoShape 67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04" name="AutoShape 68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05" name="AutoShape 69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06" name="AutoShape 70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07" name="AutoShape 71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08" name="AutoShape 72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09" name="AutoShape 73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410" name="Group 74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14411" name="Group 75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4412" name="AutoShape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3" name="AutoShape 7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AutoShape 7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AutoShape 7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AutoShape 8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17" name="Group 81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4418" name="AutoShape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AutoShape 8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AutoShape 8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AutoShape 8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AutoShape 8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23" name="Group 87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4424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8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29" name="Group 93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4430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1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2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3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4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35" name="Group 99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4436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7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8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9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40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41" name="AutoShape 105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42" name="AutoShape 106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43" name="AutoShape 107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44" name="AutoShape 108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45" name="AutoShape 109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46" name="AutoShape 110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47" name="AutoShape 111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48" name="AutoShape 112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449" name="Group 113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14450" name="Group 11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4451" name="AutoShape 11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52" name="AutoShape 11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53" name="AutoShape 11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54" name="AutoShape 11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455" name="Group 11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4456" name="AutoShape 1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57" name="AutoShape 12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58" name="AutoShape 12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59" name="AutoShape 12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60" name="AutoShape 12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461" name="Group 12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4462" name="AutoShape 12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63" name="AutoShape 12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64" name="AutoShape 12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65" name="AutoShape 12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66" name="AutoShape 13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467" name="Group 13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4468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69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70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71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72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473" name="AutoShape 13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74" name="AutoShape 13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75" name="AutoShape 13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476" name="AutoShape 14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477" name="Group 141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14478" name="Group 142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4479" name="AutoShape 143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80" name="AutoShape 144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81" name="AutoShape 145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82" name="AutoShape 146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483" name="Group 147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4484" name="AutoShape 14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85" name="AutoShape 14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86" name="AutoShape 15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87" name="AutoShape 15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88" name="AutoShape 15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489" name="Group 153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4490" name="AutoShape 15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91" name="AutoShape 15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92" name="AutoShape 15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93" name="AutoShape 15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94" name="AutoShape 15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495" name="Group 159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4496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97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98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99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00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501" name="AutoShape 165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502" name="AutoShape 166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503" name="AutoShape 167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4504" name="AutoShape 168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3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pic>
        <p:nvPicPr>
          <p:cNvPr id="15363" name="Picture 3" descr="Girl - Happ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58775"/>
            <a:ext cx="15176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oy Wearing 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42900"/>
            <a:ext cx="146685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12963" y="1027113"/>
            <a:ext cx="480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Simon and Jenny share the bar of chocolate in the ratio 5 : 3.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714375" y="4364038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071563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430338" y="4364038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785938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2144713" y="4364038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5492750" y="433546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851525" y="4335463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72866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108585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1444625" y="498475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1800225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2159000" y="498475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5507038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5865813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2949575" y="286543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3306763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3665538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4021138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4379913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4737100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5095875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6186488" y="43354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>
            <a:off x="6200775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5430838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08000" y="3267075"/>
            <a:ext cx="6894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This means that for every 5 pieces that Simon gets, Jenny gets 3.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5391" name="Group 31"/>
          <p:cNvGrpSpPr>
            <a:grpSpLocks/>
          </p:cNvGrpSpPr>
          <p:nvPr/>
        </p:nvGrpSpPr>
        <p:grpSpPr bwMode="auto">
          <a:xfrm>
            <a:off x="566738" y="4165600"/>
            <a:ext cx="7821612" cy="2306638"/>
            <a:chOff x="357" y="2642"/>
            <a:chExt cx="4927" cy="1453"/>
          </a:xfrm>
        </p:grpSpPr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357" y="2642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3355" y="2650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92125" y="3614738"/>
            <a:ext cx="7707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We could share the 24 pieces between them until we run out of chocolate.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5395" name="Group 35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15396" name="Group 36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5397" name="AutoShape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8" name="AutoShape 3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9" name="AutoShape 3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0" name="AutoShape 4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1" name="AutoShape 4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402" name="Group 42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5403" name="AutoShape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4" name="AutoShape 4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5" name="AutoShape 4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6" name="AutoShape 4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7" name="AutoShape 4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408" name="Group 48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5409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0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1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2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3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414" name="Group 54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5415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6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7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8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9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420" name="Group 60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5421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2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3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4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5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426" name="AutoShape 66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27" name="AutoShape 67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28" name="AutoShape 68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29" name="AutoShape 69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30" name="AutoShape 70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31" name="AutoShape 71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32" name="AutoShape 72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33" name="AutoShape 73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434" name="Group 74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15435" name="Group 75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5436" name="AutoShape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7" name="AutoShape 7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8" name="AutoShape 7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9" name="AutoShape 7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0" name="AutoShape 8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441" name="Group 81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5442" name="AutoShape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3" name="AutoShape 8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4" name="AutoShape 8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5" name="AutoShape 8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6" name="AutoShape 8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447" name="Group 87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5448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9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0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1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2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453" name="Group 93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5454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5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6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7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8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459" name="Group 99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5460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1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2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3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4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465" name="AutoShape 105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66" name="AutoShape 106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67" name="AutoShape 107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68" name="AutoShape 108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69" name="AutoShape 109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70" name="AutoShape 110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71" name="AutoShape 111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72" name="AutoShape 112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473" name="Group 113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15474" name="Group 11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5475" name="AutoShape 11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76" name="AutoShape 11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77" name="AutoShape 11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78" name="AutoShape 11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479" name="Group 11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5480" name="AutoShape 1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1" name="AutoShape 12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2" name="AutoShape 12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3" name="AutoShape 12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4" name="AutoShape 12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485" name="Group 12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5486" name="AutoShape 12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7" name="AutoShape 12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8" name="AutoShape 12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9" name="AutoShape 12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0" name="AutoShape 13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491" name="Group 13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5492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3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4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5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6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5497" name="AutoShape 13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98" name="AutoShape 13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499" name="AutoShape 13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500" name="AutoShape 14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501" name="Group 141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15502" name="Group 142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5503" name="AutoShape 143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04" name="AutoShape 144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05" name="AutoShape 145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06" name="AutoShape 146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507" name="Group 147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5508" name="AutoShape 14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9" name="AutoShape 14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0" name="AutoShape 15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1" name="AutoShape 15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2" name="AutoShape 15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513" name="Group 153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5514" name="AutoShape 15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5" name="AutoShape 15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6" name="AutoShape 15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7" name="AutoShape 15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8" name="AutoShape 15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519" name="Group 159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5520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1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2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3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4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5525" name="AutoShape 165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526" name="AutoShape 166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527" name="AutoShape 167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5528" name="AutoShape 168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pic>
        <p:nvPicPr>
          <p:cNvPr id="16387" name="Picture 3" descr="Girl - Happ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58775"/>
            <a:ext cx="15176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Boy Wearing 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42900"/>
            <a:ext cx="146685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12963" y="1027113"/>
            <a:ext cx="480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Simon and Jenny share the bar of chocolate in the ratio 5 : 3.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714375" y="4364038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071563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430338" y="4364038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785938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2144713" y="4364038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492750" y="433546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5851525" y="4335463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72866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08585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1444625" y="498475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800225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2159000" y="498475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742950" y="565308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1100138" y="56530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1458913" y="565308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1814513" y="56530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2173288" y="565308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4737100" y="286543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5095875" y="286543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6186488" y="43354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5430838" y="286543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508000" y="3267075"/>
            <a:ext cx="6894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This means that for every 5 pieces that Simon gets, Jenny gets 3.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6415" name="Group 31"/>
          <p:cNvGrpSpPr>
            <a:grpSpLocks/>
          </p:cNvGrpSpPr>
          <p:nvPr/>
        </p:nvGrpSpPr>
        <p:grpSpPr bwMode="auto">
          <a:xfrm>
            <a:off x="566738" y="4165600"/>
            <a:ext cx="7821612" cy="2306638"/>
            <a:chOff x="357" y="2642"/>
            <a:chExt cx="4927" cy="1453"/>
          </a:xfrm>
        </p:grpSpPr>
        <p:sp>
          <p:nvSpPr>
            <p:cNvPr id="16416" name="Rectangle 32"/>
            <p:cNvSpPr>
              <a:spLocks noChangeArrowheads="1"/>
            </p:cNvSpPr>
            <p:nvPr/>
          </p:nvSpPr>
          <p:spPr bwMode="auto">
            <a:xfrm>
              <a:off x="357" y="2642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3355" y="2650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492125" y="3614738"/>
            <a:ext cx="7707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We could share the 24 pieces between them until we run out of chocolate.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5507038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5865813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6200775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16423" name="Group 39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6424" name="AutoShape 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5" name="AutoShape 4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6" name="AutoShape 4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7" name="AutoShape 4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28" name="AutoShape 4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29" name="Group 45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6430" name="AutoShape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1" name="AutoShape 4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2" name="AutoShape 4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3" name="AutoShape 4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4" name="AutoShape 5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35" name="Group 51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6436" name="AutoShape 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7" name="AutoShape 5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8" name="AutoShape 5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9" name="AutoShape 5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0" name="AutoShape 5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41" name="Group 57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6442" name="AutoShape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3" name="AutoShape 5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4" name="AutoShape 6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5" name="AutoShape 6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6" name="AutoShape 6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47" name="Group 63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6448" name="AutoShape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9" name="AutoShape 6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50" name="AutoShape 6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51" name="AutoShape 6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52" name="AutoShape 6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53" name="AutoShape 69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54" name="AutoShape 70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55" name="AutoShape 71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56" name="AutoShape 72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57" name="AutoShape 73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58" name="AutoShape 74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59" name="AutoShape 75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60" name="AutoShape 76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461" name="Group 77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16462" name="Group 78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6463" name="AutoShape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64" name="AutoShape 8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65" name="AutoShape 8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66" name="AutoShape 8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67" name="AutoShape 8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68" name="Group 84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6469" name="AutoShape 8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0" name="AutoShape 8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1" name="AutoShape 8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2" name="AutoShape 8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3" name="AutoShape 8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74" name="Group 90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6475" name="AutoShape 9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6" name="AutoShape 9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7" name="AutoShape 9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8" name="AutoShape 9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9" name="AutoShape 9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80" name="Group 96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6481" name="AutoShape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2" name="AutoShape 9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3" name="AutoShape 9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4" name="AutoShape 10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5" name="AutoShape 10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86" name="Group 102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6487" name="AutoShape 10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8" name="AutoShape 10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9" name="AutoShape 10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0" name="AutoShape 10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1" name="AutoShape 10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92" name="AutoShape 108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93" name="AutoShape 109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94" name="AutoShape 110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95" name="AutoShape 111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96" name="AutoShape 112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97" name="AutoShape 113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98" name="AutoShape 114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499" name="AutoShape 115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500" name="Group 116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16501" name="Group 117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6502" name="AutoShape 118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3" name="AutoShape 119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4" name="AutoShape 120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5" name="AutoShape 121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06" name="Group 122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6507" name="AutoShape 1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08" name="AutoShape 124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09" name="AutoShape 12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0" name="AutoShape 126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1" name="AutoShape 127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12" name="Group 128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6513" name="AutoShape 1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4" name="AutoShape 130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5" name="AutoShape 131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6" name="AutoShape 132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7" name="AutoShape 133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18" name="Group 134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6519" name="AutoShape 1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20" name="AutoShape 136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21" name="AutoShape 137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22" name="AutoShape 138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23" name="AutoShape 139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524" name="AutoShape 140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525" name="AutoShape 141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526" name="AutoShape 142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527" name="AutoShape 143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528" name="Group 144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16529" name="Group 145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6530" name="AutoShape 146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31" name="AutoShape 147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32" name="AutoShape 148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33" name="AutoShape 149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34" name="Group 150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6535" name="AutoShape 15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36" name="AutoShape 152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37" name="AutoShape 153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38" name="AutoShape 154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39" name="AutoShape 155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40" name="Group 156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6541" name="AutoShape 1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4" name="AutoShape 160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5" name="AutoShape 161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46" name="Group 162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6547" name="AutoShape 16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8" name="AutoShape 164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9" name="AutoShape 16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0" name="AutoShape 166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1" name="AutoShape 167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552" name="AutoShape 168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553" name="AutoShape 169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554" name="AutoShape 170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6555" name="AutoShape 171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2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424" y="2492896"/>
            <a:ext cx="8229600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write a ratio</a:t>
            </a:r>
          </a:p>
          <a:p>
            <a:r>
              <a:rPr lang="en-NZ" dirty="0" smtClean="0"/>
              <a:t>share an amount in a given ratio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5315" y="404664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Ratio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28184" y="1793339"/>
            <a:ext cx="2133600" cy="365125"/>
          </a:xfrm>
        </p:spPr>
        <p:txBody>
          <a:bodyPr/>
          <a:lstStyle/>
          <a:p>
            <a:fld id="{F9ED6EB8-3301-470C-817F-4400CBC324A3}" type="datetime3">
              <a:rPr lang="en-NZ" sz="2200" b="1" smtClean="0">
                <a:solidFill>
                  <a:schemeClr val="tx1"/>
                </a:solidFill>
              </a:rPr>
              <a:t>28 March 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pic>
        <p:nvPicPr>
          <p:cNvPr id="17411" name="Picture 3" descr="Girl - Happ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58775"/>
            <a:ext cx="15176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Boy Wearing 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42900"/>
            <a:ext cx="146685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12963" y="1027113"/>
            <a:ext cx="480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Simon and Jenny share the bar of chocolate in the ratio 5 : 3.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714375" y="4364038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071563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430338" y="4364038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1785938" y="4364038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2144713" y="4364038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5492750" y="433546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851525" y="4335463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72866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08585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1444625" y="498475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1800225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2159000" y="498475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742950" y="565308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1100138" y="56530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1458913" y="565308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1814513" y="56530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2173288" y="5653088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5519738" y="553561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>
            <a:off x="5878513" y="553561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6186488" y="43354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6213475" y="553561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08000" y="3267075"/>
            <a:ext cx="6894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This means that for every 5 pieces that Simon gets, Jenny gets 3.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7439" name="Group 31"/>
          <p:cNvGrpSpPr>
            <a:grpSpLocks/>
          </p:cNvGrpSpPr>
          <p:nvPr/>
        </p:nvGrpSpPr>
        <p:grpSpPr bwMode="auto">
          <a:xfrm>
            <a:off x="566738" y="4165600"/>
            <a:ext cx="7821612" cy="2306638"/>
            <a:chOff x="357" y="2642"/>
            <a:chExt cx="4927" cy="1453"/>
          </a:xfrm>
        </p:grpSpPr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357" y="2642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3355" y="2650"/>
              <a:ext cx="1929" cy="1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492125" y="3614738"/>
            <a:ext cx="7707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We could share the 24 pieces between them until we run out of chocolate.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5507038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5865813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>
            <a:off x="6200775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816225" y="4978400"/>
            <a:ext cx="6381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FDF3C3"/>
                </a:solidFill>
              </a:rPr>
              <a:t>15</a:t>
            </a:r>
            <a:endParaRPr lang="en-US" altLang="en-US" sz="2400" smtClean="0">
              <a:solidFill>
                <a:srgbClr val="FDF3C3"/>
              </a:solidFill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6864350" y="4948238"/>
            <a:ext cx="6381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FDF3C3"/>
                </a:solidFill>
              </a:rPr>
              <a:t>9</a:t>
            </a:r>
            <a:endParaRPr lang="en-US" altLang="en-US" sz="2400" smtClean="0">
              <a:solidFill>
                <a:srgbClr val="FDF3C3"/>
              </a:solidFill>
            </a:endParaRPr>
          </a:p>
        </p:txBody>
      </p:sp>
      <p:grpSp>
        <p:nvGrpSpPr>
          <p:cNvPr id="17449" name="Group 41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17450" name="Group 42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7451" name="AutoShape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2" name="AutoShape 4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3" name="AutoShape 4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4" name="AutoShape 4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5" name="AutoShape 4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56" name="Group 48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7457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8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9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0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1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62" name="Group 54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7463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4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5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6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7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68" name="Group 60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7469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0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1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2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3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74" name="Group 66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7475" name="AutoShape 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6" name="AutoShape 6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7" name="AutoShape 6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8" name="AutoShape 7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79" name="AutoShape 7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80" name="AutoShape 72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481" name="AutoShape 73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482" name="AutoShape 74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483" name="AutoShape 75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484" name="AutoShape 76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485" name="AutoShape 77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486" name="AutoShape 78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487" name="AutoShape 79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488" name="Group 80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17489" name="Group 81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7490" name="AutoShape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91" name="AutoShape 8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92" name="AutoShape 8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93" name="AutoShape 8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94" name="AutoShape 8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95" name="Group 87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7496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97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98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99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00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501" name="Group 93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7502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03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04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05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06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507" name="Group 99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7508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09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10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11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12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513" name="Group 105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7514" name="AutoShape 10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15" name="AutoShape 10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16" name="AutoShape 10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17" name="AutoShape 10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18" name="AutoShape 11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519" name="AutoShape 111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20" name="AutoShape 112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21" name="AutoShape 113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22" name="AutoShape 114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23" name="AutoShape 115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24" name="AutoShape 116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25" name="AutoShape 117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26" name="AutoShape 118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527" name="Group 119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17528" name="Group 120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7529" name="AutoShape 121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30" name="AutoShape 122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31" name="AutoShape 123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32" name="AutoShape 124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533" name="Group 125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7534" name="AutoShape 12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35" name="AutoShape 12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36" name="AutoShape 12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37" name="AutoShape 12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38" name="AutoShape 13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39" name="Group 131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7540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41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42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43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44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45" name="Group 137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7546" name="AutoShape 1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47" name="AutoShape 13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48" name="AutoShape 14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49" name="AutoShape 14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50" name="AutoShape 14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551" name="AutoShape 143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52" name="AutoShape 144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53" name="AutoShape 145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54" name="AutoShape 146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555" name="Group 147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17556" name="Group 148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7557" name="AutoShape 149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58" name="AutoShape 150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59" name="AutoShape 151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60" name="AutoShape 152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561" name="Group 153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7562" name="AutoShape 15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63" name="AutoShape 15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64" name="AutoShape 15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65" name="AutoShape 15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66" name="AutoShape 15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67" name="Group 159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7568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69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70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71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72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73" name="Group 165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7574" name="AutoShape 1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75" name="AutoShape 16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76" name="AutoShape 16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77" name="AutoShape 16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78" name="AutoShape 17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579" name="AutoShape 171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80" name="AutoShape 172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81" name="AutoShape 173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7582" name="AutoShape 174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5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" grpId="0" animBg="1"/>
      <p:bldP spid="174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97038" y="1027113"/>
            <a:ext cx="5424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this method to share the bar of chocolate below between Snoopy and Hippo in the ratio 2 : 7.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870200" y="215741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227388" y="215741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586163" y="2157413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3941763" y="215741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4300538" y="215741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4657725" y="215741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5016500" y="2157413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2870200" y="25320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3227388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3586163" y="25320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3941763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4300538" y="25320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4657725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5016500" y="25320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2870200" y="290830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3227388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3586163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3941763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4300538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4657725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5016500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5351463" y="215741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5351463" y="25320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5351463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pic>
        <p:nvPicPr>
          <p:cNvPr id="18468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69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70" name="AutoShape 38"/>
          <p:cNvSpPr>
            <a:spLocks noChangeArrowheads="1"/>
          </p:cNvSpPr>
          <p:nvPr/>
        </p:nvSpPr>
        <p:spPr bwMode="auto">
          <a:xfrm>
            <a:off x="5708650" y="215741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5708650" y="253206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72" name="AutoShape 40"/>
          <p:cNvSpPr>
            <a:spLocks noChangeArrowheads="1"/>
          </p:cNvSpPr>
          <p:nvPr/>
        </p:nvSpPr>
        <p:spPr bwMode="auto">
          <a:xfrm>
            <a:off x="5708650" y="290671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73" name="AutoShape 41"/>
          <p:cNvSpPr>
            <a:spLocks noChangeArrowheads="1"/>
          </p:cNvSpPr>
          <p:nvPr/>
        </p:nvSpPr>
        <p:spPr bwMode="auto">
          <a:xfrm>
            <a:off x="2870200" y="32813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74" name="AutoShape 42"/>
          <p:cNvSpPr>
            <a:spLocks noChangeArrowheads="1"/>
          </p:cNvSpPr>
          <p:nvPr/>
        </p:nvSpPr>
        <p:spPr bwMode="auto">
          <a:xfrm>
            <a:off x="3227388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75" name="AutoShape 43"/>
          <p:cNvSpPr>
            <a:spLocks noChangeArrowheads="1"/>
          </p:cNvSpPr>
          <p:nvPr/>
        </p:nvSpPr>
        <p:spPr bwMode="auto">
          <a:xfrm>
            <a:off x="3586163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76" name="AutoShape 44"/>
          <p:cNvSpPr>
            <a:spLocks noChangeArrowheads="1"/>
          </p:cNvSpPr>
          <p:nvPr/>
        </p:nvSpPr>
        <p:spPr bwMode="auto">
          <a:xfrm>
            <a:off x="3941763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77" name="AutoShape 45"/>
          <p:cNvSpPr>
            <a:spLocks noChangeArrowheads="1"/>
          </p:cNvSpPr>
          <p:nvPr/>
        </p:nvSpPr>
        <p:spPr bwMode="auto">
          <a:xfrm>
            <a:off x="4300538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78" name="AutoShape 46"/>
          <p:cNvSpPr>
            <a:spLocks noChangeArrowheads="1"/>
          </p:cNvSpPr>
          <p:nvPr/>
        </p:nvSpPr>
        <p:spPr bwMode="auto">
          <a:xfrm>
            <a:off x="4657725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79" name="AutoShape 47"/>
          <p:cNvSpPr>
            <a:spLocks noChangeArrowheads="1"/>
          </p:cNvSpPr>
          <p:nvPr/>
        </p:nvSpPr>
        <p:spPr bwMode="auto">
          <a:xfrm>
            <a:off x="5016500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80" name="AutoShape 48"/>
          <p:cNvSpPr>
            <a:spLocks noChangeArrowheads="1"/>
          </p:cNvSpPr>
          <p:nvPr/>
        </p:nvSpPr>
        <p:spPr bwMode="auto">
          <a:xfrm>
            <a:off x="5351463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81" name="AutoShape 49"/>
          <p:cNvSpPr>
            <a:spLocks noChangeArrowheads="1"/>
          </p:cNvSpPr>
          <p:nvPr/>
        </p:nvSpPr>
        <p:spPr bwMode="auto">
          <a:xfrm>
            <a:off x="5708650" y="3279775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566738" y="4165600"/>
            <a:ext cx="3506787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5199063" y="4167188"/>
            <a:ext cx="3544887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18487" name="Group 55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18488" name="Group 56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8489" name="AutoShape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0" name="AutoShape 5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1" name="AutoShape 5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2" name="AutoShape 6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3" name="AutoShape 6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494" name="Group 62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8495" name="AutoShape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6" name="AutoShape 6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7" name="AutoShape 6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8" name="AutoShape 6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9" name="AutoShape 6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00" name="Group 68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8501" name="AutoShape 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2" name="AutoShape 7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3" name="AutoShape 7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4" name="AutoShape 7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5" name="AutoShape 7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06" name="Group 74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8507" name="AutoShape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8" name="AutoShape 7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9" name="AutoShape 7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0" name="AutoShape 7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1" name="AutoShape 7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12" name="Group 80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8513" name="AutoShape 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4" name="AutoShape 8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5" name="AutoShape 8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6" name="AutoShape 8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7" name="AutoShape 8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18" name="AutoShape 86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19" name="AutoShape 87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20" name="AutoShape 88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21" name="AutoShape 89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22" name="AutoShape 90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23" name="AutoShape 91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24" name="AutoShape 92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25" name="AutoShape 93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526" name="Group 94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18527" name="Group 95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8528" name="AutoShape 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29" name="AutoShape 9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0" name="AutoShape 9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1" name="AutoShape 9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2" name="AutoShape 10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33" name="Group 101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8534" name="AutoShape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5" name="AutoShape 10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6" name="AutoShape 10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7" name="AutoShape 10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38" name="AutoShape 10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39" name="Group 107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8540" name="AutoShape 1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41" name="AutoShape 10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42" name="AutoShape 11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43" name="AutoShape 11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44" name="AutoShape 11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45" name="Group 113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8546" name="AutoShape 1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47" name="AutoShape 11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48" name="AutoShape 11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49" name="AutoShape 11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0" name="AutoShape 11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51" name="Group 119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8552" name="AutoShape 1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3" name="AutoShape 12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4" name="AutoShape 12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5" name="AutoShape 12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6" name="AutoShape 12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57" name="AutoShape 125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58" name="AutoShape 126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59" name="AutoShape 127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60" name="AutoShape 128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61" name="AutoShape 129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62" name="AutoShape 130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63" name="AutoShape 131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64" name="AutoShape 132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565" name="Group 133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18566" name="Group 13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8567" name="AutoShape 13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68" name="AutoShape 13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69" name="AutoShape 13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70" name="AutoShape 13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571" name="Group 13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8572" name="AutoShape 1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AutoShape 14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AutoShape 14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AutoShape 14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AutoShape 14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577" name="Group 14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8578" name="AutoShape 1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AutoShape 14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AutoShape 14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AutoShape 14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AutoShape 15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583" name="Group 15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8584" name="AutoShape 15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AutoShape 15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AutoShape 15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AutoShape 15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AutoShape 15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8589" name="AutoShape 15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90" name="AutoShape 15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91" name="AutoShape 15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592" name="AutoShape 16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593" name="Group 161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18594" name="Group 162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8595" name="AutoShape 163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6" name="AutoShape 164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7" name="AutoShape 165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98" name="AutoShape 166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599" name="Group 167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8600" name="AutoShape 16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AutoShape 16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AutoShape 17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AutoShape 17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AutoShape 17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605" name="Group 173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8606" name="AutoShape 17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AutoShape 17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AutoShape 17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AutoShape 17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AutoShape 17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611" name="Group 179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8612" name="AutoShape 18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AutoShape 18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AutoShape 18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AutoShape 18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AutoShape 18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8617" name="AutoShape 185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618" name="AutoShape 186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619" name="AutoShape 187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8620" name="AutoShape 188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006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7" grpId="0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77" grpId="0" animBg="1"/>
      <p:bldP spid="18478" grpId="0" animBg="1"/>
      <p:bldP spid="18479" grpId="0" animBg="1"/>
      <p:bldP spid="18480" grpId="0" animBg="1"/>
      <p:bldP spid="18481" grpId="0" animBg="1"/>
      <p:bldP spid="18485" grpId="0" animBg="1"/>
      <p:bldP spid="184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97038" y="1027113"/>
            <a:ext cx="5424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this method to share the bar of chocolate below between Snoopy and Hippo in the ratio 2 : 7.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22313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07950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586163" y="2157413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941763" y="215741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300538" y="215741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4657725" y="2157413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5016500" y="2157413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2870200" y="25320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227388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3586163" y="25320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3941763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4300538" y="25320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4657725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5016500" y="25320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2870200" y="290830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3227388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3586163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3941763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4300538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4657725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5016500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>
            <a:off x="5351463" y="215741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>
            <a:off x="5351463" y="25320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5351463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pic>
        <p:nvPicPr>
          <p:cNvPr id="19487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5708650" y="215741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>
            <a:off x="5708650" y="253206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1" name="AutoShape 35"/>
          <p:cNvSpPr>
            <a:spLocks noChangeArrowheads="1"/>
          </p:cNvSpPr>
          <p:nvPr/>
        </p:nvSpPr>
        <p:spPr bwMode="auto">
          <a:xfrm>
            <a:off x="5708650" y="290671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2" name="AutoShape 36"/>
          <p:cNvSpPr>
            <a:spLocks noChangeArrowheads="1"/>
          </p:cNvSpPr>
          <p:nvPr/>
        </p:nvSpPr>
        <p:spPr bwMode="auto">
          <a:xfrm>
            <a:off x="2870200" y="32813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3" name="AutoShape 37"/>
          <p:cNvSpPr>
            <a:spLocks noChangeArrowheads="1"/>
          </p:cNvSpPr>
          <p:nvPr/>
        </p:nvSpPr>
        <p:spPr bwMode="auto">
          <a:xfrm>
            <a:off x="3227388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>
            <a:off x="3586163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5" name="AutoShape 39"/>
          <p:cNvSpPr>
            <a:spLocks noChangeArrowheads="1"/>
          </p:cNvSpPr>
          <p:nvPr/>
        </p:nvSpPr>
        <p:spPr bwMode="auto">
          <a:xfrm>
            <a:off x="3941763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4300538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7" name="AutoShape 41"/>
          <p:cNvSpPr>
            <a:spLocks noChangeArrowheads="1"/>
          </p:cNvSpPr>
          <p:nvPr/>
        </p:nvSpPr>
        <p:spPr bwMode="auto">
          <a:xfrm>
            <a:off x="4657725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8" name="AutoShape 42"/>
          <p:cNvSpPr>
            <a:spLocks noChangeArrowheads="1"/>
          </p:cNvSpPr>
          <p:nvPr/>
        </p:nvSpPr>
        <p:spPr bwMode="auto">
          <a:xfrm>
            <a:off x="5016500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499" name="AutoShape 43"/>
          <p:cNvSpPr>
            <a:spLocks noChangeArrowheads="1"/>
          </p:cNvSpPr>
          <p:nvPr/>
        </p:nvSpPr>
        <p:spPr bwMode="auto">
          <a:xfrm>
            <a:off x="5351463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500" name="AutoShape 44"/>
          <p:cNvSpPr>
            <a:spLocks noChangeArrowheads="1"/>
          </p:cNvSpPr>
          <p:nvPr/>
        </p:nvSpPr>
        <p:spPr bwMode="auto">
          <a:xfrm>
            <a:off x="5708650" y="3279775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19503" name="Group 47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19504" name="Group 48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9505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6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7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8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9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510" name="Group 54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9511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2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3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4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5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516" name="Group 60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9517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8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9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0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1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522" name="Group 66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9523" name="AutoShape 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4" name="AutoShape 6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5" name="AutoShape 6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6" name="AutoShape 7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7" name="AutoShape 7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528" name="Group 72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9529" name="AutoShape 7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0" name="AutoShape 7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1" name="AutoShape 7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2" name="AutoShape 7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3" name="AutoShape 7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534" name="AutoShape 78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35" name="AutoShape 79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36" name="AutoShape 80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37" name="AutoShape 81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38" name="AutoShape 82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39" name="AutoShape 83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40" name="AutoShape 84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41" name="AutoShape 85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542" name="Group 86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19543" name="Group 87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19544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5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6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7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8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549" name="Group 93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19550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51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52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53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54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555" name="Group 99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19556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57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58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59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0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561" name="Group 105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19562" name="AutoShape 10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3" name="AutoShape 10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4" name="AutoShape 10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5" name="AutoShape 10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6" name="AutoShape 11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567" name="Group 111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19568" name="AutoShape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69" name="AutoShape 11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70" name="AutoShape 11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71" name="AutoShape 11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72" name="AutoShape 11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573" name="AutoShape 117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74" name="AutoShape 118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75" name="AutoShape 119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76" name="AutoShape 120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77" name="AutoShape 121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78" name="AutoShape 122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79" name="AutoShape 123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580" name="AutoShape 124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581" name="Group 125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19582" name="Group 126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9583" name="AutoShape 127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84" name="AutoShape 128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85" name="AutoShape 129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86" name="AutoShape 130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587" name="Group 131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9588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89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90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91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92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593" name="Group 137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9594" name="AutoShape 1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95" name="AutoShape 13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96" name="AutoShape 14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97" name="AutoShape 14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98" name="AutoShape 14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599" name="Group 143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9600" name="AutoShape 14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01" name="AutoShape 14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02" name="AutoShape 14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03" name="AutoShape 14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04" name="AutoShape 14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605" name="AutoShape 149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606" name="AutoShape 150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607" name="AutoShape 151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608" name="AutoShape 152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609" name="Group 153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19610" name="Group 15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19611" name="AutoShape 15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12" name="AutoShape 15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13" name="AutoShape 15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14" name="AutoShape 15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615" name="Group 15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19616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17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18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19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20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621" name="Group 16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19622" name="AutoShape 1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23" name="AutoShape 16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24" name="AutoShape 16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25" name="AutoShape 16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26" name="AutoShape 17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627" name="Group 17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19628" name="AutoShape 17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29" name="AutoShape 17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30" name="AutoShape 17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31" name="AutoShape 17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32" name="AutoShape 17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9633" name="AutoShape 17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634" name="AutoShape 17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635" name="AutoShape 17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19636" name="AutoShape 18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637" name="Rectangle 181"/>
          <p:cNvSpPr>
            <a:spLocks noChangeArrowheads="1"/>
          </p:cNvSpPr>
          <p:nvPr/>
        </p:nvSpPr>
        <p:spPr bwMode="auto">
          <a:xfrm>
            <a:off x="566738" y="4165600"/>
            <a:ext cx="3506787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19638" name="Rectangle 182"/>
          <p:cNvSpPr>
            <a:spLocks noChangeArrowheads="1"/>
          </p:cNvSpPr>
          <p:nvPr/>
        </p:nvSpPr>
        <p:spPr bwMode="auto">
          <a:xfrm>
            <a:off x="5199063" y="4167188"/>
            <a:ext cx="3544887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5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97038" y="1027113"/>
            <a:ext cx="5424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this method to share the bar of chocolate below between Snoopy and Hippo in the ratio 2 : 7.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22313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07950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429250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78485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6143625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6500813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859588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2870200" y="25320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3227388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3586163" y="25320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3941763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4300538" y="25320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4657725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5016500" y="25320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2870200" y="290830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3227388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3586163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3941763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>
            <a:off x="4300538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4657725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5016500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7194550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5351463" y="25320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5351463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pic>
        <p:nvPicPr>
          <p:cNvPr id="20511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2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3" name="AutoShape 33"/>
          <p:cNvSpPr>
            <a:spLocks noChangeArrowheads="1"/>
          </p:cNvSpPr>
          <p:nvPr/>
        </p:nvSpPr>
        <p:spPr bwMode="auto">
          <a:xfrm>
            <a:off x="7551738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>
            <a:off x="5708650" y="253206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15" name="AutoShape 35"/>
          <p:cNvSpPr>
            <a:spLocks noChangeArrowheads="1"/>
          </p:cNvSpPr>
          <p:nvPr/>
        </p:nvSpPr>
        <p:spPr bwMode="auto">
          <a:xfrm>
            <a:off x="5708650" y="290671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16" name="AutoShape 36"/>
          <p:cNvSpPr>
            <a:spLocks noChangeArrowheads="1"/>
          </p:cNvSpPr>
          <p:nvPr/>
        </p:nvSpPr>
        <p:spPr bwMode="auto">
          <a:xfrm>
            <a:off x="2870200" y="32813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17" name="AutoShape 37"/>
          <p:cNvSpPr>
            <a:spLocks noChangeArrowheads="1"/>
          </p:cNvSpPr>
          <p:nvPr/>
        </p:nvSpPr>
        <p:spPr bwMode="auto">
          <a:xfrm>
            <a:off x="3227388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18" name="AutoShape 38"/>
          <p:cNvSpPr>
            <a:spLocks noChangeArrowheads="1"/>
          </p:cNvSpPr>
          <p:nvPr/>
        </p:nvSpPr>
        <p:spPr bwMode="auto">
          <a:xfrm>
            <a:off x="3586163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>
            <a:off x="3941763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>
            <a:off x="4300538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21" name="AutoShape 41"/>
          <p:cNvSpPr>
            <a:spLocks noChangeArrowheads="1"/>
          </p:cNvSpPr>
          <p:nvPr/>
        </p:nvSpPr>
        <p:spPr bwMode="auto">
          <a:xfrm>
            <a:off x="4657725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22" name="AutoShape 42"/>
          <p:cNvSpPr>
            <a:spLocks noChangeArrowheads="1"/>
          </p:cNvSpPr>
          <p:nvPr/>
        </p:nvSpPr>
        <p:spPr bwMode="auto">
          <a:xfrm>
            <a:off x="5016500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23" name="AutoShape 43"/>
          <p:cNvSpPr>
            <a:spLocks noChangeArrowheads="1"/>
          </p:cNvSpPr>
          <p:nvPr/>
        </p:nvSpPr>
        <p:spPr bwMode="auto">
          <a:xfrm>
            <a:off x="5351463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524" name="AutoShape 44"/>
          <p:cNvSpPr>
            <a:spLocks noChangeArrowheads="1"/>
          </p:cNvSpPr>
          <p:nvPr/>
        </p:nvSpPr>
        <p:spPr bwMode="auto">
          <a:xfrm>
            <a:off x="5708650" y="3279775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20527" name="Group 47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0528" name="Group 48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0529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0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1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2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3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34" name="Group 54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0535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6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7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8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9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40" name="Group 60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0541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2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3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4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5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46" name="Group 66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0547" name="AutoShape 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8" name="AutoShape 6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9" name="AutoShape 6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50" name="AutoShape 7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51" name="AutoShape 7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52" name="Group 72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0553" name="AutoShape 7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54" name="AutoShape 7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55" name="AutoShape 7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56" name="AutoShape 7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57" name="AutoShape 7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58" name="AutoShape 78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559" name="AutoShape 79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560" name="AutoShape 80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561" name="AutoShape 81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562" name="AutoShape 82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563" name="AutoShape 83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564" name="AutoShape 84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565" name="AutoShape 85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566" name="Group 86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0567" name="Group 87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0568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69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0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1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2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73" name="Group 93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0574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5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6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7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8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79" name="Group 99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0580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1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2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3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4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85" name="Group 105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0586" name="AutoShape 10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7" name="AutoShape 10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8" name="AutoShape 10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9" name="AutoShape 10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90" name="AutoShape 11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91" name="Group 111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0592" name="AutoShape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93" name="AutoShape 11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94" name="AutoShape 11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95" name="AutoShape 11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96" name="AutoShape 11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97" name="AutoShape 117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598" name="AutoShape 118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599" name="AutoShape 119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00" name="AutoShape 120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01" name="AutoShape 121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02" name="AutoShape 122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03" name="AutoShape 123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04" name="AutoShape 124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605" name="Group 125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0606" name="Group 126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0607" name="AutoShape 127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08" name="AutoShape 128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09" name="AutoShape 129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10" name="AutoShape 130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11" name="Group 131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0612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13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14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15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16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17" name="Group 137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0618" name="AutoShape 1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19" name="AutoShape 13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20" name="AutoShape 14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21" name="AutoShape 14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22" name="AutoShape 14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23" name="Group 143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0624" name="AutoShape 14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25" name="AutoShape 14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26" name="AutoShape 14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27" name="AutoShape 14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28" name="AutoShape 14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629" name="AutoShape 149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30" name="AutoShape 150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31" name="AutoShape 151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32" name="AutoShape 152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633" name="Group 153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0634" name="Group 15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0635" name="AutoShape 15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36" name="AutoShape 15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37" name="AutoShape 15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38" name="AutoShape 15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39" name="Group 15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0640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1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2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3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4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45" name="Group 16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0646" name="AutoShape 1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7" name="AutoShape 16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8" name="AutoShape 16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9" name="AutoShape 16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0" name="AutoShape 17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51" name="Group 17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0652" name="AutoShape 17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3" name="AutoShape 17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4" name="AutoShape 17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5" name="AutoShape 17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6" name="AutoShape 17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0657" name="AutoShape 17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58" name="AutoShape 17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59" name="AutoShape 17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0660" name="AutoShape 18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661" name="Rectangle 181"/>
          <p:cNvSpPr>
            <a:spLocks noChangeArrowheads="1"/>
          </p:cNvSpPr>
          <p:nvPr/>
        </p:nvSpPr>
        <p:spPr bwMode="auto">
          <a:xfrm>
            <a:off x="566738" y="4165600"/>
            <a:ext cx="3506787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0662" name="Rectangle 182"/>
          <p:cNvSpPr>
            <a:spLocks noChangeArrowheads="1"/>
          </p:cNvSpPr>
          <p:nvPr/>
        </p:nvSpPr>
        <p:spPr bwMode="auto">
          <a:xfrm>
            <a:off x="5199063" y="4167188"/>
            <a:ext cx="3544887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71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97038" y="1027113"/>
            <a:ext cx="5424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this method to share the bar of chocolate below between Snoopy and Hippo in the ratio 2 : 7.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22313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07950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429250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578485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6143625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6500813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6859588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72231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07950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3586163" y="25320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3941763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4300538" y="25320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4657725" y="25320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5016500" y="25320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2870200" y="290830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3227388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3586163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3941763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4300538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4657725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5016500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7194550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5351463" y="25320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5351463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6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7551738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5708650" y="253206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5708650" y="290671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40" name="AutoShape 36"/>
          <p:cNvSpPr>
            <a:spLocks noChangeArrowheads="1"/>
          </p:cNvSpPr>
          <p:nvPr/>
        </p:nvSpPr>
        <p:spPr bwMode="auto">
          <a:xfrm>
            <a:off x="2870200" y="32813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3227388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3586163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43" name="AutoShape 39"/>
          <p:cNvSpPr>
            <a:spLocks noChangeArrowheads="1"/>
          </p:cNvSpPr>
          <p:nvPr/>
        </p:nvSpPr>
        <p:spPr bwMode="auto">
          <a:xfrm>
            <a:off x="3941763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4300538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4657725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46" name="AutoShape 42"/>
          <p:cNvSpPr>
            <a:spLocks noChangeArrowheads="1"/>
          </p:cNvSpPr>
          <p:nvPr/>
        </p:nvSpPr>
        <p:spPr bwMode="auto">
          <a:xfrm>
            <a:off x="5016500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5351463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548" name="AutoShape 44"/>
          <p:cNvSpPr>
            <a:spLocks noChangeArrowheads="1"/>
          </p:cNvSpPr>
          <p:nvPr/>
        </p:nvSpPr>
        <p:spPr bwMode="auto">
          <a:xfrm>
            <a:off x="5708650" y="3279775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21551" name="Group 47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1552" name="Group 48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1553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4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5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6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7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58" name="Group 54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1559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0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1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2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3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64" name="Group 60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1565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6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7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8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9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70" name="Group 66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1571" name="AutoShape 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2" name="AutoShape 6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3" name="AutoShape 6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4" name="AutoShape 7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5" name="AutoShape 7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76" name="Group 72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1577" name="AutoShape 7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8" name="AutoShape 7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9" name="AutoShape 7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0" name="AutoShape 7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1" name="AutoShape 7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82" name="AutoShape 78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583" name="AutoShape 79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584" name="AutoShape 80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585" name="AutoShape 81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586" name="AutoShape 82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587" name="AutoShape 83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588" name="AutoShape 84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589" name="AutoShape 85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590" name="Group 86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1591" name="Group 87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1592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3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4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5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6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97" name="Group 93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1598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9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0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1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2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603" name="Group 99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1604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5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6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609" name="Group 105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1610" name="AutoShape 10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1" name="AutoShape 10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2" name="AutoShape 10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3" name="AutoShape 10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4" name="AutoShape 11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615" name="Group 111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1616" name="AutoShape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7" name="AutoShape 11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8" name="AutoShape 11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9" name="AutoShape 11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0" name="AutoShape 11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621" name="AutoShape 117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22" name="AutoShape 118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23" name="AutoShape 119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24" name="AutoShape 120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25" name="AutoShape 121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26" name="AutoShape 122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27" name="AutoShape 123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28" name="AutoShape 124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629" name="Group 125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1630" name="Group 126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1631" name="AutoShape 127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2" name="AutoShape 128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3" name="AutoShape 129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4" name="AutoShape 130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635" name="Group 131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1636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37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38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39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40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641" name="Group 137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1642" name="AutoShape 1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43" name="AutoShape 13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44" name="AutoShape 14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45" name="AutoShape 14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46" name="AutoShape 14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647" name="Group 143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1648" name="AutoShape 14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49" name="AutoShape 14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50" name="AutoShape 14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51" name="AutoShape 14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52" name="AutoShape 14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653" name="AutoShape 149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54" name="AutoShape 150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55" name="AutoShape 151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56" name="AutoShape 152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657" name="Group 153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1658" name="Group 15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1659" name="AutoShape 15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0" name="AutoShape 15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1" name="AutoShape 15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2" name="AutoShape 15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663" name="Group 15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1664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65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66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67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68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669" name="Group 16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1670" name="AutoShape 1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71" name="AutoShape 16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72" name="AutoShape 16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73" name="AutoShape 16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74" name="AutoShape 17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675" name="Group 17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1676" name="AutoShape 17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77" name="AutoShape 17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78" name="AutoShape 17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79" name="AutoShape 17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80" name="AutoShape 17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681" name="AutoShape 17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82" name="AutoShape 17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83" name="AutoShape 17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1684" name="AutoShape 18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685" name="Rectangle 181"/>
          <p:cNvSpPr>
            <a:spLocks noChangeArrowheads="1"/>
          </p:cNvSpPr>
          <p:nvPr/>
        </p:nvSpPr>
        <p:spPr bwMode="auto">
          <a:xfrm>
            <a:off x="566738" y="4165600"/>
            <a:ext cx="3506787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1686" name="Rectangle 182"/>
          <p:cNvSpPr>
            <a:spLocks noChangeArrowheads="1"/>
          </p:cNvSpPr>
          <p:nvPr/>
        </p:nvSpPr>
        <p:spPr bwMode="auto">
          <a:xfrm>
            <a:off x="5199063" y="4167188"/>
            <a:ext cx="3544887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1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697038" y="1027113"/>
            <a:ext cx="5424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this method to share the bar of chocolate below between Snoopy and Hippo in the ratio 2 : 7.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722313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07950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429250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78485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6143625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500813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6859588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72231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107950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5429250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5784850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6143625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6500813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6859588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2870200" y="2908300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3227388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3586163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3941763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4300538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4657725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5016500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7194550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7194550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>
            <a:off x="5351463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61" name="AutoShape 33"/>
          <p:cNvSpPr>
            <a:spLocks noChangeArrowheads="1"/>
          </p:cNvSpPr>
          <p:nvPr/>
        </p:nvSpPr>
        <p:spPr bwMode="auto">
          <a:xfrm>
            <a:off x="7551738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62" name="AutoShape 34"/>
          <p:cNvSpPr>
            <a:spLocks noChangeArrowheads="1"/>
          </p:cNvSpPr>
          <p:nvPr/>
        </p:nvSpPr>
        <p:spPr bwMode="auto">
          <a:xfrm>
            <a:off x="7548563" y="49577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63" name="AutoShape 35"/>
          <p:cNvSpPr>
            <a:spLocks noChangeArrowheads="1"/>
          </p:cNvSpPr>
          <p:nvPr/>
        </p:nvSpPr>
        <p:spPr bwMode="auto">
          <a:xfrm>
            <a:off x="5708650" y="290671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64" name="AutoShape 36"/>
          <p:cNvSpPr>
            <a:spLocks noChangeArrowheads="1"/>
          </p:cNvSpPr>
          <p:nvPr/>
        </p:nvSpPr>
        <p:spPr bwMode="auto">
          <a:xfrm>
            <a:off x="2870200" y="32813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65" name="AutoShape 37"/>
          <p:cNvSpPr>
            <a:spLocks noChangeArrowheads="1"/>
          </p:cNvSpPr>
          <p:nvPr/>
        </p:nvSpPr>
        <p:spPr bwMode="auto">
          <a:xfrm>
            <a:off x="3227388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66" name="AutoShape 38"/>
          <p:cNvSpPr>
            <a:spLocks noChangeArrowheads="1"/>
          </p:cNvSpPr>
          <p:nvPr/>
        </p:nvSpPr>
        <p:spPr bwMode="auto">
          <a:xfrm>
            <a:off x="3586163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67" name="AutoShape 39"/>
          <p:cNvSpPr>
            <a:spLocks noChangeArrowheads="1"/>
          </p:cNvSpPr>
          <p:nvPr/>
        </p:nvSpPr>
        <p:spPr bwMode="auto">
          <a:xfrm>
            <a:off x="3941763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68" name="AutoShape 40"/>
          <p:cNvSpPr>
            <a:spLocks noChangeArrowheads="1"/>
          </p:cNvSpPr>
          <p:nvPr/>
        </p:nvSpPr>
        <p:spPr bwMode="auto">
          <a:xfrm>
            <a:off x="4300538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69" name="AutoShape 41"/>
          <p:cNvSpPr>
            <a:spLocks noChangeArrowheads="1"/>
          </p:cNvSpPr>
          <p:nvPr/>
        </p:nvSpPr>
        <p:spPr bwMode="auto">
          <a:xfrm>
            <a:off x="4657725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70" name="AutoShape 42"/>
          <p:cNvSpPr>
            <a:spLocks noChangeArrowheads="1"/>
          </p:cNvSpPr>
          <p:nvPr/>
        </p:nvSpPr>
        <p:spPr bwMode="auto">
          <a:xfrm>
            <a:off x="5016500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71" name="AutoShape 43"/>
          <p:cNvSpPr>
            <a:spLocks noChangeArrowheads="1"/>
          </p:cNvSpPr>
          <p:nvPr/>
        </p:nvSpPr>
        <p:spPr bwMode="auto">
          <a:xfrm>
            <a:off x="5351463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572" name="AutoShape 44"/>
          <p:cNvSpPr>
            <a:spLocks noChangeArrowheads="1"/>
          </p:cNvSpPr>
          <p:nvPr/>
        </p:nvSpPr>
        <p:spPr bwMode="auto">
          <a:xfrm>
            <a:off x="5708650" y="3279775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22575" name="Group 47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2576" name="Group 48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2577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8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9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0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1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82" name="Group 54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2583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4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5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6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7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88" name="Group 60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2589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0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1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2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3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94" name="Group 66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2595" name="AutoShape 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6" name="AutoShape 6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7" name="AutoShape 6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8" name="AutoShape 7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9" name="AutoShape 7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600" name="Group 72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2601" name="AutoShape 7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02" name="AutoShape 7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03" name="AutoShape 7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04" name="AutoShape 7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05" name="AutoShape 7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606" name="AutoShape 78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07" name="AutoShape 79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08" name="AutoShape 80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09" name="AutoShape 81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10" name="AutoShape 82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11" name="AutoShape 83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12" name="AutoShape 84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13" name="AutoShape 85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614" name="Group 86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2615" name="Group 87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2616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17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18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19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0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621" name="Group 93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2622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3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4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5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6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627" name="Group 99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2628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9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0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1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2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633" name="Group 105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2634" name="AutoShape 10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5" name="AutoShape 10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6" name="AutoShape 10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7" name="AutoShape 10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8" name="AutoShape 11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639" name="Group 111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2640" name="AutoShape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1" name="AutoShape 11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2" name="AutoShape 11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3" name="AutoShape 11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4" name="AutoShape 11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645" name="AutoShape 117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46" name="AutoShape 118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47" name="AutoShape 119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48" name="AutoShape 120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49" name="AutoShape 121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50" name="AutoShape 122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51" name="AutoShape 123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52" name="AutoShape 124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653" name="Group 125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2654" name="Group 126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2655" name="AutoShape 127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6" name="AutoShape 128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7" name="AutoShape 129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8" name="AutoShape 130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659" name="Group 131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2660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1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2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3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4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65" name="Group 137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2666" name="AutoShape 1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7" name="AutoShape 13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8" name="AutoShape 14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9" name="AutoShape 14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0" name="AutoShape 14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71" name="Group 143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2672" name="AutoShape 14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3" name="AutoShape 14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4" name="AutoShape 14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5" name="AutoShape 14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6" name="AutoShape 14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2677" name="AutoShape 149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78" name="AutoShape 150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79" name="AutoShape 151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680" name="AutoShape 152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681" name="Group 153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2682" name="Group 15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2683" name="AutoShape 15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4" name="AutoShape 15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5" name="AutoShape 15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6" name="AutoShape 15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687" name="Group 15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2688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89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90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91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92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93" name="Group 16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2694" name="AutoShape 1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95" name="AutoShape 16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96" name="AutoShape 16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97" name="AutoShape 16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98" name="AutoShape 17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99" name="Group 17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2700" name="AutoShape 17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01" name="AutoShape 17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02" name="AutoShape 17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03" name="AutoShape 17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04" name="AutoShape 17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2705" name="AutoShape 17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706" name="AutoShape 17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707" name="AutoShape 17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2708" name="AutoShape 18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709" name="Rectangle 181"/>
          <p:cNvSpPr>
            <a:spLocks noChangeArrowheads="1"/>
          </p:cNvSpPr>
          <p:nvPr/>
        </p:nvSpPr>
        <p:spPr bwMode="auto">
          <a:xfrm>
            <a:off x="566738" y="4165600"/>
            <a:ext cx="3506787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2710" name="Rectangle 182"/>
          <p:cNvSpPr>
            <a:spLocks noChangeArrowheads="1"/>
          </p:cNvSpPr>
          <p:nvPr/>
        </p:nvSpPr>
        <p:spPr bwMode="auto">
          <a:xfrm>
            <a:off x="5199063" y="4167188"/>
            <a:ext cx="3544887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97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97038" y="1027113"/>
            <a:ext cx="5424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this method to share the bar of chocolate below between Snoopy and Hippo in the ratio 2 : 7.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22313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07950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429250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578485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6143625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6500813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6859588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72231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07950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722313" y="553561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1079500" y="553561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3586163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>
            <a:off x="3941763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4300538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4657725" y="290830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5016500" y="2908300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7194550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5351463" y="290830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4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85" name="AutoShape 33"/>
          <p:cNvSpPr>
            <a:spLocks noChangeArrowheads="1"/>
          </p:cNvSpPr>
          <p:nvPr/>
        </p:nvSpPr>
        <p:spPr bwMode="auto">
          <a:xfrm>
            <a:off x="7551738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87" name="AutoShape 35"/>
          <p:cNvSpPr>
            <a:spLocks noChangeArrowheads="1"/>
          </p:cNvSpPr>
          <p:nvPr/>
        </p:nvSpPr>
        <p:spPr bwMode="auto">
          <a:xfrm>
            <a:off x="5708650" y="2906713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88" name="AutoShape 36"/>
          <p:cNvSpPr>
            <a:spLocks noChangeArrowheads="1"/>
          </p:cNvSpPr>
          <p:nvPr/>
        </p:nvSpPr>
        <p:spPr bwMode="auto">
          <a:xfrm>
            <a:off x="2870200" y="32813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89" name="AutoShape 37"/>
          <p:cNvSpPr>
            <a:spLocks noChangeArrowheads="1"/>
          </p:cNvSpPr>
          <p:nvPr/>
        </p:nvSpPr>
        <p:spPr bwMode="auto">
          <a:xfrm>
            <a:off x="3227388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0" name="AutoShape 38"/>
          <p:cNvSpPr>
            <a:spLocks noChangeArrowheads="1"/>
          </p:cNvSpPr>
          <p:nvPr/>
        </p:nvSpPr>
        <p:spPr bwMode="auto">
          <a:xfrm>
            <a:off x="3586163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1" name="AutoShape 39"/>
          <p:cNvSpPr>
            <a:spLocks noChangeArrowheads="1"/>
          </p:cNvSpPr>
          <p:nvPr/>
        </p:nvSpPr>
        <p:spPr bwMode="auto">
          <a:xfrm>
            <a:off x="3941763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2" name="AutoShape 40"/>
          <p:cNvSpPr>
            <a:spLocks noChangeArrowheads="1"/>
          </p:cNvSpPr>
          <p:nvPr/>
        </p:nvSpPr>
        <p:spPr bwMode="auto">
          <a:xfrm>
            <a:off x="4300538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3" name="AutoShape 41"/>
          <p:cNvSpPr>
            <a:spLocks noChangeArrowheads="1"/>
          </p:cNvSpPr>
          <p:nvPr/>
        </p:nvSpPr>
        <p:spPr bwMode="auto">
          <a:xfrm>
            <a:off x="4657725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4" name="AutoShape 42"/>
          <p:cNvSpPr>
            <a:spLocks noChangeArrowheads="1"/>
          </p:cNvSpPr>
          <p:nvPr/>
        </p:nvSpPr>
        <p:spPr bwMode="auto">
          <a:xfrm>
            <a:off x="5016500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5" name="AutoShape 43"/>
          <p:cNvSpPr>
            <a:spLocks noChangeArrowheads="1"/>
          </p:cNvSpPr>
          <p:nvPr/>
        </p:nvSpPr>
        <p:spPr bwMode="auto">
          <a:xfrm>
            <a:off x="5351463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6" name="AutoShape 44"/>
          <p:cNvSpPr>
            <a:spLocks noChangeArrowheads="1"/>
          </p:cNvSpPr>
          <p:nvPr/>
        </p:nvSpPr>
        <p:spPr bwMode="auto">
          <a:xfrm>
            <a:off x="5708650" y="3279775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7" name="AutoShape 45"/>
          <p:cNvSpPr>
            <a:spLocks noChangeArrowheads="1"/>
          </p:cNvSpPr>
          <p:nvPr/>
        </p:nvSpPr>
        <p:spPr bwMode="auto">
          <a:xfrm>
            <a:off x="5429250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8" name="AutoShape 46"/>
          <p:cNvSpPr>
            <a:spLocks noChangeArrowheads="1"/>
          </p:cNvSpPr>
          <p:nvPr/>
        </p:nvSpPr>
        <p:spPr bwMode="auto">
          <a:xfrm>
            <a:off x="5784850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599" name="AutoShape 47"/>
          <p:cNvSpPr>
            <a:spLocks noChangeArrowheads="1"/>
          </p:cNvSpPr>
          <p:nvPr/>
        </p:nvSpPr>
        <p:spPr bwMode="auto">
          <a:xfrm>
            <a:off x="6143625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600" name="AutoShape 48"/>
          <p:cNvSpPr>
            <a:spLocks noChangeArrowheads="1"/>
          </p:cNvSpPr>
          <p:nvPr/>
        </p:nvSpPr>
        <p:spPr bwMode="auto">
          <a:xfrm>
            <a:off x="6500813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601" name="AutoShape 49"/>
          <p:cNvSpPr>
            <a:spLocks noChangeArrowheads="1"/>
          </p:cNvSpPr>
          <p:nvPr/>
        </p:nvSpPr>
        <p:spPr bwMode="auto">
          <a:xfrm>
            <a:off x="6859588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602" name="AutoShape 50"/>
          <p:cNvSpPr>
            <a:spLocks noChangeArrowheads="1"/>
          </p:cNvSpPr>
          <p:nvPr/>
        </p:nvSpPr>
        <p:spPr bwMode="auto">
          <a:xfrm>
            <a:off x="7194550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603" name="AutoShape 51"/>
          <p:cNvSpPr>
            <a:spLocks noChangeArrowheads="1"/>
          </p:cNvSpPr>
          <p:nvPr/>
        </p:nvSpPr>
        <p:spPr bwMode="auto">
          <a:xfrm>
            <a:off x="7548563" y="49577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23606" name="Group 54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3607" name="Group 55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3608" name="AutoShape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9" name="AutoShape 5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0" name="AutoShape 5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1" name="AutoShape 5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2" name="AutoShape 6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13" name="Group 61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3614" name="AutoShape 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5" name="AutoShape 6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6" name="AutoShape 6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7" name="AutoShape 6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8" name="AutoShape 6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19" name="Group 67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3620" name="AutoShape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1" name="AutoShape 6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2" name="AutoShape 7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3" name="AutoShape 7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4" name="AutoShape 7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25" name="Group 73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3626" name="AutoShape 7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7" name="AutoShape 7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8" name="AutoShape 7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29" name="AutoShape 7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0" name="AutoShape 7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31" name="Group 79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3632" name="AutoShape 8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3" name="AutoShape 8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4" name="AutoShape 8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5" name="AutoShape 8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36" name="AutoShape 8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637" name="AutoShape 85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38" name="AutoShape 86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39" name="AutoShape 87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40" name="AutoShape 88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41" name="AutoShape 89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42" name="AutoShape 90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43" name="AutoShape 91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44" name="AutoShape 92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645" name="Group 93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3646" name="Group 94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3647" name="AutoShape 9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48" name="AutoShape 9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49" name="AutoShape 9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50" name="AutoShape 9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51" name="AutoShape 9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52" name="Group 100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3653" name="AutoShape 10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54" name="AutoShape 10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55" name="AutoShape 10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56" name="AutoShape 10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57" name="AutoShape 10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58" name="Group 106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3659" name="AutoShape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60" name="AutoShape 10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61" name="AutoShape 10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62" name="AutoShape 11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63" name="AutoShape 11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64" name="Group 112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3665" name="AutoShape 1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66" name="AutoShape 11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67" name="AutoShape 11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68" name="AutoShape 11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69" name="AutoShape 11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70" name="Group 118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3671" name="AutoShape 1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72" name="AutoShape 12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73" name="AutoShape 12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74" name="AutoShape 12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75" name="AutoShape 12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676" name="AutoShape 124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77" name="AutoShape 125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78" name="AutoShape 126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79" name="AutoShape 127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80" name="AutoShape 128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81" name="AutoShape 129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82" name="AutoShape 130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683" name="AutoShape 131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684" name="Group 132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3685" name="Group 133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3686" name="AutoShape 134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87" name="AutoShape 135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88" name="AutoShape 136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89" name="AutoShape 137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690" name="Group 138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3691" name="AutoShape 1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2" name="AutoShape 140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3" name="AutoShape 141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4" name="AutoShape 142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5" name="AutoShape 143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696" name="Group 144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3697" name="AutoShape 14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8" name="AutoShape 146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9" name="AutoShape 147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0" name="AutoShape 148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1" name="AutoShape 149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702" name="Group 150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3703" name="AutoShape 15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4" name="AutoShape 152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5" name="AutoShape 153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6" name="AutoShape 154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07" name="AutoShape 155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3708" name="AutoShape 156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709" name="AutoShape 157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710" name="AutoShape 158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711" name="AutoShape 159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712" name="Group 160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3713" name="Group 161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3714" name="AutoShape 162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15" name="AutoShape 163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16" name="AutoShape 164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17" name="AutoShape 165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718" name="Group 166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3719" name="AutoShape 16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0" name="AutoShape 168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1" name="AutoShape 169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2" name="AutoShape 170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3" name="AutoShape 171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724" name="Group 172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3725" name="AutoShape 17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6" name="AutoShape 174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7" name="AutoShape 17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8" name="AutoShape 176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29" name="AutoShape 177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730" name="Group 178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3731" name="AutoShape 17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2" name="AutoShape 180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3" name="AutoShape 181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4" name="AutoShape 182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35" name="AutoShape 183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3736" name="AutoShape 184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737" name="AutoShape 185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738" name="AutoShape 186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3739" name="AutoShape 187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740" name="Rectangle 188"/>
          <p:cNvSpPr>
            <a:spLocks noChangeArrowheads="1"/>
          </p:cNvSpPr>
          <p:nvPr/>
        </p:nvSpPr>
        <p:spPr bwMode="auto">
          <a:xfrm>
            <a:off x="5199063" y="4167188"/>
            <a:ext cx="3544887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3741" name="Rectangle 189"/>
          <p:cNvSpPr>
            <a:spLocks noChangeArrowheads="1"/>
          </p:cNvSpPr>
          <p:nvPr/>
        </p:nvSpPr>
        <p:spPr bwMode="auto">
          <a:xfrm>
            <a:off x="566738" y="4165600"/>
            <a:ext cx="3506787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96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97038" y="1027113"/>
            <a:ext cx="5424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this method to share the bar of chocolate below between Snoopy and Hippo in the ratio 2 : 7.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722313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07950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429250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578485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6143625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6500813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859588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72231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107950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722313" y="553561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1079500" y="553561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7194550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pic>
        <p:nvPicPr>
          <p:cNvPr id="24607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8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7551738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12" name="AutoShape 36"/>
          <p:cNvSpPr>
            <a:spLocks noChangeArrowheads="1"/>
          </p:cNvSpPr>
          <p:nvPr/>
        </p:nvSpPr>
        <p:spPr bwMode="auto">
          <a:xfrm>
            <a:off x="2870200" y="3281363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13" name="AutoShape 37"/>
          <p:cNvSpPr>
            <a:spLocks noChangeArrowheads="1"/>
          </p:cNvSpPr>
          <p:nvPr/>
        </p:nvSpPr>
        <p:spPr bwMode="auto">
          <a:xfrm>
            <a:off x="3227388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14" name="AutoShape 38"/>
          <p:cNvSpPr>
            <a:spLocks noChangeArrowheads="1"/>
          </p:cNvSpPr>
          <p:nvPr/>
        </p:nvSpPr>
        <p:spPr bwMode="auto">
          <a:xfrm>
            <a:off x="3586163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15" name="AutoShape 39"/>
          <p:cNvSpPr>
            <a:spLocks noChangeArrowheads="1"/>
          </p:cNvSpPr>
          <p:nvPr/>
        </p:nvSpPr>
        <p:spPr bwMode="auto">
          <a:xfrm>
            <a:off x="3941763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16" name="AutoShape 40"/>
          <p:cNvSpPr>
            <a:spLocks noChangeArrowheads="1"/>
          </p:cNvSpPr>
          <p:nvPr/>
        </p:nvSpPr>
        <p:spPr bwMode="auto">
          <a:xfrm>
            <a:off x="4300538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17" name="AutoShape 41"/>
          <p:cNvSpPr>
            <a:spLocks noChangeArrowheads="1"/>
          </p:cNvSpPr>
          <p:nvPr/>
        </p:nvSpPr>
        <p:spPr bwMode="auto">
          <a:xfrm>
            <a:off x="4657725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18" name="AutoShape 42"/>
          <p:cNvSpPr>
            <a:spLocks noChangeArrowheads="1"/>
          </p:cNvSpPr>
          <p:nvPr/>
        </p:nvSpPr>
        <p:spPr bwMode="auto">
          <a:xfrm>
            <a:off x="5016500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19" name="AutoShape 43"/>
          <p:cNvSpPr>
            <a:spLocks noChangeArrowheads="1"/>
          </p:cNvSpPr>
          <p:nvPr/>
        </p:nvSpPr>
        <p:spPr bwMode="auto">
          <a:xfrm>
            <a:off x="5351463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0" name="AutoShape 44"/>
          <p:cNvSpPr>
            <a:spLocks noChangeArrowheads="1"/>
          </p:cNvSpPr>
          <p:nvPr/>
        </p:nvSpPr>
        <p:spPr bwMode="auto">
          <a:xfrm>
            <a:off x="5708650" y="3279775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1" name="AutoShape 45"/>
          <p:cNvSpPr>
            <a:spLocks noChangeArrowheads="1"/>
          </p:cNvSpPr>
          <p:nvPr/>
        </p:nvSpPr>
        <p:spPr bwMode="auto">
          <a:xfrm>
            <a:off x="5441950" y="547528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2" name="AutoShape 46"/>
          <p:cNvSpPr>
            <a:spLocks noChangeArrowheads="1"/>
          </p:cNvSpPr>
          <p:nvPr/>
        </p:nvSpPr>
        <p:spPr bwMode="auto">
          <a:xfrm>
            <a:off x="5797550" y="54752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3" name="AutoShape 47"/>
          <p:cNvSpPr>
            <a:spLocks noChangeArrowheads="1"/>
          </p:cNvSpPr>
          <p:nvPr/>
        </p:nvSpPr>
        <p:spPr bwMode="auto">
          <a:xfrm>
            <a:off x="6156325" y="547528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4" name="AutoShape 48"/>
          <p:cNvSpPr>
            <a:spLocks noChangeArrowheads="1"/>
          </p:cNvSpPr>
          <p:nvPr/>
        </p:nvSpPr>
        <p:spPr bwMode="auto">
          <a:xfrm>
            <a:off x="6513513" y="54752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5" name="AutoShape 49"/>
          <p:cNvSpPr>
            <a:spLocks noChangeArrowheads="1"/>
          </p:cNvSpPr>
          <p:nvPr/>
        </p:nvSpPr>
        <p:spPr bwMode="auto">
          <a:xfrm>
            <a:off x="6872288" y="547528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6" name="AutoShape 50"/>
          <p:cNvSpPr>
            <a:spLocks noChangeArrowheads="1"/>
          </p:cNvSpPr>
          <p:nvPr/>
        </p:nvSpPr>
        <p:spPr bwMode="auto">
          <a:xfrm>
            <a:off x="7207250" y="547528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7" name="AutoShape 51"/>
          <p:cNvSpPr>
            <a:spLocks noChangeArrowheads="1"/>
          </p:cNvSpPr>
          <p:nvPr/>
        </p:nvSpPr>
        <p:spPr bwMode="auto">
          <a:xfrm>
            <a:off x="7564438" y="5475288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8" name="AutoShape 52"/>
          <p:cNvSpPr>
            <a:spLocks noChangeArrowheads="1"/>
          </p:cNvSpPr>
          <p:nvPr/>
        </p:nvSpPr>
        <p:spPr bwMode="auto">
          <a:xfrm>
            <a:off x="5429250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29" name="AutoShape 53"/>
          <p:cNvSpPr>
            <a:spLocks noChangeArrowheads="1"/>
          </p:cNvSpPr>
          <p:nvPr/>
        </p:nvSpPr>
        <p:spPr bwMode="auto">
          <a:xfrm>
            <a:off x="5784850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30" name="AutoShape 54"/>
          <p:cNvSpPr>
            <a:spLocks noChangeArrowheads="1"/>
          </p:cNvSpPr>
          <p:nvPr/>
        </p:nvSpPr>
        <p:spPr bwMode="auto">
          <a:xfrm>
            <a:off x="6143625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31" name="AutoShape 55"/>
          <p:cNvSpPr>
            <a:spLocks noChangeArrowheads="1"/>
          </p:cNvSpPr>
          <p:nvPr/>
        </p:nvSpPr>
        <p:spPr bwMode="auto">
          <a:xfrm>
            <a:off x="6500813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32" name="AutoShape 56"/>
          <p:cNvSpPr>
            <a:spLocks noChangeArrowheads="1"/>
          </p:cNvSpPr>
          <p:nvPr/>
        </p:nvSpPr>
        <p:spPr bwMode="auto">
          <a:xfrm>
            <a:off x="6859588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33" name="AutoShape 57"/>
          <p:cNvSpPr>
            <a:spLocks noChangeArrowheads="1"/>
          </p:cNvSpPr>
          <p:nvPr/>
        </p:nvSpPr>
        <p:spPr bwMode="auto">
          <a:xfrm>
            <a:off x="7194550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634" name="AutoShape 58"/>
          <p:cNvSpPr>
            <a:spLocks noChangeArrowheads="1"/>
          </p:cNvSpPr>
          <p:nvPr/>
        </p:nvSpPr>
        <p:spPr bwMode="auto">
          <a:xfrm>
            <a:off x="7548563" y="49577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24637" name="Group 61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4638" name="Group 62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4639" name="AutoShape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40" name="AutoShape 6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41" name="AutoShape 6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42" name="AutoShape 6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43" name="AutoShape 6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44" name="Group 68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4645" name="AutoShape 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46" name="AutoShape 7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47" name="AutoShape 7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48" name="AutoShape 7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49" name="AutoShape 7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50" name="Group 74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4651" name="AutoShape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52" name="AutoShape 7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53" name="AutoShape 7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54" name="AutoShape 7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55" name="AutoShape 7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56" name="Group 80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4657" name="AutoShape 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58" name="AutoShape 8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59" name="AutoShape 8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60" name="AutoShape 8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61" name="AutoShape 8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62" name="Group 86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4663" name="AutoShape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64" name="AutoShape 8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65" name="AutoShape 8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66" name="AutoShape 9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67" name="AutoShape 9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68" name="AutoShape 92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669" name="AutoShape 93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670" name="AutoShape 94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671" name="AutoShape 95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672" name="AutoShape 96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673" name="AutoShape 97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674" name="AutoShape 98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675" name="AutoShape 99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676" name="Group 100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4677" name="Group 101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4678" name="AutoShape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79" name="AutoShape 10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80" name="AutoShape 10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81" name="AutoShape 10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82" name="AutoShape 10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83" name="Group 107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4684" name="AutoShape 1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85" name="AutoShape 10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86" name="AutoShape 11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87" name="AutoShape 11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88" name="AutoShape 11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89" name="Group 113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4690" name="AutoShape 1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1" name="AutoShape 11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2" name="AutoShape 11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3" name="AutoShape 11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4" name="AutoShape 11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695" name="Group 119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4696" name="AutoShape 1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7" name="AutoShape 12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8" name="AutoShape 12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99" name="AutoShape 12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00" name="AutoShape 12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701" name="Group 125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4702" name="AutoShape 1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03" name="AutoShape 12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04" name="AutoShape 12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05" name="AutoShape 12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06" name="AutoShape 13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707" name="AutoShape 131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08" name="AutoShape 132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09" name="AutoShape 133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10" name="AutoShape 134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11" name="AutoShape 135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12" name="AutoShape 136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13" name="AutoShape 137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14" name="AutoShape 138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715" name="Group 139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4716" name="Group 140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4717" name="AutoShape 141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18" name="AutoShape 142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19" name="AutoShape 143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20" name="AutoShape 144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721" name="Group 145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4722" name="AutoShape 1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23" name="AutoShape 14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24" name="AutoShape 14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25" name="AutoShape 14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26" name="AutoShape 15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4727" name="Group 151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4728" name="AutoShape 15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29" name="AutoShape 15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0" name="AutoShape 15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1" name="AutoShape 15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2" name="AutoShape 15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4733" name="Group 157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4734" name="AutoShape 1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5" name="AutoShape 15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6" name="AutoShape 16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7" name="AutoShape 16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8" name="AutoShape 16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739" name="AutoShape 163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40" name="AutoShape 164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41" name="AutoShape 165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42" name="AutoShape 166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743" name="Group 167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4744" name="Group 168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4745" name="AutoShape 169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46" name="AutoShape 170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47" name="AutoShape 171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48" name="AutoShape 172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749" name="Group 173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4750" name="AutoShape 17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1" name="AutoShape 17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2" name="AutoShape 17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3" name="AutoShape 17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4" name="AutoShape 17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4755" name="Group 179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4756" name="AutoShape 18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7" name="AutoShape 18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8" name="AutoShape 18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9" name="AutoShape 18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60" name="AutoShape 18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4761" name="Group 185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4762" name="AutoShape 18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63" name="AutoShape 18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64" name="AutoShape 18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6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66" name="AutoShape 19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767" name="AutoShape 191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68" name="AutoShape 192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69" name="AutoShape 193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4770" name="AutoShape 194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771" name="Rectangle 195"/>
          <p:cNvSpPr>
            <a:spLocks noChangeArrowheads="1"/>
          </p:cNvSpPr>
          <p:nvPr/>
        </p:nvSpPr>
        <p:spPr bwMode="auto">
          <a:xfrm>
            <a:off x="566738" y="4165600"/>
            <a:ext cx="3506787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4772" name="Rectangle 196"/>
          <p:cNvSpPr>
            <a:spLocks noChangeArrowheads="1"/>
          </p:cNvSpPr>
          <p:nvPr/>
        </p:nvSpPr>
        <p:spPr bwMode="auto">
          <a:xfrm>
            <a:off x="5199063" y="4167188"/>
            <a:ext cx="3544887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7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97038" y="1027113"/>
            <a:ext cx="5424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this method to share the bar of chocolate below between Snoopy and Hippo in the ratio 2 : 7.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22313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07950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429250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78485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143625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6500813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859588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72231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107950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22313" y="553561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1079500" y="553561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7194550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7551738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28663" y="60769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1085850" y="60769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3586163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3941763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4300538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>
            <a:off x="4657725" y="32813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5016500" y="32813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29" name="AutoShape 29"/>
          <p:cNvSpPr>
            <a:spLocks noChangeArrowheads="1"/>
          </p:cNvSpPr>
          <p:nvPr/>
        </p:nvSpPr>
        <p:spPr bwMode="auto">
          <a:xfrm>
            <a:off x="5351463" y="32813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5708650" y="3279775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1" name="AutoShape 31"/>
          <p:cNvSpPr>
            <a:spLocks noChangeArrowheads="1"/>
          </p:cNvSpPr>
          <p:nvPr/>
        </p:nvSpPr>
        <p:spPr bwMode="auto">
          <a:xfrm>
            <a:off x="5441950" y="547528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2" name="AutoShape 32"/>
          <p:cNvSpPr>
            <a:spLocks noChangeArrowheads="1"/>
          </p:cNvSpPr>
          <p:nvPr/>
        </p:nvSpPr>
        <p:spPr bwMode="auto">
          <a:xfrm>
            <a:off x="5797550" y="54752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3" name="AutoShape 33"/>
          <p:cNvSpPr>
            <a:spLocks noChangeArrowheads="1"/>
          </p:cNvSpPr>
          <p:nvPr/>
        </p:nvSpPr>
        <p:spPr bwMode="auto">
          <a:xfrm>
            <a:off x="6156325" y="547528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4" name="AutoShape 34"/>
          <p:cNvSpPr>
            <a:spLocks noChangeArrowheads="1"/>
          </p:cNvSpPr>
          <p:nvPr/>
        </p:nvSpPr>
        <p:spPr bwMode="auto">
          <a:xfrm>
            <a:off x="6513513" y="54752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5" name="AutoShape 35"/>
          <p:cNvSpPr>
            <a:spLocks noChangeArrowheads="1"/>
          </p:cNvSpPr>
          <p:nvPr/>
        </p:nvSpPr>
        <p:spPr bwMode="auto">
          <a:xfrm>
            <a:off x="6872288" y="547528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6" name="AutoShape 36"/>
          <p:cNvSpPr>
            <a:spLocks noChangeArrowheads="1"/>
          </p:cNvSpPr>
          <p:nvPr/>
        </p:nvSpPr>
        <p:spPr bwMode="auto">
          <a:xfrm>
            <a:off x="7207250" y="547528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7" name="AutoShape 37"/>
          <p:cNvSpPr>
            <a:spLocks noChangeArrowheads="1"/>
          </p:cNvSpPr>
          <p:nvPr/>
        </p:nvSpPr>
        <p:spPr bwMode="auto">
          <a:xfrm>
            <a:off x="7564438" y="5475288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8" name="AutoShape 38"/>
          <p:cNvSpPr>
            <a:spLocks noChangeArrowheads="1"/>
          </p:cNvSpPr>
          <p:nvPr/>
        </p:nvSpPr>
        <p:spPr bwMode="auto">
          <a:xfrm>
            <a:off x="5429250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39" name="AutoShape 39"/>
          <p:cNvSpPr>
            <a:spLocks noChangeArrowheads="1"/>
          </p:cNvSpPr>
          <p:nvPr/>
        </p:nvSpPr>
        <p:spPr bwMode="auto">
          <a:xfrm>
            <a:off x="5784850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40" name="AutoShape 40"/>
          <p:cNvSpPr>
            <a:spLocks noChangeArrowheads="1"/>
          </p:cNvSpPr>
          <p:nvPr/>
        </p:nvSpPr>
        <p:spPr bwMode="auto">
          <a:xfrm>
            <a:off x="6143625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41" name="AutoShape 41"/>
          <p:cNvSpPr>
            <a:spLocks noChangeArrowheads="1"/>
          </p:cNvSpPr>
          <p:nvPr/>
        </p:nvSpPr>
        <p:spPr bwMode="auto">
          <a:xfrm>
            <a:off x="6500813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42" name="AutoShape 42"/>
          <p:cNvSpPr>
            <a:spLocks noChangeArrowheads="1"/>
          </p:cNvSpPr>
          <p:nvPr/>
        </p:nvSpPr>
        <p:spPr bwMode="auto">
          <a:xfrm>
            <a:off x="6859588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43" name="AutoShape 43"/>
          <p:cNvSpPr>
            <a:spLocks noChangeArrowheads="1"/>
          </p:cNvSpPr>
          <p:nvPr/>
        </p:nvSpPr>
        <p:spPr bwMode="auto">
          <a:xfrm>
            <a:off x="7194550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644" name="AutoShape 44"/>
          <p:cNvSpPr>
            <a:spLocks noChangeArrowheads="1"/>
          </p:cNvSpPr>
          <p:nvPr/>
        </p:nvSpPr>
        <p:spPr bwMode="auto">
          <a:xfrm>
            <a:off x="7548563" y="49577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25647" name="Group 47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5648" name="Group 48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5649" name="AutoShape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0" name="AutoShape 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1" name="AutoShape 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2" name="AutoShape 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3" name="AutoShape 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54" name="Group 54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5655" name="AutoShap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6" name="AutoShape 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7" name="AutoShape 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8" name="AutoShape 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9" name="AutoShape 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60" name="Group 60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5661" name="AutoShap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62" name="AutoShape 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63" name="AutoShape 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64" name="AutoShape 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65" name="AutoShape 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66" name="Group 66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5667" name="AutoShape 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68" name="AutoShape 6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69" name="AutoShape 6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70" name="AutoShape 7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71" name="AutoShape 7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72" name="Group 72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5673" name="AutoShape 7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74" name="AutoShape 7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75" name="AutoShape 7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76" name="AutoShape 7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77" name="AutoShape 7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78" name="AutoShape 78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679" name="AutoShape 79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680" name="AutoShape 80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681" name="AutoShape 81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682" name="AutoShape 82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683" name="AutoShape 83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684" name="AutoShape 84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685" name="AutoShape 85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686" name="Group 86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5687" name="Group 87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5688" name="AutoShape 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9" name="AutoShape 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0" name="AutoShape 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1" name="AutoShape 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2" name="AutoShape 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93" name="Group 93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5694" name="AutoShape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5" name="AutoShape 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6" name="AutoShape 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7" name="AutoShape 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8" name="AutoShape 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99" name="Group 99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5700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1" name="AutoShape 1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2" name="AutoShape 1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3" name="AutoShape 1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4" name="AutoShape 1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705" name="Group 105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5706" name="AutoShape 10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7" name="AutoShape 10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8" name="AutoShape 10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9" name="AutoShape 10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0" name="AutoShape 11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711" name="Group 111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5712" name="AutoShape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3" name="AutoShape 11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4" name="AutoShape 11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5" name="AutoShape 11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6" name="AutoShape 11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717" name="AutoShape 117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18" name="AutoShape 118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19" name="AutoShape 119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20" name="AutoShape 120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21" name="AutoShape 121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22" name="AutoShape 122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23" name="AutoShape 123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24" name="AutoShape 124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725" name="Group 125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5726" name="Group 126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5727" name="AutoShape 127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8" name="AutoShape 128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9" name="AutoShape 129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0" name="AutoShape 130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31" name="Group 131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5732" name="AutoShape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33" name="AutoShape 1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34" name="AutoShape 1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35" name="AutoShape 1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36" name="AutoShape 1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37" name="Group 137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5738" name="AutoShape 1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39" name="AutoShape 13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40" name="AutoShape 14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41" name="AutoShape 14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42" name="AutoShape 14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43" name="Group 143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5744" name="AutoShape 14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45" name="AutoShape 14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46" name="AutoShape 14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47" name="AutoShape 14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48" name="AutoShape 14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749" name="AutoShape 149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50" name="AutoShape 150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51" name="AutoShape 151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52" name="AutoShape 152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753" name="Group 153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5754" name="Group 15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5755" name="AutoShape 15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6" name="AutoShape 15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7" name="AutoShape 15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8" name="AutoShape 15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59" name="Group 15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5760" name="AutoShape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1" name="AutoShape 1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2" name="AutoShape 1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3" name="AutoShape 1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4" name="AutoShape 1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65" name="Group 16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5766" name="AutoShape 1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7" name="AutoShape 16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8" name="AutoShape 16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9" name="AutoShape 16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0" name="AutoShape 17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71" name="Group 17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5772" name="AutoShape 17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3" name="AutoShape 17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4" name="AutoShape 17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5" name="AutoShape 17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6" name="AutoShape 17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777" name="AutoShape 17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78" name="AutoShape 17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79" name="AutoShape 17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5780" name="AutoShape 18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782" name="Rectangle 182"/>
          <p:cNvSpPr>
            <a:spLocks noChangeArrowheads="1"/>
          </p:cNvSpPr>
          <p:nvPr/>
        </p:nvSpPr>
        <p:spPr bwMode="auto">
          <a:xfrm>
            <a:off x="566738" y="4165600"/>
            <a:ext cx="3506787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5783" name="Rectangle 183"/>
          <p:cNvSpPr>
            <a:spLocks noChangeArrowheads="1"/>
          </p:cNvSpPr>
          <p:nvPr/>
        </p:nvSpPr>
        <p:spPr bwMode="auto">
          <a:xfrm>
            <a:off x="5199063" y="4167188"/>
            <a:ext cx="3544887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65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97038" y="1027113"/>
            <a:ext cx="54244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Use this method to share the bar of chocolate below between Snoopy and Hippo in the ratio 2 : 7. How many pieces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722313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107950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429250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5784850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6143625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6500813" y="4406900"/>
            <a:ext cx="358775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6859588" y="4406900"/>
            <a:ext cx="355600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722313" y="49847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1079500" y="49847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722313" y="553561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1079500" y="553561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7194550" y="4406900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7551738" y="4406900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728663" y="6076950"/>
            <a:ext cx="357187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1085850" y="6076950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48" name="AutoShape 24"/>
          <p:cNvSpPr>
            <a:spLocks noChangeArrowheads="1"/>
          </p:cNvSpPr>
          <p:nvPr/>
        </p:nvSpPr>
        <p:spPr bwMode="auto">
          <a:xfrm>
            <a:off x="5440363" y="59864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5795963" y="59864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6154738" y="59864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6511925" y="5986463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6870700" y="5986463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7205663" y="5986463"/>
            <a:ext cx="357187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4" name="AutoShape 30"/>
          <p:cNvSpPr>
            <a:spLocks noChangeArrowheads="1"/>
          </p:cNvSpPr>
          <p:nvPr/>
        </p:nvSpPr>
        <p:spPr bwMode="auto">
          <a:xfrm>
            <a:off x="7562850" y="5984875"/>
            <a:ext cx="357188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5441950" y="547528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6" name="AutoShape 32"/>
          <p:cNvSpPr>
            <a:spLocks noChangeArrowheads="1"/>
          </p:cNvSpPr>
          <p:nvPr/>
        </p:nvSpPr>
        <p:spPr bwMode="auto">
          <a:xfrm>
            <a:off x="5797550" y="54752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7" name="AutoShape 33"/>
          <p:cNvSpPr>
            <a:spLocks noChangeArrowheads="1"/>
          </p:cNvSpPr>
          <p:nvPr/>
        </p:nvSpPr>
        <p:spPr bwMode="auto">
          <a:xfrm>
            <a:off x="6156325" y="547528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8" name="AutoShape 34"/>
          <p:cNvSpPr>
            <a:spLocks noChangeArrowheads="1"/>
          </p:cNvSpPr>
          <p:nvPr/>
        </p:nvSpPr>
        <p:spPr bwMode="auto">
          <a:xfrm>
            <a:off x="6513513" y="5475288"/>
            <a:ext cx="358775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59" name="AutoShape 35"/>
          <p:cNvSpPr>
            <a:spLocks noChangeArrowheads="1"/>
          </p:cNvSpPr>
          <p:nvPr/>
        </p:nvSpPr>
        <p:spPr bwMode="auto">
          <a:xfrm>
            <a:off x="6872288" y="5475288"/>
            <a:ext cx="355600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60" name="AutoShape 36"/>
          <p:cNvSpPr>
            <a:spLocks noChangeArrowheads="1"/>
          </p:cNvSpPr>
          <p:nvPr/>
        </p:nvSpPr>
        <p:spPr bwMode="auto">
          <a:xfrm>
            <a:off x="7207250" y="5475288"/>
            <a:ext cx="357188" cy="376237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61" name="AutoShape 37"/>
          <p:cNvSpPr>
            <a:spLocks noChangeArrowheads="1"/>
          </p:cNvSpPr>
          <p:nvPr/>
        </p:nvSpPr>
        <p:spPr bwMode="auto">
          <a:xfrm>
            <a:off x="7564438" y="5475288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62" name="AutoShape 38"/>
          <p:cNvSpPr>
            <a:spLocks noChangeArrowheads="1"/>
          </p:cNvSpPr>
          <p:nvPr/>
        </p:nvSpPr>
        <p:spPr bwMode="auto">
          <a:xfrm>
            <a:off x="5429250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63" name="AutoShape 39"/>
          <p:cNvSpPr>
            <a:spLocks noChangeArrowheads="1"/>
          </p:cNvSpPr>
          <p:nvPr/>
        </p:nvSpPr>
        <p:spPr bwMode="auto">
          <a:xfrm>
            <a:off x="5784850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64" name="AutoShape 40"/>
          <p:cNvSpPr>
            <a:spLocks noChangeArrowheads="1"/>
          </p:cNvSpPr>
          <p:nvPr/>
        </p:nvSpPr>
        <p:spPr bwMode="auto">
          <a:xfrm>
            <a:off x="6143625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65" name="AutoShape 41"/>
          <p:cNvSpPr>
            <a:spLocks noChangeArrowheads="1"/>
          </p:cNvSpPr>
          <p:nvPr/>
        </p:nvSpPr>
        <p:spPr bwMode="auto">
          <a:xfrm>
            <a:off x="6500813" y="4956175"/>
            <a:ext cx="358775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66" name="AutoShape 42"/>
          <p:cNvSpPr>
            <a:spLocks noChangeArrowheads="1"/>
          </p:cNvSpPr>
          <p:nvPr/>
        </p:nvSpPr>
        <p:spPr bwMode="auto">
          <a:xfrm>
            <a:off x="6859588" y="4956175"/>
            <a:ext cx="355600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67" name="AutoShape 43"/>
          <p:cNvSpPr>
            <a:spLocks noChangeArrowheads="1"/>
          </p:cNvSpPr>
          <p:nvPr/>
        </p:nvSpPr>
        <p:spPr bwMode="auto">
          <a:xfrm>
            <a:off x="7194550" y="4956175"/>
            <a:ext cx="357188" cy="376238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68" name="AutoShape 44"/>
          <p:cNvSpPr>
            <a:spLocks noChangeArrowheads="1"/>
          </p:cNvSpPr>
          <p:nvPr/>
        </p:nvSpPr>
        <p:spPr bwMode="auto">
          <a:xfrm>
            <a:off x="7548563" y="4957763"/>
            <a:ext cx="357187" cy="374650"/>
          </a:xfrm>
          <a:prstGeom prst="bevel">
            <a:avLst>
              <a:gd name="adj" fmla="val 12500"/>
            </a:avLst>
          </a:prstGeom>
          <a:solidFill>
            <a:srgbClr val="8B5A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1927225" y="5181600"/>
            <a:ext cx="6381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FDF3C3"/>
                </a:solidFill>
              </a:rPr>
              <a:t>8</a:t>
            </a:r>
            <a:endParaRPr lang="en-US" altLang="en-US" sz="2400" smtClean="0">
              <a:solidFill>
                <a:srgbClr val="FDF3C3"/>
              </a:solidFill>
            </a:endParaRP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7956550" y="5189538"/>
            <a:ext cx="638175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FDF3C3"/>
                </a:solidFill>
              </a:rPr>
              <a:t>28</a:t>
            </a:r>
            <a:endParaRPr lang="en-US" altLang="en-US" sz="2400" smtClean="0">
              <a:solidFill>
                <a:srgbClr val="FDF3C3"/>
              </a:solidFill>
            </a:endParaRPr>
          </a:p>
        </p:txBody>
      </p:sp>
      <p:grpSp>
        <p:nvGrpSpPr>
          <p:cNvPr id="26672" name="Group 48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6673" name="Group 49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6674" name="AutoShape 5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5" name="AutoShape 5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6" name="AutoShape 5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7" name="AutoShape 5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8" name="AutoShape 5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79" name="Group 55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6680" name="AutoShape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1" name="AutoShape 5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2" name="AutoShape 5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3" name="AutoShape 5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4" name="AutoShape 6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85" name="Group 61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6686" name="AutoShape 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7" name="AutoShape 6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8" name="AutoShape 6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9" name="AutoShape 6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0" name="AutoShape 6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91" name="Group 67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6692" name="AutoShape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AutoShape 6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AutoShape 7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AutoShape 7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6" name="AutoShape 7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97" name="Group 73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6698" name="AutoShape 7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AutoShape 7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AutoShape 7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AutoShape 7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2" name="AutoShape 7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703" name="AutoShape 79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04" name="AutoShape 80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05" name="AutoShape 81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06" name="AutoShape 82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07" name="AutoShape 83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08" name="AutoShape 84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09" name="AutoShape 85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10" name="AutoShape 86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6711" name="Group 87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6712" name="Group 88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6713" name="AutoShape 8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4" name="AutoShape 9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AutoShape 9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AutoShape 9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AutoShape 9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18" name="Group 94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6719" name="AutoShape 9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0" name="AutoShape 9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AutoShape 9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AutoShape 9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AutoShape 9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24" name="Group 100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6725" name="AutoShape 10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AutoShape 10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7" name="AutoShape 10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8" name="AutoShape 10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9" name="AutoShape 10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30" name="Group 106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6731" name="AutoShape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2" name="AutoShape 10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3" name="AutoShape 10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4" name="AutoShape 11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5" name="AutoShape 11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736" name="Group 112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6737" name="AutoShape 1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8" name="AutoShape 11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AutoShape 11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AutoShape 11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1" name="AutoShape 11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742" name="AutoShape 118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43" name="AutoShape 119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44" name="AutoShape 120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45" name="AutoShape 121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46" name="AutoShape 122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47" name="AutoShape 123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48" name="AutoShape 124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49" name="AutoShape 125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6750" name="Group 126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6751" name="Group 127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6752" name="AutoShape 128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3" name="AutoShape 129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4" name="AutoShape 130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5" name="AutoShape 131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756" name="Group 132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6757" name="AutoShape 1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58" name="AutoShape 134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59" name="AutoShape 13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60" name="AutoShape 136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61" name="AutoShape 137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762" name="Group 138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6763" name="AutoShape 1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64" name="AutoShape 140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65" name="AutoShape 141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66" name="AutoShape 142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67" name="AutoShape 143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768" name="Group 144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6769" name="AutoShape 14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70" name="AutoShape 146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71" name="AutoShape 147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72" name="AutoShape 148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73" name="AutoShape 149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6774" name="AutoShape 150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75" name="AutoShape 151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76" name="AutoShape 152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777" name="AutoShape 153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6778" name="Group 154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6779" name="Group 155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6780" name="AutoShape 156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1" name="AutoShape 157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2" name="AutoShape 158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3" name="AutoShape 159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784" name="Group 160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6785" name="AutoShape 16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86" name="AutoShape 162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87" name="AutoShape 163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88" name="AutoShape 164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89" name="AutoShape 165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790" name="Group 166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6791" name="AutoShape 16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92" name="AutoShape 168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93" name="AutoShape 169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94" name="AutoShape 170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95" name="AutoShape 171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796" name="Group 172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6797" name="AutoShape 17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98" name="AutoShape 174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99" name="AutoShape 17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00" name="AutoShape 176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01" name="AutoShape 177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6802" name="AutoShape 178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803" name="AutoShape 179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804" name="AutoShape 180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6805" name="AutoShape 181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806" name="Rectangle 182"/>
          <p:cNvSpPr>
            <a:spLocks noChangeArrowheads="1"/>
          </p:cNvSpPr>
          <p:nvPr/>
        </p:nvSpPr>
        <p:spPr bwMode="auto">
          <a:xfrm>
            <a:off x="566738" y="4165600"/>
            <a:ext cx="3506787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6807" name="Rectangle 183"/>
          <p:cNvSpPr>
            <a:spLocks noChangeArrowheads="1"/>
          </p:cNvSpPr>
          <p:nvPr/>
        </p:nvSpPr>
        <p:spPr bwMode="auto">
          <a:xfrm>
            <a:off x="5199063" y="4167188"/>
            <a:ext cx="3544887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39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animBg="1"/>
      <p:bldP spid="266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7500" y="3219450"/>
            <a:ext cx="2635250" cy="1022350"/>
            <a:chOff x="176" y="1788"/>
            <a:chExt cx="1660" cy="644"/>
          </a:xfrm>
        </p:grpSpPr>
        <p:sp>
          <p:nvSpPr>
            <p:cNvPr id="3075" name="Rectangle 3" descr="Parchment"/>
            <p:cNvSpPr>
              <a:spLocks noChangeArrowheads="1"/>
            </p:cNvSpPr>
            <p:nvPr/>
          </p:nvSpPr>
          <p:spPr bwMode="auto">
            <a:xfrm>
              <a:off x="176" y="1788"/>
              <a:ext cx="1660" cy="644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224" y="1979"/>
              <a:ext cx="12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Fraction red =</a:t>
              </a:r>
            </a:p>
          </p:txBody>
        </p:sp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285750" y="4381500"/>
            <a:ext cx="2686050" cy="1022350"/>
            <a:chOff x="156" y="2520"/>
            <a:chExt cx="1692" cy="644"/>
          </a:xfrm>
        </p:grpSpPr>
        <p:sp>
          <p:nvSpPr>
            <p:cNvPr id="3078" name="Rectangle 6" descr="Parchment"/>
            <p:cNvSpPr>
              <a:spLocks noChangeArrowheads="1"/>
            </p:cNvSpPr>
            <p:nvPr/>
          </p:nvSpPr>
          <p:spPr bwMode="auto">
            <a:xfrm>
              <a:off x="188" y="2520"/>
              <a:ext cx="1660" cy="644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56" y="2711"/>
              <a:ext cx="14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Fraction green =</a:t>
              </a:r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304800" y="5543550"/>
            <a:ext cx="2686050" cy="1022350"/>
            <a:chOff x="168" y="3252"/>
            <a:chExt cx="1692" cy="644"/>
          </a:xfrm>
        </p:grpSpPr>
        <p:sp>
          <p:nvSpPr>
            <p:cNvPr id="3081" name="Rectangle 9" descr="Parchment"/>
            <p:cNvSpPr>
              <a:spLocks noChangeArrowheads="1"/>
            </p:cNvSpPr>
            <p:nvPr/>
          </p:nvSpPr>
          <p:spPr bwMode="auto">
            <a:xfrm>
              <a:off x="200" y="3252"/>
              <a:ext cx="1660" cy="644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68" y="3443"/>
              <a:ext cx="14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Fraction yellow =</a:t>
              </a:r>
            </a:p>
          </p:txBody>
        </p:sp>
      </p:grpSp>
      <p:sp>
        <p:nvSpPr>
          <p:cNvPr id="3098" name="Text Box 26" descr="Parchment"/>
          <p:cNvSpPr txBox="1">
            <a:spLocks noChangeArrowheads="1"/>
          </p:cNvSpPr>
          <p:nvPr/>
        </p:nvSpPr>
        <p:spPr bwMode="auto">
          <a:xfrm>
            <a:off x="336550" y="1573213"/>
            <a:ext cx="3519488" cy="1539875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u="sng" smtClean="0">
                <a:solidFill>
                  <a:srgbClr val="FF0000"/>
                </a:solidFill>
                <a:latin typeface="Comic Sans MS" pitchFamily="66" charset="0"/>
              </a:rPr>
              <a:t>Fractions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Compare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the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parts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into which an object is divided with the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whole object.</a:t>
            </a:r>
          </a:p>
        </p:txBody>
      </p:sp>
      <p:graphicFrame>
        <p:nvGraphicFramePr>
          <p:cNvPr id="3099" name="Object 27"/>
          <p:cNvGraphicFramePr>
            <a:graphicFrameLocks noChangeAspect="1"/>
          </p:cNvGraphicFramePr>
          <p:nvPr/>
        </p:nvGraphicFramePr>
        <p:xfrm>
          <a:off x="2344738" y="3325813"/>
          <a:ext cx="4191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8" imgW="215640" imgH="406080" progId="Equation.DSMT4">
                  <p:embed/>
                </p:oleObj>
              </mc:Choice>
              <mc:Fallback>
                <p:oleObj name="Equation" r:id="rId8" imgW="215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3325813"/>
                        <a:ext cx="4191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0" name="Object 28"/>
          <p:cNvGraphicFramePr>
            <a:graphicFrameLocks noChangeAspect="1"/>
          </p:cNvGraphicFramePr>
          <p:nvPr/>
        </p:nvGraphicFramePr>
        <p:xfrm>
          <a:off x="2363788" y="4487863"/>
          <a:ext cx="4191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0" imgW="215640" imgH="406080" progId="Equation.DSMT4">
                  <p:embed/>
                </p:oleObj>
              </mc:Choice>
              <mc:Fallback>
                <p:oleObj name="Equation" r:id="rId10" imgW="215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4487863"/>
                        <a:ext cx="4191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2382838" y="5649913"/>
          <a:ext cx="4191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2" imgW="215640" imgH="406080" progId="Equation.DSMT4">
                  <p:embed/>
                </p:oleObj>
              </mc:Choice>
              <mc:Fallback>
                <p:oleObj name="Equation" r:id="rId12" imgW="215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5649913"/>
                        <a:ext cx="4191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Text Box 30" descr="Parchment"/>
          <p:cNvSpPr txBox="1">
            <a:spLocks noChangeArrowheads="1"/>
          </p:cNvSpPr>
          <p:nvPr/>
        </p:nvSpPr>
        <p:spPr bwMode="auto">
          <a:xfrm>
            <a:off x="5357813" y="1573213"/>
            <a:ext cx="3519487" cy="1539875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u="sng" smtClean="0">
                <a:solidFill>
                  <a:srgbClr val="FF0000"/>
                </a:solidFill>
                <a:latin typeface="Comic Sans MS" pitchFamily="66" charset="0"/>
              </a:rPr>
              <a:t>Ratios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Compare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the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parts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into which an object is divided with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 each other.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6070600" y="3219450"/>
            <a:ext cx="2635250" cy="433388"/>
            <a:chOff x="3872" y="1740"/>
            <a:chExt cx="1660" cy="273"/>
          </a:xfrm>
        </p:grpSpPr>
        <p:sp>
          <p:nvSpPr>
            <p:cNvPr id="3104" name="Rectangle 32" descr="Parchment"/>
            <p:cNvSpPr>
              <a:spLocks noChangeArrowheads="1"/>
            </p:cNvSpPr>
            <p:nvPr/>
          </p:nvSpPr>
          <p:spPr bwMode="auto">
            <a:xfrm>
              <a:off x="3872" y="1740"/>
              <a:ext cx="1660" cy="272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05" name="Text Box 33"/>
            <p:cNvSpPr txBox="1">
              <a:spLocks noChangeArrowheads="1"/>
            </p:cNvSpPr>
            <p:nvPr/>
          </p:nvSpPr>
          <p:spPr bwMode="auto">
            <a:xfrm>
              <a:off x="3896" y="1763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Red:Green  = </a:t>
              </a:r>
            </a:p>
          </p:txBody>
        </p: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6089650" y="3771900"/>
            <a:ext cx="2635250" cy="433388"/>
            <a:chOff x="3872" y="2112"/>
            <a:chExt cx="1660" cy="273"/>
          </a:xfrm>
        </p:grpSpPr>
        <p:sp>
          <p:nvSpPr>
            <p:cNvPr id="3107" name="Rectangle 35" descr="Parchment"/>
            <p:cNvSpPr>
              <a:spLocks noChangeArrowheads="1"/>
            </p:cNvSpPr>
            <p:nvPr/>
          </p:nvSpPr>
          <p:spPr bwMode="auto">
            <a:xfrm>
              <a:off x="3872" y="2112"/>
              <a:ext cx="1660" cy="272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>
              <a:off x="3932" y="2135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Green:Red  =</a:t>
              </a:r>
            </a:p>
          </p:txBody>
        </p:sp>
      </p:grpSp>
      <p:grpSp>
        <p:nvGrpSpPr>
          <p:cNvPr id="3109" name="Group 37"/>
          <p:cNvGrpSpPr>
            <a:grpSpLocks/>
          </p:cNvGrpSpPr>
          <p:nvPr/>
        </p:nvGrpSpPr>
        <p:grpSpPr bwMode="auto">
          <a:xfrm>
            <a:off x="6070600" y="4318000"/>
            <a:ext cx="2635250" cy="433388"/>
            <a:chOff x="3872" y="2472"/>
            <a:chExt cx="1660" cy="273"/>
          </a:xfrm>
        </p:grpSpPr>
        <p:sp>
          <p:nvSpPr>
            <p:cNvPr id="3110" name="Rectangle 38" descr="Parchment"/>
            <p:cNvSpPr>
              <a:spLocks noChangeArrowheads="1"/>
            </p:cNvSpPr>
            <p:nvPr/>
          </p:nvSpPr>
          <p:spPr bwMode="auto">
            <a:xfrm>
              <a:off x="3872" y="2472"/>
              <a:ext cx="1660" cy="272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3896" y="2495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Red:Yellow  = </a:t>
              </a:r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070600" y="4876800"/>
            <a:ext cx="2635250" cy="433388"/>
            <a:chOff x="3872" y="2844"/>
            <a:chExt cx="1660" cy="273"/>
          </a:xfrm>
        </p:grpSpPr>
        <p:sp>
          <p:nvSpPr>
            <p:cNvPr id="3113" name="Rectangle 41" descr="Parchment"/>
            <p:cNvSpPr>
              <a:spLocks noChangeArrowheads="1"/>
            </p:cNvSpPr>
            <p:nvPr/>
          </p:nvSpPr>
          <p:spPr bwMode="auto">
            <a:xfrm>
              <a:off x="3872" y="2844"/>
              <a:ext cx="1660" cy="272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14" name="Text Box 42"/>
            <p:cNvSpPr txBox="1">
              <a:spLocks noChangeArrowheads="1"/>
            </p:cNvSpPr>
            <p:nvPr/>
          </p:nvSpPr>
          <p:spPr bwMode="auto">
            <a:xfrm>
              <a:off x="3932" y="2867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Yellow:Red  =</a:t>
              </a:r>
            </a:p>
          </p:txBody>
        </p:sp>
      </p:grpSp>
      <p:grpSp>
        <p:nvGrpSpPr>
          <p:cNvPr id="3115" name="Group 43"/>
          <p:cNvGrpSpPr>
            <a:grpSpLocks/>
          </p:cNvGrpSpPr>
          <p:nvPr/>
        </p:nvGrpSpPr>
        <p:grpSpPr bwMode="auto">
          <a:xfrm>
            <a:off x="6089650" y="5429250"/>
            <a:ext cx="2635250" cy="433388"/>
            <a:chOff x="3884" y="3180"/>
            <a:chExt cx="1660" cy="273"/>
          </a:xfrm>
        </p:grpSpPr>
        <p:sp>
          <p:nvSpPr>
            <p:cNvPr id="3116" name="Rectangle 44" descr="Parchment"/>
            <p:cNvSpPr>
              <a:spLocks noChangeArrowheads="1"/>
            </p:cNvSpPr>
            <p:nvPr/>
          </p:nvSpPr>
          <p:spPr bwMode="auto">
            <a:xfrm>
              <a:off x="3884" y="3180"/>
              <a:ext cx="1660" cy="272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17" name="Text Box 45"/>
            <p:cNvSpPr txBox="1">
              <a:spLocks noChangeArrowheads="1"/>
            </p:cNvSpPr>
            <p:nvPr/>
          </p:nvSpPr>
          <p:spPr bwMode="auto">
            <a:xfrm>
              <a:off x="3908" y="3203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Green:Yellow = </a:t>
              </a:r>
            </a:p>
          </p:txBody>
        </p:sp>
      </p:grp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7910513" y="3243263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3:4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7934325" y="3827463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4:3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7929563" y="4343400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3:5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7877175" y="4910138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5:3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7953375" y="5467350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4:5</a:t>
            </a:r>
          </a:p>
        </p:txBody>
      </p:sp>
      <p:grpSp>
        <p:nvGrpSpPr>
          <p:cNvPr id="3123" name="Group 51"/>
          <p:cNvGrpSpPr>
            <a:grpSpLocks/>
          </p:cNvGrpSpPr>
          <p:nvPr/>
        </p:nvGrpSpPr>
        <p:grpSpPr bwMode="auto">
          <a:xfrm>
            <a:off x="6070600" y="5975350"/>
            <a:ext cx="2635250" cy="433388"/>
            <a:chOff x="3884" y="3540"/>
            <a:chExt cx="1660" cy="273"/>
          </a:xfrm>
        </p:grpSpPr>
        <p:sp>
          <p:nvSpPr>
            <p:cNvPr id="3124" name="Rectangle 52" descr="Parchment"/>
            <p:cNvSpPr>
              <a:spLocks noChangeArrowheads="1"/>
            </p:cNvSpPr>
            <p:nvPr/>
          </p:nvSpPr>
          <p:spPr bwMode="auto">
            <a:xfrm>
              <a:off x="3884" y="3540"/>
              <a:ext cx="1660" cy="272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25" name="Text Box 53"/>
            <p:cNvSpPr txBox="1">
              <a:spLocks noChangeArrowheads="1"/>
            </p:cNvSpPr>
            <p:nvPr/>
          </p:nvSpPr>
          <p:spPr bwMode="auto">
            <a:xfrm>
              <a:off x="3944" y="3563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Yellow:Green =</a:t>
              </a:r>
            </a:p>
          </p:txBody>
        </p:sp>
      </p:grp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7953375" y="5989638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5:4</a:t>
            </a:r>
          </a:p>
        </p:txBody>
      </p:sp>
      <p:grpSp>
        <p:nvGrpSpPr>
          <p:cNvPr id="3127" name="Group 55"/>
          <p:cNvGrpSpPr>
            <a:grpSpLocks/>
          </p:cNvGrpSpPr>
          <p:nvPr/>
        </p:nvGrpSpPr>
        <p:grpSpPr bwMode="auto">
          <a:xfrm>
            <a:off x="6670675" y="3695700"/>
            <a:ext cx="1943100" cy="2940050"/>
            <a:chOff x="2280" y="372"/>
            <a:chExt cx="1224" cy="1852"/>
          </a:xfrm>
        </p:grpSpPr>
        <p:sp>
          <p:nvSpPr>
            <p:cNvPr id="3128" name="Text Box 56"/>
            <p:cNvSpPr txBox="1">
              <a:spLocks noChangeArrowheads="1"/>
            </p:cNvSpPr>
            <p:nvPr/>
          </p:nvSpPr>
          <p:spPr bwMode="auto">
            <a:xfrm>
              <a:off x="2280" y="708"/>
              <a:ext cx="1200" cy="7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u="sng" smtClean="0">
                  <a:solidFill>
                    <a:srgbClr val="333399"/>
                  </a:solidFill>
                  <a:latin typeface="Comic Sans MS" pitchFamily="66" charset="0"/>
                </a:rPr>
                <a:t>Reads as</a:t>
              </a:r>
              <a:r>
                <a:rPr lang="en-GB" altLang="en-US" sz="2000" smtClean="0">
                  <a:solidFill>
                    <a:srgbClr val="333399"/>
                  </a:solidFill>
                  <a:latin typeface="Comic Sans MS" pitchFamily="66" charset="0"/>
                </a:rPr>
                <a:t>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Red </a:t>
              </a:r>
              <a:r>
                <a:rPr lang="en-GB" altLang="en-US" sz="2000" smtClean="0">
                  <a:solidFill>
                    <a:srgbClr val="FF0000"/>
                  </a:solidFill>
                  <a:latin typeface="Comic Sans MS" pitchFamily="66" charset="0"/>
                </a:rPr>
                <a:t>to</a:t>
              </a: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 Green equals 3 </a:t>
              </a:r>
              <a:r>
                <a:rPr lang="en-GB" altLang="en-US" sz="2000" smtClean="0">
                  <a:solidFill>
                    <a:srgbClr val="FF0000"/>
                  </a:solidFill>
                  <a:latin typeface="Comic Sans MS" pitchFamily="66" charset="0"/>
                </a:rPr>
                <a:t>to</a:t>
              </a: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 4.</a:t>
              </a:r>
            </a:p>
          </p:txBody>
        </p:sp>
        <p:sp>
          <p:nvSpPr>
            <p:cNvPr id="3129" name="Text Box 57"/>
            <p:cNvSpPr txBox="1">
              <a:spLocks noChangeArrowheads="1"/>
            </p:cNvSpPr>
            <p:nvPr/>
          </p:nvSpPr>
          <p:spPr bwMode="auto">
            <a:xfrm>
              <a:off x="2304" y="1776"/>
              <a:ext cx="1200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The </a:t>
              </a:r>
              <a:r>
                <a:rPr lang="en-GB" altLang="en-US" sz="2000" smtClean="0">
                  <a:solidFill>
                    <a:srgbClr val="FF0000"/>
                  </a:solidFill>
                  <a:latin typeface="Comic Sans MS" pitchFamily="66" charset="0"/>
                </a:rPr>
                <a:t>order</a:t>
              </a: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 is important.</a:t>
              </a:r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auto">
            <a:xfrm>
              <a:off x="2880" y="1440"/>
              <a:ext cx="0" cy="3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31" name="Line 59"/>
            <p:cNvSpPr>
              <a:spLocks noChangeShapeType="1"/>
            </p:cNvSpPr>
            <p:nvPr/>
          </p:nvSpPr>
          <p:spPr bwMode="auto">
            <a:xfrm flipV="1">
              <a:off x="2856" y="372"/>
              <a:ext cx="0" cy="3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32" name="Text Box 60" descr="Parchment"/>
          <p:cNvSpPr txBox="1">
            <a:spLocks noChangeArrowheads="1"/>
          </p:cNvSpPr>
          <p:nvPr/>
        </p:nvSpPr>
        <p:spPr bwMode="auto">
          <a:xfrm>
            <a:off x="415925" y="673100"/>
            <a:ext cx="8420100" cy="771525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000000"/>
                </a:solidFill>
                <a:latin typeface="Comic Sans MS" pitchFamily="66" charset="0"/>
              </a:rPr>
              <a:t>There is a </a:t>
            </a:r>
            <a:r>
              <a:rPr lang="en-GB" altLang="en-US" sz="2200" smtClean="0">
                <a:solidFill>
                  <a:srgbClr val="3366FF"/>
                </a:solidFill>
                <a:latin typeface="Comic Sans MS" pitchFamily="66" charset="0"/>
              </a:rPr>
              <a:t>close relationship</a:t>
            </a:r>
            <a:r>
              <a:rPr lang="en-GB" altLang="en-US" sz="2200" smtClean="0">
                <a:solidFill>
                  <a:srgbClr val="000000"/>
                </a:solidFill>
                <a:latin typeface="Comic Sans MS" pitchFamily="66" charset="0"/>
              </a:rPr>
              <a:t> between </a:t>
            </a:r>
            <a:r>
              <a:rPr lang="en-GB" altLang="en-US" sz="2200" smtClean="0">
                <a:solidFill>
                  <a:srgbClr val="3366FF"/>
                </a:solidFill>
                <a:latin typeface="Comic Sans MS" pitchFamily="66" charset="0"/>
              </a:rPr>
              <a:t>fractions</a:t>
            </a:r>
            <a:r>
              <a:rPr lang="en-GB" altLang="en-US" sz="2200" smtClean="0">
                <a:solidFill>
                  <a:srgbClr val="6699FF"/>
                </a:solidFill>
                <a:latin typeface="Comic Sans MS" pitchFamily="66" charset="0"/>
              </a:rPr>
              <a:t> </a:t>
            </a:r>
            <a:r>
              <a:rPr lang="en-GB" altLang="en-US" sz="2200" smtClean="0">
                <a:solidFill>
                  <a:srgbClr val="000000"/>
                </a:solidFill>
                <a:latin typeface="Comic Sans MS" pitchFamily="66" charset="0"/>
              </a:rPr>
              <a:t>and </a:t>
            </a:r>
            <a:r>
              <a:rPr lang="en-GB" altLang="en-US" sz="2200" smtClean="0">
                <a:solidFill>
                  <a:srgbClr val="3366FF"/>
                </a:solidFill>
                <a:latin typeface="Comic Sans MS" pitchFamily="66" charset="0"/>
              </a:rPr>
              <a:t>ratios</a:t>
            </a:r>
            <a:r>
              <a:rPr lang="en-GB" altLang="en-US" sz="2200" smtClean="0">
                <a:solidFill>
                  <a:srgbClr val="000000"/>
                </a:solidFill>
                <a:latin typeface="Comic Sans MS" pitchFamily="66" charset="0"/>
              </a:rPr>
              <a:t>. The diagram below should help make this link become clear.</a:t>
            </a:r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3676650" y="5657850"/>
            <a:ext cx="1657350" cy="528638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333399"/>
                </a:solidFill>
                <a:latin typeface="Comic Sans MS" pitchFamily="66" charset="0"/>
              </a:rPr>
              <a:t>12 parts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3136" name="Group 64"/>
          <p:cNvGrpSpPr>
            <a:grpSpLocks/>
          </p:cNvGrpSpPr>
          <p:nvPr/>
        </p:nvGrpSpPr>
        <p:grpSpPr bwMode="auto">
          <a:xfrm>
            <a:off x="3132138" y="149225"/>
            <a:ext cx="2776537" cy="5295900"/>
            <a:chOff x="1973" y="94"/>
            <a:chExt cx="1749" cy="3336"/>
          </a:xfrm>
        </p:grpSpPr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977" y="2148"/>
              <a:ext cx="435" cy="4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412" y="2148"/>
              <a:ext cx="435" cy="424"/>
            </a:xfrm>
            <a:prstGeom prst="rect">
              <a:avLst/>
            </a:prstGeom>
            <a:solidFill>
              <a:srgbClr val="6DE2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2847" y="2148"/>
              <a:ext cx="435" cy="4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3282" y="2148"/>
              <a:ext cx="435" cy="4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1977" y="2572"/>
              <a:ext cx="435" cy="424"/>
            </a:xfrm>
            <a:prstGeom prst="rect">
              <a:avLst/>
            </a:prstGeom>
            <a:solidFill>
              <a:srgbClr val="6DE2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2412" y="2572"/>
              <a:ext cx="435" cy="4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2847" y="2572"/>
              <a:ext cx="435" cy="4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3282" y="2572"/>
              <a:ext cx="435" cy="424"/>
            </a:xfrm>
            <a:prstGeom prst="rect">
              <a:avLst/>
            </a:prstGeom>
            <a:solidFill>
              <a:srgbClr val="6DE2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1977" y="2996"/>
              <a:ext cx="435" cy="4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2412" y="2996"/>
              <a:ext cx="435" cy="424"/>
            </a:xfrm>
            <a:prstGeom prst="rect">
              <a:avLst/>
            </a:prstGeom>
            <a:solidFill>
              <a:srgbClr val="6DE2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2847" y="2996"/>
              <a:ext cx="435" cy="4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3282" y="2996"/>
              <a:ext cx="435" cy="4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97" name="Text Box 25" descr="White marble"/>
            <p:cNvSpPr txBox="1">
              <a:spLocks noChangeArrowheads="1"/>
            </p:cNvSpPr>
            <p:nvPr/>
          </p:nvSpPr>
          <p:spPr bwMode="auto">
            <a:xfrm>
              <a:off x="2367" y="94"/>
              <a:ext cx="927" cy="306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Ratio</a:t>
              </a: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1973" y="2144"/>
              <a:ext cx="1749" cy="12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1634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3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3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3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"/>
                                        <p:tgtEl>
                                          <p:spTgt spid="3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"/>
                                        <p:tgtEl>
                                          <p:spTgt spid="3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 build="p" animBg="1" autoUpdateAnimBg="0"/>
      <p:bldP spid="3102" grpId="0" build="p" animBg="1" autoUpdateAnimBg="0"/>
      <p:bldP spid="3118" grpId="0" autoUpdateAnimBg="0"/>
      <p:bldP spid="3119" grpId="0" autoUpdateAnimBg="0"/>
      <p:bldP spid="3120" grpId="0" autoUpdateAnimBg="0"/>
      <p:bldP spid="3121" grpId="0" autoUpdateAnimBg="0"/>
      <p:bldP spid="3122" grpId="0" autoUpdateAnimBg="0"/>
      <p:bldP spid="3126" grpId="0" autoUpdateAnimBg="0"/>
      <p:bldP spid="3132" grpId="0" build="p" animBg="1" autoUpdateAnimBg="0"/>
      <p:bldP spid="313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97038" y="925513"/>
            <a:ext cx="5608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Discuss the problem of using this method if Snoopy and Hippo had to share (the very nice)   bar of chocolate below in the ratio 3 : 2.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524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84213"/>
            <a:ext cx="16414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795" name="Group 147"/>
          <p:cNvGrpSpPr>
            <a:grpSpLocks/>
          </p:cNvGrpSpPr>
          <p:nvPr/>
        </p:nvGrpSpPr>
        <p:grpSpPr bwMode="auto">
          <a:xfrm>
            <a:off x="1654175" y="2016125"/>
            <a:ext cx="5473700" cy="1760538"/>
            <a:chOff x="1014" y="1417"/>
            <a:chExt cx="3576" cy="1183"/>
          </a:xfrm>
        </p:grpSpPr>
        <p:grpSp>
          <p:nvGrpSpPr>
            <p:cNvPr id="27718" name="Group 70"/>
            <p:cNvGrpSpPr>
              <a:grpSpLocks/>
            </p:cNvGrpSpPr>
            <p:nvPr/>
          </p:nvGrpSpPr>
          <p:grpSpPr bwMode="auto">
            <a:xfrm>
              <a:off x="1014" y="1417"/>
              <a:ext cx="1788" cy="710"/>
              <a:chOff x="1858" y="1332"/>
              <a:chExt cx="1788" cy="710"/>
            </a:xfrm>
          </p:grpSpPr>
          <p:sp>
            <p:nvSpPr>
              <p:cNvPr id="27694" name="AutoShape 46"/>
              <p:cNvSpPr>
                <a:spLocks noChangeArrowheads="1"/>
              </p:cNvSpPr>
              <p:nvPr/>
            </p:nvSpPr>
            <p:spPr bwMode="auto">
              <a:xfrm>
                <a:off x="1858" y="1332"/>
                <a:ext cx="225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5" name="AutoShape 47"/>
              <p:cNvSpPr>
                <a:spLocks noChangeArrowheads="1"/>
              </p:cNvSpPr>
              <p:nvPr/>
            </p:nvSpPr>
            <p:spPr bwMode="auto">
              <a:xfrm>
                <a:off x="2083" y="1332"/>
                <a:ext cx="226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6" name="AutoShape 48"/>
              <p:cNvSpPr>
                <a:spLocks noChangeArrowheads="1"/>
              </p:cNvSpPr>
              <p:nvPr/>
            </p:nvSpPr>
            <p:spPr bwMode="auto">
              <a:xfrm>
                <a:off x="2309" y="1332"/>
                <a:ext cx="224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7" name="AutoShape 49"/>
              <p:cNvSpPr>
                <a:spLocks noChangeArrowheads="1"/>
              </p:cNvSpPr>
              <p:nvPr/>
            </p:nvSpPr>
            <p:spPr bwMode="auto">
              <a:xfrm>
                <a:off x="2533" y="1332"/>
                <a:ext cx="226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8" name="AutoShape 50"/>
              <p:cNvSpPr>
                <a:spLocks noChangeArrowheads="1"/>
              </p:cNvSpPr>
              <p:nvPr/>
            </p:nvSpPr>
            <p:spPr bwMode="auto">
              <a:xfrm>
                <a:off x="2759" y="1332"/>
                <a:ext cx="225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9" name="AutoShape 51"/>
              <p:cNvSpPr>
                <a:spLocks noChangeArrowheads="1"/>
              </p:cNvSpPr>
              <p:nvPr/>
            </p:nvSpPr>
            <p:spPr bwMode="auto">
              <a:xfrm>
                <a:off x="2984" y="1332"/>
                <a:ext cx="226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0" name="AutoShape 52"/>
              <p:cNvSpPr>
                <a:spLocks noChangeArrowheads="1"/>
              </p:cNvSpPr>
              <p:nvPr/>
            </p:nvSpPr>
            <p:spPr bwMode="auto">
              <a:xfrm>
                <a:off x="3210" y="1332"/>
                <a:ext cx="224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1" name="AutoShape 53"/>
              <p:cNvSpPr>
                <a:spLocks noChangeArrowheads="1"/>
              </p:cNvSpPr>
              <p:nvPr/>
            </p:nvSpPr>
            <p:spPr bwMode="auto">
              <a:xfrm>
                <a:off x="1858" y="1568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2" name="AutoShape 54"/>
              <p:cNvSpPr>
                <a:spLocks noChangeArrowheads="1"/>
              </p:cNvSpPr>
              <p:nvPr/>
            </p:nvSpPr>
            <p:spPr bwMode="auto">
              <a:xfrm>
                <a:off x="2083" y="1568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3" name="AutoShape 55"/>
              <p:cNvSpPr>
                <a:spLocks noChangeArrowheads="1"/>
              </p:cNvSpPr>
              <p:nvPr/>
            </p:nvSpPr>
            <p:spPr bwMode="auto">
              <a:xfrm>
                <a:off x="2309" y="1568"/>
                <a:ext cx="224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4" name="AutoShape 56"/>
              <p:cNvSpPr>
                <a:spLocks noChangeArrowheads="1"/>
              </p:cNvSpPr>
              <p:nvPr/>
            </p:nvSpPr>
            <p:spPr bwMode="auto">
              <a:xfrm>
                <a:off x="2533" y="1568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5" name="AutoShape 57"/>
              <p:cNvSpPr>
                <a:spLocks noChangeArrowheads="1"/>
              </p:cNvSpPr>
              <p:nvPr/>
            </p:nvSpPr>
            <p:spPr bwMode="auto">
              <a:xfrm>
                <a:off x="2759" y="1568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6" name="AutoShape 58"/>
              <p:cNvSpPr>
                <a:spLocks noChangeArrowheads="1"/>
              </p:cNvSpPr>
              <p:nvPr/>
            </p:nvSpPr>
            <p:spPr bwMode="auto">
              <a:xfrm>
                <a:off x="2984" y="1568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7" name="AutoShape 59"/>
              <p:cNvSpPr>
                <a:spLocks noChangeArrowheads="1"/>
              </p:cNvSpPr>
              <p:nvPr/>
            </p:nvSpPr>
            <p:spPr bwMode="auto">
              <a:xfrm>
                <a:off x="3210" y="1568"/>
                <a:ext cx="224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8" name="AutoShape 60"/>
              <p:cNvSpPr>
                <a:spLocks noChangeArrowheads="1"/>
              </p:cNvSpPr>
              <p:nvPr/>
            </p:nvSpPr>
            <p:spPr bwMode="auto">
              <a:xfrm>
                <a:off x="1858" y="1805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09" name="AutoShape 61"/>
              <p:cNvSpPr>
                <a:spLocks noChangeArrowheads="1"/>
              </p:cNvSpPr>
              <p:nvPr/>
            </p:nvSpPr>
            <p:spPr bwMode="auto">
              <a:xfrm>
                <a:off x="2083" y="1805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0" name="AutoShape 62"/>
              <p:cNvSpPr>
                <a:spLocks noChangeArrowheads="1"/>
              </p:cNvSpPr>
              <p:nvPr/>
            </p:nvSpPr>
            <p:spPr bwMode="auto">
              <a:xfrm>
                <a:off x="2309" y="1805"/>
                <a:ext cx="224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1" name="AutoShape 63"/>
              <p:cNvSpPr>
                <a:spLocks noChangeArrowheads="1"/>
              </p:cNvSpPr>
              <p:nvPr/>
            </p:nvSpPr>
            <p:spPr bwMode="auto">
              <a:xfrm>
                <a:off x="2533" y="1805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2" name="AutoShape 64"/>
              <p:cNvSpPr>
                <a:spLocks noChangeArrowheads="1"/>
              </p:cNvSpPr>
              <p:nvPr/>
            </p:nvSpPr>
            <p:spPr bwMode="auto">
              <a:xfrm>
                <a:off x="2759" y="1805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3" name="AutoShape 65"/>
              <p:cNvSpPr>
                <a:spLocks noChangeArrowheads="1"/>
              </p:cNvSpPr>
              <p:nvPr/>
            </p:nvSpPr>
            <p:spPr bwMode="auto">
              <a:xfrm>
                <a:off x="2984" y="1805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4" name="AutoShape 66"/>
              <p:cNvSpPr>
                <a:spLocks noChangeArrowheads="1"/>
              </p:cNvSpPr>
              <p:nvPr/>
            </p:nvSpPr>
            <p:spPr bwMode="auto">
              <a:xfrm>
                <a:off x="3210" y="1805"/>
                <a:ext cx="224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5" name="AutoShape 67"/>
              <p:cNvSpPr>
                <a:spLocks noChangeArrowheads="1"/>
              </p:cNvSpPr>
              <p:nvPr/>
            </p:nvSpPr>
            <p:spPr bwMode="auto">
              <a:xfrm>
                <a:off x="3421" y="1332"/>
                <a:ext cx="225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6" name="AutoShape 68"/>
              <p:cNvSpPr>
                <a:spLocks noChangeArrowheads="1"/>
              </p:cNvSpPr>
              <p:nvPr/>
            </p:nvSpPr>
            <p:spPr bwMode="auto">
              <a:xfrm>
                <a:off x="3421" y="1568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17" name="AutoShape 69"/>
              <p:cNvSpPr>
                <a:spLocks noChangeArrowheads="1"/>
              </p:cNvSpPr>
              <p:nvPr/>
            </p:nvSpPr>
            <p:spPr bwMode="auto">
              <a:xfrm>
                <a:off x="3421" y="1805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720" name="AutoShape 72"/>
            <p:cNvSpPr>
              <a:spLocks noChangeArrowheads="1"/>
            </p:cNvSpPr>
            <p:nvPr/>
          </p:nvSpPr>
          <p:spPr bwMode="auto">
            <a:xfrm>
              <a:off x="1014" y="2127"/>
              <a:ext cx="225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21" name="AutoShape 73"/>
            <p:cNvSpPr>
              <a:spLocks noChangeArrowheads="1"/>
            </p:cNvSpPr>
            <p:nvPr/>
          </p:nvSpPr>
          <p:spPr bwMode="auto">
            <a:xfrm>
              <a:off x="1239" y="2127"/>
              <a:ext cx="226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22" name="AutoShape 74"/>
            <p:cNvSpPr>
              <a:spLocks noChangeArrowheads="1"/>
            </p:cNvSpPr>
            <p:nvPr/>
          </p:nvSpPr>
          <p:spPr bwMode="auto">
            <a:xfrm>
              <a:off x="1465" y="2127"/>
              <a:ext cx="224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23" name="AutoShape 75"/>
            <p:cNvSpPr>
              <a:spLocks noChangeArrowheads="1"/>
            </p:cNvSpPr>
            <p:nvPr/>
          </p:nvSpPr>
          <p:spPr bwMode="auto">
            <a:xfrm>
              <a:off x="1689" y="2127"/>
              <a:ext cx="226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24" name="AutoShape 76"/>
            <p:cNvSpPr>
              <a:spLocks noChangeArrowheads="1"/>
            </p:cNvSpPr>
            <p:nvPr/>
          </p:nvSpPr>
          <p:spPr bwMode="auto">
            <a:xfrm>
              <a:off x="1915" y="2127"/>
              <a:ext cx="225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25" name="AutoShape 77"/>
            <p:cNvSpPr>
              <a:spLocks noChangeArrowheads="1"/>
            </p:cNvSpPr>
            <p:nvPr/>
          </p:nvSpPr>
          <p:spPr bwMode="auto">
            <a:xfrm>
              <a:off x="2140" y="2127"/>
              <a:ext cx="226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26" name="AutoShape 78"/>
            <p:cNvSpPr>
              <a:spLocks noChangeArrowheads="1"/>
            </p:cNvSpPr>
            <p:nvPr/>
          </p:nvSpPr>
          <p:spPr bwMode="auto">
            <a:xfrm>
              <a:off x="2366" y="2127"/>
              <a:ext cx="224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27" name="AutoShape 79"/>
            <p:cNvSpPr>
              <a:spLocks noChangeArrowheads="1"/>
            </p:cNvSpPr>
            <p:nvPr/>
          </p:nvSpPr>
          <p:spPr bwMode="auto">
            <a:xfrm>
              <a:off x="1014" y="2363"/>
              <a:ext cx="225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28" name="AutoShape 80"/>
            <p:cNvSpPr>
              <a:spLocks noChangeArrowheads="1"/>
            </p:cNvSpPr>
            <p:nvPr/>
          </p:nvSpPr>
          <p:spPr bwMode="auto">
            <a:xfrm>
              <a:off x="1239" y="2363"/>
              <a:ext cx="226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29" name="AutoShape 81"/>
            <p:cNvSpPr>
              <a:spLocks noChangeArrowheads="1"/>
            </p:cNvSpPr>
            <p:nvPr/>
          </p:nvSpPr>
          <p:spPr bwMode="auto">
            <a:xfrm>
              <a:off x="1465" y="2363"/>
              <a:ext cx="224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30" name="AutoShape 82"/>
            <p:cNvSpPr>
              <a:spLocks noChangeArrowheads="1"/>
            </p:cNvSpPr>
            <p:nvPr/>
          </p:nvSpPr>
          <p:spPr bwMode="auto">
            <a:xfrm>
              <a:off x="1689" y="2363"/>
              <a:ext cx="226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31" name="AutoShape 83"/>
            <p:cNvSpPr>
              <a:spLocks noChangeArrowheads="1"/>
            </p:cNvSpPr>
            <p:nvPr/>
          </p:nvSpPr>
          <p:spPr bwMode="auto">
            <a:xfrm>
              <a:off x="1915" y="2363"/>
              <a:ext cx="225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32" name="AutoShape 84"/>
            <p:cNvSpPr>
              <a:spLocks noChangeArrowheads="1"/>
            </p:cNvSpPr>
            <p:nvPr/>
          </p:nvSpPr>
          <p:spPr bwMode="auto">
            <a:xfrm>
              <a:off x="2140" y="2363"/>
              <a:ext cx="226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33" name="AutoShape 85"/>
            <p:cNvSpPr>
              <a:spLocks noChangeArrowheads="1"/>
            </p:cNvSpPr>
            <p:nvPr/>
          </p:nvSpPr>
          <p:spPr bwMode="auto">
            <a:xfrm>
              <a:off x="2366" y="2363"/>
              <a:ext cx="224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41" name="AutoShape 93"/>
            <p:cNvSpPr>
              <a:spLocks noChangeArrowheads="1"/>
            </p:cNvSpPr>
            <p:nvPr/>
          </p:nvSpPr>
          <p:spPr bwMode="auto">
            <a:xfrm>
              <a:off x="2577" y="2127"/>
              <a:ext cx="225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42" name="AutoShape 94"/>
            <p:cNvSpPr>
              <a:spLocks noChangeArrowheads="1"/>
            </p:cNvSpPr>
            <p:nvPr/>
          </p:nvSpPr>
          <p:spPr bwMode="auto">
            <a:xfrm>
              <a:off x="2577" y="2363"/>
              <a:ext cx="225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grpSp>
          <p:nvGrpSpPr>
            <p:cNvPr id="27744" name="Group 96"/>
            <p:cNvGrpSpPr>
              <a:grpSpLocks/>
            </p:cNvGrpSpPr>
            <p:nvPr/>
          </p:nvGrpSpPr>
          <p:grpSpPr bwMode="auto">
            <a:xfrm>
              <a:off x="2802" y="1417"/>
              <a:ext cx="1788" cy="710"/>
              <a:chOff x="1858" y="1332"/>
              <a:chExt cx="1788" cy="710"/>
            </a:xfrm>
          </p:grpSpPr>
          <p:sp>
            <p:nvSpPr>
              <p:cNvPr id="27745" name="AutoShape 97"/>
              <p:cNvSpPr>
                <a:spLocks noChangeArrowheads="1"/>
              </p:cNvSpPr>
              <p:nvPr/>
            </p:nvSpPr>
            <p:spPr bwMode="auto">
              <a:xfrm>
                <a:off x="1858" y="1332"/>
                <a:ext cx="225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6" name="AutoShape 98"/>
              <p:cNvSpPr>
                <a:spLocks noChangeArrowheads="1"/>
              </p:cNvSpPr>
              <p:nvPr/>
            </p:nvSpPr>
            <p:spPr bwMode="auto">
              <a:xfrm>
                <a:off x="2083" y="1332"/>
                <a:ext cx="226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7" name="AutoShape 99"/>
              <p:cNvSpPr>
                <a:spLocks noChangeArrowheads="1"/>
              </p:cNvSpPr>
              <p:nvPr/>
            </p:nvSpPr>
            <p:spPr bwMode="auto">
              <a:xfrm>
                <a:off x="2309" y="1332"/>
                <a:ext cx="224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8" name="AutoShape 100"/>
              <p:cNvSpPr>
                <a:spLocks noChangeArrowheads="1"/>
              </p:cNvSpPr>
              <p:nvPr/>
            </p:nvSpPr>
            <p:spPr bwMode="auto">
              <a:xfrm>
                <a:off x="2533" y="1332"/>
                <a:ext cx="226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49" name="AutoShape 101"/>
              <p:cNvSpPr>
                <a:spLocks noChangeArrowheads="1"/>
              </p:cNvSpPr>
              <p:nvPr/>
            </p:nvSpPr>
            <p:spPr bwMode="auto">
              <a:xfrm>
                <a:off x="2759" y="1332"/>
                <a:ext cx="225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0" name="AutoShape 102"/>
              <p:cNvSpPr>
                <a:spLocks noChangeArrowheads="1"/>
              </p:cNvSpPr>
              <p:nvPr/>
            </p:nvSpPr>
            <p:spPr bwMode="auto">
              <a:xfrm>
                <a:off x="2984" y="1332"/>
                <a:ext cx="226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1" name="AutoShape 103"/>
              <p:cNvSpPr>
                <a:spLocks noChangeArrowheads="1"/>
              </p:cNvSpPr>
              <p:nvPr/>
            </p:nvSpPr>
            <p:spPr bwMode="auto">
              <a:xfrm>
                <a:off x="3210" y="1332"/>
                <a:ext cx="224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2" name="AutoShape 104"/>
              <p:cNvSpPr>
                <a:spLocks noChangeArrowheads="1"/>
              </p:cNvSpPr>
              <p:nvPr/>
            </p:nvSpPr>
            <p:spPr bwMode="auto">
              <a:xfrm>
                <a:off x="1858" y="1568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3" name="AutoShape 105"/>
              <p:cNvSpPr>
                <a:spLocks noChangeArrowheads="1"/>
              </p:cNvSpPr>
              <p:nvPr/>
            </p:nvSpPr>
            <p:spPr bwMode="auto">
              <a:xfrm>
                <a:off x="2083" y="1568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4" name="AutoShape 106"/>
              <p:cNvSpPr>
                <a:spLocks noChangeArrowheads="1"/>
              </p:cNvSpPr>
              <p:nvPr/>
            </p:nvSpPr>
            <p:spPr bwMode="auto">
              <a:xfrm>
                <a:off x="2309" y="1568"/>
                <a:ext cx="224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5" name="AutoShape 107"/>
              <p:cNvSpPr>
                <a:spLocks noChangeArrowheads="1"/>
              </p:cNvSpPr>
              <p:nvPr/>
            </p:nvSpPr>
            <p:spPr bwMode="auto">
              <a:xfrm>
                <a:off x="2533" y="1568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6" name="AutoShape 108"/>
              <p:cNvSpPr>
                <a:spLocks noChangeArrowheads="1"/>
              </p:cNvSpPr>
              <p:nvPr/>
            </p:nvSpPr>
            <p:spPr bwMode="auto">
              <a:xfrm>
                <a:off x="2759" y="1568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7" name="AutoShape 109"/>
              <p:cNvSpPr>
                <a:spLocks noChangeArrowheads="1"/>
              </p:cNvSpPr>
              <p:nvPr/>
            </p:nvSpPr>
            <p:spPr bwMode="auto">
              <a:xfrm>
                <a:off x="2984" y="1568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8" name="AutoShape 110"/>
              <p:cNvSpPr>
                <a:spLocks noChangeArrowheads="1"/>
              </p:cNvSpPr>
              <p:nvPr/>
            </p:nvSpPr>
            <p:spPr bwMode="auto">
              <a:xfrm>
                <a:off x="3210" y="1568"/>
                <a:ext cx="224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59" name="AutoShape 111"/>
              <p:cNvSpPr>
                <a:spLocks noChangeArrowheads="1"/>
              </p:cNvSpPr>
              <p:nvPr/>
            </p:nvSpPr>
            <p:spPr bwMode="auto">
              <a:xfrm>
                <a:off x="1858" y="1805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0" name="AutoShape 112"/>
              <p:cNvSpPr>
                <a:spLocks noChangeArrowheads="1"/>
              </p:cNvSpPr>
              <p:nvPr/>
            </p:nvSpPr>
            <p:spPr bwMode="auto">
              <a:xfrm>
                <a:off x="2083" y="1805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1" name="AutoShape 113"/>
              <p:cNvSpPr>
                <a:spLocks noChangeArrowheads="1"/>
              </p:cNvSpPr>
              <p:nvPr/>
            </p:nvSpPr>
            <p:spPr bwMode="auto">
              <a:xfrm>
                <a:off x="2309" y="1805"/>
                <a:ext cx="224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2" name="AutoShape 114"/>
              <p:cNvSpPr>
                <a:spLocks noChangeArrowheads="1"/>
              </p:cNvSpPr>
              <p:nvPr/>
            </p:nvSpPr>
            <p:spPr bwMode="auto">
              <a:xfrm>
                <a:off x="2533" y="1805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3" name="AutoShape 115"/>
              <p:cNvSpPr>
                <a:spLocks noChangeArrowheads="1"/>
              </p:cNvSpPr>
              <p:nvPr/>
            </p:nvSpPr>
            <p:spPr bwMode="auto">
              <a:xfrm>
                <a:off x="2759" y="1805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4" name="AutoShape 116"/>
              <p:cNvSpPr>
                <a:spLocks noChangeArrowheads="1"/>
              </p:cNvSpPr>
              <p:nvPr/>
            </p:nvSpPr>
            <p:spPr bwMode="auto">
              <a:xfrm>
                <a:off x="2984" y="1805"/>
                <a:ext cx="226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5" name="AutoShape 117"/>
              <p:cNvSpPr>
                <a:spLocks noChangeArrowheads="1"/>
              </p:cNvSpPr>
              <p:nvPr/>
            </p:nvSpPr>
            <p:spPr bwMode="auto">
              <a:xfrm>
                <a:off x="3210" y="1805"/>
                <a:ext cx="224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6" name="AutoShape 118"/>
              <p:cNvSpPr>
                <a:spLocks noChangeArrowheads="1"/>
              </p:cNvSpPr>
              <p:nvPr/>
            </p:nvSpPr>
            <p:spPr bwMode="auto">
              <a:xfrm>
                <a:off x="3421" y="1332"/>
                <a:ext cx="225" cy="236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7" name="AutoShape 119"/>
              <p:cNvSpPr>
                <a:spLocks noChangeArrowheads="1"/>
              </p:cNvSpPr>
              <p:nvPr/>
            </p:nvSpPr>
            <p:spPr bwMode="auto">
              <a:xfrm>
                <a:off x="3421" y="1568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68" name="AutoShape 120"/>
              <p:cNvSpPr>
                <a:spLocks noChangeArrowheads="1"/>
              </p:cNvSpPr>
              <p:nvPr/>
            </p:nvSpPr>
            <p:spPr bwMode="auto">
              <a:xfrm>
                <a:off x="3421" y="1805"/>
                <a:ext cx="225" cy="237"/>
              </a:xfrm>
              <a:prstGeom prst="bevel">
                <a:avLst>
                  <a:gd name="adj" fmla="val 12500"/>
                </a:avLst>
              </a:prstGeom>
              <a:solidFill>
                <a:srgbClr val="8B5A3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770" name="AutoShape 122"/>
            <p:cNvSpPr>
              <a:spLocks noChangeArrowheads="1"/>
            </p:cNvSpPr>
            <p:nvPr/>
          </p:nvSpPr>
          <p:spPr bwMode="auto">
            <a:xfrm>
              <a:off x="2802" y="2127"/>
              <a:ext cx="225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71" name="AutoShape 123"/>
            <p:cNvSpPr>
              <a:spLocks noChangeArrowheads="1"/>
            </p:cNvSpPr>
            <p:nvPr/>
          </p:nvSpPr>
          <p:spPr bwMode="auto">
            <a:xfrm>
              <a:off x="3027" y="2127"/>
              <a:ext cx="226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72" name="AutoShape 124"/>
            <p:cNvSpPr>
              <a:spLocks noChangeArrowheads="1"/>
            </p:cNvSpPr>
            <p:nvPr/>
          </p:nvSpPr>
          <p:spPr bwMode="auto">
            <a:xfrm>
              <a:off x="3253" y="2127"/>
              <a:ext cx="224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73" name="AutoShape 125"/>
            <p:cNvSpPr>
              <a:spLocks noChangeArrowheads="1"/>
            </p:cNvSpPr>
            <p:nvPr/>
          </p:nvSpPr>
          <p:spPr bwMode="auto">
            <a:xfrm>
              <a:off x="3477" y="2127"/>
              <a:ext cx="226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74" name="AutoShape 126"/>
            <p:cNvSpPr>
              <a:spLocks noChangeArrowheads="1"/>
            </p:cNvSpPr>
            <p:nvPr/>
          </p:nvSpPr>
          <p:spPr bwMode="auto">
            <a:xfrm>
              <a:off x="3703" y="2127"/>
              <a:ext cx="225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75" name="AutoShape 127"/>
            <p:cNvSpPr>
              <a:spLocks noChangeArrowheads="1"/>
            </p:cNvSpPr>
            <p:nvPr/>
          </p:nvSpPr>
          <p:spPr bwMode="auto">
            <a:xfrm>
              <a:off x="3928" y="2127"/>
              <a:ext cx="226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76" name="AutoShape 128"/>
            <p:cNvSpPr>
              <a:spLocks noChangeArrowheads="1"/>
            </p:cNvSpPr>
            <p:nvPr/>
          </p:nvSpPr>
          <p:spPr bwMode="auto">
            <a:xfrm>
              <a:off x="4154" y="2127"/>
              <a:ext cx="224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77" name="AutoShape 129"/>
            <p:cNvSpPr>
              <a:spLocks noChangeArrowheads="1"/>
            </p:cNvSpPr>
            <p:nvPr/>
          </p:nvSpPr>
          <p:spPr bwMode="auto">
            <a:xfrm>
              <a:off x="2802" y="2363"/>
              <a:ext cx="225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78" name="AutoShape 130"/>
            <p:cNvSpPr>
              <a:spLocks noChangeArrowheads="1"/>
            </p:cNvSpPr>
            <p:nvPr/>
          </p:nvSpPr>
          <p:spPr bwMode="auto">
            <a:xfrm>
              <a:off x="3027" y="2363"/>
              <a:ext cx="226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79" name="AutoShape 131"/>
            <p:cNvSpPr>
              <a:spLocks noChangeArrowheads="1"/>
            </p:cNvSpPr>
            <p:nvPr/>
          </p:nvSpPr>
          <p:spPr bwMode="auto">
            <a:xfrm>
              <a:off x="3253" y="2363"/>
              <a:ext cx="224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80" name="AutoShape 132"/>
            <p:cNvSpPr>
              <a:spLocks noChangeArrowheads="1"/>
            </p:cNvSpPr>
            <p:nvPr/>
          </p:nvSpPr>
          <p:spPr bwMode="auto">
            <a:xfrm>
              <a:off x="3477" y="2363"/>
              <a:ext cx="226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81" name="AutoShape 133"/>
            <p:cNvSpPr>
              <a:spLocks noChangeArrowheads="1"/>
            </p:cNvSpPr>
            <p:nvPr/>
          </p:nvSpPr>
          <p:spPr bwMode="auto">
            <a:xfrm>
              <a:off x="3703" y="2363"/>
              <a:ext cx="225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82" name="AutoShape 134"/>
            <p:cNvSpPr>
              <a:spLocks noChangeArrowheads="1"/>
            </p:cNvSpPr>
            <p:nvPr/>
          </p:nvSpPr>
          <p:spPr bwMode="auto">
            <a:xfrm>
              <a:off x="3928" y="2363"/>
              <a:ext cx="226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83" name="AutoShape 135"/>
            <p:cNvSpPr>
              <a:spLocks noChangeArrowheads="1"/>
            </p:cNvSpPr>
            <p:nvPr/>
          </p:nvSpPr>
          <p:spPr bwMode="auto">
            <a:xfrm>
              <a:off x="4154" y="2363"/>
              <a:ext cx="224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91" name="AutoShape 143"/>
            <p:cNvSpPr>
              <a:spLocks noChangeArrowheads="1"/>
            </p:cNvSpPr>
            <p:nvPr/>
          </p:nvSpPr>
          <p:spPr bwMode="auto">
            <a:xfrm>
              <a:off x="4365" y="2127"/>
              <a:ext cx="225" cy="236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792" name="AutoShape 144"/>
            <p:cNvSpPr>
              <a:spLocks noChangeArrowheads="1"/>
            </p:cNvSpPr>
            <p:nvPr/>
          </p:nvSpPr>
          <p:spPr bwMode="auto">
            <a:xfrm>
              <a:off x="4365" y="2363"/>
              <a:ext cx="225" cy="237"/>
            </a:xfrm>
            <a:prstGeom prst="bevel">
              <a:avLst>
                <a:gd name="adj" fmla="val 12500"/>
              </a:avLst>
            </a:prstGeom>
            <a:solidFill>
              <a:srgbClr val="8B5A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794" name="Text Box 146"/>
          <p:cNvSpPr txBox="1">
            <a:spLocks noChangeArrowheads="1"/>
          </p:cNvSpPr>
          <p:nvPr/>
        </p:nvSpPr>
        <p:spPr bwMode="auto">
          <a:xfrm>
            <a:off x="762000" y="3829050"/>
            <a:ext cx="7327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So this method is not efficient when the quantity to be shared is large and/or the ratios are small. A </a:t>
            </a:r>
            <a:r>
              <a:rPr lang="en-GB" altLang="en-US" smtClean="0">
                <a:solidFill>
                  <a:srgbClr val="0000CC"/>
                </a:solidFill>
              </a:rPr>
              <a:t>more efficient</a:t>
            </a:r>
            <a:r>
              <a:rPr lang="en-GB" altLang="en-US" smtClean="0">
                <a:solidFill>
                  <a:srgbClr val="000000"/>
                </a:solidFill>
              </a:rPr>
              <a:t> method is desirable.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820" name="Text Box 172"/>
          <p:cNvSpPr txBox="1">
            <a:spLocks noChangeArrowheads="1"/>
          </p:cNvSpPr>
          <p:nvPr/>
        </p:nvSpPr>
        <p:spPr bwMode="auto">
          <a:xfrm>
            <a:off x="762000" y="4406900"/>
            <a:ext cx="7327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This can be achieved by considering what </a:t>
            </a:r>
            <a:r>
              <a:rPr lang="en-GB" altLang="en-US" smtClean="0">
                <a:solidFill>
                  <a:srgbClr val="0000CC"/>
                </a:solidFill>
              </a:rPr>
              <a:t>proportion/fraction</a:t>
            </a:r>
            <a:r>
              <a:rPr lang="en-GB" altLang="en-US" smtClean="0">
                <a:solidFill>
                  <a:srgbClr val="000000"/>
                </a:solidFill>
              </a:rPr>
              <a:t> of the </a:t>
            </a:r>
            <a:r>
              <a:rPr lang="en-GB" altLang="en-US" smtClean="0">
                <a:solidFill>
                  <a:srgbClr val="0000CC"/>
                </a:solidFill>
              </a:rPr>
              <a:t>whole bar</a:t>
            </a:r>
            <a:r>
              <a:rPr lang="en-GB" altLang="en-US" smtClean="0">
                <a:solidFill>
                  <a:srgbClr val="000000"/>
                </a:solidFill>
              </a:rPr>
              <a:t> they will each receive. In this example we can think of the bar as being divided into </a:t>
            </a:r>
            <a:r>
              <a:rPr lang="en-GB" altLang="en-US" smtClean="0">
                <a:solidFill>
                  <a:srgbClr val="FF0000"/>
                </a:solidFill>
              </a:rPr>
              <a:t>5 parts.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27821" name="Oval 173"/>
          <p:cNvSpPr>
            <a:spLocks noChangeArrowheads="1"/>
          </p:cNvSpPr>
          <p:nvPr/>
        </p:nvSpPr>
        <p:spPr bwMode="auto">
          <a:xfrm>
            <a:off x="5562600" y="1549400"/>
            <a:ext cx="673100" cy="393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27822" name="Text Box 174"/>
          <p:cNvSpPr txBox="1">
            <a:spLocks noChangeArrowheads="1"/>
          </p:cNvSpPr>
          <p:nvPr/>
        </p:nvSpPr>
        <p:spPr bwMode="auto">
          <a:xfrm>
            <a:off x="736600" y="5256213"/>
            <a:ext cx="732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Snoopy will get </a:t>
            </a:r>
            <a:r>
              <a:rPr lang="en-GB" altLang="en-US" smtClean="0">
                <a:solidFill>
                  <a:srgbClr val="0000CC"/>
                </a:solidFill>
              </a:rPr>
              <a:t>3 out of </a:t>
            </a:r>
            <a:r>
              <a:rPr lang="en-GB" altLang="en-US" smtClean="0">
                <a:solidFill>
                  <a:srgbClr val="FF0000"/>
                </a:solidFill>
              </a:rPr>
              <a:t>5 parts</a:t>
            </a:r>
            <a:r>
              <a:rPr lang="en-GB" altLang="en-US" smtClean="0">
                <a:solidFill>
                  <a:srgbClr val="000000"/>
                </a:solidFill>
              </a:rPr>
              <a:t> and Hippo will get </a:t>
            </a:r>
            <a:r>
              <a:rPr lang="en-GB" altLang="en-US" smtClean="0">
                <a:solidFill>
                  <a:srgbClr val="0000CC"/>
                </a:solidFill>
              </a:rPr>
              <a:t>2 out </a:t>
            </a:r>
            <a:r>
              <a:rPr lang="en-GB" altLang="en-US" smtClean="0">
                <a:solidFill>
                  <a:srgbClr val="FF0000"/>
                </a:solidFill>
              </a:rPr>
              <a:t>5 parts</a:t>
            </a:r>
            <a:r>
              <a:rPr lang="en-GB" altLang="en-US" smtClean="0">
                <a:solidFill>
                  <a:srgbClr val="000000"/>
                </a:solidFill>
              </a:rPr>
              <a:t>.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grpSp>
        <p:nvGrpSpPr>
          <p:cNvPr id="27828" name="Group 180"/>
          <p:cNvGrpSpPr>
            <a:grpSpLocks/>
          </p:cNvGrpSpPr>
          <p:nvPr/>
        </p:nvGrpSpPr>
        <p:grpSpPr bwMode="auto">
          <a:xfrm>
            <a:off x="450850" y="5757863"/>
            <a:ext cx="4376738" cy="617537"/>
            <a:chOff x="1240" y="3627"/>
            <a:chExt cx="2757" cy="389"/>
          </a:xfrm>
        </p:grpSpPr>
        <p:sp>
          <p:nvSpPr>
            <p:cNvPr id="27823" name="Text Box 175"/>
            <p:cNvSpPr txBox="1">
              <a:spLocks noChangeArrowheads="1"/>
            </p:cNvSpPr>
            <p:nvPr/>
          </p:nvSpPr>
          <p:spPr bwMode="auto">
            <a:xfrm>
              <a:off x="1240" y="3688"/>
              <a:ext cx="1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So Snoopy gets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824" name="Text Box 176"/>
            <p:cNvSpPr txBox="1">
              <a:spLocks noChangeArrowheads="1"/>
            </p:cNvSpPr>
            <p:nvPr/>
          </p:nvSpPr>
          <p:spPr bwMode="auto">
            <a:xfrm>
              <a:off x="2360" y="3627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3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825" name="Text Box 177"/>
            <p:cNvSpPr txBox="1">
              <a:spLocks noChangeArrowheads="1"/>
            </p:cNvSpPr>
            <p:nvPr/>
          </p:nvSpPr>
          <p:spPr bwMode="auto">
            <a:xfrm>
              <a:off x="2358" y="3785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</a:rPr>
                <a:t>5</a:t>
              </a:r>
              <a:endParaRPr lang="en-US" altLang="en-US" smtClean="0">
                <a:solidFill>
                  <a:srgbClr val="FF0000"/>
                </a:solidFill>
              </a:endParaRPr>
            </a:p>
          </p:txBody>
        </p:sp>
        <p:sp>
          <p:nvSpPr>
            <p:cNvPr id="27826" name="Line 178"/>
            <p:cNvSpPr>
              <a:spLocks noChangeShapeType="1"/>
            </p:cNvSpPr>
            <p:nvPr/>
          </p:nvSpPr>
          <p:spPr bwMode="auto">
            <a:xfrm>
              <a:off x="2361" y="3819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827" name="Text Box 179"/>
            <p:cNvSpPr txBox="1">
              <a:spLocks noChangeArrowheads="1"/>
            </p:cNvSpPr>
            <p:nvPr/>
          </p:nvSpPr>
          <p:spPr bwMode="auto">
            <a:xfrm>
              <a:off x="2529" y="3703"/>
              <a:ext cx="1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80 = 48 pieces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836" name="Group 188"/>
          <p:cNvGrpSpPr>
            <a:grpSpLocks/>
          </p:cNvGrpSpPr>
          <p:nvPr/>
        </p:nvGrpSpPr>
        <p:grpSpPr bwMode="auto">
          <a:xfrm>
            <a:off x="4800600" y="5780088"/>
            <a:ext cx="3910013" cy="617537"/>
            <a:chOff x="2420" y="3931"/>
            <a:chExt cx="2463" cy="389"/>
          </a:xfrm>
        </p:grpSpPr>
        <p:sp>
          <p:nvSpPr>
            <p:cNvPr id="27830" name="Text Box 182"/>
            <p:cNvSpPr txBox="1">
              <a:spLocks noChangeArrowheads="1"/>
            </p:cNvSpPr>
            <p:nvPr/>
          </p:nvSpPr>
          <p:spPr bwMode="auto">
            <a:xfrm>
              <a:off x="2420" y="3992"/>
              <a:ext cx="1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Hippo  gets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7835" name="Group 187"/>
            <p:cNvGrpSpPr>
              <a:grpSpLocks/>
            </p:cNvGrpSpPr>
            <p:nvPr/>
          </p:nvGrpSpPr>
          <p:grpSpPr bwMode="auto">
            <a:xfrm>
              <a:off x="3244" y="3931"/>
              <a:ext cx="1639" cy="389"/>
              <a:chOff x="3538" y="3931"/>
              <a:chExt cx="1639" cy="389"/>
            </a:xfrm>
          </p:grpSpPr>
          <p:sp>
            <p:nvSpPr>
              <p:cNvPr id="27831" name="Text Box 183"/>
              <p:cNvSpPr txBox="1">
                <a:spLocks noChangeArrowheads="1"/>
              </p:cNvSpPr>
              <p:nvPr/>
            </p:nvSpPr>
            <p:spPr bwMode="auto">
              <a:xfrm>
                <a:off x="3540" y="3931"/>
                <a:ext cx="2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mtClean="0">
                    <a:solidFill>
                      <a:srgbClr val="000000"/>
                    </a:solidFill>
                  </a:rPr>
                  <a:t>2</a:t>
                </a: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32" name="Text Box 184"/>
              <p:cNvSpPr txBox="1">
                <a:spLocks noChangeArrowheads="1"/>
              </p:cNvSpPr>
              <p:nvPr/>
            </p:nvSpPr>
            <p:spPr bwMode="auto">
              <a:xfrm>
                <a:off x="3538" y="4089"/>
                <a:ext cx="2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mtClean="0">
                    <a:solidFill>
                      <a:srgbClr val="FF0000"/>
                    </a:solidFill>
                  </a:rPr>
                  <a:t>5</a:t>
                </a:r>
                <a:endParaRPr lang="en-US" altLang="en-US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833" name="Line 185"/>
              <p:cNvSpPr>
                <a:spLocks noChangeShapeType="1"/>
              </p:cNvSpPr>
              <p:nvPr/>
            </p:nvSpPr>
            <p:spPr bwMode="auto">
              <a:xfrm>
                <a:off x="3541" y="4123"/>
                <a:ext cx="1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34" name="Text Box 186"/>
              <p:cNvSpPr txBox="1">
                <a:spLocks noChangeArrowheads="1"/>
              </p:cNvSpPr>
              <p:nvPr/>
            </p:nvSpPr>
            <p:spPr bwMode="auto">
              <a:xfrm>
                <a:off x="3709" y="4007"/>
                <a:ext cx="14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mtClean="0">
                    <a:solidFill>
                      <a:srgbClr val="000000"/>
                    </a:solidFill>
                  </a:rPr>
                  <a:t>of 80 = 32 pieces </a:t>
                </a: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7837" name="Text Box 189"/>
          <p:cNvSpPr txBox="1">
            <a:spLocks noChangeArrowheads="1"/>
          </p:cNvSpPr>
          <p:nvPr/>
        </p:nvSpPr>
        <p:spPr bwMode="auto">
          <a:xfrm>
            <a:off x="3632200" y="2717800"/>
            <a:ext cx="14097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5 x 16 = 80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838" name="Text Box 190"/>
          <p:cNvSpPr txBox="1">
            <a:spLocks noChangeArrowheads="1"/>
          </p:cNvSpPr>
          <p:nvPr/>
        </p:nvSpPr>
        <p:spPr bwMode="auto">
          <a:xfrm>
            <a:off x="3046413" y="6238875"/>
            <a:ext cx="2728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Check: 48 + 32 = 80 </a:t>
            </a:r>
            <a:r>
              <a:rPr lang="en-GB" altLang="en-US" smtClean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grpSp>
        <p:nvGrpSpPr>
          <p:cNvPr id="27839" name="Group 191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7840" name="Group 192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7841" name="AutoShape 1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42" name="AutoShape 19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43" name="AutoShape 19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44" name="AutoShape 19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45" name="AutoShape 19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46" name="Group 198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7847" name="AutoShape 1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48" name="AutoShape 20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49" name="AutoShape 20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50" name="AutoShape 20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51" name="AutoShape 20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52" name="Group 204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7853" name="AutoShape 20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54" name="AutoShape 20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55" name="AutoShape 20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56" name="AutoShape 20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57" name="AutoShape 20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58" name="Group 210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7859" name="AutoShape 2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60" name="AutoShape 21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61" name="AutoShape 21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62" name="AutoShape 21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63" name="AutoShape 21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64" name="Group 216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7865" name="AutoShape 2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66" name="AutoShape 21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67" name="AutoShape 21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68" name="AutoShape 22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69" name="AutoShape 22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870" name="AutoShape 222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871" name="AutoShape 223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872" name="AutoShape 224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873" name="AutoShape 225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874" name="AutoShape 226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875" name="AutoShape 227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876" name="AutoShape 228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877" name="AutoShape 229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878" name="Group 230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7879" name="Group 231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7880" name="AutoShape 2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81" name="AutoShape 23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82" name="AutoShape 23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83" name="AutoShape 23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84" name="AutoShape 23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85" name="Group 237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7886" name="AutoShape 2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87" name="AutoShape 23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88" name="AutoShape 24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89" name="AutoShape 24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90" name="AutoShape 24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91" name="Group 243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7892" name="AutoShape 2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93" name="AutoShape 24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94" name="AutoShape 24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95" name="AutoShape 24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96" name="AutoShape 24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97" name="Group 249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7898" name="AutoShape 25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99" name="AutoShape 25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00" name="AutoShape 25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01" name="AutoShape 25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02" name="AutoShape 25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03" name="Group 255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7904" name="AutoShape 2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05" name="AutoShape 25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06" name="AutoShape 25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07" name="AutoShape 25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08" name="AutoShape 26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909" name="AutoShape 261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10" name="AutoShape 262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11" name="AutoShape 263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12" name="AutoShape 264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13" name="AutoShape 265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14" name="AutoShape 266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15" name="AutoShape 267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16" name="AutoShape 268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917" name="Group 269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7918" name="Group 270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7919" name="AutoShape 271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20" name="AutoShape 272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21" name="AutoShape 273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22" name="AutoShape 274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923" name="Group 275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7924" name="AutoShape 27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25" name="AutoShape 27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26" name="AutoShape 27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27" name="AutoShape 27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28" name="AutoShape 28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929" name="Group 281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7930" name="AutoShape 28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1" name="AutoShape 28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2" name="AutoShape 28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3" name="AutoShape 28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4" name="AutoShape 28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935" name="Group 287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7936" name="AutoShape 28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7" name="AutoShape 28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8" name="AutoShape 29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39" name="AutoShape 29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40" name="AutoShape 29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941" name="AutoShape 293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42" name="AutoShape 294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43" name="AutoShape 295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44" name="AutoShape 296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945" name="Group 297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7946" name="Group 298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7947" name="AutoShape 299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48" name="AutoShape 300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49" name="AutoShape 301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50" name="AutoShape 302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951" name="Group 303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7952" name="AutoShape 30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53" name="AutoShape 30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54" name="AutoShape 30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55" name="AutoShape 30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56" name="AutoShape 30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957" name="Group 309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7958" name="AutoShape 3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59" name="AutoShape 31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0" name="AutoShape 31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1" name="AutoShape 31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2" name="AutoShape 31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963" name="Group 315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7964" name="AutoShape 3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5" name="AutoShape 31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6" name="AutoShape 31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7" name="AutoShape 31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68" name="AutoShape 32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969" name="AutoShape 321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70" name="AutoShape 322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71" name="AutoShape 323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7972" name="AutoShape 324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6602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27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"/>
                                        <p:tgtEl>
                                          <p:spTgt spid="27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36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"/>
                                        <p:tgtEl>
                                          <p:spTgt spid="27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4" grpId="0" build="p"/>
      <p:bldP spid="27820" grpId="0" build="p"/>
      <p:bldP spid="27821" grpId="0" animBg="1"/>
      <p:bldP spid="27822" grpId="0" build="p"/>
      <p:bldP spid="27837" grpId="0" animBg="1"/>
      <p:bldP spid="278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0" name="Rectangle 168"/>
          <p:cNvSpPr>
            <a:spLocks noGrp="1" noChangeArrowheads="1"/>
          </p:cNvSpPr>
          <p:nvPr>
            <p:ph type="ctrTitle"/>
          </p:nvPr>
        </p:nvSpPr>
        <p:spPr>
          <a:xfrm>
            <a:off x="0" y="5978525"/>
            <a:ext cx="3714750" cy="879475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Examples 1/2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pic>
        <p:nvPicPr>
          <p:cNvPr id="28675" name="Picture 3" descr="Girl - Happ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58775"/>
            <a:ext cx="1517650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Boy Wearing 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42900"/>
            <a:ext cx="146685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2209800" y="1238250"/>
            <a:ext cx="2286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Example Question 1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1771650" y="1809750"/>
            <a:ext cx="5753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Simon and Jenny share £72 in the ratio of 3 : 5. How much do they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grpSp>
        <p:nvGrpSpPr>
          <p:cNvPr id="28833" name="Group 161"/>
          <p:cNvGrpSpPr>
            <a:grpSpLocks/>
          </p:cNvGrpSpPr>
          <p:nvPr/>
        </p:nvGrpSpPr>
        <p:grpSpPr bwMode="auto">
          <a:xfrm>
            <a:off x="641350" y="2620963"/>
            <a:ext cx="3632200" cy="690562"/>
            <a:chOff x="404" y="1651"/>
            <a:chExt cx="2288" cy="435"/>
          </a:xfrm>
        </p:grpSpPr>
        <p:sp>
          <p:nvSpPr>
            <p:cNvPr id="28712" name="Text Box 40"/>
            <p:cNvSpPr txBox="1">
              <a:spLocks noChangeArrowheads="1"/>
            </p:cNvSpPr>
            <p:nvPr/>
          </p:nvSpPr>
          <p:spPr bwMode="auto">
            <a:xfrm>
              <a:off x="1325" y="183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FF0000"/>
                  </a:solidFill>
                </a:rPr>
                <a:t>8</a:t>
              </a:r>
              <a:endParaRPr lang="en-US" altLang="en-US" sz="2000" smtClean="0">
                <a:solidFill>
                  <a:srgbClr val="FF0000"/>
                </a:solidFill>
              </a:endParaRPr>
            </a:p>
          </p:txBody>
        </p:sp>
        <p:grpSp>
          <p:nvGrpSpPr>
            <p:cNvPr id="28832" name="Group 160"/>
            <p:cNvGrpSpPr>
              <a:grpSpLocks/>
            </p:cNvGrpSpPr>
            <p:nvPr/>
          </p:nvGrpSpPr>
          <p:grpSpPr bwMode="auto">
            <a:xfrm>
              <a:off x="404" y="1651"/>
              <a:ext cx="2288" cy="331"/>
              <a:chOff x="404" y="1651"/>
              <a:chExt cx="2288" cy="331"/>
            </a:xfrm>
          </p:grpSpPr>
          <p:sp>
            <p:nvSpPr>
              <p:cNvPr id="28710" name="Text Box 38"/>
              <p:cNvSpPr txBox="1">
                <a:spLocks noChangeArrowheads="1"/>
              </p:cNvSpPr>
              <p:nvPr/>
            </p:nvSpPr>
            <p:spPr bwMode="auto">
              <a:xfrm>
                <a:off x="404" y="1732"/>
                <a:ext cx="1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000000"/>
                    </a:solidFill>
                  </a:rPr>
                  <a:t>Simon gets </a:t>
                </a:r>
                <a:endParaRPr lang="en-US" altLang="en-US" sz="2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1" name="Text Box 39"/>
              <p:cNvSpPr txBox="1">
                <a:spLocks noChangeArrowheads="1"/>
              </p:cNvSpPr>
              <p:nvPr/>
            </p:nvSpPr>
            <p:spPr bwMode="auto">
              <a:xfrm>
                <a:off x="1318" y="1651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000000"/>
                    </a:solidFill>
                  </a:rPr>
                  <a:t>3</a:t>
                </a:r>
                <a:endParaRPr lang="en-US" altLang="en-US" sz="2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3" name="Line 41"/>
              <p:cNvSpPr>
                <a:spLocks noChangeShapeType="1"/>
              </p:cNvSpPr>
              <p:nvPr/>
            </p:nvSpPr>
            <p:spPr bwMode="auto">
              <a:xfrm>
                <a:off x="1331" y="1870"/>
                <a:ext cx="1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4" name="Text Box 42"/>
              <p:cNvSpPr txBox="1">
                <a:spLocks noChangeArrowheads="1"/>
              </p:cNvSpPr>
              <p:nvPr/>
            </p:nvSpPr>
            <p:spPr bwMode="auto">
              <a:xfrm>
                <a:off x="1520" y="1748"/>
                <a:ext cx="11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mtClean="0">
                    <a:solidFill>
                      <a:srgbClr val="000000"/>
                    </a:solidFill>
                  </a:rPr>
                  <a:t>of £72 = £27 </a:t>
                </a:r>
                <a:endParaRPr lang="en-US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8724" name="Group 52"/>
          <p:cNvGrpSpPr>
            <a:grpSpLocks/>
          </p:cNvGrpSpPr>
          <p:nvPr/>
        </p:nvGrpSpPr>
        <p:grpSpPr bwMode="auto">
          <a:xfrm>
            <a:off x="4859338" y="2619375"/>
            <a:ext cx="3632200" cy="690563"/>
            <a:chOff x="404" y="1627"/>
            <a:chExt cx="2288" cy="435"/>
          </a:xfrm>
        </p:grpSpPr>
        <p:sp>
          <p:nvSpPr>
            <p:cNvPr id="28725" name="Text Box 53"/>
            <p:cNvSpPr txBox="1">
              <a:spLocks noChangeArrowheads="1"/>
            </p:cNvSpPr>
            <p:nvPr/>
          </p:nvSpPr>
          <p:spPr bwMode="auto">
            <a:xfrm>
              <a:off x="404" y="1708"/>
              <a:ext cx="1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Jenny gets 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8726" name="Text Box 54"/>
            <p:cNvSpPr txBox="1">
              <a:spLocks noChangeArrowheads="1"/>
            </p:cNvSpPr>
            <p:nvPr/>
          </p:nvSpPr>
          <p:spPr bwMode="auto">
            <a:xfrm>
              <a:off x="1318" y="1627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5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8727" name="Text Box 55"/>
            <p:cNvSpPr txBox="1">
              <a:spLocks noChangeArrowheads="1"/>
            </p:cNvSpPr>
            <p:nvPr/>
          </p:nvSpPr>
          <p:spPr bwMode="auto">
            <a:xfrm>
              <a:off x="1325" y="181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FF0000"/>
                  </a:solidFill>
                </a:rPr>
                <a:t>8</a:t>
              </a:r>
              <a:endParaRPr lang="en-US" altLang="en-US" sz="2000" smtClean="0">
                <a:solidFill>
                  <a:srgbClr val="FF0000"/>
                </a:solidFill>
              </a:endParaRPr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1331" y="1846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1520" y="1724"/>
              <a:ext cx="1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£72 = £45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734" name="Group 62"/>
          <p:cNvGrpSpPr>
            <a:grpSpLocks/>
          </p:cNvGrpSpPr>
          <p:nvPr/>
        </p:nvGrpSpPr>
        <p:grpSpPr bwMode="auto">
          <a:xfrm>
            <a:off x="6572250" y="1828800"/>
            <a:ext cx="1784350" cy="893763"/>
            <a:chOff x="4140" y="1152"/>
            <a:chExt cx="1124" cy="563"/>
          </a:xfrm>
        </p:grpSpPr>
        <p:sp>
          <p:nvSpPr>
            <p:cNvPr id="28730" name="Oval 58"/>
            <p:cNvSpPr>
              <a:spLocks noChangeArrowheads="1"/>
            </p:cNvSpPr>
            <p:nvPr/>
          </p:nvSpPr>
          <p:spPr bwMode="auto">
            <a:xfrm>
              <a:off x="4140" y="1152"/>
              <a:ext cx="376" cy="2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731" name="Line 59"/>
            <p:cNvSpPr>
              <a:spLocks noChangeShapeType="1"/>
            </p:cNvSpPr>
            <p:nvPr/>
          </p:nvSpPr>
          <p:spPr bwMode="auto">
            <a:xfrm flipH="1" flipV="1">
              <a:off x="4440" y="1364"/>
              <a:ext cx="248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732" name="Text Box 60"/>
            <p:cNvSpPr txBox="1">
              <a:spLocks noChangeArrowheads="1"/>
            </p:cNvSpPr>
            <p:nvPr/>
          </p:nvSpPr>
          <p:spPr bwMode="auto">
            <a:xfrm>
              <a:off x="4580" y="1484"/>
              <a:ext cx="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</a:rPr>
                <a:t>8</a:t>
              </a:r>
              <a:r>
                <a:rPr lang="en-GB" altLang="en-US" smtClean="0">
                  <a:solidFill>
                    <a:srgbClr val="000000"/>
                  </a:solidFill>
                </a:rPr>
                <a:t> parts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2932113" y="3192463"/>
            <a:ext cx="2728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Check: 27 + 45 = 72 </a:t>
            </a:r>
            <a:r>
              <a:rPr lang="en-GB" altLang="en-US" smtClean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grpSp>
        <p:nvGrpSpPr>
          <p:cNvPr id="28976" name="Group 304"/>
          <p:cNvGrpSpPr>
            <a:grpSpLocks/>
          </p:cNvGrpSpPr>
          <p:nvPr/>
        </p:nvGrpSpPr>
        <p:grpSpPr bwMode="auto">
          <a:xfrm>
            <a:off x="377825" y="3340100"/>
            <a:ext cx="8553450" cy="3194050"/>
            <a:chOff x="238" y="2104"/>
            <a:chExt cx="5388" cy="2012"/>
          </a:xfrm>
        </p:grpSpPr>
        <p:grpSp>
          <p:nvGrpSpPr>
            <p:cNvPr id="28810" name="Group 138"/>
            <p:cNvGrpSpPr>
              <a:grpSpLocks/>
            </p:cNvGrpSpPr>
            <p:nvPr/>
          </p:nvGrpSpPr>
          <p:grpSpPr bwMode="auto">
            <a:xfrm>
              <a:off x="4091" y="3594"/>
              <a:ext cx="1437" cy="522"/>
              <a:chOff x="263" y="3578"/>
              <a:chExt cx="1437" cy="554"/>
            </a:xfrm>
          </p:grpSpPr>
          <p:grpSp>
            <p:nvGrpSpPr>
              <p:cNvPr id="28805" name="Group 133"/>
              <p:cNvGrpSpPr>
                <a:grpSpLocks/>
              </p:cNvGrpSpPr>
              <p:nvPr/>
            </p:nvGrpSpPr>
            <p:grpSpPr bwMode="auto">
              <a:xfrm>
                <a:off x="263" y="3578"/>
                <a:ext cx="684" cy="541"/>
                <a:chOff x="4414" y="2619"/>
                <a:chExt cx="684" cy="541"/>
              </a:xfrm>
            </p:grpSpPr>
            <p:sp>
              <p:nvSpPr>
                <p:cNvPr id="28737" name="AutoShape 65"/>
                <p:cNvSpPr>
                  <a:spLocks noChangeArrowheads="1"/>
                </p:cNvSpPr>
                <p:nvPr/>
              </p:nvSpPr>
              <p:spPr bwMode="auto">
                <a:xfrm>
                  <a:off x="4414" y="3081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38" name="AutoShape 66"/>
                <p:cNvSpPr>
                  <a:spLocks noChangeArrowheads="1"/>
                </p:cNvSpPr>
                <p:nvPr/>
              </p:nvSpPr>
              <p:spPr bwMode="auto">
                <a:xfrm>
                  <a:off x="4414" y="3030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39" name="AutoShape 67"/>
                <p:cNvSpPr>
                  <a:spLocks noChangeArrowheads="1"/>
                </p:cNvSpPr>
                <p:nvPr/>
              </p:nvSpPr>
              <p:spPr bwMode="auto">
                <a:xfrm>
                  <a:off x="4415" y="2978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0" name="AutoShape 68"/>
                <p:cNvSpPr>
                  <a:spLocks noChangeArrowheads="1"/>
                </p:cNvSpPr>
                <p:nvPr/>
              </p:nvSpPr>
              <p:spPr bwMode="auto">
                <a:xfrm>
                  <a:off x="4415" y="2927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1" name="AutoShape 69"/>
                <p:cNvSpPr>
                  <a:spLocks noChangeArrowheads="1"/>
                </p:cNvSpPr>
                <p:nvPr/>
              </p:nvSpPr>
              <p:spPr bwMode="auto">
                <a:xfrm>
                  <a:off x="4415" y="2876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2" name="AutoShape 70"/>
                <p:cNvSpPr>
                  <a:spLocks noChangeArrowheads="1"/>
                </p:cNvSpPr>
                <p:nvPr/>
              </p:nvSpPr>
              <p:spPr bwMode="auto">
                <a:xfrm>
                  <a:off x="4415" y="2825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3" name="AutoShape 71"/>
                <p:cNvSpPr>
                  <a:spLocks noChangeArrowheads="1"/>
                </p:cNvSpPr>
                <p:nvPr/>
              </p:nvSpPr>
              <p:spPr bwMode="auto">
                <a:xfrm>
                  <a:off x="4416" y="2773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4" name="AutoShape 72"/>
                <p:cNvSpPr>
                  <a:spLocks noChangeArrowheads="1"/>
                </p:cNvSpPr>
                <p:nvPr/>
              </p:nvSpPr>
              <p:spPr bwMode="auto">
                <a:xfrm>
                  <a:off x="4416" y="2722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5" name="AutoShape 73"/>
                <p:cNvSpPr>
                  <a:spLocks noChangeArrowheads="1"/>
                </p:cNvSpPr>
                <p:nvPr/>
              </p:nvSpPr>
              <p:spPr bwMode="auto">
                <a:xfrm>
                  <a:off x="4415" y="2670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6" name="AutoShape 74"/>
                <p:cNvSpPr>
                  <a:spLocks noChangeArrowheads="1"/>
                </p:cNvSpPr>
                <p:nvPr/>
              </p:nvSpPr>
              <p:spPr bwMode="auto">
                <a:xfrm>
                  <a:off x="4415" y="2619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7" name="AutoShape 75"/>
                <p:cNvSpPr>
                  <a:spLocks noChangeArrowheads="1"/>
                </p:cNvSpPr>
                <p:nvPr/>
              </p:nvSpPr>
              <p:spPr bwMode="auto">
                <a:xfrm>
                  <a:off x="4662" y="3086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8" name="AutoShape 76"/>
                <p:cNvSpPr>
                  <a:spLocks noChangeArrowheads="1"/>
                </p:cNvSpPr>
                <p:nvPr/>
              </p:nvSpPr>
              <p:spPr bwMode="auto">
                <a:xfrm>
                  <a:off x="4662" y="3035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9" name="AutoShape 77"/>
                <p:cNvSpPr>
                  <a:spLocks noChangeArrowheads="1"/>
                </p:cNvSpPr>
                <p:nvPr/>
              </p:nvSpPr>
              <p:spPr bwMode="auto">
                <a:xfrm>
                  <a:off x="4663" y="2983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0" name="AutoShape 78"/>
                <p:cNvSpPr>
                  <a:spLocks noChangeArrowheads="1"/>
                </p:cNvSpPr>
                <p:nvPr/>
              </p:nvSpPr>
              <p:spPr bwMode="auto">
                <a:xfrm>
                  <a:off x="4663" y="2932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1" name="AutoShape 79"/>
                <p:cNvSpPr>
                  <a:spLocks noChangeArrowheads="1"/>
                </p:cNvSpPr>
                <p:nvPr/>
              </p:nvSpPr>
              <p:spPr bwMode="auto">
                <a:xfrm>
                  <a:off x="4663" y="2881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2" name="AutoShape 80"/>
                <p:cNvSpPr>
                  <a:spLocks noChangeArrowheads="1"/>
                </p:cNvSpPr>
                <p:nvPr/>
              </p:nvSpPr>
              <p:spPr bwMode="auto">
                <a:xfrm>
                  <a:off x="4663" y="2830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3" name="AutoShape 81"/>
                <p:cNvSpPr>
                  <a:spLocks noChangeArrowheads="1"/>
                </p:cNvSpPr>
                <p:nvPr/>
              </p:nvSpPr>
              <p:spPr bwMode="auto">
                <a:xfrm>
                  <a:off x="4664" y="2778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4" name="AutoShape 82"/>
                <p:cNvSpPr>
                  <a:spLocks noChangeArrowheads="1"/>
                </p:cNvSpPr>
                <p:nvPr/>
              </p:nvSpPr>
              <p:spPr bwMode="auto">
                <a:xfrm>
                  <a:off x="4664" y="2727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5" name="AutoShape 83"/>
                <p:cNvSpPr>
                  <a:spLocks noChangeArrowheads="1"/>
                </p:cNvSpPr>
                <p:nvPr/>
              </p:nvSpPr>
              <p:spPr bwMode="auto">
                <a:xfrm>
                  <a:off x="4663" y="2675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6" name="AutoShape 84"/>
                <p:cNvSpPr>
                  <a:spLocks noChangeArrowheads="1"/>
                </p:cNvSpPr>
                <p:nvPr/>
              </p:nvSpPr>
              <p:spPr bwMode="auto">
                <a:xfrm>
                  <a:off x="4663" y="2624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7" name="AutoShape 85"/>
                <p:cNvSpPr>
                  <a:spLocks noChangeArrowheads="1"/>
                </p:cNvSpPr>
                <p:nvPr/>
              </p:nvSpPr>
              <p:spPr bwMode="auto">
                <a:xfrm>
                  <a:off x="4904" y="3091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8" name="AutoShape 86"/>
                <p:cNvSpPr>
                  <a:spLocks noChangeArrowheads="1"/>
                </p:cNvSpPr>
                <p:nvPr/>
              </p:nvSpPr>
              <p:spPr bwMode="auto">
                <a:xfrm>
                  <a:off x="4904" y="3040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9" name="AutoShape 87"/>
                <p:cNvSpPr>
                  <a:spLocks noChangeArrowheads="1"/>
                </p:cNvSpPr>
                <p:nvPr/>
              </p:nvSpPr>
              <p:spPr bwMode="auto">
                <a:xfrm>
                  <a:off x="4905" y="2988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0" name="AutoShape 88"/>
                <p:cNvSpPr>
                  <a:spLocks noChangeArrowheads="1"/>
                </p:cNvSpPr>
                <p:nvPr/>
              </p:nvSpPr>
              <p:spPr bwMode="auto">
                <a:xfrm>
                  <a:off x="4905" y="2937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1" name="AutoShape 89"/>
                <p:cNvSpPr>
                  <a:spLocks noChangeArrowheads="1"/>
                </p:cNvSpPr>
                <p:nvPr/>
              </p:nvSpPr>
              <p:spPr bwMode="auto">
                <a:xfrm>
                  <a:off x="4905" y="2886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2" name="AutoShape 90"/>
                <p:cNvSpPr>
                  <a:spLocks noChangeArrowheads="1"/>
                </p:cNvSpPr>
                <p:nvPr/>
              </p:nvSpPr>
              <p:spPr bwMode="auto">
                <a:xfrm>
                  <a:off x="4905" y="2835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3" name="AutoShape 91"/>
                <p:cNvSpPr>
                  <a:spLocks noChangeArrowheads="1"/>
                </p:cNvSpPr>
                <p:nvPr/>
              </p:nvSpPr>
              <p:spPr bwMode="auto">
                <a:xfrm>
                  <a:off x="4906" y="2783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4" name="AutoShape 92"/>
                <p:cNvSpPr>
                  <a:spLocks noChangeArrowheads="1"/>
                </p:cNvSpPr>
                <p:nvPr/>
              </p:nvSpPr>
              <p:spPr bwMode="auto">
                <a:xfrm>
                  <a:off x="4906" y="2732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5" name="AutoShape 93"/>
                <p:cNvSpPr>
                  <a:spLocks noChangeArrowheads="1"/>
                </p:cNvSpPr>
                <p:nvPr/>
              </p:nvSpPr>
              <p:spPr bwMode="auto">
                <a:xfrm>
                  <a:off x="4905" y="2680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6" name="AutoShape 94"/>
                <p:cNvSpPr>
                  <a:spLocks noChangeArrowheads="1"/>
                </p:cNvSpPr>
                <p:nvPr/>
              </p:nvSpPr>
              <p:spPr bwMode="auto">
                <a:xfrm>
                  <a:off x="4905" y="2629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809" name="Group 137"/>
              <p:cNvGrpSpPr>
                <a:grpSpLocks/>
              </p:cNvGrpSpPr>
              <p:nvPr/>
            </p:nvGrpSpPr>
            <p:grpSpPr bwMode="auto">
              <a:xfrm>
                <a:off x="1017" y="3591"/>
                <a:ext cx="683" cy="541"/>
                <a:chOff x="1158" y="3597"/>
                <a:chExt cx="683" cy="541"/>
              </a:xfrm>
            </p:grpSpPr>
            <p:sp>
              <p:nvSpPr>
                <p:cNvPr id="28774" name="AutoShape 102"/>
                <p:cNvSpPr>
                  <a:spLocks noChangeArrowheads="1"/>
                </p:cNvSpPr>
                <p:nvPr/>
              </p:nvSpPr>
              <p:spPr bwMode="auto">
                <a:xfrm>
                  <a:off x="1158" y="4059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5" name="AutoShape 103"/>
                <p:cNvSpPr>
                  <a:spLocks noChangeArrowheads="1"/>
                </p:cNvSpPr>
                <p:nvPr/>
              </p:nvSpPr>
              <p:spPr bwMode="auto">
                <a:xfrm>
                  <a:off x="1158" y="4008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6" name="AutoShape 104"/>
                <p:cNvSpPr>
                  <a:spLocks noChangeArrowheads="1"/>
                </p:cNvSpPr>
                <p:nvPr/>
              </p:nvSpPr>
              <p:spPr bwMode="auto">
                <a:xfrm>
                  <a:off x="1159" y="3956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7" name="AutoShape 105"/>
                <p:cNvSpPr>
                  <a:spLocks noChangeArrowheads="1"/>
                </p:cNvSpPr>
                <p:nvPr/>
              </p:nvSpPr>
              <p:spPr bwMode="auto">
                <a:xfrm>
                  <a:off x="1159" y="3905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8" name="AutoShape 106"/>
                <p:cNvSpPr>
                  <a:spLocks noChangeArrowheads="1"/>
                </p:cNvSpPr>
                <p:nvPr/>
              </p:nvSpPr>
              <p:spPr bwMode="auto">
                <a:xfrm>
                  <a:off x="1159" y="3854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9" name="AutoShape 107"/>
                <p:cNvSpPr>
                  <a:spLocks noChangeArrowheads="1"/>
                </p:cNvSpPr>
                <p:nvPr/>
              </p:nvSpPr>
              <p:spPr bwMode="auto">
                <a:xfrm>
                  <a:off x="1159" y="3803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0" name="AutoShape 108"/>
                <p:cNvSpPr>
                  <a:spLocks noChangeArrowheads="1"/>
                </p:cNvSpPr>
                <p:nvPr/>
              </p:nvSpPr>
              <p:spPr bwMode="auto">
                <a:xfrm>
                  <a:off x="1160" y="3751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1" name="AutoShape 109"/>
                <p:cNvSpPr>
                  <a:spLocks noChangeArrowheads="1"/>
                </p:cNvSpPr>
                <p:nvPr/>
              </p:nvSpPr>
              <p:spPr bwMode="auto">
                <a:xfrm>
                  <a:off x="1160" y="3700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2" name="AutoShape 110"/>
                <p:cNvSpPr>
                  <a:spLocks noChangeArrowheads="1"/>
                </p:cNvSpPr>
                <p:nvPr/>
              </p:nvSpPr>
              <p:spPr bwMode="auto">
                <a:xfrm>
                  <a:off x="1159" y="3648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3" name="AutoShape 111"/>
                <p:cNvSpPr>
                  <a:spLocks noChangeArrowheads="1"/>
                </p:cNvSpPr>
                <p:nvPr/>
              </p:nvSpPr>
              <p:spPr bwMode="auto">
                <a:xfrm>
                  <a:off x="1159" y="3597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4" name="AutoShape 112"/>
                <p:cNvSpPr>
                  <a:spLocks noChangeArrowheads="1"/>
                </p:cNvSpPr>
                <p:nvPr/>
              </p:nvSpPr>
              <p:spPr bwMode="auto">
                <a:xfrm>
                  <a:off x="1406" y="4064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5" name="AutoShape 113"/>
                <p:cNvSpPr>
                  <a:spLocks noChangeArrowheads="1"/>
                </p:cNvSpPr>
                <p:nvPr/>
              </p:nvSpPr>
              <p:spPr bwMode="auto">
                <a:xfrm>
                  <a:off x="1406" y="4013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6" name="AutoShape 114"/>
                <p:cNvSpPr>
                  <a:spLocks noChangeArrowheads="1"/>
                </p:cNvSpPr>
                <p:nvPr/>
              </p:nvSpPr>
              <p:spPr bwMode="auto">
                <a:xfrm>
                  <a:off x="1407" y="3961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7" name="AutoShape 115"/>
                <p:cNvSpPr>
                  <a:spLocks noChangeArrowheads="1"/>
                </p:cNvSpPr>
                <p:nvPr/>
              </p:nvSpPr>
              <p:spPr bwMode="auto">
                <a:xfrm>
                  <a:off x="1407" y="3910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8" name="AutoShape 116"/>
                <p:cNvSpPr>
                  <a:spLocks noChangeArrowheads="1"/>
                </p:cNvSpPr>
                <p:nvPr/>
              </p:nvSpPr>
              <p:spPr bwMode="auto">
                <a:xfrm>
                  <a:off x="1407" y="3859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9" name="AutoShape 117"/>
                <p:cNvSpPr>
                  <a:spLocks noChangeArrowheads="1"/>
                </p:cNvSpPr>
                <p:nvPr/>
              </p:nvSpPr>
              <p:spPr bwMode="auto">
                <a:xfrm>
                  <a:off x="1407" y="3808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0" name="AutoShape 118"/>
                <p:cNvSpPr>
                  <a:spLocks noChangeArrowheads="1"/>
                </p:cNvSpPr>
                <p:nvPr/>
              </p:nvSpPr>
              <p:spPr bwMode="auto">
                <a:xfrm>
                  <a:off x="1408" y="3756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1" name="AutoShape 119"/>
                <p:cNvSpPr>
                  <a:spLocks noChangeArrowheads="1"/>
                </p:cNvSpPr>
                <p:nvPr/>
              </p:nvSpPr>
              <p:spPr bwMode="auto">
                <a:xfrm>
                  <a:off x="1408" y="3705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2" name="AutoShape 120"/>
                <p:cNvSpPr>
                  <a:spLocks noChangeArrowheads="1"/>
                </p:cNvSpPr>
                <p:nvPr/>
              </p:nvSpPr>
              <p:spPr bwMode="auto">
                <a:xfrm>
                  <a:off x="1407" y="3653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3" name="AutoShape 121"/>
                <p:cNvSpPr>
                  <a:spLocks noChangeArrowheads="1"/>
                </p:cNvSpPr>
                <p:nvPr/>
              </p:nvSpPr>
              <p:spPr bwMode="auto">
                <a:xfrm>
                  <a:off x="1407" y="3602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4" name="AutoShape 122"/>
                <p:cNvSpPr>
                  <a:spLocks noChangeArrowheads="1"/>
                </p:cNvSpPr>
                <p:nvPr/>
              </p:nvSpPr>
              <p:spPr bwMode="auto">
                <a:xfrm>
                  <a:off x="1648" y="4069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5" name="AutoShape 123"/>
                <p:cNvSpPr>
                  <a:spLocks noChangeArrowheads="1"/>
                </p:cNvSpPr>
                <p:nvPr/>
              </p:nvSpPr>
              <p:spPr bwMode="auto">
                <a:xfrm>
                  <a:off x="1648" y="4018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6" name="AutoShape 124"/>
                <p:cNvSpPr>
                  <a:spLocks noChangeArrowheads="1"/>
                </p:cNvSpPr>
                <p:nvPr/>
              </p:nvSpPr>
              <p:spPr bwMode="auto">
                <a:xfrm>
                  <a:off x="1649" y="3966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99FF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7" name="AutoShape 125"/>
                <p:cNvSpPr>
                  <a:spLocks noChangeArrowheads="1"/>
                </p:cNvSpPr>
                <p:nvPr/>
              </p:nvSpPr>
              <p:spPr bwMode="auto">
                <a:xfrm>
                  <a:off x="1649" y="3915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8" name="AutoShape 126"/>
                <p:cNvSpPr>
                  <a:spLocks noChangeArrowheads="1"/>
                </p:cNvSpPr>
                <p:nvPr/>
              </p:nvSpPr>
              <p:spPr bwMode="auto">
                <a:xfrm>
                  <a:off x="1649" y="3864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9" name="AutoShape 127"/>
                <p:cNvSpPr>
                  <a:spLocks noChangeArrowheads="1"/>
                </p:cNvSpPr>
                <p:nvPr/>
              </p:nvSpPr>
              <p:spPr bwMode="auto">
                <a:xfrm>
                  <a:off x="1649" y="3813"/>
                  <a:ext cx="192" cy="69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8736" name="Text Box 64"/>
            <p:cNvSpPr txBox="1">
              <a:spLocks noChangeArrowheads="1"/>
            </p:cNvSpPr>
            <p:nvPr/>
          </p:nvSpPr>
          <p:spPr bwMode="auto">
            <a:xfrm>
              <a:off x="1355" y="2316"/>
              <a:ext cx="1440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Example Question 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28806" name="Picture 1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2104"/>
              <a:ext cx="766" cy="1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807" name="Picture 1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" y="2187"/>
              <a:ext cx="1034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808" name="Text Box 136"/>
            <p:cNvSpPr txBox="1">
              <a:spLocks noChangeArrowheads="1"/>
            </p:cNvSpPr>
            <p:nvPr/>
          </p:nvSpPr>
          <p:spPr bwMode="auto">
            <a:xfrm>
              <a:off x="986" y="2639"/>
              <a:ext cx="3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Snoopy and Hippo share 56 coloured discs in the ratio of 5 : 2. How many do they each receive?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830" name="Group 158"/>
          <p:cNvGrpSpPr>
            <a:grpSpLocks/>
          </p:cNvGrpSpPr>
          <p:nvPr/>
        </p:nvGrpSpPr>
        <p:grpSpPr bwMode="auto">
          <a:xfrm>
            <a:off x="639763" y="5057775"/>
            <a:ext cx="3748087" cy="690563"/>
            <a:chOff x="403" y="3186"/>
            <a:chExt cx="2361" cy="435"/>
          </a:xfrm>
        </p:grpSpPr>
        <p:sp>
          <p:nvSpPr>
            <p:cNvPr id="28818" name="Text Box 146"/>
            <p:cNvSpPr txBox="1">
              <a:spLocks noChangeArrowheads="1"/>
            </p:cNvSpPr>
            <p:nvPr/>
          </p:nvSpPr>
          <p:spPr bwMode="auto">
            <a:xfrm>
              <a:off x="403" y="3267"/>
              <a:ext cx="1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Snoopy gets 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8819" name="Text Box 147"/>
            <p:cNvSpPr txBox="1">
              <a:spLocks noChangeArrowheads="1"/>
            </p:cNvSpPr>
            <p:nvPr/>
          </p:nvSpPr>
          <p:spPr bwMode="auto">
            <a:xfrm>
              <a:off x="1390" y="318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5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8820" name="Text Box 148"/>
            <p:cNvSpPr txBox="1">
              <a:spLocks noChangeArrowheads="1"/>
            </p:cNvSpPr>
            <p:nvPr/>
          </p:nvSpPr>
          <p:spPr bwMode="auto">
            <a:xfrm>
              <a:off x="1397" y="3371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FF0000"/>
                  </a:solidFill>
                </a:rPr>
                <a:t>7</a:t>
              </a:r>
              <a:endParaRPr lang="en-US" altLang="en-US" sz="2000" smtClean="0">
                <a:solidFill>
                  <a:srgbClr val="FF0000"/>
                </a:solidFill>
              </a:endParaRPr>
            </a:p>
          </p:txBody>
        </p:sp>
        <p:sp>
          <p:nvSpPr>
            <p:cNvPr id="28821" name="Line 149"/>
            <p:cNvSpPr>
              <a:spLocks noChangeShapeType="1"/>
            </p:cNvSpPr>
            <p:nvPr/>
          </p:nvSpPr>
          <p:spPr bwMode="auto">
            <a:xfrm>
              <a:off x="1403" y="3405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22" name="Text Box 150"/>
            <p:cNvSpPr txBox="1">
              <a:spLocks noChangeArrowheads="1"/>
            </p:cNvSpPr>
            <p:nvPr/>
          </p:nvSpPr>
          <p:spPr bwMode="auto">
            <a:xfrm>
              <a:off x="1592" y="3283"/>
              <a:ext cx="1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56 = 40 discs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823" name="Group 151"/>
          <p:cNvGrpSpPr>
            <a:grpSpLocks/>
          </p:cNvGrpSpPr>
          <p:nvPr/>
        </p:nvGrpSpPr>
        <p:grpSpPr bwMode="auto">
          <a:xfrm>
            <a:off x="4973638" y="5056188"/>
            <a:ext cx="3632200" cy="690562"/>
            <a:chOff x="404" y="1627"/>
            <a:chExt cx="2288" cy="435"/>
          </a:xfrm>
        </p:grpSpPr>
        <p:sp>
          <p:nvSpPr>
            <p:cNvPr id="28824" name="Text Box 152"/>
            <p:cNvSpPr txBox="1">
              <a:spLocks noChangeArrowheads="1"/>
            </p:cNvSpPr>
            <p:nvPr/>
          </p:nvSpPr>
          <p:spPr bwMode="auto">
            <a:xfrm>
              <a:off x="404" y="1708"/>
              <a:ext cx="1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Hippo gets 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8825" name="Text Box 153"/>
            <p:cNvSpPr txBox="1">
              <a:spLocks noChangeArrowheads="1"/>
            </p:cNvSpPr>
            <p:nvPr/>
          </p:nvSpPr>
          <p:spPr bwMode="auto">
            <a:xfrm>
              <a:off x="1318" y="1627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2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8826" name="Text Box 154"/>
            <p:cNvSpPr txBox="1">
              <a:spLocks noChangeArrowheads="1"/>
            </p:cNvSpPr>
            <p:nvPr/>
          </p:nvSpPr>
          <p:spPr bwMode="auto">
            <a:xfrm>
              <a:off x="1325" y="181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FF0000"/>
                  </a:solidFill>
                </a:rPr>
                <a:t>7</a:t>
              </a:r>
              <a:endParaRPr lang="en-US" altLang="en-US" sz="2000" smtClean="0">
                <a:solidFill>
                  <a:srgbClr val="FF0000"/>
                </a:solidFill>
              </a:endParaRPr>
            </a:p>
          </p:txBody>
        </p:sp>
        <p:sp>
          <p:nvSpPr>
            <p:cNvPr id="28827" name="Line 155"/>
            <p:cNvSpPr>
              <a:spLocks noChangeShapeType="1"/>
            </p:cNvSpPr>
            <p:nvPr/>
          </p:nvSpPr>
          <p:spPr bwMode="auto">
            <a:xfrm>
              <a:off x="1331" y="1846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28" name="Text Box 156"/>
            <p:cNvSpPr txBox="1">
              <a:spLocks noChangeArrowheads="1"/>
            </p:cNvSpPr>
            <p:nvPr/>
          </p:nvSpPr>
          <p:spPr bwMode="auto">
            <a:xfrm>
              <a:off x="1520" y="1724"/>
              <a:ext cx="1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56 = 16 discs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829" name="Text Box 157"/>
          <p:cNvSpPr txBox="1">
            <a:spLocks noChangeArrowheads="1"/>
          </p:cNvSpPr>
          <p:nvPr/>
        </p:nvSpPr>
        <p:spPr bwMode="auto">
          <a:xfrm>
            <a:off x="3046413" y="5629275"/>
            <a:ext cx="2728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Check: 40 + 16 = 56 </a:t>
            </a:r>
            <a:r>
              <a:rPr lang="en-GB" altLang="en-US" smtClean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grpSp>
        <p:nvGrpSpPr>
          <p:cNvPr id="28839" name="Group 167"/>
          <p:cNvGrpSpPr>
            <a:grpSpLocks/>
          </p:cNvGrpSpPr>
          <p:nvPr/>
        </p:nvGrpSpPr>
        <p:grpSpPr bwMode="auto">
          <a:xfrm>
            <a:off x="2435225" y="4513263"/>
            <a:ext cx="1993900" cy="717550"/>
            <a:chOff x="1534" y="2843"/>
            <a:chExt cx="1256" cy="452"/>
          </a:xfrm>
        </p:grpSpPr>
        <p:sp>
          <p:nvSpPr>
            <p:cNvPr id="28836" name="Oval 164"/>
            <p:cNvSpPr>
              <a:spLocks noChangeArrowheads="1"/>
            </p:cNvSpPr>
            <p:nvPr/>
          </p:nvSpPr>
          <p:spPr bwMode="auto">
            <a:xfrm>
              <a:off x="1534" y="2843"/>
              <a:ext cx="391" cy="2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37" name="Line 165"/>
            <p:cNvSpPr>
              <a:spLocks noChangeShapeType="1"/>
            </p:cNvSpPr>
            <p:nvPr/>
          </p:nvSpPr>
          <p:spPr bwMode="auto">
            <a:xfrm flipH="1" flipV="1">
              <a:off x="1879" y="3019"/>
              <a:ext cx="248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38" name="Text Box 166"/>
            <p:cNvSpPr txBox="1">
              <a:spLocks noChangeArrowheads="1"/>
            </p:cNvSpPr>
            <p:nvPr/>
          </p:nvSpPr>
          <p:spPr bwMode="auto">
            <a:xfrm>
              <a:off x="2106" y="3064"/>
              <a:ext cx="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</a:rPr>
                <a:t>7 </a:t>
              </a:r>
              <a:r>
                <a:rPr lang="en-GB" altLang="en-US" smtClean="0">
                  <a:solidFill>
                    <a:srgbClr val="000000"/>
                  </a:solidFill>
                </a:rPr>
                <a:t>parts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841" name="Group 169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8842" name="Group 170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8843" name="AutoShape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44" name="AutoShape 17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45" name="AutoShape 17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46" name="AutoShape 17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47" name="AutoShape 17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48" name="Group 176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8849" name="AutoShape 1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50" name="AutoShape 17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51" name="AutoShape 17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52" name="AutoShape 18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53" name="AutoShape 18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54" name="Group 182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8855" name="AutoShape 18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56" name="AutoShape 18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57" name="AutoShape 18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58" name="AutoShape 18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59" name="AutoShape 18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60" name="Group 188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8861" name="AutoShape 18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62" name="AutoShape 19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63" name="AutoShape 19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64" name="AutoShape 19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65" name="AutoShape 19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66" name="Group 194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8867" name="AutoShape 19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68" name="AutoShape 19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69" name="AutoShape 19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0" name="AutoShape 19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1" name="AutoShape 19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872" name="AutoShape 200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73" name="AutoShape 201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74" name="AutoShape 202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75" name="AutoShape 203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76" name="AutoShape 204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77" name="AutoShape 205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78" name="AutoShape 206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879" name="AutoShape 207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880" name="Group 208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8881" name="Group 209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8882" name="AutoShape 2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3" name="AutoShape 21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4" name="AutoShape 21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5" name="AutoShape 21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6" name="AutoShape 21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87" name="Group 215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8888" name="AutoShape 2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9" name="AutoShape 21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0" name="AutoShape 21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1" name="AutoShape 21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2" name="AutoShape 22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93" name="Group 221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8894" name="AutoShape 2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5" name="AutoShape 22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6" name="AutoShape 22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7" name="AutoShape 22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8" name="AutoShape 22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99" name="Group 227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8900" name="AutoShape 2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01" name="AutoShape 22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02" name="AutoShape 23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03" name="AutoShape 23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04" name="AutoShape 23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905" name="Group 233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8906" name="AutoShape 2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07" name="AutoShape 23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08" name="AutoShape 23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09" name="AutoShape 23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10" name="AutoShape 23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911" name="AutoShape 239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12" name="AutoShape 240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13" name="AutoShape 241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14" name="AutoShape 242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15" name="AutoShape 243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16" name="AutoShape 244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17" name="AutoShape 245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18" name="AutoShape 246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919" name="Group 247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8920" name="Group 248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8921" name="AutoShape 249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22" name="AutoShape 250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23" name="AutoShape 251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24" name="AutoShape 252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925" name="Group 253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8926" name="AutoShape 25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27" name="AutoShape 25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28" name="AutoShape 25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29" name="AutoShape 25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30" name="AutoShape 25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931" name="Group 259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8932" name="AutoShape 2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33" name="AutoShape 2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34" name="AutoShape 2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35" name="AutoShape 2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36" name="AutoShape 2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937" name="Group 265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8938" name="AutoShape 2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39" name="AutoShape 26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40" name="AutoShape 26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41" name="AutoShape 26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42" name="AutoShape 27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8943" name="AutoShape 271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44" name="AutoShape 272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45" name="AutoShape 273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46" name="AutoShape 274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947" name="Group 275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8948" name="Group 276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8949" name="AutoShape 277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50" name="AutoShape 278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51" name="AutoShape 279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52" name="AutoShape 280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953" name="Group 281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8954" name="AutoShape 28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55" name="AutoShape 28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56" name="AutoShape 28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57" name="AutoShape 28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58" name="AutoShape 28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959" name="Group 287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8960" name="AutoShape 28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61" name="AutoShape 28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62" name="AutoShape 29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63" name="AutoShape 29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64" name="AutoShape 29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965" name="Group 293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8966" name="AutoShape 29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67" name="AutoShape 29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68" name="AutoShape 29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69" name="AutoShape 29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70" name="AutoShape 29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8971" name="AutoShape 299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72" name="AutoShape 300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73" name="AutoShape 301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8974" name="AutoShape 302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1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2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2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707" grpId="0" animBg="1"/>
      <p:bldP spid="28708" grpId="0"/>
      <p:bldP spid="28735" grpId="0"/>
      <p:bldP spid="288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1058863"/>
            <a:ext cx="6894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1.</a:t>
            </a:r>
            <a:r>
              <a:rPr lang="en-GB" altLang="en-US" smtClean="0">
                <a:solidFill>
                  <a:srgbClr val="000000"/>
                </a:solidFill>
              </a:rPr>
              <a:t>  Share £48 between Alan and Barbara in the ratio 2 : 1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3888" y="1946275"/>
            <a:ext cx="606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2.</a:t>
            </a:r>
            <a:r>
              <a:rPr lang="en-GB" altLang="en-US" smtClean="0">
                <a:solidFill>
                  <a:srgbClr val="000000"/>
                </a:solidFill>
              </a:rPr>
              <a:t>  Share £60 between Laura and Robert in the ratio 1 : 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36588" y="2874963"/>
            <a:ext cx="670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3.</a:t>
            </a:r>
            <a:r>
              <a:rPr lang="en-GB" altLang="en-US" smtClean="0">
                <a:solidFill>
                  <a:srgbClr val="000000"/>
                </a:solidFill>
              </a:rPr>
              <a:t>  Share 80 marbles between Stuart and Carl in the ratio 4 : 1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35000" y="3800475"/>
            <a:ext cx="6764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4</a:t>
            </a:r>
            <a:r>
              <a:rPr lang="en-GB" altLang="en-US" smtClean="0">
                <a:solidFill>
                  <a:srgbClr val="000000"/>
                </a:solidFill>
              </a:rPr>
              <a:t>.  Share 91 sweets between Peter and Becky in the ratio 4 : 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35000" y="4711700"/>
            <a:ext cx="7794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5</a:t>
            </a:r>
            <a:r>
              <a:rPr lang="en-GB" altLang="en-US" smtClean="0">
                <a:solidFill>
                  <a:srgbClr val="000000"/>
                </a:solidFill>
              </a:rPr>
              <a:t>.  Share 70 coloured beads between Janet and Christine in the ratio 3 : 2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33413" y="5594350"/>
            <a:ext cx="6357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6</a:t>
            </a:r>
            <a:r>
              <a:rPr lang="en-GB" altLang="en-US" smtClean="0">
                <a:solidFill>
                  <a:srgbClr val="000000"/>
                </a:solidFill>
              </a:rPr>
              <a:t>.  Share £120 between Carly and Paul in the ratio 3 : 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08000" y="481013"/>
            <a:ext cx="1420813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Questions 1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962275" y="1406525"/>
            <a:ext cx="6969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£32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092575" y="1404938"/>
            <a:ext cx="696913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£16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017838" y="2274888"/>
            <a:ext cx="6969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£15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148138" y="2273300"/>
            <a:ext cx="696912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£45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852863" y="3197225"/>
            <a:ext cx="6064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64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859338" y="3200400"/>
            <a:ext cx="601662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16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713163" y="4124325"/>
            <a:ext cx="6064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52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783138" y="4140200"/>
            <a:ext cx="601662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39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4614863" y="5026025"/>
            <a:ext cx="6064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42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811838" y="5029200"/>
            <a:ext cx="601662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28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128963" y="5978525"/>
            <a:ext cx="6953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£45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4186238" y="5981700"/>
            <a:ext cx="614362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£75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29729" name="Group 33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29730" name="Group 34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9731" name="AutoShape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2" name="AutoShape 3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3" name="AutoShape 3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4" name="AutoShape 3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5" name="AutoShape 3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36" name="Group 40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9737" name="AutoShape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8" name="AutoShape 4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9" name="AutoShape 4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0" name="AutoShape 4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1" name="AutoShape 4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42" name="Group 46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9743" name="AutoShape 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4" name="AutoShape 4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5" name="AutoShape 4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6" name="AutoShape 5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7" name="AutoShape 5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48" name="Group 52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9749" name="AutoShape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0" name="AutoShape 5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1" name="AutoShape 5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2" name="AutoShape 5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3" name="AutoShape 5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54" name="Group 58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9755" name="AutoShape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6" name="AutoShape 6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7" name="AutoShape 6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8" name="AutoShape 6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9" name="AutoShape 6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60" name="AutoShape 64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761" name="AutoShape 65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762" name="AutoShape 66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763" name="AutoShape 67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764" name="AutoShape 68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765" name="AutoShape 69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766" name="AutoShape 70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767" name="AutoShape 71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68" name="Group 72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29769" name="Group 73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29770" name="AutoShape 7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1" name="AutoShape 7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2" name="AutoShape 7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3" name="AutoShape 7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4" name="AutoShape 7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75" name="Group 79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29776" name="AutoShape 8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7" name="AutoShape 8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8" name="AutoShape 8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9" name="AutoShape 8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80" name="AutoShape 8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81" name="Group 85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29782" name="AutoShape 8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83" name="AutoShape 8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84" name="AutoShape 8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85" name="AutoShape 8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86" name="AutoShape 9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87" name="Group 91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29788" name="AutoShape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89" name="AutoShape 9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0" name="AutoShape 9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1" name="AutoShape 9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2" name="AutoShape 9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93" name="Group 97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29794" name="AutoShape 9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5" name="AutoShape 9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6" name="AutoShape 10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7" name="AutoShape 10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98" name="AutoShape 10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99" name="AutoShape 103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00" name="AutoShape 104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01" name="AutoShape 105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02" name="AutoShape 106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03" name="AutoShape 107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04" name="AutoShape 108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05" name="AutoShape 109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06" name="AutoShape 110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807" name="Group 111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29808" name="Group 112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9809" name="AutoShape 113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10" name="AutoShape 114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11" name="AutoShape 115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12" name="AutoShape 116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813" name="Group 117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9814" name="AutoShape 1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15" name="AutoShape 11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16" name="AutoShape 12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17" name="AutoShape 12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18" name="AutoShape 12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819" name="Group 123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9820" name="AutoShape 1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21" name="AutoShape 12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22" name="AutoShape 12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23" name="AutoShape 12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24" name="AutoShape 12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825" name="Group 129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9826" name="AutoShape 1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27" name="AutoShape 13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28" name="AutoShape 13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29" name="AutoShape 13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30" name="AutoShape 13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9831" name="AutoShape 135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32" name="AutoShape 136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33" name="AutoShape 137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34" name="AutoShape 138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835" name="Group 139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29836" name="Group 140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29837" name="AutoShape 141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38" name="AutoShape 142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39" name="AutoShape 143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40" name="AutoShape 144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841" name="Group 145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29842" name="AutoShape 1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43" name="AutoShape 14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44" name="AutoShape 14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45" name="AutoShape 14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46" name="AutoShape 15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847" name="Group 151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29848" name="AutoShape 15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49" name="AutoShape 15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50" name="AutoShape 15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51" name="AutoShape 15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52" name="AutoShape 15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853" name="Group 157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29854" name="AutoShape 15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55" name="AutoShape 15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56" name="AutoShape 16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57" name="AutoShape 16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58" name="AutoShape 16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9859" name="AutoShape 163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60" name="AutoShape 164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61" name="AutoShape 165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29862" name="AutoShape 166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994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7" grpId="0" animBg="1"/>
      <p:bldP spid="29718" grpId="0" animBg="1"/>
      <p:bldP spid="29719" grpId="0" animBg="1"/>
      <p:bldP spid="29720" grpId="0" animBg="1"/>
      <p:bldP spid="29721" grpId="0" animBg="1"/>
      <p:bldP spid="29722" grpId="0" animBg="1"/>
      <p:bldP spid="29723" grpId="0" animBg="1"/>
      <p:bldP spid="29724" grpId="0" animBg="1"/>
      <p:bldP spid="29725" grpId="0" animBg="1"/>
      <p:bldP spid="29726" grpId="0" animBg="1"/>
      <p:bldP spid="29727" grpId="0" animBg="1"/>
      <p:bldP spid="297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1058863"/>
            <a:ext cx="8050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1.</a:t>
            </a:r>
            <a:r>
              <a:rPr lang="en-GB" altLang="en-US" smtClean="0">
                <a:solidFill>
                  <a:srgbClr val="000000"/>
                </a:solidFill>
              </a:rPr>
              <a:t>  Share 350 ml of milk between a cat and her kitten in the ratio 4 : 3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23888" y="1946275"/>
            <a:ext cx="7324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2.</a:t>
            </a:r>
            <a:r>
              <a:rPr lang="en-GB" altLang="en-US" smtClean="0">
                <a:solidFill>
                  <a:srgbClr val="000000"/>
                </a:solidFill>
              </a:rPr>
              <a:t>  Share 1.2 litres of milk between a dog and a cat in the ratio 7 : 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6588" y="2874963"/>
            <a:ext cx="8115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3.</a:t>
            </a:r>
            <a:r>
              <a:rPr lang="en-GB" altLang="en-US" smtClean="0">
                <a:solidFill>
                  <a:srgbClr val="000000"/>
                </a:solidFill>
              </a:rPr>
              <a:t>  Share 240 g of sweets between Alison and Stephen in the ratio 3 : 5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35000" y="3800475"/>
            <a:ext cx="751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4</a:t>
            </a:r>
            <a:r>
              <a:rPr lang="en-GB" altLang="en-US" smtClean="0">
                <a:solidFill>
                  <a:srgbClr val="000000"/>
                </a:solidFill>
              </a:rPr>
              <a:t>.  Share 120 g of cereal between Stuart and Julie in the ratio 3 : 7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35000" y="4711700"/>
            <a:ext cx="7794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5</a:t>
            </a:r>
            <a:r>
              <a:rPr lang="en-GB" altLang="en-US" smtClean="0">
                <a:solidFill>
                  <a:srgbClr val="000000"/>
                </a:solidFill>
              </a:rPr>
              <a:t>.  Paul is 12 and  Gemma is 15. They share a £5400 inheritance from their aunty in the ratio of their ages. How much do they each receive?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08000" y="481013"/>
            <a:ext cx="1420813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Questions 2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978275" y="1406525"/>
            <a:ext cx="8874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200 ml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324475" y="1404938"/>
            <a:ext cx="912813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150 ml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186238" y="2287588"/>
            <a:ext cx="900112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700 ml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253038" y="2286000"/>
            <a:ext cx="925512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500 ml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246563" y="3235325"/>
            <a:ext cx="7588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90 g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468938" y="3225800"/>
            <a:ext cx="766762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150 g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170363" y="4149725"/>
            <a:ext cx="7334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36 g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214938" y="4152900"/>
            <a:ext cx="741362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84 g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868363" y="4403725"/>
            <a:ext cx="9620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£2400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547938" y="4419600"/>
            <a:ext cx="982662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£3000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73100" y="5664200"/>
            <a:ext cx="7794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6</a:t>
            </a:r>
            <a:r>
              <a:rPr lang="en-GB" altLang="en-US" smtClean="0">
                <a:solidFill>
                  <a:srgbClr val="000000"/>
                </a:solidFill>
              </a:rPr>
              <a:t>.  John scored 15 points and Fiona scored 17 points in a TV quiz show.  They shared the prize money of £2720 in ratio of points scored.        How much did they each receive? 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957263" y="5368925"/>
            <a:ext cx="9620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£1275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3675063" y="5368925"/>
            <a:ext cx="962025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£1445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30746" name="Group 26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30747" name="AutoShap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8" name="AutoShape 2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9" name="AutoShape 2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0" name="AutoShape 3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1" name="AutoShape 3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52" name="Group 32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30753" name="AutoShape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4" name="AutoShape 3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5" name="AutoShape 3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6" name="AutoShape 3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7" name="AutoShape 3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58" name="Group 38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30759" name="AutoShape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0" name="AutoShape 4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1" name="AutoShape 4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2" name="AutoShape 4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3" name="AutoShape 4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64" name="Group 44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30765" name="AutoShape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6" name="AutoShape 4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7" name="AutoShape 4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8" name="AutoShape 4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9" name="AutoShape 4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70" name="Group 50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30771" name="AutoShape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2" name="AutoShape 5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3" name="AutoShape 5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4" name="AutoShape 5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5" name="AutoShape 5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76" name="AutoShape 56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777" name="AutoShape 57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778" name="AutoShape 58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779" name="AutoShape 59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780" name="AutoShape 60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781" name="AutoShape 61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782" name="AutoShape 62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783" name="AutoShape 63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784" name="Group 64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30785" name="Group 65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30786" name="AutoShape 6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7" name="AutoShape 6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8" name="AutoShape 6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9" name="AutoShape 6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0" name="AutoShape 7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91" name="Group 71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30792" name="AutoShape 7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3" name="AutoShape 7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4" name="AutoShape 7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5" name="AutoShape 7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6" name="AutoShape 7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97" name="Group 77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30798" name="AutoShape 7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9" name="AutoShape 7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0" name="AutoShape 8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1" name="AutoShape 8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2" name="AutoShape 8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803" name="Group 83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30804" name="AutoShape 8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5" name="AutoShape 8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6" name="AutoShape 8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7" name="AutoShape 8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8" name="AutoShape 8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809" name="Group 89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30810" name="AutoShape 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1" name="AutoShape 9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2" name="AutoShape 9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3" name="AutoShape 9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4" name="AutoShape 9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15" name="AutoShape 95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16" name="AutoShape 96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17" name="AutoShape 97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18" name="AutoShape 98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19" name="AutoShape 99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20" name="AutoShape 100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21" name="AutoShape 101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22" name="AutoShape 102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30824" name="Group 104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30825" name="AutoShape 105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6" name="AutoShape 106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7" name="AutoShape 107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8" name="AutoShape 108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29" name="Group 109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30830" name="AutoShape 1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1" name="AutoShape 11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2" name="AutoShape 11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3" name="AutoShape 11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4" name="AutoShape 11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35" name="Group 115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30836" name="AutoShape 1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7" name="AutoShape 11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8" name="AutoShape 11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39" name="AutoShape 11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0" name="AutoShape 12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41" name="Group 121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30842" name="AutoShape 1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3" name="AutoShape 12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4" name="AutoShape 12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5" name="AutoShape 12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46" name="AutoShape 12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0847" name="AutoShape 127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48" name="AutoShape 128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49" name="AutoShape 129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50" name="AutoShape 130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851" name="Group 131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30852" name="Group 132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30853" name="AutoShape 133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54" name="AutoShape 134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55" name="AutoShape 135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56" name="AutoShape 136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857" name="Group 137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30858" name="AutoShape 1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59" name="AutoShape 13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0" name="AutoShape 14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1" name="AutoShape 14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2" name="AutoShape 14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63" name="Group 143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30864" name="AutoShape 14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5" name="AutoShape 14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6" name="AutoShape 14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7" name="AutoShape 14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68" name="AutoShape 14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869" name="Group 149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30870" name="AutoShape 1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1" name="AutoShape 15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2" name="AutoShape 15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3" name="AutoShape 15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4" name="AutoShape 15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0875" name="AutoShape 155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76" name="AutoShape 156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77" name="AutoShape 157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0878" name="AutoShape 158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6073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  <p:bldP spid="30743" grpId="0" animBg="1"/>
      <p:bldP spid="307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76250" y="1824038"/>
            <a:ext cx="819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Ollie, Jumbo and Prof break the large cube into individual small cubes and share them in the ratio 3 : 1 : 4. How many does each receive?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3373438" y="2838450"/>
            <a:ext cx="1727200" cy="1736725"/>
            <a:chOff x="2357" y="1476"/>
            <a:chExt cx="897" cy="902"/>
          </a:xfrm>
        </p:grpSpPr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2525" y="1816"/>
              <a:ext cx="729" cy="395"/>
              <a:chOff x="6177" y="10862"/>
              <a:chExt cx="1487" cy="805"/>
            </a:xfrm>
          </p:grpSpPr>
          <p:grpSp>
            <p:nvGrpSpPr>
              <p:cNvPr id="3097" name="Group 25"/>
              <p:cNvGrpSpPr>
                <a:grpSpLocks/>
              </p:cNvGrpSpPr>
              <p:nvPr/>
            </p:nvGrpSpPr>
            <p:grpSpPr bwMode="auto">
              <a:xfrm>
                <a:off x="6177" y="11207"/>
                <a:ext cx="1487" cy="460"/>
                <a:chOff x="6280" y="11090"/>
                <a:chExt cx="1487" cy="460"/>
              </a:xfrm>
            </p:grpSpPr>
            <p:sp>
              <p:nvSpPr>
                <p:cNvPr id="3098" name="AutoShape 26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hlink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9" name="AutoShape 27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hlink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0" name="AutoShape 28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hlink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1" name="AutoShape 29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hlink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2" name="Group 30"/>
              <p:cNvGrpSpPr>
                <a:grpSpLocks/>
              </p:cNvGrpSpPr>
              <p:nvPr/>
            </p:nvGrpSpPr>
            <p:grpSpPr bwMode="auto">
              <a:xfrm>
                <a:off x="6177" y="10862"/>
                <a:ext cx="1487" cy="460"/>
                <a:chOff x="6280" y="11090"/>
                <a:chExt cx="1487" cy="460"/>
              </a:xfrm>
            </p:grpSpPr>
            <p:sp>
              <p:nvSpPr>
                <p:cNvPr id="3103" name="AutoShape 31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hlink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4" name="AutoShape 32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hlink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5" name="AutoShape 33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hlink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6" name="AutoShape 34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hlink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107" name="Group 35"/>
            <p:cNvGrpSpPr>
              <a:grpSpLocks/>
            </p:cNvGrpSpPr>
            <p:nvPr/>
          </p:nvGrpSpPr>
          <p:grpSpPr bwMode="auto">
            <a:xfrm>
              <a:off x="2525" y="1476"/>
              <a:ext cx="729" cy="395"/>
              <a:chOff x="6177" y="10862"/>
              <a:chExt cx="1487" cy="805"/>
            </a:xfrm>
          </p:grpSpPr>
          <p:grpSp>
            <p:nvGrpSpPr>
              <p:cNvPr id="3108" name="Group 36"/>
              <p:cNvGrpSpPr>
                <a:grpSpLocks/>
              </p:cNvGrpSpPr>
              <p:nvPr/>
            </p:nvGrpSpPr>
            <p:grpSpPr bwMode="auto">
              <a:xfrm>
                <a:off x="6177" y="11207"/>
                <a:ext cx="1487" cy="460"/>
                <a:chOff x="6280" y="11090"/>
                <a:chExt cx="1487" cy="460"/>
              </a:xfrm>
            </p:grpSpPr>
            <p:sp>
              <p:nvSpPr>
                <p:cNvPr id="3109" name="AutoShape 37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0" name="AutoShape 38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1" name="AutoShape 39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2" name="AutoShape 40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13" name="Group 41"/>
              <p:cNvGrpSpPr>
                <a:grpSpLocks/>
              </p:cNvGrpSpPr>
              <p:nvPr/>
            </p:nvGrpSpPr>
            <p:grpSpPr bwMode="auto">
              <a:xfrm>
                <a:off x="6177" y="10862"/>
                <a:ext cx="1487" cy="460"/>
                <a:chOff x="6280" y="11090"/>
                <a:chExt cx="1487" cy="460"/>
              </a:xfrm>
            </p:grpSpPr>
            <p:sp>
              <p:nvSpPr>
                <p:cNvPr id="3114" name="AutoShape 42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CA0F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5" name="AutoShape 43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6" name="AutoShape 44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7" name="AutoShape 45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CA0F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118" name="Group 46"/>
            <p:cNvGrpSpPr>
              <a:grpSpLocks/>
            </p:cNvGrpSpPr>
            <p:nvPr/>
          </p:nvGrpSpPr>
          <p:grpSpPr bwMode="auto">
            <a:xfrm>
              <a:off x="2472" y="1872"/>
              <a:ext cx="729" cy="395"/>
              <a:chOff x="6177" y="10862"/>
              <a:chExt cx="1487" cy="805"/>
            </a:xfrm>
          </p:grpSpPr>
          <p:grpSp>
            <p:nvGrpSpPr>
              <p:cNvPr id="3119" name="Group 47"/>
              <p:cNvGrpSpPr>
                <a:grpSpLocks/>
              </p:cNvGrpSpPr>
              <p:nvPr/>
            </p:nvGrpSpPr>
            <p:grpSpPr bwMode="auto">
              <a:xfrm>
                <a:off x="6177" y="11207"/>
                <a:ext cx="1487" cy="460"/>
                <a:chOff x="6280" y="11090"/>
                <a:chExt cx="1487" cy="460"/>
              </a:xfrm>
            </p:grpSpPr>
            <p:sp>
              <p:nvSpPr>
                <p:cNvPr id="3120" name="AutoShape 48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1" name="AutoShape 49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2" name="AutoShape 50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3" name="AutoShape 51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24" name="Group 52"/>
              <p:cNvGrpSpPr>
                <a:grpSpLocks/>
              </p:cNvGrpSpPr>
              <p:nvPr/>
            </p:nvGrpSpPr>
            <p:grpSpPr bwMode="auto">
              <a:xfrm>
                <a:off x="6177" y="10862"/>
                <a:ext cx="1487" cy="460"/>
                <a:chOff x="6280" y="11090"/>
                <a:chExt cx="1487" cy="460"/>
              </a:xfrm>
            </p:grpSpPr>
            <p:sp>
              <p:nvSpPr>
                <p:cNvPr id="3125" name="AutoShape 53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6" name="AutoShape 54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7" name="AutoShape 55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8" name="AutoShape 56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129" name="Group 57"/>
            <p:cNvGrpSpPr>
              <a:grpSpLocks/>
            </p:cNvGrpSpPr>
            <p:nvPr/>
          </p:nvGrpSpPr>
          <p:grpSpPr bwMode="auto">
            <a:xfrm>
              <a:off x="2472" y="1532"/>
              <a:ext cx="729" cy="395"/>
              <a:chOff x="6177" y="10862"/>
              <a:chExt cx="1487" cy="805"/>
            </a:xfrm>
          </p:grpSpPr>
          <p:grpSp>
            <p:nvGrpSpPr>
              <p:cNvPr id="3130" name="Group 58"/>
              <p:cNvGrpSpPr>
                <a:grpSpLocks/>
              </p:cNvGrpSpPr>
              <p:nvPr/>
            </p:nvGrpSpPr>
            <p:grpSpPr bwMode="auto">
              <a:xfrm>
                <a:off x="6177" y="11207"/>
                <a:ext cx="1487" cy="460"/>
                <a:chOff x="6280" y="11090"/>
                <a:chExt cx="1487" cy="460"/>
              </a:xfrm>
            </p:grpSpPr>
            <p:sp>
              <p:nvSpPr>
                <p:cNvPr id="3131" name="AutoShape 59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8E7D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2" name="AutoShape 60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8E7D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3" name="AutoShape 61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8E7D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4" name="AutoShape 62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8E7D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35" name="Group 63"/>
              <p:cNvGrpSpPr>
                <a:grpSpLocks/>
              </p:cNvGrpSpPr>
              <p:nvPr/>
            </p:nvGrpSpPr>
            <p:grpSpPr bwMode="auto">
              <a:xfrm>
                <a:off x="6177" y="10862"/>
                <a:ext cx="1487" cy="460"/>
                <a:chOff x="6280" y="11090"/>
                <a:chExt cx="1487" cy="460"/>
              </a:xfrm>
            </p:grpSpPr>
            <p:sp>
              <p:nvSpPr>
                <p:cNvPr id="3136" name="AutoShape 64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8E7D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7" name="AutoShape 65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8E7D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8" name="AutoShape 66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8E7D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9" name="AutoShape 67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8E7D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140" name="Group 68"/>
            <p:cNvGrpSpPr>
              <a:grpSpLocks/>
            </p:cNvGrpSpPr>
            <p:nvPr/>
          </p:nvGrpSpPr>
          <p:grpSpPr bwMode="auto">
            <a:xfrm>
              <a:off x="2414" y="1928"/>
              <a:ext cx="729" cy="395"/>
              <a:chOff x="6177" y="10862"/>
              <a:chExt cx="1487" cy="805"/>
            </a:xfrm>
          </p:grpSpPr>
          <p:grpSp>
            <p:nvGrpSpPr>
              <p:cNvPr id="3141" name="Group 69"/>
              <p:cNvGrpSpPr>
                <a:grpSpLocks/>
              </p:cNvGrpSpPr>
              <p:nvPr/>
            </p:nvGrpSpPr>
            <p:grpSpPr bwMode="auto">
              <a:xfrm>
                <a:off x="6177" y="11207"/>
                <a:ext cx="1487" cy="460"/>
                <a:chOff x="6280" y="11090"/>
                <a:chExt cx="1487" cy="460"/>
              </a:xfrm>
            </p:grpSpPr>
            <p:sp>
              <p:nvSpPr>
                <p:cNvPr id="3142" name="AutoShape 70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3" name="AutoShape 71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4" name="AutoShape 72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5" name="AutoShape 73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46" name="Group 74"/>
              <p:cNvGrpSpPr>
                <a:grpSpLocks/>
              </p:cNvGrpSpPr>
              <p:nvPr/>
            </p:nvGrpSpPr>
            <p:grpSpPr bwMode="auto">
              <a:xfrm>
                <a:off x="6177" y="10862"/>
                <a:ext cx="1487" cy="460"/>
                <a:chOff x="6280" y="11090"/>
                <a:chExt cx="1487" cy="460"/>
              </a:xfrm>
            </p:grpSpPr>
            <p:sp>
              <p:nvSpPr>
                <p:cNvPr id="3147" name="AutoShape 75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8" name="AutoShape 76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9" name="AutoShape 77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0" name="AutoShape 78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151" name="Group 79"/>
            <p:cNvGrpSpPr>
              <a:grpSpLocks/>
            </p:cNvGrpSpPr>
            <p:nvPr/>
          </p:nvGrpSpPr>
          <p:grpSpPr bwMode="auto">
            <a:xfrm>
              <a:off x="2414" y="1588"/>
              <a:ext cx="729" cy="395"/>
              <a:chOff x="6177" y="10862"/>
              <a:chExt cx="1487" cy="805"/>
            </a:xfrm>
          </p:grpSpPr>
          <p:grpSp>
            <p:nvGrpSpPr>
              <p:cNvPr id="3152" name="Group 80"/>
              <p:cNvGrpSpPr>
                <a:grpSpLocks/>
              </p:cNvGrpSpPr>
              <p:nvPr/>
            </p:nvGrpSpPr>
            <p:grpSpPr bwMode="auto">
              <a:xfrm>
                <a:off x="6177" y="11207"/>
                <a:ext cx="1487" cy="460"/>
                <a:chOff x="6280" y="11090"/>
                <a:chExt cx="1487" cy="460"/>
              </a:xfrm>
            </p:grpSpPr>
            <p:sp>
              <p:nvSpPr>
                <p:cNvPr id="3153" name="AutoShape 81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4" name="AutoShape 82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5" name="AutoShape 83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6" name="AutoShape 84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57" name="Group 85"/>
              <p:cNvGrpSpPr>
                <a:grpSpLocks/>
              </p:cNvGrpSpPr>
              <p:nvPr/>
            </p:nvGrpSpPr>
            <p:grpSpPr bwMode="auto">
              <a:xfrm>
                <a:off x="6177" y="10862"/>
                <a:ext cx="1487" cy="460"/>
                <a:chOff x="6280" y="11090"/>
                <a:chExt cx="1487" cy="460"/>
              </a:xfrm>
            </p:grpSpPr>
            <p:sp>
              <p:nvSpPr>
                <p:cNvPr id="3158" name="AutoShape 86"/>
                <p:cNvSpPr>
                  <a:spLocks noChangeArrowheads="1"/>
                </p:cNvSpPr>
                <p:nvPr/>
              </p:nvSpPr>
              <p:spPr bwMode="auto">
                <a:xfrm>
                  <a:off x="6280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9" name="AutoShape 87"/>
                <p:cNvSpPr>
                  <a:spLocks noChangeArrowheads="1"/>
                </p:cNvSpPr>
                <p:nvPr/>
              </p:nvSpPr>
              <p:spPr bwMode="auto">
                <a:xfrm>
                  <a:off x="6623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0" name="AutoShape 88"/>
                <p:cNvSpPr>
                  <a:spLocks noChangeArrowheads="1"/>
                </p:cNvSpPr>
                <p:nvPr/>
              </p:nvSpPr>
              <p:spPr bwMode="auto">
                <a:xfrm>
                  <a:off x="6964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1" name="AutoShape 89"/>
                <p:cNvSpPr>
                  <a:spLocks noChangeArrowheads="1"/>
                </p:cNvSpPr>
                <p:nvPr/>
              </p:nvSpPr>
              <p:spPr bwMode="auto">
                <a:xfrm>
                  <a:off x="7307" y="11090"/>
                  <a:ext cx="460" cy="4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357" y="2152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9738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525" y="2152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EF3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64" name="AutoShape 92"/>
            <p:cNvSpPr>
              <a:spLocks noChangeArrowheads="1"/>
            </p:cNvSpPr>
            <p:nvPr/>
          </p:nvSpPr>
          <p:spPr bwMode="auto">
            <a:xfrm>
              <a:off x="2692" y="2152"/>
              <a:ext cx="226" cy="226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65" name="AutoShape 93"/>
            <p:cNvSpPr>
              <a:spLocks noChangeArrowheads="1"/>
            </p:cNvSpPr>
            <p:nvPr/>
          </p:nvSpPr>
          <p:spPr bwMode="auto">
            <a:xfrm>
              <a:off x="2860" y="2152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9738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357" y="1983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25" y="1983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92" y="1983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93B9F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69" name="AutoShape 97"/>
            <p:cNvSpPr>
              <a:spLocks noChangeArrowheads="1"/>
            </p:cNvSpPr>
            <p:nvPr/>
          </p:nvSpPr>
          <p:spPr bwMode="auto">
            <a:xfrm>
              <a:off x="2860" y="1983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9738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70" name="AutoShape 98"/>
            <p:cNvSpPr>
              <a:spLocks noChangeArrowheads="1"/>
            </p:cNvSpPr>
            <p:nvPr/>
          </p:nvSpPr>
          <p:spPr bwMode="auto">
            <a:xfrm>
              <a:off x="2357" y="1812"/>
              <a:ext cx="226" cy="226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525" y="1812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692" y="1812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8E7D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860" y="1812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74" name="AutoShape 102"/>
            <p:cNvSpPr>
              <a:spLocks noChangeArrowheads="1"/>
            </p:cNvSpPr>
            <p:nvPr/>
          </p:nvSpPr>
          <p:spPr bwMode="auto">
            <a:xfrm>
              <a:off x="2357" y="1643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9738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75" name="AutoShape 103"/>
            <p:cNvSpPr>
              <a:spLocks noChangeArrowheads="1"/>
            </p:cNvSpPr>
            <p:nvPr/>
          </p:nvSpPr>
          <p:spPr bwMode="auto">
            <a:xfrm>
              <a:off x="2525" y="1643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93B9F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692" y="1643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860" y="1643"/>
              <a:ext cx="226" cy="226"/>
            </a:xfrm>
            <a:prstGeom prst="cube">
              <a:avLst>
                <a:gd name="adj" fmla="val 25000"/>
              </a:avLst>
            </a:prstGeom>
            <a:solidFill>
              <a:srgbClr val="FCA0F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179" name="Picture 1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940050"/>
            <a:ext cx="16891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0" name="Picture 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876550"/>
            <a:ext cx="1063625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3" name="Picture 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952750"/>
            <a:ext cx="871538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" name="Text Box 11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186" name="Text Box 114"/>
          <p:cNvSpPr txBox="1">
            <a:spLocks noChangeArrowheads="1"/>
          </p:cNvSpPr>
          <p:nvPr/>
        </p:nvSpPr>
        <p:spPr bwMode="auto">
          <a:xfrm>
            <a:off x="723900" y="1123950"/>
            <a:ext cx="2286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Example Question 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3194" name="Group 122"/>
          <p:cNvGrpSpPr>
            <a:grpSpLocks/>
          </p:cNvGrpSpPr>
          <p:nvPr/>
        </p:nvGrpSpPr>
        <p:grpSpPr bwMode="auto">
          <a:xfrm>
            <a:off x="565150" y="4779963"/>
            <a:ext cx="3822700" cy="690562"/>
            <a:chOff x="516" y="2971"/>
            <a:chExt cx="2408" cy="435"/>
          </a:xfrm>
        </p:grpSpPr>
        <p:sp>
          <p:nvSpPr>
            <p:cNvPr id="3188" name="Text Box 116"/>
            <p:cNvSpPr txBox="1">
              <a:spLocks noChangeArrowheads="1"/>
            </p:cNvSpPr>
            <p:nvPr/>
          </p:nvSpPr>
          <p:spPr bwMode="auto">
            <a:xfrm>
              <a:off x="1293" y="315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FF0000"/>
                  </a:solidFill>
                </a:rPr>
                <a:t>8</a:t>
              </a:r>
              <a:endParaRPr lang="en-US" altLang="en-US" sz="2000" smtClean="0">
                <a:solidFill>
                  <a:srgbClr val="FF0000"/>
                </a:solidFill>
              </a:endParaRPr>
            </a:p>
          </p:txBody>
        </p:sp>
        <p:sp>
          <p:nvSpPr>
            <p:cNvPr id="3190" name="Text Box 118"/>
            <p:cNvSpPr txBox="1">
              <a:spLocks noChangeArrowheads="1"/>
            </p:cNvSpPr>
            <p:nvPr/>
          </p:nvSpPr>
          <p:spPr bwMode="auto">
            <a:xfrm>
              <a:off x="516" y="3052"/>
              <a:ext cx="9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Ollie gets 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91" name="Text Box 119"/>
            <p:cNvSpPr txBox="1">
              <a:spLocks noChangeArrowheads="1"/>
            </p:cNvSpPr>
            <p:nvPr/>
          </p:nvSpPr>
          <p:spPr bwMode="auto">
            <a:xfrm>
              <a:off x="1286" y="2971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3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92" name="Line 120"/>
            <p:cNvSpPr>
              <a:spLocks noChangeShapeType="1"/>
            </p:cNvSpPr>
            <p:nvPr/>
          </p:nvSpPr>
          <p:spPr bwMode="auto">
            <a:xfrm>
              <a:off x="1299" y="3190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" name="Text Box 121"/>
            <p:cNvSpPr txBox="1">
              <a:spLocks noChangeArrowheads="1"/>
            </p:cNvSpPr>
            <p:nvPr/>
          </p:nvSpPr>
          <p:spPr bwMode="auto">
            <a:xfrm>
              <a:off x="1488" y="3068"/>
              <a:ext cx="1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 64 = 24 cubes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01" name="Group 129"/>
          <p:cNvGrpSpPr>
            <a:grpSpLocks/>
          </p:cNvGrpSpPr>
          <p:nvPr/>
        </p:nvGrpSpPr>
        <p:grpSpPr bwMode="auto">
          <a:xfrm>
            <a:off x="4375150" y="4818063"/>
            <a:ext cx="3810000" cy="690562"/>
            <a:chOff x="2756" y="3035"/>
            <a:chExt cx="2400" cy="435"/>
          </a:xfrm>
        </p:grpSpPr>
        <p:sp>
          <p:nvSpPr>
            <p:cNvPr id="3196" name="Text Box 124"/>
            <p:cNvSpPr txBox="1">
              <a:spLocks noChangeArrowheads="1"/>
            </p:cNvSpPr>
            <p:nvPr/>
          </p:nvSpPr>
          <p:spPr bwMode="auto">
            <a:xfrm>
              <a:off x="3725" y="322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FF0000"/>
                  </a:solidFill>
                </a:rPr>
                <a:t>8</a:t>
              </a:r>
              <a:endParaRPr lang="en-US" altLang="en-US" sz="2000" smtClean="0">
                <a:solidFill>
                  <a:srgbClr val="FF0000"/>
                </a:solidFill>
              </a:endParaRPr>
            </a:p>
          </p:txBody>
        </p:sp>
        <p:sp>
          <p:nvSpPr>
            <p:cNvPr id="3197" name="Text Box 125"/>
            <p:cNvSpPr txBox="1">
              <a:spLocks noChangeArrowheads="1"/>
            </p:cNvSpPr>
            <p:nvPr/>
          </p:nvSpPr>
          <p:spPr bwMode="auto">
            <a:xfrm>
              <a:off x="2756" y="3124"/>
              <a:ext cx="9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Jumbo gets 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98" name="Text Box 126"/>
            <p:cNvSpPr txBox="1">
              <a:spLocks noChangeArrowheads="1"/>
            </p:cNvSpPr>
            <p:nvPr/>
          </p:nvSpPr>
          <p:spPr bwMode="auto">
            <a:xfrm>
              <a:off x="3718" y="3035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1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199" name="Line 127"/>
            <p:cNvSpPr>
              <a:spLocks noChangeShapeType="1"/>
            </p:cNvSpPr>
            <p:nvPr/>
          </p:nvSpPr>
          <p:spPr bwMode="auto">
            <a:xfrm>
              <a:off x="3731" y="3254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0" name="Text Box 128"/>
            <p:cNvSpPr txBox="1">
              <a:spLocks noChangeArrowheads="1"/>
            </p:cNvSpPr>
            <p:nvPr/>
          </p:nvSpPr>
          <p:spPr bwMode="auto">
            <a:xfrm>
              <a:off x="3920" y="3132"/>
              <a:ext cx="1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 64 = 8 cubes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02" name="Group 130"/>
          <p:cNvGrpSpPr>
            <a:grpSpLocks/>
          </p:cNvGrpSpPr>
          <p:nvPr/>
        </p:nvGrpSpPr>
        <p:grpSpPr bwMode="auto">
          <a:xfrm>
            <a:off x="2495550" y="5453063"/>
            <a:ext cx="3822700" cy="690562"/>
            <a:chOff x="516" y="2971"/>
            <a:chExt cx="2408" cy="435"/>
          </a:xfrm>
        </p:grpSpPr>
        <p:sp>
          <p:nvSpPr>
            <p:cNvPr id="3203" name="Text Box 131"/>
            <p:cNvSpPr txBox="1">
              <a:spLocks noChangeArrowheads="1"/>
            </p:cNvSpPr>
            <p:nvPr/>
          </p:nvSpPr>
          <p:spPr bwMode="auto">
            <a:xfrm>
              <a:off x="1293" y="315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FF0000"/>
                  </a:solidFill>
                </a:rPr>
                <a:t>8</a:t>
              </a:r>
              <a:endParaRPr lang="en-US" altLang="en-US" sz="2000" smtClean="0">
                <a:solidFill>
                  <a:srgbClr val="FF0000"/>
                </a:solidFill>
              </a:endParaRPr>
            </a:p>
          </p:txBody>
        </p:sp>
        <p:sp>
          <p:nvSpPr>
            <p:cNvPr id="3204" name="Text Box 132"/>
            <p:cNvSpPr txBox="1">
              <a:spLocks noChangeArrowheads="1"/>
            </p:cNvSpPr>
            <p:nvPr/>
          </p:nvSpPr>
          <p:spPr bwMode="auto">
            <a:xfrm>
              <a:off x="516" y="3052"/>
              <a:ext cx="9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 Prof gets 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05" name="Text Box 133"/>
            <p:cNvSpPr txBox="1">
              <a:spLocks noChangeArrowheads="1"/>
            </p:cNvSpPr>
            <p:nvPr/>
          </p:nvSpPr>
          <p:spPr bwMode="auto">
            <a:xfrm>
              <a:off x="1286" y="2971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</a:rPr>
                <a:t>4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06" name="Line 134"/>
            <p:cNvSpPr>
              <a:spLocks noChangeShapeType="1"/>
            </p:cNvSpPr>
            <p:nvPr/>
          </p:nvSpPr>
          <p:spPr bwMode="auto">
            <a:xfrm>
              <a:off x="1299" y="3190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7" name="Text Box 135"/>
            <p:cNvSpPr txBox="1">
              <a:spLocks noChangeArrowheads="1"/>
            </p:cNvSpPr>
            <p:nvPr/>
          </p:nvSpPr>
          <p:spPr bwMode="auto">
            <a:xfrm>
              <a:off x="1488" y="3068"/>
              <a:ext cx="1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 64 = 32 cubes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11" name="Group 139"/>
          <p:cNvGrpSpPr>
            <a:grpSpLocks/>
          </p:cNvGrpSpPr>
          <p:nvPr/>
        </p:nvGrpSpPr>
        <p:grpSpPr bwMode="auto">
          <a:xfrm>
            <a:off x="3578225" y="2128838"/>
            <a:ext cx="2470150" cy="700087"/>
            <a:chOff x="2254" y="1341"/>
            <a:chExt cx="1556" cy="441"/>
          </a:xfrm>
        </p:grpSpPr>
        <p:sp>
          <p:nvSpPr>
            <p:cNvPr id="3208" name="Oval 136"/>
            <p:cNvSpPr>
              <a:spLocks noChangeArrowheads="1"/>
            </p:cNvSpPr>
            <p:nvPr/>
          </p:nvSpPr>
          <p:spPr bwMode="auto">
            <a:xfrm>
              <a:off x="2254" y="1341"/>
              <a:ext cx="640" cy="2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9" name="Line 137"/>
            <p:cNvSpPr>
              <a:spLocks noChangeShapeType="1"/>
            </p:cNvSpPr>
            <p:nvPr/>
          </p:nvSpPr>
          <p:spPr bwMode="auto">
            <a:xfrm flipH="1" flipV="1">
              <a:off x="2844" y="1542"/>
              <a:ext cx="369" cy="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10" name="Text Box 138"/>
            <p:cNvSpPr txBox="1">
              <a:spLocks noChangeArrowheads="1"/>
            </p:cNvSpPr>
            <p:nvPr/>
          </p:nvSpPr>
          <p:spPr bwMode="auto">
            <a:xfrm>
              <a:off x="3228" y="1551"/>
              <a:ext cx="5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</a:rPr>
                <a:t>8</a:t>
              </a:r>
              <a:r>
                <a:rPr lang="en-GB" altLang="en-US" smtClean="0">
                  <a:solidFill>
                    <a:srgbClr val="000000"/>
                  </a:solidFill>
                </a:rPr>
                <a:t> parts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212" name="Text Box 140"/>
          <p:cNvSpPr txBox="1">
            <a:spLocks noChangeArrowheads="1"/>
          </p:cNvSpPr>
          <p:nvPr/>
        </p:nvSpPr>
        <p:spPr bwMode="auto">
          <a:xfrm>
            <a:off x="2690813" y="6186488"/>
            <a:ext cx="3071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Check: 24 + 8 + 32 = 64 </a:t>
            </a:r>
            <a:r>
              <a:rPr lang="en-GB" altLang="en-US" smtClean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3213" name="Rectangle 141"/>
          <p:cNvSpPr>
            <a:spLocks noGrp="1" noChangeArrowheads="1"/>
          </p:cNvSpPr>
          <p:nvPr>
            <p:ph type="title" idx="4294967295"/>
          </p:nvPr>
        </p:nvSpPr>
        <p:spPr>
          <a:xfrm>
            <a:off x="5219700" y="5715000"/>
            <a:ext cx="3924300" cy="1143000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Example 3</a:t>
            </a: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3214" name="Group 142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3215" name="Group 143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3216" name="AutoShape 1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7" name="AutoShape 14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8" name="AutoShape 14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9" name="AutoShape 14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0" name="AutoShape 14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21" name="Group 149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3222" name="AutoShape 15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3" name="AutoShape 15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4" name="AutoShape 15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5" name="AutoShape 15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6" name="AutoShape 15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27" name="Group 155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3228" name="AutoShape 1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9" name="AutoShape 15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0" name="AutoShape 15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1" name="AutoShape 15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2" name="AutoShape 16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33" name="Group 161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3234" name="AutoShape 1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5" name="AutoShape 16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6" name="AutoShape 16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7" name="AutoShape 16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" name="AutoShape 16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39" name="Group 167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3240" name="AutoShape 1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1" name="AutoShape 16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2" name="AutoShape 17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3" name="AutoShape 17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4" name="AutoShape 17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45" name="AutoShape 173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46" name="AutoShape 174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47" name="AutoShape 175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48" name="AutoShape 176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49" name="AutoShape 177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50" name="AutoShape 178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51" name="AutoShape 179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52" name="AutoShape 180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53" name="Group 181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3254" name="Group 182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3255" name="AutoShape 18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6" name="AutoShape 18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7" name="AutoShape 18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8" name="AutoShape 18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9" name="AutoShape 18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60" name="Group 188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3261" name="AutoShape 18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2" name="AutoShape 19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3" name="AutoShape 19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4" name="AutoShape 19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5" name="AutoShape 19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66" name="Group 194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3267" name="AutoShape 19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8" name="AutoShape 19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9" name="AutoShape 19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0" name="AutoShape 19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1" name="AutoShape 19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2" name="Group 200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3273" name="AutoShape 20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4" name="AutoShape 20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5" name="AutoShape 20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6" name="AutoShape 20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7" name="AutoShape 20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" name="Group 206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3279" name="AutoShape 2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" name="AutoShape 20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" name="AutoShape 20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" name="AutoShape 21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" name="AutoShape 21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4" name="AutoShape 212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5" name="AutoShape 213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6" name="AutoShape 214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7" name="AutoShape 215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8" name="AutoShape 216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9" name="AutoShape 217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90" name="AutoShape 218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91" name="AutoShape 219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92" name="Group 220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3293" name="Group 221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3294" name="AutoShape 222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5" name="AutoShape 223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6" name="AutoShape 224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7" name="AutoShape 225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98" name="Group 226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3299" name="AutoShape 2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0" name="AutoShape 228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1" name="AutoShape 229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2" name="AutoShape 230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3" name="AutoShape 231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304" name="Group 232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3305" name="AutoShape 2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6" name="AutoShape 234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7" name="AutoShape 23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8" name="AutoShape 236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9" name="AutoShape 237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310" name="Group 238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3311" name="AutoShape 2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2" name="AutoShape 240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3" name="AutoShape 241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4" name="AutoShape 242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5" name="AutoShape 243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316" name="AutoShape 244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317" name="AutoShape 245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318" name="AutoShape 246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319" name="AutoShape 247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320" name="Group 248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3321" name="Group 249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3322" name="AutoShape 250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3" name="AutoShape 251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" name="AutoShape 252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" name="AutoShape 253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326" name="Group 254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3327" name="AutoShape 25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8" name="AutoShape 256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9" name="AutoShape 257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0" name="AutoShape 258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1" name="AutoShape 259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332" name="Group 260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3333" name="AutoShape 26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4" name="AutoShape 262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5" name="AutoShape 263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6" name="AutoShape 264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7" name="AutoShape 265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338" name="Group 266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3339" name="AutoShape 26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0" name="AutoShape 268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1" name="AutoShape 269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2" name="AutoShape 270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3" name="AutoShape 271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344" name="AutoShape 272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345" name="AutoShape 273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346" name="AutoShape 274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347" name="AutoShape 275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1814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4" name="Rectangle 240"/>
          <p:cNvSpPr>
            <a:spLocks noGrp="1" noChangeArrowheads="1"/>
          </p:cNvSpPr>
          <p:nvPr>
            <p:ph type="title" idx="4294967295"/>
          </p:nvPr>
        </p:nvSpPr>
        <p:spPr>
          <a:xfrm>
            <a:off x="5505450" y="5715000"/>
            <a:ext cx="3638550" cy="1143000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Example 4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0050" y="1595438"/>
            <a:ext cx="819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</a:rPr>
              <a:t>Snoopy, Ollie, Hippo and Jumbo share the coloured counters shown in the ratio 4 : 7 : 3 : 6. How many counters does each receive? 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pic>
        <p:nvPicPr>
          <p:cNvPr id="31830" name="Picture 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87750"/>
            <a:ext cx="1533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31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3143250"/>
            <a:ext cx="1063625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33" name="Text Box 89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1834" name="Text Box 90"/>
          <p:cNvSpPr txBox="1">
            <a:spLocks noChangeArrowheads="1"/>
          </p:cNvSpPr>
          <p:nvPr/>
        </p:nvSpPr>
        <p:spPr bwMode="auto">
          <a:xfrm>
            <a:off x="723900" y="1123950"/>
            <a:ext cx="2286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Example Question 4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31976" name="Group 232"/>
          <p:cNvGrpSpPr>
            <a:grpSpLocks/>
          </p:cNvGrpSpPr>
          <p:nvPr/>
        </p:nvGrpSpPr>
        <p:grpSpPr bwMode="auto">
          <a:xfrm>
            <a:off x="323850" y="4805363"/>
            <a:ext cx="4064000" cy="635000"/>
            <a:chOff x="204" y="3027"/>
            <a:chExt cx="2560" cy="400"/>
          </a:xfrm>
        </p:grpSpPr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085" y="319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</a:rPr>
                <a:t>20</a:t>
              </a:r>
              <a:endParaRPr lang="en-US" altLang="en-US" smtClean="0">
                <a:solidFill>
                  <a:srgbClr val="FF0000"/>
                </a:solidFill>
              </a:endParaRPr>
            </a:p>
          </p:txBody>
        </p:sp>
        <p:sp>
          <p:nvSpPr>
            <p:cNvPr id="31837" name="Text Box 93"/>
            <p:cNvSpPr txBox="1">
              <a:spLocks noChangeArrowheads="1"/>
            </p:cNvSpPr>
            <p:nvPr/>
          </p:nvSpPr>
          <p:spPr bwMode="auto">
            <a:xfrm>
              <a:off x="204" y="3092"/>
              <a:ext cx="10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Snoopy gets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838" name="Text Box 94"/>
            <p:cNvSpPr txBox="1">
              <a:spLocks noChangeArrowheads="1"/>
            </p:cNvSpPr>
            <p:nvPr/>
          </p:nvSpPr>
          <p:spPr bwMode="auto">
            <a:xfrm>
              <a:off x="1126" y="3027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4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839" name="Line 95"/>
            <p:cNvSpPr>
              <a:spLocks noChangeShapeType="1"/>
            </p:cNvSpPr>
            <p:nvPr/>
          </p:nvSpPr>
          <p:spPr bwMode="auto">
            <a:xfrm>
              <a:off x="1139" y="3230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40" name="Text Box 96"/>
            <p:cNvSpPr txBox="1">
              <a:spLocks noChangeArrowheads="1"/>
            </p:cNvSpPr>
            <p:nvPr/>
          </p:nvSpPr>
          <p:spPr bwMode="auto">
            <a:xfrm>
              <a:off x="1328" y="3108"/>
              <a:ext cx="1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 80 = 16 counters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1918" name="Picture 1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292350"/>
            <a:ext cx="12160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19" name="Picture 1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259013"/>
            <a:ext cx="1484313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859" name="Group 115"/>
          <p:cNvGrpSpPr>
            <a:grpSpLocks/>
          </p:cNvGrpSpPr>
          <p:nvPr/>
        </p:nvGrpSpPr>
        <p:grpSpPr bwMode="auto">
          <a:xfrm>
            <a:off x="2778125" y="3638550"/>
            <a:ext cx="1387475" cy="1096963"/>
            <a:chOff x="4414" y="2619"/>
            <a:chExt cx="684" cy="541"/>
          </a:xfrm>
        </p:grpSpPr>
        <p:sp>
          <p:nvSpPr>
            <p:cNvPr id="31860" name="AutoShape 116"/>
            <p:cNvSpPr>
              <a:spLocks noChangeArrowheads="1"/>
            </p:cNvSpPr>
            <p:nvPr/>
          </p:nvSpPr>
          <p:spPr bwMode="auto">
            <a:xfrm>
              <a:off x="4414" y="3081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61" name="AutoShape 117"/>
            <p:cNvSpPr>
              <a:spLocks noChangeArrowheads="1"/>
            </p:cNvSpPr>
            <p:nvPr/>
          </p:nvSpPr>
          <p:spPr bwMode="auto">
            <a:xfrm>
              <a:off x="4414" y="3030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62" name="AutoShape 118"/>
            <p:cNvSpPr>
              <a:spLocks noChangeArrowheads="1"/>
            </p:cNvSpPr>
            <p:nvPr/>
          </p:nvSpPr>
          <p:spPr bwMode="auto">
            <a:xfrm>
              <a:off x="4415" y="2978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63" name="AutoShape 119"/>
            <p:cNvSpPr>
              <a:spLocks noChangeArrowheads="1"/>
            </p:cNvSpPr>
            <p:nvPr/>
          </p:nvSpPr>
          <p:spPr bwMode="auto">
            <a:xfrm>
              <a:off x="4415" y="2927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64" name="AutoShape 120"/>
            <p:cNvSpPr>
              <a:spLocks noChangeArrowheads="1"/>
            </p:cNvSpPr>
            <p:nvPr/>
          </p:nvSpPr>
          <p:spPr bwMode="auto">
            <a:xfrm>
              <a:off x="4415" y="2876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65" name="AutoShape 121"/>
            <p:cNvSpPr>
              <a:spLocks noChangeArrowheads="1"/>
            </p:cNvSpPr>
            <p:nvPr/>
          </p:nvSpPr>
          <p:spPr bwMode="auto">
            <a:xfrm>
              <a:off x="4415" y="2825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66" name="AutoShape 122"/>
            <p:cNvSpPr>
              <a:spLocks noChangeArrowheads="1"/>
            </p:cNvSpPr>
            <p:nvPr/>
          </p:nvSpPr>
          <p:spPr bwMode="auto">
            <a:xfrm>
              <a:off x="4416" y="2773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67" name="AutoShape 123"/>
            <p:cNvSpPr>
              <a:spLocks noChangeArrowheads="1"/>
            </p:cNvSpPr>
            <p:nvPr/>
          </p:nvSpPr>
          <p:spPr bwMode="auto">
            <a:xfrm>
              <a:off x="4416" y="2722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68" name="AutoShape 124"/>
            <p:cNvSpPr>
              <a:spLocks noChangeArrowheads="1"/>
            </p:cNvSpPr>
            <p:nvPr/>
          </p:nvSpPr>
          <p:spPr bwMode="auto">
            <a:xfrm>
              <a:off x="4415" y="2670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69" name="AutoShape 125"/>
            <p:cNvSpPr>
              <a:spLocks noChangeArrowheads="1"/>
            </p:cNvSpPr>
            <p:nvPr/>
          </p:nvSpPr>
          <p:spPr bwMode="auto">
            <a:xfrm>
              <a:off x="4415" y="2619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0" name="AutoShape 126"/>
            <p:cNvSpPr>
              <a:spLocks noChangeArrowheads="1"/>
            </p:cNvSpPr>
            <p:nvPr/>
          </p:nvSpPr>
          <p:spPr bwMode="auto">
            <a:xfrm>
              <a:off x="4662" y="3086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1" name="AutoShape 127"/>
            <p:cNvSpPr>
              <a:spLocks noChangeArrowheads="1"/>
            </p:cNvSpPr>
            <p:nvPr/>
          </p:nvSpPr>
          <p:spPr bwMode="auto">
            <a:xfrm>
              <a:off x="4662" y="3035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2" name="AutoShape 128"/>
            <p:cNvSpPr>
              <a:spLocks noChangeArrowheads="1"/>
            </p:cNvSpPr>
            <p:nvPr/>
          </p:nvSpPr>
          <p:spPr bwMode="auto">
            <a:xfrm>
              <a:off x="4663" y="2983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3" name="AutoShape 129"/>
            <p:cNvSpPr>
              <a:spLocks noChangeArrowheads="1"/>
            </p:cNvSpPr>
            <p:nvPr/>
          </p:nvSpPr>
          <p:spPr bwMode="auto">
            <a:xfrm>
              <a:off x="4663" y="2932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4" name="AutoShape 130"/>
            <p:cNvSpPr>
              <a:spLocks noChangeArrowheads="1"/>
            </p:cNvSpPr>
            <p:nvPr/>
          </p:nvSpPr>
          <p:spPr bwMode="auto">
            <a:xfrm>
              <a:off x="4663" y="2881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5" name="AutoShape 131"/>
            <p:cNvSpPr>
              <a:spLocks noChangeArrowheads="1"/>
            </p:cNvSpPr>
            <p:nvPr/>
          </p:nvSpPr>
          <p:spPr bwMode="auto">
            <a:xfrm>
              <a:off x="4663" y="2830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6" name="AutoShape 132"/>
            <p:cNvSpPr>
              <a:spLocks noChangeArrowheads="1"/>
            </p:cNvSpPr>
            <p:nvPr/>
          </p:nvSpPr>
          <p:spPr bwMode="auto">
            <a:xfrm>
              <a:off x="4664" y="2778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7" name="AutoShape 133"/>
            <p:cNvSpPr>
              <a:spLocks noChangeArrowheads="1"/>
            </p:cNvSpPr>
            <p:nvPr/>
          </p:nvSpPr>
          <p:spPr bwMode="auto">
            <a:xfrm>
              <a:off x="4664" y="2727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8" name="AutoShape 134"/>
            <p:cNvSpPr>
              <a:spLocks noChangeArrowheads="1"/>
            </p:cNvSpPr>
            <p:nvPr/>
          </p:nvSpPr>
          <p:spPr bwMode="auto">
            <a:xfrm>
              <a:off x="4663" y="2675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79" name="AutoShape 135"/>
            <p:cNvSpPr>
              <a:spLocks noChangeArrowheads="1"/>
            </p:cNvSpPr>
            <p:nvPr/>
          </p:nvSpPr>
          <p:spPr bwMode="auto">
            <a:xfrm>
              <a:off x="4663" y="2624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0" name="AutoShape 136"/>
            <p:cNvSpPr>
              <a:spLocks noChangeArrowheads="1"/>
            </p:cNvSpPr>
            <p:nvPr/>
          </p:nvSpPr>
          <p:spPr bwMode="auto">
            <a:xfrm>
              <a:off x="4904" y="3091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1" name="AutoShape 137"/>
            <p:cNvSpPr>
              <a:spLocks noChangeArrowheads="1"/>
            </p:cNvSpPr>
            <p:nvPr/>
          </p:nvSpPr>
          <p:spPr bwMode="auto">
            <a:xfrm>
              <a:off x="4904" y="3040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2" name="AutoShape 138"/>
            <p:cNvSpPr>
              <a:spLocks noChangeArrowheads="1"/>
            </p:cNvSpPr>
            <p:nvPr/>
          </p:nvSpPr>
          <p:spPr bwMode="auto">
            <a:xfrm>
              <a:off x="4905" y="2988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3" name="AutoShape 139"/>
            <p:cNvSpPr>
              <a:spLocks noChangeArrowheads="1"/>
            </p:cNvSpPr>
            <p:nvPr/>
          </p:nvSpPr>
          <p:spPr bwMode="auto">
            <a:xfrm>
              <a:off x="4905" y="2937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4" name="AutoShape 140"/>
            <p:cNvSpPr>
              <a:spLocks noChangeArrowheads="1"/>
            </p:cNvSpPr>
            <p:nvPr/>
          </p:nvSpPr>
          <p:spPr bwMode="auto">
            <a:xfrm>
              <a:off x="4905" y="2886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5" name="AutoShape 141"/>
            <p:cNvSpPr>
              <a:spLocks noChangeArrowheads="1"/>
            </p:cNvSpPr>
            <p:nvPr/>
          </p:nvSpPr>
          <p:spPr bwMode="auto">
            <a:xfrm>
              <a:off x="4905" y="2835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6" name="AutoShape 142"/>
            <p:cNvSpPr>
              <a:spLocks noChangeArrowheads="1"/>
            </p:cNvSpPr>
            <p:nvPr/>
          </p:nvSpPr>
          <p:spPr bwMode="auto">
            <a:xfrm>
              <a:off x="4906" y="2783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7" name="AutoShape 143"/>
            <p:cNvSpPr>
              <a:spLocks noChangeArrowheads="1"/>
            </p:cNvSpPr>
            <p:nvPr/>
          </p:nvSpPr>
          <p:spPr bwMode="auto">
            <a:xfrm>
              <a:off x="4906" y="2732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8" name="AutoShape 144"/>
            <p:cNvSpPr>
              <a:spLocks noChangeArrowheads="1"/>
            </p:cNvSpPr>
            <p:nvPr/>
          </p:nvSpPr>
          <p:spPr bwMode="auto">
            <a:xfrm>
              <a:off x="4905" y="2680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89" name="AutoShape 145"/>
            <p:cNvSpPr>
              <a:spLocks noChangeArrowheads="1"/>
            </p:cNvSpPr>
            <p:nvPr/>
          </p:nvSpPr>
          <p:spPr bwMode="auto">
            <a:xfrm>
              <a:off x="4905" y="2629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952" name="Group 208"/>
          <p:cNvGrpSpPr>
            <a:grpSpLocks/>
          </p:cNvGrpSpPr>
          <p:nvPr/>
        </p:nvGrpSpPr>
        <p:grpSpPr bwMode="auto">
          <a:xfrm>
            <a:off x="4276725" y="3657600"/>
            <a:ext cx="896938" cy="1087438"/>
            <a:chOff x="2945" y="2155"/>
            <a:chExt cx="442" cy="536"/>
          </a:xfrm>
        </p:grpSpPr>
        <p:sp>
          <p:nvSpPr>
            <p:cNvPr id="31891" name="AutoShape 147"/>
            <p:cNvSpPr>
              <a:spLocks noChangeArrowheads="1"/>
            </p:cNvSpPr>
            <p:nvPr/>
          </p:nvSpPr>
          <p:spPr bwMode="auto">
            <a:xfrm>
              <a:off x="2945" y="2617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92" name="AutoShape 148"/>
            <p:cNvSpPr>
              <a:spLocks noChangeArrowheads="1"/>
            </p:cNvSpPr>
            <p:nvPr/>
          </p:nvSpPr>
          <p:spPr bwMode="auto">
            <a:xfrm>
              <a:off x="2945" y="2566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93" name="AutoShape 149"/>
            <p:cNvSpPr>
              <a:spLocks noChangeArrowheads="1"/>
            </p:cNvSpPr>
            <p:nvPr/>
          </p:nvSpPr>
          <p:spPr bwMode="auto">
            <a:xfrm>
              <a:off x="2946" y="2514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94" name="AutoShape 150"/>
            <p:cNvSpPr>
              <a:spLocks noChangeArrowheads="1"/>
            </p:cNvSpPr>
            <p:nvPr/>
          </p:nvSpPr>
          <p:spPr bwMode="auto">
            <a:xfrm>
              <a:off x="2946" y="2463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95" name="AutoShape 151"/>
            <p:cNvSpPr>
              <a:spLocks noChangeArrowheads="1"/>
            </p:cNvSpPr>
            <p:nvPr/>
          </p:nvSpPr>
          <p:spPr bwMode="auto">
            <a:xfrm>
              <a:off x="2946" y="2412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96" name="AutoShape 152"/>
            <p:cNvSpPr>
              <a:spLocks noChangeArrowheads="1"/>
            </p:cNvSpPr>
            <p:nvPr/>
          </p:nvSpPr>
          <p:spPr bwMode="auto">
            <a:xfrm>
              <a:off x="2946" y="2361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97" name="AutoShape 153"/>
            <p:cNvSpPr>
              <a:spLocks noChangeArrowheads="1"/>
            </p:cNvSpPr>
            <p:nvPr/>
          </p:nvSpPr>
          <p:spPr bwMode="auto">
            <a:xfrm>
              <a:off x="2947" y="2309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98" name="AutoShape 154"/>
            <p:cNvSpPr>
              <a:spLocks noChangeArrowheads="1"/>
            </p:cNvSpPr>
            <p:nvPr/>
          </p:nvSpPr>
          <p:spPr bwMode="auto">
            <a:xfrm>
              <a:off x="2947" y="2258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899" name="AutoShape 155"/>
            <p:cNvSpPr>
              <a:spLocks noChangeArrowheads="1"/>
            </p:cNvSpPr>
            <p:nvPr/>
          </p:nvSpPr>
          <p:spPr bwMode="auto">
            <a:xfrm>
              <a:off x="2946" y="2206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0" name="AutoShape 156"/>
            <p:cNvSpPr>
              <a:spLocks noChangeArrowheads="1"/>
            </p:cNvSpPr>
            <p:nvPr/>
          </p:nvSpPr>
          <p:spPr bwMode="auto">
            <a:xfrm>
              <a:off x="2946" y="2155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1" name="AutoShape 157"/>
            <p:cNvSpPr>
              <a:spLocks noChangeArrowheads="1"/>
            </p:cNvSpPr>
            <p:nvPr/>
          </p:nvSpPr>
          <p:spPr bwMode="auto">
            <a:xfrm>
              <a:off x="3193" y="2622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2" name="AutoShape 158"/>
            <p:cNvSpPr>
              <a:spLocks noChangeArrowheads="1"/>
            </p:cNvSpPr>
            <p:nvPr/>
          </p:nvSpPr>
          <p:spPr bwMode="auto">
            <a:xfrm>
              <a:off x="3193" y="2571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3" name="AutoShape 159"/>
            <p:cNvSpPr>
              <a:spLocks noChangeArrowheads="1"/>
            </p:cNvSpPr>
            <p:nvPr/>
          </p:nvSpPr>
          <p:spPr bwMode="auto">
            <a:xfrm>
              <a:off x="3194" y="2519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4" name="AutoShape 160"/>
            <p:cNvSpPr>
              <a:spLocks noChangeArrowheads="1"/>
            </p:cNvSpPr>
            <p:nvPr/>
          </p:nvSpPr>
          <p:spPr bwMode="auto">
            <a:xfrm>
              <a:off x="3194" y="2468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5" name="AutoShape 161"/>
            <p:cNvSpPr>
              <a:spLocks noChangeArrowheads="1"/>
            </p:cNvSpPr>
            <p:nvPr/>
          </p:nvSpPr>
          <p:spPr bwMode="auto">
            <a:xfrm>
              <a:off x="3194" y="2417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6" name="AutoShape 162"/>
            <p:cNvSpPr>
              <a:spLocks noChangeArrowheads="1"/>
            </p:cNvSpPr>
            <p:nvPr/>
          </p:nvSpPr>
          <p:spPr bwMode="auto">
            <a:xfrm>
              <a:off x="3194" y="2366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7" name="AutoShape 163"/>
            <p:cNvSpPr>
              <a:spLocks noChangeArrowheads="1"/>
            </p:cNvSpPr>
            <p:nvPr/>
          </p:nvSpPr>
          <p:spPr bwMode="auto">
            <a:xfrm>
              <a:off x="3195" y="2314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8" name="AutoShape 164"/>
            <p:cNvSpPr>
              <a:spLocks noChangeArrowheads="1"/>
            </p:cNvSpPr>
            <p:nvPr/>
          </p:nvSpPr>
          <p:spPr bwMode="auto">
            <a:xfrm>
              <a:off x="3195" y="2263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09" name="AutoShape 165"/>
            <p:cNvSpPr>
              <a:spLocks noChangeArrowheads="1"/>
            </p:cNvSpPr>
            <p:nvPr/>
          </p:nvSpPr>
          <p:spPr bwMode="auto">
            <a:xfrm>
              <a:off x="3194" y="2211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10" name="AutoShape 166"/>
            <p:cNvSpPr>
              <a:spLocks noChangeArrowheads="1"/>
            </p:cNvSpPr>
            <p:nvPr/>
          </p:nvSpPr>
          <p:spPr bwMode="auto">
            <a:xfrm>
              <a:off x="3194" y="2160"/>
              <a:ext cx="192" cy="69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956" name="Group 212"/>
          <p:cNvGrpSpPr>
            <a:grpSpLocks/>
          </p:cNvGrpSpPr>
          <p:nvPr/>
        </p:nvGrpSpPr>
        <p:grpSpPr bwMode="auto">
          <a:xfrm>
            <a:off x="5292725" y="3675063"/>
            <a:ext cx="393700" cy="1077912"/>
            <a:chOff x="3237" y="2292"/>
            <a:chExt cx="266" cy="729"/>
          </a:xfrm>
        </p:grpSpPr>
        <p:sp>
          <p:nvSpPr>
            <p:cNvPr id="31922" name="AutoShape 178"/>
            <p:cNvSpPr>
              <a:spLocks noChangeArrowheads="1"/>
            </p:cNvSpPr>
            <p:nvPr/>
          </p:nvSpPr>
          <p:spPr bwMode="auto">
            <a:xfrm>
              <a:off x="3237" y="2927"/>
              <a:ext cx="264" cy="94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23" name="AutoShape 179"/>
            <p:cNvSpPr>
              <a:spLocks noChangeArrowheads="1"/>
            </p:cNvSpPr>
            <p:nvPr/>
          </p:nvSpPr>
          <p:spPr bwMode="auto">
            <a:xfrm>
              <a:off x="3237" y="2856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24" name="AutoShape 180"/>
            <p:cNvSpPr>
              <a:spLocks noChangeArrowheads="1"/>
            </p:cNvSpPr>
            <p:nvPr/>
          </p:nvSpPr>
          <p:spPr bwMode="auto">
            <a:xfrm>
              <a:off x="3238" y="2785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25" name="AutoShape 181"/>
            <p:cNvSpPr>
              <a:spLocks noChangeArrowheads="1"/>
            </p:cNvSpPr>
            <p:nvPr/>
          </p:nvSpPr>
          <p:spPr bwMode="auto">
            <a:xfrm>
              <a:off x="3238" y="2715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26" name="AutoShape 182"/>
            <p:cNvSpPr>
              <a:spLocks noChangeArrowheads="1"/>
            </p:cNvSpPr>
            <p:nvPr/>
          </p:nvSpPr>
          <p:spPr bwMode="auto">
            <a:xfrm>
              <a:off x="3238" y="2645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27" name="AutoShape 183"/>
            <p:cNvSpPr>
              <a:spLocks noChangeArrowheads="1"/>
            </p:cNvSpPr>
            <p:nvPr/>
          </p:nvSpPr>
          <p:spPr bwMode="auto">
            <a:xfrm>
              <a:off x="3238" y="2575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28" name="AutoShape 184"/>
            <p:cNvSpPr>
              <a:spLocks noChangeArrowheads="1"/>
            </p:cNvSpPr>
            <p:nvPr/>
          </p:nvSpPr>
          <p:spPr bwMode="auto">
            <a:xfrm>
              <a:off x="3240" y="2504"/>
              <a:ext cx="263" cy="94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29" name="AutoShape 185"/>
            <p:cNvSpPr>
              <a:spLocks noChangeArrowheads="1"/>
            </p:cNvSpPr>
            <p:nvPr/>
          </p:nvSpPr>
          <p:spPr bwMode="auto">
            <a:xfrm>
              <a:off x="3240" y="2433"/>
              <a:ext cx="263" cy="95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0" name="AutoShape 186"/>
            <p:cNvSpPr>
              <a:spLocks noChangeArrowheads="1"/>
            </p:cNvSpPr>
            <p:nvPr/>
          </p:nvSpPr>
          <p:spPr bwMode="auto">
            <a:xfrm>
              <a:off x="3238" y="2362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1" name="AutoShape 187"/>
            <p:cNvSpPr>
              <a:spLocks noChangeArrowheads="1"/>
            </p:cNvSpPr>
            <p:nvPr/>
          </p:nvSpPr>
          <p:spPr bwMode="auto">
            <a:xfrm>
              <a:off x="3238" y="2292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957" name="Group 213"/>
          <p:cNvGrpSpPr>
            <a:grpSpLocks/>
          </p:cNvGrpSpPr>
          <p:nvPr/>
        </p:nvGrpSpPr>
        <p:grpSpPr bwMode="auto">
          <a:xfrm>
            <a:off x="5795963" y="3662363"/>
            <a:ext cx="393700" cy="1076325"/>
            <a:chOff x="3577" y="2299"/>
            <a:chExt cx="267" cy="729"/>
          </a:xfrm>
        </p:grpSpPr>
        <p:sp>
          <p:nvSpPr>
            <p:cNvPr id="31932" name="AutoShape 188"/>
            <p:cNvSpPr>
              <a:spLocks noChangeArrowheads="1"/>
            </p:cNvSpPr>
            <p:nvPr/>
          </p:nvSpPr>
          <p:spPr bwMode="auto">
            <a:xfrm>
              <a:off x="3577" y="2933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3" name="AutoShape 189"/>
            <p:cNvSpPr>
              <a:spLocks noChangeArrowheads="1"/>
            </p:cNvSpPr>
            <p:nvPr/>
          </p:nvSpPr>
          <p:spPr bwMode="auto">
            <a:xfrm>
              <a:off x="3577" y="2863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4" name="AutoShape 190"/>
            <p:cNvSpPr>
              <a:spLocks noChangeArrowheads="1"/>
            </p:cNvSpPr>
            <p:nvPr/>
          </p:nvSpPr>
          <p:spPr bwMode="auto">
            <a:xfrm>
              <a:off x="3579" y="2792"/>
              <a:ext cx="263" cy="95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5" name="AutoShape 191"/>
            <p:cNvSpPr>
              <a:spLocks noChangeArrowheads="1"/>
            </p:cNvSpPr>
            <p:nvPr/>
          </p:nvSpPr>
          <p:spPr bwMode="auto">
            <a:xfrm>
              <a:off x="3579" y="2722"/>
              <a:ext cx="263" cy="95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6" name="AutoShape 192"/>
            <p:cNvSpPr>
              <a:spLocks noChangeArrowheads="1"/>
            </p:cNvSpPr>
            <p:nvPr/>
          </p:nvSpPr>
          <p:spPr bwMode="auto">
            <a:xfrm>
              <a:off x="3579" y="2652"/>
              <a:ext cx="263" cy="95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7" name="AutoShape 193"/>
            <p:cNvSpPr>
              <a:spLocks noChangeArrowheads="1"/>
            </p:cNvSpPr>
            <p:nvPr/>
          </p:nvSpPr>
          <p:spPr bwMode="auto">
            <a:xfrm>
              <a:off x="3579" y="2582"/>
              <a:ext cx="263" cy="95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8" name="AutoShape 194"/>
            <p:cNvSpPr>
              <a:spLocks noChangeArrowheads="1"/>
            </p:cNvSpPr>
            <p:nvPr/>
          </p:nvSpPr>
          <p:spPr bwMode="auto">
            <a:xfrm>
              <a:off x="3580" y="2510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39" name="AutoShape 195"/>
            <p:cNvSpPr>
              <a:spLocks noChangeArrowheads="1"/>
            </p:cNvSpPr>
            <p:nvPr/>
          </p:nvSpPr>
          <p:spPr bwMode="auto">
            <a:xfrm>
              <a:off x="3580" y="2440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40" name="AutoShape 196"/>
            <p:cNvSpPr>
              <a:spLocks noChangeArrowheads="1"/>
            </p:cNvSpPr>
            <p:nvPr/>
          </p:nvSpPr>
          <p:spPr bwMode="auto">
            <a:xfrm>
              <a:off x="3579" y="2369"/>
              <a:ext cx="263" cy="95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41" name="AutoShape 197"/>
            <p:cNvSpPr>
              <a:spLocks noChangeArrowheads="1"/>
            </p:cNvSpPr>
            <p:nvPr/>
          </p:nvSpPr>
          <p:spPr bwMode="auto">
            <a:xfrm>
              <a:off x="3579" y="2299"/>
              <a:ext cx="263" cy="95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958" name="Group 214"/>
          <p:cNvGrpSpPr>
            <a:grpSpLocks/>
          </p:cNvGrpSpPr>
          <p:nvPr/>
        </p:nvGrpSpPr>
        <p:grpSpPr bwMode="auto">
          <a:xfrm>
            <a:off x="6288088" y="3660775"/>
            <a:ext cx="392112" cy="1076325"/>
            <a:chOff x="3910" y="2306"/>
            <a:chExt cx="266" cy="729"/>
          </a:xfrm>
        </p:grpSpPr>
        <p:sp>
          <p:nvSpPr>
            <p:cNvPr id="31942" name="AutoShape 198"/>
            <p:cNvSpPr>
              <a:spLocks noChangeArrowheads="1"/>
            </p:cNvSpPr>
            <p:nvPr/>
          </p:nvSpPr>
          <p:spPr bwMode="auto">
            <a:xfrm>
              <a:off x="3910" y="2940"/>
              <a:ext cx="263" cy="95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43" name="AutoShape 199"/>
            <p:cNvSpPr>
              <a:spLocks noChangeArrowheads="1"/>
            </p:cNvSpPr>
            <p:nvPr/>
          </p:nvSpPr>
          <p:spPr bwMode="auto">
            <a:xfrm>
              <a:off x="3910" y="2870"/>
              <a:ext cx="263" cy="95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44" name="AutoShape 200"/>
            <p:cNvSpPr>
              <a:spLocks noChangeArrowheads="1"/>
            </p:cNvSpPr>
            <p:nvPr/>
          </p:nvSpPr>
          <p:spPr bwMode="auto">
            <a:xfrm>
              <a:off x="3911" y="2799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45" name="AutoShape 201"/>
            <p:cNvSpPr>
              <a:spLocks noChangeArrowheads="1"/>
            </p:cNvSpPr>
            <p:nvPr/>
          </p:nvSpPr>
          <p:spPr bwMode="auto">
            <a:xfrm>
              <a:off x="3911" y="2729"/>
              <a:ext cx="264" cy="94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46" name="AutoShape 202"/>
            <p:cNvSpPr>
              <a:spLocks noChangeArrowheads="1"/>
            </p:cNvSpPr>
            <p:nvPr/>
          </p:nvSpPr>
          <p:spPr bwMode="auto">
            <a:xfrm>
              <a:off x="3911" y="2659"/>
              <a:ext cx="264" cy="94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47" name="AutoShape 203"/>
            <p:cNvSpPr>
              <a:spLocks noChangeArrowheads="1"/>
            </p:cNvSpPr>
            <p:nvPr/>
          </p:nvSpPr>
          <p:spPr bwMode="auto">
            <a:xfrm>
              <a:off x="3911" y="2589"/>
              <a:ext cx="264" cy="94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48" name="AutoShape 204"/>
            <p:cNvSpPr>
              <a:spLocks noChangeArrowheads="1"/>
            </p:cNvSpPr>
            <p:nvPr/>
          </p:nvSpPr>
          <p:spPr bwMode="auto">
            <a:xfrm>
              <a:off x="3912" y="2517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99FFCC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49" name="AutoShape 205"/>
            <p:cNvSpPr>
              <a:spLocks noChangeArrowheads="1"/>
            </p:cNvSpPr>
            <p:nvPr/>
          </p:nvSpPr>
          <p:spPr bwMode="auto">
            <a:xfrm>
              <a:off x="3912" y="2447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0066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50" name="AutoShape 206"/>
            <p:cNvSpPr>
              <a:spLocks noChangeArrowheads="1"/>
            </p:cNvSpPr>
            <p:nvPr/>
          </p:nvSpPr>
          <p:spPr bwMode="auto">
            <a:xfrm>
              <a:off x="3911" y="2376"/>
              <a:ext cx="264" cy="95"/>
            </a:xfrm>
            <a:prstGeom prst="can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51" name="AutoShape 207"/>
            <p:cNvSpPr>
              <a:spLocks noChangeArrowheads="1"/>
            </p:cNvSpPr>
            <p:nvPr/>
          </p:nvSpPr>
          <p:spPr bwMode="auto">
            <a:xfrm>
              <a:off x="3911" y="2306"/>
              <a:ext cx="264" cy="94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977" name="Group 233"/>
          <p:cNvGrpSpPr>
            <a:grpSpLocks/>
          </p:cNvGrpSpPr>
          <p:nvPr/>
        </p:nvGrpSpPr>
        <p:grpSpPr bwMode="auto">
          <a:xfrm>
            <a:off x="4743450" y="4830763"/>
            <a:ext cx="3746500" cy="635000"/>
            <a:chOff x="2988" y="3043"/>
            <a:chExt cx="2360" cy="400"/>
          </a:xfrm>
        </p:grpSpPr>
        <p:sp>
          <p:nvSpPr>
            <p:cNvPr id="31960" name="Text Box 216"/>
            <p:cNvSpPr txBox="1">
              <a:spLocks noChangeArrowheads="1"/>
            </p:cNvSpPr>
            <p:nvPr/>
          </p:nvSpPr>
          <p:spPr bwMode="auto">
            <a:xfrm>
              <a:off x="3669" y="3212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</a:rPr>
                <a:t>20</a:t>
              </a:r>
              <a:endParaRPr lang="en-US" altLang="en-US" smtClean="0">
                <a:solidFill>
                  <a:srgbClr val="FF0000"/>
                </a:solidFill>
              </a:endParaRPr>
            </a:p>
          </p:txBody>
        </p:sp>
        <p:sp>
          <p:nvSpPr>
            <p:cNvPr id="31961" name="Text Box 217"/>
            <p:cNvSpPr txBox="1">
              <a:spLocks noChangeArrowheads="1"/>
            </p:cNvSpPr>
            <p:nvPr/>
          </p:nvSpPr>
          <p:spPr bwMode="auto">
            <a:xfrm>
              <a:off x="2988" y="3108"/>
              <a:ext cx="10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Ollie gets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962" name="Text Box 218"/>
            <p:cNvSpPr txBox="1">
              <a:spLocks noChangeArrowheads="1"/>
            </p:cNvSpPr>
            <p:nvPr/>
          </p:nvSpPr>
          <p:spPr bwMode="auto">
            <a:xfrm>
              <a:off x="3710" y="3043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7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963" name="Line 219"/>
            <p:cNvSpPr>
              <a:spLocks noChangeShapeType="1"/>
            </p:cNvSpPr>
            <p:nvPr/>
          </p:nvSpPr>
          <p:spPr bwMode="auto">
            <a:xfrm>
              <a:off x="3723" y="3246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64" name="Text Box 220"/>
            <p:cNvSpPr txBox="1">
              <a:spLocks noChangeArrowheads="1"/>
            </p:cNvSpPr>
            <p:nvPr/>
          </p:nvSpPr>
          <p:spPr bwMode="auto">
            <a:xfrm>
              <a:off x="3912" y="3124"/>
              <a:ext cx="1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 80 = 28 counters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978" name="Group 234"/>
          <p:cNvGrpSpPr>
            <a:grpSpLocks/>
          </p:cNvGrpSpPr>
          <p:nvPr/>
        </p:nvGrpSpPr>
        <p:grpSpPr bwMode="auto">
          <a:xfrm>
            <a:off x="323850" y="5478463"/>
            <a:ext cx="3848100" cy="635000"/>
            <a:chOff x="204" y="3451"/>
            <a:chExt cx="2424" cy="400"/>
          </a:xfrm>
        </p:grpSpPr>
        <p:sp>
          <p:nvSpPr>
            <p:cNvPr id="31965" name="Text Box 221"/>
            <p:cNvSpPr txBox="1">
              <a:spLocks noChangeArrowheads="1"/>
            </p:cNvSpPr>
            <p:nvPr/>
          </p:nvSpPr>
          <p:spPr bwMode="auto">
            <a:xfrm>
              <a:off x="949" y="362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</a:rPr>
                <a:t>20</a:t>
              </a:r>
              <a:endParaRPr lang="en-US" altLang="en-US" smtClean="0">
                <a:solidFill>
                  <a:srgbClr val="FF0000"/>
                </a:solidFill>
              </a:endParaRPr>
            </a:p>
          </p:txBody>
        </p:sp>
        <p:sp>
          <p:nvSpPr>
            <p:cNvPr id="31966" name="Text Box 222"/>
            <p:cNvSpPr txBox="1">
              <a:spLocks noChangeArrowheads="1"/>
            </p:cNvSpPr>
            <p:nvPr/>
          </p:nvSpPr>
          <p:spPr bwMode="auto">
            <a:xfrm>
              <a:off x="204" y="3516"/>
              <a:ext cx="10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Hippo gets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967" name="Text Box 223"/>
            <p:cNvSpPr txBox="1">
              <a:spLocks noChangeArrowheads="1"/>
            </p:cNvSpPr>
            <p:nvPr/>
          </p:nvSpPr>
          <p:spPr bwMode="auto">
            <a:xfrm>
              <a:off x="990" y="3451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3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968" name="Line 224"/>
            <p:cNvSpPr>
              <a:spLocks noChangeShapeType="1"/>
            </p:cNvSpPr>
            <p:nvPr/>
          </p:nvSpPr>
          <p:spPr bwMode="auto">
            <a:xfrm>
              <a:off x="1003" y="3654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69" name="Text Box 225"/>
            <p:cNvSpPr txBox="1">
              <a:spLocks noChangeArrowheads="1"/>
            </p:cNvSpPr>
            <p:nvPr/>
          </p:nvSpPr>
          <p:spPr bwMode="auto">
            <a:xfrm>
              <a:off x="1192" y="3532"/>
              <a:ext cx="1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 80 = 12 counters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979" name="Group 235"/>
          <p:cNvGrpSpPr>
            <a:grpSpLocks/>
          </p:cNvGrpSpPr>
          <p:nvPr/>
        </p:nvGrpSpPr>
        <p:grpSpPr bwMode="auto">
          <a:xfrm>
            <a:off x="4743450" y="5503863"/>
            <a:ext cx="4013200" cy="635000"/>
            <a:chOff x="2988" y="3467"/>
            <a:chExt cx="2528" cy="400"/>
          </a:xfrm>
        </p:grpSpPr>
        <p:sp>
          <p:nvSpPr>
            <p:cNvPr id="31970" name="Text Box 226"/>
            <p:cNvSpPr txBox="1">
              <a:spLocks noChangeArrowheads="1"/>
            </p:cNvSpPr>
            <p:nvPr/>
          </p:nvSpPr>
          <p:spPr bwMode="auto">
            <a:xfrm>
              <a:off x="3837" y="363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</a:rPr>
                <a:t>20</a:t>
              </a:r>
              <a:endParaRPr lang="en-US" altLang="en-US" smtClean="0">
                <a:solidFill>
                  <a:srgbClr val="FF0000"/>
                </a:solidFill>
              </a:endParaRPr>
            </a:p>
          </p:txBody>
        </p:sp>
        <p:sp>
          <p:nvSpPr>
            <p:cNvPr id="31971" name="Text Box 227"/>
            <p:cNvSpPr txBox="1">
              <a:spLocks noChangeArrowheads="1"/>
            </p:cNvSpPr>
            <p:nvPr/>
          </p:nvSpPr>
          <p:spPr bwMode="auto">
            <a:xfrm>
              <a:off x="2988" y="3532"/>
              <a:ext cx="10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Jumbo gets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972" name="Text Box 228"/>
            <p:cNvSpPr txBox="1">
              <a:spLocks noChangeArrowheads="1"/>
            </p:cNvSpPr>
            <p:nvPr/>
          </p:nvSpPr>
          <p:spPr bwMode="auto">
            <a:xfrm>
              <a:off x="3878" y="3467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6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973" name="Line 229"/>
            <p:cNvSpPr>
              <a:spLocks noChangeShapeType="1"/>
            </p:cNvSpPr>
            <p:nvPr/>
          </p:nvSpPr>
          <p:spPr bwMode="auto">
            <a:xfrm>
              <a:off x="3891" y="3670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74" name="Text Box 230"/>
            <p:cNvSpPr txBox="1">
              <a:spLocks noChangeArrowheads="1"/>
            </p:cNvSpPr>
            <p:nvPr/>
          </p:nvSpPr>
          <p:spPr bwMode="auto">
            <a:xfrm>
              <a:off x="4080" y="3548"/>
              <a:ext cx="1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000000"/>
                  </a:solidFill>
                </a:rPr>
                <a:t>of  80 = 24 counters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975" name="Text Box 231"/>
          <p:cNvSpPr txBox="1">
            <a:spLocks noChangeArrowheads="1"/>
          </p:cNvSpPr>
          <p:nvPr/>
        </p:nvSpPr>
        <p:spPr bwMode="auto">
          <a:xfrm>
            <a:off x="2551113" y="6186488"/>
            <a:ext cx="3732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Check: 16 + 28 + 12  + 24 = 80 </a:t>
            </a:r>
            <a:r>
              <a:rPr lang="en-GB" altLang="en-US" smtClean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grpSp>
        <p:nvGrpSpPr>
          <p:cNvPr id="31983" name="Group 239"/>
          <p:cNvGrpSpPr>
            <a:grpSpLocks/>
          </p:cNvGrpSpPr>
          <p:nvPr/>
        </p:nvGrpSpPr>
        <p:grpSpPr bwMode="auto">
          <a:xfrm>
            <a:off x="1346200" y="1879600"/>
            <a:ext cx="3467100" cy="912813"/>
            <a:chOff x="848" y="1184"/>
            <a:chExt cx="2184" cy="575"/>
          </a:xfrm>
        </p:grpSpPr>
        <p:sp>
          <p:nvSpPr>
            <p:cNvPr id="31980" name="Oval 236"/>
            <p:cNvSpPr>
              <a:spLocks noChangeArrowheads="1"/>
            </p:cNvSpPr>
            <p:nvPr/>
          </p:nvSpPr>
          <p:spPr bwMode="auto">
            <a:xfrm>
              <a:off x="848" y="1184"/>
              <a:ext cx="936" cy="2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81" name="Line 237"/>
            <p:cNvSpPr>
              <a:spLocks noChangeShapeType="1"/>
            </p:cNvSpPr>
            <p:nvPr/>
          </p:nvSpPr>
          <p:spPr bwMode="auto">
            <a:xfrm flipH="1" flipV="1">
              <a:off x="1696" y="1416"/>
              <a:ext cx="536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1982" name="Text Box 238"/>
            <p:cNvSpPr txBox="1">
              <a:spLocks noChangeArrowheads="1"/>
            </p:cNvSpPr>
            <p:nvPr/>
          </p:nvSpPr>
          <p:spPr bwMode="auto">
            <a:xfrm>
              <a:off x="2240" y="1528"/>
              <a:ext cx="7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mtClean="0">
                  <a:solidFill>
                    <a:srgbClr val="FF0000"/>
                  </a:solidFill>
                </a:rPr>
                <a:t>20 </a:t>
              </a:r>
              <a:r>
                <a:rPr lang="en-GB" altLang="en-US" smtClean="0">
                  <a:solidFill>
                    <a:srgbClr val="000000"/>
                  </a:solidFill>
                </a:rPr>
                <a:t>parts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985" name="Group 241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31986" name="Group 242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31987" name="AutoShape 2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88" name="AutoShape 24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89" name="AutoShape 24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90" name="AutoShape 24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91" name="AutoShape 24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992" name="Group 248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31993" name="AutoShape 2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94" name="AutoShape 25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95" name="AutoShape 25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96" name="AutoShape 25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97" name="AutoShape 25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998" name="Group 254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31999" name="AutoShape 2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00" name="AutoShape 25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01" name="AutoShape 25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02" name="AutoShape 25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03" name="AutoShape 25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004" name="Group 260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32005" name="AutoShape 2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06" name="AutoShape 26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07" name="AutoShape 26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08" name="AutoShape 26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09" name="AutoShape 26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010" name="Group 266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32011" name="AutoShape 2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12" name="AutoShape 26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13" name="AutoShape 26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14" name="AutoShape 27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15" name="AutoShape 27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016" name="AutoShape 272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17" name="AutoShape 273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18" name="AutoShape 274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19" name="AutoShape 275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20" name="AutoShape 276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21" name="AutoShape 277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22" name="AutoShape 278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23" name="AutoShape 279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024" name="Group 280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32025" name="Group 281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32026" name="AutoShape 2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27" name="AutoShape 28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28" name="AutoShape 28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29" name="AutoShape 28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30" name="AutoShape 28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031" name="Group 287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32032" name="AutoShape 2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33" name="AutoShape 28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34" name="AutoShape 29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35" name="AutoShape 29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36" name="AutoShape 29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037" name="Group 293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32038" name="AutoShape 2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39" name="AutoShape 29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40" name="AutoShape 29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41" name="AutoShape 29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42" name="AutoShape 29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043" name="Group 299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32044" name="AutoShape 3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45" name="AutoShape 30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46" name="AutoShape 30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47" name="AutoShape 30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48" name="AutoShape 30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049" name="Group 305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32050" name="AutoShape 30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1" name="AutoShape 30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2" name="AutoShape 30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3" name="AutoShape 30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4" name="AutoShape 31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055" name="AutoShape 311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56" name="AutoShape 312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57" name="AutoShape 313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58" name="AutoShape 314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59" name="AutoShape 315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60" name="AutoShape 316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61" name="AutoShape 317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62" name="AutoShape 318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063" name="Group 319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32064" name="Group 320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32065" name="AutoShape 321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66" name="AutoShape 322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67" name="AutoShape 323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68" name="AutoShape 324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069" name="Group 325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32070" name="AutoShape 32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71" name="AutoShape 32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72" name="AutoShape 32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73" name="AutoShape 32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74" name="AutoShape 33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075" name="Group 331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32076" name="AutoShape 3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77" name="AutoShape 333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78" name="AutoShape 334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79" name="AutoShape 335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80" name="AutoShape 336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081" name="Group 337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32082" name="AutoShape 3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83" name="AutoShape 339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84" name="AutoShape 340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85" name="AutoShape 341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86" name="AutoShape 342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2087" name="AutoShape 343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88" name="AutoShape 344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89" name="AutoShape 345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090" name="AutoShape 346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091" name="Group 347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32092" name="Group 348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32093" name="AutoShape 349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94" name="AutoShape 350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95" name="AutoShape 351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96" name="AutoShape 352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097" name="Group 353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32098" name="AutoShape 35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99" name="AutoShape 355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00" name="AutoShape 356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01" name="AutoShape 357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02" name="AutoShape 358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103" name="Group 359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32104" name="AutoShape 3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05" name="AutoShape 361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06" name="AutoShape 362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07" name="AutoShape 363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08" name="AutoShape 364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109" name="Group 365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32110" name="AutoShape 3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11" name="AutoShape 367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12" name="AutoShape 368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13" name="AutoShape 369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14" name="AutoShape 370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2115" name="AutoShape 371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116" name="AutoShape 372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117" name="AutoShape 373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118" name="AutoShape 374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9336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7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684463" y="422275"/>
            <a:ext cx="36718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000000"/>
                </a:solidFill>
              </a:rPr>
              <a:t>Sharing in a Given Ratio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1058863"/>
            <a:ext cx="8050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1.</a:t>
            </a:r>
            <a:r>
              <a:rPr lang="en-GB" altLang="en-US" smtClean="0">
                <a:solidFill>
                  <a:srgbClr val="000000"/>
                </a:solidFill>
              </a:rPr>
              <a:t>  Alan, Becky and Charlie share 72 sweets in the ratio 2 : 3 : 4. How many sweets do they each receive? 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08000" y="481013"/>
            <a:ext cx="1420813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Questions 3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42900" y="2227263"/>
            <a:ext cx="8050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2.</a:t>
            </a:r>
            <a:r>
              <a:rPr lang="en-GB" altLang="en-US" smtClean="0">
                <a:solidFill>
                  <a:srgbClr val="000000"/>
                </a:solidFill>
              </a:rPr>
              <a:t>  Paula, Robert and Karl share £240 in the ratio 4 : 5 : 3. How much money do they each receive? 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393700" y="3370263"/>
            <a:ext cx="8050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3.</a:t>
            </a:r>
            <a:r>
              <a:rPr lang="en-GB" altLang="en-US" smtClean="0">
                <a:solidFill>
                  <a:srgbClr val="000000"/>
                </a:solidFill>
              </a:rPr>
              <a:t>  A piece of wood 2.8 m long, is cut into 3 pieces in the ratio 4 : 3 : 7. Find the length of each piece.  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81000" y="4386263"/>
            <a:ext cx="8050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4.</a:t>
            </a:r>
            <a:r>
              <a:rPr lang="en-GB" altLang="en-US" smtClean="0">
                <a:solidFill>
                  <a:srgbClr val="000000"/>
                </a:solidFill>
              </a:rPr>
              <a:t>  A metal alloy block of mass 56 kg consists of copper, zinc and tin in the ratio 4 : 3 : 1. Find the mass of each metal.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419100" y="5592763"/>
            <a:ext cx="8139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CC"/>
                </a:solidFill>
              </a:rPr>
              <a:t>5.</a:t>
            </a:r>
            <a:r>
              <a:rPr lang="en-GB" altLang="en-US" smtClean="0">
                <a:solidFill>
                  <a:srgbClr val="000000"/>
                </a:solidFill>
              </a:rPr>
              <a:t>  Jack, Jenny, Paul and Kate share 720 marbles in the ratio 2 : 9 : 4 : 3. How much does each receive?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74675" y="16986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Alan gets 16 sweets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3267075" y="16986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Becky gets 24 sweets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048375" y="16986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Charlie gets 32 sweets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574675" y="28797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Paula gets £80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267075" y="28797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Robert gets £100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6048375" y="28797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Karl gets £60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00075" y="3984625"/>
            <a:ext cx="24749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Piece 1 = 80 cm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3267075" y="39973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Piece 2 = 60 cm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124575" y="39973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Piece 3 = 140 cm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638175" y="5089525"/>
            <a:ext cx="24749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Copper = 28 kg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3305175" y="51022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Zinc = 21 kg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6162675" y="5102225"/>
            <a:ext cx="25638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Tin = 7 kg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739775" y="6181725"/>
            <a:ext cx="17764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Jack gets 80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2695575" y="6181725"/>
            <a:ext cx="17764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Jenny gets 360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4638675" y="6181725"/>
            <a:ext cx="17764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Paul gets 160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6632575" y="6169025"/>
            <a:ext cx="1776413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Kate gets 120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32814" name="Group 46"/>
          <p:cNvGrpSpPr>
            <a:grpSpLocks/>
          </p:cNvGrpSpPr>
          <p:nvPr/>
        </p:nvGrpSpPr>
        <p:grpSpPr bwMode="auto">
          <a:xfrm>
            <a:off x="0" y="0"/>
            <a:ext cx="9144000" cy="285750"/>
            <a:chOff x="0" y="0"/>
            <a:chExt cx="5826" cy="180"/>
          </a:xfrm>
        </p:grpSpPr>
        <p:grpSp>
          <p:nvGrpSpPr>
            <p:cNvPr id="32815" name="Group 47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32816" name="AutoShape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7" name="AutoShape 49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8" name="AutoShape 50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9" name="AutoShape 51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0" name="AutoShape 52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1" name="Group 53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32822" name="AutoShape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3" name="AutoShape 55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4" name="AutoShape 56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5" name="AutoShape 57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6" name="AutoShape 58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7" name="Group 59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32828" name="AutoShape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9" name="AutoShape 61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0" name="AutoShape 62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1" name="AutoShape 63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2" name="AutoShape 64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3" name="Group 65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32834" name="AutoShape 6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5" name="AutoShape 67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6" name="AutoShape 68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7" name="AutoShape 69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8" name="AutoShape 70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9" name="Group 71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32840" name="AutoShape 7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1" name="AutoShape 73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2" name="AutoShape 74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3" name="AutoShape 75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4" name="AutoShape 76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45" name="AutoShape 77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46" name="AutoShape 78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47" name="AutoShape 79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48" name="AutoShape 80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49" name="AutoShape 81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50" name="AutoShape 82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51" name="AutoShape 83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52" name="AutoShape 84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853" name="Group 85"/>
          <p:cNvGrpSpPr>
            <a:grpSpLocks/>
          </p:cNvGrpSpPr>
          <p:nvPr/>
        </p:nvGrpSpPr>
        <p:grpSpPr bwMode="auto">
          <a:xfrm>
            <a:off x="-7938" y="6572250"/>
            <a:ext cx="9144001" cy="285750"/>
            <a:chOff x="0" y="0"/>
            <a:chExt cx="5826" cy="180"/>
          </a:xfrm>
        </p:grpSpPr>
        <p:grpSp>
          <p:nvGrpSpPr>
            <p:cNvPr id="32854" name="Group 86"/>
            <p:cNvGrpSpPr>
              <a:grpSpLocks/>
            </p:cNvGrpSpPr>
            <p:nvPr/>
          </p:nvGrpSpPr>
          <p:grpSpPr bwMode="auto">
            <a:xfrm>
              <a:off x="0" y="0"/>
              <a:ext cx="880" cy="180"/>
              <a:chOff x="0" y="0"/>
              <a:chExt cx="880" cy="180"/>
            </a:xfrm>
          </p:grpSpPr>
          <p:sp>
            <p:nvSpPr>
              <p:cNvPr id="32855" name="AutoShape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6" name="AutoShape 88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7" name="AutoShape 89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8" name="AutoShape 90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9" name="AutoShape 91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0" name="Group 92"/>
            <p:cNvGrpSpPr>
              <a:grpSpLocks/>
            </p:cNvGrpSpPr>
            <p:nvPr/>
          </p:nvGrpSpPr>
          <p:grpSpPr bwMode="auto">
            <a:xfrm>
              <a:off x="876" y="0"/>
              <a:ext cx="880" cy="180"/>
              <a:chOff x="0" y="0"/>
              <a:chExt cx="880" cy="180"/>
            </a:xfrm>
          </p:grpSpPr>
          <p:sp>
            <p:nvSpPr>
              <p:cNvPr id="32861" name="AutoShape 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62" name="AutoShape 94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63" name="AutoShape 95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64" name="AutoShape 96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65" name="AutoShape 97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6" name="Group 98"/>
            <p:cNvGrpSpPr>
              <a:grpSpLocks/>
            </p:cNvGrpSpPr>
            <p:nvPr/>
          </p:nvGrpSpPr>
          <p:grpSpPr bwMode="auto">
            <a:xfrm>
              <a:off x="1756" y="0"/>
              <a:ext cx="880" cy="180"/>
              <a:chOff x="0" y="0"/>
              <a:chExt cx="880" cy="180"/>
            </a:xfrm>
          </p:grpSpPr>
          <p:sp>
            <p:nvSpPr>
              <p:cNvPr id="32867" name="AutoShape 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68" name="AutoShape 100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69" name="AutoShape 101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70" name="AutoShape 102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71" name="AutoShape 103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2" name="Group 104"/>
            <p:cNvGrpSpPr>
              <a:grpSpLocks/>
            </p:cNvGrpSpPr>
            <p:nvPr/>
          </p:nvGrpSpPr>
          <p:grpSpPr bwMode="auto">
            <a:xfrm>
              <a:off x="2636" y="0"/>
              <a:ext cx="880" cy="180"/>
              <a:chOff x="0" y="0"/>
              <a:chExt cx="880" cy="180"/>
            </a:xfrm>
          </p:grpSpPr>
          <p:sp>
            <p:nvSpPr>
              <p:cNvPr id="32873" name="AutoShape 10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74" name="AutoShape 106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75" name="AutoShape 107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76" name="AutoShape 108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77" name="AutoShape 109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8" name="Group 110"/>
            <p:cNvGrpSpPr>
              <a:grpSpLocks/>
            </p:cNvGrpSpPr>
            <p:nvPr/>
          </p:nvGrpSpPr>
          <p:grpSpPr bwMode="auto">
            <a:xfrm>
              <a:off x="3534" y="0"/>
              <a:ext cx="880" cy="180"/>
              <a:chOff x="0" y="0"/>
              <a:chExt cx="880" cy="180"/>
            </a:xfrm>
          </p:grpSpPr>
          <p:sp>
            <p:nvSpPr>
              <p:cNvPr id="32879" name="AutoShape 1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80" name="AutoShape 112"/>
              <p:cNvSpPr>
                <a:spLocks noChangeArrowheads="1"/>
              </p:cNvSpPr>
              <p:nvPr/>
            </p:nvSpPr>
            <p:spPr bwMode="auto">
              <a:xfrm>
                <a:off x="17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81" name="AutoShape 113"/>
              <p:cNvSpPr>
                <a:spLocks noChangeArrowheads="1"/>
              </p:cNvSpPr>
              <p:nvPr/>
            </p:nvSpPr>
            <p:spPr bwMode="auto">
              <a:xfrm>
                <a:off x="352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82" name="AutoShape 114"/>
              <p:cNvSpPr>
                <a:spLocks noChangeArrowheads="1"/>
              </p:cNvSpPr>
              <p:nvPr/>
            </p:nvSpPr>
            <p:spPr bwMode="auto">
              <a:xfrm>
                <a:off x="524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83" name="AutoShape 115"/>
              <p:cNvSpPr>
                <a:spLocks noChangeArrowheads="1"/>
              </p:cNvSpPr>
              <p:nvPr/>
            </p:nvSpPr>
            <p:spPr bwMode="auto">
              <a:xfrm>
                <a:off x="700" y="0"/>
                <a:ext cx="180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84" name="AutoShape 116"/>
            <p:cNvSpPr>
              <a:spLocks noChangeArrowheads="1"/>
            </p:cNvSpPr>
            <p:nvPr/>
          </p:nvSpPr>
          <p:spPr bwMode="auto">
            <a:xfrm>
              <a:off x="44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85" name="AutoShape 117"/>
            <p:cNvSpPr>
              <a:spLocks noChangeArrowheads="1"/>
            </p:cNvSpPr>
            <p:nvPr/>
          </p:nvSpPr>
          <p:spPr bwMode="auto">
            <a:xfrm>
              <a:off x="458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86" name="AutoShape 118"/>
            <p:cNvSpPr>
              <a:spLocks noChangeArrowheads="1"/>
            </p:cNvSpPr>
            <p:nvPr/>
          </p:nvSpPr>
          <p:spPr bwMode="auto">
            <a:xfrm>
              <a:off x="47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87" name="AutoShape 119"/>
            <p:cNvSpPr>
              <a:spLocks noChangeArrowheads="1"/>
            </p:cNvSpPr>
            <p:nvPr/>
          </p:nvSpPr>
          <p:spPr bwMode="auto">
            <a:xfrm>
              <a:off x="4938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88" name="AutoShape 120"/>
            <p:cNvSpPr>
              <a:spLocks noChangeArrowheads="1"/>
            </p:cNvSpPr>
            <p:nvPr/>
          </p:nvSpPr>
          <p:spPr bwMode="auto">
            <a:xfrm>
              <a:off x="511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89" name="AutoShape 121"/>
            <p:cNvSpPr>
              <a:spLocks noChangeArrowheads="1"/>
            </p:cNvSpPr>
            <p:nvPr/>
          </p:nvSpPr>
          <p:spPr bwMode="auto">
            <a:xfrm>
              <a:off x="5294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90" name="AutoShape 122"/>
            <p:cNvSpPr>
              <a:spLocks noChangeArrowheads="1"/>
            </p:cNvSpPr>
            <p:nvPr/>
          </p:nvSpPr>
          <p:spPr bwMode="auto">
            <a:xfrm>
              <a:off x="546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891" name="AutoShape 123"/>
            <p:cNvSpPr>
              <a:spLocks noChangeArrowheads="1"/>
            </p:cNvSpPr>
            <p:nvPr/>
          </p:nvSpPr>
          <p:spPr bwMode="auto">
            <a:xfrm>
              <a:off x="5646" y="0"/>
              <a:ext cx="180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892" name="Group 124"/>
          <p:cNvGrpSpPr>
            <a:grpSpLocks/>
          </p:cNvGrpSpPr>
          <p:nvPr/>
        </p:nvGrpSpPr>
        <p:grpSpPr bwMode="auto">
          <a:xfrm>
            <a:off x="-15875" y="285750"/>
            <a:ext cx="300038" cy="6286500"/>
            <a:chOff x="-10" y="180"/>
            <a:chExt cx="189" cy="4000"/>
          </a:xfrm>
        </p:grpSpPr>
        <p:grpSp>
          <p:nvGrpSpPr>
            <p:cNvPr id="32893" name="Group 125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32894" name="AutoShape 126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95" name="AutoShape 127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96" name="AutoShape 128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97" name="AutoShape 129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898" name="Group 130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32899" name="AutoShape 1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00" name="AutoShape 132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01" name="AutoShape 133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02" name="AutoShape 134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03" name="AutoShape 135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904" name="Group 136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32905" name="AutoShape 13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06" name="AutoShape 138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07" name="AutoShape 139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08" name="AutoShape 140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09" name="AutoShape 141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910" name="Group 142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32911" name="AutoShape 1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12" name="AutoShape 144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13" name="AutoShape 145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14" name="AutoShape 146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15" name="AutoShape 147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2916" name="AutoShape 148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917" name="AutoShape 149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918" name="AutoShape 150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919" name="AutoShape 151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920" name="Group 152"/>
          <p:cNvGrpSpPr>
            <a:grpSpLocks/>
          </p:cNvGrpSpPr>
          <p:nvPr/>
        </p:nvGrpSpPr>
        <p:grpSpPr bwMode="auto">
          <a:xfrm>
            <a:off x="8843963" y="285750"/>
            <a:ext cx="300037" cy="6286500"/>
            <a:chOff x="-10" y="180"/>
            <a:chExt cx="189" cy="4000"/>
          </a:xfrm>
        </p:grpSpPr>
        <p:grpSp>
          <p:nvGrpSpPr>
            <p:cNvPr id="32921" name="Group 153"/>
            <p:cNvGrpSpPr>
              <a:grpSpLocks/>
            </p:cNvGrpSpPr>
            <p:nvPr/>
          </p:nvGrpSpPr>
          <p:grpSpPr bwMode="auto">
            <a:xfrm>
              <a:off x="-4" y="180"/>
              <a:ext cx="183" cy="3304"/>
              <a:chOff x="0" y="180"/>
              <a:chExt cx="183" cy="3304"/>
            </a:xfrm>
          </p:grpSpPr>
          <p:sp>
            <p:nvSpPr>
              <p:cNvPr id="32922" name="AutoShape 154"/>
              <p:cNvSpPr>
                <a:spLocks noChangeArrowheads="1"/>
              </p:cNvSpPr>
              <p:nvPr/>
            </p:nvSpPr>
            <p:spPr bwMode="auto">
              <a:xfrm rot="5400000">
                <a:off x="1" y="179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3" name="AutoShape 155"/>
              <p:cNvSpPr>
                <a:spLocks noChangeArrowheads="1"/>
              </p:cNvSpPr>
              <p:nvPr/>
            </p:nvSpPr>
            <p:spPr bwMode="auto">
              <a:xfrm rot="5400000">
                <a:off x="2" y="35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4" name="AutoShape 156"/>
              <p:cNvSpPr>
                <a:spLocks noChangeArrowheads="1"/>
              </p:cNvSpPr>
              <p:nvPr/>
            </p:nvSpPr>
            <p:spPr bwMode="auto">
              <a:xfrm rot="5400000">
                <a:off x="2" y="526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5" name="AutoShape 157"/>
              <p:cNvSpPr>
                <a:spLocks noChangeArrowheads="1"/>
              </p:cNvSpPr>
              <p:nvPr/>
            </p:nvSpPr>
            <p:spPr bwMode="auto">
              <a:xfrm rot="5400000">
                <a:off x="2" y="700"/>
                <a:ext cx="178" cy="180"/>
              </a:xfrm>
              <a:prstGeom prst="bevel">
                <a:avLst>
                  <a:gd name="adj" fmla="val 125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926" name="Group 158"/>
              <p:cNvGrpSpPr>
                <a:grpSpLocks/>
              </p:cNvGrpSpPr>
              <p:nvPr/>
            </p:nvGrpSpPr>
            <p:grpSpPr bwMode="auto">
              <a:xfrm rot="5400000">
                <a:off x="-344" y="1220"/>
                <a:ext cx="870" cy="180"/>
                <a:chOff x="0" y="0"/>
                <a:chExt cx="880" cy="180"/>
              </a:xfrm>
            </p:grpSpPr>
            <p:sp>
              <p:nvSpPr>
                <p:cNvPr id="32927" name="AutoShape 15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28" name="AutoShape 160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29" name="AutoShape 161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30" name="AutoShape 162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31" name="AutoShape 163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932" name="Group 164"/>
              <p:cNvGrpSpPr>
                <a:grpSpLocks/>
              </p:cNvGrpSpPr>
              <p:nvPr/>
            </p:nvGrpSpPr>
            <p:grpSpPr bwMode="auto">
              <a:xfrm rot="5400000">
                <a:off x="-344" y="2090"/>
                <a:ext cx="870" cy="180"/>
                <a:chOff x="0" y="0"/>
                <a:chExt cx="880" cy="180"/>
              </a:xfrm>
            </p:grpSpPr>
            <p:sp>
              <p:nvSpPr>
                <p:cNvPr id="32933" name="AutoShape 16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34" name="AutoShape 166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35" name="AutoShape 167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36" name="AutoShape 168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37" name="AutoShape 169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938" name="Group 170"/>
              <p:cNvGrpSpPr>
                <a:grpSpLocks/>
              </p:cNvGrpSpPr>
              <p:nvPr/>
            </p:nvGrpSpPr>
            <p:grpSpPr bwMode="auto">
              <a:xfrm rot="5400000">
                <a:off x="-342" y="2959"/>
                <a:ext cx="870" cy="180"/>
                <a:chOff x="0" y="0"/>
                <a:chExt cx="880" cy="180"/>
              </a:xfrm>
            </p:grpSpPr>
            <p:sp>
              <p:nvSpPr>
                <p:cNvPr id="32939" name="AutoShape 17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40" name="AutoShape 172"/>
                <p:cNvSpPr>
                  <a:spLocks noChangeArrowheads="1"/>
                </p:cNvSpPr>
                <p:nvPr/>
              </p:nvSpPr>
              <p:spPr bwMode="auto">
                <a:xfrm>
                  <a:off x="17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41" name="AutoShape 173"/>
                <p:cNvSpPr>
                  <a:spLocks noChangeArrowheads="1"/>
                </p:cNvSpPr>
                <p:nvPr/>
              </p:nvSpPr>
              <p:spPr bwMode="auto">
                <a:xfrm>
                  <a:off x="352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42" name="AutoShape 174"/>
                <p:cNvSpPr>
                  <a:spLocks noChangeArrowheads="1"/>
                </p:cNvSpPr>
                <p:nvPr/>
              </p:nvSpPr>
              <p:spPr bwMode="auto">
                <a:xfrm>
                  <a:off x="524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43" name="AutoShape 175"/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180" cy="180"/>
                </a:xfrm>
                <a:prstGeom prst="bevel">
                  <a:avLst>
                    <a:gd name="adj" fmla="val 125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2944" name="AutoShape 176"/>
            <p:cNvSpPr>
              <a:spLocks noChangeArrowheads="1"/>
            </p:cNvSpPr>
            <p:nvPr/>
          </p:nvSpPr>
          <p:spPr bwMode="auto">
            <a:xfrm rot="5400000">
              <a:off x="-1" y="348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945" name="AutoShape 177"/>
            <p:cNvSpPr>
              <a:spLocks noChangeArrowheads="1"/>
            </p:cNvSpPr>
            <p:nvPr/>
          </p:nvSpPr>
          <p:spPr bwMode="auto">
            <a:xfrm rot="5400000">
              <a:off x="-1" y="3653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946" name="AutoShape 178"/>
            <p:cNvSpPr>
              <a:spLocks noChangeArrowheads="1"/>
            </p:cNvSpPr>
            <p:nvPr/>
          </p:nvSpPr>
          <p:spPr bwMode="auto">
            <a:xfrm rot="5400000">
              <a:off x="-4" y="3831"/>
              <a:ext cx="178" cy="180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32947" name="AutoShape 179"/>
            <p:cNvSpPr>
              <a:spLocks noChangeArrowheads="1"/>
            </p:cNvSpPr>
            <p:nvPr/>
          </p:nvSpPr>
          <p:spPr bwMode="auto">
            <a:xfrm rot="5400000">
              <a:off x="-9" y="4001"/>
              <a:ext cx="178" cy="180"/>
            </a:xfrm>
            <a:prstGeom prst="bevel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155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4" grpId="0" animBg="1"/>
      <p:bldP spid="32796" grpId="0" animBg="1"/>
      <p:bldP spid="32797" grpId="0" animBg="1"/>
      <p:bldP spid="32798" grpId="0" animBg="1"/>
      <p:bldP spid="32799" grpId="0" animBg="1"/>
      <p:bldP spid="32800" grpId="0" animBg="1"/>
      <p:bldP spid="32801" grpId="0" animBg="1"/>
      <p:bldP spid="32802" grpId="0" animBg="1"/>
      <p:bldP spid="32803" grpId="0" animBg="1"/>
      <p:bldP spid="32805" grpId="0" animBg="1"/>
      <p:bldP spid="32806" grpId="0" animBg="1"/>
      <p:bldP spid="32807" grpId="0" animBg="1"/>
      <p:bldP spid="32808" grpId="0" animBg="1"/>
      <p:bldP spid="32811" grpId="0" animBg="1"/>
      <p:bldP spid="32812" grpId="0" animBg="1"/>
      <p:bldP spid="328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miley Face 6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miley Face 7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1056" y="1772816"/>
            <a:ext cx="8229600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write a ratio</a:t>
            </a:r>
          </a:p>
          <a:p>
            <a:r>
              <a:rPr lang="en-NZ" dirty="0" smtClean="0"/>
              <a:t>share an amount in a given ratio</a:t>
            </a:r>
          </a:p>
          <a:p>
            <a:pPr marL="0" indent="0">
              <a:buNone/>
            </a:pPr>
            <a:r>
              <a:rPr lang="en-NZ" sz="2500" b="1" dirty="0" smtClean="0">
                <a:solidFill>
                  <a:srgbClr val="7030A0"/>
                </a:solidFill>
              </a:rPr>
              <a:t>10 Ticks level 6 pack 4 page 3 section 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7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167" y="2564904"/>
            <a:ext cx="83253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/>
              </a:rPr>
              <a:t>Starter of the day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770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424" y="2492896"/>
            <a:ext cx="8229600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</a:t>
            </a:r>
            <a:r>
              <a:rPr lang="en-NZ" dirty="0" smtClean="0"/>
              <a:t>solve problems involving ratios</a:t>
            </a:r>
            <a:endParaRPr lang="en-N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5315" y="404664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Ratio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28184" y="1793339"/>
            <a:ext cx="2133600" cy="365125"/>
          </a:xfrm>
        </p:spPr>
        <p:txBody>
          <a:bodyPr/>
          <a:lstStyle/>
          <a:p>
            <a:fld id="{F9ED6EB8-3301-470C-817F-4400CBC324A3}" type="datetime3">
              <a:rPr lang="en-NZ" sz="2200" b="1" smtClean="0">
                <a:solidFill>
                  <a:schemeClr val="tx1"/>
                </a:solidFill>
              </a:rPr>
              <a:t>28 March 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52413" y="3660775"/>
            <a:ext cx="2635250" cy="433388"/>
            <a:chOff x="3872" y="1740"/>
            <a:chExt cx="1660" cy="273"/>
          </a:xfrm>
        </p:grpSpPr>
        <p:sp>
          <p:nvSpPr>
            <p:cNvPr id="4099" name="Rectangle 3" descr="Parchment"/>
            <p:cNvSpPr>
              <a:spLocks noChangeArrowheads="1"/>
            </p:cNvSpPr>
            <p:nvPr/>
          </p:nvSpPr>
          <p:spPr bwMode="auto">
            <a:xfrm>
              <a:off x="3872" y="1740"/>
              <a:ext cx="1660" cy="272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3896" y="1763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Red:Green  = </a:t>
              </a:r>
            </a:p>
          </p:txBody>
        </p:sp>
      </p:grp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271463" y="4213225"/>
            <a:ext cx="2635250" cy="433388"/>
            <a:chOff x="3872" y="2112"/>
            <a:chExt cx="1660" cy="273"/>
          </a:xfrm>
        </p:grpSpPr>
        <p:sp>
          <p:nvSpPr>
            <p:cNvPr id="4102" name="Rectangle 6" descr="Parchment"/>
            <p:cNvSpPr>
              <a:spLocks noChangeArrowheads="1"/>
            </p:cNvSpPr>
            <p:nvPr/>
          </p:nvSpPr>
          <p:spPr bwMode="auto">
            <a:xfrm>
              <a:off x="3872" y="2112"/>
              <a:ext cx="1660" cy="272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3932" y="2135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Yellow:White  =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252413" y="4759325"/>
            <a:ext cx="2635250" cy="433388"/>
            <a:chOff x="3872" y="2472"/>
            <a:chExt cx="1660" cy="273"/>
          </a:xfrm>
        </p:grpSpPr>
        <p:sp>
          <p:nvSpPr>
            <p:cNvPr id="4105" name="Rectangle 9" descr="Parchment"/>
            <p:cNvSpPr>
              <a:spLocks noChangeArrowheads="1"/>
            </p:cNvSpPr>
            <p:nvPr/>
          </p:nvSpPr>
          <p:spPr bwMode="auto">
            <a:xfrm>
              <a:off x="3872" y="2472"/>
              <a:ext cx="1660" cy="272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3896" y="2495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Green:Yellow  = 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252413" y="5332413"/>
            <a:ext cx="2635250" cy="433387"/>
            <a:chOff x="3872" y="2844"/>
            <a:chExt cx="1660" cy="273"/>
          </a:xfrm>
        </p:grpSpPr>
        <p:sp>
          <p:nvSpPr>
            <p:cNvPr id="4108" name="Rectangle 12" descr="Parchment"/>
            <p:cNvSpPr>
              <a:spLocks noChangeArrowheads="1"/>
            </p:cNvSpPr>
            <p:nvPr/>
          </p:nvSpPr>
          <p:spPr bwMode="auto">
            <a:xfrm>
              <a:off x="3872" y="2844"/>
              <a:ext cx="1660" cy="272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3932" y="2867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White:Red  =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261938" y="5897563"/>
            <a:ext cx="2635250" cy="433387"/>
            <a:chOff x="3884" y="3180"/>
            <a:chExt cx="1660" cy="273"/>
          </a:xfrm>
        </p:grpSpPr>
        <p:sp>
          <p:nvSpPr>
            <p:cNvPr id="4111" name="Rectangle 15" descr="Parchment"/>
            <p:cNvSpPr>
              <a:spLocks noChangeArrowheads="1"/>
            </p:cNvSpPr>
            <p:nvPr/>
          </p:nvSpPr>
          <p:spPr bwMode="auto">
            <a:xfrm>
              <a:off x="3884" y="3180"/>
              <a:ext cx="1660" cy="272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3908" y="3203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Red:White = </a:t>
              </a:r>
            </a:p>
          </p:txBody>
        </p:sp>
      </p:grp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092325" y="3684588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8:3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257425" y="4249738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3:1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187575" y="4775200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3:3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058988" y="5365750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1:8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087563" y="5935663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8:1</a:t>
            </a:r>
          </a:p>
        </p:txBody>
      </p:sp>
      <p:sp>
        <p:nvSpPr>
          <p:cNvPr id="4137" name="Text Box 41" descr="Parchment"/>
          <p:cNvSpPr txBox="1">
            <a:spLocks noChangeArrowheads="1"/>
          </p:cNvSpPr>
          <p:nvPr/>
        </p:nvSpPr>
        <p:spPr bwMode="auto">
          <a:xfrm>
            <a:off x="3213100" y="3692525"/>
            <a:ext cx="5562600" cy="4064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red squares for every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3 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green squares.</a:t>
            </a:r>
          </a:p>
        </p:txBody>
      </p:sp>
      <p:sp>
        <p:nvSpPr>
          <p:cNvPr id="4138" name="Text Box 42" descr="Parchment"/>
          <p:cNvSpPr txBox="1">
            <a:spLocks noChangeArrowheads="1"/>
          </p:cNvSpPr>
          <p:nvPr/>
        </p:nvSpPr>
        <p:spPr bwMode="auto">
          <a:xfrm>
            <a:off x="3213100" y="4219575"/>
            <a:ext cx="5562600" cy="4064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3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yellow squares for every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white square.</a:t>
            </a:r>
          </a:p>
        </p:txBody>
      </p:sp>
      <p:sp>
        <p:nvSpPr>
          <p:cNvPr id="4139" name="Text Box 43" descr="Parchment"/>
          <p:cNvSpPr txBox="1">
            <a:spLocks noChangeArrowheads="1"/>
          </p:cNvSpPr>
          <p:nvPr/>
        </p:nvSpPr>
        <p:spPr bwMode="auto">
          <a:xfrm>
            <a:off x="3213100" y="4772025"/>
            <a:ext cx="5562600" cy="4064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3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green squares for every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3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yellow squares.</a:t>
            </a:r>
          </a:p>
        </p:txBody>
      </p:sp>
      <p:sp>
        <p:nvSpPr>
          <p:cNvPr id="4140" name="Text Box 44" descr="Parchment"/>
          <p:cNvSpPr txBox="1">
            <a:spLocks noChangeArrowheads="1"/>
          </p:cNvSpPr>
          <p:nvPr/>
        </p:nvSpPr>
        <p:spPr bwMode="auto">
          <a:xfrm>
            <a:off x="3213100" y="5337175"/>
            <a:ext cx="5562600" cy="4064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white square for every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red squares.</a:t>
            </a:r>
          </a:p>
        </p:txBody>
      </p:sp>
      <p:sp>
        <p:nvSpPr>
          <p:cNvPr id="4141" name="Text Box 45" descr="Parchment"/>
          <p:cNvSpPr txBox="1">
            <a:spLocks noChangeArrowheads="1"/>
          </p:cNvSpPr>
          <p:nvPr/>
        </p:nvSpPr>
        <p:spPr bwMode="auto">
          <a:xfrm>
            <a:off x="3194050" y="5883275"/>
            <a:ext cx="5562600" cy="4064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red squares for every</a:t>
            </a: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white square.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7029450" y="2971800"/>
            <a:ext cx="1657350" cy="528638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333399"/>
                </a:solidFill>
                <a:latin typeface="Comic Sans MS" pitchFamily="66" charset="0"/>
              </a:rPr>
              <a:t>15 parts</a:t>
            </a: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grpSp>
        <p:nvGrpSpPr>
          <p:cNvPr id="4147" name="Group 51"/>
          <p:cNvGrpSpPr>
            <a:grpSpLocks/>
          </p:cNvGrpSpPr>
          <p:nvPr/>
        </p:nvGrpSpPr>
        <p:grpSpPr bwMode="auto">
          <a:xfrm>
            <a:off x="325438" y="203200"/>
            <a:ext cx="7994650" cy="3278188"/>
            <a:chOff x="205" y="128"/>
            <a:chExt cx="5036" cy="2065"/>
          </a:xfrm>
        </p:grpSpPr>
        <p:grpSp>
          <p:nvGrpSpPr>
            <p:cNvPr id="4144" name="Group 48"/>
            <p:cNvGrpSpPr>
              <a:grpSpLocks/>
            </p:cNvGrpSpPr>
            <p:nvPr/>
          </p:nvGrpSpPr>
          <p:grpSpPr bwMode="auto">
            <a:xfrm>
              <a:off x="205" y="128"/>
              <a:ext cx="5036" cy="2065"/>
              <a:chOff x="205" y="128"/>
              <a:chExt cx="5036" cy="2065"/>
            </a:xfrm>
          </p:grpSpPr>
          <p:sp>
            <p:nvSpPr>
              <p:cNvPr id="4119" name="Text Box 23" descr="White marble"/>
              <p:cNvSpPr txBox="1">
                <a:spLocks noChangeArrowheads="1"/>
              </p:cNvSpPr>
              <p:nvPr/>
            </p:nvSpPr>
            <p:spPr bwMode="auto">
              <a:xfrm>
                <a:off x="2367" y="128"/>
                <a:ext cx="927" cy="306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400" smtClean="0">
                    <a:solidFill>
                      <a:srgbClr val="000000"/>
                    </a:solidFill>
                    <a:latin typeface="Comic Sans MS" pitchFamily="66" charset="0"/>
                  </a:rPr>
                  <a:t>Ratio</a:t>
                </a:r>
              </a:p>
            </p:txBody>
          </p:sp>
          <p:sp>
            <p:nvSpPr>
              <p:cNvPr id="4120" name="Text Box 24" descr="Parchment"/>
              <p:cNvSpPr txBox="1">
                <a:spLocks noChangeArrowheads="1"/>
              </p:cNvSpPr>
              <p:nvPr/>
            </p:nvSpPr>
            <p:spPr bwMode="auto">
              <a:xfrm>
                <a:off x="452" y="699"/>
                <a:ext cx="2217" cy="970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u="sng" smtClean="0">
                    <a:solidFill>
                      <a:srgbClr val="FF0000"/>
                    </a:solidFill>
                    <a:latin typeface="Comic Sans MS" pitchFamily="66" charset="0"/>
                  </a:rPr>
                  <a:t>Ratios </a:t>
                </a:r>
              </a:p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Compare</a:t>
                </a:r>
                <a:r>
                  <a:rPr lang="en-GB" altLang="en-US" sz="2000" smtClean="0">
                    <a:solidFill>
                      <a:srgbClr val="000000"/>
                    </a:solidFill>
                    <a:latin typeface="Comic Sans MS" pitchFamily="66" charset="0"/>
                  </a:rPr>
                  <a:t> the </a:t>
                </a: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parts</a:t>
                </a:r>
                <a:r>
                  <a:rPr lang="en-GB" altLang="en-US" sz="2000" smtClean="0">
                    <a:solidFill>
                      <a:srgbClr val="000000"/>
                    </a:solidFill>
                    <a:latin typeface="Comic Sans MS" pitchFamily="66" charset="0"/>
                  </a:rPr>
                  <a:t> into which an object is divided with </a:t>
                </a: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each other.</a:t>
                </a:r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3066" y="543"/>
                <a:ext cx="435" cy="4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3501" y="543"/>
                <a:ext cx="435" cy="4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3936" y="543"/>
                <a:ext cx="435" cy="4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371" y="543"/>
                <a:ext cx="435" cy="424"/>
              </a:xfrm>
              <a:prstGeom prst="rect">
                <a:avLst/>
              </a:prstGeom>
              <a:solidFill>
                <a:srgbClr val="6DE2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3066" y="967"/>
                <a:ext cx="435" cy="42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3501" y="967"/>
                <a:ext cx="435" cy="4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3936" y="967"/>
                <a:ext cx="435" cy="42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371" y="967"/>
                <a:ext cx="435" cy="4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3066" y="1391"/>
                <a:ext cx="435" cy="4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/>
            </p:nvSpPr>
            <p:spPr bwMode="auto">
              <a:xfrm>
                <a:off x="3501" y="1391"/>
                <a:ext cx="435" cy="424"/>
              </a:xfrm>
              <a:prstGeom prst="rect">
                <a:avLst/>
              </a:prstGeom>
              <a:solidFill>
                <a:srgbClr val="6DE2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/>
            </p:nvSpPr>
            <p:spPr bwMode="auto">
              <a:xfrm>
                <a:off x="3936" y="1391"/>
                <a:ext cx="435" cy="4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/>
            </p:nvSpPr>
            <p:spPr bwMode="auto">
              <a:xfrm>
                <a:off x="4371" y="1391"/>
                <a:ext cx="435" cy="4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/>
            </p:nvSpPr>
            <p:spPr bwMode="auto">
              <a:xfrm>
                <a:off x="4806" y="543"/>
                <a:ext cx="435" cy="4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/>
            </p:nvSpPr>
            <p:spPr bwMode="auto">
              <a:xfrm>
                <a:off x="4806" y="967"/>
                <a:ext cx="435" cy="424"/>
              </a:xfrm>
              <a:prstGeom prst="rect">
                <a:avLst/>
              </a:prstGeom>
              <a:solidFill>
                <a:srgbClr val="6DE26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/>
            </p:nvSpPr>
            <p:spPr bwMode="auto">
              <a:xfrm>
                <a:off x="4806" y="1391"/>
                <a:ext cx="435" cy="42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6" name="Text Box 40" descr="Parchment"/>
              <p:cNvSpPr txBox="1">
                <a:spLocks noChangeArrowheads="1"/>
              </p:cNvSpPr>
              <p:nvPr/>
            </p:nvSpPr>
            <p:spPr bwMode="auto">
              <a:xfrm>
                <a:off x="205" y="1937"/>
                <a:ext cx="3909" cy="256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000000"/>
                    </a:solidFill>
                    <a:latin typeface="Comic Sans MS" pitchFamily="66" charset="0"/>
                  </a:rPr>
                  <a:t>State the following </a:t>
                </a: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ratios</a:t>
                </a:r>
                <a:r>
                  <a:rPr lang="en-GB" altLang="en-US" sz="2000" smtClean="0">
                    <a:solidFill>
                      <a:srgbClr val="6699FF"/>
                    </a:solidFill>
                    <a:latin typeface="Comic Sans MS" pitchFamily="66" charset="0"/>
                  </a:rPr>
                  <a:t> </a:t>
                </a:r>
                <a:r>
                  <a:rPr lang="en-GB" altLang="en-US" sz="2000" smtClean="0">
                    <a:solidFill>
                      <a:srgbClr val="000000"/>
                    </a:solidFill>
                    <a:latin typeface="Comic Sans MS" pitchFamily="66" charset="0"/>
                  </a:rPr>
                  <a:t>for the diagram above.</a:t>
                </a:r>
              </a:p>
            </p:txBody>
          </p:sp>
        </p:grp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3072" y="540"/>
              <a:ext cx="2166" cy="127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0069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4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"/>
                                        <p:tgtEl>
                                          <p:spTgt spid="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"/>
                                        <p:tgtEl>
                                          <p:spTgt spid="4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"/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"/>
                                        <p:tgtEl>
                                          <p:spTgt spid="4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"/>
                                        <p:tgtEl>
                                          <p:spTgt spid="4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"/>
                                        <p:tgtEl>
                                          <p:spTgt spid="4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"/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utoUpdateAnimBg="0"/>
      <p:bldP spid="4114" grpId="0" autoUpdateAnimBg="0"/>
      <p:bldP spid="4115" grpId="0" autoUpdateAnimBg="0"/>
      <p:bldP spid="4116" grpId="0" autoUpdateAnimBg="0"/>
      <p:bldP spid="4117" grpId="0" autoUpdateAnimBg="0"/>
      <p:bldP spid="4137" grpId="0" build="p" animBg="1" autoUpdateAnimBg="0"/>
      <p:bldP spid="4138" grpId="0" build="p" animBg="1" autoUpdateAnimBg="0"/>
      <p:bldP spid="4139" grpId="0" build="p" animBg="1" autoUpdateAnimBg="0"/>
      <p:bldP spid="4140" grpId="0" build="p" animBg="1" autoUpdateAnimBg="0"/>
      <p:bldP spid="4141" grpId="0" build="p" animBg="1" autoUpdateAnimBg="0"/>
      <p:bldP spid="414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3 bags of crisps weigh 75 g, how much do 12 bags weigh? 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0189" y="3500397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if we needed to find the weight of 7 bags?</a:t>
            </a: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72451"/>
              </p:ext>
            </p:extLst>
          </p:nvPr>
        </p:nvGraphicFramePr>
        <p:xfrm>
          <a:off x="1524000" y="1397000"/>
          <a:ext cx="2327920" cy="1239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60"/>
                <a:gridCol w="1163960"/>
              </a:tblGrid>
              <a:tr h="6199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75</a:t>
                      </a:r>
                      <a:endParaRPr lang="en-GB" sz="2400" dirty="0"/>
                    </a:p>
                  </a:txBody>
                  <a:tcPr anchor="ctr"/>
                </a:tc>
              </a:tr>
              <a:tr h="6199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12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Arc 6"/>
          <p:cNvSpPr/>
          <p:nvPr/>
        </p:nvSpPr>
        <p:spPr>
          <a:xfrm rot="9123050" flipV="1">
            <a:off x="1299129" y="1570639"/>
            <a:ext cx="800988" cy="1320836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rot="13075565" flipH="1" flipV="1">
            <a:off x="2948597" y="1300872"/>
            <a:ext cx="1315619" cy="1474755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578515" y="1852810"/>
            <a:ext cx="55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X 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311" y="3002154"/>
            <a:ext cx="293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12 bags weigh 300g</a:t>
            </a:r>
            <a:endParaRPr lang="en-GB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29486"/>
              </p:ext>
            </p:extLst>
          </p:nvPr>
        </p:nvGraphicFramePr>
        <p:xfrm>
          <a:off x="1036311" y="4221088"/>
          <a:ext cx="2327920" cy="1859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60"/>
                <a:gridCol w="1163960"/>
              </a:tblGrid>
              <a:tr h="6199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75</a:t>
                      </a:r>
                      <a:endParaRPr lang="en-GB" sz="2400" dirty="0"/>
                    </a:p>
                  </a:txBody>
                  <a:tcPr anchor="ctr"/>
                </a:tc>
              </a:tr>
              <a:tr h="6199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19956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5403" y="1806728"/>
            <a:ext cx="55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X 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9123050" flipV="1">
            <a:off x="788217" y="4331766"/>
            <a:ext cx="800988" cy="1320836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rot="9123050" flipV="1">
            <a:off x="772500" y="5195861"/>
            <a:ext cx="800988" cy="1320836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rot="13075565" flipH="1" flipV="1">
            <a:off x="2487964" y="4100495"/>
            <a:ext cx="1171264" cy="1361868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 rot="13075565" flipH="1" flipV="1">
            <a:off x="2655235" y="5120689"/>
            <a:ext cx="1089481" cy="1115634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083181" y="5493843"/>
            <a:ext cx="55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X 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10" y="5493843"/>
            <a:ext cx="55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X 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10" y="4501740"/>
            <a:ext cx="55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÷ 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7381" y="4534343"/>
            <a:ext cx="55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÷ 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202" y="6222504"/>
            <a:ext cx="293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7 bags weigh 175g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2038249"/>
            <a:ext cx="1005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935" y="4903675"/>
            <a:ext cx="911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1939" y="5493843"/>
            <a:ext cx="475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" b="1" dirty="0" smtClean="0">
                <a:solidFill>
                  <a:srgbClr val="7030A0"/>
                </a:solidFill>
              </a:rPr>
              <a:t>7</a:t>
            </a:r>
            <a:endParaRPr lang="en-NZ" sz="3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935" y="5493843"/>
            <a:ext cx="911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7030A0"/>
                </a:solidFill>
              </a:rPr>
              <a:t>175</a:t>
            </a:r>
          </a:p>
        </p:txBody>
      </p:sp>
    </p:spTree>
    <p:extLst>
      <p:ext uri="{BB962C8B-B14F-4D97-AF65-F5344CB8AC3E}">
        <p14:creationId xmlns:p14="http://schemas.microsoft.com/office/powerpoint/2010/main" val="17340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049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17 packets of sweets weigh 136g. How many bags will weigh 56g?</a:t>
            </a:r>
            <a:endParaRPr lang="en-GB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43998"/>
              </p:ext>
            </p:extLst>
          </p:nvPr>
        </p:nvGraphicFramePr>
        <p:xfrm>
          <a:off x="1524000" y="1397000"/>
          <a:ext cx="1895872" cy="196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936"/>
                <a:gridCol w="947936"/>
              </a:tblGrid>
              <a:tr h="655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17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136</a:t>
                      </a:r>
                      <a:endParaRPr lang="en-GB" sz="2400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Arc 4"/>
          <p:cNvSpPr/>
          <p:nvPr/>
        </p:nvSpPr>
        <p:spPr>
          <a:xfrm rot="9123050" flipV="1">
            <a:off x="1299129" y="1570639"/>
            <a:ext cx="800988" cy="1320836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/>
          <p:cNvSpPr/>
          <p:nvPr/>
        </p:nvSpPr>
        <p:spPr>
          <a:xfrm rot="13075565" flipH="1" flipV="1">
            <a:off x="2468568" y="1287761"/>
            <a:ext cx="1188877" cy="1418924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067944" y="18448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÷ 17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6639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÷ 17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9123050" flipV="1">
            <a:off x="1299129" y="2417167"/>
            <a:ext cx="800988" cy="1320836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rot="13075565" flipH="1" flipV="1">
            <a:off x="2611696" y="2355773"/>
            <a:ext cx="1048950" cy="1292761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1520" y="269138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X 7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7174" y="283282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X 7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07707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7 bags will weigh 56g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283282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7030A0"/>
                </a:solidFill>
              </a:rPr>
              <a:t>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9623" y="2832829"/>
            <a:ext cx="663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520" y="2111976"/>
            <a:ext cx="625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7784" y="2115639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80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8" grpId="0"/>
      <p:bldP spid="9" grpId="0" animBg="1"/>
      <p:bldP spid="10" grpId="0" animBg="1"/>
      <p:bldP spid="11" grpId="0"/>
      <p:bldP spid="12" grpId="0"/>
      <p:bldP spid="7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802530"/>
            <a:ext cx="775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citrus twist cocktail contains orange juice, lemon juice and lime juice in the ratio 6:3:1.</a:t>
            </a:r>
          </a:p>
          <a:p>
            <a:r>
              <a:rPr lang="en-GB" sz="2400" dirty="0" smtClean="0"/>
              <a:t>I have 150 ml of lemon juice, how much orange juice and lime juice do I need?</a:t>
            </a:r>
            <a:endParaRPr lang="en-GB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68173"/>
              </p:ext>
            </p:extLst>
          </p:nvPr>
        </p:nvGraphicFramePr>
        <p:xfrm>
          <a:off x="1331640" y="2636912"/>
          <a:ext cx="4392489" cy="187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163"/>
                <a:gridCol w="1464163"/>
                <a:gridCol w="1464163"/>
              </a:tblGrid>
              <a:tr h="4754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Orange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Lemon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Lime</a:t>
                      </a:r>
                      <a:endParaRPr lang="en-GB" sz="2400" dirty="0"/>
                    </a:p>
                  </a:txBody>
                  <a:tcPr anchor="ctr"/>
                </a:tc>
              </a:tr>
              <a:tr h="69894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6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GB" sz="2400" dirty="0"/>
                    </a:p>
                  </a:txBody>
                  <a:tcPr anchor="ctr"/>
                </a:tc>
              </a:tr>
              <a:tr h="698941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150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Arc 6"/>
          <p:cNvSpPr/>
          <p:nvPr/>
        </p:nvSpPr>
        <p:spPr>
          <a:xfrm rot="13075565" flipH="1" flipV="1">
            <a:off x="4810515" y="3210666"/>
            <a:ext cx="1188877" cy="1418924"/>
          </a:xfrm>
          <a:prstGeom prst="arc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317286" y="365967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X 50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72514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I will need 300 ml of orange juice and 50 ml of lime juice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3890511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7030A0"/>
                </a:solidFill>
              </a:rPr>
              <a:t>300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5201" y="3920127"/>
            <a:ext cx="769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7030A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5006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56716" r="16556" b="28452"/>
          <a:stretch/>
        </p:blipFill>
        <p:spPr bwMode="auto">
          <a:xfrm>
            <a:off x="56469" y="1412776"/>
            <a:ext cx="9114982" cy="11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t="36943" r="19133" b="47281"/>
          <a:stretch/>
        </p:blipFill>
        <p:spPr bwMode="auto">
          <a:xfrm>
            <a:off x="21951" y="764704"/>
            <a:ext cx="9122049" cy="129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3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The ages of a mother and daughter are in the ratio 8:3.  If the mother is 48 how old is the daughter?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614633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miley Face 6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miley Face 7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0424" y="1711760"/>
            <a:ext cx="8229600" cy="18612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</a:t>
            </a:r>
            <a:r>
              <a:rPr lang="en-NZ" dirty="0" smtClean="0"/>
              <a:t>solve problems involving ratios</a:t>
            </a:r>
          </a:p>
          <a:p>
            <a:pPr marL="0" indent="0">
              <a:buNone/>
            </a:pPr>
            <a:r>
              <a:rPr lang="en-NZ" b="1" dirty="0" smtClean="0">
                <a:solidFill>
                  <a:srgbClr val="7030A0"/>
                </a:solidFill>
              </a:rPr>
              <a:t>10 Ticks: Level 6 pack 4 page 4</a:t>
            </a:r>
          </a:p>
          <a:p>
            <a:pPr marL="0" indent="0">
              <a:buNone/>
            </a:pPr>
            <a:r>
              <a:rPr lang="en-NZ" b="1" dirty="0">
                <a:solidFill>
                  <a:srgbClr val="7030A0"/>
                </a:solidFill>
              </a:rPr>
              <a:t> </a:t>
            </a:r>
            <a:r>
              <a:rPr lang="en-NZ" b="1" dirty="0" smtClean="0">
                <a:solidFill>
                  <a:srgbClr val="7030A0"/>
                </a:solidFill>
              </a:rPr>
              <a:t>                Rat </a:t>
            </a:r>
            <a:r>
              <a:rPr lang="en-NZ" b="1" dirty="0" err="1" smtClean="0">
                <a:solidFill>
                  <a:srgbClr val="7030A0"/>
                </a:solidFill>
              </a:rPr>
              <a:t>Ios</a:t>
            </a:r>
            <a:r>
              <a:rPr lang="en-NZ" b="1" dirty="0" smtClean="0">
                <a:solidFill>
                  <a:srgbClr val="7030A0"/>
                </a:solidFill>
              </a:rPr>
              <a:t> Restaurant </a:t>
            </a:r>
            <a:endParaRPr lang="en-NZ" b="1" dirty="0" smtClean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pic>
        <p:nvPicPr>
          <p:cNvPr id="2050" name="Picture 2" descr="C:\Users\pgarnett\AppData\Local\Microsoft\Windows\Temporary Internet Files\Content.IE5\WBUM89UW\MC9003116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35" y="6093296"/>
            <a:ext cx="915314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garnett\AppData\Local\Microsoft\Windows\Temporary Internet Files\Content.IE5\A1WZYC2M\MC9003825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07" y="5931130"/>
            <a:ext cx="793102" cy="7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garnett\AppData\Local\Microsoft\Windows\Temporary Internet Files\Content.IE5\QMWU7UXH\MP90041008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9" y="5888866"/>
            <a:ext cx="1316959" cy="8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38175" y="214313"/>
            <a:ext cx="8172450" cy="2981325"/>
            <a:chOff x="396" y="90"/>
            <a:chExt cx="5148" cy="187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396" y="492"/>
              <a:ext cx="5148" cy="147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762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2304" y="90"/>
              <a:ext cx="1452" cy="294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The Toy Box</a:t>
              </a:r>
            </a:p>
          </p:txBody>
        </p:sp>
      </p:grpSp>
      <p:pic>
        <p:nvPicPr>
          <p:cNvPr id="5125" name="Picture 5" descr="Doll - Clown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76438"/>
            <a:ext cx="4699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uffed Du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335213"/>
            <a:ext cx="4270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Teddy Bear 0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055688"/>
            <a:ext cx="538163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o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470150"/>
            <a:ext cx="701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3902075" y="1749425"/>
            <a:ext cx="347663" cy="660400"/>
            <a:chOff x="2716" y="637"/>
            <a:chExt cx="219" cy="416"/>
          </a:xfrm>
        </p:grpSpPr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2722" y="729"/>
              <a:ext cx="23" cy="45"/>
            </a:xfrm>
            <a:custGeom>
              <a:avLst/>
              <a:gdLst>
                <a:gd name="T0" fmla="*/ 145 w 290"/>
                <a:gd name="T1" fmla="*/ 597 h 597"/>
                <a:gd name="T2" fmla="*/ 173 w 290"/>
                <a:gd name="T3" fmla="*/ 594 h 597"/>
                <a:gd name="T4" fmla="*/ 200 w 290"/>
                <a:gd name="T5" fmla="*/ 585 h 597"/>
                <a:gd name="T6" fmla="*/ 225 w 290"/>
                <a:gd name="T7" fmla="*/ 571 h 597"/>
                <a:gd name="T8" fmla="*/ 247 w 290"/>
                <a:gd name="T9" fmla="*/ 554 h 597"/>
                <a:gd name="T10" fmla="*/ 264 w 290"/>
                <a:gd name="T11" fmla="*/ 533 h 597"/>
                <a:gd name="T12" fmla="*/ 277 w 290"/>
                <a:gd name="T13" fmla="*/ 509 h 597"/>
                <a:gd name="T14" fmla="*/ 287 w 290"/>
                <a:gd name="T15" fmla="*/ 481 h 597"/>
                <a:gd name="T16" fmla="*/ 290 w 290"/>
                <a:gd name="T17" fmla="*/ 453 h 597"/>
                <a:gd name="T18" fmla="*/ 290 w 290"/>
                <a:gd name="T19" fmla="*/ 144 h 597"/>
                <a:gd name="T20" fmla="*/ 287 w 290"/>
                <a:gd name="T21" fmla="*/ 114 h 597"/>
                <a:gd name="T22" fmla="*/ 277 w 290"/>
                <a:gd name="T23" fmla="*/ 88 h 597"/>
                <a:gd name="T24" fmla="*/ 264 w 290"/>
                <a:gd name="T25" fmla="*/ 63 h 597"/>
                <a:gd name="T26" fmla="*/ 247 w 290"/>
                <a:gd name="T27" fmla="*/ 43 h 597"/>
                <a:gd name="T28" fmla="*/ 225 w 290"/>
                <a:gd name="T29" fmla="*/ 24 h 597"/>
                <a:gd name="T30" fmla="*/ 200 w 290"/>
                <a:gd name="T31" fmla="*/ 10 h 597"/>
                <a:gd name="T32" fmla="*/ 173 w 290"/>
                <a:gd name="T33" fmla="*/ 2 h 597"/>
                <a:gd name="T34" fmla="*/ 145 w 290"/>
                <a:gd name="T35" fmla="*/ 0 h 597"/>
                <a:gd name="T36" fmla="*/ 115 w 290"/>
                <a:gd name="T37" fmla="*/ 2 h 597"/>
                <a:gd name="T38" fmla="*/ 89 w 290"/>
                <a:gd name="T39" fmla="*/ 10 h 597"/>
                <a:gd name="T40" fmla="*/ 64 w 290"/>
                <a:gd name="T41" fmla="*/ 24 h 597"/>
                <a:gd name="T42" fmla="*/ 43 w 290"/>
                <a:gd name="T43" fmla="*/ 43 h 597"/>
                <a:gd name="T44" fmla="*/ 24 w 290"/>
                <a:gd name="T45" fmla="*/ 63 h 597"/>
                <a:gd name="T46" fmla="*/ 11 w 290"/>
                <a:gd name="T47" fmla="*/ 88 h 597"/>
                <a:gd name="T48" fmla="*/ 2 w 290"/>
                <a:gd name="T49" fmla="*/ 114 h 597"/>
                <a:gd name="T50" fmla="*/ 0 w 290"/>
                <a:gd name="T51" fmla="*/ 144 h 597"/>
                <a:gd name="T52" fmla="*/ 0 w 290"/>
                <a:gd name="T53" fmla="*/ 453 h 597"/>
                <a:gd name="T54" fmla="*/ 2 w 290"/>
                <a:gd name="T55" fmla="*/ 481 h 597"/>
                <a:gd name="T56" fmla="*/ 11 w 290"/>
                <a:gd name="T57" fmla="*/ 509 h 597"/>
                <a:gd name="T58" fmla="*/ 24 w 290"/>
                <a:gd name="T59" fmla="*/ 533 h 597"/>
                <a:gd name="T60" fmla="*/ 43 w 290"/>
                <a:gd name="T61" fmla="*/ 554 h 597"/>
                <a:gd name="T62" fmla="*/ 64 w 290"/>
                <a:gd name="T63" fmla="*/ 571 h 597"/>
                <a:gd name="T64" fmla="*/ 89 w 290"/>
                <a:gd name="T65" fmla="*/ 585 h 597"/>
                <a:gd name="T66" fmla="*/ 115 w 290"/>
                <a:gd name="T67" fmla="*/ 594 h 597"/>
                <a:gd name="T68" fmla="*/ 145 w 290"/>
                <a:gd name="T6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597">
                  <a:moveTo>
                    <a:pt x="145" y="597"/>
                  </a:moveTo>
                  <a:lnTo>
                    <a:pt x="173" y="594"/>
                  </a:lnTo>
                  <a:lnTo>
                    <a:pt x="200" y="585"/>
                  </a:lnTo>
                  <a:lnTo>
                    <a:pt x="225" y="571"/>
                  </a:lnTo>
                  <a:lnTo>
                    <a:pt x="247" y="554"/>
                  </a:lnTo>
                  <a:lnTo>
                    <a:pt x="264" y="533"/>
                  </a:lnTo>
                  <a:lnTo>
                    <a:pt x="277" y="509"/>
                  </a:lnTo>
                  <a:lnTo>
                    <a:pt x="287" y="481"/>
                  </a:lnTo>
                  <a:lnTo>
                    <a:pt x="290" y="453"/>
                  </a:lnTo>
                  <a:lnTo>
                    <a:pt x="290" y="144"/>
                  </a:lnTo>
                  <a:lnTo>
                    <a:pt x="287" y="114"/>
                  </a:lnTo>
                  <a:lnTo>
                    <a:pt x="277" y="88"/>
                  </a:lnTo>
                  <a:lnTo>
                    <a:pt x="264" y="63"/>
                  </a:lnTo>
                  <a:lnTo>
                    <a:pt x="247" y="43"/>
                  </a:lnTo>
                  <a:lnTo>
                    <a:pt x="225" y="24"/>
                  </a:lnTo>
                  <a:lnTo>
                    <a:pt x="200" y="10"/>
                  </a:lnTo>
                  <a:lnTo>
                    <a:pt x="173" y="2"/>
                  </a:lnTo>
                  <a:lnTo>
                    <a:pt x="145" y="0"/>
                  </a:lnTo>
                  <a:lnTo>
                    <a:pt x="115" y="2"/>
                  </a:lnTo>
                  <a:lnTo>
                    <a:pt x="89" y="10"/>
                  </a:lnTo>
                  <a:lnTo>
                    <a:pt x="64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1" y="88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453"/>
                  </a:lnTo>
                  <a:lnTo>
                    <a:pt x="2" y="481"/>
                  </a:lnTo>
                  <a:lnTo>
                    <a:pt x="11" y="509"/>
                  </a:lnTo>
                  <a:lnTo>
                    <a:pt x="24" y="533"/>
                  </a:lnTo>
                  <a:lnTo>
                    <a:pt x="43" y="554"/>
                  </a:lnTo>
                  <a:lnTo>
                    <a:pt x="64" y="571"/>
                  </a:lnTo>
                  <a:lnTo>
                    <a:pt x="89" y="585"/>
                  </a:lnTo>
                  <a:lnTo>
                    <a:pt x="115" y="594"/>
                  </a:lnTo>
                  <a:lnTo>
                    <a:pt x="145" y="597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716" y="711"/>
              <a:ext cx="41" cy="51"/>
            </a:xfrm>
            <a:custGeom>
              <a:avLst/>
              <a:gdLst>
                <a:gd name="T0" fmla="*/ 31 w 531"/>
                <a:gd name="T1" fmla="*/ 660 h 660"/>
                <a:gd name="T2" fmla="*/ 531 w 531"/>
                <a:gd name="T3" fmla="*/ 24 h 660"/>
                <a:gd name="T4" fmla="*/ 500 w 531"/>
                <a:gd name="T5" fmla="*/ 0 h 660"/>
                <a:gd name="T6" fmla="*/ 0 w 531"/>
                <a:gd name="T7" fmla="*/ 636 h 660"/>
                <a:gd name="T8" fmla="*/ 31 w 531"/>
                <a:gd name="T9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660">
                  <a:moveTo>
                    <a:pt x="31" y="660"/>
                  </a:moveTo>
                  <a:lnTo>
                    <a:pt x="531" y="24"/>
                  </a:lnTo>
                  <a:lnTo>
                    <a:pt x="500" y="0"/>
                  </a:lnTo>
                  <a:lnTo>
                    <a:pt x="0" y="636"/>
                  </a:lnTo>
                  <a:lnTo>
                    <a:pt x="31" y="660"/>
                  </a:lnTo>
                  <a:close/>
                </a:path>
              </a:pathLst>
            </a:custGeom>
            <a:solidFill>
              <a:srgbClr val="B34D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2754" y="702"/>
              <a:ext cx="10" cy="11"/>
            </a:xfrm>
            <a:custGeom>
              <a:avLst/>
              <a:gdLst>
                <a:gd name="T0" fmla="*/ 6 w 122"/>
                <a:gd name="T1" fmla="*/ 142 h 144"/>
                <a:gd name="T2" fmla="*/ 11 w 122"/>
                <a:gd name="T3" fmla="*/ 144 h 144"/>
                <a:gd name="T4" fmla="*/ 21 w 122"/>
                <a:gd name="T5" fmla="*/ 144 h 144"/>
                <a:gd name="T6" fmla="*/ 30 w 122"/>
                <a:gd name="T7" fmla="*/ 141 h 144"/>
                <a:gd name="T8" fmla="*/ 41 w 122"/>
                <a:gd name="T9" fmla="*/ 136 h 144"/>
                <a:gd name="T10" fmla="*/ 53 w 122"/>
                <a:gd name="T11" fmla="*/ 127 h 144"/>
                <a:gd name="T12" fmla="*/ 64 w 122"/>
                <a:gd name="T13" fmla="*/ 118 h 144"/>
                <a:gd name="T14" fmla="*/ 76 w 122"/>
                <a:gd name="T15" fmla="*/ 105 h 144"/>
                <a:gd name="T16" fmla="*/ 88 w 122"/>
                <a:gd name="T17" fmla="*/ 93 h 144"/>
                <a:gd name="T18" fmla="*/ 98 w 122"/>
                <a:gd name="T19" fmla="*/ 77 h 144"/>
                <a:gd name="T20" fmla="*/ 107 w 122"/>
                <a:gd name="T21" fmla="*/ 63 h 144"/>
                <a:gd name="T22" fmla="*/ 113 w 122"/>
                <a:gd name="T23" fmla="*/ 49 h 144"/>
                <a:gd name="T24" fmla="*/ 119 w 122"/>
                <a:gd name="T25" fmla="*/ 37 h 144"/>
                <a:gd name="T26" fmla="*/ 122 w 122"/>
                <a:gd name="T27" fmla="*/ 25 h 144"/>
                <a:gd name="T28" fmla="*/ 122 w 122"/>
                <a:gd name="T29" fmla="*/ 15 h 144"/>
                <a:gd name="T30" fmla="*/ 119 w 122"/>
                <a:gd name="T31" fmla="*/ 7 h 144"/>
                <a:gd name="T32" fmla="*/ 116 w 122"/>
                <a:gd name="T33" fmla="*/ 3 h 144"/>
                <a:gd name="T34" fmla="*/ 109 w 122"/>
                <a:gd name="T35" fmla="*/ 0 h 144"/>
                <a:gd name="T36" fmla="*/ 101 w 122"/>
                <a:gd name="T37" fmla="*/ 0 h 144"/>
                <a:gd name="T38" fmla="*/ 90 w 122"/>
                <a:gd name="T39" fmla="*/ 2 h 144"/>
                <a:gd name="T40" fmla="*/ 81 w 122"/>
                <a:gd name="T41" fmla="*/ 8 h 144"/>
                <a:gd name="T42" fmla="*/ 68 w 122"/>
                <a:gd name="T43" fmla="*/ 15 h 144"/>
                <a:gd name="T44" fmla="*/ 57 w 122"/>
                <a:gd name="T45" fmla="*/ 26 h 144"/>
                <a:gd name="T46" fmla="*/ 46 w 122"/>
                <a:gd name="T47" fmla="*/ 37 h 144"/>
                <a:gd name="T48" fmla="*/ 34 w 122"/>
                <a:gd name="T49" fmla="*/ 52 h 144"/>
                <a:gd name="T50" fmla="*/ 24 w 122"/>
                <a:gd name="T51" fmla="*/ 65 h 144"/>
                <a:gd name="T52" fmla="*/ 15 w 122"/>
                <a:gd name="T53" fmla="*/ 80 h 144"/>
                <a:gd name="T54" fmla="*/ 8 w 122"/>
                <a:gd name="T55" fmla="*/ 93 h 144"/>
                <a:gd name="T56" fmla="*/ 4 w 122"/>
                <a:gd name="T57" fmla="*/ 107 h 144"/>
                <a:gd name="T58" fmla="*/ 0 w 122"/>
                <a:gd name="T59" fmla="*/ 118 h 144"/>
                <a:gd name="T60" fmla="*/ 0 w 122"/>
                <a:gd name="T61" fmla="*/ 127 h 144"/>
                <a:gd name="T62" fmla="*/ 1 w 122"/>
                <a:gd name="T63" fmla="*/ 136 h 144"/>
                <a:gd name="T64" fmla="*/ 6 w 122"/>
                <a:gd name="T65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144">
                  <a:moveTo>
                    <a:pt x="6" y="142"/>
                  </a:moveTo>
                  <a:lnTo>
                    <a:pt x="11" y="144"/>
                  </a:lnTo>
                  <a:lnTo>
                    <a:pt x="21" y="144"/>
                  </a:lnTo>
                  <a:lnTo>
                    <a:pt x="30" y="141"/>
                  </a:lnTo>
                  <a:lnTo>
                    <a:pt x="41" y="136"/>
                  </a:lnTo>
                  <a:lnTo>
                    <a:pt x="53" y="127"/>
                  </a:lnTo>
                  <a:lnTo>
                    <a:pt x="64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98" y="77"/>
                  </a:lnTo>
                  <a:lnTo>
                    <a:pt x="107" y="63"/>
                  </a:lnTo>
                  <a:lnTo>
                    <a:pt x="113" y="49"/>
                  </a:lnTo>
                  <a:lnTo>
                    <a:pt x="119" y="37"/>
                  </a:lnTo>
                  <a:lnTo>
                    <a:pt x="122" y="25"/>
                  </a:lnTo>
                  <a:lnTo>
                    <a:pt x="122" y="15"/>
                  </a:lnTo>
                  <a:lnTo>
                    <a:pt x="119" y="7"/>
                  </a:lnTo>
                  <a:lnTo>
                    <a:pt x="116" y="3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90" y="2"/>
                  </a:lnTo>
                  <a:lnTo>
                    <a:pt x="81" y="8"/>
                  </a:lnTo>
                  <a:lnTo>
                    <a:pt x="68" y="15"/>
                  </a:lnTo>
                  <a:lnTo>
                    <a:pt x="57" y="26"/>
                  </a:lnTo>
                  <a:lnTo>
                    <a:pt x="46" y="37"/>
                  </a:lnTo>
                  <a:lnTo>
                    <a:pt x="34" y="52"/>
                  </a:lnTo>
                  <a:lnTo>
                    <a:pt x="24" y="65"/>
                  </a:lnTo>
                  <a:lnTo>
                    <a:pt x="15" y="80"/>
                  </a:lnTo>
                  <a:lnTo>
                    <a:pt x="8" y="93"/>
                  </a:lnTo>
                  <a:lnTo>
                    <a:pt x="4" y="107"/>
                  </a:lnTo>
                  <a:lnTo>
                    <a:pt x="0" y="118"/>
                  </a:lnTo>
                  <a:lnTo>
                    <a:pt x="0" y="127"/>
                  </a:lnTo>
                  <a:lnTo>
                    <a:pt x="1" y="136"/>
                  </a:lnTo>
                  <a:lnTo>
                    <a:pt x="6" y="142"/>
                  </a:lnTo>
                  <a:close/>
                </a:path>
              </a:pathLst>
            </a:custGeom>
            <a:solidFill>
              <a:srgbClr val="B34D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2722" y="730"/>
              <a:ext cx="6" cy="19"/>
            </a:xfrm>
            <a:custGeom>
              <a:avLst/>
              <a:gdLst>
                <a:gd name="T0" fmla="*/ 39 w 77"/>
                <a:gd name="T1" fmla="*/ 242 h 242"/>
                <a:gd name="T2" fmla="*/ 46 w 77"/>
                <a:gd name="T3" fmla="*/ 240 h 242"/>
                <a:gd name="T4" fmla="*/ 53 w 77"/>
                <a:gd name="T5" fmla="*/ 238 h 242"/>
                <a:gd name="T6" fmla="*/ 60 w 77"/>
                <a:gd name="T7" fmla="*/ 234 h 242"/>
                <a:gd name="T8" fmla="*/ 66 w 77"/>
                <a:gd name="T9" fmla="*/ 229 h 242"/>
                <a:gd name="T10" fmla="*/ 70 w 77"/>
                <a:gd name="T11" fmla="*/ 223 h 242"/>
                <a:gd name="T12" fmla="*/ 74 w 77"/>
                <a:gd name="T13" fmla="*/ 217 h 242"/>
                <a:gd name="T14" fmla="*/ 76 w 77"/>
                <a:gd name="T15" fmla="*/ 210 h 242"/>
                <a:gd name="T16" fmla="*/ 77 w 77"/>
                <a:gd name="T17" fmla="*/ 202 h 242"/>
                <a:gd name="T18" fmla="*/ 77 w 77"/>
                <a:gd name="T19" fmla="*/ 38 h 242"/>
                <a:gd name="T20" fmla="*/ 76 w 77"/>
                <a:gd name="T21" fmla="*/ 30 h 242"/>
                <a:gd name="T22" fmla="*/ 74 w 77"/>
                <a:gd name="T23" fmla="*/ 23 h 242"/>
                <a:gd name="T24" fmla="*/ 70 w 77"/>
                <a:gd name="T25" fmla="*/ 17 h 242"/>
                <a:gd name="T26" fmla="*/ 66 w 77"/>
                <a:gd name="T27" fmla="*/ 11 h 242"/>
                <a:gd name="T28" fmla="*/ 60 w 77"/>
                <a:gd name="T29" fmla="*/ 5 h 242"/>
                <a:gd name="T30" fmla="*/ 53 w 77"/>
                <a:gd name="T31" fmla="*/ 2 h 242"/>
                <a:gd name="T32" fmla="*/ 46 w 77"/>
                <a:gd name="T33" fmla="*/ 0 h 242"/>
                <a:gd name="T34" fmla="*/ 39 w 77"/>
                <a:gd name="T35" fmla="*/ 0 h 242"/>
                <a:gd name="T36" fmla="*/ 31 w 77"/>
                <a:gd name="T37" fmla="*/ 0 h 242"/>
                <a:gd name="T38" fmla="*/ 23 w 77"/>
                <a:gd name="T39" fmla="*/ 2 h 242"/>
                <a:gd name="T40" fmla="*/ 17 w 77"/>
                <a:gd name="T41" fmla="*/ 5 h 242"/>
                <a:gd name="T42" fmla="*/ 12 w 77"/>
                <a:gd name="T43" fmla="*/ 11 h 242"/>
                <a:gd name="T44" fmla="*/ 6 w 77"/>
                <a:gd name="T45" fmla="*/ 17 h 242"/>
                <a:gd name="T46" fmla="*/ 2 w 77"/>
                <a:gd name="T47" fmla="*/ 23 h 242"/>
                <a:gd name="T48" fmla="*/ 0 w 77"/>
                <a:gd name="T49" fmla="*/ 30 h 242"/>
                <a:gd name="T50" fmla="*/ 0 w 77"/>
                <a:gd name="T51" fmla="*/ 38 h 242"/>
                <a:gd name="T52" fmla="*/ 0 w 77"/>
                <a:gd name="T53" fmla="*/ 202 h 242"/>
                <a:gd name="T54" fmla="*/ 0 w 77"/>
                <a:gd name="T55" fmla="*/ 210 h 242"/>
                <a:gd name="T56" fmla="*/ 2 w 77"/>
                <a:gd name="T57" fmla="*/ 217 h 242"/>
                <a:gd name="T58" fmla="*/ 6 w 77"/>
                <a:gd name="T59" fmla="*/ 223 h 242"/>
                <a:gd name="T60" fmla="*/ 12 w 77"/>
                <a:gd name="T61" fmla="*/ 229 h 242"/>
                <a:gd name="T62" fmla="*/ 17 w 77"/>
                <a:gd name="T63" fmla="*/ 234 h 242"/>
                <a:gd name="T64" fmla="*/ 23 w 77"/>
                <a:gd name="T65" fmla="*/ 238 h 242"/>
                <a:gd name="T66" fmla="*/ 31 w 77"/>
                <a:gd name="T67" fmla="*/ 240 h 242"/>
                <a:gd name="T68" fmla="*/ 39 w 77"/>
                <a:gd name="T6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" h="242">
                  <a:moveTo>
                    <a:pt x="39" y="242"/>
                  </a:moveTo>
                  <a:lnTo>
                    <a:pt x="46" y="240"/>
                  </a:lnTo>
                  <a:lnTo>
                    <a:pt x="53" y="238"/>
                  </a:lnTo>
                  <a:lnTo>
                    <a:pt x="60" y="234"/>
                  </a:lnTo>
                  <a:lnTo>
                    <a:pt x="66" y="229"/>
                  </a:lnTo>
                  <a:lnTo>
                    <a:pt x="70" y="223"/>
                  </a:lnTo>
                  <a:lnTo>
                    <a:pt x="74" y="217"/>
                  </a:lnTo>
                  <a:lnTo>
                    <a:pt x="76" y="210"/>
                  </a:lnTo>
                  <a:lnTo>
                    <a:pt x="77" y="202"/>
                  </a:lnTo>
                  <a:lnTo>
                    <a:pt x="77" y="38"/>
                  </a:lnTo>
                  <a:lnTo>
                    <a:pt x="76" y="30"/>
                  </a:lnTo>
                  <a:lnTo>
                    <a:pt x="74" y="23"/>
                  </a:lnTo>
                  <a:lnTo>
                    <a:pt x="70" y="17"/>
                  </a:lnTo>
                  <a:lnTo>
                    <a:pt x="66" y="11"/>
                  </a:lnTo>
                  <a:lnTo>
                    <a:pt x="60" y="5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7" y="5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17"/>
                  </a:lnTo>
                  <a:lnTo>
                    <a:pt x="6" y="223"/>
                  </a:lnTo>
                  <a:lnTo>
                    <a:pt x="12" y="229"/>
                  </a:lnTo>
                  <a:lnTo>
                    <a:pt x="17" y="234"/>
                  </a:lnTo>
                  <a:lnTo>
                    <a:pt x="23" y="238"/>
                  </a:lnTo>
                  <a:lnTo>
                    <a:pt x="31" y="240"/>
                  </a:lnTo>
                  <a:lnTo>
                    <a:pt x="39" y="242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2728" y="724"/>
              <a:ext cx="6" cy="19"/>
            </a:xfrm>
            <a:custGeom>
              <a:avLst/>
              <a:gdLst>
                <a:gd name="T0" fmla="*/ 39 w 78"/>
                <a:gd name="T1" fmla="*/ 241 h 241"/>
                <a:gd name="T2" fmla="*/ 46 w 78"/>
                <a:gd name="T3" fmla="*/ 240 h 241"/>
                <a:gd name="T4" fmla="*/ 54 w 78"/>
                <a:gd name="T5" fmla="*/ 238 h 241"/>
                <a:gd name="T6" fmla="*/ 60 w 78"/>
                <a:gd name="T7" fmla="*/ 234 h 241"/>
                <a:gd name="T8" fmla="*/ 66 w 78"/>
                <a:gd name="T9" fmla="*/ 230 h 241"/>
                <a:gd name="T10" fmla="*/ 70 w 78"/>
                <a:gd name="T11" fmla="*/ 223 h 241"/>
                <a:gd name="T12" fmla="*/ 74 w 78"/>
                <a:gd name="T13" fmla="*/ 217 h 241"/>
                <a:gd name="T14" fmla="*/ 76 w 78"/>
                <a:gd name="T15" fmla="*/ 210 h 241"/>
                <a:gd name="T16" fmla="*/ 78 w 78"/>
                <a:gd name="T17" fmla="*/ 203 h 241"/>
                <a:gd name="T18" fmla="*/ 78 w 78"/>
                <a:gd name="T19" fmla="*/ 39 h 241"/>
                <a:gd name="T20" fmla="*/ 76 w 78"/>
                <a:gd name="T21" fmla="*/ 30 h 241"/>
                <a:gd name="T22" fmla="*/ 74 w 78"/>
                <a:gd name="T23" fmla="*/ 23 h 241"/>
                <a:gd name="T24" fmla="*/ 70 w 78"/>
                <a:gd name="T25" fmla="*/ 17 h 241"/>
                <a:gd name="T26" fmla="*/ 66 w 78"/>
                <a:gd name="T27" fmla="*/ 12 h 241"/>
                <a:gd name="T28" fmla="*/ 60 w 78"/>
                <a:gd name="T29" fmla="*/ 5 h 241"/>
                <a:gd name="T30" fmla="*/ 54 w 78"/>
                <a:gd name="T31" fmla="*/ 2 h 241"/>
                <a:gd name="T32" fmla="*/ 46 w 78"/>
                <a:gd name="T33" fmla="*/ 0 h 241"/>
                <a:gd name="T34" fmla="*/ 39 w 78"/>
                <a:gd name="T35" fmla="*/ 0 h 241"/>
                <a:gd name="T36" fmla="*/ 31 w 78"/>
                <a:gd name="T37" fmla="*/ 0 h 241"/>
                <a:gd name="T38" fmla="*/ 23 w 78"/>
                <a:gd name="T39" fmla="*/ 2 h 241"/>
                <a:gd name="T40" fmla="*/ 17 w 78"/>
                <a:gd name="T41" fmla="*/ 5 h 241"/>
                <a:gd name="T42" fmla="*/ 12 w 78"/>
                <a:gd name="T43" fmla="*/ 12 h 241"/>
                <a:gd name="T44" fmla="*/ 6 w 78"/>
                <a:gd name="T45" fmla="*/ 17 h 241"/>
                <a:gd name="T46" fmla="*/ 3 w 78"/>
                <a:gd name="T47" fmla="*/ 23 h 241"/>
                <a:gd name="T48" fmla="*/ 0 w 78"/>
                <a:gd name="T49" fmla="*/ 30 h 241"/>
                <a:gd name="T50" fmla="*/ 0 w 78"/>
                <a:gd name="T51" fmla="*/ 39 h 241"/>
                <a:gd name="T52" fmla="*/ 0 w 78"/>
                <a:gd name="T53" fmla="*/ 203 h 241"/>
                <a:gd name="T54" fmla="*/ 0 w 78"/>
                <a:gd name="T55" fmla="*/ 210 h 241"/>
                <a:gd name="T56" fmla="*/ 3 w 78"/>
                <a:gd name="T57" fmla="*/ 217 h 241"/>
                <a:gd name="T58" fmla="*/ 6 w 78"/>
                <a:gd name="T59" fmla="*/ 223 h 241"/>
                <a:gd name="T60" fmla="*/ 12 w 78"/>
                <a:gd name="T61" fmla="*/ 230 h 241"/>
                <a:gd name="T62" fmla="*/ 17 w 78"/>
                <a:gd name="T63" fmla="*/ 234 h 241"/>
                <a:gd name="T64" fmla="*/ 23 w 78"/>
                <a:gd name="T65" fmla="*/ 238 h 241"/>
                <a:gd name="T66" fmla="*/ 31 w 78"/>
                <a:gd name="T67" fmla="*/ 240 h 241"/>
                <a:gd name="T68" fmla="*/ 39 w 78"/>
                <a:gd name="T6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241">
                  <a:moveTo>
                    <a:pt x="39" y="241"/>
                  </a:moveTo>
                  <a:lnTo>
                    <a:pt x="46" y="240"/>
                  </a:lnTo>
                  <a:lnTo>
                    <a:pt x="54" y="238"/>
                  </a:lnTo>
                  <a:lnTo>
                    <a:pt x="60" y="234"/>
                  </a:lnTo>
                  <a:lnTo>
                    <a:pt x="66" y="230"/>
                  </a:lnTo>
                  <a:lnTo>
                    <a:pt x="70" y="223"/>
                  </a:lnTo>
                  <a:lnTo>
                    <a:pt x="74" y="217"/>
                  </a:lnTo>
                  <a:lnTo>
                    <a:pt x="76" y="210"/>
                  </a:lnTo>
                  <a:lnTo>
                    <a:pt x="78" y="203"/>
                  </a:lnTo>
                  <a:lnTo>
                    <a:pt x="78" y="39"/>
                  </a:lnTo>
                  <a:lnTo>
                    <a:pt x="76" y="30"/>
                  </a:lnTo>
                  <a:lnTo>
                    <a:pt x="74" y="23"/>
                  </a:lnTo>
                  <a:lnTo>
                    <a:pt x="70" y="17"/>
                  </a:lnTo>
                  <a:lnTo>
                    <a:pt x="66" y="12"/>
                  </a:lnTo>
                  <a:lnTo>
                    <a:pt x="60" y="5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7" y="5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0" y="203"/>
                  </a:lnTo>
                  <a:lnTo>
                    <a:pt x="0" y="210"/>
                  </a:lnTo>
                  <a:lnTo>
                    <a:pt x="3" y="217"/>
                  </a:lnTo>
                  <a:lnTo>
                    <a:pt x="6" y="223"/>
                  </a:lnTo>
                  <a:lnTo>
                    <a:pt x="12" y="230"/>
                  </a:lnTo>
                  <a:lnTo>
                    <a:pt x="17" y="234"/>
                  </a:lnTo>
                  <a:lnTo>
                    <a:pt x="23" y="238"/>
                  </a:lnTo>
                  <a:lnTo>
                    <a:pt x="31" y="240"/>
                  </a:lnTo>
                  <a:lnTo>
                    <a:pt x="39" y="241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2734" y="719"/>
              <a:ext cx="6" cy="18"/>
            </a:xfrm>
            <a:custGeom>
              <a:avLst/>
              <a:gdLst>
                <a:gd name="T0" fmla="*/ 39 w 78"/>
                <a:gd name="T1" fmla="*/ 240 h 240"/>
                <a:gd name="T2" fmla="*/ 46 w 78"/>
                <a:gd name="T3" fmla="*/ 239 h 240"/>
                <a:gd name="T4" fmla="*/ 54 w 78"/>
                <a:gd name="T5" fmla="*/ 237 h 240"/>
                <a:gd name="T6" fmla="*/ 60 w 78"/>
                <a:gd name="T7" fmla="*/ 233 h 240"/>
                <a:gd name="T8" fmla="*/ 66 w 78"/>
                <a:gd name="T9" fmla="*/ 229 h 240"/>
                <a:gd name="T10" fmla="*/ 69 w 78"/>
                <a:gd name="T11" fmla="*/ 223 h 240"/>
                <a:gd name="T12" fmla="*/ 73 w 78"/>
                <a:gd name="T13" fmla="*/ 216 h 240"/>
                <a:gd name="T14" fmla="*/ 75 w 78"/>
                <a:gd name="T15" fmla="*/ 209 h 240"/>
                <a:gd name="T16" fmla="*/ 78 w 78"/>
                <a:gd name="T17" fmla="*/ 202 h 240"/>
                <a:gd name="T18" fmla="*/ 78 w 78"/>
                <a:gd name="T19" fmla="*/ 39 h 240"/>
                <a:gd name="T20" fmla="*/ 75 w 78"/>
                <a:gd name="T21" fmla="*/ 29 h 240"/>
                <a:gd name="T22" fmla="*/ 73 w 78"/>
                <a:gd name="T23" fmla="*/ 23 h 240"/>
                <a:gd name="T24" fmla="*/ 69 w 78"/>
                <a:gd name="T25" fmla="*/ 16 h 240"/>
                <a:gd name="T26" fmla="*/ 66 w 78"/>
                <a:gd name="T27" fmla="*/ 11 h 240"/>
                <a:gd name="T28" fmla="*/ 60 w 78"/>
                <a:gd name="T29" fmla="*/ 6 h 240"/>
                <a:gd name="T30" fmla="*/ 54 w 78"/>
                <a:gd name="T31" fmla="*/ 2 h 240"/>
                <a:gd name="T32" fmla="*/ 46 w 78"/>
                <a:gd name="T33" fmla="*/ 0 h 240"/>
                <a:gd name="T34" fmla="*/ 39 w 78"/>
                <a:gd name="T35" fmla="*/ 0 h 240"/>
                <a:gd name="T36" fmla="*/ 30 w 78"/>
                <a:gd name="T37" fmla="*/ 0 h 240"/>
                <a:gd name="T38" fmla="*/ 23 w 78"/>
                <a:gd name="T39" fmla="*/ 2 h 240"/>
                <a:gd name="T40" fmla="*/ 16 w 78"/>
                <a:gd name="T41" fmla="*/ 6 h 240"/>
                <a:gd name="T42" fmla="*/ 11 w 78"/>
                <a:gd name="T43" fmla="*/ 11 h 240"/>
                <a:gd name="T44" fmla="*/ 6 w 78"/>
                <a:gd name="T45" fmla="*/ 16 h 240"/>
                <a:gd name="T46" fmla="*/ 3 w 78"/>
                <a:gd name="T47" fmla="*/ 23 h 240"/>
                <a:gd name="T48" fmla="*/ 0 w 78"/>
                <a:gd name="T49" fmla="*/ 29 h 240"/>
                <a:gd name="T50" fmla="*/ 0 w 78"/>
                <a:gd name="T51" fmla="*/ 39 h 240"/>
                <a:gd name="T52" fmla="*/ 0 w 78"/>
                <a:gd name="T53" fmla="*/ 202 h 240"/>
                <a:gd name="T54" fmla="*/ 0 w 78"/>
                <a:gd name="T55" fmla="*/ 209 h 240"/>
                <a:gd name="T56" fmla="*/ 3 w 78"/>
                <a:gd name="T57" fmla="*/ 216 h 240"/>
                <a:gd name="T58" fmla="*/ 6 w 78"/>
                <a:gd name="T59" fmla="*/ 223 h 240"/>
                <a:gd name="T60" fmla="*/ 11 w 78"/>
                <a:gd name="T61" fmla="*/ 229 h 240"/>
                <a:gd name="T62" fmla="*/ 16 w 78"/>
                <a:gd name="T63" fmla="*/ 233 h 240"/>
                <a:gd name="T64" fmla="*/ 23 w 78"/>
                <a:gd name="T65" fmla="*/ 237 h 240"/>
                <a:gd name="T66" fmla="*/ 30 w 78"/>
                <a:gd name="T67" fmla="*/ 239 h 240"/>
                <a:gd name="T68" fmla="*/ 39 w 78"/>
                <a:gd name="T6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240">
                  <a:moveTo>
                    <a:pt x="39" y="240"/>
                  </a:moveTo>
                  <a:lnTo>
                    <a:pt x="46" y="239"/>
                  </a:lnTo>
                  <a:lnTo>
                    <a:pt x="54" y="237"/>
                  </a:lnTo>
                  <a:lnTo>
                    <a:pt x="60" y="233"/>
                  </a:lnTo>
                  <a:lnTo>
                    <a:pt x="66" y="229"/>
                  </a:lnTo>
                  <a:lnTo>
                    <a:pt x="69" y="223"/>
                  </a:lnTo>
                  <a:lnTo>
                    <a:pt x="73" y="216"/>
                  </a:lnTo>
                  <a:lnTo>
                    <a:pt x="75" y="209"/>
                  </a:lnTo>
                  <a:lnTo>
                    <a:pt x="78" y="202"/>
                  </a:lnTo>
                  <a:lnTo>
                    <a:pt x="78" y="39"/>
                  </a:lnTo>
                  <a:lnTo>
                    <a:pt x="75" y="29"/>
                  </a:lnTo>
                  <a:lnTo>
                    <a:pt x="73" y="23"/>
                  </a:lnTo>
                  <a:lnTo>
                    <a:pt x="69" y="16"/>
                  </a:lnTo>
                  <a:lnTo>
                    <a:pt x="66" y="11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0" y="202"/>
                  </a:lnTo>
                  <a:lnTo>
                    <a:pt x="0" y="209"/>
                  </a:lnTo>
                  <a:lnTo>
                    <a:pt x="3" y="216"/>
                  </a:lnTo>
                  <a:lnTo>
                    <a:pt x="6" y="223"/>
                  </a:lnTo>
                  <a:lnTo>
                    <a:pt x="11" y="229"/>
                  </a:lnTo>
                  <a:lnTo>
                    <a:pt x="16" y="233"/>
                  </a:lnTo>
                  <a:lnTo>
                    <a:pt x="23" y="237"/>
                  </a:lnTo>
                  <a:lnTo>
                    <a:pt x="30" y="239"/>
                  </a:lnTo>
                  <a:lnTo>
                    <a:pt x="39" y="240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2740" y="720"/>
              <a:ext cx="6" cy="19"/>
            </a:xfrm>
            <a:custGeom>
              <a:avLst/>
              <a:gdLst>
                <a:gd name="T0" fmla="*/ 38 w 77"/>
                <a:gd name="T1" fmla="*/ 241 h 241"/>
                <a:gd name="T2" fmla="*/ 45 w 77"/>
                <a:gd name="T3" fmla="*/ 240 h 241"/>
                <a:gd name="T4" fmla="*/ 53 w 77"/>
                <a:gd name="T5" fmla="*/ 238 h 241"/>
                <a:gd name="T6" fmla="*/ 59 w 77"/>
                <a:gd name="T7" fmla="*/ 234 h 241"/>
                <a:gd name="T8" fmla="*/ 65 w 77"/>
                <a:gd name="T9" fmla="*/ 230 h 241"/>
                <a:gd name="T10" fmla="*/ 69 w 77"/>
                <a:gd name="T11" fmla="*/ 223 h 241"/>
                <a:gd name="T12" fmla="*/ 73 w 77"/>
                <a:gd name="T13" fmla="*/ 217 h 241"/>
                <a:gd name="T14" fmla="*/ 75 w 77"/>
                <a:gd name="T15" fmla="*/ 210 h 241"/>
                <a:gd name="T16" fmla="*/ 77 w 77"/>
                <a:gd name="T17" fmla="*/ 203 h 241"/>
                <a:gd name="T18" fmla="*/ 77 w 77"/>
                <a:gd name="T19" fmla="*/ 38 h 241"/>
                <a:gd name="T20" fmla="*/ 75 w 77"/>
                <a:gd name="T21" fmla="*/ 29 h 241"/>
                <a:gd name="T22" fmla="*/ 73 w 77"/>
                <a:gd name="T23" fmla="*/ 23 h 241"/>
                <a:gd name="T24" fmla="*/ 69 w 77"/>
                <a:gd name="T25" fmla="*/ 16 h 241"/>
                <a:gd name="T26" fmla="*/ 65 w 77"/>
                <a:gd name="T27" fmla="*/ 10 h 241"/>
                <a:gd name="T28" fmla="*/ 59 w 77"/>
                <a:gd name="T29" fmla="*/ 5 h 241"/>
                <a:gd name="T30" fmla="*/ 53 w 77"/>
                <a:gd name="T31" fmla="*/ 2 h 241"/>
                <a:gd name="T32" fmla="*/ 45 w 77"/>
                <a:gd name="T33" fmla="*/ 0 h 241"/>
                <a:gd name="T34" fmla="*/ 38 w 77"/>
                <a:gd name="T35" fmla="*/ 0 h 241"/>
                <a:gd name="T36" fmla="*/ 29 w 77"/>
                <a:gd name="T37" fmla="*/ 0 h 241"/>
                <a:gd name="T38" fmla="*/ 22 w 77"/>
                <a:gd name="T39" fmla="*/ 2 h 241"/>
                <a:gd name="T40" fmla="*/ 15 w 77"/>
                <a:gd name="T41" fmla="*/ 5 h 241"/>
                <a:gd name="T42" fmla="*/ 10 w 77"/>
                <a:gd name="T43" fmla="*/ 10 h 241"/>
                <a:gd name="T44" fmla="*/ 5 w 77"/>
                <a:gd name="T45" fmla="*/ 16 h 241"/>
                <a:gd name="T46" fmla="*/ 2 w 77"/>
                <a:gd name="T47" fmla="*/ 23 h 241"/>
                <a:gd name="T48" fmla="*/ 0 w 77"/>
                <a:gd name="T49" fmla="*/ 29 h 241"/>
                <a:gd name="T50" fmla="*/ 0 w 77"/>
                <a:gd name="T51" fmla="*/ 38 h 241"/>
                <a:gd name="T52" fmla="*/ 0 w 77"/>
                <a:gd name="T53" fmla="*/ 203 h 241"/>
                <a:gd name="T54" fmla="*/ 0 w 77"/>
                <a:gd name="T55" fmla="*/ 210 h 241"/>
                <a:gd name="T56" fmla="*/ 2 w 77"/>
                <a:gd name="T57" fmla="*/ 217 h 241"/>
                <a:gd name="T58" fmla="*/ 5 w 77"/>
                <a:gd name="T59" fmla="*/ 223 h 241"/>
                <a:gd name="T60" fmla="*/ 10 w 77"/>
                <a:gd name="T61" fmla="*/ 230 h 241"/>
                <a:gd name="T62" fmla="*/ 15 w 77"/>
                <a:gd name="T63" fmla="*/ 234 h 241"/>
                <a:gd name="T64" fmla="*/ 22 w 77"/>
                <a:gd name="T65" fmla="*/ 238 h 241"/>
                <a:gd name="T66" fmla="*/ 29 w 77"/>
                <a:gd name="T67" fmla="*/ 240 h 241"/>
                <a:gd name="T68" fmla="*/ 38 w 77"/>
                <a:gd name="T6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" h="241">
                  <a:moveTo>
                    <a:pt x="38" y="241"/>
                  </a:moveTo>
                  <a:lnTo>
                    <a:pt x="45" y="240"/>
                  </a:lnTo>
                  <a:lnTo>
                    <a:pt x="53" y="238"/>
                  </a:lnTo>
                  <a:lnTo>
                    <a:pt x="59" y="234"/>
                  </a:lnTo>
                  <a:lnTo>
                    <a:pt x="65" y="230"/>
                  </a:lnTo>
                  <a:lnTo>
                    <a:pt x="69" y="223"/>
                  </a:lnTo>
                  <a:lnTo>
                    <a:pt x="73" y="217"/>
                  </a:lnTo>
                  <a:lnTo>
                    <a:pt x="75" y="210"/>
                  </a:lnTo>
                  <a:lnTo>
                    <a:pt x="77" y="203"/>
                  </a:lnTo>
                  <a:lnTo>
                    <a:pt x="77" y="38"/>
                  </a:lnTo>
                  <a:lnTo>
                    <a:pt x="75" y="29"/>
                  </a:lnTo>
                  <a:lnTo>
                    <a:pt x="73" y="23"/>
                  </a:lnTo>
                  <a:lnTo>
                    <a:pt x="69" y="16"/>
                  </a:lnTo>
                  <a:lnTo>
                    <a:pt x="65" y="10"/>
                  </a:lnTo>
                  <a:lnTo>
                    <a:pt x="59" y="5"/>
                  </a:lnTo>
                  <a:lnTo>
                    <a:pt x="53" y="2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203"/>
                  </a:lnTo>
                  <a:lnTo>
                    <a:pt x="0" y="210"/>
                  </a:lnTo>
                  <a:lnTo>
                    <a:pt x="2" y="217"/>
                  </a:lnTo>
                  <a:lnTo>
                    <a:pt x="5" y="223"/>
                  </a:lnTo>
                  <a:lnTo>
                    <a:pt x="10" y="230"/>
                  </a:lnTo>
                  <a:lnTo>
                    <a:pt x="15" y="234"/>
                  </a:lnTo>
                  <a:lnTo>
                    <a:pt x="22" y="238"/>
                  </a:lnTo>
                  <a:lnTo>
                    <a:pt x="29" y="240"/>
                  </a:lnTo>
                  <a:lnTo>
                    <a:pt x="38" y="241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2735" y="732"/>
              <a:ext cx="12" cy="17"/>
            </a:xfrm>
            <a:custGeom>
              <a:avLst/>
              <a:gdLst>
                <a:gd name="T0" fmla="*/ 144 w 162"/>
                <a:gd name="T1" fmla="*/ 212 h 217"/>
                <a:gd name="T2" fmla="*/ 150 w 162"/>
                <a:gd name="T3" fmla="*/ 206 h 217"/>
                <a:gd name="T4" fmla="*/ 155 w 162"/>
                <a:gd name="T5" fmla="*/ 201 h 217"/>
                <a:gd name="T6" fmla="*/ 158 w 162"/>
                <a:gd name="T7" fmla="*/ 195 h 217"/>
                <a:gd name="T8" fmla="*/ 162 w 162"/>
                <a:gd name="T9" fmla="*/ 189 h 217"/>
                <a:gd name="T10" fmla="*/ 162 w 162"/>
                <a:gd name="T11" fmla="*/ 180 h 217"/>
                <a:gd name="T12" fmla="*/ 162 w 162"/>
                <a:gd name="T13" fmla="*/ 174 h 217"/>
                <a:gd name="T14" fmla="*/ 161 w 162"/>
                <a:gd name="T15" fmla="*/ 167 h 217"/>
                <a:gd name="T16" fmla="*/ 159 w 162"/>
                <a:gd name="T17" fmla="*/ 161 h 217"/>
                <a:gd name="T18" fmla="*/ 74 w 162"/>
                <a:gd name="T19" fmla="*/ 19 h 217"/>
                <a:gd name="T20" fmla="*/ 67 w 162"/>
                <a:gd name="T21" fmla="*/ 12 h 217"/>
                <a:gd name="T22" fmla="*/ 62 w 162"/>
                <a:gd name="T23" fmla="*/ 7 h 217"/>
                <a:gd name="T24" fmla="*/ 55 w 162"/>
                <a:gd name="T25" fmla="*/ 4 h 217"/>
                <a:gd name="T26" fmla="*/ 49 w 162"/>
                <a:gd name="T27" fmla="*/ 2 h 217"/>
                <a:gd name="T28" fmla="*/ 40 w 162"/>
                <a:gd name="T29" fmla="*/ 0 h 217"/>
                <a:gd name="T30" fmla="*/ 34 w 162"/>
                <a:gd name="T31" fmla="*/ 1 h 217"/>
                <a:gd name="T32" fmla="*/ 27 w 162"/>
                <a:gd name="T33" fmla="*/ 3 h 217"/>
                <a:gd name="T34" fmla="*/ 21 w 162"/>
                <a:gd name="T35" fmla="*/ 7 h 217"/>
                <a:gd name="T36" fmla="*/ 13 w 162"/>
                <a:gd name="T37" fmla="*/ 10 h 217"/>
                <a:gd name="T38" fmla="*/ 8 w 162"/>
                <a:gd name="T39" fmla="*/ 16 h 217"/>
                <a:gd name="T40" fmla="*/ 4 w 162"/>
                <a:gd name="T41" fmla="*/ 23 h 217"/>
                <a:gd name="T42" fmla="*/ 2 w 162"/>
                <a:gd name="T43" fmla="*/ 30 h 217"/>
                <a:gd name="T44" fmla="*/ 0 w 162"/>
                <a:gd name="T45" fmla="*/ 36 h 217"/>
                <a:gd name="T46" fmla="*/ 1 w 162"/>
                <a:gd name="T47" fmla="*/ 44 h 217"/>
                <a:gd name="T48" fmla="*/ 3 w 162"/>
                <a:gd name="T49" fmla="*/ 52 h 217"/>
                <a:gd name="T50" fmla="*/ 7 w 162"/>
                <a:gd name="T51" fmla="*/ 60 h 217"/>
                <a:gd name="T52" fmla="*/ 91 w 162"/>
                <a:gd name="T53" fmla="*/ 200 h 217"/>
                <a:gd name="T54" fmla="*/ 95 w 162"/>
                <a:gd name="T55" fmla="*/ 205 h 217"/>
                <a:gd name="T56" fmla="*/ 102 w 162"/>
                <a:gd name="T57" fmla="*/ 210 h 217"/>
                <a:gd name="T58" fmla="*/ 108 w 162"/>
                <a:gd name="T59" fmla="*/ 214 h 217"/>
                <a:gd name="T60" fmla="*/ 115 w 162"/>
                <a:gd name="T61" fmla="*/ 217 h 217"/>
                <a:gd name="T62" fmla="*/ 121 w 162"/>
                <a:gd name="T63" fmla="*/ 217 h 217"/>
                <a:gd name="T64" fmla="*/ 130 w 162"/>
                <a:gd name="T65" fmla="*/ 217 h 217"/>
                <a:gd name="T66" fmla="*/ 136 w 162"/>
                <a:gd name="T67" fmla="*/ 215 h 217"/>
                <a:gd name="T68" fmla="*/ 144 w 162"/>
                <a:gd name="T69" fmla="*/ 2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217">
                  <a:moveTo>
                    <a:pt x="144" y="212"/>
                  </a:moveTo>
                  <a:lnTo>
                    <a:pt x="150" y="206"/>
                  </a:lnTo>
                  <a:lnTo>
                    <a:pt x="155" y="201"/>
                  </a:lnTo>
                  <a:lnTo>
                    <a:pt x="158" y="195"/>
                  </a:lnTo>
                  <a:lnTo>
                    <a:pt x="162" y="189"/>
                  </a:lnTo>
                  <a:lnTo>
                    <a:pt x="162" y="180"/>
                  </a:lnTo>
                  <a:lnTo>
                    <a:pt x="162" y="174"/>
                  </a:lnTo>
                  <a:lnTo>
                    <a:pt x="161" y="167"/>
                  </a:lnTo>
                  <a:lnTo>
                    <a:pt x="159" y="161"/>
                  </a:lnTo>
                  <a:lnTo>
                    <a:pt x="74" y="19"/>
                  </a:lnTo>
                  <a:lnTo>
                    <a:pt x="67" y="12"/>
                  </a:lnTo>
                  <a:lnTo>
                    <a:pt x="62" y="7"/>
                  </a:lnTo>
                  <a:lnTo>
                    <a:pt x="55" y="4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1" y="7"/>
                  </a:lnTo>
                  <a:lnTo>
                    <a:pt x="13" y="10"/>
                  </a:lnTo>
                  <a:lnTo>
                    <a:pt x="8" y="16"/>
                  </a:lnTo>
                  <a:lnTo>
                    <a:pt x="4" y="23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3" y="52"/>
                  </a:lnTo>
                  <a:lnTo>
                    <a:pt x="7" y="60"/>
                  </a:lnTo>
                  <a:lnTo>
                    <a:pt x="91" y="200"/>
                  </a:lnTo>
                  <a:lnTo>
                    <a:pt x="95" y="205"/>
                  </a:lnTo>
                  <a:lnTo>
                    <a:pt x="102" y="210"/>
                  </a:lnTo>
                  <a:lnTo>
                    <a:pt x="108" y="214"/>
                  </a:lnTo>
                  <a:lnTo>
                    <a:pt x="115" y="217"/>
                  </a:lnTo>
                  <a:lnTo>
                    <a:pt x="121" y="217"/>
                  </a:lnTo>
                  <a:lnTo>
                    <a:pt x="130" y="217"/>
                  </a:lnTo>
                  <a:lnTo>
                    <a:pt x="136" y="215"/>
                  </a:lnTo>
                  <a:lnTo>
                    <a:pt x="144" y="212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2907" y="729"/>
              <a:ext cx="22" cy="45"/>
            </a:xfrm>
            <a:custGeom>
              <a:avLst/>
              <a:gdLst>
                <a:gd name="T0" fmla="*/ 145 w 290"/>
                <a:gd name="T1" fmla="*/ 597 h 597"/>
                <a:gd name="T2" fmla="*/ 115 w 290"/>
                <a:gd name="T3" fmla="*/ 594 h 597"/>
                <a:gd name="T4" fmla="*/ 89 w 290"/>
                <a:gd name="T5" fmla="*/ 585 h 597"/>
                <a:gd name="T6" fmla="*/ 64 w 290"/>
                <a:gd name="T7" fmla="*/ 571 h 597"/>
                <a:gd name="T8" fmla="*/ 43 w 290"/>
                <a:gd name="T9" fmla="*/ 554 h 597"/>
                <a:gd name="T10" fmla="*/ 24 w 290"/>
                <a:gd name="T11" fmla="*/ 533 h 597"/>
                <a:gd name="T12" fmla="*/ 11 w 290"/>
                <a:gd name="T13" fmla="*/ 509 h 597"/>
                <a:gd name="T14" fmla="*/ 2 w 290"/>
                <a:gd name="T15" fmla="*/ 481 h 597"/>
                <a:gd name="T16" fmla="*/ 0 w 290"/>
                <a:gd name="T17" fmla="*/ 453 h 597"/>
                <a:gd name="T18" fmla="*/ 0 w 290"/>
                <a:gd name="T19" fmla="*/ 144 h 597"/>
                <a:gd name="T20" fmla="*/ 2 w 290"/>
                <a:gd name="T21" fmla="*/ 114 h 597"/>
                <a:gd name="T22" fmla="*/ 11 w 290"/>
                <a:gd name="T23" fmla="*/ 88 h 597"/>
                <a:gd name="T24" fmla="*/ 24 w 290"/>
                <a:gd name="T25" fmla="*/ 63 h 597"/>
                <a:gd name="T26" fmla="*/ 43 w 290"/>
                <a:gd name="T27" fmla="*/ 43 h 597"/>
                <a:gd name="T28" fmla="*/ 64 w 290"/>
                <a:gd name="T29" fmla="*/ 24 h 597"/>
                <a:gd name="T30" fmla="*/ 89 w 290"/>
                <a:gd name="T31" fmla="*/ 10 h 597"/>
                <a:gd name="T32" fmla="*/ 115 w 290"/>
                <a:gd name="T33" fmla="*/ 2 h 597"/>
                <a:gd name="T34" fmla="*/ 145 w 290"/>
                <a:gd name="T35" fmla="*/ 0 h 597"/>
                <a:gd name="T36" fmla="*/ 173 w 290"/>
                <a:gd name="T37" fmla="*/ 2 h 597"/>
                <a:gd name="T38" fmla="*/ 200 w 290"/>
                <a:gd name="T39" fmla="*/ 10 h 597"/>
                <a:gd name="T40" fmla="*/ 225 w 290"/>
                <a:gd name="T41" fmla="*/ 24 h 597"/>
                <a:gd name="T42" fmla="*/ 247 w 290"/>
                <a:gd name="T43" fmla="*/ 43 h 597"/>
                <a:gd name="T44" fmla="*/ 264 w 290"/>
                <a:gd name="T45" fmla="*/ 63 h 597"/>
                <a:gd name="T46" fmla="*/ 277 w 290"/>
                <a:gd name="T47" fmla="*/ 88 h 597"/>
                <a:gd name="T48" fmla="*/ 287 w 290"/>
                <a:gd name="T49" fmla="*/ 114 h 597"/>
                <a:gd name="T50" fmla="*/ 290 w 290"/>
                <a:gd name="T51" fmla="*/ 144 h 597"/>
                <a:gd name="T52" fmla="*/ 290 w 290"/>
                <a:gd name="T53" fmla="*/ 453 h 597"/>
                <a:gd name="T54" fmla="*/ 287 w 290"/>
                <a:gd name="T55" fmla="*/ 481 h 597"/>
                <a:gd name="T56" fmla="*/ 277 w 290"/>
                <a:gd name="T57" fmla="*/ 509 h 597"/>
                <a:gd name="T58" fmla="*/ 264 w 290"/>
                <a:gd name="T59" fmla="*/ 533 h 597"/>
                <a:gd name="T60" fmla="*/ 247 w 290"/>
                <a:gd name="T61" fmla="*/ 554 h 597"/>
                <a:gd name="T62" fmla="*/ 225 w 290"/>
                <a:gd name="T63" fmla="*/ 571 h 597"/>
                <a:gd name="T64" fmla="*/ 200 w 290"/>
                <a:gd name="T65" fmla="*/ 585 h 597"/>
                <a:gd name="T66" fmla="*/ 173 w 290"/>
                <a:gd name="T67" fmla="*/ 594 h 597"/>
                <a:gd name="T68" fmla="*/ 145 w 290"/>
                <a:gd name="T6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597">
                  <a:moveTo>
                    <a:pt x="145" y="597"/>
                  </a:moveTo>
                  <a:lnTo>
                    <a:pt x="115" y="594"/>
                  </a:lnTo>
                  <a:lnTo>
                    <a:pt x="89" y="585"/>
                  </a:lnTo>
                  <a:lnTo>
                    <a:pt x="64" y="571"/>
                  </a:lnTo>
                  <a:lnTo>
                    <a:pt x="43" y="554"/>
                  </a:lnTo>
                  <a:lnTo>
                    <a:pt x="24" y="533"/>
                  </a:lnTo>
                  <a:lnTo>
                    <a:pt x="11" y="509"/>
                  </a:lnTo>
                  <a:lnTo>
                    <a:pt x="2" y="481"/>
                  </a:lnTo>
                  <a:lnTo>
                    <a:pt x="0" y="453"/>
                  </a:lnTo>
                  <a:lnTo>
                    <a:pt x="0" y="144"/>
                  </a:lnTo>
                  <a:lnTo>
                    <a:pt x="2" y="114"/>
                  </a:lnTo>
                  <a:lnTo>
                    <a:pt x="11" y="88"/>
                  </a:lnTo>
                  <a:lnTo>
                    <a:pt x="24" y="63"/>
                  </a:lnTo>
                  <a:lnTo>
                    <a:pt x="43" y="43"/>
                  </a:lnTo>
                  <a:lnTo>
                    <a:pt x="64" y="24"/>
                  </a:lnTo>
                  <a:lnTo>
                    <a:pt x="89" y="10"/>
                  </a:lnTo>
                  <a:lnTo>
                    <a:pt x="115" y="2"/>
                  </a:lnTo>
                  <a:lnTo>
                    <a:pt x="145" y="0"/>
                  </a:lnTo>
                  <a:lnTo>
                    <a:pt x="173" y="2"/>
                  </a:lnTo>
                  <a:lnTo>
                    <a:pt x="200" y="10"/>
                  </a:lnTo>
                  <a:lnTo>
                    <a:pt x="225" y="24"/>
                  </a:lnTo>
                  <a:lnTo>
                    <a:pt x="247" y="43"/>
                  </a:lnTo>
                  <a:lnTo>
                    <a:pt x="264" y="63"/>
                  </a:lnTo>
                  <a:lnTo>
                    <a:pt x="277" y="88"/>
                  </a:lnTo>
                  <a:lnTo>
                    <a:pt x="287" y="114"/>
                  </a:lnTo>
                  <a:lnTo>
                    <a:pt x="290" y="144"/>
                  </a:lnTo>
                  <a:lnTo>
                    <a:pt x="290" y="453"/>
                  </a:lnTo>
                  <a:lnTo>
                    <a:pt x="287" y="481"/>
                  </a:lnTo>
                  <a:lnTo>
                    <a:pt x="277" y="509"/>
                  </a:lnTo>
                  <a:lnTo>
                    <a:pt x="264" y="533"/>
                  </a:lnTo>
                  <a:lnTo>
                    <a:pt x="247" y="554"/>
                  </a:lnTo>
                  <a:lnTo>
                    <a:pt x="225" y="571"/>
                  </a:lnTo>
                  <a:lnTo>
                    <a:pt x="200" y="585"/>
                  </a:lnTo>
                  <a:lnTo>
                    <a:pt x="173" y="594"/>
                  </a:lnTo>
                  <a:lnTo>
                    <a:pt x="145" y="597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2894" y="711"/>
              <a:ext cx="41" cy="51"/>
            </a:xfrm>
            <a:custGeom>
              <a:avLst/>
              <a:gdLst>
                <a:gd name="T0" fmla="*/ 500 w 531"/>
                <a:gd name="T1" fmla="*/ 660 h 660"/>
                <a:gd name="T2" fmla="*/ 0 w 531"/>
                <a:gd name="T3" fmla="*/ 24 h 660"/>
                <a:gd name="T4" fmla="*/ 31 w 531"/>
                <a:gd name="T5" fmla="*/ 0 h 660"/>
                <a:gd name="T6" fmla="*/ 531 w 531"/>
                <a:gd name="T7" fmla="*/ 636 h 660"/>
                <a:gd name="T8" fmla="*/ 500 w 531"/>
                <a:gd name="T9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660">
                  <a:moveTo>
                    <a:pt x="500" y="660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531" y="636"/>
                  </a:lnTo>
                  <a:lnTo>
                    <a:pt x="500" y="660"/>
                  </a:lnTo>
                  <a:close/>
                </a:path>
              </a:pathLst>
            </a:custGeom>
            <a:solidFill>
              <a:srgbClr val="B34D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2887" y="702"/>
              <a:ext cx="10" cy="11"/>
            </a:xfrm>
            <a:custGeom>
              <a:avLst/>
              <a:gdLst>
                <a:gd name="T0" fmla="*/ 116 w 120"/>
                <a:gd name="T1" fmla="*/ 142 h 144"/>
                <a:gd name="T2" fmla="*/ 109 w 120"/>
                <a:gd name="T3" fmla="*/ 144 h 144"/>
                <a:gd name="T4" fmla="*/ 101 w 120"/>
                <a:gd name="T5" fmla="*/ 144 h 144"/>
                <a:gd name="T6" fmla="*/ 90 w 120"/>
                <a:gd name="T7" fmla="*/ 141 h 144"/>
                <a:gd name="T8" fmla="*/ 80 w 120"/>
                <a:gd name="T9" fmla="*/ 136 h 144"/>
                <a:gd name="T10" fmla="*/ 68 w 120"/>
                <a:gd name="T11" fmla="*/ 127 h 144"/>
                <a:gd name="T12" fmla="*/ 57 w 120"/>
                <a:gd name="T13" fmla="*/ 118 h 144"/>
                <a:gd name="T14" fmla="*/ 44 w 120"/>
                <a:gd name="T15" fmla="*/ 105 h 144"/>
                <a:gd name="T16" fmla="*/ 34 w 120"/>
                <a:gd name="T17" fmla="*/ 93 h 144"/>
                <a:gd name="T18" fmla="*/ 23 w 120"/>
                <a:gd name="T19" fmla="*/ 77 h 144"/>
                <a:gd name="T20" fmla="*/ 13 w 120"/>
                <a:gd name="T21" fmla="*/ 63 h 144"/>
                <a:gd name="T22" fmla="*/ 6 w 120"/>
                <a:gd name="T23" fmla="*/ 49 h 144"/>
                <a:gd name="T24" fmla="*/ 3 w 120"/>
                <a:gd name="T25" fmla="*/ 37 h 144"/>
                <a:gd name="T26" fmla="*/ 0 w 120"/>
                <a:gd name="T27" fmla="*/ 25 h 144"/>
                <a:gd name="T28" fmla="*/ 0 w 120"/>
                <a:gd name="T29" fmla="*/ 15 h 144"/>
                <a:gd name="T30" fmla="*/ 1 w 120"/>
                <a:gd name="T31" fmla="*/ 7 h 144"/>
                <a:gd name="T32" fmla="*/ 6 w 120"/>
                <a:gd name="T33" fmla="*/ 3 h 144"/>
                <a:gd name="T34" fmla="*/ 11 w 120"/>
                <a:gd name="T35" fmla="*/ 0 h 144"/>
                <a:gd name="T36" fmla="*/ 19 w 120"/>
                <a:gd name="T37" fmla="*/ 0 h 144"/>
                <a:gd name="T38" fmla="*/ 29 w 120"/>
                <a:gd name="T39" fmla="*/ 2 h 144"/>
                <a:gd name="T40" fmla="*/ 40 w 120"/>
                <a:gd name="T41" fmla="*/ 8 h 144"/>
                <a:gd name="T42" fmla="*/ 51 w 120"/>
                <a:gd name="T43" fmla="*/ 15 h 144"/>
                <a:gd name="T44" fmla="*/ 63 w 120"/>
                <a:gd name="T45" fmla="*/ 26 h 144"/>
                <a:gd name="T46" fmla="*/ 76 w 120"/>
                <a:gd name="T47" fmla="*/ 37 h 144"/>
                <a:gd name="T48" fmla="*/ 88 w 120"/>
                <a:gd name="T49" fmla="*/ 52 h 144"/>
                <a:gd name="T50" fmla="*/ 97 w 120"/>
                <a:gd name="T51" fmla="*/ 65 h 144"/>
                <a:gd name="T52" fmla="*/ 106 w 120"/>
                <a:gd name="T53" fmla="*/ 80 h 144"/>
                <a:gd name="T54" fmla="*/ 112 w 120"/>
                <a:gd name="T55" fmla="*/ 93 h 144"/>
                <a:gd name="T56" fmla="*/ 117 w 120"/>
                <a:gd name="T57" fmla="*/ 107 h 144"/>
                <a:gd name="T58" fmla="*/ 119 w 120"/>
                <a:gd name="T59" fmla="*/ 118 h 144"/>
                <a:gd name="T60" fmla="*/ 120 w 120"/>
                <a:gd name="T61" fmla="*/ 127 h 144"/>
                <a:gd name="T62" fmla="*/ 119 w 120"/>
                <a:gd name="T63" fmla="*/ 136 h 144"/>
                <a:gd name="T64" fmla="*/ 116 w 120"/>
                <a:gd name="T65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44">
                  <a:moveTo>
                    <a:pt x="116" y="142"/>
                  </a:moveTo>
                  <a:lnTo>
                    <a:pt x="109" y="144"/>
                  </a:lnTo>
                  <a:lnTo>
                    <a:pt x="101" y="144"/>
                  </a:lnTo>
                  <a:lnTo>
                    <a:pt x="90" y="141"/>
                  </a:lnTo>
                  <a:lnTo>
                    <a:pt x="80" y="136"/>
                  </a:lnTo>
                  <a:lnTo>
                    <a:pt x="68" y="127"/>
                  </a:lnTo>
                  <a:lnTo>
                    <a:pt x="57" y="118"/>
                  </a:lnTo>
                  <a:lnTo>
                    <a:pt x="44" y="105"/>
                  </a:lnTo>
                  <a:lnTo>
                    <a:pt x="34" y="93"/>
                  </a:lnTo>
                  <a:lnTo>
                    <a:pt x="23" y="77"/>
                  </a:lnTo>
                  <a:lnTo>
                    <a:pt x="13" y="63"/>
                  </a:lnTo>
                  <a:lnTo>
                    <a:pt x="6" y="49"/>
                  </a:lnTo>
                  <a:lnTo>
                    <a:pt x="3" y="37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" y="7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9" y="2"/>
                  </a:lnTo>
                  <a:lnTo>
                    <a:pt x="40" y="8"/>
                  </a:lnTo>
                  <a:lnTo>
                    <a:pt x="51" y="15"/>
                  </a:lnTo>
                  <a:lnTo>
                    <a:pt x="63" y="26"/>
                  </a:lnTo>
                  <a:lnTo>
                    <a:pt x="76" y="37"/>
                  </a:lnTo>
                  <a:lnTo>
                    <a:pt x="88" y="52"/>
                  </a:lnTo>
                  <a:lnTo>
                    <a:pt x="97" y="65"/>
                  </a:lnTo>
                  <a:lnTo>
                    <a:pt x="106" y="80"/>
                  </a:lnTo>
                  <a:lnTo>
                    <a:pt x="112" y="93"/>
                  </a:lnTo>
                  <a:lnTo>
                    <a:pt x="117" y="107"/>
                  </a:lnTo>
                  <a:lnTo>
                    <a:pt x="119" y="118"/>
                  </a:lnTo>
                  <a:lnTo>
                    <a:pt x="120" y="127"/>
                  </a:lnTo>
                  <a:lnTo>
                    <a:pt x="119" y="136"/>
                  </a:lnTo>
                  <a:lnTo>
                    <a:pt x="116" y="142"/>
                  </a:lnTo>
                  <a:close/>
                </a:path>
              </a:pathLst>
            </a:custGeom>
            <a:solidFill>
              <a:srgbClr val="B34D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2923" y="730"/>
              <a:ext cx="6" cy="19"/>
            </a:xfrm>
            <a:custGeom>
              <a:avLst/>
              <a:gdLst>
                <a:gd name="T0" fmla="*/ 38 w 77"/>
                <a:gd name="T1" fmla="*/ 242 h 242"/>
                <a:gd name="T2" fmla="*/ 29 w 77"/>
                <a:gd name="T3" fmla="*/ 240 h 242"/>
                <a:gd name="T4" fmla="*/ 23 w 77"/>
                <a:gd name="T5" fmla="*/ 238 h 242"/>
                <a:gd name="T6" fmla="*/ 15 w 77"/>
                <a:gd name="T7" fmla="*/ 234 h 242"/>
                <a:gd name="T8" fmla="*/ 10 w 77"/>
                <a:gd name="T9" fmla="*/ 229 h 242"/>
                <a:gd name="T10" fmla="*/ 5 w 77"/>
                <a:gd name="T11" fmla="*/ 223 h 242"/>
                <a:gd name="T12" fmla="*/ 2 w 77"/>
                <a:gd name="T13" fmla="*/ 217 h 242"/>
                <a:gd name="T14" fmla="*/ 0 w 77"/>
                <a:gd name="T15" fmla="*/ 210 h 242"/>
                <a:gd name="T16" fmla="*/ 0 w 77"/>
                <a:gd name="T17" fmla="*/ 202 h 242"/>
                <a:gd name="T18" fmla="*/ 0 w 77"/>
                <a:gd name="T19" fmla="*/ 38 h 242"/>
                <a:gd name="T20" fmla="*/ 0 w 77"/>
                <a:gd name="T21" fmla="*/ 30 h 242"/>
                <a:gd name="T22" fmla="*/ 2 w 77"/>
                <a:gd name="T23" fmla="*/ 23 h 242"/>
                <a:gd name="T24" fmla="*/ 5 w 77"/>
                <a:gd name="T25" fmla="*/ 17 h 242"/>
                <a:gd name="T26" fmla="*/ 10 w 77"/>
                <a:gd name="T27" fmla="*/ 11 h 242"/>
                <a:gd name="T28" fmla="*/ 15 w 77"/>
                <a:gd name="T29" fmla="*/ 5 h 242"/>
                <a:gd name="T30" fmla="*/ 23 w 77"/>
                <a:gd name="T31" fmla="*/ 2 h 242"/>
                <a:gd name="T32" fmla="*/ 29 w 77"/>
                <a:gd name="T33" fmla="*/ 0 h 242"/>
                <a:gd name="T34" fmla="*/ 38 w 77"/>
                <a:gd name="T35" fmla="*/ 0 h 242"/>
                <a:gd name="T36" fmla="*/ 46 w 77"/>
                <a:gd name="T37" fmla="*/ 0 h 242"/>
                <a:gd name="T38" fmla="*/ 53 w 77"/>
                <a:gd name="T39" fmla="*/ 2 h 242"/>
                <a:gd name="T40" fmla="*/ 59 w 77"/>
                <a:gd name="T41" fmla="*/ 5 h 242"/>
                <a:gd name="T42" fmla="*/ 65 w 77"/>
                <a:gd name="T43" fmla="*/ 11 h 242"/>
                <a:gd name="T44" fmla="*/ 68 w 77"/>
                <a:gd name="T45" fmla="*/ 17 h 242"/>
                <a:gd name="T46" fmla="*/ 73 w 77"/>
                <a:gd name="T47" fmla="*/ 23 h 242"/>
                <a:gd name="T48" fmla="*/ 75 w 77"/>
                <a:gd name="T49" fmla="*/ 30 h 242"/>
                <a:gd name="T50" fmla="*/ 77 w 77"/>
                <a:gd name="T51" fmla="*/ 38 h 242"/>
                <a:gd name="T52" fmla="*/ 77 w 77"/>
                <a:gd name="T53" fmla="*/ 202 h 242"/>
                <a:gd name="T54" fmla="*/ 75 w 77"/>
                <a:gd name="T55" fmla="*/ 210 h 242"/>
                <a:gd name="T56" fmla="*/ 73 w 77"/>
                <a:gd name="T57" fmla="*/ 217 h 242"/>
                <a:gd name="T58" fmla="*/ 68 w 77"/>
                <a:gd name="T59" fmla="*/ 223 h 242"/>
                <a:gd name="T60" fmla="*/ 65 w 77"/>
                <a:gd name="T61" fmla="*/ 229 h 242"/>
                <a:gd name="T62" fmla="*/ 59 w 77"/>
                <a:gd name="T63" fmla="*/ 234 h 242"/>
                <a:gd name="T64" fmla="*/ 53 w 77"/>
                <a:gd name="T65" fmla="*/ 238 h 242"/>
                <a:gd name="T66" fmla="*/ 46 w 77"/>
                <a:gd name="T67" fmla="*/ 240 h 242"/>
                <a:gd name="T68" fmla="*/ 38 w 77"/>
                <a:gd name="T6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" h="242">
                  <a:moveTo>
                    <a:pt x="38" y="242"/>
                  </a:moveTo>
                  <a:lnTo>
                    <a:pt x="29" y="240"/>
                  </a:lnTo>
                  <a:lnTo>
                    <a:pt x="23" y="238"/>
                  </a:lnTo>
                  <a:lnTo>
                    <a:pt x="15" y="234"/>
                  </a:lnTo>
                  <a:lnTo>
                    <a:pt x="10" y="229"/>
                  </a:lnTo>
                  <a:lnTo>
                    <a:pt x="5" y="223"/>
                  </a:lnTo>
                  <a:lnTo>
                    <a:pt x="2" y="217"/>
                  </a:lnTo>
                  <a:lnTo>
                    <a:pt x="0" y="210"/>
                  </a:lnTo>
                  <a:lnTo>
                    <a:pt x="0" y="202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10" y="11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9" y="5"/>
                  </a:lnTo>
                  <a:lnTo>
                    <a:pt x="65" y="11"/>
                  </a:lnTo>
                  <a:lnTo>
                    <a:pt x="68" y="17"/>
                  </a:lnTo>
                  <a:lnTo>
                    <a:pt x="73" y="23"/>
                  </a:lnTo>
                  <a:lnTo>
                    <a:pt x="75" y="30"/>
                  </a:lnTo>
                  <a:lnTo>
                    <a:pt x="77" y="38"/>
                  </a:lnTo>
                  <a:lnTo>
                    <a:pt x="77" y="202"/>
                  </a:lnTo>
                  <a:lnTo>
                    <a:pt x="75" y="210"/>
                  </a:lnTo>
                  <a:lnTo>
                    <a:pt x="73" y="217"/>
                  </a:lnTo>
                  <a:lnTo>
                    <a:pt x="68" y="223"/>
                  </a:lnTo>
                  <a:lnTo>
                    <a:pt x="65" y="229"/>
                  </a:lnTo>
                  <a:lnTo>
                    <a:pt x="59" y="234"/>
                  </a:lnTo>
                  <a:lnTo>
                    <a:pt x="53" y="238"/>
                  </a:lnTo>
                  <a:lnTo>
                    <a:pt x="46" y="240"/>
                  </a:lnTo>
                  <a:lnTo>
                    <a:pt x="38" y="242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917" y="724"/>
              <a:ext cx="6" cy="19"/>
            </a:xfrm>
            <a:custGeom>
              <a:avLst/>
              <a:gdLst>
                <a:gd name="T0" fmla="*/ 39 w 78"/>
                <a:gd name="T1" fmla="*/ 241 h 241"/>
                <a:gd name="T2" fmla="*/ 30 w 78"/>
                <a:gd name="T3" fmla="*/ 240 h 241"/>
                <a:gd name="T4" fmla="*/ 24 w 78"/>
                <a:gd name="T5" fmla="*/ 238 h 241"/>
                <a:gd name="T6" fmla="*/ 16 w 78"/>
                <a:gd name="T7" fmla="*/ 234 h 241"/>
                <a:gd name="T8" fmla="*/ 11 w 78"/>
                <a:gd name="T9" fmla="*/ 230 h 241"/>
                <a:gd name="T10" fmla="*/ 5 w 78"/>
                <a:gd name="T11" fmla="*/ 223 h 241"/>
                <a:gd name="T12" fmla="*/ 2 w 78"/>
                <a:gd name="T13" fmla="*/ 217 h 241"/>
                <a:gd name="T14" fmla="*/ 0 w 78"/>
                <a:gd name="T15" fmla="*/ 210 h 241"/>
                <a:gd name="T16" fmla="*/ 0 w 78"/>
                <a:gd name="T17" fmla="*/ 203 h 241"/>
                <a:gd name="T18" fmla="*/ 0 w 78"/>
                <a:gd name="T19" fmla="*/ 39 h 241"/>
                <a:gd name="T20" fmla="*/ 0 w 78"/>
                <a:gd name="T21" fmla="*/ 30 h 241"/>
                <a:gd name="T22" fmla="*/ 2 w 78"/>
                <a:gd name="T23" fmla="*/ 23 h 241"/>
                <a:gd name="T24" fmla="*/ 5 w 78"/>
                <a:gd name="T25" fmla="*/ 17 h 241"/>
                <a:gd name="T26" fmla="*/ 11 w 78"/>
                <a:gd name="T27" fmla="*/ 12 h 241"/>
                <a:gd name="T28" fmla="*/ 16 w 78"/>
                <a:gd name="T29" fmla="*/ 5 h 241"/>
                <a:gd name="T30" fmla="*/ 24 w 78"/>
                <a:gd name="T31" fmla="*/ 2 h 241"/>
                <a:gd name="T32" fmla="*/ 30 w 78"/>
                <a:gd name="T33" fmla="*/ 0 h 241"/>
                <a:gd name="T34" fmla="*/ 39 w 78"/>
                <a:gd name="T35" fmla="*/ 0 h 241"/>
                <a:gd name="T36" fmla="*/ 47 w 78"/>
                <a:gd name="T37" fmla="*/ 0 h 241"/>
                <a:gd name="T38" fmla="*/ 54 w 78"/>
                <a:gd name="T39" fmla="*/ 2 h 241"/>
                <a:gd name="T40" fmla="*/ 60 w 78"/>
                <a:gd name="T41" fmla="*/ 5 h 241"/>
                <a:gd name="T42" fmla="*/ 66 w 78"/>
                <a:gd name="T43" fmla="*/ 12 h 241"/>
                <a:gd name="T44" fmla="*/ 69 w 78"/>
                <a:gd name="T45" fmla="*/ 17 h 241"/>
                <a:gd name="T46" fmla="*/ 74 w 78"/>
                <a:gd name="T47" fmla="*/ 23 h 241"/>
                <a:gd name="T48" fmla="*/ 76 w 78"/>
                <a:gd name="T49" fmla="*/ 30 h 241"/>
                <a:gd name="T50" fmla="*/ 78 w 78"/>
                <a:gd name="T51" fmla="*/ 39 h 241"/>
                <a:gd name="T52" fmla="*/ 78 w 78"/>
                <a:gd name="T53" fmla="*/ 203 h 241"/>
                <a:gd name="T54" fmla="*/ 76 w 78"/>
                <a:gd name="T55" fmla="*/ 210 h 241"/>
                <a:gd name="T56" fmla="*/ 74 w 78"/>
                <a:gd name="T57" fmla="*/ 217 h 241"/>
                <a:gd name="T58" fmla="*/ 69 w 78"/>
                <a:gd name="T59" fmla="*/ 223 h 241"/>
                <a:gd name="T60" fmla="*/ 66 w 78"/>
                <a:gd name="T61" fmla="*/ 230 h 241"/>
                <a:gd name="T62" fmla="*/ 60 w 78"/>
                <a:gd name="T63" fmla="*/ 234 h 241"/>
                <a:gd name="T64" fmla="*/ 54 w 78"/>
                <a:gd name="T65" fmla="*/ 238 h 241"/>
                <a:gd name="T66" fmla="*/ 47 w 78"/>
                <a:gd name="T67" fmla="*/ 240 h 241"/>
                <a:gd name="T68" fmla="*/ 39 w 78"/>
                <a:gd name="T6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241">
                  <a:moveTo>
                    <a:pt x="39" y="241"/>
                  </a:moveTo>
                  <a:lnTo>
                    <a:pt x="30" y="240"/>
                  </a:lnTo>
                  <a:lnTo>
                    <a:pt x="24" y="238"/>
                  </a:lnTo>
                  <a:lnTo>
                    <a:pt x="16" y="234"/>
                  </a:lnTo>
                  <a:lnTo>
                    <a:pt x="11" y="230"/>
                  </a:lnTo>
                  <a:lnTo>
                    <a:pt x="5" y="223"/>
                  </a:lnTo>
                  <a:lnTo>
                    <a:pt x="2" y="217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11" y="12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0" y="5"/>
                  </a:lnTo>
                  <a:lnTo>
                    <a:pt x="66" y="12"/>
                  </a:lnTo>
                  <a:lnTo>
                    <a:pt x="69" y="17"/>
                  </a:lnTo>
                  <a:lnTo>
                    <a:pt x="74" y="23"/>
                  </a:lnTo>
                  <a:lnTo>
                    <a:pt x="76" y="30"/>
                  </a:lnTo>
                  <a:lnTo>
                    <a:pt x="78" y="39"/>
                  </a:lnTo>
                  <a:lnTo>
                    <a:pt x="78" y="203"/>
                  </a:lnTo>
                  <a:lnTo>
                    <a:pt x="76" y="210"/>
                  </a:lnTo>
                  <a:lnTo>
                    <a:pt x="74" y="217"/>
                  </a:lnTo>
                  <a:lnTo>
                    <a:pt x="69" y="223"/>
                  </a:lnTo>
                  <a:lnTo>
                    <a:pt x="66" y="230"/>
                  </a:lnTo>
                  <a:lnTo>
                    <a:pt x="60" y="234"/>
                  </a:lnTo>
                  <a:lnTo>
                    <a:pt x="54" y="238"/>
                  </a:lnTo>
                  <a:lnTo>
                    <a:pt x="47" y="240"/>
                  </a:lnTo>
                  <a:lnTo>
                    <a:pt x="39" y="241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2911" y="719"/>
              <a:ext cx="6" cy="18"/>
            </a:xfrm>
            <a:custGeom>
              <a:avLst/>
              <a:gdLst>
                <a:gd name="T0" fmla="*/ 38 w 77"/>
                <a:gd name="T1" fmla="*/ 240 h 240"/>
                <a:gd name="T2" fmla="*/ 30 w 77"/>
                <a:gd name="T3" fmla="*/ 239 h 240"/>
                <a:gd name="T4" fmla="*/ 23 w 77"/>
                <a:gd name="T5" fmla="*/ 237 h 240"/>
                <a:gd name="T6" fmla="*/ 16 w 77"/>
                <a:gd name="T7" fmla="*/ 233 h 240"/>
                <a:gd name="T8" fmla="*/ 11 w 77"/>
                <a:gd name="T9" fmla="*/ 229 h 240"/>
                <a:gd name="T10" fmla="*/ 5 w 77"/>
                <a:gd name="T11" fmla="*/ 223 h 240"/>
                <a:gd name="T12" fmla="*/ 2 w 77"/>
                <a:gd name="T13" fmla="*/ 216 h 240"/>
                <a:gd name="T14" fmla="*/ 0 w 77"/>
                <a:gd name="T15" fmla="*/ 209 h 240"/>
                <a:gd name="T16" fmla="*/ 0 w 77"/>
                <a:gd name="T17" fmla="*/ 202 h 240"/>
                <a:gd name="T18" fmla="*/ 0 w 77"/>
                <a:gd name="T19" fmla="*/ 39 h 240"/>
                <a:gd name="T20" fmla="*/ 0 w 77"/>
                <a:gd name="T21" fmla="*/ 29 h 240"/>
                <a:gd name="T22" fmla="*/ 2 w 77"/>
                <a:gd name="T23" fmla="*/ 23 h 240"/>
                <a:gd name="T24" fmla="*/ 5 w 77"/>
                <a:gd name="T25" fmla="*/ 16 h 240"/>
                <a:gd name="T26" fmla="*/ 11 w 77"/>
                <a:gd name="T27" fmla="*/ 11 h 240"/>
                <a:gd name="T28" fmla="*/ 16 w 77"/>
                <a:gd name="T29" fmla="*/ 6 h 240"/>
                <a:gd name="T30" fmla="*/ 23 w 77"/>
                <a:gd name="T31" fmla="*/ 2 h 240"/>
                <a:gd name="T32" fmla="*/ 30 w 77"/>
                <a:gd name="T33" fmla="*/ 0 h 240"/>
                <a:gd name="T34" fmla="*/ 38 w 77"/>
                <a:gd name="T35" fmla="*/ 0 h 240"/>
                <a:gd name="T36" fmla="*/ 45 w 77"/>
                <a:gd name="T37" fmla="*/ 0 h 240"/>
                <a:gd name="T38" fmla="*/ 53 w 77"/>
                <a:gd name="T39" fmla="*/ 2 h 240"/>
                <a:gd name="T40" fmla="*/ 59 w 77"/>
                <a:gd name="T41" fmla="*/ 6 h 240"/>
                <a:gd name="T42" fmla="*/ 65 w 77"/>
                <a:gd name="T43" fmla="*/ 11 h 240"/>
                <a:gd name="T44" fmla="*/ 69 w 77"/>
                <a:gd name="T45" fmla="*/ 16 h 240"/>
                <a:gd name="T46" fmla="*/ 74 w 77"/>
                <a:gd name="T47" fmla="*/ 23 h 240"/>
                <a:gd name="T48" fmla="*/ 76 w 77"/>
                <a:gd name="T49" fmla="*/ 29 h 240"/>
                <a:gd name="T50" fmla="*/ 77 w 77"/>
                <a:gd name="T51" fmla="*/ 39 h 240"/>
                <a:gd name="T52" fmla="*/ 77 w 77"/>
                <a:gd name="T53" fmla="*/ 202 h 240"/>
                <a:gd name="T54" fmla="*/ 76 w 77"/>
                <a:gd name="T55" fmla="*/ 209 h 240"/>
                <a:gd name="T56" fmla="*/ 74 w 77"/>
                <a:gd name="T57" fmla="*/ 216 h 240"/>
                <a:gd name="T58" fmla="*/ 69 w 77"/>
                <a:gd name="T59" fmla="*/ 223 h 240"/>
                <a:gd name="T60" fmla="*/ 65 w 77"/>
                <a:gd name="T61" fmla="*/ 229 h 240"/>
                <a:gd name="T62" fmla="*/ 59 w 77"/>
                <a:gd name="T63" fmla="*/ 233 h 240"/>
                <a:gd name="T64" fmla="*/ 53 w 77"/>
                <a:gd name="T65" fmla="*/ 237 h 240"/>
                <a:gd name="T66" fmla="*/ 45 w 77"/>
                <a:gd name="T67" fmla="*/ 239 h 240"/>
                <a:gd name="T68" fmla="*/ 38 w 77"/>
                <a:gd name="T6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" h="240">
                  <a:moveTo>
                    <a:pt x="38" y="240"/>
                  </a:moveTo>
                  <a:lnTo>
                    <a:pt x="30" y="239"/>
                  </a:lnTo>
                  <a:lnTo>
                    <a:pt x="23" y="237"/>
                  </a:lnTo>
                  <a:lnTo>
                    <a:pt x="16" y="233"/>
                  </a:lnTo>
                  <a:lnTo>
                    <a:pt x="11" y="229"/>
                  </a:lnTo>
                  <a:lnTo>
                    <a:pt x="5" y="223"/>
                  </a:lnTo>
                  <a:lnTo>
                    <a:pt x="2" y="216"/>
                  </a:lnTo>
                  <a:lnTo>
                    <a:pt x="0" y="209"/>
                  </a:lnTo>
                  <a:lnTo>
                    <a:pt x="0" y="202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6"/>
                  </a:lnTo>
                  <a:lnTo>
                    <a:pt x="65" y="11"/>
                  </a:lnTo>
                  <a:lnTo>
                    <a:pt x="69" y="16"/>
                  </a:lnTo>
                  <a:lnTo>
                    <a:pt x="74" y="23"/>
                  </a:lnTo>
                  <a:lnTo>
                    <a:pt x="76" y="29"/>
                  </a:lnTo>
                  <a:lnTo>
                    <a:pt x="77" y="39"/>
                  </a:lnTo>
                  <a:lnTo>
                    <a:pt x="77" y="202"/>
                  </a:lnTo>
                  <a:lnTo>
                    <a:pt x="76" y="209"/>
                  </a:lnTo>
                  <a:lnTo>
                    <a:pt x="74" y="216"/>
                  </a:lnTo>
                  <a:lnTo>
                    <a:pt x="69" y="223"/>
                  </a:lnTo>
                  <a:lnTo>
                    <a:pt x="65" y="229"/>
                  </a:lnTo>
                  <a:lnTo>
                    <a:pt x="59" y="233"/>
                  </a:lnTo>
                  <a:lnTo>
                    <a:pt x="53" y="237"/>
                  </a:lnTo>
                  <a:lnTo>
                    <a:pt x="45" y="239"/>
                  </a:lnTo>
                  <a:lnTo>
                    <a:pt x="38" y="240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2905" y="720"/>
              <a:ext cx="6" cy="19"/>
            </a:xfrm>
            <a:custGeom>
              <a:avLst/>
              <a:gdLst>
                <a:gd name="T0" fmla="*/ 38 w 77"/>
                <a:gd name="T1" fmla="*/ 241 h 241"/>
                <a:gd name="T2" fmla="*/ 29 w 77"/>
                <a:gd name="T3" fmla="*/ 240 h 241"/>
                <a:gd name="T4" fmla="*/ 23 w 77"/>
                <a:gd name="T5" fmla="*/ 238 h 241"/>
                <a:gd name="T6" fmla="*/ 15 w 77"/>
                <a:gd name="T7" fmla="*/ 234 h 241"/>
                <a:gd name="T8" fmla="*/ 10 w 77"/>
                <a:gd name="T9" fmla="*/ 230 h 241"/>
                <a:gd name="T10" fmla="*/ 5 w 77"/>
                <a:gd name="T11" fmla="*/ 223 h 241"/>
                <a:gd name="T12" fmla="*/ 2 w 77"/>
                <a:gd name="T13" fmla="*/ 217 h 241"/>
                <a:gd name="T14" fmla="*/ 0 w 77"/>
                <a:gd name="T15" fmla="*/ 210 h 241"/>
                <a:gd name="T16" fmla="*/ 0 w 77"/>
                <a:gd name="T17" fmla="*/ 203 h 241"/>
                <a:gd name="T18" fmla="*/ 0 w 77"/>
                <a:gd name="T19" fmla="*/ 38 h 241"/>
                <a:gd name="T20" fmla="*/ 0 w 77"/>
                <a:gd name="T21" fmla="*/ 29 h 241"/>
                <a:gd name="T22" fmla="*/ 2 w 77"/>
                <a:gd name="T23" fmla="*/ 23 h 241"/>
                <a:gd name="T24" fmla="*/ 5 w 77"/>
                <a:gd name="T25" fmla="*/ 16 h 241"/>
                <a:gd name="T26" fmla="*/ 10 w 77"/>
                <a:gd name="T27" fmla="*/ 10 h 241"/>
                <a:gd name="T28" fmla="*/ 15 w 77"/>
                <a:gd name="T29" fmla="*/ 5 h 241"/>
                <a:gd name="T30" fmla="*/ 23 w 77"/>
                <a:gd name="T31" fmla="*/ 2 h 241"/>
                <a:gd name="T32" fmla="*/ 29 w 77"/>
                <a:gd name="T33" fmla="*/ 0 h 241"/>
                <a:gd name="T34" fmla="*/ 38 w 77"/>
                <a:gd name="T35" fmla="*/ 0 h 241"/>
                <a:gd name="T36" fmla="*/ 45 w 77"/>
                <a:gd name="T37" fmla="*/ 0 h 241"/>
                <a:gd name="T38" fmla="*/ 53 w 77"/>
                <a:gd name="T39" fmla="*/ 2 h 241"/>
                <a:gd name="T40" fmla="*/ 59 w 77"/>
                <a:gd name="T41" fmla="*/ 5 h 241"/>
                <a:gd name="T42" fmla="*/ 65 w 77"/>
                <a:gd name="T43" fmla="*/ 10 h 241"/>
                <a:gd name="T44" fmla="*/ 69 w 77"/>
                <a:gd name="T45" fmla="*/ 16 h 241"/>
                <a:gd name="T46" fmla="*/ 74 w 77"/>
                <a:gd name="T47" fmla="*/ 23 h 241"/>
                <a:gd name="T48" fmla="*/ 76 w 77"/>
                <a:gd name="T49" fmla="*/ 29 h 241"/>
                <a:gd name="T50" fmla="*/ 77 w 77"/>
                <a:gd name="T51" fmla="*/ 38 h 241"/>
                <a:gd name="T52" fmla="*/ 77 w 77"/>
                <a:gd name="T53" fmla="*/ 203 h 241"/>
                <a:gd name="T54" fmla="*/ 76 w 77"/>
                <a:gd name="T55" fmla="*/ 210 h 241"/>
                <a:gd name="T56" fmla="*/ 74 w 77"/>
                <a:gd name="T57" fmla="*/ 217 h 241"/>
                <a:gd name="T58" fmla="*/ 69 w 77"/>
                <a:gd name="T59" fmla="*/ 223 h 241"/>
                <a:gd name="T60" fmla="*/ 65 w 77"/>
                <a:gd name="T61" fmla="*/ 230 h 241"/>
                <a:gd name="T62" fmla="*/ 59 w 77"/>
                <a:gd name="T63" fmla="*/ 234 h 241"/>
                <a:gd name="T64" fmla="*/ 53 w 77"/>
                <a:gd name="T65" fmla="*/ 238 h 241"/>
                <a:gd name="T66" fmla="*/ 45 w 77"/>
                <a:gd name="T67" fmla="*/ 240 h 241"/>
                <a:gd name="T68" fmla="*/ 38 w 77"/>
                <a:gd name="T6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" h="241">
                  <a:moveTo>
                    <a:pt x="38" y="241"/>
                  </a:moveTo>
                  <a:lnTo>
                    <a:pt x="29" y="240"/>
                  </a:lnTo>
                  <a:lnTo>
                    <a:pt x="23" y="238"/>
                  </a:lnTo>
                  <a:lnTo>
                    <a:pt x="15" y="234"/>
                  </a:lnTo>
                  <a:lnTo>
                    <a:pt x="10" y="230"/>
                  </a:lnTo>
                  <a:lnTo>
                    <a:pt x="5" y="223"/>
                  </a:lnTo>
                  <a:lnTo>
                    <a:pt x="2" y="217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5"/>
                  </a:lnTo>
                  <a:lnTo>
                    <a:pt x="65" y="10"/>
                  </a:lnTo>
                  <a:lnTo>
                    <a:pt x="69" y="16"/>
                  </a:lnTo>
                  <a:lnTo>
                    <a:pt x="74" y="23"/>
                  </a:lnTo>
                  <a:lnTo>
                    <a:pt x="76" y="29"/>
                  </a:lnTo>
                  <a:lnTo>
                    <a:pt x="77" y="38"/>
                  </a:lnTo>
                  <a:lnTo>
                    <a:pt x="77" y="203"/>
                  </a:lnTo>
                  <a:lnTo>
                    <a:pt x="76" y="210"/>
                  </a:lnTo>
                  <a:lnTo>
                    <a:pt x="74" y="217"/>
                  </a:lnTo>
                  <a:lnTo>
                    <a:pt x="69" y="223"/>
                  </a:lnTo>
                  <a:lnTo>
                    <a:pt x="65" y="230"/>
                  </a:lnTo>
                  <a:lnTo>
                    <a:pt x="59" y="234"/>
                  </a:lnTo>
                  <a:lnTo>
                    <a:pt x="53" y="238"/>
                  </a:lnTo>
                  <a:lnTo>
                    <a:pt x="45" y="240"/>
                  </a:lnTo>
                  <a:lnTo>
                    <a:pt x="38" y="241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2904" y="732"/>
              <a:ext cx="12" cy="17"/>
            </a:xfrm>
            <a:custGeom>
              <a:avLst/>
              <a:gdLst>
                <a:gd name="T0" fmla="*/ 21 w 162"/>
                <a:gd name="T1" fmla="*/ 212 h 217"/>
                <a:gd name="T2" fmla="*/ 14 w 162"/>
                <a:gd name="T3" fmla="*/ 206 h 217"/>
                <a:gd name="T4" fmla="*/ 8 w 162"/>
                <a:gd name="T5" fmla="*/ 201 h 217"/>
                <a:gd name="T6" fmla="*/ 4 w 162"/>
                <a:gd name="T7" fmla="*/ 195 h 217"/>
                <a:gd name="T8" fmla="*/ 2 w 162"/>
                <a:gd name="T9" fmla="*/ 189 h 217"/>
                <a:gd name="T10" fmla="*/ 0 w 162"/>
                <a:gd name="T11" fmla="*/ 180 h 217"/>
                <a:gd name="T12" fmla="*/ 1 w 162"/>
                <a:gd name="T13" fmla="*/ 174 h 217"/>
                <a:gd name="T14" fmla="*/ 2 w 162"/>
                <a:gd name="T15" fmla="*/ 167 h 217"/>
                <a:gd name="T16" fmla="*/ 6 w 162"/>
                <a:gd name="T17" fmla="*/ 161 h 217"/>
                <a:gd name="T18" fmla="*/ 93 w 162"/>
                <a:gd name="T19" fmla="*/ 19 h 217"/>
                <a:gd name="T20" fmla="*/ 96 w 162"/>
                <a:gd name="T21" fmla="*/ 12 h 217"/>
                <a:gd name="T22" fmla="*/ 102 w 162"/>
                <a:gd name="T23" fmla="*/ 7 h 217"/>
                <a:gd name="T24" fmla="*/ 108 w 162"/>
                <a:gd name="T25" fmla="*/ 4 h 217"/>
                <a:gd name="T26" fmla="*/ 116 w 162"/>
                <a:gd name="T27" fmla="*/ 2 h 217"/>
                <a:gd name="T28" fmla="*/ 122 w 162"/>
                <a:gd name="T29" fmla="*/ 0 h 217"/>
                <a:gd name="T30" fmla="*/ 130 w 162"/>
                <a:gd name="T31" fmla="*/ 1 h 217"/>
                <a:gd name="T32" fmla="*/ 136 w 162"/>
                <a:gd name="T33" fmla="*/ 3 h 217"/>
                <a:gd name="T34" fmla="*/ 145 w 162"/>
                <a:gd name="T35" fmla="*/ 7 h 217"/>
                <a:gd name="T36" fmla="*/ 150 w 162"/>
                <a:gd name="T37" fmla="*/ 10 h 217"/>
                <a:gd name="T38" fmla="*/ 156 w 162"/>
                <a:gd name="T39" fmla="*/ 16 h 217"/>
                <a:gd name="T40" fmla="*/ 159 w 162"/>
                <a:gd name="T41" fmla="*/ 23 h 217"/>
                <a:gd name="T42" fmla="*/ 162 w 162"/>
                <a:gd name="T43" fmla="*/ 30 h 217"/>
                <a:gd name="T44" fmla="*/ 162 w 162"/>
                <a:gd name="T45" fmla="*/ 36 h 217"/>
                <a:gd name="T46" fmla="*/ 162 w 162"/>
                <a:gd name="T47" fmla="*/ 44 h 217"/>
                <a:gd name="T48" fmla="*/ 160 w 162"/>
                <a:gd name="T49" fmla="*/ 52 h 217"/>
                <a:gd name="T50" fmla="*/ 158 w 162"/>
                <a:gd name="T51" fmla="*/ 60 h 217"/>
                <a:gd name="T52" fmla="*/ 73 w 162"/>
                <a:gd name="T53" fmla="*/ 200 h 217"/>
                <a:gd name="T54" fmla="*/ 67 w 162"/>
                <a:gd name="T55" fmla="*/ 205 h 217"/>
                <a:gd name="T56" fmla="*/ 61 w 162"/>
                <a:gd name="T57" fmla="*/ 210 h 217"/>
                <a:gd name="T58" fmla="*/ 55 w 162"/>
                <a:gd name="T59" fmla="*/ 214 h 217"/>
                <a:gd name="T60" fmla="*/ 49 w 162"/>
                <a:gd name="T61" fmla="*/ 217 h 217"/>
                <a:gd name="T62" fmla="*/ 41 w 162"/>
                <a:gd name="T63" fmla="*/ 217 h 217"/>
                <a:gd name="T64" fmla="*/ 34 w 162"/>
                <a:gd name="T65" fmla="*/ 217 h 217"/>
                <a:gd name="T66" fmla="*/ 27 w 162"/>
                <a:gd name="T67" fmla="*/ 215 h 217"/>
                <a:gd name="T68" fmla="*/ 21 w 162"/>
                <a:gd name="T69" fmla="*/ 2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217">
                  <a:moveTo>
                    <a:pt x="21" y="212"/>
                  </a:moveTo>
                  <a:lnTo>
                    <a:pt x="14" y="206"/>
                  </a:lnTo>
                  <a:lnTo>
                    <a:pt x="8" y="201"/>
                  </a:lnTo>
                  <a:lnTo>
                    <a:pt x="4" y="195"/>
                  </a:lnTo>
                  <a:lnTo>
                    <a:pt x="2" y="189"/>
                  </a:lnTo>
                  <a:lnTo>
                    <a:pt x="0" y="180"/>
                  </a:lnTo>
                  <a:lnTo>
                    <a:pt x="1" y="174"/>
                  </a:lnTo>
                  <a:lnTo>
                    <a:pt x="2" y="167"/>
                  </a:lnTo>
                  <a:lnTo>
                    <a:pt x="6" y="161"/>
                  </a:lnTo>
                  <a:lnTo>
                    <a:pt x="93" y="19"/>
                  </a:lnTo>
                  <a:lnTo>
                    <a:pt x="96" y="12"/>
                  </a:lnTo>
                  <a:lnTo>
                    <a:pt x="102" y="7"/>
                  </a:lnTo>
                  <a:lnTo>
                    <a:pt x="108" y="4"/>
                  </a:lnTo>
                  <a:lnTo>
                    <a:pt x="116" y="2"/>
                  </a:lnTo>
                  <a:lnTo>
                    <a:pt x="122" y="0"/>
                  </a:lnTo>
                  <a:lnTo>
                    <a:pt x="130" y="1"/>
                  </a:lnTo>
                  <a:lnTo>
                    <a:pt x="136" y="3"/>
                  </a:lnTo>
                  <a:lnTo>
                    <a:pt x="145" y="7"/>
                  </a:lnTo>
                  <a:lnTo>
                    <a:pt x="150" y="10"/>
                  </a:lnTo>
                  <a:lnTo>
                    <a:pt x="156" y="16"/>
                  </a:lnTo>
                  <a:lnTo>
                    <a:pt x="159" y="23"/>
                  </a:lnTo>
                  <a:lnTo>
                    <a:pt x="162" y="30"/>
                  </a:lnTo>
                  <a:lnTo>
                    <a:pt x="162" y="36"/>
                  </a:lnTo>
                  <a:lnTo>
                    <a:pt x="162" y="44"/>
                  </a:lnTo>
                  <a:lnTo>
                    <a:pt x="160" y="52"/>
                  </a:lnTo>
                  <a:lnTo>
                    <a:pt x="158" y="60"/>
                  </a:lnTo>
                  <a:lnTo>
                    <a:pt x="73" y="200"/>
                  </a:lnTo>
                  <a:lnTo>
                    <a:pt x="67" y="205"/>
                  </a:lnTo>
                  <a:lnTo>
                    <a:pt x="61" y="210"/>
                  </a:lnTo>
                  <a:lnTo>
                    <a:pt x="55" y="214"/>
                  </a:lnTo>
                  <a:lnTo>
                    <a:pt x="49" y="217"/>
                  </a:lnTo>
                  <a:lnTo>
                    <a:pt x="41" y="217"/>
                  </a:lnTo>
                  <a:lnTo>
                    <a:pt x="34" y="217"/>
                  </a:lnTo>
                  <a:lnTo>
                    <a:pt x="27" y="215"/>
                  </a:lnTo>
                  <a:lnTo>
                    <a:pt x="21" y="212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2722" y="759"/>
              <a:ext cx="23" cy="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2722" y="831"/>
              <a:ext cx="23" cy="24"/>
            </a:xfrm>
            <a:custGeom>
              <a:avLst/>
              <a:gdLst>
                <a:gd name="T0" fmla="*/ 153 w 306"/>
                <a:gd name="T1" fmla="*/ 305 h 305"/>
                <a:gd name="T2" fmla="*/ 183 w 306"/>
                <a:gd name="T3" fmla="*/ 301 h 305"/>
                <a:gd name="T4" fmla="*/ 211 w 306"/>
                <a:gd name="T5" fmla="*/ 293 h 305"/>
                <a:gd name="T6" fmla="*/ 237 w 306"/>
                <a:gd name="T7" fmla="*/ 277 h 305"/>
                <a:gd name="T8" fmla="*/ 260 w 306"/>
                <a:gd name="T9" fmla="*/ 260 h 305"/>
                <a:gd name="T10" fmla="*/ 278 w 306"/>
                <a:gd name="T11" fmla="*/ 236 h 305"/>
                <a:gd name="T12" fmla="*/ 294 w 306"/>
                <a:gd name="T13" fmla="*/ 210 h 305"/>
                <a:gd name="T14" fmla="*/ 302 w 306"/>
                <a:gd name="T15" fmla="*/ 182 h 305"/>
                <a:gd name="T16" fmla="*/ 306 w 306"/>
                <a:gd name="T17" fmla="*/ 152 h 305"/>
                <a:gd name="T18" fmla="*/ 302 w 306"/>
                <a:gd name="T19" fmla="*/ 120 h 305"/>
                <a:gd name="T20" fmla="*/ 294 w 306"/>
                <a:gd name="T21" fmla="*/ 91 h 305"/>
                <a:gd name="T22" fmla="*/ 278 w 306"/>
                <a:gd name="T23" fmla="*/ 66 h 305"/>
                <a:gd name="T24" fmla="*/ 260 w 306"/>
                <a:gd name="T25" fmla="*/ 44 h 305"/>
                <a:gd name="T26" fmla="*/ 237 w 306"/>
                <a:gd name="T27" fmla="*/ 25 h 305"/>
                <a:gd name="T28" fmla="*/ 211 w 306"/>
                <a:gd name="T29" fmla="*/ 12 h 305"/>
                <a:gd name="T30" fmla="*/ 183 w 306"/>
                <a:gd name="T31" fmla="*/ 2 h 305"/>
                <a:gd name="T32" fmla="*/ 153 w 306"/>
                <a:gd name="T33" fmla="*/ 0 h 305"/>
                <a:gd name="T34" fmla="*/ 121 w 306"/>
                <a:gd name="T35" fmla="*/ 2 h 305"/>
                <a:gd name="T36" fmla="*/ 93 w 306"/>
                <a:gd name="T37" fmla="*/ 12 h 305"/>
                <a:gd name="T38" fmla="*/ 67 w 306"/>
                <a:gd name="T39" fmla="*/ 25 h 305"/>
                <a:gd name="T40" fmla="*/ 45 w 306"/>
                <a:gd name="T41" fmla="*/ 44 h 305"/>
                <a:gd name="T42" fmla="*/ 25 w 306"/>
                <a:gd name="T43" fmla="*/ 66 h 305"/>
                <a:gd name="T44" fmla="*/ 12 w 306"/>
                <a:gd name="T45" fmla="*/ 91 h 305"/>
                <a:gd name="T46" fmla="*/ 2 w 306"/>
                <a:gd name="T47" fmla="*/ 120 h 305"/>
                <a:gd name="T48" fmla="*/ 0 w 306"/>
                <a:gd name="T49" fmla="*/ 152 h 305"/>
                <a:gd name="T50" fmla="*/ 2 w 306"/>
                <a:gd name="T51" fmla="*/ 182 h 305"/>
                <a:gd name="T52" fmla="*/ 12 w 306"/>
                <a:gd name="T53" fmla="*/ 210 h 305"/>
                <a:gd name="T54" fmla="*/ 25 w 306"/>
                <a:gd name="T55" fmla="*/ 236 h 305"/>
                <a:gd name="T56" fmla="*/ 45 w 306"/>
                <a:gd name="T57" fmla="*/ 260 h 305"/>
                <a:gd name="T58" fmla="*/ 67 w 306"/>
                <a:gd name="T59" fmla="*/ 277 h 305"/>
                <a:gd name="T60" fmla="*/ 93 w 306"/>
                <a:gd name="T61" fmla="*/ 293 h 305"/>
                <a:gd name="T62" fmla="*/ 121 w 306"/>
                <a:gd name="T63" fmla="*/ 301 h 305"/>
                <a:gd name="T64" fmla="*/ 153 w 306"/>
                <a:gd name="T6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305">
                  <a:moveTo>
                    <a:pt x="153" y="305"/>
                  </a:moveTo>
                  <a:lnTo>
                    <a:pt x="183" y="301"/>
                  </a:lnTo>
                  <a:lnTo>
                    <a:pt x="211" y="293"/>
                  </a:lnTo>
                  <a:lnTo>
                    <a:pt x="237" y="277"/>
                  </a:lnTo>
                  <a:lnTo>
                    <a:pt x="260" y="260"/>
                  </a:lnTo>
                  <a:lnTo>
                    <a:pt x="278" y="236"/>
                  </a:lnTo>
                  <a:lnTo>
                    <a:pt x="294" y="210"/>
                  </a:lnTo>
                  <a:lnTo>
                    <a:pt x="302" y="182"/>
                  </a:lnTo>
                  <a:lnTo>
                    <a:pt x="306" y="152"/>
                  </a:lnTo>
                  <a:lnTo>
                    <a:pt x="302" y="120"/>
                  </a:lnTo>
                  <a:lnTo>
                    <a:pt x="294" y="91"/>
                  </a:lnTo>
                  <a:lnTo>
                    <a:pt x="278" y="66"/>
                  </a:lnTo>
                  <a:lnTo>
                    <a:pt x="260" y="44"/>
                  </a:lnTo>
                  <a:lnTo>
                    <a:pt x="237" y="25"/>
                  </a:lnTo>
                  <a:lnTo>
                    <a:pt x="211" y="12"/>
                  </a:lnTo>
                  <a:lnTo>
                    <a:pt x="183" y="2"/>
                  </a:lnTo>
                  <a:lnTo>
                    <a:pt x="153" y="0"/>
                  </a:lnTo>
                  <a:lnTo>
                    <a:pt x="121" y="2"/>
                  </a:lnTo>
                  <a:lnTo>
                    <a:pt x="93" y="12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5" y="66"/>
                  </a:lnTo>
                  <a:lnTo>
                    <a:pt x="12" y="91"/>
                  </a:lnTo>
                  <a:lnTo>
                    <a:pt x="2" y="120"/>
                  </a:lnTo>
                  <a:lnTo>
                    <a:pt x="0" y="152"/>
                  </a:lnTo>
                  <a:lnTo>
                    <a:pt x="2" y="182"/>
                  </a:lnTo>
                  <a:lnTo>
                    <a:pt x="12" y="210"/>
                  </a:lnTo>
                  <a:lnTo>
                    <a:pt x="25" y="236"/>
                  </a:lnTo>
                  <a:lnTo>
                    <a:pt x="45" y="260"/>
                  </a:lnTo>
                  <a:lnTo>
                    <a:pt x="67" y="277"/>
                  </a:lnTo>
                  <a:lnTo>
                    <a:pt x="93" y="293"/>
                  </a:lnTo>
                  <a:lnTo>
                    <a:pt x="121" y="301"/>
                  </a:lnTo>
                  <a:lnTo>
                    <a:pt x="153" y="3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726" y="780"/>
              <a:ext cx="78" cy="72"/>
            </a:xfrm>
            <a:custGeom>
              <a:avLst/>
              <a:gdLst>
                <a:gd name="T0" fmla="*/ 193 w 1021"/>
                <a:gd name="T1" fmla="*/ 937 h 937"/>
                <a:gd name="T2" fmla="*/ 1021 w 1021"/>
                <a:gd name="T3" fmla="*/ 222 h 937"/>
                <a:gd name="T4" fmla="*/ 830 w 1021"/>
                <a:gd name="T5" fmla="*/ 0 h 937"/>
                <a:gd name="T6" fmla="*/ 0 w 1021"/>
                <a:gd name="T7" fmla="*/ 716 h 937"/>
                <a:gd name="T8" fmla="*/ 193 w 1021"/>
                <a:gd name="T9" fmla="*/ 937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937">
                  <a:moveTo>
                    <a:pt x="193" y="937"/>
                  </a:moveTo>
                  <a:lnTo>
                    <a:pt x="1021" y="222"/>
                  </a:lnTo>
                  <a:lnTo>
                    <a:pt x="830" y="0"/>
                  </a:lnTo>
                  <a:lnTo>
                    <a:pt x="0" y="716"/>
                  </a:lnTo>
                  <a:lnTo>
                    <a:pt x="193" y="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2791" y="637"/>
              <a:ext cx="70" cy="67"/>
            </a:xfrm>
            <a:custGeom>
              <a:avLst/>
              <a:gdLst>
                <a:gd name="T0" fmla="*/ 908 w 908"/>
                <a:gd name="T1" fmla="*/ 867 h 867"/>
                <a:gd name="T2" fmla="*/ 908 w 908"/>
                <a:gd name="T3" fmla="*/ 346 h 867"/>
                <a:gd name="T4" fmla="*/ 900 w 908"/>
                <a:gd name="T5" fmla="*/ 276 h 867"/>
                <a:gd name="T6" fmla="*/ 880 w 908"/>
                <a:gd name="T7" fmla="*/ 211 h 867"/>
                <a:gd name="T8" fmla="*/ 848 w 908"/>
                <a:gd name="T9" fmla="*/ 152 h 867"/>
                <a:gd name="T10" fmla="*/ 806 w 908"/>
                <a:gd name="T11" fmla="*/ 101 h 867"/>
                <a:gd name="T12" fmla="*/ 754 w 908"/>
                <a:gd name="T13" fmla="*/ 58 h 867"/>
                <a:gd name="T14" fmla="*/ 696 w 908"/>
                <a:gd name="T15" fmla="*/ 27 h 867"/>
                <a:gd name="T16" fmla="*/ 630 w 908"/>
                <a:gd name="T17" fmla="*/ 6 h 867"/>
                <a:gd name="T18" fmla="*/ 561 w 908"/>
                <a:gd name="T19" fmla="*/ 0 h 867"/>
                <a:gd name="T20" fmla="*/ 348 w 908"/>
                <a:gd name="T21" fmla="*/ 0 h 867"/>
                <a:gd name="T22" fmla="*/ 276 w 908"/>
                <a:gd name="T23" fmla="*/ 6 h 867"/>
                <a:gd name="T24" fmla="*/ 212 w 908"/>
                <a:gd name="T25" fmla="*/ 27 h 867"/>
                <a:gd name="T26" fmla="*/ 152 w 908"/>
                <a:gd name="T27" fmla="*/ 58 h 867"/>
                <a:gd name="T28" fmla="*/ 101 w 908"/>
                <a:gd name="T29" fmla="*/ 101 h 867"/>
                <a:gd name="T30" fmla="*/ 59 w 908"/>
                <a:gd name="T31" fmla="*/ 152 h 867"/>
                <a:gd name="T32" fmla="*/ 27 w 908"/>
                <a:gd name="T33" fmla="*/ 211 h 867"/>
                <a:gd name="T34" fmla="*/ 6 w 908"/>
                <a:gd name="T35" fmla="*/ 276 h 867"/>
                <a:gd name="T36" fmla="*/ 0 w 908"/>
                <a:gd name="T37" fmla="*/ 346 h 867"/>
                <a:gd name="T38" fmla="*/ 0 w 908"/>
                <a:gd name="T39" fmla="*/ 867 h 867"/>
                <a:gd name="T40" fmla="*/ 908 w 908"/>
                <a:gd name="T41" fmla="*/ 86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8" h="867">
                  <a:moveTo>
                    <a:pt x="908" y="867"/>
                  </a:moveTo>
                  <a:lnTo>
                    <a:pt x="908" y="346"/>
                  </a:lnTo>
                  <a:lnTo>
                    <a:pt x="900" y="276"/>
                  </a:lnTo>
                  <a:lnTo>
                    <a:pt x="880" y="211"/>
                  </a:lnTo>
                  <a:lnTo>
                    <a:pt x="848" y="152"/>
                  </a:lnTo>
                  <a:lnTo>
                    <a:pt x="806" y="101"/>
                  </a:lnTo>
                  <a:lnTo>
                    <a:pt x="754" y="58"/>
                  </a:lnTo>
                  <a:lnTo>
                    <a:pt x="696" y="27"/>
                  </a:lnTo>
                  <a:lnTo>
                    <a:pt x="630" y="6"/>
                  </a:lnTo>
                  <a:lnTo>
                    <a:pt x="561" y="0"/>
                  </a:lnTo>
                  <a:lnTo>
                    <a:pt x="348" y="0"/>
                  </a:lnTo>
                  <a:lnTo>
                    <a:pt x="276" y="6"/>
                  </a:lnTo>
                  <a:lnTo>
                    <a:pt x="212" y="27"/>
                  </a:lnTo>
                  <a:lnTo>
                    <a:pt x="152" y="58"/>
                  </a:lnTo>
                  <a:lnTo>
                    <a:pt x="101" y="101"/>
                  </a:lnTo>
                  <a:lnTo>
                    <a:pt x="59" y="152"/>
                  </a:lnTo>
                  <a:lnTo>
                    <a:pt x="27" y="211"/>
                  </a:lnTo>
                  <a:lnTo>
                    <a:pt x="6" y="276"/>
                  </a:lnTo>
                  <a:lnTo>
                    <a:pt x="0" y="346"/>
                  </a:lnTo>
                  <a:lnTo>
                    <a:pt x="0" y="867"/>
                  </a:lnTo>
                  <a:lnTo>
                    <a:pt x="908" y="8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2906" y="759"/>
              <a:ext cx="23" cy="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2906" y="831"/>
              <a:ext cx="23" cy="24"/>
            </a:xfrm>
            <a:custGeom>
              <a:avLst/>
              <a:gdLst>
                <a:gd name="T0" fmla="*/ 153 w 305"/>
                <a:gd name="T1" fmla="*/ 305 h 305"/>
                <a:gd name="T2" fmla="*/ 121 w 305"/>
                <a:gd name="T3" fmla="*/ 301 h 305"/>
                <a:gd name="T4" fmla="*/ 93 w 305"/>
                <a:gd name="T5" fmla="*/ 293 h 305"/>
                <a:gd name="T6" fmla="*/ 67 w 305"/>
                <a:gd name="T7" fmla="*/ 277 h 305"/>
                <a:gd name="T8" fmla="*/ 45 w 305"/>
                <a:gd name="T9" fmla="*/ 260 h 305"/>
                <a:gd name="T10" fmla="*/ 25 w 305"/>
                <a:gd name="T11" fmla="*/ 236 h 305"/>
                <a:gd name="T12" fmla="*/ 12 w 305"/>
                <a:gd name="T13" fmla="*/ 210 h 305"/>
                <a:gd name="T14" fmla="*/ 2 w 305"/>
                <a:gd name="T15" fmla="*/ 182 h 305"/>
                <a:gd name="T16" fmla="*/ 0 w 305"/>
                <a:gd name="T17" fmla="*/ 152 h 305"/>
                <a:gd name="T18" fmla="*/ 2 w 305"/>
                <a:gd name="T19" fmla="*/ 120 h 305"/>
                <a:gd name="T20" fmla="*/ 12 w 305"/>
                <a:gd name="T21" fmla="*/ 91 h 305"/>
                <a:gd name="T22" fmla="*/ 25 w 305"/>
                <a:gd name="T23" fmla="*/ 66 h 305"/>
                <a:gd name="T24" fmla="*/ 45 w 305"/>
                <a:gd name="T25" fmla="*/ 44 h 305"/>
                <a:gd name="T26" fmla="*/ 67 w 305"/>
                <a:gd name="T27" fmla="*/ 25 h 305"/>
                <a:gd name="T28" fmla="*/ 93 w 305"/>
                <a:gd name="T29" fmla="*/ 12 h 305"/>
                <a:gd name="T30" fmla="*/ 121 w 305"/>
                <a:gd name="T31" fmla="*/ 2 h 305"/>
                <a:gd name="T32" fmla="*/ 153 w 305"/>
                <a:gd name="T33" fmla="*/ 0 h 305"/>
                <a:gd name="T34" fmla="*/ 183 w 305"/>
                <a:gd name="T35" fmla="*/ 2 h 305"/>
                <a:gd name="T36" fmla="*/ 211 w 305"/>
                <a:gd name="T37" fmla="*/ 12 h 305"/>
                <a:gd name="T38" fmla="*/ 237 w 305"/>
                <a:gd name="T39" fmla="*/ 25 h 305"/>
                <a:gd name="T40" fmla="*/ 260 w 305"/>
                <a:gd name="T41" fmla="*/ 44 h 305"/>
                <a:gd name="T42" fmla="*/ 278 w 305"/>
                <a:gd name="T43" fmla="*/ 66 h 305"/>
                <a:gd name="T44" fmla="*/ 293 w 305"/>
                <a:gd name="T45" fmla="*/ 91 h 305"/>
                <a:gd name="T46" fmla="*/ 301 w 305"/>
                <a:gd name="T47" fmla="*/ 120 h 305"/>
                <a:gd name="T48" fmla="*/ 305 w 305"/>
                <a:gd name="T49" fmla="*/ 152 h 305"/>
                <a:gd name="T50" fmla="*/ 301 w 305"/>
                <a:gd name="T51" fmla="*/ 182 h 305"/>
                <a:gd name="T52" fmla="*/ 293 w 305"/>
                <a:gd name="T53" fmla="*/ 210 h 305"/>
                <a:gd name="T54" fmla="*/ 278 w 305"/>
                <a:gd name="T55" fmla="*/ 236 h 305"/>
                <a:gd name="T56" fmla="*/ 260 w 305"/>
                <a:gd name="T57" fmla="*/ 260 h 305"/>
                <a:gd name="T58" fmla="*/ 237 w 305"/>
                <a:gd name="T59" fmla="*/ 277 h 305"/>
                <a:gd name="T60" fmla="*/ 211 w 305"/>
                <a:gd name="T61" fmla="*/ 293 h 305"/>
                <a:gd name="T62" fmla="*/ 183 w 305"/>
                <a:gd name="T63" fmla="*/ 301 h 305"/>
                <a:gd name="T64" fmla="*/ 153 w 305"/>
                <a:gd name="T6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5" h="305">
                  <a:moveTo>
                    <a:pt x="153" y="305"/>
                  </a:moveTo>
                  <a:lnTo>
                    <a:pt x="121" y="301"/>
                  </a:lnTo>
                  <a:lnTo>
                    <a:pt x="93" y="293"/>
                  </a:lnTo>
                  <a:lnTo>
                    <a:pt x="67" y="277"/>
                  </a:lnTo>
                  <a:lnTo>
                    <a:pt x="45" y="260"/>
                  </a:lnTo>
                  <a:lnTo>
                    <a:pt x="25" y="236"/>
                  </a:lnTo>
                  <a:lnTo>
                    <a:pt x="12" y="210"/>
                  </a:lnTo>
                  <a:lnTo>
                    <a:pt x="2" y="182"/>
                  </a:lnTo>
                  <a:lnTo>
                    <a:pt x="0" y="152"/>
                  </a:lnTo>
                  <a:lnTo>
                    <a:pt x="2" y="120"/>
                  </a:lnTo>
                  <a:lnTo>
                    <a:pt x="12" y="91"/>
                  </a:lnTo>
                  <a:lnTo>
                    <a:pt x="25" y="66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2"/>
                  </a:lnTo>
                  <a:lnTo>
                    <a:pt x="153" y="0"/>
                  </a:lnTo>
                  <a:lnTo>
                    <a:pt x="183" y="2"/>
                  </a:lnTo>
                  <a:lnTo>
                    <a:pt x="211" y="12"/>
                  </a:lnTo>
                  <a:lnTo>
                    <a:pt x="237" y="25"/>
                  </a:lnTo>
                  <a:lnTo>
                    <a:pt x="260" y="44"/>
                  </a:lnTo>
                  <a:lnTo>
                    <a:pt x="278" y="66"/>
                  </a:lnTo>
                  <a:lnTo>
                    <a:pt x="293" y="91"/>
                  </a:lnTo>
                  <a:lnTo>
                    <a:pt x="301" y="120"/>
                  </a:lnTo>
                  <a:lnTo>
                    <a:pt x="305" y="152"/>
                  </a:lnTo>
                  <a:lnTo>
                    <a:pt x="301" y="182"/>
                  </a:lnTo>
                  <a:lnTo>
                    <a:pt x="293" y="210"/>
                  </a:lnTo>
                  <a:lnTo>
                    <a:pt x="278" y="236"/>
                  </a:lnTo>
                  <a:lnTo>
                    <a:pt x="260" y="260"/>
                  </a:lnTo>
                  <a:lnTo>
                    <a:pt x="237" y="277"/>
                  </a:lnTo>
                  <a:lnTo>
                    <a:pt x="211" y="293"/>
                  </a:lnTo>
                  <a:lnTo>
                    <a:pt x="183" y="301"/>
                  </a:lnTo>
                  <a:lnTo>
                    <a:pt x="153" y="3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2847" y="780"/>
              <a:ext cx="78" cy="72"/>
            </a:xfrm>
            <a:custGeom>
              <a:avLst/>
              <a:gdLst>
                <a:gd name="T0" fmla="*/ 828 w 1021"/>
                <a:gd name="T1" fmla="*/ 937 h 937"/>
                <a:gd name="T2" fmla="*/ 0 w 1021"/>
                <a:gd name="T3" fmla="*/ 222 h 937"/>
                <a:gd name="T4" fmla="*/ 192 w 1021"/>
                <a:gd name="T5" fmla="*/ 0 h 937"/>
                <a:gd name="T6" fmla="*/ 1021 w 1021"/>
                <a:gd name="T7" fmla="*/ 716 h 937"/>
                <a:gd name="T8" fmla="*/ 828 w 1021"/>
                <a:gd name="T9" fmla="*/ 937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937">
                  <a:moveTo>
                    <a:pt x="828" y="937"/>
                  </a:moveTo>
                  <a:lnTo>
                    <a:pt x="0" y="222"/>
                  </a:lnTo>
                  <a:lnTo>
                    <a:pt x="192" y="0"/>
                  </a:lnTo>
                  <a:lnTo>
                    <a:pt x="1021" y="716"/>
                  </a:lnTo>
                  <a:lnTo>
                    <a:pt x="828" y="9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2827" y="894"/>
              <a:ext cx="51" cy="152"/>
            </a:xfrm>
            <a:custGeom>
              <a:avLst/>
              <a:gdLst>
                <a:gd name="T0" fmla="*/ 32 w 662"/>
                <a:gd name="T1" fmla="*/ 1970 h 1970"/>
                <a:gd name="T2" fmla="*/ 0 w 662"/>
                <a:gd name="T3" fmla="*/ 0 h 1970"/>
                <a:gd name="T4" fmla="*/ 662 w 662"/>
                <a:gd name="T5" fmla="*/ 0 h 1970"/>
                <a:gd name="T6" fmla="*/ 630 w 662"/>
                <a:gd name="T7" fmla="*/ 1970 h 1970"/>
                <a:gd name="T8" fmla="*/ 32 w 662"/>
                <a:gd name="T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1970">
                  <a:moveTo>
                    <a:pt x="32" y="1970"/>
                  </a:moveTo>
                  <a:lnTo>
                    <a:pt x="0" y="0"/>
                  </a:lnTo>
                  <a:lnTo>
                    <a:pt x="662" y="0"/>
                  </a:lnTo>
                  <a:lnTo>
                    <a:pt x="630" y="1970"/>
                  </a:lnTo>
                  <a:lnTo>
                    <a:pt x="32" y="1970"/>
                  </a:lnTo>
                  <a:close/>
                </a:path>
              </a:pathLst>
            </a:custGeom>
            <a:solidFill>
              <a:srgbClr val="00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2774" y="894"/>
              <a:ext cx="51" cy="152"/>
            </a:xfrm>
            <a:custGeom>
              <a:avLst/>
              <a:gdLst>
                <a:gd name="T0" fmla="*/ 31 w 662"/>
                <a:gd name="T1" fmla="*/ 1970 h 1970"/>
                <a:gd name="T2" fmla="*/ 0 w 662"/>
                <a:gd name="T3" fmla="*/ 0 h 1970"/>
                <a:gd name="T4" fmla="*/ 662 w 662"/>
                <a:gd name="T5" fmla="*/ 0 h 1970"/>
                <a:gd name="T6" fmla="*/ 629 w 662"/>
                <a:gd name="T7" fmla="*/ 1970 h 1970"/>
                <a:gd name="T8" fmla="*/ 31 w 662"/>
                <a:gd name="T9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1970">
                  <a:moveTo>
                    <a:pt x="31" y="1970"/>
                  </a:moveTo>
                  <a:lnTo>
                    <a:pt x="0" y="0"/>
                  </a:lnTo>
                  <a:lnTo>
                    <a:pt x="662" y="0"/>
                  </a:lnTo>
                  <a:lnTo>
                    <a:pt x="629" y="1970"/>
                  </a:lnTo>
                  <a:lnTo>
                    <a:pt x="31" y="1970"/>
                  </a:lnTo>
                  <a:close/>
                </a:path>
              </a:pathLst>
            </a:custGeom>
            <a:solidFill>
              <a:srgbClr val="00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2774" y="777"/>
              <a:ext cx="104" cy="117"/>
            </a:xfrm>
            <a:custGeom>
              <a:avLst/>
              <a:gdLst>
                <a:gd name="T0" fmla="*/ 0 w 1352"/>
                <a:gd name="T1" fmla="*/ 1522 h 1522"/>
                <a:gd name="T2" fmla="*/ 0 w 1352"/>
                <a:gd name="T3" fmla="*/ 347 h 1522"/>
                <a:gd name="T4" fmla="*/ 6 w 1352"/>
                <a:gd name="T5" fmla="*/ 275 h 1522"/>
                <a:gd name="T6" fmla="*/ 27 w 1352"/>
                <a:gd name="T7" fmla="*/ 211 h 1522"/>
                <a:gd name="T8" fmla="*/ 58 w 1352"/>
                <a:gd name="T9" fmla="*/ 152 h 1522"/>
                <a:gd name="T10" fmla="*/ 101 w 1352"/>
                <a:gd name="T11" fmla="*/ 101 h 1522"/>
                <a:gd name="T12" fmla="*/ 152 w 1352"/>
                <a:gd name="T13" fmla="*/ 58 h 1522"/>
                <a:gd name="T14" fmla="*/ 211 w 1352"/>
                <a:gd name="T15" fmla="*/ 27 h 1522"/>
                <a:gd name="T16" fmla="*/ 275 w 1352"/>
                <a:gd name="T17" fmla="*/ 7 h 1522"/>
                <a:gd name="T18" fmla="*/ 347 w 1352"/>
                <a:gd name="T19" fmla="*/ 0 h 1522"/>
                <a:gd name="T20" fmla="*/ 1004 w 1352"/>
                <a:gd name="T21" fmla="*/ 0 h 1522"/>
                <a:gd name="T22" fmla="*/ 1074 w 1352"/>
                <a:gd name="T23" fmla="*/ 7 h 1522"/>
                <a:gd name="T24" fmla="*/ 1139 w 1352"/>
                <a:gd name="T25" fmla="*/ 27 h 1522"/>
                <a:gd name="T26" fmla="*/ 1198 w 1352"/>
                <a:gd name="T27" fmla="*/ 58 h 1522"/>
                <a:gd name="T28" fmla="*/ 1250 w 1352"/>
                <a:gd name="T29" fmla="*/ 101 h 1522"/>
                <a:gd name="T30" fmla="*/ 1291 w 1352"/>
                <a:gd name="T31" fmla="*/ 152 h 1522"/>
                <a:gd name="T32" fmla="*/ 1324 w 1352"/>
                <a:gd name="T33" fmla="*/ 211 h 1522"/>
                <a:gd name="T34" fmla="*/ 1343 w 1352"/>
                <a:gd name="T35" fmla="*/ 275 h 1522"/>
                <a:gd name="T36" fmla="*/ 1352 w 1352"/>
                <a:gd name="T37" fmla="*/ 347 h 1522"/>
                <a:gd name="T38" fmla="*/ 1352 w 1352"/>
                <a:gd name="T39" fmla="*/ 1522 h 1522"/>
                <a:gd name="T40" fmla="*/ 0 w 1352"/>
                <a:gd name="T41" fmla="*/ 152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2" h="1522">
                  <a:moveTo>
                    <a:pt x="0" y="1522"/>
                  </a:moveTo>
                  <a:lnTo>
                    <a:pt x="0" y="347"/>
                  </a:lnTo>
                  <a:lnTo>
                    <a:pt x="6" y="275"/>
                  </a:lnTo>
                  <a:lnTo>
                    <a:pt x="27" y="211"/>
                  </a:lnTo>
                  <a:lnTo>
                    <a:pt x="58" y="152"/>
                  </a:lnTo>
                  <a:lnTo>
                    <a:pt x="101" y="101"/>
                  </a:lnTo>
                  <a:lnTo>
                    <a:pt x="152" y="58"/>
                  </a:lnTo>
                  <a:lnTo>
                    <a:pt x="211" y="27"/>
                  </a:lnTo>
                  <a:lnTo>
                    <a:pt x="275" y="7"/>
                  </a:lnTo>
                  <a:lnTo>
                    <a:pt x="347" y="0"/>
                  </a:lnTo>
                  <a:lnTo>
                    <a:pt x="1004" y="0"/>
                  </a:lnTo>
                  <a:lnTo>
                    <a:pt x="1074" y="7"/>
                  </a:lnTo>
                  <a:lnTo>
                    <a:pt x="1139" y="27"/>
                  </a:lnTo>
                  <a:lnTo>
                    <a:pt x="1198" y="58"/>
                  </a:lnTo>
                  <a:lnTo>
                    <a:pt x="1250" y="101"/>
                  </a:lnTo>
                  <a:lnTo>
                    <a:pt x="1291" y="152"/>
                  </a:lnTo>
                  <a:lnTo>
                    <a:pt x="1324" y="211"/>
                  </a:lnTo>
                  <a:lnTo>
                    <a:pt x="1343" y="275"/>
                  </a:lnTo>
                  <a:lnTo>
                    <a:pt x="1352" y="347"/>
                  </a:lnTo>
                  <a:lnTo>
                    <a:pt x="1352" y="1522"/>
                  </a:lnTo>
                  <a:lnTo>
                    <a:pt x="0" y="1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2783" y="714"/>
              <a:ext cx="85" cy="67"/>
            </a:xfrm>
            <a:custGeom>
              <a:avLst/>
              <a:gdLst>
                <a:gd name="T0" fmla="*/ 1011 w 1105"/>
                <a:gd name="T1" fmla="*/ 0 h 861"/>
                <a:gd name="T2" fmla="*/ 1031 w 1105"/>
                <a:gd name="T3" fmla="*/ 34 h 861"/>
                <a:gd name="T4" fmla="*/ 1050 w 1105"/>
                <a:gd name="T5" fmla="*/ 69 h 861"/>
                <a:gd name="T6" fmla="*/ 1066 w 1105"/>
                <a:gd name="T7" fmla="*/ 105 h 861"/>
                <a:gd name="T8" fmla="*/ 1080 w 1105"/>
                <a:gd name="T9" fmla="*/ 145 h 861"/>
                <a:gd name="T10" fmla="*/ 1089 w 1105"/>
                <a:gd name="T11" fmla="*/ 183 h 861"/>
                <a:gd name="T12" fmla="*/ 1097 w 1105"/>
                <a:gd name="T13" fmla="*/ 225 h 861"/>
                <a:gd name="T14" fmla="*/ 1103 w 1105"/>
                <a:gd name="T15" fmla="*/ 265 h 861"/>
                <a:gd name="T16" fmla="*/ 1105 w 1105"/>
                <a:gd name="T17" fmla="*/ 309 h 861"/>
                <a:gd name="T18" fmla="*/ 1093 w 1105"/>
                <a:gd name="T19" fmla="*/ 419 h 861"/>
                <a:gd name="T20" fmla="*/ 1061 w 1105"/>
                <a:gd name="T21" fmla="*/ 524 h 861"/>
                <a:gd name="T22" fmla="*/ 1009 w 1105"/>
                <a:gd name="T23" fmla="*/ 617 h 861"/>
                <a:gd name="T24" fmla="*/ 942 w 1105"/>
                <a:gd name="T25" fmla="*/ 699 h 861"/>
                <a:gd name="T26" fmla="*/ 860 w 1105"/>
                <a:gd name="T27" fmla="*/ 766 h 861"/>
                <a:gd name="T28" fmla="*/ 766 w 1105"/>
                <a:gd name="T29" fmla="*/ 817 h 861"/>
                <a:gd name="T30" fmla="*/ 662 w 1105"/>
                <a:gd name="T31" fmla="*/ 850 h 861"/>
                <a:gd name="T32" fmla="*/ 552 w 1105"/>
                <a:gd name="T33" fmla="*/ 861 h 861"/>
                <a:gd name="T34" fmla="*/ 440 w 1105"/>
                <a:gd name="T35" fmla="*/ 850 h 861"/>
                <a:gd name="T36" fmla="*/ 337 w 1105"/>
                <a:gd name="T37" fmla="*/ 817 h 861"/>
                <a:gd name="T38" fmla="*/ 243 w 1105"/>
                <a:gd name="T39" fmla="*/ 766 h 861"/>
                <a:gd name="T40" fmla="*/ 162 w 1105"/>
                <a:gd name="T41" fmla="*/ 699 h 861"/>
                <a:gd name="T42" fmla="*/ 94 w 1105"/>
                <a:gd name="T43" fmla="*/ 617 h 861"/>
                <a:gd name="T44" fmla="*/ 43 w 1105"/>
                <a:gd name="T45" fmla="*/ 524 h 861"/>
                <a:gd name="T46" fmla="*/ 11 w 1105"/>
                <a:gd name="T47" fmla="*/ 419 h 861"/>
                <a:gd name="T48" fmla="*/ 0 w 1105"/>
                <a:gd name="T49" fmla="*/ 309 h 861"/>
                <a:gd name="T50" fmla="*/ 1 w 1105"/>
                <a:gd name="T51" fmla="*/ 265 h 861"/>
                <a:gd name="T52" fmla="*/ 6 w 1105"/>
                <a:gd name="T53" fmla="*/ 225 h 861"/>
                <a:gd name="T54" fmla="*/ 13 w 1105"/>
                <a:gd name="T55" fmla="*/ 183 h 861"/>
                <a:gd name="T56" fmla="*/ 24 w 1105"/>
                <a:gd name="T57" fmla="*/ 145 h 861"/>
                <a:gd name="T58" fmla="*/ 37 w 1105"/>
                <a:gd name="T59" fmla="*/ 105 h 861"/>
                <a:gd name="T60" fmla="*/ 53 w 1105"/>
                <a:gd name="T61" fmla="*/ 69 h 861"/>
                <a:gd name="T62" fmla="*/ 72 w 1105"/>
                <a:gd name="T63" fmla="*/ 34 h 861"/>
                <a:gd name="T64" fmla="*/ 94 w 1105"/>
                <a:gd name="T65" fmla="*/ 0 h 861"/>
                <a:gd name="T66" fmla="*/ 1011 w 1105"/>
                <a:gd name="T67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5" h="861">
                  <a:moveTo>
                    <a:pt x="1011" y="0"/>
                  </a:moveTo>
                  <a:lnTo>
                    <a:pt x="1031" y="34"/>
                  </a:lnTo>
                  <a:lnTo>
                    <a:pt x="1050" y="69"/>
                  </a:lnTo>
                  <a:lnTo>
                    <a:pt x="1066" y="105"/>
                  </a:lnTo>
                  <a:lnTo>
                    <a:pt x="1080" y="145"/>
                  </a:lnTo>
                  <a:lnTo>
                    <a:pt x="1089" y="183"/>
                  </a:lnTo>
                  <a:lnTo>
                    <a:pt x="1097" y="225"/>
                  </a:lnTo>
                  <a:lnTo>
                    <a:pt x="1103" y="265"/>
                  </a:lnTo>
                  <a:lnTo>
                    <a:pt x="1105" y="309"/>
                  </a:lnTo>
                  <a:lnTo>
                    <a:pt x="1093" y="419"/>
                  </a:lnTo>
                  <a:lnTo>
                    <a:pt x="1061" y="524"/>
                  </a:lnTo>
                  <a:lnTo>
                    <a:pt x="1009" y="617"/>
                  </a:lnTo>
                  <a:lnTo>
                    <a:pt x="942" y="699"/>
                  </a:lnTo>
                  <a:lnTo>
                    <a:pt x="860" y="766"/>
                  </a:lnTo>
                  <a:lnTo>
                    <a:pt x="766" y="817"/>
                  </a:lnTo>
                  <a:lnTo>
                    <a:pt x="662" y="850"/>
                  </a:lnTo>
                  <a:lnTo>
                    <a:pt x="552" y="861"/>
                  </a:lnTo>
                  <a:lnTo>
                    <a:pt x="440" y="850"/>
                  </a:lnTo>
                  <a:lnTo>
                    <a:pt x="337" y="817"/>
                  </a:lnTo>
                  <a:lnTo>
                    <a:pt x="243" y="766"/>
                  </a:lnTo>
                  <a:lnTo>
                    <a:pt x="162" y="699"/>
                  </a:lnTo>
                  <a:lnTo>
                    <a:pt x="94" y="617"/>
                  </a:lnTo>
                  <a:lnTo>
                    <a:pt x="43" y="524"/>
                  </a:lnTo>
                  <a:lnTo>
                    <a:pt x="11" y="419"/>
                  </a:lnTo>
                  <a:lnTo>
                    <a:pt x="0" y="309"/>
                  </a:lnTo>
                  <a:lnTo>
                    <a:pt x="1" y="265"/>
                  </a:lnTo>
                  <a:lnTo>
                    <a:pt x="6" y="225"/>
                  </a:lnTo>
                  <a:lnTo>
                    <a:pt x="13" y="183"/>
                  </a:lnTo>
                  <a:lnTo>
                    <a:pt x="24" y="145"/>
                  </a:lnTo>
                  <a:lnTo>
                    <a:pt x="37" y="105"/>
                  </a:lnTo>
                  <a:lnTo>
                    <a:pt x="53" y="69"/>
                  </a:lnTo>
                  <a:lnTo>
                    <a:pt x="72" y="34"/>
                  </a:lnTo>
                  <a:lnTo>
                    <a:pt x="94" y="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2791" y="709"/>
              <a:ext cx="70" cy="26"/>
            </a:xfrm>
            <a:custGeom>
              <a:avLst/>
              <a:gdLst>
                <a:gd name="T0" fmla="*/ 908 w 908"/>
                <a:gd name="T1" fmla="*/ 0 h 337"/>
                <a:gd name="T2" fmla="*/ 897 w 908"/>
                <a:gd name="T3" fmla="*/ 85 h 337"/>
                <a:gd name="T4" fmla="*/ 871 w 908"/>
                <a:gd name="T5" fmla="*/ 156 h 337"/>
                <a:gd name="T6" fmla="*/ 829 w 908"/>
                <a:gd name="T7" fmla="*/ 214 h 337"/>
                <a:gd name="T8" fmla="*/ 775 w 908"/>
                <a:gd name="T9" fmla="*/ 261 h 337"/>
                <a:gd name="T10" fmla="*/ 707 w 908"/>
                <a:gd name="T11" fmla="*/ 295 h 337"/>
                <a:gd name="T12" fmla="*/ 631 w 908"/>
                <a:gd name="T13" fmla="*/ 319 h 337"/>
                <a:gd name="T14" fmla="*/ 546 w 908"/>
                <a:gd name="T15" fmla="*/ 332 h 337"/>
                <a:gd name="T16" fmla="*/ 454 w 908"/>
                <a:gd name="T17" fmla="*/ 337 h 337"/>
                <a:gd name="T18" fmla="*/ 362 w 908"/>
                <a:gd name="T19" fmla="*/ 332 h 337"/>
                <a:gd name="T20" fmla="*/ 277 w 908"/>
                <a:gd name="T21" fmla="*/ 319 h 337"/>
                <a:gd name="T22" fmla="*/ 200 w 908"/>
                <a:gd name="T23" fmla="*/ 295 h 337"/>
                <a:gd name="T24" fmla="*/ 133 w 908"/>
                <a:gd name="T25" fmla="*/ 261 h 337"/>
                <a:gd name="T26" fmla="*/ 77 w 908"/>
                <a:gd name="T27" fmla="*/ 214 h 337"/>
                <a:gd name="T28" fmla="*/ 36 w 908"/>
                <a:gd name="T29" fmla="*/ 156 h 337"/>
                <a:gd name="T30" fmla="*/ 9 w 908"/>
                <a:gd name="T31" fmla="*/ 85 h 337"/>
                <a:gd name="T32" fmla="*/ 0 w 908"/>
                <a:gd name="T33" fmla="*/ 0 h 337"/>
                <a:gd name="T34" fmla="*/ 908 w 908"/>
                <a:gd name="T3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8" h="337">
                  <a:moveTo>
                    <a:pt x="908" y="0"/>
                  </a:moveTo>
                  <a:lnTo>
                    <a:pt x="897" y="85"/>
                  </a:lnTo>
                  <a:lnTo>
                    <a:pt x="871" y="156"/>
                  </a:lnTo>
                  <a:lnTo>
                    <a:pt x="829" y="214"/>
                  </a:lnTo>
                  <a:lnTo>
                    <a:pt x="775" y="261"/>
                  </a:lnTo>
                  <a:lnTo>
                    <a:pt x="707" y="295"/>
                  </a:lnTo>
                  <a:lnTo>
                    <a:pt x="631" y="319"/>
                  </a:lnTo>
                  <a:lnTo>
                    <a:pt x="546" y="332"/>
                  </a:lnTo>
                  <a:lnTo>
                    <a:pt x="454" y="337"/>
                  </a:lnTo>
                  <a:lnTo>
                    <a:pt x="362" y="332"/>
                  </a:lnTo>
                  <a:lnTo>
                    <a:pt x="277" y="319"/>
                  </a:lnTo>
                  <a:lnTo>
                    <a:pt x="200" y="295"/>
                  </a:lnTo>
                  <a:lnTo>
                    <a:pt x="133" y="261"/>
                  </a:lnTo>
                  <a:lnTo>
                    <a:pt x="77" y="214"/>
                  </a:lnTo>
                  <a:lnTo>
                    <a:pt x="36" y="156"/>
                  </a:lnTo>
                  <a:lnTo>
                    <a:pt x="9" y="85"/>
                  </a:lnTo>
                  <a:lnTo>
                    <a:pt x="0" y="0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2817" y="687"/>
              <a:ext cx="17" cy="16"/>
            </a:xfrm>
            <a:custGeom>
              <a:avLst/>
              <a:gdLst>
                <a:gd name="T0" fmla="*/ 106 w 213"/>
                <a:gd name="T1" fmla="*/ 211 h 211"/>
                <a:gd name="T2" fmla="*/ 84 w 213"/>
                <a:gd name="T3" fmla="*/ 208 h 211"/>
                <a:gd name="T4" fmla="*/ 64 w 213"/>
                <a:gd name="T5" fmla="*/ 202 h 211"/>
                <a:gd name="T6" fmla="*/ 46 w 213"/>
                <a:gd name="T7" fmla="*/ 192 h 211"/>
                <a:gd name="T8" fmla="*/ 31 w 213"/>
                <a:gd name="T9" fmla="*/ 180 h 211"/>
                <a:gd name="T10" fmla="*/ 18 w 213"/>
                <a:gd name="T11" fmla="*/ 163 h 211"/>
                <a:gd name="T12" fmla="*/ 7 w 213"/>
                <a:gd name="T13" fmla="*/ 146 h 211"/>
                <a:gd name="T14" fmla="*/ 1 w 213"/>
                <a:gd name="T15" fmla="*/ 126 h 211"/>
                <a:gd name="T16" fmla="*/ 0 w 213"/>
                <a:gd name="T17" fmla="*/ 106 h 211"/>
                <a:gd name="T18" fmla="*/ 1 w 213"/>
                <a:gd name="T19" fmla="*/ 83 h 211"/>
                <a:gd name="T20" fmla="*/ 7 w 213"/>
                <a:gd name="T21" fmla="*/ 63 h 211"/>
                <a:gd name="T22" fmla="*/ 18 w 213"/>
                <a:gd name="T23" fmla="*/ 45 h 211"/>
                <a:gd name="T24" fmla="*/ 31 w 213"/>
                <a:gd name="T25" fmla="*/ 30 h 211"/>
                <a:gd name="T26" fmla="*/ 46 w 213"/>
                <a:gd name="T27" fmla="*/ 17 h 211"/>
                <a:gd name="T28" fmla="*/ 64 w 213"/>
                <a:gd name="T29" fmla="*/ 7 h 211"/>
                <a:gd name="T30" fmla="*/ 84 w 213"/>
                <a:gd name="T31" fmla="*/ 1 h 211"/>
                <a:gd name="T32" fmla="*/ 106 w 213"/>
                <a:gd name="T33" fmla="*/ 0 h 211"/>
                <a:gd name="T34" fmla="*/ 127 w 213"/>
                <a:gd name="T35" fmla="*/ 1 h 211"/>
                <a:gd name="T36" fmla="*/ 147 w 213"/>
                <a:gd name="T37" fmla="*/ 7 h 211"/>
                <a:gd name="T38" fmla="*/ 165 w 213"/>
                <a:gd name="T39" fmla="*/ 17 h 211"/>
                <a:gd name="T40" fmla="*/ 181 w 213"/>
                <a:gd name="T41" fmla="*/ 30 h 211"/>
                <a:gd name="T42" fmla="*/ 193 w 213"/>
                <a:gd name="T43" fmla="*/ 45 h 211"/>
                <a:gd name="T44" fmla="*/ 204 w 213"/>
                <a:gd name="T45" fmla="*/ 63 h 211"/>
                <a:gd name="T46" fmla="*/ 210 w 213"/>
                <a:gd name="T47" fmla="*/ 83 h 211"/>
                <a:gd name="T48" fmla="*/ 213 w 213"/>
                <a:gd name="T49" fmla="*/ 106 h 211"/>
                <a:gd name="T50" fmla="*/ 210 w 213"/>
                <a:gd name="T51" fmla="*/ 126 h 211"/>
                <a:gd name="T52" fmla="*/ 204 w 213"/>
                <a:gd name="T53" fmla="*/ 146 h 211"/>
                <a:gd name="T54" fmla="*/ 193 w 213"/>
                <a:gd name="T55" fmla="*/ 163 h 211"/>
                <a:gd name="T56" fmla="*/ 181 w 213"/>
                <a:gd name="T57" fmla="*/ 180 h 211"/>
                <a:gd name="T58" fmla="*/ 165 w 213"/>
                <a:gd name="T59" fmla="*/ 192 h 211"/>
                <a:gd name="T60" fmla="*/ 147 w 213"/>
                <a:gd name="T61" fmla="*/ 202 h 211"/>
                <a:gd name="T62" fmla="*/ 127 w 213"/>
                <a:gd name="T63" fmla="*/ 208 h 211"/>
                <a:gd name="T64" fmla="*/ 106 w 213"/>
                <a:gd name="T6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211">
                  <a:moveTo>
                    <a:pt x="106" y="211"/>
                  </a:moveTo>
                  <a:lnTo>
                    <a:pt x="84" y="208"/>
                  </a:lnTo>
                  <a:lnTo>
                    <a:pt x="64" y="202"/>
                  </a:lnTo>
                  <a:lnTo>
                    <a:pt x="46" y="192"/>
                  </a:lnTo>
                  <a:lnTo>
                    <a:pt x="31" y="180"/>
                  </a:lnTo>
                  <a:lnTo>
                    <a:pt x="18" y="163"/>
                  </a:lnTo>
                  <a:lnTo>
                    <a:pt x="7" y="146"/>
                  </a:lnTo>
                  <a:lnTo>
                    <a:pt x="1" y="126"/>
                  </a:lnTo>
                  <a:lnTo>
                    <a:pt x="0" y="106"/>
                  </a:lnTo>
                  <a:lnTo>
                    <a:pt x="1" y="83"/>
                  </a:lnTo>
                  <a:lnTo>
                    <a:pt x="7" y="63"/>
                  </a:lnTo>
                  <a:lnTo>
                    <a:pt x="18" y="45"/>
                  </a:lnTo>
                  <a:lnTo>
                    <a:pt x="31" y="30"/>
                  </a:lnTo>
                  <a:lnTo>
                    <a:pt x="46" y="17"/>
                  </a:lnTo>
                  <a:lnTo>
                    <a:pt x="64" y="7"/>
                  </a:lnTo>
                  <a:lnTo>
                    <a:pt x="84" y="1"/>
                  </a:lnTo>
                  <a:lnTo>
                    <a:pt x="106" y="0"/>
                  </a:lnTo>
                  <a:lnTo>
                    <a:pt x="127" y="1"/>
                  </a:lnTo>
                  <a:lnTo>
                    <a:pt x="147" y="7"/>
                  </a:lnTo>
                  <a:lnTo>
                    <a:pt x="165" y="17"/>
                  </a:lnTo>
                  <a:lnTo>
                    <a:pt x="181" y="30"/>
                  </a:lnTo>
                  <a:lnTo>
                    <a:pt x="193" y="45"/>
                  </a:lnTo>
                  <a:lnTo>
                    <a:pt x="204" y="63"/>
                  </a:lnTo>
                  <a:lnTo>
                    <a:pt x="210" y="83"/>
                  </a:lnTo>
                  <a:lnTo>
                    <a:pt x="213" y="106"/>
                  </a:lnTo>
                  <a:lnTo>
                    <a:pt x="210" y="126"/>
                  </a:lnTo>
                  <a:lnTo>
                    <a:pt x="204" y="146"/>
                  </a:lnTo>
                  <a:lnTo>
                    <a:pt x="193" y="163"/>
                  </a:lnTo>
                  <a:lnTo>
                    <a:pt x="181" y="180"/>
                  </a:lnTo>
                  <a:lnTo>
                    <a:pt x="165" y="192"/>
                  </a:lnTo>
                  <a:lnTo>
                    <a:pt x="147" y="202"/>
                  </a:lnTo>
                  <a:lnTo>
                    <a:pt x="127" y="208"/>
                  </a:lnTo>
                  <a:lnTo>
                    <a:pt x="106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2821" y="662"/>
              <a:ext cx="9" cy="24"/>
            </a:xfrm>
            <a:custGeom>
              <a:avLst/>
              <a:gdLst>
                <a:gd name="T0" fmla="*/ 0 w 115"/>
                <a:gd name="T1" fmla="*/ 58 h 305"/>
                <a:gd name="T2" fmla="*/ 0 w 115"/>
                <a:gd name="T3" fmla="*/ 45 h 305"/>
                <a:gd name="T4" fmla="*/ 4 w 115"/>
                <a:gd name="T5" fmla="*/ 34 h 305"/>
                <a:gd name="T6" fmla="*/ 9 w 115"/>
                <a:gd name="T7" fmla="*/ 24 h 305"/>
                <a:gd name="T8" fmla="*/ 16 w 115"/>
                <a:gd name="T9" fmla="*/ 16 h 305"/>
                <a:gd name="T10" fmla="*/ 25 w 115"/>
                <a:gd name="T11" fmla="*/ 9 h 305"/>
                <a:gd name="T12" fmla="*/ 34 w 115"/>
                <a:gd name="T13" fmla="*/ 5 h 305"/>
                <a:gd name="T14" fmla="*/ 45 w 115"/>
                <a:gd name="T15" fmla="*/ 0 h 305"/>
                <a:gd name="T16" fmla="*/ 57 w 115"/>
                <a:gd name="T17" fmla="*/ 0 h 305"/>
                <a:gd name="T18" fmla="*/ 67 w 115"/>
                <a:gd name="T19" fmla="*/ 0 h 305"/>
                <a:gd name="T20" fmla="*/ 79 w 115"/>
                <a:gd name="T21" fmla="*/ 5 h 305"/>
                <a:gd name="T22" fmla="*/ 88 w 115"/>
                <a:gd name="T23" fmla="*/ 9 h 305"/>
                <a:gd name="T24" fmla="*/ 98 w 115"/>
                <a:gd name="T25" fmla="*/ 16 h 305"/>
                <a:gd name="T26" fmla="*/ 104 w 115"/>
                <a:gd name="T27" fmla="*/ 24 h 305"/>
                <a:gd name="T28" fmla="*/ 110 w 115"/>
                <a:gd name="T29" fmla="*/ 34 h 305"/>
                <a:gd name="T30" fmla="*/ 113 w 115"/>
                <a:gd name="T31" fmla="*/ 45 h 305"/>
                <a:gd name="T32" fmla="*/ 115 w 115"/>
                <a:gd name="T33" fmla="*/ 58 h 305"/>
                <a:gd name="T34" fmla="*/ 82 w 115"/>
                <a:gd name="T35" fmla="*/ 305 h 305"/>
                <a:gd name="T36" fmla="*/ 33 w 115"/>
                <a:gd name="T37" fmla="*/ 305 h 305"/>
                <a:gd name="T38" fmla="*/ 0 w 115"/>
                <a:gd name="T39" fmla="*/ 5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305">
                  <a:moveTo>
                    <a:pt x="0" y="58"/>
                  </a:moveTo>
                  <a:lnTo>
                    <a:pt x="0" y="45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5" y="9"/>
                  </a:lnTo>
                  <a:lnTo>
                    <a:pt x="34" y="5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9" y="5"/>
                  </a:lnTo>
                  <a:lnTo>
                    <a:pt x="88" y="9"/>
                  </a:lnTo>
                  <a:lnTo>
                    <a:pt x="98" y="16"/>
                  </a:lnTo>
                  <a:lnTo>
                    <a:pt x="104" y="24"/>
                  </a:lnTo>
                  <a:lnTo>
                    <a:pt x="110" y="34"/>
                  </a:lnTo>
                  <a:lnTo>
                    <a:pt x="113" y="45"/>
                  </a:lnTo>
                  <a:lnTo>
                    <a:pt x="115" y="58"/>
                  </a:lnTo>
                  <a:lnTo>
                    <a:pt x="82" y="305"/>
                  </a:lnTo>
                  <a:lnTo>
                    <a:pt x="33" y="30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2828" y="665"/>
              <a:ext cx="15" cy="22"/>
            </a:xfrm>
            <a:custGeom>
              <a:avLst/>
              <a:gdLst>
                <a:gd name="T0" fmla="*/ 81 w 190"/>
                <a:gd name="T1" fmla="*/ 33 h 288"/>
                <a:gd name="T2" fmla="*/ 86 w 190"/>
                <a:gd name="T3" fmla="*/ 22 h 288"/>
                <a:gd name="T4" fmla="*/ 94 w 190"/>
                <a:gd name="T5" fmla="*/ 13 h 288"/>
                <a:gd name="T6" fmla="*/ 102 w 190"/>
                <a:gd name="T7" fmla="*/ 6 h 288"/>
                <a:gd name="T8" fmla="*/ 114 w 190"/>
                <a:gd name="T9" fmla="*/ 3 h 288"/>
                <a:gd name="T10" fmla="*/ 124 w 190"/>
                <a:gd name="T11" fmla="*/ 0 h 288"/>
                <a:gd name="T12" fmla="*/ 136 w 190"/>
                <a:gd name="T13" fmla="*/ 0 h 288"/>
                <a:gd name="T14" fmla="*/ 147 w 190"/>
                <a:gd name="T15" fmla="*/ 2 h 288"/>
                <a:gd name="T16" fmla="*/ 159 w 190"/>
                <a:gd name="T17" fmla="*/ 7 h 288"/>
                <a:gd name="T18" fmla="*/ 167 w 190"/>
                <a:gd name="T19" fmla="*/ 12 h 288"/>
                <a:gd name="T20" fmla="*/ 175 w 190"/>
                <a:gd name="T21" fmla="*/ 21 h 288"/>
                <a:gd name="T22" fmla="*/ 181 w 190"/>
                <a:gd name="T23" fmla="*/ 29 h 288"/>
                <a:gd name="T24" fmla="*/ 187 w 190"/>
                <a:gd name="T25" fmla="*/ 40 h 288"/>
                <a:gd name="T26" fmla="*/ 189 w 190"/>
                <a:gd name="T27" fmla="*/ 50 h 288"/>
                <a:gd name="T28" fmla="*/ 190 w 190"/>
                <a:gd name="T29" fmla="*/ 61 h 288"/>
                <a:gd name="T30" fmla="*/ 188 w 190"/>
                <a:gd name="T31" fmla="*/ 73 h 288"/>
                <a:gd name="T32" fmla="*/ 185 w 190"/>
                <a:gd name="T33" fmla="*/ 84 h 288"/>
                <a:gd name="T34" fmla="*/ 43 w 190"/>
                <a:gd name="T35" fmla="*/ 288 h 288"/>
                <a:gd name="T36" fmla="*/ 0 w 190"/>
                <a:gd name="T37" fmla="*/ 267 h 288"/>
                <a:gd name="T38" fmla="*/ 81 w 190"/>
                <a:gd name="T39" fmla="*/ 3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0" h="288">
                  <a:moveTo>
                    <a:pt x="81" y="33"/>
                  </a:moveTo>
                  <a:lnTo>
                    <a:pt x="86" y="22"/>
                  </a:lnTo>
                  <a:lnTo>
                    <a:pt x="94" y="13"/>
                  </a:lnTo>
                  <a:lnTo>
                    <a:pt x="102" y="6"/>
                  </a:lnTo>
                  <a:lnTo>
                    <a:pt x="114" y="3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47" y="2"/>
                  </a:lnTo>
                  <a:lnTo>
                    <a:pt x="159" y="7"/>
                  </a:lnTo>
                  <a:lnTo>
                    <a:pt x="167" y="12"/>
                  </a:lnTo>
                  <a:lnTo>
                    <a:pt x="175" y="21"/>
                  </a:lnTo>
                  <a:lnTo>
                    <a:pt x="181" y="29"/>
                  </a:lnTo>
                  <a:lnTo>
                    <a:pt x="187" y="40"/>
                  </a:lnTo>
                  <a:lnTo>
                    <a:pt x="189" y="50"/>
                  </a:lnTo>
                  <a:lnTo>
                    <a:pt x="190" y="61"/>
                  </a:lnTo>
                  <a:lnTo>
                    <a:pt x="188" y="73"/>
                  </a:lnTo>
                  <a:lnTo>
                    <a:pt x="185" y="84"/>
                  </a:lnTo>
                  <a:lnTo>
                    <a:pt x="43" y="288"/>
                  </a:lnTo>
                  <a:lnTo>
                    <a:pt x="0" y="267"/>
                  </a:lnTo>
                  <a:lnTo>
                    <a:pt x="8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2832" y="674"/>
              <a:ext cx="21" cy="17"/>
            </a:xfrm>
            <a:custGeom>
              <a:avLst/>
              <a:gdLst>
                <a:gd name="T0" fmla="*/ 179 w 271"/>
                <a:gd name="T1" fmla="*/ 12 h 224"/>
                <a:gd name="T2" fmla="*/ 189 w 271"/>
                <a:gd name="T3" fmla="*/ 5 h 224"/>
                <a:gd name="T4" fmla="*/ 199 w 271"/>
                <a:gd name="T5" fmla="*/ 2 h 224"/>
                <a:gd name="T6" fmla="*/ 210 w 271"/>
                <a:gd name="T7" fmla="*/ 0 h 224"/>
                <a:gd name="T8" fmla="*/ 221 w 271"/>
                <a:gd name="T9" fmla="*/ 1 h 224"/>
                <a:gd name="T10" fmla="*/ 231 w 271"/>
                <a:gd name="T11" fmla="*/ 3 h 224"/>
                <a:gd name="T12" fmla="*/ 242 w 271"/>
                <a:gd name="T13" fmla="*/ 7 h 224"/>
                <a:gd name="T14" fmla="*/ 250 w 271"/>
                <a:gd name="T15" fmla="*/ 13 h 224"/>
                <a:gd name="T16" fmla="*/ 259 w 271"/>
                <a:gd name="T17" fmla="*/ 24 h 224"/>
                <a:gd name="T18" fmla="*/ 265 w 271"/>
                <a:gd name="T19" fmla="*/ 33 h 224"/>
                <a:gd name="T20" fmla="*/ 269 w 271"/>
                <a:gd name="T21" fmla="*/ 43 h 224"/>
                <a:gd name="T22" fmla="*/ 271 w 271"/>
                <a:gd name="T23" fmla="*/ 55 h 224"/>
                <a:gd name="T24" fmla="*/ 271 w 271"/>
                <a:gd name="T25" fmla="*/ 66 h 224"/>
                <a:gd name="T26" fmla="*/ 268 w 271"/>
                <a:gd name="T27" fmla="*/ 76 h 224"/>
                <a:gd name="T28" fmla="*/ 263 w 271"/>
                <a:gd name="T29" fmla="*/ 86 h 224"/>
                <a:gd name="T30" fmla="*/ 256 w 271"/>
                <a:gd name="T31" fmla="*/ 95 h 224"/>
                <a:gd name="T32" fmla="*/ 248 w 271"/>
                <a:gd name="T33" fmla="*/ 104 h 224"/>
                <a:gd name="T34" fmla="*/ 30 w 271"/>
                <a:gd name="T35" fmla="*/ 224 h 224"/>
                <a:gd name="T36" fmla="*/ 0 w 271"/>
                <a:gd name="T37" fmla="*/ 185 h 224"/>
                <a:gd name="T38" fmla="*/ 179 w 271"/>
                <a:gd name="T39" fmla="*/ 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" h="224">
                  <a:moveTo>
                    <a:pt x="179" y="12"/>
                  </a:moveTo>
                  <a:lnTo>
                    <a:pt x="189" y="5"/>
                  </a:lnTo>
                  <a:lnTo>
                    <a:pt x="199" y="2"/>
                  </a:lnTo>
                  <a:lnTo>
                    <a:pt x="210" y="0"/>
                  </a:lnTo>
                  <a:lnTo>
                    <a:pt x="221" y="1"/>
                  </a:lnTo>
                  <a:lnTo>
                    <a:pt x="231" y="3"/>
                  </a:lnTo>
                  <a:lnTo>
                    <a:pt x="242" y="7"/>
                  </a:lnTo>
                  <a:lnTo>
                    <a:pt x="250" y="13"/>
                  </a:lnTo>
                  <a:lnTo>
                    <a:pt x="259" y="24"/>
                  </a:lnTo>
                  <a:lnTo>
                    <a:pt x="265" y="33"/>
                  </a:lnTo>
                  <a:lnTo>
                    <a:pt x="269" y="43"/>
                  </a:lnTo>
                  <a:lnTo>
                    <a:pt x="271" y="55"/>
                  </a:lnTo>
                  <a:lnTo>
                    <a:pt x="271" y="66"/>
                  </a:lnTo>
                  <a:lnTo>
                    <a:pt x="268" y="76"/>
                  </a:lnTo>
                  <a:lnTo>
                    <a:pt x="263" y="86"/>
                  </a:lnTo>
                  <a:lnTo>
                    <a:pt x="256" y="95"/>
                  </a:lnTo>
                  <a:lnTo>
                    <a:pt x="248" y="104"/>
                  </a:lnTo>
                  <a:lnTo>
                    <a:pt x="30" y="224"/>
                  </a:lnTo>
                  <a:lnTo>
                    <a:pt x="0" y="185"/>
                  </a:lnTo>
                  <a:lnTo>
                    <a:pt x="17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2808" y="665"/>
              <a:ext cx="15" cy="22"/>
            </a:xfrm>
            <a:custGeom>
              <a:avLst/>
              <a:gdLst>
                <a:gd name="T0" fmla="*/ 111 w 192"/>
                <a:gd name="T1" fmla="*/ 33 h 288"/>
                <a:gd name="T2" fmla="*/ 103 w 192"/>
                <a:gd name="T3" fmla="*/ 22 h 288"/>
                <a:gd name="T4" fmla="*/ 96 w 192"/>
                <a:gd name="T5" fmla="*/ 13 h 288"/>
                <a:gd name="T6" fmla="*/ 86 w 192"/>
                <a:gd name="T7" fmla="*/ 6 h 288"/>
                <a:gd name="T8" fmla="*/ 76 w 192"/>
                <a:gd name="T9" fmla="*/ 3 h 288"/>
                <a:gd name="T10" fmla="*/ 65 w 192"/>
                <a:gd name="T11" fmla="*/ 0 h 288"/>
                <a:gd name="T12" fmla="*/ 54 w 192"/>
                <a:gd name="T13" fmla="*/ 0 h 288"/>
                <a:gd name="T14" fmla="*/ 42 w 192"/>
                <a:gd name="T15" fmla="*/ 2 h 288"/>
                <a:gd name="T16" fmla="*/ 33 w 192"/>
                <a:gd name="T17" fmla="*/ 7 h 288"/>
                <a:gd name="T18" fmla="*/ 22 w 192"/>
                <a:gd name="T19" fmla="*/ 12 h 288"/>
                <a:gd name="T20" fmla="*/ 14 w 192"/>
                <a:gd name="T21" fmla="*/ 21 h 288"/>
                <a:gd name="T22" fmla="*/ 8 w 192"/>
                <a:gd name="T23" fmla="*/ 29 h 288"/>
                <a:gd name="T24" fmla="*/ 3 w 192"/>
                <a:gd name="T25" fmla="*/ 40 h 288"/>
                <a:gd name="T26" fmla="*/ 0 w 192"/>
                <a:gd name="T27" fmla="*/ 50 h 288"/>
                <a:gd name="T28" fmla="*/ 0 w 192"/>
                <a:gd name="T29" fmla="*/ 61 h 288"/>
                <a:gd name="T30" fmla="*/ 1 w 192"/>
                <a:gd name="T31" fmla="*/ 73 h 288"/>
                <a:gd name="T32" fmla="*/ 7 w 192"/>
                <a:gd name="T33" fmla="*/ 84 h 288"/>
                <a:gd name="T34" fmla="*/ 148 w 192"/>
                <a:gd name="T35" fmla="*/ 288 h 288"/>
                <a:gd name="T36" fmla="*/ 192 w 192"/>
                <a:gd name="T37" fmla="*/ 267 h 288"/>
                <a:gd name="T38" fmla="*/ 111 w 192"/>
                <a:gd name="T39" fmla="*/ 3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88">
                  <a:moveTo>
                    <a:pt x="111" y="33"/>
                  </a:moveTo>
                  <a:lnTo>
                    <a:pt x="103" y="22"/>
                  </a:lnTo>
                  <a:lnTo>
                    <a:pt x="96" y="13"/>
                  </a:lnTo>
                  <a:lnTo>
                    <a:pt x="86" y="6"/>
                  </a:lnTo>
                  <a:lnTo>
                    <a:pt x="76" y="3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3" y="7"/>
                  </a:lnTo>
                  <a:lnTo>
                    <a:pt x="22" y="12"/>
                  </a:lnTo>
                  <a:lnTo>
                    <a:pt x="14" y="21"/>
                  </a:lnTo>
                  <a:lnTo>
                    <a:pt x="8" y="29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" y="73"/>
                  </a:lnTo>
                  <a:lnTo>
                    <a:pt x="7" y="84"/>
                  </a:lnTo>
                  <a:lnTo>
                    <a:pt x="148" y="288"/>
                  </a:lnTo>
                  <a:lnTo>
                    <a:pt x="192" y="267"/>
                  </a:lnTo>
                  <a:lnTo>
                    <a:pt x="11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2798" y="674"/>
              <a:ext cx="21" cy="17"/>
            </a:xfrm>
            <a:custGeom>
              <a:avLst/>
              <a:gdLst>
                <a:gd name="T0" fmla="*/ 93 w 272"/>
                <a:gd name="T1" fmla="*/ 12 h 224"/>
                <a:gd name="T2" fmla="*/ 82 w 272"/>
                <a:gd name="T3" fmla="*/ 5 h 224"/>
                <a:gd name="T4" fmla="*/ 72 w 272"/>
                <a:gd name="T5" fmla="*/ 2 h 224"/>
                <a:gd name="T6" fmla="*/ 61 w 272"/>
                <a:gd name="T7" fmla="*/ 0 h 224"/>
                <a:gd name="T8" fmla="*/ 50 w 272"/>
                <a:gd name="T9" fmla="*/ 1 h 224"/>
                <a:gd name="T10" fmla="*/ 39 w 272"/>
                <a:gd name="T11" fmla="*/ 3 h 224"/>
                <a:gd name="T12" fmla="*/ 29 w 272"/>
                <a:gd name="T13" fmla="*/ 7 h 224"/>
                <a:gd name="T14" fmla="*/ 20 w 272"/>
                <a:gd name="T15" fmla="*/ 13 h 224"/>
                <a:gd name="T16" fmla="*/ 13 w 272"/>
                <a:gd name="T17" fmla="*/ 24 h 224"/>
                <a:gd name="T18" fmla="*/ 5 w 272"/>
                <a:gd name="T19" fmla="*/ 33 h 224"/>
                <a:gd name="T20" fmla="*/ 2 w 272"/>
                <a:gd name="T21" fmla="*/ 43 h 224"/>
                <a:gd name="T22" fmla="*/ 0 w 272"/>
                <a:gd name="T23" fmla="*/ 55 h 224"/>
                <a:gd name="T24" fmla="*/ 1 w 272"/>
                <a:gd name="T25" fmla="*/ 66 h 224"/>
                <a:gd name="T26" fmla="*/ 3 w 272"/>
                <a:gd name="T27" fmla="*/ 76 h 224"/>
                <a:gd name="T28" fmla="*/ 7 w 272"/>
                <a:gd name="T29" fmla="*/ 86 h 224"/>
                <a:gd name="T30" fmla="*/ 14 w 272"/>
                <a:gd name="T31" fmla="*/ 95 h 224"/>
                <a:gd name="T32" fmla="*/ 24 w 272"/>
                <a:gd name="T33" fmla="*/ 104 h 224"/>
                <a:gd name="T34" fmla="*/ 242 w 272"/>
                <a:gd name="T35" fmla="*/ 224 h 224"/>
                <a:gd name="T36" fmla="*/ 272 w 272"/>
                <a:gd name="T37" fmla="*/ 185 h 224"/>
                <a:gd name="T38" fmla="*/ 93 w 272"/>
                <a:gd name="T39" fmla="*/ 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2" h="224">
                  <a:moveTo>
                    <a:pt x="93" y="12"/>
                  </a:moveTo>
                  <a:lnTo>
                    <a:pt x="82" y="5"/>
                  </a:lnTo>
                  <a:lnTo>
                    <a:pt x="72" y="2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9" y="3"/>
                  </a:lnTo>
                  <a:lnTo>
                    <a:pt x="29" y="7"/>
                  </a:lnTo>
                  <a:lnTo>
                    <a:pt x="20" y="13"/>
                  </a:lnTo>
                  <a:lnTo>
                    <a:pt x="13" y="24"/>
                  </a:lnTo>
                  <a:lnTo>
                    <a:pt x="5" y="33"/>
                  </a:lnTo>
                  <a:lnTo>
                    <a:pt x="2" y="43"/>
                  </a:lnTo>
                  <a:lnTo>
                    <a:pt x="0" y="55"/>
                  </a:lnTo>
                  <a:lnTo>
                    <a:pt x="1" y="66"/>
                  </a:lnTo>
                  <a:lnTo>
                    <a:pt x="3" y="76"/>
                  </a:lnTo>
                  <a:lnTo>
                    <a:pt x="7" y="86"/>
                  </a:lnTo>
                  <a:lnTo>
                    <a:pt x="14" y="95"/>
                  </a:lnTo>
                  <a:lnTo>
                    <a:pt x="24" y="104"/>
                  </a:lnTo>
                  <a:lnTo>
                    <a:pt x="242" y="224"/>
                  </a:lnTo>
                  <a:lnTo>
                    <a:pt x="272" y="185"/>
                  </a:lnTo>
                  <a:lnTo>
                    <a:pt x="9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2811" y="763"/>
              <a:ext cx="30" cy="10"/>
            </a:xfrm>
            <a:custGeom>
              <a:avLst/>
              <a:gdLst>
                <a:gd name="T0" fmla="*/ 393 w 393"/>
                <a:gd name="T1" fmla="*/ 0 h 119"/>
                <a:gd name="T2" fmla="*/ 388 w 393"/>
                <a:gd name="T3" fmla="*/ 35 h 119"/>
                <a:gd name="T4" fmla="*/ 376 w 393"/>
                <a:gd name="T5" fmla="*/ 63 h 119"/>
                <a:gd name="T6" fmla="*/ 358 w 393"/>
                <a:gd name="T7" fmla="*/ 84 h 119"/>
                <a:gd name="T8" fmla="*/ 334 w 393"/>
                <a:gd name="T9" fmla="*/ 99 h 119"/>
                <a:gd name="T10" fmla="*/ 304 w 393"/>
                <a:gd name="T11" fmla="*/ 109 h 119"/>
                <a:gd name="T12" fmla="*/ 272 w 393"/>
                <a:gd name="T13" fmla="*/ 115 h 119"/>
                <a:gd name="T14" fmla="*/ 235 w 393"/>
                <a:gd name="T15" fmla="*/ 118 h 119"/>
                <a:gd name="T16" fmla="*/ 196 w 393"/>
                <a:gd name="T17" fmla="*/ 119 h 119"/>
                <a:gd name="T18" fmla="*/ 155 w 393"/>
                <a:gd name="T19" fmla="*/ 118 h 119"/>
                <a:gd name="T20" fmla="*/ 119 w 393"/>
                <a:gd name="T21" fmla="*/ 115 h 119"/>
                <a:gd name="T22" fmla="*/ 86 w 393"/>
                <a:gd name="T23" fmla="*/ 109 h 119"/>
                <a:gd name="T24" fmla="*/ 58 w 393"/>
                <a:gd name="T25" fmla="*/ 99 h 119"/>
                <a:gd name="T26" fmla="*/ 33 w 393"/>
                <a:gd name="T27" fmla="*/ 84 h 119"/>
                <a:gd name="T28" fmla="*/ 15 w 393"/>
                <a:gd name="T29" fmla="*/ 63 h 119"/>
                <a:gd name="T30" fmla="*/ 4 w 393"/>
                <a:gd name="T31" fmla="*/ 35 h 119"/>
                <a:gd name="T32" fmla="*/ 0 w 393"/>
                <a:gd name="T3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119">
                  <a:moveTo>
                    <a:pt x="393" y="0"/>
                  </a:moveTo>
                  <a:lnTo>
                    <a:pt x="388" y="35"/>
                  </a:lnTo>
                  <a:lnTo>
                    <a:pt x="376" y="63"/>
                  </a:lnTo>
                  <a:lnTo>
                    <a:pt x="358" y="84"/>
                  </a:lnTo>
                  <a:lnTo>
                    <a:pt x="334" y="99"/>
                  </a:lnTo>
                  <a:lnTo>
                    <a:pt x="304" y="109"/>
                  </a:lnTo>
                  <a:lnTo>
                    <a:pt x="272" y="115"/>
                  </a:lnTo>
                  <a:lnTo>
                    <a:pt x="235" y="118"/>
                  </a:lnTo>
                  <a:lnTo>
                    <a:pt x="196" y="119"/>
                  </a:lnTo>
                  <a:lnTo>
                    <a:pt x="155" y="118"/>
                  </a:lnTo>
                  <a:lnTo>
                    <a:pt x="119" y="115"/>
                  </a:lnTo>
                  <a:lnTo>
                    <a:pt x="86" y="109"/>
                  </a:lnTo>
                  <a:lnTo>
                    <a:pt x="58" y="99"/>
                  </a:lnTo>
                  <a:lnTo>
                    <a:pt x="33" y="84"/>
                  </a:lnTo>
                  <a:lnTo>
                    <a:pt x="15" y="63"/>
                  </a:lnTo>
                  <a:lnTo>
                    <a:pt x="4" y="3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2840" y="748"/>
              <a:ext cx="14" cy="13"/>
            </a:xfrm>
            <a:custGeom>
              <a:avLst/>
              <a:gdLst>
                <a:gd name="T0" fmla="*/ 87 w 174"/>
                <a:gd name="T1" fmla="*/ 175 h 175"/>
                <a:gd name="T2" fmla="*/ 68 w 174"/>
                <a:gd name="T3" fmla="*/ 173 h 175"/>
                <a:gd name="T4" fmla="*/ 51 w 174"/>
                <a:gd name="T5" fmla="*/ 167 h 175"/>
                <a:gd name="T6" fmla="*/ 36 w 174"/>
                <a:gd name="T7" fmla="*/ 158 h 175"/>
                <a:gd name="T8" fmla="*/ 24 w 174"/>
                <a:gd name="T9" fmla="*/ 149 h 175"/>
                <a:gd name="T10" fmla="*/ 14 w 174"/>
                <a:gd name="T11" fmla="*/ 135 h 175"/>
                <a:gd name="T12" fmla="*/ 7 w 174"/>
                <a:gd name="T13" fmla="*/ 121 h 175"/>
                <a:gd name="T14" fmla="*/ 2 w 174"/>
                <a:gd name="T15" fmla="*/ 104 h 175"/>
                <a:gd name="T16" fmla="*/ 0 w 174"/>
                <a:gd name="T17" fmla="*/ 88 h 175"/>
                <a:gd name="T18" fmla="*/ 2 w 174"/>
                <a:gd name="T19" fmla="*/ 69 h 175"/>
                <a:gd name="T20" fmla="*/ 7 w 174"/>
                <a:gd name="T21" fmla="*/ 53 h 175"/>
                <a:gd name="T22" fmla="*/ 14 w 174"/>
                <a:gd name="T23" fmla="*/ 38 h 175"/>
                <a:gd name="T24" fmla="*/ 24 w 174"/>
                <a:gd name="T25" fmla="*/ 26 h 175"/>
                <a:gd name="T26" fmla="*/ 36 w 174"/>
                <a:gd name="T27" fmla="*/ 15 h 175"/>
                <a:gd name="T28" fmla="*/ 51 w 174"/>
                <a:gd name="T29" fmla="*/ 7 h 175"/>
                <a:gd name="T30" fmla="*/ 68 w 174"/>
                <a:gd name="T31" fmla="*/ 1 h 175"/>
                <a:gd name="T32" fmla="*/ 87 w 174"/>
                <a:gd name="T33" fmla="*/ 0 h 175"/>
                <a:gd name="T34" fmla="*/ 104 w 174"/>
                <a:gd name="T35" fmla="*/ 1 h 175"/>
                <a:gd name="T36" fmla="*/ 120 w 174"/>
                <a:gd name="T37" fmla="*/ 7 h 175"/>
                <a:gd name="T38" fmla="*/ 135 w 174"/>
                <a:gd name="T39" fmla="*/ 15 h 175"/>
                <a:gd name="T40" fmla="*/ 148 w 174"/>
                <a:gd name="T41" fmla="*/ 26 h 175"/>
                <a:gd name="T42" fmla="*/ 158 w 174"/>
                <a:gd name="T43" fmla="*/ 38 h 175"/>
                <a:gd name="T44" fmla="*/ 167 w 174"/>
                <a:gd name="T45" fmla="*/ 53 h 175"/>
                <a:gd name="T46" fmla="*/ 172 w 174"/>
                <a:gd name="T47" fmla="*/ 69 h 175"/>
                <a:gd name="T48" fmla="*/ 174 w 174"/>
                <a:gd name="T49" fmla="*/ 88 h 175"/>
                <a:gd name="T50" fmla="*/ 172 w 174"/>
                <a:gd name="T51" fmla="*/ 104 h 175"/>
                <a:gd name="T52" fmla="*/ 167 w 174"/>
                <a:gd name="T53" fmla="*/ 121 h 175"/>
                <a:gd name="T54" fmla="*/ 158 w 174"/>
                <a:gd name="T55" fmla="*/ 135 h 175"/>
                <a:gd name="T56" fmla="*/ 148 w 174"/>
                <a:gd name="T57" fmla="*/ 149 h 175"/>
                <a:gd name="T58" fmla="*/ 135 w 174"/>
                <a:gd name="T59" fmla="*/ 158 h 175"/>
                <a:gd name="T60" fmla="*/ 120 w 174"/>
                <a:gd name="T61" fmla="*/ 167 h 175"/>
                <a:gd name="T62" fmla="*/ 104 w 174"/>
                <a:gd name="T63" fmla="*/ 173 h 175"/>
                <a:gd name="T64" fmla="*/ 87 w 174"/>
                <a:gd name="T6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175">
                  <a:moveTo>
                    <a:pt x="87" y="175"/>
                  </a:moveTo>
                  <a:lnTo>
                    <a:pt x="68" y="173"/>
                  </a:lnTo>
                  <a:lnTo>
                    <a:pt x="51" y="167"/>
                  </a:lnTo>
                  <a:lnTo>
                    <a:pt x="36" y="158"/>
                  </a:lnTo>
                  <a:lnTo>
                    <a:pt x="24" y="149"/>
                  </a:lnTo>
                  <a:lnTo>
                    <a:pt x="14" y="135"/>
                  </a:lnTo>
                  <a:lnTo>
                    <a:pt x="7" y="121"/>
                  </a:lnTo>
                  <a:lnTo>
                    <a:pt x="2" y="104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7" y="53"/>
                  </a:lnTo>
                  <a:lnTo>
                    <a:pt x="14" y="38"/>
                  </a:lnTo>
                  <a:lnTo>
                    <a:pt x="24" y="26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68" y="1"/>
                  </a:lnTo>
                  <a:lnTo>
                    <a:pt x="87" y="0"/>
                  </a:lnTo>
                  <a:lnTo>
                    <a:pt x="104" y="1"/>
                  </a:lnTo>
                  <a:lnTo>
                    <a:pt x="120" y="7"/>
                  </a:lnTo>
                  <a:lnTo>
                    <a:pt x="135" y="15"/>
                  </a:lnTo>
                  <a:lnTo>
                    <a:pt x="148" y="26"/>
                  </a:lnTo>
                  <a:lnTo>
                    <a:pt x="158" y="38"/>
                  </a:lnTo>
                  <a:lnTo>
                    <a:pt x="167" y="53"/>
                  </a:lnTo>
                  <a:lnTo>
                    <a:pt x="172" y="69"/>
                  </a:lnTo>
                  <a:lnTo>
                    <a:pt x="174" y="88"/>
                  </a:lnTo>
                  <a:lnTo>
                    <a:pt x="172" y="104"/>
                  </a:lnTo>
                  <a:lnTo>
                    <a:pt x="167" y="121"/>
                  </a:lnTo>
                  <a:lnTo>
                    <a:pt x="158" y="135"/>
                  </a:lnTo>
                  <a:lnTo>
                    <a:pt x="148" y="149"/>
                  </a:lnTo>
                  <a:lnTo>
                    <a:pt x="135" y="158"/>
                  </a:lnTo>
                  <a:lnTo>
                    <a:pt x="120" y="167"/>
                  </a:lnTo>
                  <a:lnTo>
                    <a:pt x="104" y="173"/>
                  </a:lnTo>
                  <a:lnTo>
                    <a:pt x="87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2833" y="736"/>
              <a:ext cx="9" cy="9"/>
            </a:xfrm>
            <a:custGeom>
              <a:avLst/>
              <a:gdLst>
                <a:gd name="T0" fmla="*/ 58 w 115"/>
                <a:gd name="T1" fmla="*/ 115 h 115"/>
                <a:gd name="T2" fmla="*/ 45 w 115"/>
                <a:gd name="T3" fmla="*/ 113 h 115"/>
                <a:gd name="T4" fmla="*/ 34 w 115"/>
                <a:gd name="T5" fmla="*/ 110 h 115"/>
                <a:gd name="T6" fmla="*/ 25 w 115"/>
                <a:gd name="T7" fmla="*/ 103 h 115"/>
                <a:gd name="T8" fmla="*/ 16 w 115"/>
                <a:gd name="T9" fmla="*/ 97 h 115"/>
                <a:gd name="T10" fmla="*/ 9 w 115"/>
                <a:gd name="T11" fmla="*/ 88 h 115"/>
                <a:gd name="T12" fmla="*/ 4 w 115"/>
                <a:gd name="T13" fmla="*/ 78 h 115"/>
                <a:gd name="T14" fmla="*/ 0 w 115"/>
                <a:gd name="T15" fmla="*/ 67 h 115"/>
                <a:gd name="T16" fmla="*/ 0 w 115"/>
                <a:gd name="T17" fmla="*/ 57 h 115"/>
                <a:gd name="T18" fmla="*/ 0 w 115"/>
                <a:gd name="T19" fmla="*/ 44 h 115"/>
                <a:gd name="T20" fmla="*/ 4 w 115"/>
                <a:gd name="T21" fmla="*/ 33 h 115"/>
                <a:gd name="T22" fmla="*/ 9 w 115"/>
                <a:gd name="T23" fmla="*/ 23 h 115"/>
                <a:gd name="T24" fmla="*/ 16 w 115"/>
                <a:gd name="T25" fmla="*/ 15 h 115"/>
                <a:gd name="T26" fmla="*/ 25 w 115"/>
                <a:gd name="T27" fmla="*/ 8 h 115"/>
                <a:gd name="T28" fmla="*/ 34 w 115"/>
                <a:gd name="T29" fmla="*/ 4 h 115"/>
                <a:gd name="T30" fmla="*/ 45 w 115"/>
                <a:gd name="T31" fmla="*/ 0 h 115"/>
                <a:gd name="T32" fmla="*/ 58 w 115"/>
                <a:gd name="T33" fmla="*/ 0 h 115"/>
                <a:gd name="T34" fmla="*/ 68 w 115"/>
                <a:gd name="T35" fmla="*/ 0 h 115"/>
                <a:gd name="T36" fmla="*/ 79 w 115"/>
                <a:gd name="T37" fmla="*/ 4 h 115"/>
                <a:gd name="T38" fmla="*/ 88 w 115"/>
                <a:gd name="T39" fmla="*/ 8 h 115"/>
                <a:gd name="T40" fmla="*/ 98 w 115"/>
                <a:gd name="T41" fmla="*/ 15 h 115"/>
                <a:gd name="T42" fmla="*/ 104 w 115"/>
                <a:gd name="T43" fmla="*/ 23 h 115"/>
                <a:gd name="T44" fmla="*/ 110 w 115"/>
                <a:gd name="T45" fmla="*/ 33 h 115"/>
                <a:gd name="T46" fmla="*/ 113 w 115"/>
                <a:gd name="T47" fmla="*/ 44 h 115"/>
                <a:gd name="T48" fmla="*/ 115 w 115"/>
                <a:gd name="T49" fmla="*/ 57 h 115"/>
                <a:gd name="T50" fmla="*/ 113 w 115"/>
                <a:gd name="T51" fmla="*/ 67 h 115"/>
                <a:gd name="T52" fmla="*/ 110 w 115"/>
                <a:gd name="T53" fmla="*/ 78 h 115"/>
                <a:gd name="T54" fmla="*/ 104 w 115"/>
                <a:gd name="T55" fmla="*/ 88 h 115"/>
                <a:gd name="T56" fmla="*/ 98 w 115"/>
                <a:gd name="T57" fmla="*/ 97 h 115"/>
                <a:gd name="T58" fmla="*/ 88 w 115"/>
                <a:gd name="T59" fmla="*/ 103 h 115"/>
                <a:gd name="T60" fmla="*/ 79 w 115"/>
                <a:gd name="T61" fmla="*/ 110 h 115"/>
                <a:gd name="T62" fmla="*/ 68 w 115"/>
                <a:gd name="T63" fmla="*/ 113 h 115"/>
                <a:gd name="T64" fmla="*/ 58 w 115"/>
                <a:gd name="T6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5">
                  <a:moveTo>
                    <a:pt x="58" y="115"/>
                  </a:moveTo>
                  <a:lnTo>
                    <a:pt x="45" y="113"/>
                  </a:lnTo>
                  <a:lnTo>
                    <a:pt x="34" y="110"/>
                  </a:lnTo>
                  <a:lnTo>
                    <a:pt x="25" y="103"/>
                  </a:lnTo>
                  <a:lnTo>
                    <a:pt x="16" y="97"/>
                  </a:lnTo>
                  <a:lnTo>
                    <a:pt x="9" y="88"/>
                  </a:lnTo>
                  <a:lnTo>
                    <a:pt x="4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9" y="4"/>
                  </a:lnTo>
                  <a:lnTo>
                    <a:pt x="88" y="8"/>
                  </a:lnTo>
                  <a:lnTo>
                    <a:pt x="98" y="15"/>
                  </a:lnTo>
                  <a:lnTo>
                    <a:pt x="104" y="23"/>
                  </a:lnTo>
                  <a:lnTo>
                    <a:pt x="110" y="33"/>
                  </a:lnTo>
                  <a:lnTo>
                    <a:pt x="113" y="44"/>
                  </a:lnTo>
                  <a:lnTo>
                    <a:pt x="115" y="57"/>
                  </a:lnTo>
                  <a:lnTo>
                    <a:pt x="113" y="67"/>
                  </a:lnTo>
                  <a:lnTo>
                    <a:pt x="110" y="78"/>
                  </a:lnTo>
                  <a:lnTo>
                    <a:pt x="104" y="88"/>
                  </a:lnTo>
                  <a:lnTo>
                    <a:pt x="98" y="97"/>
                  </a:lnTo>
                  <a:lnTo>
                    <a:pt x="88" y="103"/>
                  </a:lnTo>
                  <a:lnTo>
                    <a:pt x="79" y="110"/>
                  </a:lnTo>
                  <a:lnTo>
                    <a:pt x="68" y="113"/>
                  </a:lnTo>
                  <a:lnTo>
                    <a:pt x="58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2810" y="736"/>
              <a:ext cx="9" cy="9"/>
            </a:xfrm>
            <a:custGeom>
              <a:avLst/>
              <a:gdLst>
                <a:gd name="T0" fmla="*/ 57 w 115"/>
                <a:gd name="T1" fmla="*/ 115 h 115"/>
                <a:gd name="T2" fmla="*/ 68 w 115"/>
                <a:gd name="T3" fmla="*/ 113 h 115"/>
                <a:gd name="T4" fmla="*/ 79 w 115"/>
                <a:gd name="T5" fmla="*/ 110 h 115"/>
                <a:gd name="T6" fmla="*/ 88 w 115"/>
                <a:gd name="T7" fmla="*/ 103 h 115"/>
                <a:gd name="T8" fmla="*/ 98 w 115"/>
                <a:gd name="T9" fmla="*/ 97 h 115"/>
                <a:gd name="T10" fmla="*/ 104 w 115"/>
                <a:gd name="T11" fmla="*/ 88 h 115"/>
                <a:gd name="T12" fmla="*/ 110 w 115"/>
                <a:gd name="T13" fmla="*/ 78 h 115"/>
                <a:gd name="T14" fmla="*/ 113 w 115"/>
                <a:gd name="T15" fmla="*/ 67 h 115"/>
                <a:gd name="T16" fmla="*/ 115 w 115"/>
                <a:gd name="T17" fmla="*/ 57 h 115"/>
                <a:gd name="T18" fmla="*/ 113 w 115"/>
                <a:gd name="T19" fmla="*/ 44 h 115"/>
                <a:gd name="T20" fmla="*/ 110 w 115"/>
                <a:gd name="T21" fmla="*/ 33 h 115"/>
                <a:gd name="T22" fmla="*/ 104 w 115"/>
                <a:gd name="T23" fmla="*/ 23 h 115"/>
                <a:gd name="T24" fmla="*/ 98 w 115"/>
                <a:gd name="T25" fmla="*/ 15 h 115"/>
                <a:gd name="T26" fmla="*/ 88 w 115"/>
                <a:gd name="T27" fmla="*/ 8 h 115"/>
                <a:gd name="T28" fmla="*/ 79 w 115"/>
                <a:gd name="T29" fmla="*/ 4 h 115"/>
                <a:gd name="T30" fmla="*/ 68 w 115"/>
                <a:gd name="T31" fmla="*/ 0 h 115"/>
                <a:gd name="T32" fmla="*/ 57 w 115"/>
                <a:gd name="T33" fmla="*/ 0 h 115"/>
                <a:gd name="T34" fmla="*/ 45 w 115"/>
                <a:gd name="T35" fmla="*/ 0 h 115"/>
                <a:gd name="T36" fmla="*/ 34 w 115"/>
                <a:gd name="T37" fmla="*/ 4 h 115"/>
                <a:gd name="T38" fmla="*/ 25 w 115"/>
                <a:gd name="T39" fmla="*/ 8 h 115"/>
                <a:gd name="T40" fmla="*/ 17 w 115"/>
                <a:gd name="T41" fmla="*/ 15 h 115"/>
                <a:gd name="T42" fmla="*/ 9 w 115"/>
                <a:gd name="T43" fmla="*/ 23 h 115"/>
                <a:gd name="T44" fmla="*/ 4 w 115"/>
                <a:gd name="T45" fmla="*/ 33 h 115"/>
                <a:gd name="T46" fmla="*/ 0 w 115"/>
                <a:gd name="T47" fmla="*/ 44 h 115"/>
                <a:gd name="T48" fmla="*/ 0 w 115"/>
                <a:gd name="T49" fmla="*/ 57 h 115"/>
                <a:gd name="T50" fmla="*/ 0 w 115"/>
                <a:gd name="T51" fmla="*/ 67 h 115"/>
                <a:gd name="T52" fmla="*/ 4 w 115"/>
                <a:gd name="T53" fmla="*/ 78 h 115"/>
                <a:gd name="T54" fmla="*/ 9 w 115"/>
                <a:gd name="T55" fmla="*/ 88 h 115"/>
                <a:gd name="T56" fmla="*/ 17 w 115"/>
                <a:gd name="T57" fmla="*/ 97 h 115"/>
                <a:gd name="T58" fmla="*/ 25 w 115"/>
                <a:gd name="T59" fmla="*/ 103 h 115"/>
                <a:gd name="T60" fmla="*/ 34 w 115"/>
                <a:gd name="T61" fmla="*/ 110 h 115"/>
                <a:gd name="T62" fmla="*/ 45 w 115"/>
                <a:gd name="T63" fmla="*/ 113 h 115"/>
                <a:gd name="T64" fmla="*/ 57 w 115"/>
                <a:gd name="T6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5">
                  <a:moveTo>
                    <a:pt x="57" y="115"/>
                  </a:moveTo>
                  <a:lnTo>
                    <a:pt x="68" y="113"/>
                  </a:lnTo>
                  <a:lnTo>
                    <a:pt x="79" y="110"/>
                  </a:lnTo>
                  <a:lnTo>
                    <a:pt x="88" y="103"/>
                  </a:lnTo>
                  <a:lnTo>
                    <a:pt x="98" y="97"/>
                  </a:lnTo>
                  <a:lnTo>
                    <a:pt x="104" y="88"/>
                  </a:lnTo>
                  <a:lnTo>
                    <a:pt x="110" y="78"/>
                  </a:lnTo>
                  <a:lnTo>
                    <a:pt x="113" y="67"/>
                  </a:lnTo>
                  <a:lnTo>
                    <a:pt x="115" y="57"/>
                  </a:lnTo>
                  <a:lnTo>
                    <a:pt x="113" y="44"/>
                  </a:lnTo>
                  <a:lnTo>
                    <a:pt x="110" y="33"/>
                  </a:lnTo>
                  <a:lnTo>
                    <a:pt x="104" y="23"/>
                  </a:lnTo>
                  <a:lnTo>
                    <a:pt x="98" y="15"/>
                  </a:lnTo>
                  <a:lnTo>
                    <a:pt x="88" y="8"/>
                  </a:lnTo>
                  <a:lnTo>
                    <a:pt x="79" y="4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34" y="4"/>
                  </a:lnTo>
                  <a:lnTo>
                    <a:pt x="25" y="8"/>
                  </a:lnTo>
                  <a:lnTo>
                    <a:pt x="17" y="15"/>
                  </a:lnTo>
                  <a:lnTo>
                    <a:pt x="9" y="23"/>
                  </a:lnTo>
                  <a:lnTo>
                    <a:pt x="4" y="33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4" y="78"/>
                  </a:lnTo>
                  <a:lnTo>
                    <a:pt x="9" y="88"/>
                  </a:lnTo>
                  <a:lnTo>
                    <a:pt x="17" y="97"/>
                  </a:lnTo>
                  <a:lnTo>
                    <a:pt x="25" y="103"/>
                  </a:lnTo>
                  <a:lnTo>
                    <a:pt x="34" y="110"/>
                  </a:lnTo>
                  <a:lnTo>
                    <a:pt x="45" y="113"/>
                  </a:lnTo>
                  <a:lnTo>
                    <a:pt x="57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2798" y="748"/>
              <a:ext cx="13" cy="13"/>
            </a:xfrm>
            <a:custGeom>
              <a:avLst/>
              <a:gdLst>
                <a:gd name="T0" fmla="*/ 87 w 174"/>
                <a:gd name="T1" fmla="*/ 175 h 175"/>
                <a:gd name="T2" fmla="*/ 69 w 174"/>
                <a:gd name="T3" fmla="*/ 173 h 175"/>
                <a:gd name="T4" fmla="*/ 53 w 174"/>
                <a:gd name="T5" fmla="*/ 167 h 175"/>
                <a:gd name="T6" fmla="*/ 37 w 174"/>
                <a:gd name="T7" fmla="*/ 158 h 175"/>
                <a:gd name="T8" fmla="*/ 25 w 174"/>
                <a:gd name="T9" fmla="*/ 149 h 175"/>
                <a:gd name="T10" fmla="*/ 13 w 174"/>
                <a:gd name="T11" fmla="*/ 135 h 175"/>
                <a:gd name="T12" fmla="*/ 6 w 174"/>
                <a:gd name="T13" fmla="*/ 121 h 175"/>
                <a:gd name="T14" fmla="*/ 1 w 174"/>
                <a:gd name="T15" fmla="*/ 104 h 175"/>
                <a:gd name="T16" fmla="*/ 0 w 174"/>
                <a:gd name="T17" fmla="*/ 88 h 175"/>
                <a:gd name="T18" fmla="*/ 1 w 174"/>
                <a:gd name="T19" fmla="*/ 69 h 175"/>
                <a:gd name="T20" fmla="*/ 6 w 174"/>
                <a:gd name="T21" fmla="*/ 53 h 175"/>
                <a:gd name="T22" fmla="*/ 13 w 174"/>
                <a:gd name="T23" fmla="*/ 38 h 175"/>
                <a:gd name="T24" fmla="*/ 25 w 174"/>
                <a:gd name="T25" fmla="*/ 26 h 175"/>
                <a:gd name="T26" fmla="*/ 37 w 174"/>
                <a:gd name="T27" fmla="*/ 15 h 175"/>
                <a:gd name="T28" fmla="*/ 53 w 174"/>
                <a:gd name="T29" fmla="*/ 7 h 175"/>
                <a:gd name="T30" fmla="*/ 69 w 174"/>
                <a:gd name="T31" fmla="*/ 1 h 175"/>
                <a:gd name="T32" fmla="*/ 87 w 174"/>
                <a:gd name="T33" fmla="*/ 0 h 175"/>
                <a:gd name="T34" fmla="*/ 104 w 174"/>
                <a:gd name="T35" fmla="*/ 1 h 175"/>
                <a:gd name="T36" fmla="*/ 121 w 174"/>
                <a:gd name="T37" fmla="*/ 7 h 175"/>
                <a:gd name="T38" fmla="*/ 134 w 174"/>
                <a:gd name="T39" fmla="*/ 15 h 175"/>
                <a:gd name="T40" fmla="*/ 148 w 174"/>
                <a:gd name="T41" fmla="*/ 26 h 175"/>
                <a:gd name="T42" fmla="*/ 157 w 174"/>
                <a:gd name="T43" fmla="*/ 38 h 175"/>
                <a:gd name="T44" fmla="*/ 166 w 174"/>
                <a:gd name="T45" fmla="*/ 53 h 175"/>
                <a:gd name="T46" fmla="*/ 172 w 174"/>
                <a:gd name="T47" fmla="*/ 69 h 175"/>
                <a:gd name="T48" fmla="*/ 174 w 174"/>
                <a:gd name="T49" fmla="*/ 88 h 175"/>
                <a:gd name="T50" fmla="*/ 172 w 174"/>
                <a:gd name="T51" fmla="*/ 104 h 175"/>
                <a:gd name="T52" fmla="*/ 166 w 174"/>
                <a:gd name="T53" fmla="*/ 121 h 175"/>
                <a:gd name="T54" fmla="*/ 157 w 174"/>
                <a:gd name="T55" fmla="*/ 135 h 175"/>
                <a:gd name="T56" fmla="*/ 148 w 174"/>
                <a:gd name="T57" fmla="*/ 149 h 175"/>
                <a:gd name="T58" fmla="*/ 134 w 174"/>
                <a:gd name="T59" fmla="*/ 158 h 175"/>
                <a:gd name="T60" fmla="*/ 121 w 174"/>
                <a:gd name="T61" fmla="*/ 167 h 175"/>
                <a:gd name="T62" fmla="*/ 104 w 174"/>
                <a:gd name="T63" fmla="*/ 173 h 175"/>
                <a:gd name="T64" fmla="*/ 87 w 174"/>
                <a:gd name="T6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175">
                  <a:moveTo>
                    <a:pt x="87" y="175"/>
                  </a:moveTo>
                  <a:lnTo>
                    <a:pt x="69" y="173"/>
                  </a:lnTo>
                  <a:lnTo>
                    <a:pt x="53" y="167"/>
                  </a:lnTo>
                  <a:lnTo>
                    <a:pt x="37" y="158"/>
                  </a:lnTo>
                  <a:lnTo>
                    <a:pt x="25" y="149"/>
                  </a:lnTo>
                  <a:lnTo>
                    <a:pt x="13" y="135"/>
                  </a:lnTo>
                  <a:lnTo>
                    <a:pt x="6" y="121"/>
                  </a:lnTo>
                  <a:lnTo>
                    <a:pt x="1" y="104"/>
                  </a:lnTo>
                  <a:lnTo>
                    <a:pt x="0" y="88"/>
                  </a:lnTo>
                  <a:lnTo>
                    <a:pt x="1" y="69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5" y="26"/>
                  </a:lnTo>
                  <a:lnTo>
                    <a:pt x="37" y="15"/>
                  </a:lnTo>
                  <a:lnTo>
                    <a:pt x="53" y="7"/>
                  </a:lnTo>
                  <a:lnTo>
                    <a:pt x="69" y="1"/>
                  </a:lnTo>
                  <a:lnTo>
                    <a:pt x="87" y="0"/>
                  </a:lnTo>
                  <a:lnTo>
                    <a:pt x="104" y="1"/>
                  </a:lnTo>
                  <a:lnTo>
                    <a:pt x="121" y="7"/>
                  </a:lnTo>
                  <a:lnTo>
                    <a:pt x="134" y="15"/>
                  </a:lnTo>
                  <a:lnTo>
                    <a:pt x="148" y="26"/>
                  </a:lnTo>
                  <a:lnTo>
                    <a:pt x="157" y="38"/>
                  </a:lnTo>
                  <a:lnTo>
                    <a:pt x="166" y="53"/>
                  </a:lnTo>
                  <a:lnTo>
                    <a:pt x="172" y="69"/>
                  </a:lnTo>
                  <a:lnTo>
                    <a:pt x="174" y="88"/>
                  </a:lnTo>
                  <a:lnTo>
                    <a:pt x="172" y="104"/>
                  </a:lnTo>
                  <a:lnTo>
                    <a:pt x="166" y="121"/>
                  </a:lnTo>
                  <a:lnTo>
                    <a:pt x="157" y="135"/>
                  </a:lnTo>
                  <a:lnTo>
                    <a:pt x="148" y="149"/>
                  </a:lnTo>
                  <a:lnTo>
                    <a:pt x="134" y="158"/>
                  </a:lnTo>
                  <a:lnTo>
                    <a:pt x="121" y="167"/>
                  </a:lnTo>
                  <a:lnTo>
                    <a:pt x="104" y="173"/>
                  </a:lnTo>
                  <a:lnTo>
                    <a:pt x="87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2854" y="776"/>
              <a:ext cx="38" cy="6"/>
            </a:xfrm>
            <a:custGeom>
              <a:avLst/>
              <a:gdLst>
                <a:gd name="T0" fmla="*/ 2 w 489"/>
                <a:gd name="T1" fmla="*/ 78 h 78"/>
                <a:gd name="T2" fmla="*/ 2 w 489"/>
                <a:gd name="T3" fmla="*/ 78 h 78"/>
                <a:gd name="T4" fmla="*/ 1 w 489"/>
                <a:gd name="T5" fmla="*/ 61 h 78"/>
                <a:gd name="T6" fmla="*/ 0 w 489"/>
                <a:gd name="T7" fmla="*/ 47 h 78"/>
                <a:gd name="T8" fmla="*/ 0 w 489"/>
                <a:gd name="T9" fmla="*/ 33 h 78"/>
                <a:gd name="T10" fmla="*/ 1 w 489"/>
                <a:gd name="T11" fmla="*/ 22 h 78"/>
                <a:gd name="T12" fmla="*/ 3 w 489"/>
                <a:gd name="T13" fmla="*/ 11 h 78"/>
                <a:gd name="T14" fmla="*/ 9 w 489"/>
                <a:gd name="T15" fmla="*/ 5 h 78"/>
                <a:gd name="T16" fmla="*/ 18 w 489"/>
                <a:gd name="T17" fmla="*/ 1 h 78"/>
                <a:gd name="T18" fmla="*/ 33 w 489"/>
                <a:gd name="T19" fmla="*/ 0 h 78"/>
                <a:gd name="T20" fmla="*/ 459 w 489"/>
                <a:gd name="T21" fmla="*/ 0 h 78"/>
                <a:gd name="T22" fmla="*/ 471 w 489"/>
                <a:gd name="T23" fmla="*/ 1 h 78"/>
                <a:gd name="T24" fmla="*/ 481 w 489"/>
                <a:gd name="T25" fmla="*/ 5 h 78"/>
                <a:gd name="T26" fmla="*/ 486 w 489"/>
                <a:gd name="T27" fmla="*/ 11 h 78"/>
                <a:gd name="T28" fmla="*/ 489 w 489"/>
                <a:gd name="T29" fmla="*/ 22 h 78"/>
                <a:gd name="T30" fmla="*/ 489 w 489"/>
                <a:gd name="T31" fmla="*/ 33 h 78"/>
                <a:gd name="T32" fmla="*/ 489 w 489"/>
                <a:gd name="T33" fmla="*/ 47 h 78"/>
                <a:gd name="T34" fmla="*/ 489 w 489"/>
                <a:gd name="T35" fmla="*/ 61 h 78"/>
                <a:gd name="T36" fmla="*/ 489 w 489"/>
                <a:gd name="T37" fmla="*/ 78 h 78"/>
                <a:gd name="T38" fmla="*/ 2 w 489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" h="78">
                  <a:moveTo>
                    <a:pt x="2" y="78"/>
                  </a:moveTo>
                  <a:lnTo>
                    <a:pt x="2" y="78"/>
                  </a:lnTo>
                  <a:lnTo>
                    <a:pt x="1" y="61"/>
                  </a:lnTo>
                  <a:lnTo>
                    <a:pt x="0" y="47"/>
                  </a:lnTo>
                  <a:lnTo>
                    <a:pt x="0" y="33"/>
                  </a:lnTo>
                  <a:lnTo>
                    <a:pt x="1" y="22"/>
                  </a:lnTo>
                  <a:lnTo>
                    <a:pt x="3" y="11"/>
                  </a:lnTo>
                  <a:lnTo>
                    <a:pt x="9" y="5"/>
                  </a:lnTo>
                  <a:lnTo>
                    <a:pt x="18" y="1"/>
                  </a:lnTo>
                  <a:lnTo>
                    <a:pt x="33" y="0"/>
                  </a:lnTo>
                  <a:lnTo>
                    <a:pt x="459" y="0"/>
                  </a:lnTo>
                  <a:lnTo>
                    <a:pt x="471" y="1"/>
                  </a:lnTo>
                  <a:lnTo>
                    <a:pt x="481" y="5"/>
                  </a:lnTo>
                  <a:lnTo>
                    <a:pt x="486" y="11"/>
                  </a:lnTo>
                  <a:lnTo>
                    <a:pt x="489" y="22"/>
                  </a:lnTo>
                  <a:lnTo>
                    <a:pt x="489" y="33"/>
                  </a:lnTo>
                  <a:lnTo>
                    <a:pt x="489" y="47"/>
                  </a:lnTo>
                  <a:lnTo>
                    <a:pt x="489" y="61"/>
                  </a:lnTo>
                  <a:lnTo>
                    <a:pt x="489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2887" y="782"/>
              <a:ext cx="4" cy="23"/>
            </a:xfrm>
            <a:custGeom>
              <a:avLst/>
              <a:gdLst>
                <a:gd name="T0" fmla="*/ 59 w 59"/>
                <a:gd name="T1" fmla="*/ 0 h 298"/>
                <a:gd name="T2" fmla="*/ 59 w 59"/>
                <a:gd name="T3" fmla="*/ 269 h 298"/>
                <a:gd name="T4" fmla="*/ 58 w 59"/>
                <a:gd name="T5" fmla="*/ 274 h 298"/>
                <a:gd name="T6" fmla="*/ 55 w 59"/>
                <a:gd name="T7" fmla="*/ 280 h 298"/>
                <a:gd name="T8" fmla="*/ 52 w 59"/>
                <a:gd name="T9" fmla="*/ 284 h 298"/>
                <a:gd name="T10" fmla="*/ 49 w 59"/>
                <a:gd name="T11" fmla="*/ 289 h 298"/>
                <a:gd name="T12" fmla="*/ 44 w 59"/>
                <a:gd name="T13" fmla="*/ 291 h 298"/>
                <a:gd name="T14" fmla="*/ 40 w 59"/>
                <a:gd name="T15" fmla="*/ 295 h 298"/>
                <a:gd name="T16" fmla="*/ 34 w 59"/>
                <a:gd name="T17" fmla="*/ 297 h 298"/>
                <a:gd name="T18" fmla="*/ 28 w 59"/>
                <a:gd name="T19" fmla="*/ 298 h 298"/>
                <a:gd name="T20" fmla="*/ 22 w 59"/>
                <a:gd name="T21" fmla="*/ 297 h 298"/>
                <a:gd name="T22" fmla="*/ 16 w 59"/>
                <a:gd name="T23" fmla="*/ 295 h 298"/>
                <a:gd name="T24" fmla="*/ 11 w 59"/>
                <a:gd name="T25" fmla="*/ 291 h 298"/>
                <a:gd name="T26" fmla="*/ 8 w 59"/>
                <a:gd name="T27" fmla="*/ 289 h 298"/>
                <a:gd name="T28" fmla="*/ 4 w 59"/>
                <a:gd name="T29" fmla="*/ 284 h 298"/>
                <a:gd name="T30" fmla="*/ 2 w 59"/>
                <a:gd name="T31" fmla="*/ 280 h 298"/>
                <a:gd name="T32" fmla="*/ 0 w 59"/>
                <a:gd name="T33" fmla="*/ 274 h 298"/>
                <a:gd name="T34" fmla="*/ 0 w 59"/>
                <a:gd name="T35" fmla="*/ 269 h 298"/>
                <a:gd name="T36" fmla="*/ 0 w 59"/>
                <a:gd name="T37" fmla="*/ 0 h 298"/>
                <a:gd name="T38" fmla="*/ 59 w 59"/>
                <a:gd name="T3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298">
                  <a:moveTo>
                    <a:pt x="59" y="0"/>
                  </a:moveTo>
                  <a:lnTo>
                    <a:pt x="59" y="269"/>
                  </a:lnTo>
                  <a:lnTo>
                    <a:pt x="58" y="274"/>
                  </a:lnTo>
                  <a:lnTo>
                    <a:pt x="55" y="280"/>
                  </a:lnTo>
                  <a:lnTo>
                    <a:pt x="52" y="284"/>
                  </a:lnTo>
                  <a:lnTo>
                    <a:pt x="49" y="289"/>
                  </a:lnTo>
                  <a:lnTo>
                    <a:pt x="44" y="291"/>
                  </a:lnTo>
                  <a:lnTo>
                    <a:pt x="40" y="295"/>
                  </a:lnTo>
                  <a:lnTo>
                    <a:pt x="34" y="297"/>
                  </a:lnTo>
                  <a:lnTo>
                    <a:pt x="28" y="298"/>
                  </a:lnTo>
                  <a:lnTo>
                    <a:pt x="22" y="297"/>
                  </a:lnTo>
                  <a:lnTo>
                    <a:pt x="16" y="295"/>
                  </a:lnTo>
                  <a:lnTo>
                    <a:pt x="11" y="291"/>
                  </a:lnTo>
                  <a:lnTo>
                    <a:pt x="8" y="289"/>
                  </a:lnTo>
                  <a:lnTo>
                    <a:pt x="4" y="284"/>
                  </a:lnTo>
                  <a:lnTo>
                    <a:pt x="2" y="280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2882" y="782"/>
              <a:ext cx="5" cy="22"/>
            </a:xfrm>
            <a:custGeom>
              <a:avLst/>
              <a:gdLst>
                <a:gd name="T0" fmla="*/ 59 w 59"/>
                <a:gd name="T1" fmla="*/ 0 h 279"/>
                <a:gd name="T2" fmla="*/ 59 w 59"/>
                <a:gd name="T3" fmla="*/ 249 h 279"/>
                <a:gd name="T4" fmla="*/ 58 w 59"/>
                <a:gd name="T5" fmla="*/ 254 h 279"/>
                <a:gd name="T6" fmla="*/ 56 w 59"/>
                <a:gd name="T7" fmla="*/ 260 h 279"/>
                <a:gd name="T8" fmla="*/ 53 w 59"/>
                <a:gd name="T9" fmla="*/ 264 h 279"/>
                <a:gd name="T10" fmla="*/ 50 w 59"/>
                <a:gd name="T11" fmla="*/ 270 h 279"/>
                <a:gd name="T12" fmla="*/ 41 w 59"/>
                <a:gd name="T13" fmla="*/ 276 h 279"/>
                <a:gd name="T14" fmla="*/ 30 w 59"/>
                <a:gd name="T15" fmla="*/ 279 h 279"/>
                <a:gd name="T16" fmla="*/ 24 w 59"/>
                <a:gd name="T17" fmla="*/ 278 h 279"/>
                <a:gd name="T18" fmla="*/ 18 w 59"/>
                <a:gd name="T19" fmla="*/ 276 h 279"/>
                <a:gd name="T20" fmla="*/ 11 w 59"/>
                <a:gd name="T21" fmla="*/ 273 h 279"/>
                <a:gd name="T22" fmla="*/ 8 w 59"/>
                <a:gd name="T23" fmla="*/ 270 h 279"/>
                <a:gd name="T24" fmla="*/ 4 w 59"/>
                <a:gd name="T25" fmla="*/ 264 h 279"/>
                <a:gd name="T26" fmla="*/ 2 w 59"/>
                <a:gd name="T27" fmla="*/ 260 h 279"/>
                <a:gd name="T28" fmla="*/ 0 w 59"/>
                <a:gd name="T29" fmla="*/ 254 h 279"/>
                <a:gd name="T30" fmla="*/ 0 w 59"/>
                <a:gd name="T31" fmla="*/ 249 h 279"/>
                <a:gd name="T32" fmla="*/ 0 w 59"/>
                <a:gd name="T33" fmla="*/ 0 h 279"/>
                <a:gd name="T34" fmla="*/ 59 w 59"/>
                <a:gd name="T3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279">
                  <a:moveTo>
                    <a:pt x="59" y="0"/>
                  </a:moveTo>
                  <a:lnTo>
                    <a:pt x="59" y="249"/>
                  </a:lnTo>
                  <a:lnTo>
                    <a:pt x="58" y="254"/>
                  </a:lnTo>
                  <a:lnTo>
                    <a:pt x="56" y="260"/>
                  </a:lnTo>
                  <a:lnTo>
                    <a:pt x="53" y="264"/>
                  </a:lnTo>
                  <a:lnTo>
                    <a:pt x="50" y="270"/>
                  </a:lnTo>
                  <a:lnTo>
                    <a:pt x="41" y="276"/>
                  </a:lnTo>
                  <a:lnTo>
                    <a:pt x="30" y="279"/>
                  </a:lnTo>
                  <a:lnTo>
                    <a:pt x="24" y="278"/>
                  </a:lnTo>
                  <a:lnTo>
                    <a:pt x="18" y="276"/>
                  </a:lnTo>
                  <a:lnTo>
                    <a:pt x="11" y="273"/>
                  </a:lnTo>
                  <a:lnTo>
                    <a:pt x="8" y="270"/>
                  </a:lnTo>
                  <a:lnTo>
                    <a:pt x="4" y="264"/>
                  </a:lnTo>
                  <a:lnTo>
                    <a:pt x="2" y="260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2878" y="782"/>
              <a:ext cx="4" cy="20"/>
            </a:xfrm>
            <a:custGeom>
              <a:avLst/>
              <a:gdLst>
                <a:gd name="T0" fmla="*/ 57 w 57"/>
                <a:gd name="T1" fmla="*/ 0 h 259"/>
                <a:gd name="T2" fmla="*/ 57 w 57"/>
                <a:gd name="T3" fmla="*/ 230 h 259"/>
                <a:gd name="T4" fmla="*/ 56 w 57"/>
                <a:gd name="T5" fmla="*/ 235 h 259"/>
                <a:gd name="T6" fmla="*/ 54 w 57"/>
                <a:gd name="T7" fmla="*/ 242 h 259"/>
                <a:gd name="T8" fmla="*/ 51 w 57"/>
                <a:gd name="T9" fmla="*/ 246 h 259"/>
                <a:gd name="T10" fmla="*/ 49 w 57"/>
                <a:gd name="T11" fmla="*/ 251 h 259"/>
                <a:gd name="T12" fmla="*/ 39 w 57"/>
                <a:gd name="T13" fmla="*/ 256 h 259"/>
                <a:gd name="T14" fmla="*/ 29 w 57"/>
                <a:gd name="T15" fmla="*/ 259 h 259"/>
                <a:gd name="T16" fmla="*/ 23 w 57"/>
                <a:gd name="T17" fmla="*/ 258 h 259"/>
                <a:gd name="T18" fmla="*/ 16 w 57"/>
                <a:gd name="T19" fmla="*/ 256 h 259"/>
                <a:gd name="T20" fmla="*/ 11 w 57"/>
                <a:gd name="T21" fmla="*/ 253 h 259"/>
                <a:gd name="T22" fmla="*/ 8 w 57"/>
                <a:gd name="T23" fmla="*/ 251 h 259"/>
                <a:gd name="T24" fmla="*/ 4 w 57"/>
                <a:gd name="T25" fmla="*/ 246 h 259"/>
                <a:gd name="T26" fmla="*/ 2 w 57"/>
                <a:gd name="T27" fmla="*/ 242 h 259"/>
                <a:gd name="T28" fmla="*/ 0 w 57"/>
                <a:gd name="T29" fmla="*/ 235 h 259"/>
                <a:gd name="T30" fmla="*/ 0 w 57"/>
                <a:gd name="T31" fmla="*/ 230 h 259"/>
                <a:gd name="T32" fmla="*/ 0 w 57"/>
                <a:gd name="T33" fmla="*/ 0 h 259"/>
                <a:gd name="T34" fmla="*/ 57 w 57"/>
                <a:gd name="T3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59">
                  <a:moveTo>
                    <a:pt x="57" y="0"/>
                  </a:moveTo>
                  <a:lnTo>
                    <a:pt x="57" y="230"/>
                  </a:lnTo>
                  <a:lnTo>
                    <a:pt x="56" y="235"/>
                  </a:lnTo>
                  <a:lnTo>
                    <a:pt x="54" y="242"/>
                  </a:lnTo>
                  <a:lnTo>
                    <a:pt x="51" y="246"/>
                  </a:lnTo>
                  <a:lnTo>
                    <a:pt x="49" y="251"/>
                  </a:lnTo>
                  <a:lnTo>
                    <a:pt x="39" y="256"/>
                  </a:lnTo>
                  <a:lnTo>
                    <a:pt x="29" y="259"/>
                  </a:lnTo>
                  <a:lnTo>
                    <a:pt x="23" y="258"/>
                  </a:lnTo>
                  <a:lnTo>
                    <a:pt x="16" y="256"/>
                  </a:lnTo>
                  <a:lnTo>
                    <a:pt x="11" y="253"/>
                  </a:lnTo>
                  <a:lnTo>
                    <a:pt x="8" y="251"/>
                  </a:lnTo>
                  <a:lnTo>
                    <a:pt x="4" y="246"/>
                  </a:lnTo>
                  <a:lnTo>
                    <a:pt x="2" y="242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2873" y="782"/>
              <a:ext cx="5" cy="19"/>
            </a:xfrm>
            <a:custGeom>
              <a:avLst/>
              <a:gdLst>
                <a:gd name="T0" fmla="*/ 58 w 58"/>
                <a:gd name="T1" fmla="*/ 0 h 241"/>
                <a:gd name="T2" fmla="*/ 58 w 58"/>
                <a:gd name="T3" fmla="*/ 210 h 241"/>
                <a:gd name="T4" fmla="*/ 57 w 58"/>
                <a:gd name="T5" fmla="*/ 216 h 241"/>
                <a:gd name="T6" fmla="*/ 55 w 58"/>
                <a:gd name="T7" fmla="*/ 222 h 241"/>
                <a:gd name="T8" fmla="*/ 51 w 58"/>
                <a:gd name="T9" fmla="*/ 226 h 241"/>
                <a:gd name="T10" fmla="*/ 49 w 58"/>
                <a:gd name="T11" fmla="*/ 231 h 241"/>
                <a:gd name="T12" fmla="*/ 40 w 58"/>
                <a:gd name="T13" fmla="*/ 237 h 241"/>
                <a:gd name="T14" fmla="*/ 30 w 58"/>
                <a:gd name="T15" fmla="*/ 241 h 241"/>
                <a:gd name="T16" fmla="*/ 23 w 58"/>
                <a:gd name="T17" fmla="*/ 240 h 241"/>
                <a:gd name="T18" fmla="*/ 17 w 58"/>
                <a:gd name="T19" fmla="*/ 237 h 241"/>
                <a:gd name="T20" fmla="*/ 12 w 58"/>
                <a:gd name="T21" fmla="*/ 234 h 241"/>
                <a:gd name="T22" fmla="*/ 9 w 58"/>
                <a:gd name="T23" fmla="*/ 231 h 241"/>
                <a:gd name="T24" fmla="*/ 5 w 58"/>
                <a:gd name="T25" fmla="*/ 226 h 241"/>
                <a:gd name="T26" fmla="*/ 3 w 58"/>
                <a:gd name="T27" fmla="*/ 222 h 241"/>
                <a:gd name="T28" fmla="*/ 0 w 58"/>
                <a:gd name="T29" fmla="*/ 216 h 241"/>
                <a:gd name="T30" fmla="*/ 0 w 58"/>
                <a:gd name="T31" fmla="*/ 210 h 241"/>
                <a:gd name="T32" fmla="*/ 0 w 58"/>
                <a:gd name="T33" fmla="*/ 0 h 241"/>
                <a:gd name="T34" fmla="*/ 58 w 58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41">
                  <a:moveTo>
                    <a:pt x="58" y="0"/>
                  </a:moveTo>
                  <a:lnTo>
                    <a:pt x="58" y="210"/>
                  </a:lnTo>
                  <a:lnTo>
                    <a:pt x="57" y="216"/>
                  </a:lnTo>
                  <a:lnTo>
                    <a:pt x="55" y="222"/>
                  </a:lnTo>
                  <a:lnTo>
                    <a:pt x="51" y="226"/>
                  </a:lnTo>
                  <a:lnTo>
                    <a:pt x="49" y="231"/>
                  </a:lnTo>
                  <a:lnTo>
                    <a:pt x="40" y="237"/>
                  </a:lnTo>
                  <a:lnTo>
                    <a:pt x="30" y="241"/>
                  </a:lnTo>
                  <a:lnTo>
                    <a:pt x="23" y="240"/>
                  </a:lnTo>
                  <a:lnTo>
                    <a:pt x="17" y="237"/>
                  </a:lnTo>
                  <a:lnTo>
                    <a:pt x="12" y="234"/>
                  </a:lnTo>
                  <a:lnTo>
                    <a:pt x="9" y="231"/>
                  </a:lnTo>
                  <a:lnTo>
                    <a:pt x="5" y="226"/>
                  </a:lnTo>
                  <a:lnTo>
                    <a:pt x="3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2869" y="782"/>
              <a:ext cx="4" cy="17"/>
            </a:xfrm>
            <a:custGeom>
              <a:avLst/>
              <a:gdLst>
                <a:gd name="T0" fmla="*/ 58 w 58"/>
                <a:gd name="T1" fmla="*/ 0 h 221"/>
                <a:gd name="T2" fmla="*/ 58 w 58"/>
                <a:gd name="T3" fmla="*/ 192 h 221"/>
                <a:gd name="T4" fmla="*/ 57 w 58"/>
                <a:gd name="T5" fmla="*/ 197 h 221"/>
                <a:gd name="T6" fmla="*/ 55 w 58"/>
                <a:gd name="T7" fmla="*/ 203 h 221"/>
                <a:gd name="T8" fmla="*/ 52 w 58"/>
                <a:gd name="T9" fmla="*/ 207 h 221"/>
                <a:gd name="T10" fmla="*/ 49 w 58"/>
                <a:gd name="T11" fmla="*/ 213 h 221"/>
                <a:gd name="T12" fmla="*/ 44 w 58"/>
                <a:gd name="T13" fmla="*/ 215 h 221"/>
                <a:gd name="T14" fmla="*/ 40 w 58"/>
                <a:gd name="T15" fmla="*/ 218 h 221"/>
                <a:gd name="T16" fmla="*/ 33 w 58"/>
                <a:gd name="T17" fmla="*/ 220 h 221"/>
                <a:gd name="T18" fmla="*/ 28 w 58"/>
                <a:gd name="T19" fmla="*/ 221 h 221"/>
                <a:gd name="T20" fmla="*/ 17 w 58"/>
                <a:gd name="T21" fmla="*/ 218 h 221"/>
                <a:gd name="T22" fmla="*/ 8 w 58"/>
                <a:gd name="T23" fmla="*/ 213 h 221"/>
                <a:gd name="T24" fmla="*/ 4 w 58"/>
                <a:gd name="T25" fmla="*/ 207 h 221"/>
                <a:gd name="T26" fmla="*/ 2 w 58"/>
                <a:gd name="T27" fmla="*/ 203 h 221"/>
                <a:gd name="T28" fmla="*/ 0 w 58"/>
                <a:gd name="T29" fmla="*/ 197 h 221"/>
                <a:gd name="T30" fmla="*/ 0 w 58"/>
                <a:gd name="T31" fmla="*/ 192 h 221"/>
                <a:gd name="T32" fmla="*/ 0 w 58"/>
                <a:gd name="T33" fmla="*/ 0 h 221"/>
                <a:gd name="T34" fmla="*/ 58 w 58"/>
                <a:gd name="T3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21">
                  <a:moveTo>
                    <a:pt x="58" y="0"/>
                  </a:moveTo>
                  <a:lnTo>
                    <a:pt x="58" y="192"/>
                  </a:lnTo>
                  <a:lnTo>
                    <a:pt x="57" y="197"/>
                  </a:lnTo>
                  <a:lnTo>
                    <a:pt x="55" y="203"/>
                  </a:lnTo>
                  <a:lnTo>
                    <a:pt x="52" y="207"/>
                  </a:lnTo>
                  <a:lnTo>
                    <a:pt x="49" y="213"/>
                  </a:lnTo>
                  <a:lnTo>
                    <a:pt x="44" y="215"/>
                  </a:lnTo>
                  <a:lnTo>
                    <a:pt x="40" y="218"/>
                  </a:lnTo>
                  <a:lnTo>
                    <a:pt x="33" y="220"/>
                  </a:lnTo>
                  <a:lnTo>
                    <a:pt x="28" y="221"/>
                  </a:lnTo>
                  <a:lnTo>
                    <a:pt x="17" y="218"/>
                  </a:lnTo>
                  <a:lnTo>
                    <a:pt x="8" y="213"/>
                  </a:lnTo>
                  <a:lnTo>
                    <a:pt x="4" y="207"/>
                  </a:lnTo>
                  <a:lnTo>
                    <a:pt x="2" y="203"/>
                  </a:lnTo>
                  <a:lnTo>
                    <a:pt x="0" y="197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2865" y="782"/>
              <a:ext cx="4" cy="16"/>
            </a:xfrm>
            <a:custGeom>
              <a:avLst/>
              <a:gdLst>
                <a:gd name="T0" fmla="*/ 57 w 57"/>
                <a:gd name="T1" fmla="*/ 0 h 202"/>
                <a:gd name="T2" fmla="*/ 57 w 57"/>
                <a:gd name="T3" fmla="*/ 173 h 202"/>
                <a:gd name="T4" fmla="*/ 56 w 57"/>
                <a:gd name="T5" fmla="*/ 178 h 202"/>
                <a:gd name="T6" fmla="*/ 54 w 57"/>
                <a:gd name="T7" fmla="*/ 184 h 202"/>
                <a:gd name="T8" fmla="*/ 51 w 57"/>
                <a:gd name="T9" fmla="*/ 189 h 202"/>
                <a:gd name="T10" fmla="*/ 49 w 57"/>
                <a:gd name="T11" fmla="*/ 194 h 202"/>
                <a:gd name="T12" fmla="*/ 44 w 57"/>
                <a:gd name="T13" fmla="*/ 196 h 202"/>
                <a:gd name="T14" fmla="*/ 39 w 57"/>
                <a:gd name="T15" fmla="*/ 199 h 202"/>
                <a:gd name="T16" fmla="*/ 33 w 57"/>
                <a:gd name="T17" fmla="*/ 201 h 202"/>
                <a:gd name="T18" fmla="*/ 28 w 57"/>
                <a:gd name="T19" fmla="*/ 202 h 202"/>
                <a:gd name="T20" fmla="*/ 22 w 57"/>
                <a:gd name="T21" fmla="*/ 201 h 202"/>
                <a:gd name="T22" fmla="*/ 16 w 57"/>
                <a:gd name="T23" fmla="*/ 199 h 202"/>
                <a:gd name="T24" fmla="*/ 10 w 57"/>
                <a:gd name="T25" fmla="*/ 196 h 202"/>
                <a:gd name="T26" fmla="*/ 7 w 57"/>
                <a:gd name="T27" fmla="*/ 194 h 202"/>
                <a:gd name="T28" fmla="*/ 4 w 57"/>
                <a:gd name="T29" fmla="*/ 189 h 202"/>
                <a:gd name="T30" fmla="*/ 2 w 57"/>
                <a:gd name="T31" fmla="*/ 184 h 202"/>
                <a:gd name="T32" fmla="*/ 0 w 57"/>
                <a:gd name="T33" fmla="*/ 178 h 202"/>
                <a:gd name="T34" fmla="*/ 0 w 57"/>
                <a:gd name="T35" fmla="*/ 173 h 202"/>
                <a:gd name="T36" fmla="*/ 0 w 57"/>
                <a:gd name="T37" fmla="*/ 0 h 202"/>
                <a:gd name="T38" fmla="*/ 57 w 57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202">
                  <a:moveTo>
                    <a:pt x="57" y="0"/>
                  </a:moveTo>
                  <a:lnTo>
                    <a:pt x="57" y="173"/>
                  </a:lnTo>
                  <a:lnTo>
                    <a:pt x="56" y="178"/>
                  </a:lnTo>
                  <a:lnTo>
                    <a:pt x="54" y="184"/>
                  </a:lnTo>
                  <a:lnTo>
                    <a:pt x="51" y="189"/>
                  </a:lnTo>
                  <a:lnTo>
                    <a:pt x="49" y="194"/>
                  </a:lnTo>
                  <a:lnTo>
                    <a:pt x="44" y="196"/>
                  </a:lnTo>
                  <a:lnTo>
                    <a:pt x="39" y="199"/>
                  </a:lnTo>
                  <a:lnTo>
                    <a:pt x="33" y="201"/>
                  </a:lnTo>
                  <a:lnTo>
                    <a:pt x="28" y="202"/>
                  </a:lnTo>
                  <a:lnTo>
                    <a:pt x="22" y="201"/>
                  </a:lnTo>
                  <a:lnTo>
                    <a:pt x="16" y="199"/>
                  </a:lnTo>
                  <a:lnTo>
                    <a:pt x="10" y="196"/>
                  </a:lnTo>
                  <a:lnTo>
                    <a:pt x="7" y="194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0" y="178"/>
                  </a:lnTo>
                  <a:lnTo>
                    <a:pt x="0" y="173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2860" y="782"/>
              <a:ext cx="5" cy="14"/>
            </a:xfrm>
            <a:custGeom>
              <a:avLst/>
              <a:gdLst>
                <a:gd name="T0" fmla="*/ 59 w 59"/>
                <a:gd name="T1" fmla="*/ 0 h 182"/>
                <a:gd name="T2" fmla="*/ 59 w 59"/>
                <a:gd name="T3" fmla="*/ 153 h 182"/>
                <a:gd name="T4" fmla="*/ 58 w 59"/>
                <a:gd name="T5" fmla="*/ 159 h 182"/>
                <a:gd name="T6" fmla="*/ 56 w 59"/>
                <a:gd name="T7" fmla="*/ 165 h 182"/>
                <a:gd name="T8" fmla="*/ 53 w 59"/>
                <a:gd name="T9" fmla="*/ 169 h 182"/>
                <a:gd name="T10" fmla="*/ 50 w 59"/>
                <a:gd name="T11" fmla="*/ 174 h 182"/>
                <a:gd name="T12" fmla="*/ 39 w 59"/>
                <a:gd name="T13" fmla="*/ 179 h 182"/>
                <a:gd name="T14" fmla="*/ 29 w 59"/>
                <a:gd name="T15" fmla="*/ 182 h 182"/>
                <a:gd name="T16" fmla="*/ 22 w 59"/>
                <a:gd name="T17" fmla="*/ 181 h 182"/>
                <a:gd name="T18" fmla="*/ 16 w 59"/>
                <a:gd name="T19" fmla="*/ 179 h 182"/>
                <a:gd name="T20" fmla="*/ 11 w 59"/>
                <a:gd name="T21" fmla="*/ 176 h 182"/>
                <a:gd name="T22" fmla="*/ 8 w 59"/>
                <a:gd name="T23" fmla="*/ 174 h 182"/>
                <a:gd name="T24" fmla="*/ 4 w 59"/>
                <a:gd name="T25" fmla="*/ 169 h 182"/>
                <a:gd name="T26" fmla="*/ 2 w 59"/>
                <a:gd name="T27" fmla="*/ 165 h 182"/>
                <a:gd name="T28" fmla="*/ 0 w 59"/>
                <a:gd name="T29" fmla="*/ 159 h 182"/>
                <a:gd name="T30" fmla="*/ 0 w 59"/>
                <a:gd name="T31" fmla="*/ 153 h 182"/>
                <a:gd name="T32" fmla="*/ 0 w 59"/>
                <a:gd name="T33" fmla="*/ 0 h 182"/>
                <a:gd name="T34" fmla="*/ 59 w 59"/>
                <a:gd name="T3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182">
                  <a:moveTo>
                    <a:pt x="59" y="0"/>
                  </a:moveTo>
                  <a:lnTo>
                    <a:pt x="59" y="153"/>
                  </a:lnTo>
                  <a:lnTo>
                    <a:pt x="58" y="159"/>
                  </a:lnTo>
                  <a:lnTo>
                    <a:pt x="56" y="165"/>
                  </a:lnTo>
                  <a:lnTo>
                    <a:pt x="53" y="169"/>
                  </a:lnTo>
                  <a:lnTo>
                    <a:pt x="50" y="174"/>
                  </a:lnTo>
                  <a:lnTo>
                    <a:pt x="39" y="179"/>
                  </a:lnTo>
                  <a:lnTo>
                    <a:pt x="29" y="182"/>
                  </a:lnTo>
                  <a:lnTo>
                    <a:pt x="22" y="181"/>
                  </a:lnTo>
                  <a:lnTo>
                    <a:pt x="16" y="179"/>
                  </a:lnTo>
                  <a:lnTo>
                    <a:pt x="11" y="176"/>
                  </a:lnTo>
                  <a:lnTo>
                    <a:pt x="8" y="174"/>
                  </a:lnTo>
                  <a:lnTo>
                    <a:pt x="4" y="169"/>
                  </a:lnTo>
                  <a:lnTo>
                    <a:pt x="2" y="165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2856" y="782"/>
              <a:ext cx="4" cy="13"/>
            </a:xfrm>
            <a:custGeom>
              <a:avLst/>
              <a:gdLst>
                <a:gd name="T0" fmla="*/ 58 w 58"/>
                <a:gd name="T1" fmla="*/ 0 h 164"/>
                <a:gd name="T2" fmla="*/ 58 w 58"/>
                <a:gd name="T3" fmla="*/ 135 h 164"/>
                <a:gd name="T4" fmla="*/ 54 w 58"/>
                <a:gd name="T5" fmla="*/ 145 h 164"/>
                <a:gd name="T6" fmla="*/ 49 w 58"/>
                <a:gd name="T7" fmla="*/ 154 h 164"/>
                <a:gd name="T8" fmla="*/ 40 w 58"/>
                <a:gd name="T9" fmla="*/ 161 h 164"/>
                <a:gd name="T10" fmla="*/ 29 w 58"/>
                <a:gd name="T11" fmla="*/ 164 h 164"/>
                <a:gd name="T12" fmla="*/ 23 w 58"/>
                <a:gd name="T13" fmla="*/ 163 h 164"/>
                <a:gd name="T14" fmla="*/ 17 w 58"/>
                <a:gd name="T15" fmla="*/ 161 h 164"/>
                <a:gd name="T16" fmla="*/ 12 w 58"/>
                <a:gd name="T17" fmla="*/ 158 h 164"/>
                <a:gd name="T18" fmla="*/ 9 w 58"/>
                <a:gd name="T19" fmla="*/ 154 h 164"/>
                <a:gd name="T20" fmla="*/ 2 w 58"/>
                <a:gd name="T21" fmla="*/ 145 h 164"/>
                <a:gd name="T22" fmla="*/ 0 w 58"/>
                <a:gd name="T23" fmla="*/ 135 h 164"/>
                <a:gd name="T24" fmla="*/ 0 w 58"/>
                <a:gd name="T25" fmla="*/ 0 h 164"/>
                <a:gd name="T26" fmla="*/ 58 w 58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64">
                  <a:moveTo>
                    <a:pt x="58" y="0"/>
                  </a:moveTo>
                  <a:lnTo>
                    <a:pt x="58" y="135"/>
                  </a:lnTo>
                  <a:lnTo>
                    <a:pt x="54" y="145"/>
                  </a:lnTo>
                  <a:lnTo>
                    <a:pt x="49" y="154"/>
                  </a:lnTo>
                  <a:lnTo>
                    <a:pt x="40" y="161"/>
                  </a:lnTo>
                  <a:lnTo>
                    <a:pt x="29" y="164"/>
                  </a:lnTo>
                  <a:lnTo>
                    <a:pt x="23" y="163"/>
                  </a:lnTo>
                  <a:lnTo>
                    <a:pt x="17" y="161"/>
                  </a:lnTo>
                  <a:lnTo>
                    <a:pt x="12" y="158"/>
                  </a:lnTo>
                  <a:lnTo>
                    <a:pt x="9" y="154"/>
                  </a:lnTo>
                  <a:lnTo>
                    <a:pt x="2" y="14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2759" y="776"/>
              <a:ext cx="38" cy="6"/>
            </a:xfrm>
            <a:custGeom>
              <a:avLst/>
              <a:gdLst>
                <a:gd name="T0" fmla="*/ 489 w 489"/>
                <a:gd name="T1" fmla="*/ 78 h 78"/>
                <a:gd name="T2" fmla="*/ 489 w 489"/>
                <a:gd name="T3" fmla="*/ 78 h 78"/>
                <a:gd name="T4" fmla="*/ 489 w 489"/>
                <a:gd name="T5" fmla="*/ 61 h 78"/>
                <a:gd name="T6" fmla="*/ 489 w 489"/>
                <a:gd name="T7" fmla="*/ 47 h 78"/>
                <a:gd name="T8" fmla="*/ 489 w 489"/>
                <a:gd name="T9" fmla="*/ 33 h 78"/>
                <a:gd name="T10" fmla="*/ 489 w 489"/>
                <a:gd name="T11" fmla="*/ 22 h 78"/>
                <a:gd name="T12" fmla="*/ 486 w 489"/>
                <a:gd name="T13" fmla="*/ 11 h 78"/>
                <a:gd name="T14" fmla="*/ 480 w 489"/>
                <a:gd name="T15" fmla="*/ 5 h 78"/>
                <a:gd name="T16" fmla="*/ 471 w 489"/>
                <a:gd name="T17" fmla="*/ 1 h 78"/>
                <a:gd name="T18" fmla="*/ 458 w 489"/>
                <a:gd name="T19" fmla="*/ 0 h 78"/>
                <a:gd name="T20" fmla="*/ 32 w 489"/>
                <a:gd name="T21" fmla="*/ 0 h 78"/>
                <a:gd name="T22" fmla="*/ 19 w 489"/>
                <a:gd name="T23" fmla="*/ 1 h 78"/>
                <a:gd name="T24" fmla="*/ 10 w 489"/>
                <a:gd name="T25" fmla="*/ 5 h 78"/>
                <a:gd name="T26" fmla="*/ 3 w 489"/>
                <a:gd name="T27" fmla="*/ 11 h 78"/>
                <a:gd name="T28" fmla="*/ 1 w 489"/>
                <a:gd name="T29" fmla="*/ 22 h 78"/>
                <a:gd name="T30" fmla="*/ 0 w 489"/>
                <a:gd name="T31" fmla="*/ 33 h 78"/>
                <a:gd name="T32" fmla="*/ 0 w 489"/>
                <a:gd name="T33" fmla="*/ 47 h 78"/>
                <a:gd name="T34" fmla="*/ 1 w 489"/>
                <a:gd name="T35" fmla="*/ 61 h 78"/>
                <a:gd name="T36" fmla="*/ 2 w 489"/>
                <a:gd name="T37" fmla="*/ 78 h 78"/>
                <a:gd name="T38" fmla="*/ 489 w 489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" h="78">
                  <a:moveTo>
                    <a:pt x="489" y="78"/>
                  </a:moveTo>
                  <a:lnTo>
                    <a:pt x="489" y="78"/>
                  </a:lnTo>
                  <a:lnTo>
                    <a:pt x="489" y="61"/>
                  </a:lnTo>
                  <a:lnTo>
                    <a:pt x="489" y="47"/>
                  </a:lnTo>
                  <a:lnTo>
                    <a:pt x="489" y="33"/>
                  </a:lnTo>
                  <a:lnTo>
                    <a:pt x="489" y="22"/>
                  </a:lnTo>
                  <a:lnTo>
                    <a:pt x="486" y="11"/>
                  </a:lnTo>
                  <a:lnTo>
                    <a:pt x="480" y="5"/>
                  </a:lnTo>
                  <a:lnTo>
                    <a:pt x="471" y="1"/>
                  </a:lnTo>
                  <a:lnTo>
                    <a:pt x="458" y="0"/>
                  </a:lnTo>
                  <a:lnTo>
                    <a:pt x="32" y="0"/>
                  </a:lnTo>
                  <a:lnTo>
                    <a:pt x="19" y="1"/>
                  </a:lnTo>
                  <a:lnTo>
                    <a:pt x="10" y="5"/>
                  </a:lnTo>
                  <a:lnTo>
                    <a:pt x="3" y="11"/>
                  </a:lnTo>
                  <a:lnTo>
                    <a:pt x="1" y="22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1" y="61"/>
                  </a:lnTo>
                  <a:lnTo>
                    <a:pt x="2" y="78"/>
                  </a:lnTo>
                  <a:lnTo>
                    <a:pt x="489" y="78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2760" y="782"/>
              <a:ext cx="5" cy="23"/>
            </a:xfrm>
            <a:custGeom>
              <a:avLst/>
              <a:gdLst>
                <a:gd name="T0" fmla="*/ 0 w 59"/>
                <a:gd name="T1" fmla="*/ 0 h 298"/>
                <a:gd name="T2" fmla="*/ 0 w 59"/>
                <a:gd name="T3" fmla="*/ 269 h 298"/>
                <a:gd name="T4" fmla="*/ 0 w 59"/>
                <a:gd name="T5" fmla="*/ 274 h 298"/>
                <a:gd name="T6" fmla="*/ 2 w 59"/>
                <a:gd name="T7" fmla="*/ 280 h 298"/>
                <a:gd name="T8" fmla="*/ 4 w 59"/>
                <a:gd name="T9" fmla="*/ 284 h 298"/>
                <a:gd name="T10" fmla="*/ 8 w 59"/>
                <a:gd name="T11" fmla="*/ 289 h 298"/>
                <a:gd name="T12" fmla="*/ 11 w 59"/>
                <a:gd name="T13" fmla="*/ 291 h 298"/>
                <a:gd name="T14" fmla="*/ 17 w 59"/>
                <a:gd name="T15" fmla="*/ 295 h 298"/>
                <a:gd name="T16" fmla="*/ 24 w 59"/>
                <a:gd name="T17" fmla="*/ 297 h 298"/>
                <a:gd name="T18" fmla="*/ 30 w 59"/>
                <a:gd name="T19" fmla="*/ 298 h 298"/>
                <a:gd name="T20" fmla="*/ 40 w 59"/>
                <a:gd name="T21" fmla="*/ 295 h 298"/>
                <a:gd name="T22" fmla="*/ 50 w 59"/>
                <a:gd name="T23" fmla="*/ 289 h 298"/>
                <a:gd name="T24" fmla="*/ 53 w 59"/>
                <a:gd name="T25" fmla="*/ 284 h 298"/>
                <a:gd name="T26" fmla="*/ 56 w 59"/>
                <a:gd name="T27" fmla="*/ 280 h 298"/>
                <a:gd name="T28" fmla="*/ 58 w 59"/>
                <a:gd name="T29" fmla="*/ 274 h 298"/>
                <a:gd name="T30" fmla="*/ 59 w 59"/>
                <a:gd name="T31" fmla="*/ 269 h 298"/>
                <a:gd name="T32" fmla="*/ 59 w 59"/>
                <a:gd name="T33" fmla="*/ 0 h 298"/>
                <a:gd name="T34" fmla="*/ 0 w 59"/>
                <a:gd name="T3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298">
                  <a:moveTo>
                    <a:pt x="0" y="0"/>
                  </a:moveTo>
                  <a:lnTo>
                    <a:pt x="0" y="269"/>
                  </a:lnTo>
                  <a:lnTo>
                    <a:pt x="0" y="274"/>
                  </a:lnTo>
                  <a:lnTo>
                    <a:pt x="2" y="280"/>
                  </a:lnTo>
                  <a:lnTo>
                    <a:pt x="4" y="284"/>
                  </a:lnTo>
                  <a:lnTo>
                    <a:pt x="8" y="289"/>
                  </a:lnTo>
                  <a:lnTo>
                    <a:pt x="11" y="291"/>
                  </a:lnTo>
                  <a:lnTo>
                    <a:pt x="17" y="295"/>
                  </a:lnTo>
                  <a:lnTo>
                    <a:pt x="24" y="297"/>
                  </a:lnTo>
                  <a:lnTo>
                    <a:pt x="30" y="298"/>
                  </a:lnTo>
                  <a:lnTo>
                    <a:pt x="40" y="295"/>
                  </a:lnTo>
                  <a:lnTo>
                    <a:pt x="50" y="289"/>
                  </a:lnTo>
                  <a:lnTo>
                    <a:pt x="53" y="284"/>
                  </a:lnTo>
                  <a:lnTo>
                    <a:pt x="56" y="280"/>
                  </a:lnTo>
                  <a:lnTo>
                    <a:pt x="58" y="274"/>
                  </a:lnTo>
                  <a:lnTo>
                    <a:pt x="59" y="269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765" y="782"/>
              <a:ext cx="4" cy="22"/>
            </a:xfrm>
            <a:custGeom>
              <a:avLst/>
              <a:gdLst>
                <a:gd name="T0" fmla="*/ 0 w 57"/>
                <a:gd name="T1" fmla="*/ 0 h 279"/>
                <a:gd name="T2" fmla="*/ 0 w 57"/>
                <a:gd name="T3" fmla="*/ 249 h 279"/>
                <a:gd name="T4" fmla="*/ 0 w 57"/>
                <a:gd name="T5" fmla="*/ 254 h 279"/>
                <a:gd name="T6" fmla="*/ 2 w 57"/>
                <a:gd name="T7" fmla="*/ 260 h 279"/>
                <a:gd name="T8" fmla="*/ 4 w 57"/>
                <a:gd name="T9" fmla="*/ 264 h 279"/>
                <a:gd name="T10" fmla="*/ 7 w 57"/>
                <a:gd name="T11" fmla="*/ 270 h 279"/>
                <a:gd name="T12" fmla="*/ 10 w 57"/>
                <a:gd name="T13" fmla="*/ 273 h 279"/>
                <a:gd name="T14" fmla="*/ 16 w 57"/>
                <a:gd name="T15" fmla="*/ 276 h 279"/>
                <a:gd name="T16" fmla="*/ 22 w 57"/>
                <a:gd name="T17" fmla="*/ 278 h 279"/>
                <a:gd name="T18" fmla="*/ 28 w 57"/>
                <a:gd name="T19" fmla="*/ 279 h 279"/>
                <a:gd name="T20" fmla="*/ 33 w 57"/>
                <a:gd name="T21" fmla="*/ 278 h 279"/>
                <a:gd name="T22" fmla="*/ 39 w 57"/>
                <a:gd name="T23" fmla="*/ 276 h 279"/>
                <a:gd name="T24" fmla="*/ 44 w 57"/>
                <a:gd name="T25" fmla="*/ 273 h 279"/>
                <a:gd name="T26" fmla="*/ 49 w 57"/>
                <a:gd name="T27" fmla="*/ 270 h 279"/>
                <a:gd name="T28" fmla="*/ 51 w 57"/>
                <a:gd name="T29" fmla="*/ 264 h 279"/>
                <a:gd name="T30" fmla="*/ 54 w 57"/>
                <a:gd name="T31" fmla="*/ 260 h 279"/>
                <a:gd name="T32" fmla="*/ 56 w 57"/>
                <a:gd name="T33" fmla="*/ 254 h 279"/>
                <a:gd name="T34" fmla="*/ 57 w 57"/>
                <a:gd name="T35" fmla="*/ 249 h 279"/>
                <a:gd name="T36" fmla="*/ 57 w 57"/>
                <a:gd name="T37" fmla="*/ 0 h 279"/>
                <a:gd name="T38" fmla="*/ 0 w 57"/>
                <a:gd name="T3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279">
                  <a:moveTo>
                    <a:pt x="0" y="0"/>
                  </a:moveTo>
                  <a:lnTo>
                    <a:pt x="0" y="249"/>
                  </a:lnTo>
                  <a:lnTo>
                    <a:pt x="0" y="254"/>
                  </a:lnTo>
                  <a:lnTo>
                    <a:pt x="2" y="260"/>
                  </a:lnTo>
                  <a:lnTo>
                    <a:pt x="4" y="264"/>
                  </a:lnTo>
                  <a:lnTo>
                    <a:pt x="7" y="270"/>
                  </a:lnTo>
                  <a:lnTo>
                    <a:pt x="10" y="273"/>
                  </a:lnTo>
                  <a:lnTo>
                    <a:pt x="16" y="276"/>
                  </a:lnTo>
                  <a:lnTo>
                    <a:pt x="22" y="278"/>
                  </a:lnTo>
                  <a:lnTo>
                    <a:pt x="28" y="279"/>
                  </a:lnTo>
                  <a:lnTo>
                    <a:pt x="33" y="278"/>
                  </a:lnTo>
                  <a:lnTo>
                    <a:pt x="39" y="276"/>
                  </a:lnTo>
                  <a:lnTo>
                    <a:pt x="44" y="273"/>
                  </a:lnTo>
                  <a:lnTo>
                    <a:pt x="49" y="270"/>
                  </a:lnTo>
                  <a:lnTo>
                    <a:pt x="51" y="264"/>
                  </a:lnTo>
                  <a:lnTo>
                    <a:pt x="54" y="260"/>
                  </a:lnTo>
                  <a:lnTo>
                    <a:pt x="56" y="254"/>
                  </a:lnTo>
                  <a:lnTo>
                    <a:pt x="57" y="249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2769" y="782"/>
              <a:ext cx="4" cy="20"/>
            </a:xfrm>
            <a:custGeom>
              <a:avLst/>
              <a:gdLst>
                <a:gd name="T0" fmla="*/ 0 w 58"/>
                <a:gd name="T1" fmla="*/ 0 h 259"/>
                <a:gd name="T2" fmla="*/ 0 w 58"/>
                <a:gd name="T3" fmla="*/ 230 h 259"/>
                <a:gd name="T4" fmla="*/ 0 w 58"/>
                <a:gd name="T5" fmla="*/ 235 h 259"/>
                <a:gd name="T6" fmla="*/ 2 w 58"/>
                <a:gd name="T7" fmla="*/ 242 h 259"/>
                <a:gd name="T8" fmla="*/ 4 w 58"/>
                <a:gd name="T9" fmla="*/ 246 h 259"/>
                <a:gd name="T10" fmla="*/ 9 w 58"/>
                <a:gd name="T11" fmla="*/ 251 h 259"/>
                <a:gd name="T12" fmla="*/ 12 w 58"/>
                <a:gd name="T13" fmla="*/ 253 h 259"/>
                <a:gd name="T14" fmla="*/ 17 w 58"/>
                <a:gd name="T15" fmla="*/ 256 h 259"/>
                <a:gd name="T16" fmla="*/ 23 w 58"/>
                <a:gd name="T17" fmla="*/ 258 h 259"/>
                <a:gd name="T18" fmla="*/ 29 w 58"/>
                <a:gd name="T19" fmla="*/ 259 h 259"/>
                <a:gd name="T20" fmla="*/ 35 w 58"/>
                <a:gd name="T21" fmla="*/ 258 h 259"/>
                <a:gd name="T22" fmla="*/ 41 w 58"/>
                <a:gd name="T23" fmla="*/ 256 h 259"/>
                <a:gd name="T24" fmla="*/ 45 w 58"/>
                <a:gd name="T25" fmla="*/ 253 h 259"/>
                <a:gd name="T26" fmla="*/ 50 w 58"/>
                <a:gd name="T27" fmla="*/ 251 h 259"/>
                <a:gd name="T28" fmla="*/ 52 w 58"/>
                <a:gd name="T29" fmla="*/ 246 h 259"/>
                <a:gd name="T30" fmla="*/ 55 w 58"/>
                <a:gd name="T31" fmla="*/ 242 h 259"/>
                <a:gd name="T32" fmla="*/ 57 w 58"/>
                <a:gd name="T33" fmla="*/ 235 h 259"/>
                <a:gd name="T34" fmla="*/ 58 w 58"/>
                <a:gd name="T35" fmla="*/ 230 h 259"/>
                <a:gd name="T36" fmla="*/ 58 w 58"/>
                <a:gd name="T37" fmla="*/ 0 h 259"/>
                <a:gd name="T38" fmla="*/ 0 w 58"/>
                <a:gd name="T3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259">
                  <a:moveTo>
                    <a:pt x="0" y="0"/>
                  </a:moveTo>
                  <a:lnTo>
                    <a:pt x="0" y="230"/>
                  </a:lnTo>
                  <a:lnTo>
                    <a:pt x="0" y="235"/>
                  </a:lnTo>
                  <a:lnTo>
                    <a:pt x="2" y="242"/>
                  </a:lnTo>
                  <a:lnTo>
                    <a:pt x="4" y="246"/>
                  </a:lnTo>
                  <a:lnTo>
                    <a:pt x="9" y="251"/>
                  </a:lnTo>
                  <a:lnTo>
                    <a:pt x="12" y="253"/>
                  </a:lnTo>
                  <a:lnTo>
                    <a:pt x="17" y="256"/>
                  </a:lnTo>
                  <a:lnTo>
                    <a:pt x="23" y="258"/>
                  </a:lnTo>
                  <a:lnTo>
                    <a:pt x="29" y="259"/>
                  </a:lnTo>
                  <a:lnTo>
                    <a:pt x="35" y="258"/>
                  </a:lnTo>
                  <a:lnTo>
                    <a:pt x="41" y="256"/>
                  </a:lnTo>
                  <a:lnTo>
                    <a:pt x="45" y="253"/>
                  </a:lnTo>
                  <a:lnTo>
                    <a:pt x="50" y="251"/>
                  </a:lnTo>
                  <a:lnTo>
                    <a:pt x="52" y="246"/>
                  </a:lnTo>
                  <a:lnTo>
                    <a:pt x="55" y="242"/>
                  </a:lnTo>
                  <a:lnTo>
                    <a:pt x="57" y="235"/>
                  </a:lnTo>
                  <a:lnTo>
                    <a:pt x="58" y="230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2773" y="782"/>
              <a:ext cx="5" cy="19"/>
            </a:xfrm>
            <a:custGeom>
              <a:avLst/>
              <a:gdLst>
                <a:gd name="T0" fmla="*/ 0 w 58"/>
                <a:gd name="T1" fmla="*/ 0 h 241"/>
                <a:gd name="T2" fmla="*/ 0 w 58"/>
                <a:gd name="T3" fmla="*/ 210 h 241"/>
                <a:gd name="T4" fmla="*/ 0 w 58"/>
                <a:gd name="T5" fmla="*/ 216 h 241"/>
                <a:gd name="T6" fmla="*/ 3 w 58"/>
                <a:gd name="T7" fmla="*/ 222 h 241"/>
                <a:gd name="T8" fmla="*/ 5 w 58"/>
                <a:gd name="T9" fmla="*/ 226 h 241"/>
                <a:gd name="T10" fmla="*/ 9 w 58"/>
                <a:gd name="T11" fmla="*/ 231 h 241"/>
                <a:gd name="T12" fmla="*/ 12 w 58"/>
                <a:gd name="T13" fmla="*/ 234 h 241"/>
                <a:gd name="T14" fmla="*/ 17 w 58"/>
                <a:gd name="T15" fmla="*/ 237 h 241"/>
                <a:gd name="T16" fmla="*/ 23 w 58"/>
                <a:gd name="T17" fmla="*/ 240 h 241"/>
                <a:gd name="T18" fmla="*/ 30 w 58"/>
                <a:gd name="T19" fmla="*/ 241 h 241"/>
                <a:gd name="T20" fmla="*/ 40 w 58"/>
                <a:gd name="T21" fmla="*/ 237 h 241"/>
                <a:gd name="T22" fmla="*/ 49 w 58"/>
                <a:gd name="T23" fmla="*/ 231 h 241"/>
                <a:gd name="T24" fmla="*/ 51 w 58"/>
                <a:gd name="T25" fmla="*/ 226 h 241"/>
                <a:gd name="T26" fmla="*/ 55 w 58"/>
                <a:gd name="T27" fmla="*/ 222 h 241"/>
                <a:gd name="T28" fmla="*/ 57 w 58"/>
                <a:gd name="T29" fmla="*/ 216 h 241"/>
                <a:gd name="T30" fmla="*/ 58 w 58"/>
                <a:gd name="T31" fmla="*/ 210 h 241"/>
                <a:gd name="T32" fmla="*/ 58 w 58"/>
                <a:gd name="T33" fmla="*/ 0 h 241"/>
                <a:gd name="T34" fmla="*/ 0 w 58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41">
                  <a:moveTo>
                    <a:pt x="0" y="0"/>
                  </a:moveTo>
                  <a:lnTo>
                    <a:pt x="0" y="210"/>
                  </a:lnTo>
                  <a:lnTo>
                    <a:pt x="0" y="216"/>
                  </a:lnTo>
                  <a:lnTo>
                    <a:pt x="3" y="222"/>
                  </a:lnTo>
                  <a:lnTo>
                    <a:pt x="5" y="226"/>
                  </a:lnTo>
                  <a:lnTo>
                    <a:pt x="9" y="231"/>
                  </a:lnTo>
                  <a:lnTo>
                    <a:pt x="12" y="234"/>
                  </a:lnTo>
                  <a:lnTo>
                    <a:pt x="17" y="237"/>
                  </a:lnTo>
                  <a:lnTo>
                    <a:pt x="23" y="240"/>
                  </a:lnTo>
                  <a:lnTo>
                    <a:pt x="30" y="241"/>
                  </a:lnTo>
                  <a:lnTo>
                    <a:pt x="40" y="237"/>
                  </a:lnTo>
                  <a:lnTo>
                    <a:pt x="49" y="231"/>
                  </a:lnTo>
                  <a:lnTo>
                    <a:pt x="51" y="226"/>
                  </a:lnTo>
                  <a:lnTo>
                    <a:pt x="55" y="222"/>
                  </a:lnTo>
                  <a:lnTo>
                    <a:pt x="57" y="216"/>
                  </a:lnTo>
                  <a:lnTo>
                    <a:pt x="58" y="210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778" y="782"/>
              <a:ext cx="4" cy="17"/>
            </a:xfrm>
            <a:custGeom>
              <a:avLst/>
              <a:gdLst>
                <a:gd name="T0" fmla="*/ 0 w 58"/>
                <a:gd name="T1" fmla="*/ 0 h 221"/>
                <a:gd name="T2" fmla="*/ 0 w 58"/>
                <a:gd name="T3" fmla="*/ 192 h 221"/>
                <a:gd name="T4" fmla="*/ 0 w 58"/>
                <a:gd name="T5" fmla="*/ 197 h 221"/>
                <a:gd name="T6" fmla="*/ 2 w 58"/>
                <a:gd name="T7" fmla="*/ 203 h 221"/>
                <a:gd name="T8" fmla="*/ 4 w 58"/>
                <a:gd name="T9" fmla="*/ 207 h 221"/>
                <a:gd name="T10" fmla="*/ 8 w 58"/>
                <a:gd name="T11" fmla="*/ 213 h 221"/>
                <a:gd name="T12" fmla="*/ 11 w 58"/>
                <a:gd name="T13" fmla="*/ 215 h 221"/>
                <a:gd name="T14" fmla="*/ 17 w 58"/>
                <a:gd name="T15" fmla="*/ 218 h 221"/>
                <a:gd name="T16" fmla="*/ 24 w 58"/>
                <a:gd name="T17" fmla="*/ 220 h 221"/>
                <a:gd name="T18" fmla="*/ 30 w 58"/>
                <a:gd name="T19" fmla="*/ 221 h 221"/>
                <a:gd name="T20" fmla="*/ 39 w 58"/>
                <a:gd name="T21" fmla="*/ 218 h 221"/>
                <a:gd name="T22" fmla="*/ 49 w 58"/>
                <a:gd name="T23" fmla="*/ 213 h 221"/>
                <a:gd name="T24" fmla="*/ 52 w 58"/>
                <a:gd name="T25" fmla="*/ 207 h 221"/>
                <a:gd name="T26" fmla="*/ 55 w 58"/>
                <a:gd name="T27" fmla="*/ 203 h 221"/>
                <a:gd name="T28" fmla="*/ 57 w 58"/>
                <a:gd name="T29" fmla="*/ 197 h 221"/>
                <a:gd name="T30" fmla="*/ 58 w 58"/>
                <a:gd name="T31" fmla="*/ 192 h 221"/>
                <a:gd name="T32" fmla="*/ 58 w 58"/>
                <a:gd name="T33" fmla="*/ 0 h 221"/>
                <a:gd name="T34" fmla="*/ 0 w 58"/>
                <a:gd name="T3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21">
                  <a:moveTo>
                    <a:pt x="0" y="0"/>
                  </a:moveTo>
                  <a:lnTo>
                    <a:pt x="0" y="192"/>
                  </a:lnTo>
                  <a:lnTo>
                    <a:pt x="0" y="197"/>
                  </a:lnTo>
                  <a:lnTo>
                    <a:pt x="2" y="203"/>
                  </a:lnTo>
                  <a:lnTo>
                    <a:pt x="4" y="207"/>
                  </a:lnTo>
                  <a:lnTo>
                    <a:pt x="8" y="213"/>
                  </a:lnTo>
                  <a:lnTo>
                    <a:pt x="11" y="215"/>
                  </a:lnTo>
                  <a:lnTo>
                    <a:pt x="17" y="218"/>
                  </a:lnTo>
                  <a:lnTo>
                    <a:pt x="24" y="220"/>
                  </a:lnTo>
                  <a:lnTo>
                    <a:pt x="30" y="221"/>
                  </a:lnTo>
                  <a:lnTo>
                    <a:pt x="39" y="218"/>
                  </a:lnTo>
                  <a:lnTo>
                    <a:pt x="49" y="213"/>
                  </a:lnTo>
                  <a:lnTo>
                    <a:pt x="52" y="207"/>
                  </a:lnTo>
                  <a:lnTo>
                    <a:pt x="55" y="203"/>
                  </a:lnTo>
                  <a:lnTo>
                    <a:pt x="57" y="197"/>
                  </a:lnTo>
                  <a:lnTo>
                    <a:pt x="58" y="192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782" y="782"/>
              <a:ext cx="5" cy="16"/>
            </a:xfrm>
            <a:custGeom>
              <a:avLst/>
              <a:gdLst>
                <a:gd name="T0" fmla="*/ 0 w 57"/>
                <a:gd name="T1" fmla="*/ 0 h 202"/>
                <a:gd name="T2" fmla="*/ 0 w 57"/>
                <a:gd name="T3" fmla="*/ 173 h 202"/>
                <a:gd name="T4" fmla="*/ 0 w 57"/>
                <a:gd name="T5" fmla="*/ 178 h 202"/>
                <a:gd name="T6" fmla="*/ 2 w 57"/>
                <a:gd name="T7" fmla="*/ 184 h 202"/>
                <a:gd name="T8" fmla="*/ 4 w 57"/>
                <a:gd name="T9" fmla="*/ 189 h 202"/>
                <a:gd name="T10" fmla="*/ 8 w 57"/>
                <a:gd name="T11" fmla="*/ 194 h 202"/>
                <a:gd name="T12" fmla="*/ 11 w 57"/>
                <a:gd name="T13" fmla="*/ 196 h 202"/>
                <a:gd name="T14" fmla="*/ 17 w 57"/>
                <a:gd name="T15" fmla="*/ 199 h 202"/>
                <a:gd name="T16" fmla="*/ 23 w 57"/>
                <a:gd name="T17" fmla="*/ 201 h 202"/>
                <a:gd name="T18" fmla="*/ 29 w 57"/>
                <a:gd name="T19" fmla="*/ 202 h 202"/>
                <a:gd name="T20" fmla="*/ 40 w 57"/>
                <a:gd name="T21" fmla="*/ 199 h 202"/>
                <a:gd name="T22" fmla="*/ 49 w 57"/>
                <a:gd name="T23" fmla="*/ 194 h 202"/>
                <a:gd name="T24" fmla="*/ 51 w 57"/>
                <a:gd name="T25" fmla="*/ 189 h 202"/>
                <a:gd name="T26" fmla="*/ 54 w 57"/>
                <a:gd name="T27" fmla="*/ 184 h 202"/>
                <a:gd name="T28" fmla="*/ 56 w 57"/>
                <a:gd name="T29" fmla="*/ 178 h 202"/>
                <a:gd name="T30" fmla="*/ 57 w 57"/>
                <a:gd name="T31" fmla="*/ 173 h 202"/>
                <a:gd name="T32" fmla="*/ 57 w 57"/>
                <a:gd name="T33" fmla="*/ 0 h 202"/>
                <a:gd name="T34" fmla="*/ 0 w 57"/>
                <a:gd name="T3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02">
                  <a:moveTo>
                    <a:pt x="0" y="0"/>
                  </a:moveTo>
                  <a:lnTo>
                    <a:pt x="0" y="173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4" y="189"/>
                  </a:lnTo>
                  <a:lnTo>
                    <a:pt x="8" y="194"/>
                  </a:lnTo>
                  <a:lnTo>
                    <a:pt x="11" y="196"/>
                  </a:lnTo>
                  <a:lnTo>
                    <a:pt x="17" y="199"/>
                  </a:lnTo>
                  <a:lnTo>
                    <a:pt x="23" y="201"/>
                  </a:lnTo>
                  <a:lnTo>
                    <a:pt x="29" y="202"/>
                  </a:lnTo>
                  <a:lnTo>
                    <a:pt x="40" y="199"/>
                  </a:lnTo>
                  <a:lnTo>
                    <a:pt x="49" y="194"/>
                  </a:lnTo>
                  <a:lnTo>
                    <a:pt x="51" y="189"/>
                  </a:lnTo>
                  <a:lnTo>
                    <a:pt x="54" y="184"/>
                  </a:lnTo>
                  <a:lnTo>
                    <a:pt x="56" y="178"/>
                  </a:lnTo>
                  <a:lnTo>
                    <a:pt x="57" y="173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2787" y="782"/>
              <a:ext cx="4" cy="14"/>
            </a:xfrm>
            <a:custGeom>
              <a:avLst/>
              <a:gdLst>
                <a:gd name="T0" fmla="*/ 0 w 60"/>
                <a:gd name="T1" fmla="*/ 0 h 182"/>
                <a:gd name="T2" fmla="*/ 0 w 60"/>
                <a:gd name="T3" fmla="*/ 153 h 182"/>
                <a:gd name="T4" fmla="*/ 0 w 60"/>
                <a:gd name="T5" fmla="*/ 159 h 182"/>
                <a:gd name="T6" fmla="*/ 2 w 60"/>
                <a:gd name="T7" fmla="*/ 165 h 182"/>
                <a:gd name="T8" fmla="*/ 4 w 60"/>
                <a:gd name="T9" fmla="*/ 169 h 182"/>
                <a:gd name="T10" fmla="*/ 9 w 60"/>
                <a:gd name="T11" fmla="*/ 174 h 182"/>
                <a:gd name="T12" fmla="*/ 18 w 60"/>
                <a:gd name="T13" fmla="*/ 179 h 182"/>
                <a:gd name="T14" fmla="*/ 29 w 60"/>
                <a:gd name="T15" fmla="*/ 182 h 182"/>
                <a:gd name="T16" fmla="*/ 35 w 60"/>
                <a:gd name="T17" fmla="*/ 181 h 182"/>
                <a:gd name="T18" fmla="*/ 41 w 60"/>
                <a:gd name="T19" fmla="*/ 179 h 182"/>
                <a:gd name="T20" fmla="*/ 45 w 60"/>
                <a:gd name="T21" fmla="*/ 176 h 182"/>
                <a:gd name="T22" fmla="*/ 50 w 60"/>
                <a:gd name="T23" fmla="*/ 174 h 182"/>
                <a:gd name="T24" fmla="*/ 53 w 60"/>
                <a:gd name="T25" fmla="*/ 169 h 182"/>
                <a:gd name="T26" fmla="*/ 56 w 60"/>
                <a:gd name="T27" fmla="*/ 165 h 182"/>
                <a:gd name="T28" fmla="*/ 59 w 60"/>
                <a:gd name="T29" fmla="*/ 159 h 182"/>
                <a:gd name="T30" fmla="*/ 60 w 60"/>
                <a:gd name="T31" fmla="*/ 153 h 182"/>
                <a:gd name="T32" fmla="*/ 60 w 60"/>
                <a:gd name="T33" fmla="*/ 0 h 182"/>
                <a:gd name="T34" fmla="*/ 0 w 60"/>
                <a:gd name="T3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182">
                  <a:moveTo>
                    <a:pt x="0" y="0"/>
                  </a:moveTo>
                  <a:lnTo>
                    <a:pt x="0" y="153"/>
                  </a:lnTo>
                  <a:lnTo>
                    <a:pt x="0" y="159"/>
                  </a:lnTo>
                  <a:lnTo>
                    <a:pt x="2" y="165"/>
                  </a:lnTo>
                  <a:lnTo>
                    <a:pt x="4" y="169"/>
                  </a:lnTo>
                  <a:lnTo>
                    <a:pt x="9" y="174"/>
                  </a:lnTo>
                  <a:lnTo>
                    <a:pt x="18" y="179"/>
                  </a:lnTo>
                  <a:lnTo>
                    <a:pt x="29" y="182"/>
                  </a:lnTo>
                  <a:lnTo>
                    <a:pt x="35" y="181"/>
                  </a:lnTo>
                  <a:lnTo>
                    <a:pt x="41" y="179"/>
                  </a:lnTo>
                  <a:lnTo>
                    <a:pt x="45" y="176"/>
                  </a:lnTo>
                  <a:lnTo>
                    <a:pt x="50" y="174"/>
                  </a:lnTo>
                  <a:lnTo>
                    <a:pt x="53" y="169"/>
                  </a:lnTo>
                  <a:lnTo>
                    <a:pt x="56" y="165"/>
                  </a:lnTo>
                  <a:lnTo>
                    <a:pt x="59" y="159"/>
                  </a:lnTo>
                  <a:lnTo>
                    <a:pt x="60" y="153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2791" y="782"/>
              <a:ext cx="5" cy="13"/>
            </a:xfrm>
            <a:custGeom>
              <a:avLst/>
              <a:gdLst>
                <a:gd name="T0" fmla="*/ 0 w 57"/>
                <a:gd name="T1" fmla="*/ 0 h 164"/>
                <a:gd name="T2" fmla="*/ 0 w 57"/>
                <a:gd name="T3" fmla="*/ 135 h 164"/>
                <a:gd name="T4" fmla="*/ 2 w 57"/>
                <a:gd name="T5" fmla="*/ 145 h 164"/>
                <a:gd name="T6" fmla="*/ 7 w 57"/>
                <a:gd name="T7" fmla="*/ 154 h 164"/>
                <a:gd name="T8" fmla="*/ 10 w 57"/>
                <a:gd name="T9" fmla="*/ 158 h 164"/>
                <a:gd name="T10" fmla="*/ 15 w 57"/>
                <a:gd name="T11" fmla="*/ 161 h 164"/>
                <a:gd name="T12" fmla="*/ 21 w 57"/>
                <a:gd name="T13" fmla="*/ 163 h 164"/>
                <a:gd name="T14" fmla="*/ 28 w 57"/>
                <a:gd name="T15" fmla="*/ 164 h 164"/>
                <a:gd name="T16" fmla="*/ 33 w 57"/>
                <a:gd name="T17" fmla="*/ 163 h 164"/>
                <a:gd name="T18" fmla="*/ 39 w 57"/>
                <a:gd name="T19" fmla="*/ 161 h 164"/>
                <a:gd name="T20" fmla="*/ 43 w 57"/>
                <a:gd name="T21" fmla="*/ 158 h 164"/>
                <a:gd name="T22" fmla="*/ 48 w 57"/>
                <a:gd name="T23" fmla="*/ 154 h 164"/>
                <a:gd name="T24" fmla="*/ 54 w 57"/>
                <a:gd name="T25" fmla="*/ 145 h 164"/>
                <a:gd name="T26" fmla="*/ 57 w 57"/>
                <a:gd name="T27" fmla="*/ 135 h 164"/>
                <a:gd name="T28" fmla="*/ 57 w 57"/>
                <a:gd name="T29" fmla="*/ 0 h 164"/>
                <a:gd name="T30" fmla="*/ 0 w 57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164">
                  <a:moveTo>
                    <a:pt x="0" y="0"/>
                  </a:moveTo>
                  <a:lnTo>
                    <a:pt x="0" y="135"/>
                  </a:lnTo>
                  <a:lnTo>
                    <a:pt x="2" y="145"/>
                  </a:lnTo>
                  <a:lnTo>
                    <a:pt x="7" y="154"/>
                  </a:lnTo>
                  <a:lnTo>
                    <a:pt x="10" y="158"/>
                  </a:lnTo>
                  <a:lnTo>
                    <a:pt x="15" y="161"/>
                  </a:lnTo>
                  <a:lnTo>
                    <a:pt x="21" y="163"/>
                  </a:lnTo>
                  <a:lnTo>
                    <a:pt x="28" y="164"/>
                  </a:lnTo>
                  <a:lnTo>
                    <a:pt x="33" y="163"/>
                  </a:lnTo>
                  <a:lnTo>
                    <a:pt x="39" y="161"/>
                  </a:lnTo>
                  <a:lnTo>
                    <a:pt x="43" y="158"/>
                  </a:lnTo>
                  <a:lnTo>
                    <a:pt x="48" y="154"/>
                  </a:lnTo>
                  <a:lnTo>
                    <a:pt x="54" y="145"/>
                  </a:lnTo>
                  <a:lnTo>
                    <a:pt x="57" y="135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2768" y="773"/>
              <a:ext cx="87" cy="115"/>
            </a:xfrm>
            <a:custGeom>
              <a:avLst/>
              <a:gdLst>
                <a:gd name="T0" fmla="*/ 32 w 1134"/>
                <a:gd name="T1" fmla="*/ 1490 h 1494"/>
                <a:gd name="T2" fmla="*/ 22 w 1134"/>
                <a:gd name="T3" fmla="*/ 1483 h 1494"/>
                <a:gd name="T4" fmla="*/ 13 w 1134"/>
                <a:gd name="T5" fmla="*/ 1475 h 1494"/>
                <a:gd name="T6" fmla="*/ 7 w 1134"/>
                <a:gd name="T7" fmla="*/ 1466 h 1494"/>
                <a:gd name="T8" fmla="*/ 3 w 1134"/>
                <a:gd name="T9" fmla="*/ 1458 h 1494"/>
                <a:gd name="T10" fmla="*/ 0 w 1134"/>
                <a:gd name="T11" fmla="*/ 1446 h 1494"/>
                <a:gd name="T12" fmla="*/ 0 w 1134"/>
                <a:gd name="T13" fmla="*/ 1436 h 1494"/>
                <a:gd name="T14" fmla="*/ 2 w 1134"/>
                <a:gd name="T15" fmla="*/ 1425 h 1494"/>
                <a:gd name="T16" fmla="*/ 7 w 1134"/>
                <a:gd name="T17" fmla="*/ 1414 h 1494"/>
                <a:gd name="T18" fmla="*/ 1028 w 1134"/>
                <a:gd name="T19" fmla="*/ 33 h 1494"/>
                <a:gd name="T20" fmla="*/ 1033 w 1134"/>
                <a:gd name="T21" fmla="*/ 23 h 1494"/>
                <a:gd name="T22" fmla="*/ 1041 w 1134"/>
                <a:gd name="T23" fmla="*/ 15 h 1494"/>
                <a:gd name="T24" fmla="*/ 1049 w 1134"/>
                <a:gd name="T25" fmla="*/ 9 h 1494"/>
                <a:gd name="T26" fmla="*/ 1059 w 1134"/>
                <a:gd name="T27" fmla="*/ 4 h 1494"/>
                <a:gd name="T28" fmla="*/ 1069 w 1134"/>
                <a:gd name="T29" fmla="*/ 0 h 1494"/>
                <a:gd name="T30" fmla="*/ 1080 w 1134"/>
                <a:gd name="T31" fmla="*/ 0 h 1494"/>
                <a:gd name="T32" fmla="*/ 1092 w 1134"/>
                <a:gd name="T33" fmla="*/ 2 h 1494"/>
                <a:gd name="T34" fmla="*/ 1103 w 1134"/>
                <a:gd name="T35" fmla="*/ 6 h 1494"/>
                <a:gd name="T36" fmla="*/ 1111 w 1134"/>
                <a:gd name="T37" fmla="*/ 12 h 1494"/>
                <a:gd name="T38" fmla="*/ 1120 w 1134"/>
                <a:gd name="T39" fmla="*/ 20 h 1494"/>
                <a:gd name="T40" fmla="*/ 1126 w 1134"/>
                <a:gd name="T41" fmla="*/ 28 h 1494"/>
                <a:gd name="T42" fmla="*/ 1131 w 1134"/>
                <a:gd name="T43" fmla="*/ 39 h 1494"/>
                <a:gd name="T44" fmla="*/ 1133 w 1134"/>
                <a:gd name="T45" fmla="*/ 48 h 1494"/>
                <a:gd name="T46" fmla="*/ 1134 w 1134"/>
                <a:gd name="T47" fmla="*/ 59 h 1494"/>
                <a:gd name="T48" fmla="*/ 1133 w 1134"/>
                <a:gd name="T49" fmla="*/ 71 h 1494"/>
                <a:gd name="T50" fmla="*/ 1130 w 1134"/>
                <a:gd name="T51" fmla="*/ 82 h 1494"/>
                <a:gd name="T52" fmla="*/ 108 w 1134"/>
                <a:gd name="T53" fmla="*/ 1463 h 1494"/>
                <a:gd name="T54" fmla="*/ 101 w 1134"/>
                <a:gd name="T55" fmla="*/ 1471 h 1494"/>
                <a:gd name="T56" fmla="*/ 93 w 1134"/>
                <a:gd name="T57" fmla="*/ 1480 h 1494"/>
                <a:gd name="T58" fmla="*/ 84 w 1134"/>
                <a:gd name="T59" fmla="*/ 1486 h 1494"/>
                <a:gd name="T60" fmla="*/ 75 w 1134"/>
                <a:gd name="T61" fmla="*/ 1491 h 1494"/>
                <a:gd name="T62" fmla="*/ 63 w 1134"/>
                <a:gd name="T63" fmla="*/ 1493 h 1494"/>
                <a:gd name="T64" fmla="*/ 53 w 1134"/>
                <a:gd name="T65" fmla="*/ 1494 h 1494"/>
                <a:gd name="T66" fmla="*/ 41 w 1134"/>
                <a:gd name="T67" fmla="*/ 1493 h 1494"/>
                <a:gd name="T68" fmla="*/ 32 w 1134"/>
                <a:gd name="T69" fmla="*/ 149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4" h="1494">
                  <a:moveTo>
                    <a:pt x="32" y="1490"/>
                  </a:moveTo>
                  <a:lnTo>
                    <a:pt x="22" y="1483"/>
                  </a:lnTo>
                  <a:lnTo>
                    <a:pt x="13" y="1475"/>
                  </a:lnTo>
                  <a:lnTo>
                    <a:pt x="7" y="1466"/>
                  </a:lnTo>
                  <a:lnTo>
                    <a:pt x="3" y="1458"/>
                  </a:lnTo>
                  <a:lnTo>
                    <a:pt x="0" y="1446"/>
                  </a:lnTo>
                  <a:lnTo>
                    <a:pt x="0" y="1436"/>
                  </a:lnTo>
                  <a:lnTo>
                    <a:pt x="2" y="1425"/>
                  </a:lnTo>
                  <a:lnTo>
                    <a:pt x="7" y="1414"/>
                  </a:lnTo>
                  <a:lnTo>
                    <a:pt x="1028" y="33"/>
                  </a:lnTo>
                  <a:lnTo>
                    <a:pt x="1033" y="23"/>
                  </a:lnTo>
                  <a:lnTo>
                    <a:pt x="1041" y="15"/>
                  </a:lnTo>
                  <a:lnTo>
                    <a:pt x="1049" y="9"/>
                  </a:lnTo>
                  <a:lnTo>
                    <a:pt x="1059" y="4"/>
                  </a:lnTo>
                  <a:lnTo>
                    <a:pt x="1069" y="0"/>
                  </a:lnTo>
                  <a:lnTo>
                    <a:pt x="1080" y="0"/>
                  </a:lnTo>
                  <a:lnTo>
                    <a:pt x="1092" y="2"/>
                  </a:lnTo>
                  <a:lnTo>
                    <a:pt x="1103" y="6"/>
                  </a:lnTo>
                  <a:lnTo>
                    <a:pt x="1111" y="12"/>
                  </a:lnTo>
                  <a:lnTo>
                    <a:pt x="1120" y="20"/>
                  </a:lnTo>
                  <a:lnTo>
                    <a:pt x="1126" y="28"/>
                  </a:lnTo>
                  <a:lnTo>
                    <a:pt x="1131" y="39"/>
                  </a:lnTo>
                  <a:lnTo>
                    <a:pt x="1133" y="48"/>
                  </a:lnTo>
                  <a:lnTo>
                    <a:pt x="1134" y="59"/>
                  </a:lnTo>
                  <a:lnTo>
                    <a:pt x="1133" y="71"/>
                  </a:lnTo>
                  <a:lnTo>
                    <a:pt x="1130" y="82"/>
                  </a:lnTo>
                  <a:lnTo>
                    <a:pt x="108" y="1463"/>
                  </a:lnTo>
                  <a:lnTo>
                    <a:pt x="101" y="1471"/>
                  </a:lnTo>
                  <a:lnTo>
                    <a:pt x="93" y="1480"/>
                  </a:lnTo>
                  <a:lnTo>
                    <a:pt x="84" y="1486"/>
                  </a:lnTo>
                  <a:lnTo>
                    <a:pt x="75" y="1491"/>
                  </a:lnTo>
                  <a:lnTo>
                    <a:pt x="63" y="1493"/>
                  </a:lnTo>
                  <a:lnTo>
                    <a:pt x="53" y="1494"/>
                  </a:lnTo>
                  <a:lnTo>
                    <a:pt x="41" y="1493"/>
                  </a:lnTo>
                  <a:lnTo>
                    <a:pt x="32" y="149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796" y="773"/>
              <a:ext cx="88" cy="115"/>
            </a:xfrm>
            <a:custGeom>
              <a:avLst/>
              <a:gdLst>
                <a:gd name="T0" fmla="*/ 1123 w 1154"/>
                <a:gd name="T1" fmla="*/ 1490 h 1494"/>
                <a:gd name="T2" fmla="*/ 1131 w 1154"/>
                <a:gd name="T3" fmla="*/ 1483 h 1494"/>
                <a:gd name="T4" fmla="*/ 1140 w 1154"/>
                <a:gd name="T5" fmla="*/ 1475 h 1494"/>
                <a:gd name="T6" fmla="*/ 1146 w 1154"/>
                <a:gd name="T7" fmla="*/ 1466 h 1494"/>
                <a:gd name="T8" fmla="*/ 1151 w 1154"/>
                <a:gd name="T9" fmla="*/ 1458 h 1494"/>
                <a:gd name="T10" fmla="*/ 1153 w 1154"/>
                <a:gd name="T11" fmla="*/ 1446 h 1494"/>
                <a:gd name="T12" fmla="*/ 1154 w 1154"/>
                <a:gd name="T13" fmla="*/ 1436 h 1494"/>
                <a:gd name="T14" fmla="*/ 1152 w 1154"/>
                <a:gd name="T15" fmla="*/ 1425 h 1494"/>
                <a:gd name="T16" fmla="*/ 1149 w 1154"/>
                <a:gd name="T17" fmla="*/ 1414 h 1494"/>
                <a:gd name="T18" fmla="*/ 107 w 1154"/>
                <a:gd name="T19" fmla="*/ 33 h 1494"/>
                <a:gd name="T20" fmla="*/ 101 w 1154"/>
                <a:gd name="T21" fmla="*/ 23 h 1494"/>
                <a:gd name="T22" fmla="*/ 93 w 1154"/>
                <a:gd name="T23" fmla="*/ 15 h 1494"/>
                <a:gd name="T24" fmla="*/ 84 w 1154"/>
                <a:gd name="T25" fmla="*/ 9 h 1494"/>
                <a:gd name="T26" fmla="*/ 76 w 1154"/>
                <a:gd name="T27" fmla="*/ 4 h 1494"/>
                <a:gd name="T28" fmla="*/ 64 w 1154"/>
                <a:gd name="T29" fmla="*/ 0 h 1494"/>
                <a:gd name="T30" fmla="*/ 54 w 1154"/>
                <a:gd name="T31" fmla="*/ 0 h 1494"/>
                <a:gd name="T32" fmla="*/ 42 w 1154"/>
                <a:gd name="T33" fmla="*/ 2 h 1494"/>
                <a:gd name="T34" fmla="*/ 33 w 1154"/>
                <a:gd name="T35" fmla="*/ 6 h 1494"/>
                <a:gd name="T36" fmla="*/ 23 w 1154"/>
                <a:gd name="T37" fmla="*/ 12 h 1494"/>
                <a:gd name="T38" fmla="*/ 14 w 1154"/>
                <a:gd name="T39" fmla="*/ 20 h 1494"/>
                <a:gd name="T40" fmla="*/ 8 w 1154"/>
                <a:gd name="T41" fmla="*/ 28 h 1494"/>
                <a:gd name="T42" fmla="*/ 4 w 1154"/>
                <a:gd name="T43" fmla="*/ 39 h 1494"/>
                <a:gd name="T44" fmla="*/ 0 w 1154"/>
                <a:gd name="T45" fmla="*/ 48 h 1494"/>
                <a:gd name="T46" fmla="*/ 0 w 1154"/>
                <a:gd name="T47" fmla="*/ 59 h 1494"/>
                <a:gd name="T48" fmla="*/ 2 w 1154"/>
                <a:gd name="T49" fmla="*/ 71 h 1494"/>
                <a:gd name="T50" fmla="*/ 6 w 1154"/>
                <a:gd name="T51" fmla="*/ 82 h 1494"/>
                <a:gd name="T52" fmla="*/ 1047 w 1154"/>
                <a:gd name="T53" fmla="*/ 1463 h 1494"/>
                <a:gd name="T54" fmla="*/ 1052 w 1154"/>
                <a:gd name="T55" fmla="*/ 1471 h 1494"/>
                <a:gd name="T56" fmla="*/ 1060 w 1154"/>
                <a:gd name="T57" fmla="*/ 1480 h 1494"/>
                <a:gd name="T58" fmla="*/ 1069 w 1154"/>
                <a:gd name="T59" fmla="*/ 1486 h 1494"/>
                <a:gd name="T60" fmla="*/ 1079 w 1154"/>
                <a:gd name="T61" fmla="*/ 1491 h 1494"/>
                <a:gd name="T62" fmla="*/ 1089 w 1154"/>
                <a:gd name="T63" fmla="*/ 1493 h 1494"/>
                <a:gd name="T64" fmla="*/ 1100 w 1154"/>
                <a:gd name="T65" fmla="*/ 1494 h 1494"/>
                <a:gd name="T66" fmla="*/ 1111 w 1154"/>
                <a:gd name="T67" fmla="*/ 1493 h 1494"/>
                <a:gd name="T68" fmla="*/ 1123 w 1154"/>
                <a:gd name="T69" fmla="*/ 149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4" h="1494">
                  <a:moveTo>
                    <a:pt x="1123" y="1490"/>
                  </a:moveTo>
                  <a:lnTo>
                    <a:pt x="1131" y="1483"/>
                  </a:lnTo>
                  <a:lnTo>
                    <a:pt x="1140" y="1475"/>
                  </a:lnTo>
                  <a:lnTo>
                    <a:pt x="1146" y="1466"/>
                  </a:lnTo>
                  <a:lnTo>
                    <a:pt x="1151" y="1458"/>
                  </a:lnTo>
                  <a:lnTo>
                    <a:pt x="1153" y="1446"/>
                  </a:lnTo>
                  <a:lnTo>
                    <a:pt x="1154" y="1436"/>
                  </a:lnTo>
                  <a:lnTo>
                    <a:pt x="1152" y="1425"/>
                  </a:lnTo>
                  <a:lnTo>
                    <a:pt x="1149" y="1414"/>
                  </a:lnTo>
                  <a:lnTo>
                    <a:pt x="107" y="33"/>
                  </a:lnTo>
                  <a:lnTo>
                    <a:pt x="101" y="23"/>
                  </a:lnTo>
                  <a:lnTo>
                    <a:pt x="93" y="15"/>
                  </a:lnTo>
                  <a:lnTo>
                    <a:pt x="84" y="9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33" y="6"/>
                  </a:lnTo>
                  <a:lnTo>
                    <a:pt x="23" y="12"/>
                  </a:lnTo>
                  <a:lnTo>
                    <a:pt x="14" y="20"/>
                  </a:lnTo>
                  <a:lnTo>
                    <a:pt x="8" y="28"/>
                  </a:lnTo>
                  <a:lnTo>
                    <a:pt x="4" y="39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6" y="82"/>
                  </a:lnTo>
                  <a:lnTo>
                    <a:pt x="1047" y="1463"/>
                  </a:lnTo>
                  <a:lnTo>
                    <a:pt x="1052" y="1471"/>
                  </a:lnTo>
                  <a:lnTo>
                    <a:pt x="1060" y="1480"/>
                  </a:lnTo>
                  <a:lnTo>
                    <a:pt x="1069" y="1486"/>
                  </a:lnTo>
                  <a:lnTo>
                    <a:pt x="1079" y="1491"/>
                  </a:lnTo>
                  <a:lnTo>
                    <a:pt x="1089" y="1493"/>
                  </a:lnTo>
                  <a:lnTo>
                    <a:pt x="1100" y="1494"/>
                  </a:lnTo>
                  <a:lnTo>
                    <a:pt x="1111" y="1493"/>
                  </a:lnTo>
                  <a:lnTo>
                    <a:pt x="1123" y="1490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2766" y="882"/>
              <a:ext cx="121" cy="7"/>
            </a:xfrm>
            <a:prstGeom prst="rect">
              <a:avLst/>
            </a:prstGeom>
            <a:solidFill>
              <a:srgbClr val="99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2766" y="906"/>
              <a:ext cx="121" cy="7"/>
            </a:xfrm>
            <a:prstGeom prst="rect">
              <a:avLst/>
            </a:prstGeom>
            <a:solidFill>
              <a:srgbClr val="99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2770" y="889"/>
              <a:ext cx="114" cy="17"/>
            </a:xfrm>
            <a:prstGeom prst="rect">
              <a:avLst/>
            </a:prstGeom>
            <a:solidFill>
              <a:srgbClr val="CCCC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2771" y="886"/>
              <a:ext cx="109" cy="24"/>
            </a:xfrm>
            <a:custGeom>
              <a:avLst/>
              <a:gdLst>
                <a:gd name="T0" fmla="*/ 0 w 1412"/>
                <a:gd name="T1" fmla="*/ 0 h 319"/>
                <a:gd name="T2" fmla="*/ 141 w 1412"/>
                <a:gd name="T3" fmla="*/ 319 h 319"/>
                <a:gd name="T4" fmla="*/ 282 w 1412"/>
                <a:gd name="T5" fmla="*/ 0 h 319"/>
                <a:gd name="T6" fmla="*/ 423 w 1412"/>
                <a:gd name="T7" fmla="*/ 319 h 319"/>
                <a:gd name="T8" fmla="*/ 565 w 1412"/>
                <a:gd name="T9" fmla="*/ 0 h 319"/>
                <a:gd name="T10" fmla="*/ 705 w 1412"/>
                <a:gd name="T11" fmla="*/ 319 h 319"/>
                <a:gd name="T12" fmla="*/ 848 w 1412"/>
                <a:gd name="T13" fmla="*/ 0 h 319"/>
                <a:gd name="T14" fmla="*/ 988 w 1412"/>
                <a:gd name="T15" fmla="*/ 319 h 319"/>
                <a:gd name="T16" fmla="*/ 1130 w 1412"/>
                <a:gd name="T17" fmla="*/ 0 h 319"/>
                <a:gd name="T18" fmla="*/ 1270 w 1412"/>
                <a:gd name="T19" fmla="*/ 319 h 319"/>
                <a:gd name="T20" fmla="*/ 1412 w 1412"/>
                <a:gd name="T2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2" h="319">
                  <a:moveTo>
                    <a:pt x="0" y="0"/>
                  </a:moveTo>
                  <a:lnTo>
                    <a:pt x="141" y="319"/>
                  </a:lnTo>
                  <a:lnTo>
                    <a:pt x="282" y="0"/>
                  </a:lnTo>
                  <a:lnTo>
                    <a:pt x="423" y="319"/>
                  </a:lnTo>
                  <a:lnTo>
                    <a:pt x="565" y="0"/>
                  </a:lnTo>
                  <a:lnTo>
                    <a:pt x="705" y="319"/>
                  </a:lnTo>
                  <a:lnTo>
                    <a:pt x="848" y="0"/>
                  </a:lnTo>
                  <a:lnTo>
                    <a:pt x="988" y="319"/>
                  </a:lnTo>
                  <a:lnTo>
                    <a:pt x="1130" y="0"/>
                  </a:lnTo>
                  <a:lnTo>
                    <a:pt x="1270" y="319"/>
                  </a:lnTo>
                  <a:lnTo>
                    <a:pt x="141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2771" y="886"/>
              <a:ext cx="109" cy="24"/>
            </a:xfrm>
            <a:custGeom>
              <a:avLst/>
              <a:gdLst>
                <a:gd name="T0" fmla="*/ 0 w 1412"/>
                <a:gd name="T1" fmla="*/ 0 h 319"/>
                <a:gd name="T2" fmla="*/ 141 w 1412"/>
                <a:gd name="T3" fmla="*/ 319 h 319"/>
                <a:gd name="T4" fmla="*/ 282 w 1412"/>
                <a:gd name="T5" fmla="*/ 0 h 319"/>
                <a:gd name="T6" fmla="*/ 423 w 1412"/>
                <a:gd name="T7" fmla="*/ 319 h 319"/>
                <a:gd name="T8" fmla="*/ 565 w 1412"/>
                <a:gd name="T9" fmla="*/ 0 h 319"/>
                <a:gd name="T10" fmla="*/ 705 w 1412"/>
                <a:gd name="T11" fmla="*/ 319 h 319"/>
                <a:gd name="T12" fmla="*/ 848 w 1412"/>
                <a:gd name="T13" fmla="*/ 0 h 319"/>
                <a:gd name="T14" fmla="*/ 988 w 1412"/>
                <a:gd name="T15" fmla="*/ 319 h 319"/>
                <a:gd name="T16" fmla="*/ 1130 w 1412"/>
                <a:gd name="T17" fmla="*/ 0 h 319"/>
                <a:gd name="T18" fmla="*/ 1270 w 1412"/>
                <a:gd name="T19" fmla="*/ 319 h 319"/>
                <a:gd name="T20" fmla="*/ 1412 w 1412"/>
                <a:gd name="T2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2" h="319">
                  <a:moveTo>
                    <a:pt x="0" y="0"/>
                  </a:moveTo>
                  <a:lnTo>
                    <a:pt x="141" y="319"/>
                  </a:lnTo>
                  <a:lnTo>
                    <a:pt x="282" y="0"/>
                  </a:lnTo>
                  <a:lnTo>
                    <a:pt x="423" y="319"/>
                  </a:lnTo>
                  <a:lnTo>
                    <a:pt x="565" y="0"/>
                  </a:lnTo>
                  <a:lnTo>
                    <a:pt x="705" y="319"/>
                  </a:lnTo>
                  <a:lnTo>
                    <a:pt x="848" y="0"/>
                  </a:lnTo>
                  <a:lnTo>
                    <a:pt x="988" y="319"/>
                  </a:lnTo>
                  <a:lnTo>
                    <a:pt x="1130" y="0"/>
                  </a:lnTo>
                  <a:lnTo>
                    <a:pt x="1270" y="319"/>
                  </a:lnTo>
                  <a:lnTo>
                    <a:pt x="1412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878" y="884"/>
              <a:ext cx="4" cy="4"/>
            </a:xfrm>
            <a:custGeom>
              <a:avLst/>
              <a:gdLst>
                <a:gd name="T0" fmla="*/ 27 w 54"/>
                <a:gd name="T1" fmla="*/ 54 h 54"/>
                <a:gd name="T2" fmla="*/ 21 w 54"/>
                <a:gd name="T3" fmla="*/ 53 h 54"/>
                <a:gd name="T4" fmla="*/ 15 w 54"/>
                <a:gd name="T5" fmla="*/ 51 h 54"/>
                <a:gd name="T6" fmla="*/ 10 w 54"/>
                <a:gd name="T7" fmla="*/ 48 h 54"/>
                <a:gd name="T8" fmla="*/ 7 w 54"/>
                <a:gd name="T9" fmla="*/ 46 h 54"/>
                <a:gd name="T10" fmla="*/ 1 w 54"/>
                <a:gd name="T11" fmla="*/ 38 h 54"/>
                <a:gd name="T12" fmla="*/ 0 w 54"/>
                <a:gd name="T13" fmla="*/ 27 h 54"/>
                <a:gd name="T14" fmla="*/ 0 w 54"/>
                <a:gd name="T15" fmla="*/ 21 h 54"/>
                <a:gd name="T16" fmla="*/ 1 w 54"/>
                <a:gd name="T17" fmla="*/ 16 h 54"/>
                <a:gd name="T18" fmla="*/ 3 w 54"/>
                <a:gd name="T19" fmla="*/ 11 h 54"/>
                <a:gd name="T20" fmla="*/ 7 w 54"/>
                <a:gd name="T21" fmla="*/ 7 h 54"/>
                <a:gd name="T22" fmla="*/ 10 w 54"/>
                <a:gd name="T23" fmla="*/ 3 h 54"/>
                <a:gd name="T24" fmla="*/ 15 w 54"/>
                <a:gd name="T25" fmla="*/ 1 h 54"/>
                <a:gd name="T26" fmla="*/ 21 w 54"/>
                <a:gd name="T27" fmla="*/ 0 h 54"/>
                <a:gd name="T28" fmla="*/ 27 w 54"/>
                <a:gd name="T29" fmla="*/ 0 h 54"/>
                <a:gd name="T30" fmla="*/ 37 w 54"/>
                <a:gd name="T31" fmla="*/ 1 h 54"/>
                <a:gd name="T32" fmla="*/ 45 w 54"/>
                <a:gd name="T33" fmla="*/ 7 h 54"/>
                <a:gd name="T34" fmla="*/ 48 w 54"/>
                <a:gd name="T35" fmla="*/ 11 h 54"/>
                <a:gd name="T36" fmla="*/ 51 w 54"/>
                <a:gd name="T37" fmla="*/ 16 h 54"/>
                <a:gd name="T38" fmla="*/ 53 w 54"/>
                <a:gd name="T39" fmla="*/ 21 h 54"/>
                <a:gd name="T40" fmla="*/ 54 w 54"/>
                <a:gd name="T41" fmla="*/ 27 h 54"/>
                <a:gd name="T42" fmla="*/ 51 w 54"/>
                <a:gd name="T43" fmla="*/ 38 h 54"/>
                <a:gd name="T44" fmla="*/ 45 w 54"/>
                <a:gd name="T45" fmla="*/ 46 h 54"/>
                <a:gd name="T46" fmla="*/ 37 w 54"/>
                <a:gd name="T47" fmla="*/ 51 h 54"/>
                <a:gd name="T48" fmla="*/ 27 w 54"/>
                <a:gd name="T4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1" y="53"/>
                  </a:lnTo>
                  <a:lnTo>
                    <a:pt x="15" y="51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7" y="1"/>
                  </a:lnTo>
                  <a:lnTo>
                    <a:pt x="45" y="7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3" y="21"/>
                  </a:lnTo>
                  <a:lnTo>
                    <a:pt x="54" y="27"/>
                  </a:lnTo>
                  <a:lnTo>
                    <a:pt x="51" y="38"/>
                  </a:lnTo>
                  <a:lnTo>
                    <a:pt x="45" y="46"/>
                  </a:lnTo>
                  <a:lnTo>
                    <a:pt x="37" y="51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2856" y="884"/>
              <a:ext cx="4" cy="4"/>
            </a:xfrm>
            <a:custGeom>
              <a:avLst/>
              <a:gdLst>
                <a:gd name="T0" fmla="*/ 28 w 55"/>
                <a:gd name="T1" fmla="*/ 54 h 54"/>
                <a:gd name="T2" fmla="*/ 21 w 55"/>
                <a:gd name="T3" fmla="*/ 53 h 54"/>
                <a:gd name="T4" fmla="*/ 15 w 55"/>
                <a:gd name="T5" fmla="*/ 51 h 54"/>
                <a:gd name="T6" fmla="*/ 10 w 55"/>
                <a:gd name="T7" fmla="*/ 48 h 54"/>
                <a:gd name="T8" fmla="*/ 7 w 55"/>
                <a:gd name="T9" fmla="*/ 46 h 54"/>
                <a:gd name="T10" fmla="*/ 2 w 55"/>
                <a:gd name="T11" fmla="*/ 38 h 54"/>
                <a:gd name="T12" fmla="*/ 0 w 55"/>
                <a:gd name="T13" fmla="*/ 27 h 54"/>
                <a:gd name="T14" fmla="*/ 0 w 55"/>
                <a:gd name="T15" fmla="*/ 21 h 54"/>
                <a:gd name="T16" fmla="*/ 2 w 55"/>
                <a:gd name="T17" fmla="*/ 16 h 54"/>
                <a:gd name="T18" fmla="*/ 4 w 55"/>
                <a:gd name="T19" fmla="*/ 11 h 54"/>
                <a:gd name="T20" fmla="*/ 7 w 55"/>
                <a:gd name="T21" fmla="*/ 7 h 54"/>
                <a:gd name="T22" fmla="*/ 10 w 55"/>
                <a:gd name="T23" fmla="*/ 3 h 54"/>
                <a:gd name="T24" fmla="*/ 15 w 55"/>
                <a:gd name="T25" fmla="*/ 1 h 54"/>
                <a:gd name="T26" fmla="*/ 21 w 55"/>
                <a:gd name="T27" fmla="*/ 0 h 54"/>
                <a:gd name="T28" fmla="*/ 28 w 55"/>
                <a:gd name="T29" fmla="*/ 0 h 54"/>
                <a:gd name="T30" fmla="*/ 37 w 55"/>
                <a:gd name="T31" fmla="*/ 1 h 54"/>
                <a:gd name="T32" fmla="*/ 45 w 55"/>
                <a:gd name="T33" fmla="*/ 7 h 54"/>
                <a:gd name="T34" fmla="*/ 49 w 55"/>
                <a:gd name="T35" fmla="*/ 11 h 54"/>
                <a:gd name="T36" fmla="*/ 52 w 55"/>
                <a:gd name="T37" fmla="*/ 16 h 54"/>
                <a:gd name="T38" fmla="*/ 54 w 55"/>
                <a:gd name="T39" fmla="*/ 21 h 54"/>
                <a:gd name="T40" fmla="*/ 55 w 55"/>
                <a:gd name="T41" fmla="*/ 27 h 54"/>
                <a:gd name="T42" fmla="*/ 52 w 55"/>
                <a:gd name="T43" fmla="*/ 38 h 54"/>
                <a:gd name="T44" fmla="*/ 45 w 55"/>
                <a:gd name="T45" fmla="*/ 46 h 54"/>
                <a:gd name="T46" fmla="*/ 37 w 55"/>
                <a:gd name="T47" fmla="*/ 51 h 54"/>
                <a:gd name="T48" fmla="*/ 28 w 55"/>
                <a:gd name="T4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4">
                  <a:moveTo>
                    <a:pt x="28" y="54"/>
                  </a:moveTo>
                  <a:lnTo>
                    <a:pt x="21" y="53"/>
                  </a:lnTo>
                  <a:lnTo>
                    <a:pt x="15" y="51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7" y="1"/>
                  </a:lnTo>
                  <a:lnTo>
                    <a:pt x="45" y="7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4" y="21"/>
                  </a:lnTo>
                  <a:lnTo>
                    <a:pt x="55" y="27"/>
                  </a:lnTo>
                  <a:lnTo>
                    <a:pt x="52" y="38"/>
                  </a:lnTo>
                  <a:lnTo>
                    <a:pt x="45" y="46"/>
                  </a:lnTo>
                  <a:lnTo>
                    <a:pt x="37" y="51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2834" y="884"/>
              <a:ext cx="5" cy="4"/>
            </a:xfrm>
            <a:custGeom>
              <a:avLst/>
              <a:gdLst>
                <a:gd name="T0" fmla="*/ 28 w 55"/>
                <a:gd name="T1" fmla="*/ 54 h 54"/>
                <a:gd name="T2" fmla="*/ 21 w 55"/>
                <a:gd name="T3" fmla="*/ 53 h 54"/>
                <a:gd name="T4" fmla="*/ 15 w 55"/>
                <a:gd name="T5" fmla="*/ 51 h 54"/>
                <a:gd name="T6" fmla="*/ 10 w 55"/>
                <a:gd name="T7" fmla="*/ 48 h 54"/>
                <a:gd name="T8" fmla="*/ 7 w 55"/>
                <a:gd name="T9" fmla="*/ 46 h 54"/>
                <a:gd name="T10" fmla="*/ 2 w 55"/>
                <a:gd name="T11" fmla="*/ 38 h 54"/>
                <a:gd name="T12" fmla="*/ 0 w 55"/>
                <a:gd name="T13" fmla="*/ 27 h 54"/>
                <a:gd name="T14" fmla="*/ 0 w 55"/>
                <a:gd name="T15" fmla="*/ 21 h 54"/>
                <a:gd name="T16" fmla="*/ 2 w 55"/>
                <a:gd name="T17" fmla="*/ 16 h 54"/>
                <a:gd name="T18" fmla="*/ 4 w 55"/>
                <a:gd name="T19" fmla="*/ 11 h 54"/>
                <a:gd name="T20" fmla="*/ 7 w 55"/>
                <a:gd name="T21" fmla="*/ 7 h 54"/>
                <a:gd name="T22" fmla="*/ 10 w 55"/>
                <a:gd name="T23" fmla="*/ 3 h 54"/>
                <a:gd name="T24" fmla="*/ 15 w 55"/>
                <a:gd name="T25" fmla="*/ 1 h 54"/>
                <a:gd name="T26" fmla="*/ 21 w 55"/>
                <a:gd name="T27" fmla="*/ 0 h 54"/>
                <a:gd name="T28" fmla="*/ 28 w 55"/>
                <a:gd name="T29" fmla="*/ 0 h 54"/>
                <a:gd name="T30" fmla="*/ 37 w 55"/>
                <a:gd name="T31" fmla="*/ 1 h 54"/>
                <a:gd name="T32" fmla="*/ 46 w 55"/>
                <a:gd name="T33" fmla="*/ 7 h 54"/>
                <a:gd name="T34" fmla="*/ 48 w 55"/>
                <a:gd name="T35" fmla="*/ 11 h 54"/>
                <a:gd name="T36" fmla="*/ 52 w 55"/>
                <a:gd name="T37" fmla="*/ 16 h 54"/>
                <a:gd name="T38" fmla="*/ 54 w 55"/>
                <a:gd name="T39" fmla="*/ 21 h 54"/>
                <a:gd name="T40" fmla="*/ 55 w 55"/>
                <a:gd name="T41" fmla="*/ 27 h 54"/>
                <a:gd name="T42" fmla="*/ 52 w 55"/>
                <a:gd name="T43" fmla="*/ 38 h 54"/>
                <a:gd name="T44" fmla="*/ 46 w 55"/>
                <a:gd name="T45" fmla="*/ 46 h 54"/>
                <a:gd name="T46" fmla="*/ 37 w 55"/>
                <a:gd name="T47" fmla="*/ 51 h 54"/>
                <a:gd name="T48" fmla="*/ 28 w 55"/>
                <a:gd name="T4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4">
                  <a:moveTo>
                    <a:pt x="28" y="54"/>
                  </a:moveTo>
                  <a:lnTo>
                    <a:pt x="21" y="53"/>
                  </a:lnTo>
                  <a:lnTo>
                    <a:pt x="15" y="51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2" y="3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7" y="1"/>
                  </a:lnTo>
                  <a:lnTo>
                    <a:pt x="46" y="7"/>
                  </a:lnTo>
                  <a:lnTo>
                    <a:pt x="48" y="11"/>
                  </a:lnTo>
                  <a:lnTo>
                    <a:pt x="52" y="16"/>
                  </a:lnTo>
                  <a:lnTo>
                    <a:pt x="54" y="21"/>
                  </a:lnTo>
                  <a:lnTo>
                    <a:pt x="55" y="27"/>
                  </a:lnTo>
                  <a:lnTo>
                    <a:pt x="52" y="38"/>
                  </a:lnTo>
                  <a:lnTo>
                    <a:pt x="46" y="46"/>
                  </a:lnTo>
                  <a:lnTo>
                    <a:pt x="37" y="51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7" name="Freeform 77"/>
            <p:cNvSpPr>
              <a:spLocks/>
            </p:cNvSpPr>
            <p:nvPr/>
          </p:nvSpPr>
          <p:spPr bwMode="auto">
            <a:xfrm>
              <a:off x="2813" y="884"/>
              <a:ext cx="4" cy="4"/>
            </a:xfrm>
            <a:custGeom>
              <a:avLst/>
              <a:gdLst>
                <a:gd name="T0" fmla="*/ 28 w 56"/>
                <a:gd name="T1" fmla="*/ 54 h 54"/>
                <a:gd name="T2" fmla="*/ 16 w 56"/>
                <a:gd name="T3" fmla="*/ 51 h 54"/>
                <a:gd name="T4" fmla="*/ 8 w 56"/>
                <a:gd name="T5" fmla="*/ 46 h 54"/>
                <a:gd name="T6" fmla="*/ 3 w 56"/>
                <a:gd name="T7" fmla="*/ 38 h 54"/>
                <a:gd name="T8" fmla="*/ 0 w 56"/>
                <a:gd name="T9" fmla="*/ 27 h 54"/>
                <a:gd name="T10" fmla="*/ 0 w 56"/>
                <a:gd name="T11" fmla="*/ 21 h 54"/>
                <a:gd name="T12" fmla="*/ 3 w 56"/>
                <a:gd name="T13" fmla="*/ 16 h 54"/>
                <a:gd name="T14" fmla="*/ 5 w 56"/>
                <a:gd name="T15" fmla="*/ 11 h 54"/>
                <a:gd name="T16" fmla="*/ 8 w 56"/>
                <a:gd name="T17" fmla="*/ 7 h 54"/>
                <a:gd name="T18" fmla="*/ 16 w 56"/>
                <a:gd name="T19" fmla="*/ 1 h 54"/>
                <a:gd name="T20" fmla="*/ 28 w 56"/>
                <a:gd name="T21" fmla="*/ 0 h 54"/>
                <a:gd name="T22" fmla="*/ 38 w 56"/>
                <a:gd name="T23" fmla="*/ 1 h 54"/>
                <a:gd name="T24" fmla="*/ 47 w 56"/>
                <a:gd name="T25" fmla="*/ 7 h 54"/>
                <a:gd name="T26" fmla="*/ 49 w 56"/>
                <a:gd name="T27" fmla="*/ 11 h 54"/>
                <a:gd name="T28" fmla="*/ 52 w 56"/>
                <a:gd name="T29" fmla="*/ 16 h 54"/>
                <a:gd name="T30" fmla="*/ 55 w 56"/>
                <a:gd name="T31" fmla="*/ 21 h 54"/>
                <a:gd name="T32" fmla="*/ 56 w 56"/>
                <a:gd name="T33" fmla="*/ 27 h 54"/>
                <a:gd name="T34" fmla="*/ 52 w 56"/>
                <a:gd name="T35" fmla="*/ 38 h 54"/>
                <a:gd name="T36" fmla="*/ 47 w 56"/>
                <a:gd name="T37" fmla="*/ 46 h 54"/>
                <a:gd name="T38" fmla="*/ 38 w 56"/>
                <a:gd name="T39" fmla="*/ 51 h 54"/>
                <a:gd name="T40" fmla="*/ 28 w 56"/>
                <a:gd name="T4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4">
                  <a:moveTo>
                    <a:pt x="28" y="54"/>
                  </a:moveTo>
                  <a:lnTo>
                    <a:pt x="16" y="51"/>
                  </a:lnTo>
                  <a:lnTo>
                    <a:pt x="8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8" y="1"/>
                  </a:lnTo>
                  <a:lnTo>
                    <a:pt x="47" y="7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2" y="38"/>
                  </a:lnTo>
                  <a:lnTo>
                    <a:pt x="47" y="46"/>
                  </a:lnTo>
                  <a:lnTo>
                    <a:pt x="38" y="51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791" y="884"/>
              <a:ext cx="4" cy="4"/>
            </a:xfrm>
            <a:custGeom>
              <a:avLst/>
              <a:gdLst>
                <a:gd name="T0" fmla="*/ 27 w 56"/>
                <a:gd name="T1" fmla="*/ 54 h 54"/>
                <a:gd name="T2" fmla="*/ 21 w 56"/>
                <a:gd name="T3" fmla="*/ 53 h 54"/>
                <a:gd name="T4" fmla="*/ 16 w 56"/>
                <a:gd name="T5" fmla="*/ 51 h 54"/>
                <a:gd name="T6" fmla="*/ 11 w 56"/>
                <a:gd name="T7" fmla="*/ 48 h 54"/>
                <a:gd name="T8" fmla="*/ 8 w 56"/>
                <a:gd name="T9" fmla="*/ 46 h 54"/>
                <a:gd name="T10" fmla="*/ 1 w 56"/>
                <a:gd name="T11" fmla="*/ 38 h 54"/>
                <a:gd name="T12" fmla="*/ 0 w 56"/>
                <a:gd name="T13" fmla="*/ 27 h 54"/>
                <a:gd name="T14" fmla="*/ 0 w 56"/>
                <a:gd name="T15" fmla="*/ 21 h 54"/>
                <a:gd name="T16" fmla="*/ 1 w 56"/>
                <a:gd name="T17" fmla="*/ 16 h 54"/>
                <a:gd name="T18" fmla="*/ 3 w 56"/>
                <a:gd name="T19" fmla="*/ 11 h 54"/>
                <a:gd name="T20" fmla="*/ 8 w 56"/>
                <a:gd name="T21" fmla="*/ 7 h 54"/>
                <a:gd name="T22" fmla="*/ 11 w 56"/>
                <a:gd name="T23" fmla="*/ 3 h 54"/>
                <a:gd name="T24" fmla="*/ 16 w 56"/>
                <a:gd name="T25" fmla="*/ 1 h 54"/>
                <a:gd name="T26" fmla="*/ 21 w 56"/>
                <a:gd name="T27" fmla="*/ 0 h 54"/>
                <a:gd name="T28" fmla="*/ 27 w 56"/>
                <a:gd name="T29" fmla="*/ 0 h 54"/>
                <a:gd name="T30" fmla="*/ 38 w 56"/>
                <a:gd name="T31" fmla="*/ 1 h 54"/>
                <a:gd name="T32" fmla="*/ 47 w 56"/>
                <a:gd name="T33" fmla="*/ 7 h 54"/>
                <a:gd name="T34" fmla="*/ 49 w 56"/>
                <a:gd name="T35" fmla="*/ 11 h 54"/>
                <a:gd name="T36" fmla="*/ 52 w 56"/>
                <a:gd name="T37" fmla="*/ 16 h 54"/>
                <a:gd name="T38" fmla="*/ 54 w 56"/>
                <a:gd name="T39" fmla="*/ 21 h 54"/>
                <a:gd name="T40" fmla="*/ 56 w 56"/>
                <a:gd name="T41" fmla="*/ 27 h 54"/>
                <a:gd name="T42" fmla="*/ 52 w 56"/>
                <a:gd name="T43" fmla="*/ 38 h 54"/>
                <a:gd name="T44" fmla="*/ 47 w 56"/>
                <a:gd name="T45" fmla="*/ 46 h 54"/>
                <a:gd name="T46" fmla="*/ 38 w 56"/>
                <a:gd name="T47" fmla="*/ 51 h 54"/>
                <a:gd name="T48" fmla="*/ 27 w 56"/>
                <a:gd name="T4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4">
                  <a:moveTo>
                    <a:pt x="27" y="54"/>
                  </a:moveTo>
                  <a:lnTo>
                    <a:pt x="21" y="53"/>
                  </a:lnTo>
                  <a:lnTo>
                    <a:pt x="16" y="51"/>
                  </a:lnTo>
                  <a:lnTo>
                    <a:pt x="11" y="48"/>
                  </a:lnTo>
                  <a:lnTo>
                    <a:pt x="8" y="46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8" y="1"/>
                  </a:lnTo>
                  <a:lnTo>
                    <a:pt x="47" y="7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4" y="21"/>
                  </a:lnTo>
                  <a:lnTo>
                    <a:pt x="56" y="27"/>
                  </a:lnTo>
                  <a:lnTo>
                    <a:pt x="52" y="38"/>
                  </a:lnTo>
                  <a:lnTo>
                    <a:pt x="47" y="46"/>
                  </a:lnTo>
                  <a:lnTo>
                    <a:pt x="38" y="51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auto">
            <a:xfrm>
              <a:off x="2769" y="884"/>
              <a:ext cx="4" cy="4"/>
            </a:xfrm>
            <a:custGeom>
              <a:avLst/>
              <a:gdLst>
                <a:gd name="T0" fmla="*/ 27 w 54"/>
                <a:gd name="T1" fmla="*/ 54 h 54"/>
                <a:gd name="T2" fmla="*/ 21 w 54"/>
                <a:gd name="T3" fmla="*/ 53 h 54"/>
                <a:gd name="T4" fmla="*/ 16 w 54"/>
                <a:gd name="T5" fmla="*/ 51 h 54"/>
                <a:gd name="T6" fmla="*/ 11 w 54"/>
                <a:gd name="T7" fmla="*/ 48 h 54"/>
                <a:gd name="T8" fmla="*/ 8 w 54"/>
                <a:gd name="T9" fmla="*/ 46 h 54"/>
                <a:gd name="T10" fmla="*/ 1 w 54"/>
                <a:gd name="T11" fmla="*/ 38 h 54"/>
                <a:gd name="T12" fmla="*/ 0 w 54"/>
                <a:gd name="T13" fmla="*/ 27 h 54"/>
                <a:gd name="T14" fmla="*/ 0 w 54"/>
                <a:gd name="T15" fmla="*/ 21 h 54"/>
                <a:gd name="T16" fmla="*/ 1 w 54"/>
                <a:gd name="T17" fmla="*/ 16 h 54"/>
                <a:gd name="T18" fmla="*/ 3 w 54"/>
                <a:gd name="T19" fmla="*/ 11 h 54"/>
                <a:gd name="T20" fmla="*/ 8 w 54"/>
                <a:gd name="T21" fmla="*/ 7 h 54"/>
                <a:gd name="T22" fmla="*/ 11 w 54"/>
                <a:gd name="T23" fmla="*/ 3 h 54"/>
                <a:gd name="T24" fmla="*/ 16 w 54"/>
                <a:gd name="T25" fmla="*/ 1 h 54"/>
                <a:gd name="T26" fmla="*/ 21 w 54"/>
                <a:gd name="T27" fmla="*/ 0 h 54"/>
                <a:gd name="T28" fmla="*/ 27 w 54"/>
                <a:gd name="T29" fmla="*/ 0 h 54"/>
                <a:gd name="T30" fmla="*/ 38 w 54"/>
                <a:gd name="T31" fmla="*/ 1 h 54"/>
                <a:gd name="T32" fmla="*/ 46 w 54"/>
                <a:gd name="T33" fmla="*/ 7 h 54"/>
                <a:gd name="T34" fmla="*/ 48 w 54"/>
                <a:gd name="T35" fmla="*/ 11 h 54"/>
                <a:gd name="T36" fmla="*/ 51 w 54"/>
                <a:gd name="T37" fmla="*/ 16 h 54"/>
                <a:gd name="T38" fmla="*/ 53 w 54"/>
                <a:gd name="T39" fmla="*/ 21 h 54"/>
                <a:gd name="T40" fmla="*/ 54 w 54"/>
                <a:gd name="T41" fmla="*/ 27 h 54"/>
                <a:gd name="T42" fmla="*/ 51 w 54"/>
                <a:gd name="T43" fmla="*/ 38 h 54"/>
                <a:gd name="T44" fmla="*/ 46 w 54"/>
                <a:gd name="T45" fmla="*/ 46 h 54"/>
                <a:gd name="T46" fmla="*/ 38 w 54"/>
                <a:gd name="T47" fmla="*/ 51 h 54"/>
                <a:gd name="T48" fmla="*/ 27 w 54"/>
                <a:gd name="T4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1" y="53"/>
                  </a:lnTo>
                  <a:lnTo>
                    <a:pt x="16" y="51"/>
                  </a:lnTo>
                  <a:lnTo>
                    <a:pt x="11" y="48"/>
                  </a:lnTo>
                  <a:lnTo>
                    <a:pt x="8" y="46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8" y="1"/>
                  </a:lnTo>
                  <a:lnTo>
                    <a:pt x="46" y="7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3" y="21"/>
                  </a:lnTo>
                  <a:lnTo>
                    <a:pt x="54" y="27"/>
                  </a:lnTo>
                  <a:lnTo>
                    <a:pt x="51" y="38"/>
                  </a:lnTo>
                  <a:lnTo>
                    <a:pt x="46" y="46"/>
                  </a:lnTo>
                  <a:lnTo>
                    <a:pt x="38" y="51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867" y="908"/>
              <a:ext cx="4" cy="4"/>
            </a:xfrm>
            <a:custGeom>
              <a:avLst/>
              <a:gdLst>
                <a:gd name="T0" fmla="*/ 27 w 54"/>
                <a:gd name="T1" fmla="*/ 54 h 54"/>
                <a:gd name="T2" fmla="*/ 21 w 54"/>
                <a:gd name="T3" fmla="*/ 53 h 54"/>
                <a:gd name="T4" fmla="*/ 16 w 54"/>
                <a:gd name="T5" fmla="*/ 51 h 54"/>
                <a:gd name="T6" fmla="*/ 11 w 54"/>
                <a:gd name="T7" fmla="*/ 48 h 54"/>
                <a:gd name="T8" fmla="*/ 7 w 54"/>
                <a:gd name="T9" fmla="*/ 46 h 54"/>
                <a:gd name="T10" fmla="*/ 1 w 54"/>
                <a:gd name="T11" fmla="*/ 36 h 54"/>
                <a:gd name="T12" fmla="*/ 0 w 54"/>
                <a:gd name="T13" fmla="*/ 28 h 54"/>
                <a:gd name="T14" fmla="*/ 0 w 54"/>
                <a:gd name="T15" fmla="*/ 22 h 54"/>
                <a:gd name="T16" fmla="*/ 1 w 54"/>
                <a:gd name="T17" fmla="*/ 15 h 54"/>
                <a:gd name="T18" fmla="*/ 3 w 54"/>
                <a:gd name="T19" fmla="*/ 10 h 54"/>
                <a:gd name="T20" fmla="*/ 7 w 54"/>
                <a:gd name="T21" fmla="*/ 7 h 54"/>
                <a:gd name="T22" fmla="*/ 11 w 54"/>
                <a:gd name="T23" fmla="*/ 4 h 54"/>
                <a:gd name="T24" fmla="*/ 16 w 54"/>
                <a:gd name="T25" fmla="*/ 2 h 54"/>
                <a:gd name="T26" fmla="*/ 21 w 54"/>
                <a:gd name="T27" fmla="*/ 0 h 54"/>
                <a:gd name="T28" fmla="*/ 27 w 54"/>
                <a:gd name="T29" fmla="*/ 0 h 54"/>
                <a:gd name="T30" fmla="*/ 38 w 54"/>
                <a:gd name="T31" fmla="*/ 2 h 54"/>
                <a:gd name="T32" fmla="*/ 46 w 54"/>
                <a:gd name="T33" fmla="*/ 7 h 54"/>
                <a:gd name="T34" fmla="*/ 48 w 54"/>
                <a:gd name="T35" fmla="*/ 10 h 54"/>
                <a:gd name="T36" fmla="*/ 51 w 54"/>
                <a:gd name="T37" fmla="*/ 15 h 54"/>
                <a:gd name="T38" fmla="*/ 53 w 54"/>
                <a:gd name="T39" fmla="*/ 22 h 54"/>
                <a:gd name="T40" fmla="*/ 54 w 54"/>
                <a:gd name="T41" fmla="*/ 28 h 54"/>
                <a:gd name="T42" fmla="*/ 51 w 54"/>
                <a:gd name="T43" fmla="*/ 36 h 54"/>
                <a:gd name="T44" fmla="*/ 46 w 54"/>
                <a:gd name="T45" fmla="*/ 46 h 54"/>
                <a:gd name="T46" fmla="*/ 38 w 54"/>
                <a:gd name="T47" fmla="*/ 51 h 54"/>
                <a:gd name="T48" fmla="*/ 27 w 54"/>
                <a:gd name="T4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1" y="53"/>
                  </a:lnTo>
                  <a:lnTo>
                    <a:pt x="16" y="51"/>
                  </a:lnTo>
                  <a:lnTo>
                    <a:pt x="11" y="48"/>
                  </a:lnTo>
                  <a:lnTo>
                    <a:pt x="7" y="46"/>
                  </a:lnTo>
                  <a:lnTo>
                    <a:pt x="1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7"/>
                  </a:lnTo>
                  <a:lnTo>
                    <a:pt x="48" y="10"/>
                  </a:lnTo>
                  <a:lnTo>
                    <a:pt x="51" y="15"/>
                  </a:lnTo>
                  <a:lnTo>
                    <a:pt x="53" y="22"/>
                  </a:lnTo>
                  <a:lnTo>
                    <a:pt x="54" y="28"/>
                  </a:lnTo>
                  <a:lnTo>
                    <a:pt x="51" y="36"/>
                  </a:lnTo>
                  <a:lnTo>
                    <a:pt x="46" y="46"/>
                  </a:lnTo>
                  <a:lnTo>
                    <a:pt x="38" y="51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845" y="908"/>
              <a:ext cx="4" cy="4"/>
            </a:xfrm>
            <a:custGeom>
              <a:avLst/>
              <a:gdLst>
                <a:gd name="T0" fmla="*/ 28 w 55"/>
                <a:gd name="T1" fmla="*/ 54 h 54"/>
                <a:gd name="T2" fmla="*/ 22 w 55"/>
                <a:gd name="T3" fmla="*/ 53 h 54"/>
                <a:gd name="T4" fmla="*/ 16 w 55"/>
                <a:gd name="T5" fmla="*/ 51 h 54"/>
                <a:gd name="T6" fmla="*/ 10 w 55"/>
                <a:gd name="T7" fmla="*/ 48 h 54"/>
                <a:gd name="T8" fmla="*/ 7 w 55"/>
                <a:gd name="T9" fmla="*/ 46 h 54"/>
                <a:gd name="T10" fmla="*/ 2 w 55"/>
                <a:gd name="T11" fmla="*/ 36 h 54"/>
                <a:gd name="T12" fmla="*/ 0 w 55"/>
                <a:gd name="T13" fmla="*/ 28 h 54"/>
                <a:gd name="T14" fmla="*/ 0 w 55"/>
                <a:gd name="T15" fmla="*/ 22 h 54"/>
                <a:gd name="T16" fmla="*/ 2 w 55"/>
                <a:gd name="T17" fmla="*/ 15 h 54"/>
                <a:gd name="T18" fmla="*/ 4 w 55"/>
                <a:gd name="T19" fmla="*/ 10 h 54"/>
                <a:gd name="T20" fmla="*/ 7 w 55"/>
                <a:gd name="T21" fmla="*/ 7 h 54"/>
                <a:gd name="T22" fmla="*/ 10 w 55"/>
                <a:gd name="T23" fmla="*/ 4 h 54"/>
                <a:gd name="T24" fmla="*/ 16 w 55"/>
                <a:gd name="T25" fmla="*/ 2 h 54"/>
                <a:gd name="T26" fmla="*/ 22 w 55"/>
                <a:gd name="T27" fmla="*/ 0 h 54"/>
                <a:gd name="T28" fmla="*/ 28 w 55"/>
                <a:gd name="T29" fmla="*/ 0 h 54"/>
                <a:gd name="T30" fmla="*/ 39 w 55"/>
                <a:gd name="T31" fmla="*/ 2 h 54"/>
                <a:gd name="T32" fmla="*/ 47 w 55"/>
                <a:gd name="T33" fmla="*/ 7 h 54"/>
                <a:gd name="T34" fmla="*/ 49 w 55"/>
                <a:gd name="T35" fmla="*/ 10 h 54"/>
                <a:gd name="T36" fmla="*/ 52 w 55"/>
                <a:gd name="T37" fmla="*/ 15 h 54"/>
                <a:gd name="T38" fmla="*/ 54 w 55"/>
                <a:gd name="T39" fmla="*/ 22 h 54"/>
                <a:gd name="T40" fmla="*/ 55 w 55"/>
                <a:gd name="T41" fmla="*/ 28 h 54"/>
                <a:gd name="T42" fmla="*/ 52 w 55"/>
                <a:gd name="T43" fmla="*/ 36 h 54"/>
                <a:gd name="T44" fmla="*/ 47 w 55"/>
                <a:gd name="T45" fmla="*/ 46 h 54"/>
                <a:gd name="T46" fmla="*/ 39 w 55"/>
                <a:gd name="T47" fmla="*/ 51 h 54"/>
                <a:gd name="T48" fmla="*/ 28 w 55"/>
                <a:gd name="T4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4">
                  <a:moveTo>
                    <a:pt x="28" y="54"/>
                  </a:moveTo>
                  <a:lnTo>
                    <a:pt x="22" y="53"/>
                  </a:lnTo>
                  <a:lnTo>
                    <a:pt x="16" y="51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7"/>
                  </a:lnTo>
                  <a:lnTo>
                    <a:pt x="49" y="10"/>
                  </a:lnTo>
                  <a:lnTo>
                    <a:pt x="52" y="15"/>
                  </a:lnTo>
                  <a:lnTo>
                    <a:pt x="54" y="22"/>
                  </a:lnTo>
                  <a:lnTo>
                    <a:pt x="55" y="28"/>
                  </a:lnTo>
                  <a:lnTo>
                    <a:pt x="52" y="36"/>
                  </a:lnTo>
                  <a:lnTo>
                    <a:pt x="47" y="46"/>
                  </a:lnTo>
                  <a:lnTo>
                    <a:pt x="39" y="51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auto">
            <a:xfrm>
              <a:off x="2823" y="908"/>
              <a:ext cx="5" cy="4"/>
            </a:xfrm>
            <a:custGeom>
              <a:avLst/>
              <a:gdLst>
                <a:gd name="T0" fmla="*/ 28 w 55"/>
                <a:gd name="T1" fmla="*/ 54 h 54"/>
                <a:gd name="T2" fmla="*/ 22 w 55"/>
                <a:gd name="T3" fmla="*/ 53 h 54"/>
                <a:gd name="T4" fmla="*/ 16 w 55"/>
                <a:gd name="T5" fmla="*/ 51 h 54"/>
                <a:gd name="T6" fmla="*/ 10 w 55"/>
                <a:gd name="T7" fmla="*/ 48 h 54"/>
                <a:gd name="T8" fmla="*/ 7 w 55"/>
                <a:gd name="T9" fmla="*/ 46 h 54"/>
                <a:gd name="T10" fmla="*/ 2 w 55"/>
                <a:gd name="T11" fmla="*/ 36 h 54"/>
                <a:gd name="T12" fmla="*/ 0 w 55"/>
                <a:gd name="T13" fmla="*/ 28 h 54"/>
                <a:gd name="T14" fmla="*/ 0 w 55"/>
                <a:gd name="T15" fmla="*/ 22 h 54"/>
                <a:gd name="T16" fmla="*/ 2 w 55"/>
                <a:gd name="T17" fmla="*/ 15 h 54"/>
                <a:gd name="T18" fmla="*/ 4 w 55"/>
                <a:gd name="T19" fmla="*/ 10 h 54"/>
                <a:gd name="T20" fmla="*/ 7 w 55"/>
                <a:gd name="T21" fmla="*/ 7 h 54"/>
                <a:gd name="T22" fmla="*/ 10 w 55"/>
                <a:gd name="T23" fmla="*/ 4 h 54"/>
                <a:gd name="T24" fmla="*/ 16 w 55"/>
                <a:gd name="T25" fmla="*/ 2 h 54"/>
                <a:gd name="T26" fmla="*/ 22 w 55"/>
                <a:gd name="T27" fmla="*/ 0 h 54"/>
                <a:gd name="T28" fmla="*/ 28 w 55"/>
                <a:gd name="T29" fmla="*/ 0 h 54"/>
                <a:gd name="T30" fmla="*/ 37 w 55"/>
                <a:gd name="T31" fmla="*/ 2 h 54"/>
                <a:gd name="T32" fmla="*/ 47 w 55"/>
                <a:gd name="T33" fmla="*/ 7 h 54"/>
                <a:gd name="T34" fmla="*/ 49 w 55"/>
                <a:gd name="T35" fmla="*/ 10 h 54"/>
                <a:gd name="T36" fmla="*/ 52 w 55"/>
                <a:gd name="T37" fmla="*/ 15 h 54"/>
                <a:gd name="T38" fmla="*/ 54 w 55"/>
                <a:gd name="T39" fmla="*/ 22 h 54"/>
                <a:gd name="T40" fmla="*/ 55 w 55"/>
                <a:gd name="T41" fmla="*/ 28 h 54"/>
                <a:gd name="T42" fmla="*/ 52 w 55"/>
                <a:gd name="T43" fmla="*/ 36 h 54"/>
                <a:gd name="T44" fmla="*/ 47 w 55"/>
                <a:gd name="T45" fmla="*/ 46 h 54"/>
                <a:gd name="T46" fmla="*/ 37 w 55"/>
                <a:gd name="T47" fmla="*/ 51 h 54"/>
                <a:gd name="T48" fmla="*/ 28 w 55"/>
                <a:gd name="T4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54">
                  <a:moveTo>
                    <a:pt x="28" y="54"/>
                  </a:moveTo>
                  <a:lnTo>
                    <a:pt x="22" y="53"/>
                  </a:lnTo>
                  <a:lnTo>
                    <a:pt x="16" y="51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7" y="7"/>
                  </a:lnTo>
                  <a:lnTo>
                    <a:pt x="49" y="10"/>
                  </a:lnTo>
                  <a:lnTo>
                    <a:pt x="52" y="15"/>
                  </a:lnTo>
                  <a:lnTo>
                    <a:pt x="54" y="22"/>
                  </a:lnTo>
                  <a:lnTo>
                    <a:pt x="55" y="28"/>
                  </a:lnTo>
                  <a:lnTo>
                    <a:pt x="52" y="36"/>
                  </a:lnTo>
                  <a:lnTo>
                    <a:pt x="47" y="46"/>
                  </a:lnTo>
                  <a:lnTo>
                    <a:pt x="37" y="51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2802" y="908"/>
              <a:ext cx="4" cy="4"/>
            </a:xfrm>
            <a:custGeom>
              <a:avLst/>
              <a:gdLst>
                <a:gd name="T0" fmla="*/ 27 w 55"/>
                <a:gd name="T1" fmla="*/ 54 h 54"/>
                <a:gd name="T2" fmla="*/ 15 w 55"/>
                <a:gd name="T3" fmla="*/ 51 h 54"/>
                <a:gd name="T4" fmla="*/ 7 w 55"/>
                <a:gd name="T5" fmla="*/ 46 h 54"/>
                <a:gd name="T6" fmla="*/ 2 w 55"/>
                <a:gd name="T7" fmla="*/ 36 h 54"/>
                <a:gd name="T8" fmla="*/ 0 w 55"/>
                <a:gd name="T9" fmla="*/ 28 h 54"/>
                <a:gd name="T10" fmla="*/ 0 w 55"/>
                <a:gd name="T11" fmla="*/ 22 h 54"/>
                <a:gd name="T12" fmla="*/ 2 w 55"/>
                <a:gd name="T13" fmla="*/ 15 h 54"/>
                <a:gd name="T14" fmla="*/ 4 w 55"/>
                <a:gd name="T15" fmla="*/ 10 h 54"/>
                <a:gd name="T16" fmla="*/ 7 w 55"/>
                <a:gd name="T17" fmla="*/ 7 h 54"/>
                <a:gd name="T18" fmla="*/ 15 w 55"/>
                <a:gd name="T19" fmla="*/ 2 h 54"/>
                <a:gd name="T20" fmla="*/ 27 w 55"/>
                <a:gd name="T21" fmla="*/ 0 h 54"/>
                <a:gd name="T22" fmla="*/ 37 w 55"/>
                <a:gd name="T23" fmla="*/ 2 h 54"/>
                <a:gd name="T24" fmla="*/ 47 w 55"/>
                <a:gd name="T25" fmla="*/ 7 h 54"/>
                <a:gd name="T26" fmla="*/ 49 w 55"/>
                <a:gd name="T27" fmla="*/ 10 h 54"/>
                <a:gd name="T28" fmla="*/ 52 w 55"/>
                <a:gd name="T29" fmla="*/ 15 h 54"/>
                <a:gd name="T30" fmla="*/ 54 w 55"/>
                <a:gd name="T31" fmla="*/ 22 h 54"/>
                <a:gd name="T32" fmla="*/ 55 w 55"/>
                <a:gd name="T33" fmla="*/ 28 h 54"/>
                <a:gd name="T34" fmla="*/ 52 w 55"/>
                <a:gd name="T35" fmla="*/ 36 h 54"/>
                <a:gd name="T36" fmla="*/ 47 w 55"/>
                <a:gd name="T37" fmla="*/ 46 h 54"/>
                <a:gd name="T38" fmla="*/ 37 w 55"/>
                <a:gd name="T39" fmla="*/ 51 h 54"/>
                <a:gd name="T40" fmla="*/ 27 w 55"/>
                <a:gd name="T4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lnTo>
                    <a:pt x="15" y="51"/>
                  </a:lnTo>
                  <a:lnTo>
                    <a:pt x="7" y="46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7" y="7"/>
                  </a:lnTo>
                  <a:lnTo>
                    <a:pt x="49" y="10"/>
                  </a:lnTo>
                  <a:lnTo>
                    <a:pt x="52" y="15"/>
                  </a:lnTo>
                  <a:lnTo>
                    <a:pt x="54" y="22"/>
                  </a:lnTo>
                  <a:lnTo>
                    <a:pt x="55" y="28"/>
                  </a:lnTo>
                  <a:lnTo>
                    <a:pt x="52" y="36"/>
                  </a:lnTo>
                  <a:lnTo>
                    <a:pt x="47" y="46"/>
                  </a:lnTo>
                  <a:lnTo>
                    <a:pt x="37" y="51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780" y="908"/>
              <a:ext cx="4" cy="4"/>
            </a:xfrm>
            <a:custGeom>
              <a:avLst/>
              <a:gdLst>
                <a:gd name="T0" fmla="*/ 27 w 55"/>
                <a:gd name="T1" fmla="*/ 54 h 54"/>
                <a:gd name="T2" fmla="*/ 15 w 55"/>
                <a:gd name="T3" fmla="*/ 51 h 54"/>
                <a:gd name="T4" fmla="*/ 7 w 55"/>
                <a:gd name="T5" fmla="*/ 46 h 54"/>
                <a:gd name="T6" fmla="*/ 2 w 55"/>
                <a:gd name="T7" fmla="*/ 36 h 54"/>
                <a:gd name="T8" fmla="*/ 0 w 55"/>
                <a:gd name="T9" fmla="*/ 28 h 54"/>
                <a:gd name="T10" fmla="*/ 0 w 55"/>
                <a:gd name="T11" fmla="*/ 22 h 54"/>
                <a:gd name="T12" fmla="*/ 2 w 55"/>
                <a:gd name="T13" fmla="*/ 15 h 54"/>
                <a:gd name="T14" fmla="*/ 4 w 55"/>
                <a:gd name="T15" fmla="*/ 10 h 54"/>
                <a:gd name="T16" fmla="*/ 7 w 55"/>
                <a:gd name="T17" fmla="*/ 7 h 54"/>
                <a:gd name="T18" fmla="*/ 15 w 55"/>
                <a:gd name="T19" fmla="*/ 2 h 54"/>
                <a:gd name="T20" fmla="*/ 27 w 55"/>
                <a:gd name="T21" fmla="*/ 0 h 54"/>
                <a:gd name="T22" fmla="*/ 37 w 55"/>
                <a:gd name="T23" fmla="*/ 2 h 54"/>
                <a:gd name="T24" fmla="*/ 47 w 55"/>
                <a:gd name="T25" fmla="*/ 7 h 54"/>
                <a:gd name="T26" fmla="*/ 49 w 55"/>
                <a:gd name="T27" fmla="*/ 10 h 54"/>
                <a:gd name="T28" fmla="*/ 52 w 55"/>
                <a:gd name="T29" fmla="*/ 15 h 54"/>
                <a:gd name="T30" fmla="*/ 54 w 55"/>
                <a:gd name="T31" fmla="*/ 22 h 54"/>
                <a:gd name="T32" fmla="*/ 55 w 55"/>
                <a:gd name="T33" fmla="*/ 28 h 54"/>
                <a:gd name="T34" fmla="*/ 52 w 55"/>
                <a:gd name="T35" fmla="*/ 36 h 54"/>
                <a:gd name="T36" fmla="*/ 47 w 55"/>
                <a:gd name="T37" fmla="*/ 46 h 54"/>
                <a:gd name="T38" fmla="*/ 37 w 55"/>
                <a:gd name="T39" fmla="*/ 51 h 54"/>
                <a:gd name="T40" fmla="*/ 27 w 55"/>
                <a:gd name="T4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lnTo>
                    <a:pt x="15" y="51"/>
                  </a:lnTo>
                  <a:lnTo>
                    <a:pt x="7" y="46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7" y="7"/>
                  </a:lnTo>
                  <a:lnTo>
                    <a:pt x="49" y="10"/>
                  </a:lnTo>
                  <a:lnTo>
                    <a:pt x="52" y="15"/>
                  </a:lnTo>
                  <a:lnTo>
                    <a:pt x="54" y="22"/>
                  </a:lnTo>
                  <a:lnTo>
                    <a:pt x="55" y="28"/>
                  </a:lnTo>
                  <a:lnTo>
                    <a:pt x="52" y="36"/>
                  </a:lnTo>
                  <a:lnTo>
                    <a:pt x="47" y="46"/>
                  </a:lnTo>
                  <a:lnTo>
                    <a:pt x="37" y="51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826" y="1034"/>
              <a:ext cx="54" cy="19"/>
            </a:xfrm>
            <a:custGeom>
              <a:avLst/>
              <a:gdLst>
                <a:gd name="T0" fmla="*/ 0 w 710"/>
                <a:gd name="T1" fmla="*/ 244 h 244"/>
                <a:gd name="T2" fmla="*/ 6 w 710"/>
                <a:gd name="T3" fmla="*/ 194 h 244"/>
                <a:gd name="T4" fmla="*/ 27 w 710"/>
                <a:gd name="T5" fmla="*/ 149 h 244"/>
                <a:gd name="T6" fmla="*/ 61 w 710"/>
                <a:gd name="T7" fmla="*/ 106 h 244"/>
                <a:gd name="T8" fmla="*/ 104 w 710"/>
                <a:gd name="T9" fmla="*/ 71 h 244"/>
                <a:gd name="T10" fmla="*/ 155 w 710"/>
                <a:gd name="T11" fmla="*/ 41 h 244"/>
                <a:gd name="T12" fmla="*/ 217 w 710"/>
                <a:gd name="T13" fmla="*/ 19 h 244"/>
                <a:gd name="T14" fmla="*/ 283 w 710"/>
                <a:gd name="T15" fmla="*/ 4 h 244"/>
                <a:gd name="T16" fmla="*/ 355 w 710"/>
                <a:gd name="T17" fmla="*/ 0 h 244"/>
                <a:gd name="T18" fmla="*/ 426 w 710"/>
                <a:gd name="T19" fmla="*/ 4 h 244"/>
                <a:gd name="T20" fmla="*/ 493 w 710"/>
                <a:gd name="T21" fmla="*/ 19 h 244"/>
                <a:gd name="T22" fmla="*/ 553 w 710"/>
                <a:gd name="T23" fmla="*/ 41 h 244"/>
                <a:gd name="T24" fmla="*/ 606 w 710"/>
                <a:gd name="T25" fmla="*/ 71 h 244"/>
                <a:gd name="T26" fmla="*/ 649 w 710"/>
                <a:gd name="T27" fmla="*/ 106 h 244"/>
                <a:gd name="T28" fmla="*/ 682 w 710"/>
                <a:gd name="T29" fmla="*/ 149 h 244"/>
                <a:gd name="T30" fmla="*/ 702 w 710"/>
                <a:gd name="T31" fmla="*/ 194 h 244"/>
                <a:gd name="T32" fmla="*/ 710 w 710"/>
                <a:gd name="T33" fmla="*/ 244 h 244"/>
                <a:gd name="T34" fmla="*/ 0 w 710"/>
                <a:gd name="T3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0" h="244">
                  <a:moveTo>
                    <a:pt x="0" y="244"/>
                  </a:moveTo>
                  <a:lnTo>
                    <a:pt x="6" y="194"/>
                  </a:lnTo>
                  <a:lnTo>
                    <a:pt x="27" y="149"/>
                  </a:lnTo>
                  <a:lnTo>
                    <a:pt x="61" y="106"/>
                  </a:lnTo>
                  <a:lnTo>
                    <a:pt x="104" y="71"/>
                  </a:lnTo>
                  <a:lnTo>
                    <a:pt x="155" y="41"/>
                  </a:lnTo>
                  <a:lnTo>
                    <a:pt x="217" y="19"/>
                  </a:lnTo>
                  <a:lnTo>
                    <a:pt x="283" y="4"/>
                  </a:lnTo>
                  <a:lnTo>
                    <a:pt x="355" y="0"/>
                  </a:lnTo>
                  <a:lnTo>
                    <a:pt x="426" y="4"/>
                  </a:lnTo>
                  <a:lnTo>
                    <a:pt x="493" y="19"/>
                  </a:lnTo>
                  <a:lnTo>
                    <a:pt x="553" y="41"/>
                  </a:lnTo>
                  <a:lnTo>
                    <a:pt x="606" y="71"/>
                  </a:lnTo>
                  <a:lnTo>
                    <a:pt x="649" y="106"/>
                  </a:lnTo>
                  <a:lnTo>
                    <a:pt x="682" y="149"/>
                  </a:lnTo>
                  <a:lnTo>
                    <a:pt x="702" y="194"/>
                  </a:lnTo>
                  <a:lnTo>
                    <a:pt x="71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2771" y="1034"/>
              <a:ext cx="54" cy="19"/>
            </a:xfrm>
            <a:custGeom>
              <a:avLst/>
              <a:gdLst>
                <a:gd name="T0" fmla="*/ 0 w 710"/>
                <a:gd name="T1" fmla="*/ 244 h 244"/>
                <a:gd name="T2" fmla="*/ 6 w 710"/>
                <a:gd name="T3" fmla="*/ 194 h 244"/>
                <a:gd name="T4" fmla="*/ 27 w 710"/>
                <a:gd name="T5" fmla="*/ 149 h 244"/>
                <a:gd name="T6" fmla="*/ 59 w 710"/>
                <a:gd name="T7" fmla="*/ 106 h 244"/>
                <a:gd name="T8" fmla="*/ 103 w 710"/>
                <a:gd name="T9" fmla="*/ 71 h 244"/>
                <a:gd name="T10" fmla="*/ 155 w 710"/>
                <a:gd name="T11" fmla="*/ 41 h 244"/>
                <a:gd name="T12" fmla="*/ 216 w 710"/>
                <a:gd name="T13" fmla="*/ 19 h 244"/>
                <a:gd name="T14" fmla="*/ 282 w 710"/>
                <a:gd name="T15" fmla="*/ 4 h 244"/>
                <a:gd name="T16" fmla="*/ 355 w 710"/>
                <a:gd name="T17" fmla="*/ 0 h 244"/>
                <a:gd name="T18" fmla="*/ 426 w 710"/>
                <a:gd name="T19" fmla="*/ 4 h 244"/>
                <a:gd name="T20" fmla="*/ 492 w 710"/>
                <a:gd name="T21" fmla="*/ 19 h 244"/>
                <a:gd name="T22" fmla="*/ 553 w 710"/>
                <a:gd name="T23" fmla="*/ 41 h 244"/>
                <a:gd name="T24" fmla="*/ 606 w 710"/>
                <a:gd name="T25" fmla="*/ 71 h 244"/>
                <a:gd name="T26" fmla="*/ 648 w 710"/>
                <a:gd name="T27" fmla="*/ 106 h 244"/>
                <a:gd name="T28" fmla="*/ 681 w 710"/>
                <a:gd name="T29" fmla="*/ 149 h 244"/>
                <a:gd name="T30" fmla="*/ 702 w 710"/>
                <a:gd name="T31" fmla="*/ 194 h 244"/>
                <a:gd name="T32" fmla="*/ 710 w 710"/>
                <a:gd name="T33" fmla="*/ 244 h 244"/>
                <a:gd name="T34" fmla="*/ 0 w 710"/>
                <a:gd name="T3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0" h="244">
                  <a:moveTo>
                    <a:pt x="0" y="244"/>
                  </a:moveTo>
                  <a:lnTo>
                    <a:pt x="6" y="194"/>
                  </a:lnTo>
                  <a:lnTo>
                    <a:pt x="27" y="149"/>
                  </a:lnTo>
                  <a:lnTo>
                    <a:pt x="59" y="106"/>
                  </a:lnTo>
                  <a:lnTo>
                    <a:pt x="103" y="71"/>
                  </a:lnTo>
                  <a:lnTo>
                    <a:pt x="155" y="41"/>
                  </a:lnTo>
                  <a:lnTo>
                    <a:pt x="216" y="19"/>
                  </a:lnTo>
                  <a:lnTo>
                    <a:pt x="282" y="4"/>
                  </a:lnTo>
                  <a:lnTo>
                    <a:pt x="355" y="0"/>
                  </a:lnTo>
                  <a:lnTo>
                    <a:pt x="426" y="4"/>
                  </a:lnTo>
                  <a:lnTo>
                    <a:pt x="492" y="19"/>
                  </a:lnTo>
                  <a:lnTo>
                    <a:pt x="553" y="41"/>
                  </a:lnTo>
                  <a:lnTo>
                    <a:pt x="606" y="71"/>
                  </a:lnTo>
                  <a:lnTo>
                    <a:pt x="648" y="106"/>
                  </a:lnTo>
                  <a:lnTo>
                    <a:pt x="681" y="149"/>
                  </a:lnTo>
                  <a:lnTo>
                    <a:pt x="702" y="194"/>
                  </a:lnTo>
                  <a:lnTo>
                    <a:pt x="71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207" name="Picture 87" descr="Teddy Bear 0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055688"/>
            <a:ext cx="538163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8" name="Picture 88" descr="Teddy Bear 0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112838"/>
            <a:ext cx="538163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9" name="Picture 89" descr="Do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079500"/>
            <a:ext cx="701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0" name="Picture 90" descr="Do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489200"/>
            <a:ext cx="701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1" name="Picture 91" descr="Teddy Bear 0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179638"/>
            <a:ext cx="538163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2" name="Picture 92" descr="Doll - Clown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233488"/>
            <a:ext cx="4699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3" name="Picture 93" descr="Stuffed Du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077913"/>
            <a:ext cx="4270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4" name="Picture 94" descr="Do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1784350"/>
            <a:ext cx="701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5" name="Picture 95" descr="Do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2470150"/>
            <a:ext cx="701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6" name="Picture 96" descr="Do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193800"/>
            <a:ext cx="701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7" name="Picture 97" descr="Doll - Clown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281238"/>
            <a:ext cx="4699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8" name="Text Box 98" descr="Parchment"/>
          <p:cNvSpPr txBox="1">
            <a:spLocks noChangeArrowheads="1"/>
          </p:cNvSpPr>
          <p:nvPr/>
        </p:nvSpPr>
        <p:spPr bwMode="auto">
          <a:xfrm>
            <a:off x="238125" y="3387725"/>
            <a:ext cx="6200775" cy="40640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State the following ratios for the toys in the box.</a:t>
            </a:r>
          </a:p>
        </p:txBody>
      </p:sp>
      <p:grpSp>
        <p:nvGrpSpPr>
          <p:cNvPr id="5219" name="Group 99"/>
          <p:cNvGrpSpPr>
            <a:grpSpLocks/>
          </p:cNvGrpSpPr>
          <p:nvPr/>
        </p:nvGrpSpPr>
        <p:grpSpPr bwMode="auto">
          <a:xfrm>
            <a:off x="728663" y="3981450"/>
            <a:ext cx="2811462" cy="433388"/>
            <a:chOff x="3872" y="1740"/>
            <a:chExt cx="1660" cy="273"/>
          </a:xfrm>
        </p:grpSpPr>
        <p:sp>
          <p:nvSpPr>
            <p:cNvPr id="5220" name="Rectangle 100" descr="Parchment"/>
            <p:cNvSpPr>
              <a:spLocks noChangeArrowheads="1"/>
            </p:cNvSpPr>
            <p:nvPr/>
          </p:nvSpPr>
          <p:spPr bwMode="auto">
            <a:xfrm>
              <a:off x="3872" y="1740"/>
              <a:ext cx="1660" cy="272"/>
            </a:xfrm>
            <a:prstGeom prst="rect">
              <a:avLst/>
            </a:prstGeom>
            <a:blipFill dpi="0" rotWithShape="0">
              <a:blip r:embed="rId11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21" name="Text Box 101"/>
            <p:cNvSpPr txBox="1">
              <a:spLocks noChangeArrowheads="1"/>
            </p:cNvSpPr>
            <p:nvPr/>
          </p:nvSpPr>
          <p:spPr bwMode="auto">
            <a:xfrm>
              <a:off x="3896" y="1763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Dogs:Teddies  = </a:t>
              </a:r>
            </a:p>
          </p:txBody>
        </p:sp>
      </p:grpSp>
      <p:grpSp>
        <p:nvGrpSpPr>
          <p:cNvPr id="5222" name="Group 102"/>
          <p:cNvGrpSpPr>
            <a:grpSpLocks/>
          </p:cNvGrpSpPr>
          <p:nvPr/>
        </p:nvGrpSpPr>
        <p:grpSpPr bwMode="auto">
          <a:xfrm>
            <a:off x="747713" y="4533900"/>
            <a:ext cx="2811462" cy="433388"/>
            <a:chOff x="3872" y="2112"/>
            <a:chExt cx="1660" cy="273"/>
          </a:xfrm>
        </p:grpSpPr>
        <p:sp>
          <p:nvSpPr>
            <p:cNvPr id="5223" name="Rectangle 103" descr="Parchment"/>
            <p:cNvSpPr>
              <a:spLocks noChangeArrowheads="1"/>
            </p:cNvSpPr>
            <p:nvPr/>
          </p:nvSpPr>
          <p:spPr bwMode="auto">
            <a:xfrm>
              <a:off x="3872" y="2112"/>
              <a:ext cx="1660" cy="272"/>
            </a:xfrm>
            <a:prstGeom prst="rect">
              <a:avLst/>
            </a:prstGeom>
            <a:blipFill dpi="0" rotWithShape="0">
              <a:blip r:embed="rId11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24" name="Text Box 104"/>
            <p:cNvSpPr txBox="1">
              <a:spLocks noChangeArrowheads="1"/>
            </p:cNvSpPr>
            <p:nvPr/>
          </p:nvSpPr>
          <p:spPr bwMode="auto">
            <a:xfrm>
              <a:off x="3932" y="2135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Clowns:Ducks  =</a:t>
              </a:r>
            </a:p>
          </p:txBody>
        </p:sp>
      </p:grpSp>
      <p:grpSp>
        <p:nvGrpSpPr>
          <p:cNvPr id="5225" name="Group 105"/>
          <p:cNvGrpSpPr>
            <a:grpSpLocks/>
          </p:cNvGrpSpPr>
          <p:nvPr/>
        </p:nvGrpSpPr>
        <p:grpSpPr bwMode="auto">
          <a:xfrm>
            <a:off x="728663" y="5080000"/>
            <a:ext cx="2811462" cy="433388"/>
            <a:chOff x="3872" y="2472"/>
            <a:chExt cx="1660" cy="273"/>
          </a:xfrm>
        </p:grpSpPr>
        <p:sp>
          <p:nvSpPr>
            <p:cNvPr id="5226" name="Rectangle 106" descr="Parchment"/>
            <p:cNvSpPr>
              <a:spLocks noChangeArrowheads="1"/>
            </p:cNvSpPr>
            <p:nvPr/>
          </p:nvSpPr>
          <p:spPr bwMode="auto">
            <a:xfrm>
              <a:off x="3872" y="2472"/>
              <a:ext cx="1660" cy="272"/>
            </a:xfrm>
            <a:prstGeom prst="rect">
              <a:avLst/>
            </a:prstGeom>
            <a:blipFill dpi="0" rotWithShape="0">
              <a:blip r:embed="rId11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27" name="Text Box 107"/>
            <p:cNvSpPr txBox="1">
              <a:spLocks noChangeArrowheads="1"/>
            </p:cNvSpPr>
            <p:nvPr/>
          </p:nvSpPr>
          <p:spPr bwMode="auto">
            <a:xfrm>
              <a:off x="3896" y="2495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900" smtClean="0">
                  <a:solidFill>
                    <a:srgbClr val="000000"/>
                  </a:solidFill>
                  <a:latin typeface="Comic Sans MS" pitchFamily="66" charset="0"/>
                </a:rPr>
                <a:t>Soldiers:Clowns</a:t>
              </a: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  = </a:t>
              </a:r>
            </a:p>
          </p:txBody>
        </p:sp>
      </p:grpSp>
      <p:grpSp>
        <p:nvGrpSpPr>
          <p:cNvPr id="5228" name="Group 108"/>
          <p:cNvGrpSpPr>
            <a:grpSpLocks/>
          </p:cNvGrpSpPr>
          <p:nvPr/>
        </p:nvGrpSpPr>
        <p:grpSpPr bwMode="auto">
          <a:xfrm>
            <a:off x="728663" y="5653088"/>
            <a:ext cx="2811462" cy="433387"/>
            <a:chOff x="3872" y="2844"/>
            <a:chExt cx="1660" cy="273"/>
          </a:xfrm>
        </p:grpSpPr>
        <p:sp>
          <p:nvSpPr>
            <p:cNvPr id="5229" name="Rectangle 109" descr="Parchment"/>
            <p:cNvSpPr>
              <a:spLocks noChangeArrowheads="1"/>
            </p:cNvSpPr>
            <p:nvPr/>
          </p:nvSpPr>
          <p:spPr bwMode="auto">
            <a:xfrm>
              <a:off x="3872" y="2844"/>
              <a:ext cx="1660" cy="272"/>
            </a:xfrm>
            <a:prstGeom prst="rect">
              <a:avLst/>
            </a:prstGeom>
            <a:blipFill dpi="0" rotWithShape="0">
              <a:blip r:embed="rId11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30" name="Text Box 110"/>
            <p:cNvSpPr txBox="1">
              <a:spLocks noChangeArrowheads="1"/>
            </p:cNvSpPr>
            <p:nvPr/>
          </p:nvSpPr>
          <p:spPr bwMode="auto">
            <a:xfrm>
              <a:off x="3932" y="2867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Ducks:Teddies =</a:t>
              </a:r>
            </a:p>
          </p:txBody>
        </p:sp>
      </p:grpSp>
      <p:grpSp>
        <p:nvGrpSpPr>
          <p:cNvPr id="5231" name="Group 111"/>
          <p:cNvGrpSpPr>
            <a:grpSpLocks/>
          </p:cNvGrpSpPr>
          <p:nvPr/>
        </p:nvGrpSpPr>
        <p:grpSpPr bwMode="auto">
          <a:xfrm>
            <a:off x="738188" y="6218238"/>
            <a:ext cx="2811462" cy="433387"/>
            <a:chOff x="3884" y="3180"/>
            <a:chExt cx="1660" cy="273"/>
          </a:xfrm>
        </p:grpSpPr>
        <p:sp>
          <p:nvSpPr>
            <p:cNvPr id="5232" name="Rectangle 112" descr="Parchment"/>
            <p:cNvSpPr>
              <a:spLocks noChangeArrowheads="1"/>
            </p:cNvSpPr>
            <p:nvPr/>
          </p:nvSpPr>
          <p:spPr bwMode="auto">
            <a:xfrm>
              <a:off x="3884" y="3180"/>
              <a:ext cx="1660" cy="272"/>
            </a:xfrm>
            <a:prstGeom prst="rect">
              <a:avLst/>
            </a:prstGeom>
            <a:blipFill dpi="0" rotWithShape="0">
              <a:blip r:embed="rId11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5233" name="Text Box 113"/>
            <p:cNvSpPr txBox="1">
              <a:spLocks noChangeArrowheads="1"/>
            </p:cNvSpPr>
            <p:nvPr/>
          </p:nvSpPr>
          <p:spPr bwMode="auto">
            <a:xfrm>
              <a:off x="3908" y="3203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Dogs:Clowns = </a:t>
              </a:r>
            </a:p>
          </p:txBody>
        </p:sp>
      </p:grpSp>
      <p:sp>
        <p:nvSpPr>
          <p:cNvPr id="5234" name="Text Box 114"/>
          <p:cNvSpPr txBox="1">
            <a:spLocks noChangeArrowheads="1"/>
          </p:cNvSpPr>
          <p:nvPr/>
        </p:nvSpPr>
        <p:spPr bwMode="auto">
          <a:xfrm>
            <a:off x="2730500" y="4005263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6:4</a:t>
            </a:r>
          </a:p>
        </p:txBody>
      </p:sp>
      <p:sp>
        <p:nvSpPr>
          <p:cNvPr id="5235" name="Text Box 115"/>
          <p:cNvSpPr txBox="1">
            <a:spLocks noChangeArrowheads="1"/>
          </p:cNvSpPr>
          <p:nvPr/>
        </p:nvSpPr>
        <p:spPr bwMode="auto">
          <a:xfrm>
            <a:off x="2819400" y="4570413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3:2</a:t>
            </a:r>
          </a:p>
        </p:txBody>
      </p:sp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2906713" y="5076825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1:3</a:t>
            </a:r>
          </a:p>
        </p:txBody>
      </p:sp>
      <p:sp>
        <p:nvSpPr>
          <p:cNvPr id="5237" name="Text Box 117"/>
          <p:cNvSpPr txBox="1">
            <a:spLocks noChangeArrowheads="1"/>
          </p:cNvSpPr>
          <p:nvPr/>
        </p:nvSpPr>
        <p:spPr bwMode="auto">
          <a:xfrm>
            <a:off x="2754313" y="5676900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2:4</a:t>
            </a:r>
          </a:p>
        </p:txBody>
      </p:sp>
      <p:sp>
        <p:nvSpPr>
          <p:cNvPr id="5238" name="Text Box 118"/>
          <p:cNvSpPr txBox="1">
            <a:spLocks noChangeArrowheads="1"/>
          </p:cNvSpPr>
          <p:nvPr/>
        </p:nvSpPr>
        <p:spPr bwMode="auto">
          <a:xfrm>
            <a:off x="2649538" y="6256338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6:3</a:t>
            </a:r>
          </a:p>
        </p:txBody>
      </p:sp>
      <p:sp>
        <p:nvSpPr>
          <p:cNvPr id="5239" name="Text Box 119" descr="Parchment"/>
          <p:cNvSpPr txBox="1">
            <a:spLocks noChangeArrowheads="1"/>
          </p:cNvSpPr>
          <p:nvPr/>
        </p:nvSpPr>
        <p:spPr bwMode="auto">
          <a:xfrm>
            <a:off x="3946525" y="3994150"/>
            <a:ext cx="4438650" cy="40640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6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dogs for every </a:t>
            </a: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4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teddies.</a:t>
            </a:r>
          </a:p>
        </p:txBody>
      </p:sp>
      <p:sp>
        <p:nvSpPr>
          <p:cNvPr id="5240" name="Text Box 120" descr="Parchment"/>
          <p:cNvSpPr txBox="1">
            <a:spLocks noChangeArrowheads="1"/>
          </p:cNvSpPr>
          <p:nvPr/>
        </p:nvSpPr>
        <p:spPr bwMode="auto">
          <a:xfrm>
            <a:off x="3946525" y="4521200"/>
            <a:ext cx="4438650" cy="40640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3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clowns for every </a:t>
            </a: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ducks.</a:t>
            </a:r>
          </a:p>
        </p:txBody>
      </p:sp>
      <p:sp>
        <p:nvSpPr>
          <p:cNvPr id="5241" name="Text Box 121" descr="Parchment"/>
          <p:cNvSpPr txBox="1">
            <a:spLocks noChangeArrowheads="1"/>
          </p:cNvSpPr>
          <p:nvPr/>
        </p:nvSpPr>
        <p:spPr bwMode="auto">
          <a:xfrm>
            <a:off x="3946525" y="5073650"/>
            <a:ext cx="4438650" cy="40640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1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soldier for every </a:t>
            </a: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3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clowns.</a:t>
            </a:r>
          </a:p>
        </p:txBody>
      </p:sp>
      <p:sp>
        <p:nvSpPr>
          <p:cNvPr id="5242" name="Text Box 122" descr="Parchment"/>
          <p:cNvSpPr txBox="1">
            <a:spLocks noChangeArrowheads="1"/>
          </p:cNvSpPr>
          <p:nvPr/>
        </p:nvSpPr>
        <p:spPr bwMode="auto">
          <a:xfrm>
            <a:off x="3946525" y="5638800"/>
            <a:ext cx="4438650" cy="40640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2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ducks for every </a:t>
            </a: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4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teddies.</a:t>
            </a:r>
          </a:p>
        </p:txBody>
      </p:sp>
      <p:sp>
        <p:nvSpPr>
          <p:cNvPr id="5243" name="Text Box 123" descr="Parchment"/>
          <p:cNvSpPr txBox="1">
            <a:spLocks noChangeArrowheads="1"/>
          </p:cNvSpPr>
          <p:nvPr/>
        </p:nvSpPr>
        <p:spPr bwMode="auto">
          <a:xfrm>
            <a:off x="3927475" y="6184900"/>
            <a:ext cx="4438650" cy="40640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6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dogs for every </a:t>
            </a: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3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clowns.</a:t>
            </a:r>
          </a:p>
        </p:txBody>
      </p:sp>
      <p:sp>
        <p:nvSpPr>
          <p:cNvPr id="5244" name="Text Box 124"/>
          <p:cNvSpPr txBox="1">
            <a:spLocks noChangeArrowheads="1"/>
          </p:cNvSpPr>
          <p:nvPr/>
        </p:nvSpPr>
        <p:spPr bwMode="auto">
          <a:xfrm>
            <a:off x="7048500" y="3333750"/>
            <a:ext cx="1657350" cy="528638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333399"/>
                </a:solidFill>
                <a:latin typeface="Comic Sans MS" pitchFamily="66" charset="0"/>
              </a:rPr>
              <a:t>16 parts</a:t>
            </a:r>
          </a:p>
        </p:txBody>
      </p:sp>
      <p:sp>
        <p:nvSpPr>
          <p:cNvPr id="5245" name="Rectangle 12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732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"/>
                                        <p:tgtEl>
                                          <p:spTgt spid="52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75"/>
                                        <p:tgtEl>
                                          <p:spTgt spid="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75"/>
                                        <p:tgtEl>
                                          <p:spTgt spid="5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"/>
                                        <p:tgtEl>
                                          <p:spTgt spid="5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75"/>
                                        <p:tgtEl>
                                          <p:spTgt spid="52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75"/>
                                        <p:tgtEl>
                                          <p:spTgt spid="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"/>
                                        <p:tgtEl>
                                          <p:spTgt spid="5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75"/>
                                        <p:tgtEl>
                                          <p:spTgt spid="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75"/>
                                        <p:tgtEl>
                                          <p:spTgt spid="5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75"/>
                                        <p:tgtEl>
                                          <p:spTgt spid="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8" grpId="0" animBg="1" autoUpdateAnimBg="0"/>
      <p:bldP spid="5234" grpId="0" autoUpdateAnimBg="0"/>
      <p:bldP spid="5235" grpId="0" autoUpdateAnimBg="0"/>
      <p:bldP spid="5236" grpId="0" autoUpdateAnimBg="0"/>
      <p:bldP spid="5237" grpId="0" autoUpdateAnimBg="0"/>
      <p:bldP spid="5238" grpId="0" autoUpdateAnimBg="0"/>
      <p:bldP spid="5239" grpId="0" build="p" animBg="1" autoUpdateAnimBg="0"/>
      <p:bldP spid="5240" grpId="0" build="p" animBg="1" autoUpdateAnimBg="0"/>
      <p:bldP spid="5241" grpId="0" build="p" animBg="1" autoUpdateAnimBg="0"/>
      <p:bldP spid="5242" grpId="0" build="p" animBg="1" autoUpdateAnimBg="0"/>
      <p:bldP spid="5243" grpId="0" build="p" animBg="1" autoUpdateAnimBg="0"/>
      <p:bldP spid="524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28650" y="142875"/>
            <a:ext cx="8210550" cy="3605213"/>
            <a:chOff x="396" y="90"/>
            <a:chExt cx="5172" cy="2271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396" y="90"/>
              <a:ext cx="5148" cy="1878"/>
              <a:chOff x="396" y="90"/>
              <a:chExt cx="5148" cy="1878"/>
            </a:xfrm>
          </p:grpSpPr>
          <p:grpSp>
            <p:nvGrpSpPr>
              <p:cNvPr id="6148" name="Group 4"/>
              <p:cNvGrpSpPr>
                <a:grpSpLocks/>
              </p:cNvGrpSpPr>
              <p:nvPr/>
            </p:nvGrpSpPr>
            <p:grpSpPr bwMode="auto">
              <a:xfrm>
                <a:off x="396" y="90"/>
                <a:ext cx="5148" cy="1878"/>
                <a:chOff x="396" y="90"/>
                <a:chExt cx="5148" cy="1878"/>
              </a:xfrm>
            </p:grpSpPr>
            <p:sp>
              <p:nvSpPr>
                <p:cNvPr id="6149" name="Rectangle 5"/>
                <p:cNvSpPr>
                  <a:spLocks noChangeArrowheads="1"/>
                </p:cNvSpPr>
                <p:nvPr/>
              </p:nvSpPr>
              <p:spPr bwMode="auto">
                <a:xfrm>
                  <a:off x="396" y="492"/>
                  <a:ext cx="5148" cy="147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CC">
                        <a:gamma/>
                        <a:shade val="66275"/>
                        <a:invGamma/>
                      </a:srgbClr>
                    </a:gs>
                    <a:gs pos="50000">
                      <a:srgbClr val="FFFFCC"/>
                    </a:gs>
                    <a:gs pos="100000">
                      <a:srgbClr val="FFFFCC">
                        <a:gamma/>
                        <a:shade val="66275"/>
                        <a:invGamma/>
                      </a:srgbClr>
                    </a:gs>
                  </a:gsLst>
                  <a:lin ang="18900000" scaled="1"/>
                </a:gradFill>
                <a:ln w="762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304" y="90"/>
                  <a:ext cx="1452" cy="294"/>
                </a:xfrm>
                <a:prstGeom prst="rect">
                  <a:avLst/>
                </a:prstGeom>
                <a:gradFill rotWithShape="0">
                  <a:gsLst>
                    <a:gs pos="0">
                      <a:srgbClr val="F8F8F8">
                        <a:gamma/>
                        <a:shade val="66275"/>
                        <a:invGamma/>
                      </a:srgbClr>
                    </a:gs>
                    <a:gs pos="50000">
                      <a:srgbClr val="F8F8F8"/>
                    </a:gs>
                    <a:gs pos="100000">
                      <a:srgbClr val="F8F8F8">
                        <a:gamma/>
                        <a:shade val="6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FF99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 altLang="en-US" sz="2400" smtClean="0">
                      <a:solidFill>
                        <a:srgbClr val="000000"/>
                      </a:solidFill>
                      <a:latin typeface="Comic Sans MS" pitchFamily="66" charset="0"/>
                    </a:rPr>
                    <a:t>The Toy Box</a:t>
                  </a:r>
                </a:p>
              </p:txBody>
            </p:sp>
          </p:grpSp>
          <p:pic>
            <p:nvPicPr>
              <p:cNvPr id="6151" name="Picture 7" descr="Doll - Clown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4" y="1200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2" name="Picture 8" descr="Stuffed Duc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" y="1426"/>
                <a:ext cx="269" cy="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3" name="Picture 9" descr="Teddy Bear 0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" y="620"/>
                <a:ext cx="339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4" name="Picture 10" descr="Do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" y="1511"/>
                <a:ext cx="442" cy="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155" name="Group 11"/>
              <p:cNvGrpSpPr>
                <a:grpSpLocks/>
              </p:cNvGrpSpPr>
              <p:nvPr/>
            </p:nvGrpSpPr>
            <p:grpSpPr bwMode="auto">
              <a:xfrm>
                <a:off x="2452" y="1057"/>
                <a:ext cx="219" cy="416"/>
                <a:chOff x="2716" y="637"/>
                <a:chExt cx="219" cy="416"/>
              </a:xfrm>
            </p:grpSpPr>
            <p:sp>
              <p:nvSpPr>
                <p:cNvPr id="6156" name="Freeform 12"/>
                <p:cNvSpPr>
                  <a:spLocks/>
                </p:cNvSpPr>
                <p:nvPr/>
              </p:nvSpPr>
              <p:spPr bwMode="auto">
                <a:xfrm>
                  <a:off x="2722" y="729"/>
                  <a:ext cx="23" cy="45"/>
                </a:xfrm>
                <a:custGeom>
                  <a:avLst/>
                  <a:gdLst>
                    <a:gd name="T0" fmla="*/ 145 w 290"/>
                    <a:gd name="T1" fmla="*/ 597 h 597"/>
                    <a:gd name="T2" fmla="*/ 173 w 290"/>
                    <a:gd name="T3" fmla="*/ 594 h 597"/>
                    <a:gd name="T4" fmla="*/ 200 w 290"/>
                    <a:gd name="T5" fmla="*/ 585 h 597"/>
                    <a:gd name="T6" fmla="*/ 225 w 290"/>
                    <a:gd name="T7" fmla="*/ 571 h 597"/>
                    <a:gd name="T8" fmla="*/ 247 w 290"/>
                    <a:gd name="T9" fmla="*/ 554 h 597"/>
                    <a:gd name="T10" fmla="*/ 264 w 290"/>
                    <a:gd name="T11" fmla="*/ 533 h 597"/>
                    <a:gd name="T12" fmla="*/ 277 w 290"/>
                    <a:gd name="T13" fmla="*/ 509 h 597"/>
                    <a:gd name="T14" fmla="*/ 287 w 290"/>
                    <a:gd name="T15" fmla="*/ 481 h 597"/>
                    <a:gd name="T16" fmla="*/ 290 w 290"/>
                    <a:gd name="T17" fmla="*/ 453 h 597"/>
                    <a:gd name="T18" fmla="*/ 290 w 290"/>
                    <a:gd name="T19" fmla="*/ 144 h 597"/>
                    <a:gd name="T20" fmla="*/ 287 w 290"/>
                    <a:gd name="T21" fmla="*/ 114 h 597"/>
                    <a:gd name="T22" fmla="*/ 277 w 290"/>
                    <a:gd name="T23" fmla="*/ 88 h 597"/>
                    <a:gd name="T24" fmla="*/ 264 w 290"/>
                    <a:gd name="T25" fmla="*/ 63 h 597"/>
                    <a:gd name="T26" fmla="*/ 247 w 290"/>
                    <a:gd name="T27" fmla="*/ 43 h 597"/>
                    <a:gd name="T28" fmla="*/ 225 w 290"/>
                    <a:gd name="T29" fmla="*/ 24 h 597"/>
                    <a:gd name="T30" fmla="*/ 200 w 290"/>
                    <a:gd name="T31" fmla="*/ 10 h 597"/>
                    <a:gd name="T32" fmla="*/ 173 w 290"/>
                    <a:gd name="T33" fmla="*/ 2 h 597"/>
                    <a:gd name="T34" fmla="*/ 145 w 290"/>
                    <a:gd name="T35" fmla="*/ 0 h 597"/>
                    <a:gd name="T36" fmla="*/ 115 w 290"/>
                    <a:gd name="T37" fmla="*/ 2 h 597"/>
                    <a:gd name="T38" fmla="*/ 89 w 290"/>
                    <a:gd name="T39" fmla="*/ 10 h 597"/>
                    <a:gd name="T40" fmla="*/ 64 w 290"/>
                    <a:gd name="T41" fmla="*/ 24 h 597"/>
                    <a:gd name="T42" fmla="*/ 43 w 290"/>
                    <a:gd name="T43" fmla="*/ 43 h 597"/>
                    <a:gd name="T44" fmla="*/ 24 w 290"/>
                    <a:gd name="T45" fmla="*/ 63 h 597"/>
                    <a:gd name="T46" fmla="*/ 11 w 290"/>
                    <a:gd name="T47" fmla="*/ 88 h 597"/>
                    <a:gd name="T48" fmla="*/ 2 w 290"/>
                    <a:gd name="T49" fmla="*/ 114 h 597"/>
                    <a:gd name="T50" fmla="*/ 0 w 290"/>
                    <a:gd name="T51" fmla="*/ 144 h 597"/>
                    <a:gd name="T52" fmla="*/ 0 w 290"/>
                    <a:gd name="T53" fmla="*/ 453 h 597"/>
                    <a:gd name="T54" fmla="*/ 2 w 290"/>
                    <a:gd name="T55" fmla="*/ 481 h 597"/>
                    <a:gd name="T56" fmla="*/ 11 w 290"/>
                    <a:gd name="T57" fmla="*/ 509 h 597"/>
                    <a:gd name="T58" fmla="*/ 24 w 290"/>
                    <a:gd name="T59" fmla="*/ 533 h 597"/>
                    <a:gd name="T60" fmla="*/ 43 w 290"/>
                    <a:gd name="T61" fmla="*/ 554 h 597"/>
                    <a:gd name="T62" fmla="*/ 64 w 290"/>
                    <a:gd name="T63" fmla="*/ 571 h 597"/>
                    <a:gd name="T64" fmla="*/ 89 w 290"/>
                    <a:gd name="T65" fmla="*/ 585 h 597"/>
                    <a:gd name="T66" fmla="*/ 115 w 290"/>
                    <a:gd name="T67" fmla="*/ 594 h 597"/>
                    <a:gd name="T68" fmla="*/ 145 w 290"/>
                    <a:gd name="T69" fmla="*/ 597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90" h="597">
                      <a:moveTo>
                        <a:pt x="145" y="597"/>
                      </a:moveTo>
                      <a:lnTo>
                        <a:pt x="173" y="594"/>
                      </a:lnTo>
                      <a:lnTo>
                        <a:pt x="200" y="585"/>
                      </a:lnTo>
                      <a:lnTo>
                        <a:pt x="225" y="571"/>
                      </a:lnTo>
                      <a:lnTo>
                        <a:pt x="247" y="554"/>
                      </a:lnTo>
                      <a:lnTo>
                        <a:pt x="264" y="533"/>
                      </a:lnTo>
                      <a:lnTo>
                        <a:pt x="277" y="509"/>
                      </a:lnTo>
                      <a:lnTo>
                        <a:pt x="287" y="481"/>
                      </a:lnTo>
                      <a:lnTo>
                        <a:pt x="290" y="453"/>
                      </a:lnTo>
                      <a:lnTo>
                        <a:pt x="290" y="144"/>
                      </a:lnTo>
                      <a:lnTo>
                        <a:pt x="287" y="114"/>
                      </a:lnTo>
                      <a:lnTo>
                        <a:pt x="277" y="88"/>
                      </a:lnTo>
                      <a:lnTo>
                        <a:pt x="264" y="63"/>
                      </a:lnTo>
                      <a:lnTo>
                        <a:pt x="247" y="43"/>
                      </a:lnTo>
                      <a:lnTo>
                        <a:pt x="225" y="24"/>
                      </a:lnTo>
                      <a:lnTo>
                        <a:pt x="200" y="10"/>
                      </a:lnTo>
                      <a:lnTo>
                        <a:pt x="173" y="2"/>
                      </a:lnTo>
                      <a:lnTo>
                        <a:pt x="145" y="0"/>
                      </a:lnTo>
                      <a:lnTo>
                        <a:pt x="115" y="2"/>
                      </a:lnTo>
                      <a:lnTo>
                        <a:pt x="89" y="10"/>
                      </a:lnTo>
                      <a:lnTo>
                        <a:pt x="64" y="24"/>
                      </a:lnTo>
                      <a:lnTo>
                        <a:pt x="43" y="43"/>
                      </a:lnTo>
                      <a:lnTo>
                        <a:pt x="24" y="63"/>
                      </a:lnTo>
                      <a:lnTo>
                        <a:pt x="11" y="88"/>
                      </a:lnTo>
                      <a:lnTo>
                        <a:pt x="2" y="114"/>
                      </a:lnTo>
                      <a:lnTo>
                        <a:pt x="0" y="144"/>
                      </a:lnTo>
                      <a:lnTo>
                        <a:pt x="0" y="453"/>
                      </a:lnTo>
                      <a:lnTo>
                        <a:pt x="2" y="481"/>
                      </a:lnTo>
                      <a:lnTo>
                        <a:pt x="11" y="509"/>
                      </a:lnTo>
                      <a:lnTo>
                        <a:pt x="24" y="533"/>
                      </a:lnTo>
                      <a:lnTo>
                        <a:pt x="43" y="554"/>
                      </a:lnTo>
                      <a:lnTo>
                        <a:pt x="64" y="571"/>
                      </a:lnTo>
                      <a:lnTo>
                        <a:pt x="89" y="585"/>
                      </a:lnTo>
                      <a:lnTo>
                        <a:pt x="115" y="594"/>
                      </a:lnTo>
                      <a:lnTo>
                        <a:pt x="145" y="597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7" name="Freeform 13"/>
                <p:cNvSpPr>
                  <a:spLocks/>
                </p:cNvSpPr>
                <p:nvPr/>
              </p:nvSpPr>
              <p:spPr bwMode="auto">
                <a:xfrm>
                  <a:off x="2716" y="711"/>
                  <a:ext cx="41" cy="51"/>
                </a:xfrm>
                <a:custGeom>
                  <a:avLst/>
                  <a:gdLst>
                    <a:gd name="T0" fmla="*/ 31 w 531"/>
                    <a:gd name="T1" fmla="*/ 660 h 660"/>
                    <a:gd name="T2" fmla="*/ 531 w 531"/>
                    <a:gd name="T3" fmla="*/ 24 h 660"/>
                    <a:gd name="T4" fmla="*/ 500 w 531"/>
                    <a:gd name="T5" fmla="*/ 0 h 660"/>
                    <a:gd name="T6" fmla="*/ 0 w 531"/>
                    <a:gd name="T7" fmla="*/ 636 h 660"/>
                    <a:gd name="T8" fmla="*/ 31 w 531"/>
                    <a:gd name="T9" fmla="*/ 66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1" h="660">
                      <a:moveTo>
                        <a:pt x="31" y="660"/>
                      </a:moveTo>
                      <a:lnTo>
                        <a:pt x="531" y="24"/>
                      </a:lnTo>
                      <a:lnTo>
                        <a:pt x="500" y="0"/>
                      </a:lnTo>
                      <a:lnTo>
                        <a:pt x="0" y="636"/>
                      </a:lnTo>
                      <a:lnTo>
                        <a:pt x="31" y="660"/>
                      </a:lnTo>
                      <a:close/>
                    </a:path>
                  </a:pathLst>
                </a:custGeom>
                <a:solidFill>
                  <a:srgbClr val="B34D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8" name="Freeform 14"/>
                <p:cNvSpPr>
                  <a:spLocks/>
                </p:cNvSpPr>
                <p:nvPr/>
              </p:nvSpPr>
              <p:spPr bwMode="auto">
                <a:xfrm>
                  <a:off x="2754" y="702"/>
                  <a:ext cx="10" cy="11"/>
                </a:xfrm>
                <a:custGeom>
                  <a:avLst/>
                  <a:gdLst>
                    <a:gd name="T0" fmla="*/ 6 w 122"/>
                    <a:gd name="T1" fmla="*/ 142 h 144"/>
                    <a:gd name="T2" fmla="*/ 11 w 122"/>
                    <a:gd name="T3" fmla="*/ 144 h 144"/>
                    <a:gd name="T4" fmla="*/ 21 w 122"/>
                    <a:gd name="T5" fmla="*/ 144 h 144"/>
                    <a:gd name="T6" fmla="*/ 30 w 122"/>
                    <a:gd name="T7" fmla="*/ 141 h 144"/>
                    <a:gd name="T8" fmla="*/ 41 w 122"/>
                    <a:gd name="T9" fmla="*/ 136 h 144"/>
                    <a:gd name="T10" fmla="*/ 53 w 122"/>
                    <a:gd name="T11" fmla="*/ 127 h 144"/>
                    <a:gd name="T12" fmla="*/ 64 w 122"/>
                    <a:gd name="T13" fmla="*/ 118 h 144"/>
                    <a:gd name="T14" fmla="*/ 76 w 122"/>
                    <a:gd name="T15" fmla="*/ 105 h 144"/>
                    <a:gd name="T16" fmla="*/ 88 w 122"/>
                    <a:gd name="T17" fmla="*/ 93 h 144"/>
                    <a:gd name="T18" fmla="*/ 98 w 122"/>
                    <a:gd name="T19" fmla="*/ 77 h 144"/>
                    <a:gd name="T20" fmla="*/ 107 w 122"/>
                    <a:gd name="T21" fmla="*/ 63 h 144"/>
                    <a:gd name="T22" fmla="*/ 113 w 122"/>
                    <a:gd name="T23" fmla="*/ 49 h 144"/>
                    <a:gd name="T24" fmla="*/ 119 w 122"/>
                    <a:gd name="T25" fmla="*/ 37 h 144"/>
                    <a:gd name="T26" fmla="*/ 122 w 122"/>
                    <a:gd name="T27" fmla="*/ 25 h 144"/>
                    <a:gd name="T28" fmla="*/ 122 w 122"/>
                    <a:gd name="T29" fmla="*/ 15 h 144"/>
                    <a:gd name="T30" fmla="*/ 119 w 122"/>
                    <a:gd name="T31" fmla="*/ 7 h 144"/>
                    <a:gd name="T32" fmla="*/ 116 w 122"/>
                    <a:gd name="T33" fmla="*/ 3 h 144"/>
                    <a:gd name="T34" fmla="*/ 109 w 122"/>
                    <a:gd name="T35" fmla="*/ 0 h 144"/>
                    <a:gd name="T36" fmla="*/ 101 w 122"/>
                    <a:gd name="T37" fmla="*/ 0 h 144"/>
                    <a:gd name="T38" fmla="*/ 90 w 122"/>
                    <a:gd name="T39" fmla="*/ 2 h 144"/>
                    <a:gd name="T40" fmla="*/ 81 w 122"/>
                    <a:gd name="T41" fmla="*/ 8 h 144"/>
                    <a:gd name="T42" fmla="*/ 68 w 122"/>
                    <a:gd name="T43" fmla="*/ 15 h 144"/>
                    <a:gd name="T44" fmla="*/ 57 w 122"/>
                    <a:gd name="T45" fmla="*/ 26 h 144"/>
                    <a:gd name="T46" fmla="*/ 46 w 122"/>
                    <a:gd name="T47" fmla="*/ 37 h 144"/>
                    <a:gd name="T48" fmla="*/ 34 w 122"/>
                    <a:gd name="T49" fmla="*/ 52 h 144"/>
                    <a:gd name="T50" fmla="*/ 24 w 122"/>
                    <a:gd name="T51" fmla="*/ 65 h 144"/>
                    <a:gd name="T52" fmla="*/ 15 w 122"/>
                    <a:gd name="T53" fmla="*/ 80 h 144"/>
                    <a:gd name="T54" fmla="*/ 8 w 122"/>
                    <a:gd name="T55" fmla="*/ 93 h 144"/>
                    <a:gd name="T56" fmla="*/ 4 w 122"/>
                    <a:gd name="T57" fmla="*/ 107 h 144"/>
                    <a:gd name="T58" fmla="*/ 0 w 122"/>
                    <a:gd name="T59" fmla="*/ 118 h 144"/>
                    <a:gd name="T60" fmla="*/ 0 w 122"/>
                    <a:gd name="T61" fmla="*/ 127 h 144"/>
                    <a:gd name="T62" fmla="*/ 1 w 122"/>
                    <a:gd name="T63" fmla="*/ 136 h 144"/>
                    <a:gd name="T64" fmla="*/ 6 w 122"/>
                    <a:gd name="T65" fmla="*/ 14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2" h="144">
                      <a:moveTo>
                        <a:pt x="6" y="142"/>
                      </a:moveTo>
                      <a:lnTo>
                        <a:pt x="11" y="144"/>
                      </a:lnTo>
                      <a:lnTo>
                        <a:pt x="21" y="144"/>
                      </a:lnTo>
                      <a:lnTo>
                        <a:pt x="30" y="141"/>
                      </a:lnTo>
                      <a:lnTo>
                        <a:pt x="41" y="136"/>
                      </a:lnTo>
                      <a:lnTo>
                        <a:pt x="53" y="127"/>
                      </a:lnTo>
                      <a:lnTo>
                        <a:pt x="64" y="118"/>
                      </a:lnTo>
                      <a:lnTo>
                        <a:pt x="76" y="105"/>
                      </a:lnTo>
                      <a:lnTo>
                        <a:pt x="88" y="93"/>
                      </a:lnTo>
                      <a:lnTo>
                        <a:pt x="98" y="77"/>
                      </a:lnTo>
                      <a:lnTo>
                        <a:pt x="107" y="63"/>
                      </a:lnTo>
                      <a:lnTo>
                        <a:pt x="113" y="49"/>
                      </a:lnTo>
                      <a:lnTo>
                        <a:pt x="119" y="37"/>
                      </a:lnTo>
                      <a:lnTo>
                        <a:pt x="122" y="25"/>
                      </a:lnTo>
                      <a:lnTo>
                        <a:pt x="122" y="15"/>
                      </a:lnTo>
                      <a:lnTo>
                        <a:pt x="119" y="7"/>
                      </a:lnTo>
                      <a:lnTo>
                        <a:pt x="116" y="3"/>
                      </a:lnTo>
                      <a:lnTo>
                        <a:pt x="109" y="0"/>
                      </a:lnTo>
                      <a:lnTo>
                        <a:pt x="101" y="0"/>
                      </a:lnTo>
                      <a:lnTo>
                        <a:pt x="90" y="2"/>
                      </a:lnTo>
                      <a:lnTo>
                        <a:pt x="81" y="8"/>
                      </a:lnTo>
                      <a:lnTo>
                        <a:pt x="68" y="15"/>
                      </a:lnTo>
                      <a:lnTo>
                        <a:pt x="57" y="26"/>
                      </a:lnTo>
                      <a:lnTo>
                        <a:pt x="46" y="37"/>
                      </a:lnTo>
                      <a:lnTo>
                        <a:pt x="34" y="52"/>
                      </a:lnTo>
                      <a:lnTo>
                        <a:pt x="24" y="65"/>
                      </a:lnTo>
                      <a:lnTo>
                        <a:pt x="15" y="80"/>
                      </a:lnTo>
                      <a:lnTo>
                        <a:pt x="8" y="93"/>
                      </a:lnTo>
                      <a:lnTo>
                        <a:pt x="4" y="107"/>
                      </a:lnTo>
                      <a:lnTo>
                        <a:pt x="0" y="118"/>
                      </a:lnTo>
                      <a:lnTo>
                        <a:pt x="0" y="127"/>
                      </a:lnTo>
                      <a:lnTo>
                        <a:pt x="1" y="136"/>
                      </a:lnTo>
                      <a:lnTo>
                        <a:pt x="6" y="142"/>
                      </a:lnTo>
                      <a:close/>
                    </a:path>
                  </a:pathLst>
                </a:custGeom>
                <a:solidFill>
                  <a:srgbClr val="B34D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9" name="Freeform 15"/>
                <p:cNvSpPr>
                  <a:spLocks/>
                </p:cNvSpPr>
                <p:nvPr/>
              </p:nvSpPr>
              <p:spPr bwMode="auto">
                <a:xfrm>
                  <a:off x="2722" y="730"/>
                  <a:ext cx="6" cy="19"/>
                </a:xfrm>
                <a:custGeom>
                  <a:avLst/>
                  <a:gdLst>
                    <a:gd name="T0" fmla="*/ 39 w 77"/>
                    <a:gd name="T1" fmla="*/ 242 h 242"/>
                    <a:gd name="T2" fmla="*/ 46 w 77"/>
                    <a:gd name="T3" fmla="*/ 240 h 242"/>
                    <a:gd name="T4" fmla="*/ 53 w 77"/>
                    <a:gd name="T5" fmla="*/ 238 h 242"/>
                    <a:gd name="T6" fmla="*/ 60 w 77"/>
                    <a:gd name="T7" fmla="*/ 234 h 242"/>
                    <a:gd name="T8" fmla="*/ 66 w 77"/>
                    <a:gd name="T9" fmla="*/ 229 h 242"/>
                    <a:gd name="T10" fmla="*/ 70 w 77"/>
                    <a:gd name="T11" fmla="*/ 223 h 242"/>
                    <a:gd name="T12" fmla="*/ 74 w 77"/>
                    <a:gd name="T13" fmla="*/ 217 h 242"/>
                    <a:gd name="T14" fmla="*/ 76 w 77"/>
                    <a:gd name="T15" fmla="*/ 210 h 242"/>
                    <a:gd name="T16" fmla="*/ 77 w 77"/>
                    <a:gd name="T17" fmla="*/ 202 h 242"/>
                    <a:gd name="T18" fmla="*/ 77 w 77"/>
                    <a:gd name="T19" fmla="*/ 38 h 242"/>
                    <a:gd name="T20" fmla="*/ 76 w 77"/>
                    <a:gd name="T21" fmla="*/ 30 h 242"/>
                    <a:gd name="T22" fmla="*/ 74 w 77"/>
                    <a:gd name="T23" fmla="*/ 23 h 242"/>
                    <a:gd name="T24" fmla="*/ 70 w 77"/>
                    <a:gd name="T25" fmla="*/ 17 h 242"/>
                    <a:gd name="T26" fmla="*/ 66 w 77"/>
                    <a:gd name="T27" fmla="*/ 11 h 242"/>
                    <a:gd name="T28" fmla="*/ 60 w 77"/>
                    <a:gd name="T29" fmla="*/ 5 h 242"/>
                    <a:gd name="T30" fmla="*/ 53 w 77"/>
                    <a:gd name="T31" fmla="*/ 2 h 242"/>
                    <a:gd name="T32" fmla="*/ 46 w 77"/>
                    <a:gd name="T33" fmla="*/ 0 h 242"/>
                    <a:gd name="T34" fmla="*/ 39 w 77"/>
                    <a:gd name="T35" fmla="*/ 0 h 242"/>
                    <a:gd name="T36" fmla="*/ 31 w 77"/>
                    <a:gd name="T37" fmla="*/ 0 h 242"/>
                    <a:gd name="T38" fmla="*/ 23 w 77"/>
                    <a:gd name="T39" fmla="*/ 2 h 242"/>
                    <a:gd name="T40" fmla="*/ 17 w 77"/>
                    <a:gd name="T41" fmla="*/ 5 h 242"/>
                    <a:gd name="T42" fmla="*/ 12 w 77"/>
                    <a:gd name="T43" fmla="*/ 11 h 242"/>
                    <a:gd name="T44" fmla="*/ 6 w 77"/>
                    <a:gd name="T45" fmla="*/ 17 h 242"/>
                    <a:gd name="T46" fmla="*/ 2 w 77"/>
                    <a:gd name="T47" fmla="*/ 23 h 242"/>
                    <a:gd name="T48" fmla="*/ 0 w 77"/>
                    <a:gd name="T49" fmla="*/ 30 h 242"/>
                    <a:gd name="T50" fmla="*/ 0 w 77"/>
                    <a:gd name="T51" fmla="*/ 38 h 242"/>
                    <a:gd name="T52" fmla="*/ 0 w 77"/>
                    <a:gd name="T53" fmla="*/ 202 h 242"/>
                    <a:gd name="T54" fmla="*/ 0 w 77"/>
                    <a:gd name="T55" fmla="*/ 210 h 242"/>
                    <a:gd name="T56" fmla="*/ 2 w 77"/>
                    <a:gd name="T57" fmla="*/ 217 h 242"/>
                    <a:gd name="T58" fmla="*/ 6 w 77"/>
                    <a:gd name="T59" fmla="*/ 223 h 242"/>
                    <a:gd name="T60" fmla="*/ 12 w 77"/>
                    <a:gd name="T61" fmla="*/ 229 h 242"/>
                    <a:gd name="T62" fmla="*/ 17 w 77"/>
                    <a:gd name="T63" fmla="*/ 234 h 242"/>
                    <a:gd name="T64" fmla="*/ 23 w 77"/>
                    <a:gd name="T65" fmla="*/ 238 h 242"/>
                    <a:gd name="T66" fmla="*/ 31 w 77"/>
                    <a:gd name="T67" fmla="*/ 240 h 242"/>
                    <a:gd name="T68" fmla="*/ 39 w 77"/>
                    <a:gd name="T6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2">
                      <a:moveTo>
                        <a:pt x="39" y="242"/>
                      </a:moveTo>
                      <a:lnTo>
                        <a:pt x="46" y="240"/>
                      </a:lnTo>
                      <a:lnTo>
                        <a:pt x="53" y="238"/>
                      </a:lnTo>
                      <a:lnTo>
                        <a:pt x="60" y="234"/>
                      </a:lnTo>
                      <a:lnTo>
                        <a:pt x="66" y="229"/>
                      </a:lnTo>
                      <a:lnTo>
                        <a:pt x="70" y="223"/>
                      </a:lnTo>
                      <a:lnTo>
                        <a:pt x="74" y="217"/>
                      </a:lnTo>
                      <a:lnTo>
                        <a:pt x="76" y="210"/>
                      </a:lnTo>
                      <a:lnTo>
                        <a:pt x="77" y="202"/>
                      </a:lnTo>
                      <a:lnTo>
                        <a:pt x="77" y="38"/>
                      </a:lnTo>
                      <a:lnTo>
                        <a:pt x="76" y="30"/>
                      </a:lnTo>
                      <a:lnTo>
                        <a:pt x="74" y="23"/>
                      </a:lnTo>
                      <a:lnTo>
                        <a:pt x="70" y="17"/>
                      </a:lnTo>
                      <a:lnTo>
                        <a:pt x="66" y="11"/>
                      </a:lnTo>
                      <a:lnTo>
                        <a:pt x="60" y="5"/>
                      </a:lnTo>
                      <a:lnTo>
                        <a:pt x="53" y="2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3" y="2"/>
                      </a:ln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6" y="17"/>
                      </a:lnTo>
                      <a:lnTo>
                        <a:pt x="2" y="23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202"/>
                      </a:lnTo>
                      <a:lnTo>
                        <a:pt x="0" y="210"/>
                      </a:lnTo>
                      <a:lnTo>
                        <a:pt x="2" y="217"/>
                      </a:lnTo>
                      <a:lnTo>
                        <a:pt x="6" y="223"/>
                      </a:lnTo>
                      <a:lnTo>
                        <a:pt x="12" y="229"/>
                      </a:lnTo>
                      <a:lnTo>
                        <a:pt x="17" y="234"/>
                      </a:lnTo>
                      <a:lnTo>
                        <a:pt x="23" y="238"/>
                      </a:lnTo>
                      <a:lnTo>
                        <a:pt x="31" y="240"/>
                      </a:lnTo>
                      <a:lnTo>
                        <a:pt x="39" y="24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0" name="Freeform 16"/>
                <p:cNvSpPr>
                  <a:spLocks/>
                </p:cNvSpPr>
                <p:nvPr/>
              </p:nvSpPr>
              <p:spPr bwMode="auto">
                <a:xfrm>
                  <a:off x="2728" y="724"/>
                  <a:ext cx="6" cy="19"/>
                </a:xfrm>
                <a:custGeom>
                  <a:avLst/>
                  <a:gdLst>
                    <a:gd name="T0" fmla="*/ 39 w 78"/>
                    <a:gd name="T1" fmla="*/ 241 h 241"/>
                    <a:gd name="T2" fmla="*/ 46 w 78"/>
                    <a:gd name="T3" fmla="*/ 240 h 241"/>
                    <a:gd name="T4" fmla="*/ 54 w 78"/>
                    <a:gd name="T5" fmla="*/ 238 h 241"/>
                    <a:gd name="T6" fmla="*/ 60 w 78"/>
                    <a:gd name="T7" fmla="*/ 234 h 241"/>
                    <a:gd name="T8" fmla="*/ 66 w 78"/>
                    <a:gd name="T9" fmla="*/ 230 h 241"/>
                    <a:gd name="T10" fmla="*/ 70 w 78"/>
                    <a:gd name="T11" fmla="*/ 223 h 241"/>
                    <a:gd name="T12" fmla="*/ 74 w 78"/>
                    <a:gd name="T13" fmla="*/ 217 h 241"/>
                    <a:gd name="T14" fmla="*/ 76 w 78"/>
                    <a:gd name="T15" fmla="*/ 210 h 241"/>
                    <a:gd name="T16" fmla="*/ 78 w 78"/>
                    <a:gd name="T17" fmla="*/ 203 h 241"/>
                    <a:gd name="T18" fmla="*/ 78 w 78"/>
                    <a:gd name="T19" fmla="*/ 39 h 241"/>
                    <a:gd name="T20" fmla="*/ 76 w 78"/>
                    <a:gd name="T21" fmla="*/ 30 h 241"/>
                    <a:gd name="T22" fmla="*/ 74 w 78"/>
                    <a:gd name="T23" fmla="*/ 23 h 241"/>
                    <a:gd name="T24" fmla="*/ 70 w 78"/>
                    <a:gd name="T25" fmla="*/ 17 h 241"/>
                    <a:gd name="T26" fmla="*/ 66 w 78"/>
                    <a:gd name="T27" fmla="*/ 12 h 241"/>
                    <a:gd name="T28" fmla="*/ 60 w 78"/>
                    <a:gd name="T29" fmla="*/ 5 h 241"/>
                    <a:gd name="T30" fmla="*/ 54 w 78"/>
                    <a:gd name="T31" fmla="*/ 2 h 241"/>
                    <a:gd name="T32" fmla="*/ 46 w 78"/>
                    <a:gd name="T33" fmla="*/ 0 h 241"/>
                    <a:gd name="T34" fmla="*/ 39 w 78"/>
                    <a:gd name="T35" fmla="*/ 0 h 241"/>
                    <a:gd name="T36" fmla="*/ 31 w 78"/>
                    <a:gd name="T37" fmla="*/ 0 h 241"/>
                    <a:gd name="T38" fmla="*/ 23 w 78"/>
                    <a:gd name="T39" fmla="*/ 2 h 241"/>
                    <a:gd name="T40" fmla="*/ 17 w 78"/>
                    <a:gd name="T41" fmla="*/ 5 h 241"/>
                    <a:gd name="T42" fmla="*/ 12 w 78"/>
                    <a:gd name="T43" fmla="*/ 12 h 241"/>
                    <a:gd name="T44" fmla="*/ 6 w 78"/>
                    <a:gd name="T45" fmla="*/ 17 h 241"/>
                    <a:gd name="T46" fmla="*/ 3 w 78"/>
                    <a:gd name="T47" fmla="*/ 23 h 241"/>
                    <a:gd name="T48" fmla="*/ 0 w 78"/>
                    <a:gd name="T49" fmla="*/ 30 h 241"/>
                    <a:gd name="T50" fmla="*/ 0 w 78"/>
                    <a:gd name="T51" fmla="*/ 39 h 241"/>
                    <a:gd name="T52" fmla="*/ 0 w 78"/>
                    <a:gd name="T53" fmla="*/ 203 h 241"/>
                    <a:gd name="T54" fmla="*/ 0 w 78"/>
                    <a:gd name="T55" fmla="*/ 210 h 241"/>
                    <a:gd name="T56" fmla="*/ 3 w 78"/>
                    <a:gd name="T57" fmla="*/ 217 h 241"/>
                    <a:gd name="T58" fmla="*/ 6 w 78"/>
                    <a:gd name="T59" fmla="*/ 223 h 241"/>
                    <a:gd name="T60" fmla="*/ 12 w 78"/>
                    <a:gd name="T61" fmla="*/ 230 h 241"/>
                    <a:gd name="T62" fmla="*/ 17 w 78"/>
                    <a:gd name="T63" fmla="*/ 234 h 241"/>
                    <a:gd name="T64" fmla="*/ 23 w 78"/>
                    <a:gd name="T65" fmla="*/ 238 h 241"/>
                    <a:gd name="T66" fmla="*/ 31 w 78"/>
                    <a:gd name="T67" fmla="*/ 240 h 241"/>
                    <a:gd name="T68" fmla="*/ 39 w 78"/>
                    <a:gd name="T69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8" h="241">
                      <a:moveTo>
                        <a:pt x="39" y="241"/>
                      </a:moveTo>
                      <a:lnTo>
                        <a:pt x="46" y="240"/>
                      </a:lnTo>
                      <a:lnTo>
                        <a:pt x="54" y="238"/>
                      </a:lnTo>
                      <a:lnTo>
                        <a:pt x="60" y="234"/>
                      </a:lnTo>
                      <a:lnTo>
                        <a:pt x="66" y="230"/>
                      </a:lnTo>
                      <a:lnTo>
                        <a:pt x="70" y="223"/>
                      </a:lnTo>
                      <a:lnTo>
                        <a:pt x="74" y="217"/>
                      </a:lnTo>
                      <a:lnTo>
                        <a:pt x="76" y="210"/>
                      </a:lnTo>
                      <a:lnTo>
                        <a:pt x="78" y="203"/>
                      </a:lnTo>
                      <a:lnTo>
                        <a:pt x="78" y="39"/>
                      </a:lnTo>
                      <a:lnTo>
                        <a:pt x="76" y="30"/>
                      </a:lnTo>
                      <a:lnTo>
                        <a:pt x="74" y="23"/>
                      </a:lnTo>
                      <a:lnTo>
                        <a:pt x="70" y="17"/>
                      </a:lnTo>
                      <a:lnTo>
                        <a:pt x="66" y="12"/>
                      </a:lnTo>
                      <a:lnTo>
                        <a:pt x="60" y="5"/>
                      </a:lnTo>
                      <a:lnTo>
                        <a:pt x="54" y="2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3" y="2"/>
                      </a:lnTo>
                      <a:lnTo>
                        <a:pt x="17" y="5"/>
                      </a:lnTo>
                      <a:lnTo>
                        <a:pt x="12" y="12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0" y="30"/>
                      </a:lnTo>
                      <a:lnTo>
                        <a:pt x="0" y="39"/>
                      </a:lnTo>
                      <a:lnTo>
                        <a:pt x="0" y="203"/>
                      </a:lnTo>
                      <a:lnTo>
                        <a:pt x="0" y="210"/>
                      </a:lnTo>
                      <a:lnTo>
                        <a:pt x="3" y="217"/>
                      </a:lnTo>
                      <a:lnTo>
                        <a:pt x="6" y="223"/>
                      </a:lnTo>
                      <a:lnTo>
                        <a:pt x="12" y="230"/>
                      </a:lnTo>
                      <a:lnTo>
                        <a:pt x="17" y="234"/>
                      </a:lnTo>
                      <a:lnTo>
                        <a:pt x="23" y="238"/>
                      </a:lnTo>
                      <a:lnTo>
                        <a:pt x="31" y="240"/>
                      </a:lnTo>
                      <a:lnTo>
                        <a:pt x="39" y="24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1" name="Freeform 17"/>
                <p:cNvSpPr>
                  <a:spLocks/>
                </p:cNvSpPr>
                <p:nvPr/>
              </p:nvSpPr>
              <p:spPr bwMode="auto">
                <a:xfrm>
                  <a:off x="2734" y="719"/>
                  <a:ext cx="6" cy="18"/>
                </a:xfrm>
                <a:custGeom>
                  <a:avLst/>
                  <a:gdLst>
                    <a:gd name="T0" fmla="*/ 39 w 78"/>
                    <a:gd name="T1" fmla="*/ 240 h 240"/>
                    <a:gd name="T2" fmla="*/ 46 w 78"/>
                    <a:gd name="T3" fmla="*/ 239 h 240"/>
                    <a:gd name="T4" fmla="*/ 54 w 78"/>
                    <a:gd name="T5" fmla="*/ 237 h 240"/>
                    <a:gd name="T6" fmla="*/ 60 w 78"/>
                    <a:gd name="T7" fmla="*/ 233 h 240"/>
                    <a:gd name="T8" fmla="*/ 66 w 78"/>
                    <a:gd name="T9" fmla="*/ 229 h 240"/>
                    <a:gd name="T10" fmla="*/ 69 w 78"/>
                    <a:gd name="T11" fmla="*/ 223 h 240"/>
                    <a:gd name="T12" fmla="*/ 73 w 78"/>
                    <a:gd name="T13" fmla="*/ 216 h 240"/>
                    <a:gd name="T14" fmla="*/ 75 w 78"/>
                    <a:gd name="T15" fmla="*/ 209 h 240"/>
                    <a:gd name="T16" fmla="*/ 78 w 78"/>
                    <a:gd name="T17" fmla="*/ 202 h 240"/>
                    <a:gd name="T18" fmla="*/ 78 w 78"/>
                    <a:gd name="T19" fmla="*/ 39 h 240"/>
                    <a:gd name="T20" fmla="*/ 75 w 78"/>
                    <a:gd name="T21" fmla="*/ 29 h 240"/>
                    <a:gd name="T22" fmla="*/ 73 w 78"/>
                    <a:gd name="T23" fmla="*/ 23 h 240"/>
                    <a:gd name="T24" fmla="*/ 69 w 78"/>
                    <a:gd name="T25" fmla="*/ 16 h 240"/>
                    <a:gd name="T26" fmla="*/ 66 w 78"/>
                    <a:gd name="T27" fmla="*/ 11 h 240"/>
                    <a:gd name="T28" fmla="*/ 60 w 78"/>
                    <a:gd name="T29" fmla="*/ 6 h 240"/>
                    <a:gd name="T30" fmla="*/ 54 w 78"/>
                    <a:gd name="T31" fmla="*/ 2 h 240"/>
                    <a:gd name="T32" fmla="*/ 46 w 78"/>
                    <a:gd name="T33" fmla="*/ 0 h 240"/>
                    <a:gd name="T34" fmla="*/ 39 w 78"/>
                    <a:gd name="T35" fmla="*/ 0 h 240"/>
                    <a:gd name="T36" fmla="*/ 30 w 78"/>
                    <a:gd name="T37" fmla="*/ 0 h 240"/>
                    <a:gd name="T38" fmla="*/ 23 w 78"/>
                    <a:gd name="T39" fmla="*/ 2 h 240"/>
                    <a:gd name="T40" fmla="*/ 16 w 78"/>
                    <a:gd name="T41" fmla="*/ 6 h 240"/>
                    <a:gd name="T42" fmla="*/ 11 w 78"/>
                    <a:gd name="T43" fmla="*/ 11 h 240"/>
                    <a:gd name="T44" fmla="*/ 6 w 78"/>
                    <a:gd name="T45" fmla="*/ 16 h 240"/>
                    <a:gd name="T46" fmla="*/ 3 w 78"/>
                    <a:gd name="T47" fmla="*/ 23 h 240"/>
                    <a:gd name="T48" fmla="*/ 0 w 78"/>
                    <a:gd name="T49" fmla="*/ 29 h 240"/>
                    <a:gd name="T50" fmla="*/ 0 w 78"/>
                    <a:gd name="T51" fmla="*/ 39 h 240"/>
                    <a:gd name="T52" fmla="*/ 0 w 78"/>
                    <a:gd name="T53" fmla="*/ 202 h 240"/>
                    <a:gd name="T54" fmla="*/ 0 w 78"/>
                    <a:gd name="T55" fmla="*/ 209 h 240"/>
                    <a:gd name="T56" fmla="*/ 3 w 78"/>
                    <a:gd name="T57" fmla="*/ 216 h 240"/>
                    <a:gd name="T58" fmla="*/ 6 w 78"/>
                    <a:gd name="T59" fmla="*/ 223 h 240"/>
                    <a:gd name="T60" fmla="*/ 11 w 78"/>
                    <a:gd name="T61" fmla="*/ 229 h 240"/>
                    <a:gd name="T62" fmla="*/ 16 w 78"/>
                    <a:gd name="T63" fmla="*/ 233 h 240"/>
                    <a:gd name="T64" fmla="*/ 23 w 78"/>
                    <a:gd name="T65" fmla="*/ 237 h 240"/>
                    <a:gd name="T66" fmla="*/ 30 w 78"/>
                    <a:gd name="T67" fmla="*/ 239 h 240"/>
                    <a:gd name="T68" fmla="*/ 39 w 78"/>
                    <a:gd name="T6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8" h="240">
                      <a:moveTo>
                        <a:pt x="39" y="240"/>
                      </a:moveTo>
                      <a:lnTo>
                        <a:pt x="46" y="239"/>
                      </a:lnTo>
                      <a:lnTo>
                        <a:pt x="54" y="237"/>
                      </a:lnTo>
                      <a:lnTo>
                        <a:pt x="60" y="233"/>
                      </a:lnTo>
                      <a:lnTo>
                        <a:pt x="66" y="229"/>
                      </a:lnTo>
                      <a:lnTo>
                        <a:pt x="69" y="223"/>
                      </a:lnTo>
                      <a:lnTo>
                        <a:pt x="73" y="216"/>
                      </a:lnTo>
                      <a:lnTo>
                        <a:pt x="75" y="209"/>
                      </a:lnTo>
                      <a:lnTo>
                        <a:pt x="78" y="202"/>
                      </a:lnTo>
                      <a:lnTo>
                        <a:pt x="78" y="39"/>
                      </a:lnTo>
                      <a:lnTo>
                        <a:pt x="75" y="29"/>
                      </a:lnTo>
                      <a:lnTo>
                        <a:pt x="73" y="23"/>
                      </a:lnTo>
                      <a:lnTo>
                        <a:pt x="69" y="16"/>
                      </a:lnTo>
                      <a:lnTo>
                        <a:pt x="66" y="11"/>
                      </a:lnTo>
                      <a:lnTo>
                        <a:pt x="60" y="6"/>
                      </a:lnTo>
                      <a:lnTo>
                        <a:pt x="54" y="2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0" y="0"/>
                      </a:lnTo>
                      <a:lnTo>
                        <a:pt x="23" y="2"/>
                      </a:lnTo>
                      <a:lnTo>
                        <a:pt x="16" y="6"/>
                      </a:lnTo>
                      <a:lnTo>
                        <a:pt x="11" y="11"/>
                      </a:lnTo>
                      <a:lnTo>
                        <a:pt x="6" y="16"/>
                      </a:lnTo>
                      <a:lnTo>
                        <a:pt x="3" y="23"/>
                      </a:lnTo>
                      <a:lnTo>
                        <a:pt x="0" y="29"/>
                      </a:lnTo>
                      <a:lnTo>
                        <a:pt x="0" y="39"/>
                      </a:lnTo>
                      <a:lnTo>
                        <a:pt x="0" y="202"/>
                      </a:lnTo>
                      <a:lnTo>
                        <a:pt x="0" y="209"/>
                      </a:lnTo>
                      <a:lnTo>
                        <a:pt x="3" y="216"/>
                      </a:lnTo>
                      <a:lnTo>
                        <a:pt x="6" y="223"/>
                      </a:lnTo>
                      <a:lnTo>
                        <a:pt x="11" y="229"/>
                      </a:lnTo>
                      <a:lnTo>
                        <a:pt x="16" y="233"/>
                      </a:lnTo>
                      <a:lnTo>
                        <a:pt x="23" y="237"/>
                      </a:lnTo>
                      <a:lnTo>
                        <a:pt x="30" y="239"/>
                      </a:lnTo>
                      <a:lnTo>
                        <a:pt x="39" y="24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2" name="Freeform 18"/>
                <p:cNvSpPr>
                  <a:spLocks/>
                </p:cNvSpPr>
                <p:nvPr/>
              </p:nvSpPr>
              <p:spPr bwMode="auto">
                <a:xfrm>
                  <a:off x="2740" y="720"/>
                  <a:ext cx="6" cy="19"/>
                </a:xfrm>
                <a:custGeom>
                  <a:avLst/>
                  <a:gdLst>
                    <a:gd name="T0" fmla="*/ 38 w 77"/>
                    <a:gd name="T1" fmla="*/ 241 h 241"/>
                    <a:gd name="T2" fmla="*/ 45 w 77"/>
                    <a:gd name="T3" fmla="*/ 240 h 241"/>
                    <a:gd name="T4" fmla="*/ 53 w 77"/>
                    <a:gd name="T5" fmla="*/ 238 h 241"/>
                    <a:gd name="T6" fmla="*/ 59 w 77"/>
                    <a:gd name="T7" fmla="*/ 234 h 241"/>
                    <a:gd name="T8" fmla="*/ 65 w 77"/>
                    <a:gd name="T9" fmla="*/ 230 h 241"/>
                    <a:gd name="T10" fmla="*/ 69 w 77"/>
                    <a:gd name="T11" fmla="*/ 223 h 241"/>
                    <a:gd name="T12" fmla="*/ 73 w 77"/>
                    <a:gd name="T13" fmla="*/ 217 h 241"/>
                    <a:gd name="T14" fmla="*/ 75 w 77"/>
                    <a:gd name="T15" fmla="*/ 210 h 241"/>
                    <a:gd name="T16" fmla="*/ 77 w 77"/>
                    <a:gd name="T17" fmla="*/ 203 h 241"/>
                    <a:gd name="T18" fmla="*/ 77 w 77"/>
                    <a:gd name="T19" fmla="*/ 38 h 241"/>
                    <a:gd name="T20" fmla="*/ 75 w 77"/>
                    <a:gd name="T21" fmla="*/ 29 h 241"/>
                    <a:gd name="T22" fmla="*/ 73 w 77"/>
                    <a:gd name="T23" fmla="*/ 23 h 241"/>
                    <a:gd name="T24" fmla="*/ 69 w 77"/>
                    <a:gd name="T25" fmla="*/ 16 h 241"/>
                    <a:gd name="T26" fmla="*/ 65 w 77"/>
                    <a:gd name="T27" fmla="*/ 10 h 241"/>
                    <a:gd name="T28" fmla="*/ 59 w 77"/>
                    <a:gd name="T29" fmla="*/ 5 h 241"/>
                    <a:gd name="T30" fmla="*/ 53 w 77"/>
                    <a:gd name="T31" fmla="*/ 2 h 241"/>
                    <a:gd name="T32" fmla="*/ 45 w 77"/>
                    <a:gd name="T33" fmla="*/ 0 h 241"/>
                    <a:gd name="T34" fmla="*/ 38 w 77"/>
                    <a:gd name="T35" fmla="*/ 0 h 241"/>
                    <a:gd name="T36" fmla="*/ 29 w 77"/>
                    <a:gd name="T37" fmla="*/ 0 h 241"/>
                    <a:gd name="T38" fmla="*/ 22 w 77"/>
                    <a:gd name="T39" fmla="*/ 2 h 241"/>
                    <a:gd name="T40" fmla="*/ 15 w 77"/>
                    <a:gd name="T41" fmla="*/ 5 h 241"/>
                    <a:gd name="T42" fmla="*/ 10 w 77"/>
                    <a:gd name="T43" fmla="*/ 10 h 241"/>
                    <a:gd name="T44" fmla="*/ 5 w 77"/>
                    <a:gd name="T45" fmla="*/ 16 h 241"/>
                    <a:gd name="T46" fmla="*/ 2 w 77"/>
                    <a:gd name="T47" fmla="*/ 23 h 241"/>
                    <a:gd name="T48" fmla="*/ 0 w 77"/>
                    <a:gd name="T49" fmla="*/ 29 h 241"/>
                    <a:gd name="T50" fmla="*/ 0 w 77"/>
                    <a:gd name="T51" fmla="*/ 38 h 241"/>
                    <a:gd name="T52" fmla="*/ 0 w 77"/>
                    <a:gd name="T53" fmla="*/ 203 h 241"/>
                    <a:gd name="T54" fmla="*/ 0 w 77"/>
                    <a:gd name="T55" fmla="*/ 210 h 241"/>
                    <a:gd name="T56" fmla="*/ 2 w 77"/>
                    <a:gd name="T57" fmla="*/ 217 h 241"/>
                    <a:gd name="T58" fmla="*/ 5 w 77"/>
                    <a:gd name="T59" fmla="*/ 223 h 241"/>
                    <a:gd name="T60" fmla="*/ 10 w 77"/>
                    <a:gd name="T61" fmla="*/ 230 h 241"/>
                    <a:gd name="T62" fmla="*/ 15 w 77"/>
                    <a:gd name="T63" fmla="*/ 234 h 241"/>
                    <a:gd name="T64" fmla="*/ 22 w 77"/>
                    <a:gd name="T65" fmla="*/ 238 h 241"/>
                    <a:gd name="T66" fmla="*/ 29 w 77"/>
                    <a:gd name="T67" fmla="*/ 240 h 241"/>
                    <a:gd name="T68" fmla="*/ 38 w 77"/>
                    <a:gd name="T69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1">
                      <a:moveTo>
                        <a:pt x="38" y="241"/>
                      </a:moveTo>
                      <a:lnTo>
                        <a:pt x="45" y="240"/>
                      </a:lnTo>
                      <a:lnTo>
                        <a:pt x="53" y="238"/>
                      </a:lnTo>
                      <a:lnTo>
                        <a:pt x="59" y="234"/>
                      </a:lnTo>
                      <a:lnTo>
                        <a:pt x="65" y="230"/>
                      </a:lnTo>
                      <a:lnTo>
                        <a:pt x="69" y="223"/>
                      </a:lnTo>
                      <a:lnTo>
                        <a:pt x="73" y="217"/>
                      </a:lnTo>
                      <a:lnTo>
                        <a:pt x="75" y="210"/>
                      </a:lnTo>
                      <a:lnTo>
                        <a:pt x="77" y="203"/>
                      </a:lnTo>
                      <a:lnTo>
                        <a:pt x="77" y="38"/>
                      </a:lnTo>
                      <a:lnTo>
                        <a:pt x="75" y="29"/>
                      </a:lnTo>
                      <a:lnTo>
                        <a:pt x="73" y="23"/>
                      </a:lnTo>
                      <a:lnTo>
                        <a:pt x="69" y="16"/>
                      </a:lnTo>
                      <a:lnTo>
                        <a:pt x="65" y="10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5" y="16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0" y="203"/>
                      </a:lnTo>
                      <a:lnTo>
                        <a:pt x="0" y="210"/>
                      </a:lnTo>
                      <a:lnTo>
                        <a:pt x="2" y="217"/>
                      </a:lnTo>
                      <a:lnTo>
                        <a:pt x="5" y="223"/>
                      </a:lnTo>
                      <a:lnTo>
                        <a:pt x="10" y="230"/>
                      </a:lnTo>
                      <a:lnTo>
                        <a:pt x="15" y="234"/>
                      </a:lnTo>
                      <a:lnTo>
                        <a:pt x="22" y="238"/>
                      </a:lnTo>
                      <a:lnTo>
                        <a:pt x="29" y="240"/>
                      </a:lnTo>
                      <a:lnTo>
                        <a:pt x="38" y="24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3" name="Freeform 19"/>
                <p:cNvSpPr>
                  <a:spLocks/>
                </p:cNvSpPr>
                <p:nvPr/>
              </p:nvSpPr>
              <p:spPr bwMode="auto">
                <a:xfrm>
                  <a:off x="2735" y="732"/>
                  <a:ext cx="12" cy="17"/>
                </a:xfrm>
                <a:custGeom>
                  <a:avLst/>
                  <a:gdLst>
                    <a:gd name="T0" fmla="*/ 144 w 162"/>
                    <a:gd name="T1" fmla="*/ 212 h 217"/>
                    <a:gd name="T2" fmla="*/ 150 w 162"/>
                    <a:gd name="T3" fmla="*/ 206 h 217"/>
                    <a:gd name="T4" fmla="*/ 155 w 162"/>
                    <a:gd name="T5" fmla="*/ 201 h 217"/>
                    <a:gd name="T6" fmla="*/ 158 w 162"/>
                    <a:gd name="T7" fmla="*/ 195 h 217"/>
                    <a:gd name="T8" fmla="*/ 162 w 162"/>
                    <a:gd name="T9" fmla="*/ 189 h 217"/>
                    <a:gd name="T10" fmla="*/ 162 w 162"/>
                    <a:gd name="T11" fmla="*/ 180 h 217"/>
                    <a:gd name="T12" fmla="*/ 162 w 162"/>
                    <a:gd name="T13" fmla="*/ 174 h 217"/>
                    <a:gd name="T14" fmla="*/ 161 w 162"/>
                    <a:gd name="T15" fmla="*/ 167 h 217"/>
                    <a:gd name="T16" fmla="*/ 159 w 162"/>
                    <a:gd name="T17" fmla="*/ 161 h 217"/>
                    <a:gd name="T18" fmla="*/ 74 w 162"/>
                    <a:gd name="T19" fmla="*/ 19 h 217"/>
                    <a:gd name="T20" fmla="*/ 67 w 162"/>
                    <a:gd name="T21" fmla="*/ 12 h 217"/>
                    <a:gd name="T22" fmla="*/ 62 w 162"/>
                    <a:gd name="T23" fmla="*/ 7 h 217"/>
                    <a:gd name="T24" fmla="*/ 55 w 162"/>
                    <a:gd name="T25" fmla="*/ 4 h 217"/>
                    <a:gd name="T26" fmla="*/ 49 w 162"/>
                    <a:gd name="T27" fmla="*/ 2 h 217"/>
                    <a:gd name="T28" fmla="*/ 40 w 162"/>
                    <a:gd name="T29" fmla="*/ 0 h 217"/>
                    <a:gd name="T30" fmla="*/ 34 w 162"/>
                    <a:gd name="T31" fmla="*/ 1 h 217"/>
                    <a:gd name="T32" fmla="*/ 27 w 162"/>
                    <a:gd name="T33" fmla="*/ 3 h 217"/>
                    <a:gd name="T34" fmla="*/ 21 w 162"/>
                    <a:gd name="T35" fmla="*/ 7 h 217"/>
                    <a:gd name="T36" fmla="*/ 13 w 162"/>
                    <a:gd name="T37" fmla="*/ 10 h 217"/>
                    <a:gd name="T38" fmla="*/ 8 w 162"/>
                    <a:gd name="T39" fmla="*/ 16 h 217"/>
                    <a:gd name="T40" fmla="*/ 4 w 162"/>
                    <a:gd name="T41" fmla="*/ 23 h 217"/>
                    <a:gd name="T42" fmla="*/ 2 w 162"/>
                    <a:gd name="T43" fmla="*/ 30 h 217"/>
                    <a:gd name="T44" fmla="*/ 0 w 162"/>
                    <a:gd name="T45" fmla="*/ 36 h 217"/>
                    <a:gd name="T46" fmla="*/ 1 w 162"/>
                    <a:gd name="T47" fmla="*/ 44 h 217"/>
                    <a:gd name="T48" fmla="*/ 3 w 162"/>
                    <a:gd name="T49" fmla="*/ 52 h 217"/>
                    <a:gd name="T50" fmla="*/ 7 w 162"/>
                    <a:gd name="T51" fmla="*/ 60 h 217"/>
                    <a:gd name="T52" fmla="*/ 91 w 162"/>
                    <a:gd name="T53" fmla="*/ 200 h 217"/>
                    <a:gd name="T54" fmla="*/ 95 w 162"/>
                    <a:gd name="T55" fmla="*/ 205 h 217"/>
                    <a:gd name="T56" fmla="*/ 102 w 162"/>
                    <a:gd name="T57" fmla="*/ 210 h 217"/>
                    <a:gd name="T58" fmla="*/ 108 w 162"/>
                    <a:gd name="T59" fmla="*/ 214 h 217"/>
                    <a:gd name="T60" fmla="*/ 115 w 162"/>
                    <a:gd name="T61" fmla="*/ 217 h 217"/>
                    <a:gd name="T62" fmla="*/ 121 w 162"/>
                    <a:gd name="T63" fmla="*/ 217 h 217"/>
                    <a:gd name="T64" fmla="*/ 130 w 162"/>
                    <a:gd name="T65" fmla="*/ 217 h 217"/>
                    <a:gd name="T66" fmla="*/ 136 w 162"/>
                    <a:gd name="T67" fmla="*/ 215 h 217"/>
                    <a:gd name="T68" fmla="*/ 144 w 162"/>
                    <a:gd name="T69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2" h="217">
                      <a:moveTo>
                        <a:pt x="144" y="212"/>
                      </a:moveTo>
                      <a:lnTo>
                        <a:pt x="150" y="206"/>
                      </a:lnTo>
                      <a:lnTo>
                        <a:pt x="155" y="201"/>
                      </a:lnTo>
                      <a:lnTo>
                        <a:pt x="158" y="195"/>
                      </a:lnTo>
                      <a:lnTo>
                        <a:pt x="162" y="189"/>
                      </a:lnTo>
                      <a:lnTo>
                        <a:pt x="162" y="180"/>
                      </a:lnTo>
                      <a:lnTo>
                        <a:pt x="162" y="174"/>
                      </a:lnTo>
                      <a:lnTo>
                        <a:pt x="161" y="167"/>
                      </a:lnTo>
                      <a:lnTo>
                        <a:pt x="159" y="161"/>
                      </a:lnTo>
                      <a:lnTo>
                        <a:pt x="74" y="19"/>
                      </a:lnTo>
                      <a:lnTo>
                        <a:pt x="67" y="12"/>
                      </a:lnTo>
                      <a:lnTo>
                        <a:pt x="62" y="7"/>
                      </a:lnTo>
                      <a:lnTo>
                        <a:pt x="55" y="4"/>
                      </a:lnTo>
                      <a:lnTo>
                        <a:pt x="49" y="2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7" y="3"/>
                      </a:lnTo>
                      <a:lnTo>
                        <a:pt x="21" y="7"/>
                      </a:lnTo>
                      <a:lnTo>
                        <a:pt x="13" y="10"/>
                      </a:lnTo>
                      <a:lnTo>
                        <a:pt x="8" y="16"/>
                      </a:lnTo>
                      <a:lnTo>
                        <a:pt x="4" y="23"/>
                      </a:lnTo>
                      <a:lnTo>
                        <a:pt x="2" y="30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3" y="52"/>
                      </a:lnTo>
                      <a:lnTo>
                        <a:pt x="7" y="60"/>
                      </a:lnTo>
                      <a:lnTo>
                        <a:pt x="91" y="200"/>
                      </a:lnTo>
                      <a:lnTo>
                        <a:pt x="95" y="205"/>
                      </a:lnTo>
                      <a:lnTo>
                        <a:pt x="102" y="210"/>
                      </a:lnTo>
                      <a:lnTo>
                        <a:pt x="108" y="214"/>
                      </a:lnTo>
                      <a:lnTo>
                        <a:pt x="115" y="217"/>
                      </a:lnTo>
                      <a:lnTo>
                        <a:pt x="121" y="217"/>
                      </a:lnTo>
                      <a:lnTo>
                        <a:pt x="130" y="217"/>
                      </a:lnTo>
                      <a:lnTo>
                        <a:pt x="136" y="215"/>
                      </a:lnTo>
                      <a:lnTo>
                        <a:pt x="144" y="21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4" name="Freeform 20"/>
                <p:cNvSpPr>
                  <a:spLocks/>
                </p:cNvSpPr>
                <p:nvPr/>
              </p:nvSpPr>
              <p:spPr bwMode="auto">
                <a:xfrm>
                  <a:off x="2907" y="729"/>
                  <a:ext cx="22" cy="45"/>
                </a:xfrm>
                <a:custGeom>
                  <a:avLst/>
                  <a:gdLst>
                    <a:gd name="T0" fmla="*/ 145 w 290"/>
                    <a:gd name="T1" fmla="*/ 597 h 597"/>
                    <a:gd name="T2" fmla="*/ 115 w 290"/>
                    <a:gd name="T3" fmla="*/ 594 h 597"/>
                    <a:gd name="T4" fmla="*/ 89 w 290"/>
                    <a:gd name="T5" fmla="*/ 585 h 597"/>
                    <a:gd name="T6" fmla="*/ 64 w 290"/>
                    <a:gd name="T7" fmla="*/ 571 h 597"/>
                    <a:gd name="T8" fmla="*/ 43 w 290"/>
                    <a:gd name="T9" fmla="*/ 554 h 597"/>
                    <a:gd name="T10" fmla="*/ 24 w 290"/>
                    <a:gd name="T11" fmla="*/ 533 h 597"/>
                    <a:gd name="T12" fmla="*/ 11 w 290"/>
                    <a:gd name="T13" fmla="*/ 509 h 597"/>
                    <a:gd name="T14" fmla="*/ 2 w 290"/>
                    <a:gd name="T15" fmla="*/ 481 h 597"/>
                    <a:gd name="T16" fmla="*/ 0 w 290"/>
                    <a:gd name="T17" fmla="*/ 453 h 597"/>
                    <a:gd name="T18" fmla="*/ 0 w 290"/>
                    <a:gd name="T19" fmla="*/ 144 h 597"/>
                    <a:gd name="T20" fmla="*/ 2 w 290"/>
                    <a:gd name="T21" fmla="*/ 114 h 597"/>
                    <a:gd name="T22" fmla="*/ 11 w 290"/>
                    <a:gd name="T23" fmla="*/ 88 h 597"/>
                    <a:gd name="T24" fmla="*/ 24 w 290"/>
                    <a:gd name="T25" fmla="*/ 63 h 597"/>
                    <a:gd name="T26" fmla="*/ 43 w 290"/>
                    <a:gd name="T27" fmla="*/ 43 h 597"/>
                    <a:gd name="T28" fmla="*/ 64 w 290"/>
                    <a:gd name="T29" fmla="*/ 24 h 597"/>
                    <a:gd name="T30" fmla="*/ 89 w 290"/>
                    <a:gd name="T31" fmla="*/ 10 h 597"/>
                    <a:gd name="T32" fmla="*/ 115 w 290"/>
                    <a:gd name="T33" fmla="*/ 2 h 597"/>
                    <a:gd name="T34" fmla="*/ 145 w 290"/>
                    <a:gd name="T35" fmla="*/ 0 h 597"/>
                    <a:gd name="T36" fmla="*/ 173 w 290"/>
                    <a:gd name="T37" fmla="*/ 2 h 597"/>
                    <a:gd name="T38" fmla="*/ 200 w 290"/>
                    <a:gd name="T39" fmla="*/ 10 h 597"/>
                    <a:gd name="T40" fmla="*/ 225 w 290"/>
                    <a:gd name="T41" fmla="*/ 24 h 597"/>
                    <a:gd name="T42" fmla="*/ 247 w 290"/>
                    <a:gd name="T43" fmla="*/ 43 h 597"/>
                    <a:gd name="T44" fmla="*/ 264 w 290"/>
                    <a:gd name="T45" fmla="*/ 63 h 597"/>
                    <a:gd name="T46" fmla="*/ 277 w 290"/>
                    <a:gd name="T47" fmla="*/ 88 h 597"/>
                    <a:gd name="T48" fmla="*/ 287 w 290"/>
                    <a:gd name="T49" fmla="*/ 114 h 597"/>
                    <a:gd name="T50" fmla="*/ 290 w 290"/>
                    <a:gd name="T51" fmla="*/ 144 h 597"/>
                    <a:gd name="T52" fmla="*/ 290 w 290"/>
                    <a:gd name="T53" fmla="*/ 453 h 597"/>
                    <a:gd name="T54" fmla="*/ 287 w 290"/>
                    <a:gd name="T55" fmla="*/ 481 h 597"/>
                    <a:gd name="T56" fmla="*/ 277 w 290"/>
                    <a:gd name="T57" fmla="*/ 509 h 597"/>
                    <a:gd name="T58" fmla="*/ 264 w 290"/>
                    <a:gd name="T59" fmla="*/ 533 h 597"/>
                    <a:gd name="T60" fmla="*/ 247 w 290"/>
                    <a:gd name="T61" fmla="*/ 554 h 597"/>
                    <a:gd name="T62" fmla="*/ 225 w 290"/>
                    <a:gd name="T63" fmla="*/ 571 h 597"/>
                    <a:gd name="T64" fmla="*/ 200 w 290"/>
                    <a:gd name="T65" fmla="*/ 585 h 597"/>
                    <a:gd name="T66" fmla="*/ 173 w 290"/>
                    <a:gd name="T67" fmla="*/ 594 h 597"/>
                    <a:gd name="T68" fmla="*/ 145 w 290"/>
                    <a:gd name="T69" fmla="*/ 597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90" h="597">
                      <a:moveTo>
                        <a:pt x="145" y="597"/>
                      </a:moveTo>
                      <a:lnTo>
                        <a:pt x="115" y="594"/>
                      </a:lnTo>
                      <a:lnTo>
                        <a:pt x="89" y="585"/>
                      </a:lnTo>
                      <a:lnTo>
                        <a:pt x="64" y="571"/>
                      </a:lnTo>
                      <a:lnTo>
                        <a:pt x="43" y="554"/>
                      </a:lnTo>
                      <a:lnTo>
                        <a:pt x="24" y="533"/>
                      </a:lnTo>
                      <a:lnTo>
                        <a:pt x="11" y="509"/>
                      </a:lnTo>
                      <a:lnTo>
                        <a:pt x="2" y="481"/>
                      </a:lnTo>
                      <a:lnTo>
                        <a:pt x="0" y="453"/>
                      </a:lnTo>
                      <a:lnTo>
                        <a:pt x="0" y="144"/>
                      </a:lnTo>
                      <a:lnTo>
                        <a:pt x="2" y="114"/>
                      </a:lnTo>
                      <a:lnTo>
                        <a:pt x="11" y="88"/>
                      </a:lnTo>
                      <a:lnTo>
                        <a:pt x="24" y="63"/>
                      </a:lnTo>
                      <a:lnTo>
                        <a:pt x="43" y="43"/>
                      </a:lnTo>
                      <a:lnTo>
                        <a:pt x="64" y="24"/>
                      </a:lnTo>
                      <a:lnTo>
                        <a:pt x="89" y="10"/>
                      </a:lnTo>
                      <a:lnTo>
                        <a:pt x="115" y="2"/>
                      </a:lnTo>
                      <a:lnTo>
                        <a:pt x="145" y="0"/>
                      </a:lnTo>
                      <a:lnTo>
                        <a:pt x="173" y="2"/>
                      </a:lnTo>
                      <a:lnTo>
                        <a:pt x="200" y="10"/>
                      </a:lnTo>
                      <a:lnTo>
                        <a:pt x="225" y="24"/>
                      </a:lnTo>
                      <a:lnTo>
                        <a:pt x="247" y="43"/>
                      </a:lnTo>
                      <a:lnTo>
                        <a:pt x="264" y="63"/>
                      </a:lnTo>
                      <a:lnTo>
                        <a:pt x="277" y="88"/>
                      </a:lnTo>
                      <a:lnTo>
                        <a:pt x="287" y="114"/>
                      </a:lnTo>
                      <a:lnTo>
                        <a:pt x="290" y="144"/>
                      </a:lnTo>
                      <a:lnTo>
                        <a:pt x="290" y="453"/>
                      </a:lnTo>
                      <a:lnTo>
                        <a:pt x="287" y="481"/>
                      </a:lnTo>
                      <a:lnTo>
                        <a:pt x="277" y="509"/>
                      </a:lnTo>
                      <a:lnTo>
                        <a:pt x="264" y="533"/>
                      </a:lnTo>
                      <a:lnTo>
                        <a:pt x="247" y="554"/>
                      </a:lnTo>
                      <a:lnTo>
                        <a:pt x="225" y="571"/>
                      </a:lnTo>
                      <a:lnTo>
                        <a:pt x="200" y="585"/>
                      </a:lnTo>
                      <a:lnTo>
                        <a:pt x="173" y="594"/>
                      </a:lnTo>
                      <a:lnTo>
                        <a:pt x="145" y="597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5" name="Freeform 21"/>
                <p:cNvSpPr>
                  <a:spLocks/>
                </p:cNvSpPr>
                <p:nvPr/>
              </p:nvSpPr>
              <p:spPr bwMode="auto">
                <a:xfrm>
                  <a:off x="2894" y="711"/>
                  <a:ext cx="41" cy="51"/>
                </a:xfrm>
                <a:custGeom>
                  <a:avLst/>
                  <a:gdLst>
                    <a:gd name="T0" fmla="*/ 500 w 531"/>
                    <a:gd name="T1" fmla="*/ 660 h 660"/>
                    <a:gd name="T2" fmla="*/ 0 w 531"/>
                    <a:gd name="T3" fmla="*/ 24 h 660"/>
                    <a:gd name="T4" fmla="*/ 31 w 531"/>
                    <a:gd name="T5" fmla="*/ 0 h 660"/>
                    <a:gd name="T6" fmla="*/ 531 w 531"/>
                    <a:gd name="T7" fmla="*/ 636 h 660"/>
                    <a:gd name="T8" fmla="*/ 500 w 531"/>
                    <a:gd name="T9" fmla="*/ 66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1" h="660">
                      <a:moveTo>
                        <a:pt x="500" y="660"/>
                      </a:moveTo>
                      <a:lnTo>
                        <a:pt x="0" y="24"/>
                      </a:lnTo>
                      <a:lnTo>
                        <a:pt x="31" y="0"/>
                      </a:lnTo>
                      <a:lnTo>
                        <a:pt x="531" y="636"/>
                      </a:lnTo>
                      <a:lnTo>
                        <a:pt x="500" y="660"/>
                      </a:lnTo>
                      <a:close/>
                    </a:path>
                  </a:pathLst>
                </a:custGeom>
                <a:solidFill>
                  <a:srgbClr val="B34D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6" name="Freeform 22"/>
                <p:cNvSpPr>
                  <a:spLocks/>
                </p:cNvSpPr>
                <p:nvPr/>
              </p:nvSpPr>
              <p:spPr bwMode="auto">
                <a:xfrm>
                  <a:off x="2887" y="702"/>
                  <a:ext cx="10" cy="11"/>
                </a:xfrm>
                <a:custGeom>
                  <a:avLst/>
                  <a:gdLst>
                    <a:gd name="T0" fmla="*/ 116 w 120"/>
                    <a:gd name="T1" fmla="*/ 142 h 144"/>
                    <a:gd name="T2" fmla="*/ 109 w 120"/>
                    <a:gd name="T3" fmla="*/ 144 h 144"/>
                    <a:gd name="T4" fmla="*/ 101 w 120"/>
                    <a:gd name="T5" fmla="*/ 144 h 144"/>
                    <a:gd name="T6" fmla="*/ 90 w 120"/>
                    <a:gd name="T7" fmla="*/ 141 h 144"/>
                    <a:gd name="T8" fmla="*/ 80 w 120"/>
                    <a:gd name="T9" fmla="*/ 136 h 144"/>
                    <a:gd name="T10" fmla="*/ 68 w 120"/>
                    <a:gd name="T11" fmla="*/ 127 h 144"/>
                    <a:gd name="T12" fmla="*/ 57 w 120"/>
                    <a:gd name="T13" fmla="*/ 118 h 144"/>
                    <a:gd name="T14" fmla="*/ 44 w 120"/>
                    <a:gd name="T15" fmla="*/ 105 h 144"/>
                    <a:gd name="T16" fmla="*/ 34 w 120"/>
                    <a:gd name="T17" fmla="*/ 93 h 144"/>
                    <a:gd name="T18" fmla="*/ 23 w 120"/>
                    <a:gd name="T19" fmla="*/ 77 h 144"/>
                    <a:gd name="T20" fmla="*/ 13 w 120"/>
                    <a:gd name="T21" fmla="*/ 63 h 144"/>
                    <a:gd name="T22" fmla="*/ 6 w 120"/>
                    <a:gd name="T23" fmla="*/ 49 h 144"/>
                    <a:gd name="T24" fmla="*/ 3 w 120"/>
                    <a:gd name="T25" fmla="*/ 37 h 144"/>
                    <a:gd name="T26" fmla="*/ 0 w 120"/>
                    <a:gd name="T27" fmla="*/ 25 h 144"/>
                    <a:gd name="T28" fmla="*/ 0 w 120"/>
                    <a:gd name="T29" fmla="*/ 15 h 144"/>
                    <a:gd name="T30" fmla="*/ 1 w 120"/>
                    <a:gd name="T31" fmla="*/ 7 h 144"/>
                    <a:gd name="T32" fmla="*/ 6 w 120"/>
                    <a:gd name="T33" fmla="*/ 3 h 144"/>
                    <a:gd name="T34" fmla="*/ 11 w 120"/>
                    <a:gd name="T35" fmla="*/ 0 h 144"/>
                    <a:gd name="T36" fmla="*/ 19 w 120"/>
                    <a:gd name="T37" fmla="*/ 0 h 144"/>
                    <a:gd name="T38" fmla="*/ 29 w 120"/>
                    <a:gd name="T39" fmla="*/ 2 h 144"/>
                    <a:gd name="T40" fmla="*/ 40 w 120"/>
                    <a:gd name="T41" fmla="*/ 8 h 144"/>
                    <a:gd name="T42" fmla="*/ 51 w 120"/>
                    <a:gd name="T43" fmla="*/ 15 h 144"/>
                    <a:gd name="T44" fmla="*/ 63 w 120"/>
                    <a:gd name="T45" fmla="*/ 26 h 144"/>
                    <a:gd name="T46" fmla="*/ 76 w 120"/>
                    <a:gd name="T47" fmla="*/ 37 h 144"/>
                    <a:gd name="T48" fmla="*/ 88 w 120"/>
                    <a:gd name="T49" fmla="*/ 52 h 144"/>
                    <a:gd name="T50" fmla="*/ 97 w 120"/>
                    <a:gd name="T51" fmla="*/ 65 h 144"/>
                    <a:gd name="T52" fmla="*/ 106 w 120"/>
                    <a:gd name="T53" fmla="*/ 80 h 144"/>
                    <a:gd name="T54" fmla="*/ 112 w 120"/>
                    <a:gd name="T55" fmla="*/ 93 h 144"/>
                    <a:gd name="T56" fmla="*/ 117 w 120"/>
                    <a:gd name="T57" fmla="*/ 107 h 144"/>
                    <a:gd name="T58" fmla="*/ 119 w 120"/>
                    <a:gd name="T59" fmla="*/ 118 h 144"/>
                    <a:gd name="T60" fmla="*/ 120 w 120"/>
                    <a:gd name="T61" fmla="*/ 127 h 144"/>
                    <a:gd name="T62" fmla="*/ 119 w 120"/>
                    <a:gd name="T63" fmla="*/ 136 h 144"/>
                    <a:gd name="T64" fmla="*/ 116 w 120"/>
                    <a:gd name="T65" fmla="*/ 14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0" h="144">
                      <a:moveTo>
                        <a:pt x="116" y="142"/>
                      </a:moveTo>
                      <a:lnTo>
                        <a:pt x="109" y="144"/>
                      </a:lnTo>
                      <a:lnTo>
                        <a:pt x="101" y="144"/>
                      </a:lnTo>
                      <a:lnTo>
                        <a:pt x="90" y="141"/>
                      </a:lnTo>
                      <a:lnTo>
                        <a:pt x="80" y="136"/>
                      </a:lnTo>
                      <a:lnTo>
                        <a:pt x="68" y="127"/>
                      </a:lnTo>
                      <a:lnTo>
                        <a:pt x="57" y="118"/>
                      </a:lnTo>
                      <a:lnTo>
                        <a:pt x="44" y="105"/>
                      </a:lnTo>
                      <a:lnTo>
                        <a:pt x="34" y="93"/>
                      </a:lnTo>
                      <a:lnTo>
                        <a:pt x="23" y="77"/>
                      </a:lnTo>
                      <a:lnTo>
                        <a:pt x="13" y="63"/>
                      </a:lnTo>
                      <a:lnTo>
                        <a:pt x="6" y="49"/>
                      </a:lnTo>
                      <a:lnTo>
                        <a:pt x="3" y="37"/>
                      </a:lnTo>
                      <a:lnTo>
                        <a:pt x="0" y="25"/>
                      </a:lnTo>
                      <a:lnTo>
                        <a:pt x="0" y="15"/>
                      </a:lnTo>
                      <a:lnTo>
                        <a:pt x="1" y="7"/>
                      </a:lnTo>
                      <a:lnTo>
                        <a:pt x="6" y="3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9" y="2"/>
                      </a:lnTo>
                      <a:lnTo>
                        <a:pt x="40" y="8"/>
                      </a:lnTo>
                      <a:lnTo>
                        <a:pt x="51" y="15"/>
                      </a:lnTo>
                      <a:lnTo>
                        <a:pt x="63" y="26"/>
                      </a:lnTo>
                      <a:lnTo>
                        <a:pt x="76" y="37"/>
                      </a:lnTo>
                      <a:lnTo>
                        <a:pt x="88" y="52"/>
                      </a:lnTo>
                      <a:lnTo>
                        <a:pt x="97" y="65"/>
                      </a:lnTo>
                      <a:lnTo>
                        <a:pt x="106" y="80"/>
                      </a:lnTo>
                      <a:lnTo>
                        <a:pt x="112" y="93"/>
                      </a:lnTo>
                      <a:lnTo>
                        <a:pt x="117" y="107"/>
                      </a:lnTo>
                      <a:lnTo>
                        <a:pt x="119" y="118"/>
                      </a:lnTo>
                      <a:lnTo>
                        <a:pt x="120" y="127"/>
                      </a:lnTo>
                      <a:lnTo>
                        <a:pt x="119" y="136"/>
                      </a:lnTo>
                      <a:lnTo>
                        <a:pt x="116" y="142"/>
                      </a:lnTo>
                      <a:close/>
                    </a:path>
                  </a:pathLst>
                </a:custGeom>
                <a:solidFill>
                  <a:srgbClr val="B34D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/>
              </p:nvSpPr>
              <p:spPr bwMode="auto">
                <a:xfrm>
                  <a:off x="2923" y="730"/>
                  <a:ext cx="6" cy="19"/>
                </a:xfrm>
                <a:custGeom>
                  <a:avLst/>
                  <a:gdLst>
                    <a:gd name="T0" fmla="*/ 38 w 77"/>
                    <a:gd name="T1" fmla="*/ 242 h 242"/>
                    <a:gd name="T2" fmla="*/ 29 w 77"/>
                    <a:gd name="T3" fmla="*/ 240 h 242"/>
                    <a:gd name="T4" fmla="*/ 23 w 77"/>
                    <a:gd name="T5" fmla="*/ 238 h 242"/>
                    <a:gd name="T6" fmla="*/ 15 w 77"/>
                    <a:gd name="T7" fmla="*/ 234 h 242"/>
                    <a:gd name="T8" fmla="*/ 10 w 77"/>
                    <a:gd name="T9" fmla="*/ 229 h 242"/>
                    <a:gd name="T10" fmla="*/ 5 w 77"/>
                    <a:gd name="T11" fmla="*/ 223 h 242"/>
                    <a:gd name="T12" fmla="*/ 2 w 77"/>
                    <a:gd name="T13" fmla="*/ 217 h 242"/>
                    <a:gd name="T14" fmla="*/ 0 w 77"/>
                    <a:gd name="T15" fmla="*/ 210 h 242"/>
                    <a:gd name="T16" fmla="*/ 0 w 77"/>
                    <a:gd name="T17" fmla="*/ 202 h 242"/>
                    <a:gd name="T18" fmla="*/ 0 w 77"/>
                    <a:gd name="T19" fmla="*/ 38 h 242"/>
                    <a:gd name="T20" fmla="*/ 0 w 77"/>
                    <a:gd name="T21" fmla="*/ 30 h 242"/>
                    <a:gd name="T22" fmla="*/ 2 w 77"/>
                    <a:gd name="T23" fmla="*/ 23 h 242"/>
                    <a:gd name="T24" fmla="*/ 5 w 77"/>
                    <a:gd name="T25" fmla="*/ 17 h 242"/>
                    <a:gd name="T26" fmla="*/ 10 w 77"/>
                    <a:gd name="T27" fmla="*/ 11 h 242"/>
                    <a:gd name="T28" fmla="*/ 15 w 77"/>
                    <a:gd name="T29" fmla="*/ 5 h 242"/>
                    <a:gd name="T30" fmla="*/ 23 w 77"/>
                    <a:gd name="T31" fmla="*/ 2 h 242"/>
                    <a:gd name="T32" fmla="*/ 29 w 77"/>
                    <a:gd name="T33" fmla="*/ 0 h 242"/>
                    <a:gd name="T34" fmla="*/ 38 w 77"/>
                    <a:gd name="T35" fmla="*/ 0 h 242"/>
                    <a:gd name="T36" fmla="*/ 46 w 77"/>
                    <a:gd name="T37" fmla="*/ 0 h 242"/>
                    <a:gd name="T38" fmla="*/ 53 w 77"/>
                    <a:gd name="T39" fmla="*/ 2 h 242"/>
                    <a:gd name="T40" fmla="*/ 59 w 77"/>
                    <a:gd name="T41" fmla="*/ 5 h 242"/>
                    <a:gd name="T42" fmla="*/ 65 w 77"/>
                    <a:gd name="T43" fmla="*/ 11 h 242"/>
                    <a:gd name="T44" fmla="*/ 68 w 77"/>
                    <a:gd name="T45" fmla="*/ 17 h 242"/>
                    <a:gd name="T46" fmla="*/ 73 w 77"/>
                    <a:gd name="T47" fmla="*/ 23 h 242"/>
                    <a:gd name="T48" fmla="*/ 75 w 77"/>
                    <a:gd name="T49" fmla="*/ 30 h 242"/>
                    <a:gd name="T50" fmla="*/ 77 w 77"/>
                    <a:gd name="T51" fmla="*/ 38 h 242"/>
                    <a:gd name="T52" fmla="*/ 77 w 77"/>
                    <a:gd name="T53" fmla="*/ 202 h 242"/>
                    <a:gd name="T54" fmla="*/ 75 w 77"/>
                    <a:gd name="T55" fmla="*/ 210 h 242"/>
                    <a:gd name="T56" fmla="*/ 73 w 77"/>
                    <a:gd name="T57" fmla="*/ 217 h 242"/>
                    <a:gd name="T58" fmla="*/ 68 w 77"/>
                    <a:gd name="T59" fmla="*/ 223 h 242"/>
                    <a:gd name="T60" fmla="*/ 65 w 77"/>
                    <a:gd name="T61" fmla="*/ 229 h 242"/>
                    <a:gd name="T62" fmla="*/ 59 w 77"/>
                    <a:gd name="T63" fmla="*/ 234 h 242"/>
                    <a:gd name="T64" fmla="*/ 53 w 77"/>
                    <a:gd name="T65" fmla="*/ 238 h 242"/>
                    <a:gd name="T66" fmla="*/ 46 w 77"/>
                    <a:gd name="T67" fmla="*/ 240 h 242"/>
                    <a:gd name="T68" fmla="*/ 38 w 77"/>
                    <a:gd name="T6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2">
                      <a:moveTo>
                        <a:pt x="38" y="242"/>
                      </a:moveTo>
                      <a:lnTo>
                        <a:pt x="29" y="240"/>
                      </a:lnTo>
                      <a:lnTo>
                        <a:pt x="23" y="238"/>
                      </a:lnTo>
                      <a:lnTo>
                        <a:pt x="15" y="234"/>
                      </a:lnTo>
                      <a:lnTo>
                        <a:pt x="10" y="229"/>
                      </a:lnTo>
                      <a:lnTo>
                        <a:pt x="5" y="223"/>
                      </a:lnTo>
                      <a:lnTo>
                        <a:pt x="2" y="217"/>
                      </a:lnTo>
                      <a:lnTo>
                        <a:pt x="0" y="210"/>
                      </a:lnTo>
                      <a:lnTo>
                        <a:pt x="0" y="202"/>
                      </a:lnTo>
                      <a:lnTo>
                        <a:pt x="0" y="38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5" y="17"/>
                      </a:lnTo>
                      <a:lnTo>
                        <a:pt x="10" y="11"/>
                      </a:lnTo>
                      <a:lnTo>
                        <a:pt x="15" y="5"/>
                      </a:lnTo>
                      <a:lnTo>
                        <a:pt x="23" y="2"/>
                      </a:lnTo>
                      <a:lnTo>
                        <a:pt x="29" y="0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53" y="2"/>
                      </a:lnTo>
                      <a:lnTo>
                        <a:pt x="59" y="5"/>
                      </a:lnTo>
                      <a:lnTo>
                        <a:pt x="65" y="11"/>
                      </a:lnTo>
                      <a:lnTo>
                        <a:pt x="68" y="17"/>
                      </a:lnTo>
                      <a:lnTo>
                        <a:pt x="73" y="23"/>
                      </a:lnTo>
                      <a:lnTo>
                        <a:pt x="75" y="30"/>
                      </a:lnTo>
                      <a:lnTo>
                        <a:pt x="77" y="38"/>
                      </a:lnTo>
                      <a:lnTo>
                        <a:pt x="77" y="202"/>
                      </a:lnTo>
                      <a:lnTo>
                        <a:pt x="75" y="210"/>
                      </a:lnTo>
                      <a:lnTo>
                        <a:pt x="73" y="217"/>
                      </a:lnTo>
                      <a:lnTo>
                        <a:pt x="68" y="223"/>
                      </a:lnTo>
                      <a:lnTo>
                        <a:pt x="65" y="229"/>
                      </a:lnTo>
                      <a:lnTo>
                        <a:pt x="59" y="234"/>
                      </a:lnTo>
                      <a:lnTo>
                        <a:pt x="53" y="238"/>
                      </a:lnTo>
                      <a:lnTo>
                        <a:pt x="46" y="240"/>
                      </a:lnTo>
                      <a:lnTo>
                        <a:pt x="38" y="24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/>
              </p:nvSpPr>
              <p:spPr bwMode="auto">
                <a:xfrm>
                  <a:off x="2917" y="724"/>
                  <a:ext cx="6" cy="19"/>
                </a:xfrm>
                <a:custGeom>
                  <a:avLst/>
                  <a:gdLst>
                    <a:gd name="T0" fmla="*/ 39 w 78"/>
                    <a:gd name="T1" fmla="*/ 241 h 241"/>
                    <a:gd name="T2" fmla="*/ 30 w 78"/>
                    <a:gd name="T3" fmla="*/ 240 h 241"/>
                    <a:gd name="T4" fmla="*/ 24 w 78"/>
                    <a:gd name="T5" fmla="*/ 238 h 241"/>
                    <a:gd name="T6" fmla="*/ 16 w 78"/>
                    <a:gd name="T7" fmla="*/ 234 h 241"/>
                    <a:gd name="T8" fmla="*/ 11 w 78"/>
                    <a:gd name="T9" fmla="*/ 230 h 241"/>
                    <a:gd name="T10" fmla="*/ 5 w 78"/>
                    <a:gd name="T11" fmla="*/ 223 h 241"/>
                    <a:gd name="T12" fmla="*/ 2 w 78"/>
                    <a:gd name="T13" fmla="*/ 217 h 241"/>
                    <a:gd name="T14" fmla="*/ 0 w 78"/>
                    <a:gd name="T15" fmla="*/ 210 h 241"/>
                    <a:gd name="T16" fmla="*/ 0 w 78"/>
                    <a:gd name="T17" fmla="*/ 203 h 241"/>
                    <a:gd name="T18" fmla="*/ 0 w 78"/>
                    <a:gd name="T19" fmla="*/ 39 h 241"/>
                    <a:gd name="T20" fmla="*/ 0 w 78"/>
                    <a:gd name="T21" fmla="*/ 30 h 241"/>
                    <a:gd name="T22" fmla="*/ 2 w 78"/>
                    <a:gd name="T23" fmla="*/ 23 h 241"/>
                    <a:gd name="T24" fmla="*/ 5 w 78"/>
                    <a:gd name="T25" fmla="*/ 17 h 241"/>
                    <a:gd name="T26" fmla="*/ 11 w 78"/>
                    <a:gd name="T27" fmla="*/ 12 h 241"/>
                    <a:gd name="T28" fmla="*/ 16 w 78"/>
                    <a:gd name="T29" fmla="*/ 5 h 241"/>
                    <a:gd name="T30" fmla="*/ 24 w 78"/>
                    <a:gd name="T31" fmla="*/ 2 h 241"/>
                    <a:gd name="T32" fmla="*/ 30 w 78"/>
                    <a:gd name="T33" fmla="*/ 0 h 241"/>
                    <a:gd name="T34" fmla="*/ 39 w 78"/>
                    <a:gd name="T35" fmla="*/ 0 h 241"/>
                    <a:gd name="T36" fmla="*/ 47 w 78"/>
                    <a:gd name="T37" fmla="*/ 0 h 241"/>
                    <a:gd name="T38" fmla="*/ 54 w 78"/>
                    <a:gd name="T39" fmla="*/ 2 h 241"/>
                    <a:gd name="T40" fmla="*/ 60 w 78"/>
                    <a:gd name="T41" fmla="*/ 5 h 241"/>
                    <a:gd name="T42" fmla="*/ 66 w 78"/>
                    <a:gd name="T43" fmla="*/ 12 h 241"/>
                    <a:gd name="T44" fmla="*/ 69 w 78"/>
                    <a:gd name="T45" fmla="*/ 17 h 241"/>
                    <a:gd name="T46" fmla="*/ 74 w 78"/>
                    <a:gd name="T47" fmla="*/ 23 h 241"/>
                    <a:gd name="T48" fmla="*/ 76 w 78"/>
                    <a:gd name="T49" fmla="*/ 30 h 241"/>
                    <a:gd name="T50" fmla="*/ 78 w 78"/>
                    <a:gd name="T51" fmla="*/ 39 h 241"/>
                    <a:gd name="T52" fmla="*/ 78 w 78"/>
                    <a:gd name="T53" fmla="*/ 203 h 241"/>
                    <a:gd name="T54" fmla="*/ 76 w 78"/>
                    <a:gd name="T55" fmla="*/ 210 h 241"/>
                    <a:gd name="T56" fmla="*/ 74 w 78"/>
                    <a:gd name="T57" fmla="*/ 217 h 241"/>
                    <a:gd name="T58" fmla="*/ 69 w 78"/>
                    <a:gd name="T59" fmla="*/ 223 h 241"/>
                    <a:gd name="T60" fmla="*/ 66 w 78"/>
                    <a:gd name="T61" fmla="*/ 230 h 241"/>
                    <a:gd name="T62" fmla="*/ 60 w 78"/>
                    <a:gd name="T63" fmla="*/ 234 h 241"/>
                    <a:gd name="T64" fmla="*/ 54 w 78"/>
                    <a:gd name="T65" fmla="*/ 238 h 241"/>
                    <a:gd name="T66" fmla="*/ 47 w 78"/>
                    <a:gd name="T67" fmla="*/ 240 h 241"/>
                    <a:gd name="T68" fmla="*/ 39 w 78"/>
                    <a:gd name="T69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8" h="241">
                      <a:moveTo>
                        <a:pt x="39" y="241"/>
                      </a:moveTo>
                      <a:lnTo>
                        <a:pt x="30" y="240"/>
                      </a:lnTo>
                      <a:lnTo>
                        <a:pt x="24" y="238"/>
                      </a:lnTo>
                      <a:lnTo>
                        <a:pt x="16" y="234"/>
                      </a:lnTo>
                      <a:lnTo>
                        <a:pt x="11" y="230"/>
                      </a:lnTo>
                      <a:lnTo>
                        <a:pt x="5" y="223"/>
                      </a:lnTo>
                      <a:lnTo>
                        <a:pt x="2" y="217"/>
                      </a:lnTo>
                      <a:lnTo>
                        <a:pt x="0" y="210"/>
                      </a:lnTo>
                      <a:lnTo>
                        <a:pt x="0" y="203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5" y="17"/>
                      </a:lnTo>
                      <a:lnTo>
                        <a:pt x="11" y="12"/>
                      </a:lnTo>
                      <a:lnTo>
                        <a:pt x="16" y="5"/>
                      </a:lnTo>
                      <a:lnTo>
                        <a:pt x="24" y="2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54" y="2"/>
                      </a:lnTo>
                      <a:lnTo>
                        <a:pt x="60" y="5"/>
                      </a:lnTo>
                      <a:lnTo>
                        <a:pt x="66" y="12"/>
                      </a:lnTo>
                      <a:lnTo>
                        <a:pt x="69" y="17"/>
                      </a:lnTo>
                      <a:lnTo>
                        <a:pt x="74" y="23"/>
                      </a:lnTo>
                      <a:lnTo>
                        <a:pt x="76" y="30"/>
                      </a:lnTo>
                      <a:lnTo>
                        <a:pt x="78" y="39"/>
                      </a:lnTo>
                      <a:lnTo>
                        <a:pt x="78" y="203"/>
                      </a:lnTo>
                      <a:lnTo>
                        <a:pt x="76" y="210"/>
                      </a:lnTo>
                      <a:lnTo>
                        <a:pt x="74" y="217"/>
                      </a:lnTo>
                      <a:lnTo>
                        <a:pt x="69" y="223"/>
                      </a:lnTo>
                      <a:lnTo>
                        <a:pt x="66" y="230"/>
                      </a:lnTo>
                      <a:lnTo>
                        <a:pt x="60" y="234"/>
                      </a:lnTo>
                      <a:lnTo>
                        <a:pt x="54" y="238"/>
                      </a:lnTo>
                      <a:lnTo>
                        <a:pt x="47" y="240"/>
                      </a:lnTo>
                      <a:lnTo>
                        <a:pt x="39" y="24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9" name="Freeform 25"/>
                <p:cNvSpPr>
                  <a:spLocks/>
                </p:cNvSpPr>
                <p:nvPr/>
              </p:nvSpPr>
              <p:spPr bwMode="auto">
                <a:xfrm>
                  <a:off x="2911" y="719"/>
                  <a:ext cx="6" cy="18"/>
                </a:xfrm>
                <a:custGeom>
                  <a:avLst/>
                  <a:gdLst>
                    <a:gd name="T0" fmla="*/ 38 w 77"/>
                    <a:gd name="T1" fmla="*/ 240 h 240"/>
                    <a:gd name="T2" fmla="*/ 30 w 77"/>
                    <a:gd name="T3" fmla="*/ 239 h 240"/>
                    <a:gd name="T4" fmla="*/ 23 w 77"/>
                    <a:gd name="T5" fmla="*/ 237 h 240"/>
                    <a:gd name="T6" fmla="*/ 16 w 77"/>
                    <a:gd name="T7" fmla="*/ 233 h 240"/>
                    <a:gd name="T8" fmla="*/ 11 w 77"/>
                    <a:gd name="T9" fmla="*/ 229 h 240"/>
                    <a:gd name="T10" fmla="*/ 5 w 77"/>
                    <a:gd name="T11" fmla="*/ 223 h 240"/>
                    <a:gd name="T12" fmla="*/ 2 w 77"/>
                    <a:gd name="T13" fmla="*/ 216 h 240"/>
                    <a:gd name="T14" fmla="*/ 0 w 77"/>
                    <a:gd name="T15" fmla="*/ 209 h 240"/>
                    <a:gd name="T16" fmla="*/ 0 w 77"/>
                    <a:gd name="T17" fmla="*/ 202 h 240"/>
                    <a:gd name="T18" fmla="*/ 0 w 77"/>
                    <a:gd name="T19" fmla="*/ 39 h 240"/>
                    <a:gd name="T20" fmla="*/ 0 w 77"/>
                    <a:gd name="T21" fmla="*/ 29 h 240"/>
                    <a:gd name="T22" fmla="*/ 2 w 77"/>
                    <a:gd name="T23" fmla="*/ 23 h 240"/>
                    <a:gd name="T24" fmla="*/ 5 w 77"/>
                    <a:gd name="T25" fmla="*/ 16 h 240"/>
                    <a:gd name="T26" fmla="*/ 11 w 77"/>
                    <a:gd name="T27" fmla="*/ 11 h 240"/>
                    <a:gd name="T28" fmla="*/ 16 w 77"/>
                    <a:gd name="T29" fmla="*/ 6 h 240"/>
                    <a:gd name="T30" fmla="*/ 23 w 77"/>
                    <a:gd name="T31" fmla="*/ 2 h 240"/>
                    <a:gd name="T32" fmla="*/ 30 w 77"/>
                    <a:gd name="T33" fmla="*/ 0 h 240"/>
                    <a:gd name="T34" fmla="*/ 38 w 77"/>
                    <a:gd name="T35" fmla="*/ 0 h 240"/>
                    <a:gd name="T36" fmla="*/ 45 w 77"/>
                    <a:gd name="T37" fmla="*/ 0 h 240"/>
                    <a:gd name="T38" fmla="*/ 53 w 77"/>
                    <a:gd name="T39" fmla="*/ 2 h 240"/>
                    <a:gd name="T40" fmla="*/ 59 w 77"/>
                    <a:gd name="T41" fmla="*/ 6 h 240"/>
                    <a:gd name="T42" fmla="*/ 65 w 77"/>
                    <a:gd name="T43" fmla="*/ 11 h 240"/>
                    <a:gd name="T44" fmla="*/ 69 w 77"/>
                    <a:gd name="T45" fmla="*/ 16 h 240"/>
                    <a:gd name="T46" fmla="*/ 74 w 77"/>
                    <a:gd name="T47" fmla="*/ 23 h 240"/>
                    <a:gd name="T48" fmla="*/ 76 w 77"/>
                    <a:gd name="T49" fmla="*/ 29 h 240"/>
                    <a:gd name="T50" fmla="*/ 77 w 77"/>
                    <a:gd name="T51" fmla="*/ 39 h 240"/>
                    <a:gd name="T52" fmla="*/ 77 w 77"/>
                    <a:gd name="T53" fmla="*/ 202 h 240"/>
                    <a:gd name="T54" fmla="*/ 76 w 77"/>
                    <a:gd name="T55" fmla="*/ 209 h 240"/>
                    <a:gd name="T56" fmla="*/ 74 w 77"/>
                    <a:gd name="T57" fmla="*/ 216 h 240"/>
                    <a:gd name="T58" fmla="*/ 69 w 77"/>
                    <a:gd name="T59" fmla="*/ 223 h 240"/>
                    <a:gd name="T60" fmla="*/ 65 w 77"/>
                    <a:gd name="T61" fmla="*/ 229 h 240"/>
                    <a:gd name="T62" fmla="*/ 59 w 77"/>
                    <a:gd name="T63" fmla="*/ 233 h 240"/>
                    <a:gd name="T64" fmla="*/ 53 w 77"/>
                    <a:gd name="T65" fmla="*/ 237 h 240"/>
                    <a:gd name="T66" fmla="*/ 45 w 77"/>
                    <a:gd name="T67" fmla="*/ 239 h 240"/>
                    <a:gd name="T68" fmla="*/ 38 w 77"/>
                    <a:gd name="T6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0">
                      <a:moveTo>
                        <a:pt x="38" y="240"/>
                      </a:moveTo>
                      <a:lnTo>
                        <a:pt x="30" y="239"/>
                      </a:lnTo>
                      <a:lnTo>
                        <a:pt x="23" y="237"/>
                      </a:lnTo>
                      <a:lnTo>
                        <a:pt x="16" y="233"/>
                      </a:lnTo>
                      <a:lnTo>
                        <a:pt x="11" y="229"/>
                      </a:lnTo>
                      <a:lnTo>
                        <a:pt x="5" y="223"/>
                      </a:lnTo>
                      <a:lnTo>
                        <a:pt x="2" y="216"/>
                      </a:lnTo>
                      <a:lnTo>
                        <a:pt x="0" y="209"/>
                      </a:lnTo>
                      <a:lnTo>
                        <a:pt x="0" y="202"/>
                      </a:lnTo>
                      <a:lnTo>
                        <a:pt x="0" y="39"/>
                      </a:lnTo>
                      <a:lnTo>
                        <a:pt x="0" y="29"/>
                      </a:lnTo>
                      <a:lnTo>
                        <a:pt x="2" y="23"/>
                      </a:lnTo>
                      <a:lnTo>
                        <a:pt x="5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45" y="0"/>
                      </a:lnTo>
                      <a:lnTo>
                        <a:pt x="53" y="2"/>
                      </a:lnTo>
                      <a:lnTo>
                        <a:pt x="59" y="6"/>
                      </a:lnTo>
                      <a:lnTo>
                        <a:pt x="65" y="11"/>
                      </a:lnTo>
                      <a:lnTo>
                        <a:pt x="69" y="16"/>
                      </a:lnTo>
                      <a:lnTo>
                        <a:pt x="74" y="23"/>
                      </a:lnTo>
                      <a:lnTo>
                        <a:pt x="76" y="29"/>
                      </a:lnTo>
                      <a:lnTo>
                        <a:pt x="77" y="39"/>
                      </a:lnTo>
                      <a:lnTo>
                        <a:pt x="77" y="202"/>
                      </a:lnTo>
                      <a:lnTo>
                        <a:pt x="76" y="209"/>
                      </a:lnTo>
                      <a:lnTo>
                        <a:pt x="74" y="216"/>
                      </a:lnTo>
                      <a:lnTo>
                        <a:pt x="69" y="223"/>
                      </a:lnTo>
                      <a:lnTo>
                        <a:pt x="65" y="229"/>
                      </a:lnTo>
                      <a:lnTo>
                        <a:pt x="59" y="233"/>
                      </a:lnTo>
                      <a:lnTo>
                        <a:pt x="53" y="237"/>
                      </a:lnTo>
                      <a:lnTo>
                        <a:pt x="45" y="239"/>
                      </a:lnTo>
                      <a:lnTo>
                        <a:pt x="38" y="24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0" name="Freeform 26"/>
                <p:cNvSpPr>
                  <a:spLocks/>
                </p:cNvSpPr>
                <p:nvPr/>
              </p:nvSpPr>
              <p:spPr bwMode="auto">
                <a:xfrm>
                  <a:off x="2905" y="720"/>
                  <a:ext cx="6" cy="19"/>
                </a:xfrm>
                <a:custGeom>
                  <a:avLst/>
                  <a:gdLst>
                    <a:gd name="T0" fmla="*/ 38 w 77"/>
                    <a:gd name="T1" fmla="*/ 241 h 241"/>
                    <a:gd name="T2" fmla="*/ 29 w 77"/>
                    <a:gd name="T3" fmla="*/ 240 h 241"/>
                    <a:gd name="T4" fmla="*/ 23 w 77"/>
                    <a:gd name="T5" fmla="*/ 238 h 241"/>
                    <a:gd name="T6" fmla="*/ 15 w 77"/>
                    <a:gd name="T7" fmla="*/ 234 h 241"/>
                    <a:gd name="T8" fmla="*/ 10 w 77"/>
                    <a:gd name="T9" fmla="*/ 230 h 241"/>
                    <a:gd name="T10" fmla="*/ 5 w 77"/>
                    <a:gd name="T11" fmla="*/ 223 h 241"/>
                    <a:gd name="T12" fmla="*/ 2 w 77"/>
                    <a:gd name="T13" fmla="*/ 217 h 241"/>
                    <a:gd name="T14" fmla="*/ 0 w 77"/>
                    <a:gd name="T15" fmla="*/ 210 h 241"/>
                    <a:gd name="T16" fmla="*/ 0 w 77"/>
                    <a:gd name="T17" fmla="*/ 203 h 241"/>
                    <a:gd name="T18" fmla="*/ 0 w 77"/>
                    <a:gd name="T19" fmla="*/ 38 h 241"/>
                    <a:gd name="T20" fmla="*/ 0 w 77"/>
                    <a:gd name="T21" fmla="*/ 29 h 241"/>
                    <a:gd name="T22" fmla="*/ 2 w 77"/>
                    <a:gd name="T23" fmla="*/ 23 h 241"/>
                    <a:gd name="T24" fmla="*/ 5 w 77"/>
                    <a:gd name="T25" fmla="*/ 16 h 241"/>
                    <a:gd name="T26" fmla="*/ 10 w 77"/>
                    <a:gd name="T27" fmla="*/ 10 h 241"/>
                    <a:gd name="T28" fmla="*/ 15 w 77"/>
                    <a:gd name="T29" fmla="*/ 5 h 241"/>
                    <a:gd name="T30" fmla="*/ 23 w 77"/>
                    <a:gd name="T31" fmla="*/ 2 h 241"/>
                    <a:gd name="T32" fmla="*/ 29 w 77"/>
                    <a:gd name="T33" fmla="*/ 0 h 241"/>
                    <a:gd name="T34" fmla="*/ 38 w 77"/>
                    <a:gd name="T35" fmla="*/ 0 h 241"/>
                    <a:gd name="T36" fmla="*/ 45 w 77"/>
                    <a:gd name="T37" fmla="*/ 0 h 241"/>
                    <a:gd name="T38" fmla="*/ 53 w 77"/>
                    <a:gd name="T39" fmla="*/ 2 h 241"/>
                    <a:gd name="T40" fmla="*/ 59 w 77"/>
                    <a:gd name="T41" fmla="*/ 5 h 241"/>
                    <a:gd name="T42" fmla="*/ 65 w 77"/>
                    <a:gd name="T43" fmla="*/ 10 h 241"/>
                    <a:gd name="T44" fmla="*/ 69 w 77"/>
                    <a:gd name="T45" fmla="*/ 16 h 241"/>
                    <a:gd name="T46" fmla="*/ 74 w 77"/>
                    <a:gd name="T47" fmla="*/ 23 h 241"/>
                    <a:gd name="T48" fmla="*/ 76 w 77"/>
                    <a:gd name="T49" fmla="*/ 29 h 241"/>
                    <a:gd name="T50" fmla="*/ 77 w 77"/>
                    <a:gd name="T51" fmla="*/ 38 h 241"/>
                    <a:gd name="T52" fmla="*/ 77 w 77"/>
                    <a:gd name="T53" fmla="*/ 203 h 241"/>
                    <a:gd name="T54" fmla="*/ 76 w 77"/>
                    <a:gd name="T55" fmla="*/ 210 h 241"/>
                    <a:gd name="T56" fmla="*/ 74 w 77"/>
                    <a:gd name="T57" fmla="*/ 217 h 241"/>
                    <a:gd name="T58" fmla="*/ 69 w 77"/>
                    <a:gd name="T59" fmla="*/ 223 h 241"/>
                    <a:gd name="T60" fmla="*/ 65 w 77"/>
                    <a:gd name="T61" fmla="*/ 230 h 241"/>
                    <a:gd name="T62" fmla="*/ 59 w 77"/>
                    <a:gd name="T63" fmla="*/ 234 h 241"/>
                    <a:gd name="T64" fmla="*/ 53 w 77"/>
                    <a:gd name="T65" fmla="*/ 238 h 241"/>
                    <a:gd name="T66" fmla="*/ 45 w 77"/>
                    <a:gd name="T67" fmla="*/ 240 h 241"/>
                    <a:gd name="T68" fmla="*/ 38 w 77"/>
                    <a:gd name="T69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1">
                      <a:moveTo>
                        <a:pt x="38" y="241"/>
                      </a:moveTo>
                      <a:lnTo>
                        <a:pt x="29" y="240"/>
                      </a:lnTo>
                      <a:lnTo>
                        <a:pt x="23" y="238"/>
                      </a:lnTo>
                      <a:lnTo>
                        <a:pt x="15" y="234"/>
                      </a:lnTo>
                      <a:lnTo>
                        <a:pt x="10" y="230"/>
                      </a:lnTo>
                      <a:lnTo>
                        <a:pt x="5" y="223"/>
                      </a:lnTo>
                      <a:lnTo>
                        <a:pt x="2" y="217"/>
                      </a:lnTo>
                      <a:lnTo>
                        <a:pt x="0" y="210"/>
                      </a:lnTo>
                      <a:lnTo>
                        <a:pt x="0" y="203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2" y="23"/>
                      </a:lnTo>
                      <a:lnTo>
                        <a:pt x="5" y="16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23" y="2"/>
                      </a:lnTo>
                      <a:lnTo>
                        <a:pt x="29" y="0"/>
                      </a:lnTo>
                      <a:lnTo>
                        <a:pt x="38" y="0"/>
                      </a:lnTo>
                      <a:lnTo>
                        <a:pt x="45" y="0"/>
                      </a:lnTo>
                      <a:lnTo>
                        <a:pt x="53" y="2"/>
                      </a:lnTo>
                      <a:lnTo>
                        <a:pt x="59" y="5"/>
                      </a:lnTo>
                      <a:lnTo>
                        <a:pt x="65" y="10"/>
                      </a:lnTo>
                      <a:lnTo>
                        <a:pt x="69" y="16"/>
                      </a:lnTo>
                      <a:lnTo>
                        <a:pt x="74" y="23"/>
                      </a:lnTo>
                      <a:lnTo>
                        <a:pt x="76" y="29"/>
                      </a:lnTo>
                      <a:lnTo>
                        <a:pt x="77" y="38"/>
                      </a:lnTo>
                      <a:lnTo>
                        <a:pt x="77" y="203"/>
                      </a:lnTo>
                      <a:lnTo>
                        <a:pt x="76" y="210"/>
                      </a:lnTo>
                      <a:lnTo>
                        <a:pt x="74" y="217"/>
                      </a:lnTo>
                      <a:lnTo>
                        <a:pt x="69" y="223"/>
                      </a:lnTo>
                      <a:lnTo>
                        <a:pt x="65" y="230"/>
                      </a:lnTo>
                      <a:lnTo>
                        <a:pt x="59" y="234"/>
                      </a:lnTo>
                      <a:lnTo>
                        <a:pt x="53" y="238"/>
                      </a:lnTo>
                      <a:lnTo>
                        <a:pt x="45" y="240"/>
                      </a:lnTo>
                      <a:lnTo>
                        <a:pt x="38" y="24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1" name="Freeform 27"/>
                <p:cNvSpPr>
                  <a:spLocks/>
                </p:cNvSpPr>
                <p:nvPr/>
              </p:nvSpPr>
              <p:spPr bwMode="auto">
                <a:xfrm>
                  <a:off x="2904" y="732"/>
                  <a:ext cx="12" cy="17"/>
                </a:xfrm>
                <a:custGeom>
                  <a:avLst/>
                  <a:gdLst>
                    <a:gd name="T0" fmla="*/ 21 w 162"/>
                    <a:gd name="T1" fmla="*/ 212 h 217"/>
                    <a:gd name="T2" fmla="*/ 14 w 162"/>
                    <a:gd name="T3" fmla="*/ 206 h 217"/>
                    <a:gd name="T4" fmla="*/ 8 w 162"/>
                    <a:gd name="T5" fmla="*/ 201 h 217"/>
                    <a:gd name="T6" fmla="*/ 4 w 162"/>
                    <a:gd name="T7" fmla="*/ 195 h 217"/>
                    <a:gd name="T8" fmla="*/ 2 w 162"/>
                    <a:gd name="T9" fmla="*/ 189 h 217"/>
                    <a:gd name="T10" fmla="*/ 0 w 162"/>
                    <a:gd name="T11" fmla="*/ 180 h 217"/>
                    <a:gd name="T12" fmla="*/ 1 w 162"/>
                    <a:gd name="T13" fmla="*/ 174 h 217"/>
                    <a:gd name="T14" fmla="*/ 2 w 162"/>
                    <a:gd name="T15" fmla="*/ 167 h 217"/>
                    <a:gd name="T16" fmla="*/ 6 w 162"/>
                    <a:gd name="T17" fmla="*/ 161 h 217"/>
                    <a:gd name="T18" fmla="*/ 93 w 162"/>
                    <a:gd name="T19" fmla="*/ 19 h 217"/>
                    <a:gd name="T20" fmla="*/ 96 w 162"/>
                    <a:gd name="T21" fmla="*/ 12 h 217"/>
                    <a:gd name="T22" fmla="*/ 102 w 162"/>
                    <a:gd name="T23" fmla="*/ 7 h 217"/>
                    <a:gd name="T24" fmla="*/ 108 w 162"/>
                    <a:gd name="T25" fmla="*/ 4 h 217"/>
                    <a:gd name="T26" fmla="*/ 116 w 162"/>
                    <a:gd name="T27" fmla="*/ 2 h 217"/>
                    <a:gd name="T28" fmla="*/ 122 w 162"/>
                    <a:gd name="T29" fmla="*/ 0 h 217"/>
                    <a:gd name="T30" fmla="*/ 130 w 162"/>
                    <a:gd name="T31" fmla="*/ 1 h 217"/>
                    <a:gd name="T32" fmla="*/ 136 w 162"/>
                    <a:gd name="T33" fmla="*/ 3 h 217"/>
                    <a:gd name="T34" fmla="*/ 145 w 162"/>
                    <a:gd name="T35" fmla="*/ 7 h 217"/>
                    <a:gd name="T36" fmla="*/ 150 w 162"/>
                    <a:gd name="T37" fmla="*/ 10 h 217"/>
                    <a:gd name="T38" fmla="*/ 156 w 162"/>
                    <a:gd name="T39" fmla="*/ 16 h 217"/>
                    <a:gd name="T40" fmla="*/ 159 w 162"/>
                    <a:gd name="T41" fmla="*/ 23 h 217"/>
                    <a:gd name="T42" fmla="*/ 162 w 162"/>
                    <a:gd name="T43" fmla="*/ 30 h 217"/>
                    <a:gd name="T44" fmla="*/ 162 w 162"/>
                    <a:gd name="T45" fmla="*/ 36 h 217"/>
                    <a:gd name="T46" fmla="*/ 162 w 162"/>
                    <a:gd name="T47" fmla="*/ 44 h 217"/>
                    <a:gd name="T48" fmla="*/ 160 w 162"/>
                    <a:gd name="T49" fmla="*/ 52 h 217"/>
                    <a:gd name="T50" fmla="*/ 158 w 162"/>
                    <a:gd name="T51" fmla="*/ 60 h 217"/>
                    <a:gd name="T52" fmla="*/ 73 w 162"/>
                    <a:gd name="T53" fmla="*/ 200 h 217"/>
                    <a:gd name="T54" fmla="*/ 67 w 162"/>
                    <a:gd name="T55" fmla="*/ 205 h 217"/>
                    <a:gd name="T56" fmla="*/ 61 w 162"/>
                    <a:gd name="T57" fmla="*/ 210 h 217"/>
                    <a:gd name="T58" fmla="*/ 55 w 162"/>
                    <a:gd name="T59" fmla="*/ 214 h 217"/>
                    <a:gd name="T60" fmla="*/ 49 w 162"/>
                    <a:gd name="T61" fmla="*/ 217 h 217"/>
                    <a:gd name="T62" fmla="*/ 41 w 162"/>
                    <a:gd name="T63" fmla="*/ 217 h 217"/>
                    <a:gd name="T64" fmla="*/ 34 w 162"/>
                    <a:gd name="T65" fmla="*/ 217 h 217"/>
                    <a:gd name="T66" fmla="*/ 27 w 162"/>
                    <a:gd name="T67" fmla="*/ 215 h 217"/>
                    <a:gd name="T68" fmla="*/ 21 w 162"/>
                    <a:gd name="T69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2" h="217">
                      <a:moveTo>
                        <a:pt x="21" y="212"/>
                      </a:moveTo>
                      <a:lnTo>
                        <a:pt x="14" y="206"/>
                      </a:lnTo>
                      <a:lnTo>
                        <a:pt x="8" y="201"/>
                      </a:lnTo>
                      <a:lnTo>
                        <a:pt x="4" y="195"/>
                      </a:lnTo>
                      <a:lnTo>
                        <a:pt x="2" y="189"/>
                      </a:lnTo>
                      <a:lnTo>
                        <a:pt x="0" y="180"/>
                      </a:lnTo>
                      <a:lnTo>
                        <a:pt x="1" y="174"/>
                      </a:lnTo>
                      <a:lnTo>
                        <a:pt x="2" y="167"/>
                      </a:lnTo>
                      <a:lnTo>
                        <a:pt x="6" y="161"/>
                      </a:lnTo>
                      <a:lnTo>
                        <a:pt x="93" y="19"/>
                      </a:lnTo>
                      <a:lnTo>
                        <a:pt x="96" y="12"/>
                      </a:lnTo>
                      <a:lnTo>
                        <a:pt x="102" y="7"/>
                      </a:lnTo>
                      <a:lnTo>
                        <a:pt x="108" y="4"/>
                      </a:lnTo>
                      <a:lnTo>
                        <a:pt x="116" y="2"/>
                      </a:lnTo>
                      <a:lnTo>
                        <a:pt x="122" y="0"/>
                      </a:lnTo>
                      <a:lnTo>
                        <a:pt x="130" y="1"/>
                      </a:lnTo>
                      <a:lnTo>
                        <a:pt x="136" y="3"/>
                      </a:lnTo>
                      <a:lnTo>
                        <a:pt x="145" y="7"/>
                      </a:lnTo>
                      <a:lnTo>
                        <a:pt x="150" y="10"/>
                      </a:lnTo>
                      <a:lnTo>
                        <a:pt x="156" y="16"/>
                      </a:lnTo>
                      <a:lnTo>
                        <a:pt x="159" y="23"/>
                      </a:lnTo>
                      <a:lnTo>
                        <a:pt x="162" y="30"/>
                      </a:lnTo>
                      <a:lnTo>
                        <a:pt x="162" y="36"/>
                      </a:lnTo>
                      <a:lnTo>
                        <a:pt x="162" y="44"/>
                      </a:lnTo>
                      <a:lnTo>
                        <a:pt x="160" y="52"/>
                      </a:lnTo>
                      <a:lnTo>
                        <a:pt x="158" y="60"/>
                      </a:lnTo>
                      <a:lnTo>
                        <a:pt x="73" y="200"/>
                      </a:lnTo>
                      <a:lnTo>
                        <a:pt x="67" y="205"/>
                      </a:lnTo>
                      <a:lnTo>
                        <a:pt x="61" y="210"/>
                      </a:lnTo>
                      <a:lnTo>
                        <a:pt x="55" y="214"/>
                      </a:lnTo>
                      <a:lnTo>
                        <a:pt x="49" y="217"/>
                      </a:lnTo>
                      <a:lnTo>
                        <a:pt x="41" y="217"/>
                      </a:lnTo>
                      <a:lnTo>
                        <a:pt x="34" y="217"/>
                      </a:lnTo>
                      <a:lnTo>
                        <a:pt x="27" y="215"/>
                      </a:lnTo>
                      <a:lnTo>
                        <a:pt x="21" y="21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2" name="Rectangle 28"/>
                <p:cNvSpPr>
                  <a:spLocks noChangeArrowheads="1"/>
                </p:cNvSpPr>
                <p:nvPr/>
              </p:nvSpPr>
              <p:spPr bwMode="auto">
                <a:xfrm>
                  <a:off x="2722" y="759"/>
                  <a:ext cx="23" cy="8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3" name="Freeform 29"/>
                <p:cNvSpPr>
                  <a:spLocks/>
                </p:cNvSpPr>
                <p:nvPr/>
              </p:nvSpPr>
              <p:spPr bwMode="auto">
                <a:xfrm>
                  <a:off x="2722" y="831"/>
                  <a:ext cx="23" cy="24"/>
                </a:xfrm>
                <a:custGeom>
                  <a:avLst/>
                  <a:gdLst>
                    <a:gd name="T0" fmla="*/ 153 w 306"/>
                    <a:gd name="T1" fmla="*/ 305 h 305"/>
                    <a:gd name="T2" fmla="*/ 183 w 306"/>
                    <a:gd name="T3" fmla="*/ 301 h 305"/>
                    <a:gd name="T4" fmla="*/ 211 w 306"/>
                    <a:gd name="T5" fmla="*/ 293 h 305"/>
                    <a:gd name="T6" fmla="*/ 237 w 306"/>
                    <a:gd name="T7" fmla="*/ 277 h 305"/>
                    <a:gd name="T8" fmla="*/ 260 w 306"/>
                    <a:gd name="T9" fmla="*/ 260 h 305"/>
                    <a:gd name="T10" fmla="*/ 278 w 306"/>
                    <a:gd name="T11" fmla="*/ 236 h 305"/>
                    <a:gd name="T12" fmla="*/ 294 w 306"/>
                    <a:gd name="T13" fmla="*/ 210 h 305"/>
                    <a:gd name="T14" fmla="*/ 302 w 306"/>
                    <a:gd name="T15" fmla="*/ 182 h 305"/>
                    <a:gd name="T16" fmla="*/ 306 w 306"/>
                    <a:gd name="T17" fmla="*/ 152 h 305"/>
                    <a:gd name="T18" fmla="*/ 302 w 306"/>
                    <a:gd name="T19" fmla="*/ 120 h 305"/>
                    <a:gd name="T20" fmla="*/ 294 w 306"/>
                    <a:gd name="T21" fmla="*/ 91 h 305"/>
                    <a:gd name="T22" fmla="*/ 278 w 306"/>
                    <a:gd name="T23" fmla="*/ 66 h 305"/>
                    <a:gd name="T24" fmla="*/ 260 w 306"/>
                    <a:gd name="T25" fmla="*/ 44 h 305"/>
                    <a:gd name="T26" fmla="*/ 237 w 306"/>
                    <a:gd name="T27" fmla="*/ 25 h 305"/>
                    <a:gd name="T28" fmla="*/ 211 w 306"/>
                    <a:gd name="T29" fmla="*/ 12 h 305"/>
                    <a:gd name="T30" fmla="*/ 183 w 306"/>
                    <a:gd name="T31" fmla="*/ 2 h 305"/>
                    <a:gd name="T32" fmla="*/ 153 w 306"/>
                    <a:gd name="T33" fmla="*/ 0 h 305"/>
                    <a:gd name="T34" fmla="*/ 121 w 306"/>
                    <a:gd name="T35" fmla="*/ 2 h 305"/>
                    <a:gd name="T36" fmla="*/ 93 w 306"/>
                    <a:gd name="T37" fmla="*/ 12 h 305"/>
                    <a:gd name="T38" fmla="*/ 67 w 306"/>
                    <a:gd name="T39" fmla="*/ 25 h 305"/>
                    <a:gd name="T40" fmla="*/ 45 w 306"/>
                    <a:gd name="T41" fmla="*/ 44 h 305"/>
                    <a:gd name="T42" fmla="*/ 25 w 306"/>
                    <a:gd name="T43" fmla="*/ 66 h 305"/>
                    <a:gd name="T44" fmla="*/ 12 w 306"/>
                    <a:gd name="T45" fmla="*/ 91 h 305"/>
                    <a:gd name="T46" fmla="*/ 2 w 306"/>
                    <a:gd name="T47" fmla="*/ 120 h 305"/>
                    <a:gd name="T48" fmla="*/ 0 w 306"/>
                    <a:gd name="T49" fmla="*/ 152 h 305"/>
                    <a:gd name="T50" fmla="*/ 2 w 306"/>
                    <a:gd name="T51" fmla="*/ 182 h 305"/>
                    <a:gd name="T52" fmla="*/ 12 w 306"/>
                    <a:gd name="T53" fmla="*/ 210 h 305"/>
                    <a:gd name="T54" fmla="*/ 25 w 306"/>
                    <a:gd name="T55" fmla="*/ 236 h 305"/>
                    <a:gd name="T56" fmla="*/ 45 w 306"/>
                    <a:gd name="T57" fmla="*/ 260 h 305"/>
                    <a:gd name="T58" fmla="*/ 67 w 306"/>
                    <a:gd name="T59" fmla="*/ 277 h 305"/>
                    <a:gd name="T60" fmla="*/ 93 w 306"/>
                    <a:gd name="T61" fmla="*/ 293 h 305"/>
                    <a:gd name="T62" fmla="*/ 121 w 306"/>
                    <a:gd name="T63" fmla="*/ 301 h 305"/>
                    <a:gd name="T64" fmla="*/ 153 w 306"/>
                    <a:gd name="T65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6" h="305">
                      <a:moveTo>
                        <a:pt x="153" y="305"/>
                      </a:moveTo>
                      <a:lnTo>
                        <a:pt x="183" y="301"/>
                      </a:lnTo>
                      <a:lnTo>
                        <a:pt x="211" y="293"/>
                      </a:lnTo>
                      <a:lnTo>
                        <a:pt x="237" y="277"/>
                      </a:lnTo>
                      <a:lnTo>
                        <a:pt x="260" y="260"/>
                      </a:lnTo>
                      <a:lnTo>
                        <a:pt x="278" y="236"/>
                      </a:lnTo>
                      <a:lnTo>
                        <a:pt x="294" y="210"/>
                      </a:lnTo>
                      <a:lnTo>
                        <a:pt x="302" y="182"/>
                      </a:lnTo>
                      <a:lnTo>
                        <a:pt x="306" y="152"/>
                      </a:lnTo>
                      <a:lnTo>
                        <a:pt x="302" y="120"/>
                      </a:lnTo>
                      <a:lnTo>
                        <a:pt x="294" y="91"/>
                      </a:lnTo>
                      <a:lnTo>
                        <a:pt x="278" y="66"/>
                      </a:lnTo>
                      <a:lnTo>
                        <a:pt x="260" y="44"/>
                      </a:lnTo>
                      <a:lnTo>
                        <a:pt x="237" y="25"/>
                      </a:lnTo>
                      <a:lnTo>
                        <a:pt x="211" y="12"/>
                      </a:lnTo>
                      <a:lnTo>
                        <a:pt x="183" y="2"/>
                      </a:lnTo>
                      <a:lnTo>
                        <a:pt x="153" y="0"/>
                      </a:lnTo>
                      <a:lnTo>
                        <a:pt x="121" y="2"/>
                      </a:lnTo>
                      <a:lnTo>
                        <a:pt x="93" y="12"/>
                      </a:lnTo>
                      <a:lnTo>
                        <a:pt x="67" y="25"/>
                      </a:lnTo>
                      <a:lnTo>
                        <a:pt x="45" y="44"/>
                      </a:lnTo>
                      <a:lnTo>
                        <a:pt x="25" y="66"/>
                      </a:lnTo>
                      <a:lnTo>
                        <a:pt x="12" y="91"/>
                      </a:lnTo>
                      <a:lnTo>
                        <a:pt x="2" y="120"/>
                      </a:lnTo>
                      <a:lnTo>
                        <a:pt x="0" y="152"/>
                      </a:lnTo>
                      <a:lnTo>
                        <a:pt x="2" y="182"/>
                      </a:lnTo>
                      <a:lnTo>
                        <a:pt x="12" y="210"/>
                      </a:lnTo>
                      <a:lnTo>
                        <a:pt x="25" y="236"/>
                      </a:lnTo>
                      <a:lnTo>
                        <a:pt x="45" y="260"/>
                      </a:lnTo>
                      <a:lnTo>
                        <a:pt x="67" y="277"/>
                      </a:lnTo>
                      <a:lnTo>
                        <a:pt x="93" y="293"/>
                      </a:lnTo>
                      <a:lnTo>
                        <a:pt x="121" y="301"/>
                      </a:lnTo>
                      <a:lnTo>
                        <a:pt x="153" y="30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/>
              </p:nvSpPr>
              <p:spPr bwMode="auto">
                <a:xfrm>
                  <a:off x="2726" y="780"/>
                  <a:ext cx="78" cy="72"/>
                </a:xfrm>
                <a:custGeom>
                  <a:avLst/>
                  <a:gdLst>
                    <a:gd name="T0" fmla="*/ 193 w 1021"/>
                    <a:gd name="T1" fmla="*/ 937 h 937"/>
                    <a:gd name="T2" fmla="*/ 1021 w 1021"/>
                    <a:gd name="T3" fmla="*/ 222 h 937"/>
                    <a:gd name="T4" fmla="*/ 830 w 1021"/>
                    <a:gd name="T5" fmla="*/ 0 h 937"/>
                    <a:gd name="T6" fmla="*/ 0 w 1021"/>
                    <a:gd name="T7" fmla="*/ 716 h 937"/>
                    <a:gd name="T8" fmla="*/ 193 w 1021"/>
                    <a:gd name="T9" fmla="*/ 937 h 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1" h="937">
                      <a:moveTo>
                        <a:pt x="193" y="937"/>
                      </a:moveTo>
                      <a:lnTo>
                        <a:pt x="1021" y="222"/>
                      </a:lnTo>
                      <a:lnTo>
                        <a:pt x="830" y="0"/>
                      </a:lnTo>
                      <a:lnTo>
                        <a:pt x="0" y="716"/>
                      </a:lnTo>
                      <a:lnTo>
                        <a:pt x="193" y="9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/>
              </p:nvSpPr>
              <p:spPr bwMode="auto">
                <a:xfrm>
                  <a:off x="2791" y="637"/>
                  <a:ext cx="70" cy="67"/>
                </a:xfrm>
                <a:custGeom>
                  <a:avLst/>
                  <a:gdLst>
                    <a:gd name="T0" fmla="*/ 908 w 908"/>
                    <a:gd name="T1" fmla="*/ 867 h 867"/>
                    <a:gd name="T2" fmla="*/ 908 w 908"/>
                    <a:gd name="T3" fmla="*/ 346 h 867"/>
                    <a:gd name="T4" fmla="*/ 900 w 908"/>
                    <a:gd name="T5" fmla="*/ 276 h 867"/>
                    <a:gd name="T6" fmla="*/ 880 w 908"/>
                    <a:gd name="T7" fmla="*/ 211 h 867"/>
                    <a:gd name="T8" fmla="*/ 848 w 908"/>
                    <a:gd name="T9" fmla="*/ 152 h 867"/>
                    <a:gd name="T10" fmla="*/ 806 w 908"/>
                    <a:gd name="T11" fmla="*/ 101 h 867"/>
                    <a:gd name="T12" fmla="*/ 754 w 908"/>
                    <a:gd name="T13" fmla="*/ 58 h 867"/>
                    <a:gd name="T14" fmla="*/ 696 w 908"/>
                    <a:gd name="T15" fmla="*/ 27 h 867"/>
                    <a:gd name="T16" fmla="*/ 630 w 908"/>
                    <a:gd name="T17" fmla="*/ 6 h 867"/>
                    <a:gd name="T18" fmla="*/ 561 w 908"/>
                    <a:gd name="T19" fmla="*/ 0 h 867"/>
                    <a:gd name="T20" fmla="*/ 348 w 908"/>
                    <a:gd name="T21" fmla="*/ 0 h 867"/>
                    <a:gd name="T22" fmla="*/ 276 w 908"/>
                    <a:gd name="T23" fmla="*/ 6 h 867"/>
                    <a:gd name="T24" fmla="*/ 212 w 908"/>
                    <a:gd name="T25" fmla="*/ 27 h 867"/>
                    <a:gd name="T26" fmla="*/ 152 w 908"/>
                    <a:gd name="T27" fmla="*/ 58 h 867"/>
                    <a:gd name="T28" fmla="*/ 101 w 908"/>
                    <a:gd name="T29" fmla="*/ 101 h 867"/>
                    <a:gd name="T30" fmla="*/ 59 w 908"/>
                    <a:gd name="T31" fmla="*/ 152 h 867"/>
                    <a:gd name="T32" fmla="*/ 27 w 908"/>
                    <a:gd name="T33" fmla="*/ 211 h 867"/>
                    <a:gd name="T34" fmla="*/ 6 w 908"/>
                    <a:gd name="T35" fmla="*/ 276 h 867"/>
                    <a:gd name="T36" fmla="*/ 0 w 908"/>
                    <a:gd name="T37" fmla="*/ 346 h 867"/>
                    <a:gd name="T38" fmla="*/ 0 w 908"/>
                    <a:gd name="T39" fmla="*/ 867 h 867"/>
                    <a:gd name="T40" fmla="*/ 908 w 908"/>
                    <a:gd name="T41" fmla="*/ 867 h 8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8" h="867">
                      <a:moveTo>
                        <a:pt x="908" y="867"/>
                      </a:moveTo>
                      <a:lnTo>
                        <a:pt x="908" y="346"/>
                      </a:lnTo>
                      <a:lnTo>
                        <a:pt x="900" y="276"/>
                      </a:lnTo>
                      <a:lnTo>
                        <a:pt x="880" y="211"/>
                      </a:lnTo>
                      <a:lnTo>
                        <a:pt x="848" y="152"/>
                      </a:lnTo>
                      <a:lnTo>
                        <a:pt x="806" y="101"/>
                      </a:lnTo>
                      <a:lnTo>
                        <a:pt x="754" y="58"/>
                      </a:lnTo>
                      <a:lnTo>
                        <a:pt x="696" y="27"/>
                      </a:lnTo>
                      <a:lnTo>
                        <a:pt x="630" y="6"/>
                      </a:lnTo>
                      <a:lnTo>
                        <a:pt x="561" y="0"/>
                      </a:lnTo>
                      <a:lnTo>
                        <a:pt x="348" y="0"/>
                      </a:lnTo>
                      <a:lnTo>
                        <a:pt x="276" y="6"/>
                      </a:lnTo>
                      <a:lnTo>
                        <a:pt x="212" y="27"/>
                      </a:lnTo>
                      <a:lnTo>
                        <a:pt x="152" y="58"/>
                      </a:lnTo>
                      <a:lnTo>
                        <a:pt x="101" y="101"/>
                      </a:lnTo>
                      <a:lnTo>
                        <a:pt x="59" y="152"/>
                      </a:lnTo>
                      <a:lnTo>
                        <a:pt x="27" y="211"/>
                      </a:lnTo>
                      <a:lnTo>
                        <a:pt x="6" y="276"/>
                      </a:lnTo>
                      <a:lnTo>
                        <a:pt x="0" y="346"/>
                      </a:lnTo>
                      <a:lnTo>
                        <a:pt x="0" y="867"/>
                      </a:lnTo>
                      <a:lnTo>
                        <a:pt x="908" y="86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6" name="Rectangle 32"/>
                <p:cNvSpPr>
                  <a:spLocks noChangeArrowheads="1"/>
                </p:cNvSpPr>
                <p:nvPr/>
              </p:nvSpPr>
              <p:spPr bwMode="auto">
                <a:xfrm>
                  <a:off x="2906" y="759"/>
                  <a:ext cx="23" cy="8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/>
              </p:nvSpPr>
              <p:spPr bwMode="auto">
                <a:xfrm>
                  <a:off x="2906" y="831"/>
                  <a:ext cx="23" cy="24"/>
                </a:xfrm>
                <a:custGeom>
                  <a:avLst/>
                  <a:gdLst>
                    <a:gd name="T0" fmla="*/ 153 w 305"/>
                    <a:gd name="T1" fmla="*/ 305 h 305"/>
                    <a:gd name="T2" fmla="*/ 121 w 305"/>
                    <a:gd name="T3" fmla="*/ 301 h 305"/>
                    <a:gd name="T4" fmla="*/ 93 w 305"/>
                    <a:gd name="T5" fmla="*/ 293 h 305"/>
                    <a:gd name="T6" fmla="*/ 67 w 305"/>
                    <a:gd name="T7" fmla="*/ 277 h 305"/>
                    <a:gd name="T8" fmla="*/ 45 w 305"/>
                    <a:gd name="T9" fmla="*/ 260 h 305"/>
                    <a:gd name="T10" fmla="*/ 25 w 305"/>
                    <a:gd name="T11" fmla="*/ 236 h 305"/>
                    <a:gd name="T12" fmla="*/ 12 w 305"/>
                    <a:gd name="T13" fmla="*/ 210 h 305"/>
                    <a:gd name="T14" fmla="*/ 2 w 305"/>
                    <a:gd name="T15" fmla="*/ 182 h 305"/>
                    <a:gd name="T16" fmla="*/ 0 w 305"/>
                    <a:gd name="T17" fmla="*/ 152 h 305"/>
                    <a:gd name="T18" fmla="*/ 2 w 305"/>
                    <a:gd name="T19" fmla="*/ 120 h 305"/>
                    <a:gd name="T20" fmla="*/ 12 w 305"/>
                    <a:gd name="T21" fmla="*/ 91 h 305"/>
                    <a:gd name="T22" fmla="*/ 25 w 305"/>
                    <a:gd name="T23" fmla="*/ 66 h 305"/>
                    <a:gd name="T24" fmla="*/ 45 w 305"/>
                    <a:gd name="T25" fmla="*/ 44 h 305"/>
                    <a:gd name="T26" fmla="*/ 67 w 305"/>
                    <a:gd name="T27" fmla="*/ 25 h 305"/>
                    <a:gd name="T28" fmla="*/ 93 w 305"/>
                    <a:gd name="T29" fmla="*/ 12 h 305"/>
                    <a:gd name="T30" fmla="*/ 121 w 305"/>
                    <a:gd name="T31" fmla="*/ 2 h 305"/>
                    <a:gd name="T32" fmla="*/ 153 w 305"/>
                    <a:gd name="T33" fmla="*/ 0 h 305"/>
                    <a:gd name="T34" fmla="*/ 183 w 305"/>
                    <a:gd name="T35" fmla="*/ 2 h 305"/>
                    <a:gd name="T36" fmla="*/ 211 w 305"/>
                    <a:gd name="T37" fmla="*/ 12 h 305"/>
                    <a:gd name="T38" fmla="*/ 237 w 305"/>
                    <a:gd name="T39" fmla="*/ 25 h 305"/>
                    <a:gd name="T40" fmla="*/ 260 w 305"/>
                    <a:gd name="T41" fmla="*/ 44 h 305"/>
                    <a:gd name="T42" fmla="*/ 278 w 305"/>
                    <a:gd name="T43" fmla="*/ 66 h 305"/>
                    <a:gd name="T44" fmla="*/ 293 w 305"/>
                    <a:gd name="T45" fmla="*/ 91 h 305"/>
                    <a:gd name="T46" fmla="*/ 301 w 305"/>
                    <a:gd name="T47" fmla="*/ 120 h 305"/>
                    <a:gd name="T48" fmla="*/ 305 w 305"/>
                    <a:gd name="T49" fmla="*/ 152 h 305"/>
                    <a:gd name="T50" fmla="*/ 301 w 305"/>
                    <a:gd name="T51" fmla="*/ 182 h 305"/>
                    <a:gd name="T52" fmla="*/ 293 w 305"/>
                    <a:gd name="T53" fmla="*/ 210 h 305"/>
                    <a:gd name="T54" fmla="*/ 278 w 305"/>
                    <a:gd name="T55" fmla="*/ 236 h 305"/>
                    <a:gd name="T56" fmla="*/ 260 w 305"/>
                    <a:gd name="T57" fmla="*/ 260 h 305"/>
                    <a:gd name="T58" fmla="*/ 237 w 305"/>
                    <a:gd name="T59" fmla="*/ 277 h 305"/>
                    <a:gd name="T60" fmla="*/ 211 w 305"/>
                    <a:gd name="T61" fmla="*/ 293 h 305"/>
                    <a:gd name="T62" fmla="*/ 183 w 305"/>
                    <a:gd name="T63" fmla="*/ 301 h 305"/>
                    <a:gd name="T64" fmla="*/ 153 w 305"/>
                    <a:gd name="T65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5" h="305">
                      <a:moveTo>
                        <a:pt x="153" y="305"/>
                      </a:moveTo>
                      <a:lnTo>
                        <a:pt x="121" y="301"/>
                      </a:lnTo>
                      <a:lnTo>
                        <a:pt x="93" y="293"/>
                      </a:lnTo>
                      <a:lnTo>
                        <a:pt x="67" y="277"/>
                      </a:lnTo>
                      <a:lnTo>
                        <a:pt x="45" y="260"/>
                      </a:lnTo>
                      <a:lnTo>
                        <a:pt x="25" y="236"/>
                      </a:lnTo>
                      <a:lnTo>
                        <a:pt x="12" y="210"/>
                      </a:lnTo>
                      <a:lnTo>
                        <a:pt x="2" y="182"/>
                      </a:lnTo>
                      <a:lnTo>
                        <a:pt x="0" y="152"/>
                      </a:lnTo>
                      <a:lnTo>
                        <a:pt x="2" y="120"/>
                      </a:lnTo>
                      <a:lnTo>
                        <a:pt x="12" y="91"/>
                      </a:lnTo>
                      <a:lnTo>
                        <a:pt x="25" y="66"/>
                      </a:lnTo>
                      <a:lnTo>
                        <a:pt x="45" y="44"/>
                      </a:lnTo>
                      <a:lnTo>
                        <a:pt x="67" y="25"/>
                      </a:lnTo>
                      <a:lnTo>
                        <a:pt x="93" y="12"/>
                      </a:lnTo>
                      <a:lnTo>
                        <a:pt x="121" y="2"/>
                      </a:lnTo>
                      <a:lnTo>
                        <a:pt x="153" y="0"/>
                      </a:lnTo>
                      <a:lnTo>
                        <a:pt x="183" y="2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60" y="44"/>
                      </a:lnTo>
                      <a:lnTo>
                        <a:pt x="278" y="66"/>
                      </a:lnTo>
                      <a:lnTo>
                        <a:pt x="293" y="91"/>
                      </a:lnTo>
                      <a:lnTo>
                        <a:pt x="301" y="120"/>
                      </a:lnTo>
                      <a:lnTo>
                        <a:pt x="305" y="152"/>
                      </a:lnTo>
                      <a:lnTo>
                        <a:pt x="301" y="182"/>
                      </a:lnTo>
                      <a:lnTo>
                        <a:pt x="293" y="210"/>
                      </a:lnTo>
                      <a:lnTo>
                        <a:pt x="278" y="236"/>
                      </a:lnTo>
                      <a:lnTo>
                        <a:pt x="260" y="260"/>
                      </a:lnTo>
                      <a:lnTo>
                        <a:pt x="237" y="277"/>
                      </a:lnTo>
                      <a:lnTo>
                        <a:pt x="211" y="293"/>
                      </a:lnTo>
                      <a:lnTo>
                        <a:pt x="183" y="301"/>
                      </a:lnTo>
                      <a:lnTo>
                        <a:pt x="153" y="30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/>
              </p:nvSpPr>
              <p:spPr bwMode="auto">
                <a:xfrm>
                  <a:off x="2847" y="780"/>
                  <a:ext cx="78" cy="72"/>
                </a:xfrm>
                <a:custGeom>
                  <a:avLst/>
                  <a:gdLst>
                    <a:gd name="T0" fmla="*/ 828 w 1021"/>
                    <a:gd name="T1" fmla="*/ 937 h 937"/>
                    <a:gd name="T2" fmla="*/ 0 w 1021"/>
                    <a:gd name="T3" fmla="*/ 222 h 937"/>
                    <a:gd name="T4" fmla="*/ 192 w 1021"/>
                    <a:gd name="T5" fmla="*/ 0 h 937"/>
                    <a:gd name="T6" fmla="*/ 1021 w 1021"/>
                    <a:gd name="T7" fmla="*/ 716 h 937"/>
                    <a:gd name="T8" fmla="*/ 828 w 1021"/>
                    <a:gd name="T9" fmla="*/ 937 h 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1" h="937">
                      <a:moveTo>
                        <a:pt x="828" y="937"/>
                      </a:moveTo>
                      <a:lnTo>
                        <a:pt x="0" y="222"/>
                      </a:lnTo>
                      <a:lnTo>
                        <a:pt x="192" y="0"/>
                      </a:lnTo>
                      <a:lnTo>
                        <a:pt x="1021" y="716"/>
                      </a:lnTo>
                      <a:lnTo>
                        <a:pt x="828" y="9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/>
              </p:nvSpPr>
              <p:spPr bwMode="auto">
                <a:xfrm>
                  <a:off x="2827" y="894"/>
                  <a:ext cx="51" cy="152"/>
                </a:xfrm>
                <a:custGeom>
                  <a:avLst/>
                  <a:gdLst>
                    <a:gd name="T0" fmla="*/ 32 w 662"/>
                    <a:gd name="T1" fmla="*/ 1970 h 1970"/>
                    <a:gd name="T2" fmla="*/ 0 w 662"/>
                    <a:gd name="T3" fmla="*/ 0 h 1970"/>
                    <a:gd name="T4" fmla="*/ 662 w 662"/>
                    <a:gd name="T5" fmla="*/ 0 h 1970"/>
                    <a:gd name="T6" fmla="*/ 630 w 662"/>
                    <a:gd name="T7" fmla="*/ 1970 h 1970"/>
                    <a:gd name="T8" fmla="*/ 32 w 662"/>
                    <a:gd name="T9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2" h="1970">
                      <a:moveTo>
                        <a:pt x="32" y="1970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30" y="1970"/>
                      </a:lnTo>
                      <a:lnTo>
                        <a:pt x="32" y="197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/>
              </p:nvSpPr>
              <p:spPr bwMode="auto">
                <a:xfrm>
                  <a:off x="2774" y="894"/>
                  <a:ext cx="51" cy="152"/>
                </a:xfrm>
                <a:custGeom>
                  <a:avLst/>
                  <a:gdLst>
                    <a:gd name="T0" fmla="*/ 31 w 662"/>
                    <a:gd name="T1" fmla="*/ 1970 h 1970"/>
                    <a:gd name="T2" fmla="*/ 0 w 662"/>
                    <a:gd name="T3" fmla="*/ 0 h 1970"/>
                    <a:gd name="T4" fmla="*/ 662 w 662"/>
                    <a:gd name="T5" fmla="*/ 0 h 1970"/>
                    <a:gd name="T6" fmla="*/ 629 w 662"/>
                    <a:gd name="T7" fmla="*/ 1970 h 1970"/>
                    <a:gd name="T8" fmla="*/ 31 w 662"/>
                    <a:gd name="T9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2" h="1970">
                      <a:moveTo>
                        <a:pt x="31" y="1970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29" y="1970"/>
                      </a:lnTo>
                      <a:lnTo>
                        <a:pt x="31" y="197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1" name="Freeform 37"/>
                <p:cNvSpPr>
                  <a:spLocks/>
                </p:cNvSpPr>
                <p:nvPr/>
              </p:nvSpPr>
              <p:spPr bwMode="auto">
                <a:xfrm>
                  <a:off x="2774" y="777"/>
                  <a:ext cx="104" cy="117"/>
                </a:xfrm>
                <a:custGeom>
                  <a:avLst/>
                  <a:gdLst>
                    <a:gd name="T0" fmla="*/ 0 w 1352"/>
                    <a:gd name="T1" fmla="*/ 1522 h 1522"/>
                    <a:gd name="T2" fmla="*/ 0 w 1352"/>
                    <a:gd name="T3" fmla="*/ 347 h 1522"/>
                    <a:gd name="T4" fmla="*/ 6 w 1352"/>
                    <a:gd name="T5" fmla="*/ 275 h 1522"/>
                    <a:gd name="T6" fmla="*/ 27 w 1352"/>
                    <a:gd name="T7" fmla="*/ 211 h 1522"/>
                    <a:gd name="T8" fmla="*/ 58 w 1352"/>
                    <a:gd name="T9" fmla="*/ 152 h 1522"/>
                    <a:gd name="T10" fmla="*/ 101 w 1352"/>
                    <a:gd name="T11" fmla="*/ 101 h 1522"/>
                    <a:gd name="T12" fmla="*/ 152 w 1352"/>
                    <a:gd name="T13" fmla="*/ 58 h 1522"/>
                    <a:gd name="T14" fmla="*/ 211 w 1352"/>
                    <a:gd name="T15" fmla="*/ 27 h 1522"/>
                    <a:gd name="T16" fmla="*/ 275 w 1352"/>
                    <a:gd name="T17" fmla="*/ 7 h 1522"/>
                    <a:gd name="T18" fmla="*/ 347 w 1352"/>
                    <a:gd name="T19" fmla="*/ 0 h 1522"/>
                    <a:gd name="T20" fmla="*/ 1004 w 1352"/>
                    <a:gd name="T21" fmla="*/ 0 h 1522"/>
                    <a:gd name="T22" fmla="*/ 1074 w 1352"/>
                    <a:gd name="T23" fmla="*/ 7 h 1522"/>
                    <a:gd name="T24" fmla="*/ 1139 w 1352"/>
                    <a:gd name="T25" fmla="*/ 27 h 1522"/>
                    <a:gd name="T26" fmla="*/ 1198 w 1352"/>
                    <a:gd name="T27" fmla="*/ 58 h 1522"/>
                    <a:gd name="T28" fmla="*/ 1250 w 1352"/>
                    <a:gd name="T29" fmla="*/ 101 h 1522"/>
                    <a:gd name="T30" fmla="*/ 1291 w 1352"/>
                    <a:gd name="T31" fmla="*/ 152 h 1522"/>
                    <a:gd name="T32" fmla="*/ 1324 w 1352"/>
                    <a:gd name="T33" fmla="*/ 211 h 1522"/>
                    <a:gd name="T34" fmla="*/ 1343 w 1352"/>
                    <a:gd name="T35" fmla="*/ 275 h 1522"/>
                    <a:gd name="T36" fmla="*/ 1352 w 1352"/>
                    <a:gd name="T37" fmla="*/ 347 h 1522"/>
                    <a:gd name="T38" fmla="*/ 1352 w 1352"/>
                    <a:gd name="T39" fmla="*/ 1522 h 1522"/>
                    <a:gd name="T40" fmla="*/ 0 w 1352"/>
                    <a:gd name="T41" fmla="*/ 1522 h 1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2" h="1522">
                      <a:moveTo>
                        <a:pt x="0" y="1522"/>
                      </a:moveTo>
                      <a:lnTo>
                        <a:pt x="0" y="347"/>
                      </a:lnTo>
                      <a:lnTo>
                        <a:pt x="6" y="275"/>
                      </a:lnTo>
                      <a:lnTo>
                        <a:pt x="27" y="211"/>
                      </a:lnTo>
                      <a:lnTo>
                        <a:pt x="58" y="152"/>
                      </a:lnTo>
                      <a:lnTo>
                        <a:pt x="101" y="101"/>
                      </a:lnTo>
                      <a:lnTo>
                        <a:pt x="152" y="58"/>
                      </a:lnTo>
                      <a:lnTo>
                        <a:pt x="211" y="27"/>
                      </a:lnTo>
                      <a:lnTo>
                        <a:pt x="275" y="7"/>
                      </a:lnTo>
                      <a:lnTo>
                        <a:pt x="347" y="0"/>
                      </a:lnTo>
                      <a:lnTo>
                        <a:pt x="1004" y="0"/>
                      </a:lnTo>
                      <a:lnTo>
                        <a:pt x="1074" y="7"/>
                      </a:lnTo>
                      <a:lnTo>
                        <a:pt x="1139" y="27"/>
                      </a:lnTo>
                      <a:lnTo>
                        <a:pt x="1198" y="58"/>
                      </a:lnTo>
                      <a:lnTo>
                        <a:pt x="1250" y="101"/>
                      </a:lnTo>
                      <a:lnTo>
                        <a:pt x="1291" y="152"/>
                      </a:lnTo>
                      <a:lnTo>
                        <a:pt x="1324" y="211"/>
                      </a:lnTo>
                      <a:lnTo>
                        <a:pt x="1343" y="275"/>
                      </a:lnTo>
                      <a:lnTo>
                        <a:pt x="1352" y="347"/>
                      </a:lnTo>
                      <a:lnTo>
                        <a:pt x="1352" y="1522"/>
                      </a:lnTo>
                      <a:lnTo>
                        <a:pt x="0" y="152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2" name="Freeform 38"/>
                <p:cNvSpPr>
                  <a:spLocks/>
                </p:cNvSpPr>
                <p:nvPr/>
              </p:nvSpPr>
              <p:spPr bwMode="auto">
                <a:xfrm>
                  <a:off x="2783" y="714"/>
                  <a:ext cx="85" cy="67"/>
                </a:xfrm>
                <a:custGeom>
                  <a:avLst/>
                  <a:gdLst>
                    <a:gd name="T0" fmla="*/ 1011 w 1105"/>
                    <a:gd name="T1" fmla="*/ 0 h 861"/>
                    <a:gd name="T2" fmla="*/ 1031 w 1105"/>
                    <a:gd name="T3" fmla="*/ 34 h 861"/>
                    <a:gd name="T4" fmla="*/ 1050 w 1105"/>
                    <a:gd name="T5" fmla="*/ 69 h 861"/>
                    <a:gd name="T6" fmla="*/ 1066 w 1105"/>
                    <a:gd name="T7" fmla="*/ 105 h 861"/>
                    <a:gd name="T8" fmla="*/ 1080 w 1105"/>
                    <a:gd name="T9" fmla="*/ 145 h 861"/>
                    <a:gd name="T10" fmla="*/ 1089 w 1105"/>
                    <a:gd name="T11" fmla="*/ 183 h 861"/>
                    <a:gd name="T12" fmla="*/ 1097 w 1105"/>
                    <a:gd name="T13" fmla="*/ 225 h 861"/>
                    <a:gd name="T14" fmla="*/ 1103 w 1105"/>
                    <a:gd name="T15" fmla="*/ 265 h 861"/>
                    <a:gd name="T16" fmla="*/ 1105 w 1105"/>
                    <a:gd name="T17" fmla="*/ 309 h 861"/>
                    <a:gd name="T18" fmla="*/ 1093 w 1105"/>
                    <a:gd name="T19" fmla="*/ 419 h 861"/>
                    <a:gd name="T20" fmla="*/ 1061 w 1105"/>
                    <a:gd name="T21" fmla="*/ 524 h 861"/>
                    <a:gd name="T22" fmla="*/ 1009 w 1105"/>
                    <a:gd name="T23" fmla="*/ 617 h 861"/>
                    <a:gd name="T24" fmla="*/ 942 w 1105"/>
                    <a:gd name="T25" fmla="*/ 699 h 861"/>
                    <a:gd name="T26" fmla="*/ 860 w 1105"/>
                    <a:gd name="T27" fmla="*/ 766 h 861"/>
                    <a:gd name="T28" fmla="*/ 766 w 1105"/>
                    <a:gd name="T29" fmla="*/ 817 h 861"/>
                    <a:gd name="T30" fmla="*/ 662 w 1105"/>
                    <a:gd name="T31" fmla="*/ 850 h 861"/>
                    <a:gd name="T32" fmla="*/ 552 w 1105"/>
                    <a:gd name="T33" fmla="*/ 861 h 861"/>
                    <a:gd name="T34" fmla="*/ 440 w 1105"/>
                    <a:gd name="T35" fmla="*/ 850 h 861"/>
                    <a:gd name="T36" fmla="*/ 337 w 1105"/>
                    <a:gd name="T37" fmla="*/ 817 h 861"/>
                    <a:gd name="T38" fmla="*/ 243 w 1105"/>
                    <a:gd name="T39" fmla="*/ 766 h 861"/>
                    <a:gd name="T40" fmla="*/ 162 w 1105"/>
                    <a:gd name="T41" fmla="*/ 699 h 861"/>
                    <a:gd name="T42" fmla="*/ 94 w 1105"/>
                    <a:gd name="T43" fmla="*/ 617 h 861"/>
                    <a:gd name="T44" fmla="*/ 43 w 1105"/>
                    <a:gd name="T45" fmla="*/ 524 h 861"/>
                    <a:gd name="T46" fmla="*/ 11 w 1105"/>
                    <a:gd name="T47" fmla="*/ 419 h 861"/>
                    <a:gd name="T48" fmla="*/ 0 w 1105"/>
                    <a:gd name="T49" fmla="*/ 309 h 861"/>
                    <a:gd name="T50" fmla="*/ 1 w 1105"/>
                    <a:gd name="T51" fmla="*/ 265 h 861"/>
                    <a:gd name="T52" fmla="*/ 6 w 1105"/>
                    <a:gd name="T53" fmla="*/ 225 h 861"/>
                    <a:gd name="T54" fmla="*/ 13 w 1105"/>
                    <a:gd name="T55" fmla="*/ 183 h 861"/>
                    <a:gd name="T56" fmla="*/ 24 w 1105"/>
                    <a:gd name="T57" fmla="*/ 145 h 861"/>
                    <a:gd name="T58" fmla="*/ 37 w 1105"/>
                    <a:gd name="T59" fmla="*/ 105 h 861"/>
                    <a:gd name="T60" fmla="*/ 53 w 1105"/>
                    <a:gd name="T61" fmla="*/ 69 h 861"/>
                    <a:gd name="T62" fmla="*/ 72 w 1105"/>
                    <a:gd name="T63" fmla="*/ 34 h 861"/>
                    <a:gd name="T64" fmla="*/ 94 w 1105"/>
                    <a:gd name="T65" fmla="*/ 0 h 861"/>
                    <a:gd name="T66" fmla="*/ 1011 w 1105"/>
                    <a:gd name="T67" fmla="*/ 0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05" h="861">
                      <a:moveTo>
                        <a:pt x="1011" y="0"/>
                      </a:moveTo>
                      <a:lnTo>
                        <a:pt x="1031" y="34"/>
                      </a:lnTo>
                      <a:lnTo>
                        <a:pt x="1050" y="69"/>
                      </a:lnTo>
                      <a:lnTo>
                        <a:pt x="1066" y="105"/>
                      </a:lnTo>
                      <a:lnTo>
                        <a:pt x="1080" y="145"/>
                      </a:lnTo>
                      <a:lnTo>
                        <a:pt x="1089" y="183"/>
                      </a:lnTo>
                      <a:lnTo>
                        <a:pt x="1097" y="225"/>
                      </a:lnTo>
                      <a:lnTo>
                        <a:pt x="1103" y="265"/>
                      </a:lnTo>
                      <a:lnTo>
                        <a:pt x="1105" y="309"/>
                      </a:lnTo>
                      <a:lnTo>
                        <a:pt x="1093" y="419"/>
                      </a:lnTo>
                      <a:lnTo>
                        <a:pt x="1061" y="524"/>
                      </a:lnTo>
                      <a:lnTo>
                        <a:pt x="1009" y="617"/>
                      </a:lnTo>
                      <a:lnTo>
                        <a:pt x="942" y="699"/>
                      </a:lnTo>
                      <a:lnTo>
                        <a:pt x="860" y="766"/>
                      </a:lnTo>
                      <a:lnTo>
                        <a:pt x="766" y="817"/>
                      </a:lnTo>
                      <a:lnTo>
                        <a:pt x="662" y="850"/>
                      </a:lnTo>
                      <a:lnTo>
                        <a:pt x="552" y="861"/>
                      </a:lnTo>
                      <a:lnTo>
                        <a:pt x="440" y="850"/>
                      </a:lnTo>
                      <a:lnTo>
                        <a:pt x="337" y="817"/>
                      </a:lnTo>
                      <a:lnTo>
                        <a:pt x="243" y="766"/>
                      </a:lnTo>
                      <a:lnTo>
                        <a:pt x="162" y="699"/>
                      </a:lnTo>
                      <a:lnTo>
                        <a:pt x="94" y="617"/>
                      </a:lnTo>
                      <a:lnTo>
                        <a:pt x="43" y="524"/>
                      </a:lnTo>
                      <a:lnTo>
                        <a:pt x="11" y="419"/>
                      </a:lnTo>
                      <a:lnTo>
                        <a:pt x="0" y="309"/>
                      </a:lnTo>
                      <a:lnTo>
                        <a:pt x="1" y="265"/>
                      </a:lnTo>
                      <a:lnTo>
                        <a:pt x="6" y="225"/>
                      </a:lnTo>
                      <a:lnTo>
                        <a:pt x="13" y="183"/>
                      </a:lnTo>
                      <a:lnTo>
                        <a:pt x="24" y="145"/>
                      </a:lnTo>
                      <a:lnTo>
                        <a:pt x="37" y="105"/>
                      </a:lnTo>
                      <a:lnTo>
                        <a:pt x="53" y="69"/>
                      </a:lnTo>
                      <a:lnTo>
                        <a:pt x="72" y="34"/>
                      </a:lnTo>
                      <a:lnTo>
                        <a:pt x="94" y="0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3" name="Freeform 39"/>
                <p:cNvSpPr>
                  <a:spLocks/>
                </p:cNvSpPr>
                <p:nvPr/>
              </p:nvSpPr>
              <p:spPr bwMode="auto">
                <a:xfrm>
                  <a:off x="2791" y="709"/>
                  <a:ext cx="70" cy="26"/>
                </a:xfrm>
                <a:custGeom>
                  <a:avLst/>
                  <a:gdLst>
                    <a:gd name="T0" fmla="*/ 908 w 908"/>
                    <a:gd name="T1" fmla="*/ 0 h 337"/>
                    <a:gd name="T2" fmla="*/ 897 w 908"/>
                    <a:gd name="T3" fmla="*/ 85 h 337"/>
                    <a:gd name="T4" fmla="*/ 871 w 908"/>
                    <a:gd name="T5" fmla="*/ 156 h 337"/>
                    <a:gd name="T6" fmla="*/ 829 w 908"/>
                    <a:gd name="T7" fmla="*/ 214 h 337"/>
                    <a:gd name="T8" fmla="*/ 775 w 908"/>
                    <a:gd name="T9" fmla="*/ 261 h 337"/>
                    <a:gd name="T10" fmla="*/ 707 w 908"/>
                    <a:gd name="T11" fmla="*/ 295 h 337"/>
                    <a:gd name="T12" fmla="*/ 631 w 908"/>
                    <a:gd name="T13" fmla="*/ 319 h 337"/>
                    <a:gd name="T14" fmla="*/ 546 w 908"/>
                    <a:gd name="T15" fmla="*/ 332 h 337"/>
                    <a:gd name="T16" fmla="*/ 454 w 908"/>
                    <a:gd name="T17" fmla="*/ 337 h 337"/>
                    <a:gd name="T18" fmla="*/ 362 w 908"/>
                    <a:gd name="T19" fmla="*/ 332 h 337"/>
                    <a:gd name="T20" fmla="*/ 277 w 908"/>
                    <a:gd name="T21" fmla="*/ 319 h 337"/>
                    <a:gd name="T22" fmla="*/ 200 w 908"/>
                    <a:gd name="T23" fmla="*/ 295 h 337"/>
                    <a:gd name="T24" fmla="*/ 133 w 908"/>
                    <a:gd name="T25" fmla="*/ 261 h 337"/>
                    <a:gd name="T26" fmla="*/ 77 w 908"/>
                    <a:gd name="T27" fmla="*/ 214 h 337"/>
                    <a:gd name="T28" fmla="*/ 36 w 908"/>
                    <a:gd name="T29" fmla="*/ 156 h 337"/>
                    <a:gd name="T30" fmla="*/ 9 w 908"/>
                    <a:gd name="T31" fmla="*/ 85 h 337"/>
                    <a:gd name="T32" fmla="*/ 0 w 908"/>
                    <a:gd name="T33" fmla="*/ 0 h 337"/>
                    <a:gd name="T34" fmla="*/ 908 w 908"/>
                    <a:gd name="T35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08" h="337">
                      <a:moveTo>
                        <a:pt x="908" y="0"/>
                      </a:moveTo>
                      <a:lnTo>
                        <a:pt x="897" y="85"/>
                      </a:lnTo>
                      <a:lnTo>
                        <a:pt x="871" y="156"/>
                      </a:lnTo>
                      <a:lnTo>
                        <a:pt x="829" y="214"/>
                      </a:lnTo>
                      <a:lnTo>
                        <a:pt x="775" y="261"/>
                      </a:lnTo>
                      <a:lnTo>
                        <a:pt x="707" y="295"/>
                      </a:lnTo>
                      <a:lnTo>
                        <a:pt x="631" y="319"/>
                      </a:lnTo>
                      <a:lnTo>
                        <a:pt x="546" y="332"/>
                      </a:lnTo>
                      <a:lnTo>
                        <a:pt x="454" y="337"/>
                      </a:lnTo>
                      <a:lnTo>
                        <a:pt x="362" y="332"/>
                      </a:lnTo>
                      <a:lnTo>
                        <a:pt x="277" y="319"/>
                      </a:lnTo>
                      <a:lnTo>
                        <a:pt x="200" y="295"/>
                      </a:lnTo>
                      <a:lnTo>
                        <a:pt x="133" y="261"/>
                      </a:lnTo>
                      <a:lnTo>
                        <a:pt x="77" y="214"/>
                      </a:lnTo>
                      <a:lnTo>
                        <a:pt x="36" y="156"/>
                      </a:lnTo>
                      <a:lnTo>
                        <a:pt x="9" y="85"/>
                      </a:lnTo>
                      <a:lnTo>
                        <a:pt x="0" y="0"/>
                      </a:lnTo>
                      <a:lnTo>
                        <a:pt x="90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4" name="Freeform 40"/>
                <p:cNvSpPr>
                  <a:spLocks/>
                </p:cNvSpPr>
                <p:nvPr/>
              </p:nvSpPr>
              <p:spPr bwMode="auto">
                <a:xfrm>
                  <a:off x="2817" y="687"/>
                  <a:ext cx="17" cy="16"/>
                </a:xfrm>
                <a:custGeom>
                  <a:avLst/>
                  <a:gdLst>
                    <a:gd name="T0" fmla="*/ 106 w 213"/>
                    <a:gd name="T1" fmla="*/ 211 h 211"/>
                    <a:gd name="T2" fmla="*/ 84 w 213"/>
                    <a:gd name="T3" fmla="*/ 208 h 211"/>
                    <a:gd name="T4" fmla="*/ 64 w 213"/>
                    <a:gd name="T5" fmla="*/ 202 h 211"/>
                    <a:gd name="T6" fmla="*/ 46 w 213"/>
                    <a:gd name="T7" fmla="*/ 192 h 211"/>
                    <a:gd name="T8" fmla="*/ 31 w 213"/>
                    <a:gd name="T9" fmla="*/ 180 h 211"/>
                    <a:gd name="T10" fmla="*/ 18 w 213"/>
                    <a:gd name="T11" fmla="*/ 163 h 211"/>
                    <a:gd name="T12" fmla="*/ 7 w 213"/>
                    <a:gd name="T13" fmla="*/ 146 h 211"/>
                    <a:gd name="T14" fmla="*/ 1 w 213"/>
                    <a:gd name="T15" fmla="*/ 126 h 211"/>
                    <a:gd name="T16" fmla="*/ 0 w 213"/>
                    <a:gd name="T17" fmla="*/ 106 h 211"/>
                    <a:gd name="T18" fmla="*/ 1 w 213"/>
                    <a:gd name="T19" fmla="*/ 83 h 211"/>
                    <a:gd name="T20" fmla="*/ 7 w 213"/>
                    <a:gd name="T21" fmla="*/ 63 h 211"/>
                    <a:gd name="T22" fmla="*/ 18 w 213"/>
                    <a:gd name="T23" fmla="*/ 45 h 211"/>
                    <a:gd name="T24" fmla="*/ 31 w 213"/>
                    <a:gd name="T25" fmla="*/ 30 h 211"/>
                    <a:gd name="T26" fmla="*/ 46 w 213"/>
                    <a:gd name="T27" fmla="*/ 17 h 211"/>
                    <a:gd name="T28" fmla="*/ 64 w 213"/>
                    <a:gd name="T29" fmla="*/ 7 h 211"/>
                    <a:gd name="T30" fmla="*/ 84 w 213"/>
                    <a:gd name="T31" fmla="*/ 1 h 211"/>
                    <a:gd name="T32" fmla="*/ 106 w 213"/>
                    <a:gd name="T33" fmla="*/ 0 h 211"/>
                    <a:gd name="T34" fmla="*/ 127 w 213"/>
                    <a:gd name="T35" fmla="*/ 1 h 211"/>
                    <a:gd name="T36" fmla="*/ 147 w 213"/>
                    <a:gd name="T37" fmla="*/ 7 h 211"/>
                    <a:gd name="T38" fmla="*/ 165 w 213"/>
                    <a:gd name="T39" fmla="*/ 17 h 211"/>
                    <a:gd name="T40" fmla="*/ 181 w 213"/>
                    <a:gd name="T41" fmla="*/ 30 h 211"/>
                    <a:gd name="T42" fmla="*/ 193 w 213"/>
                    <a:gd name="T43" fmla="*/ 45 h 211"/>
                    <a:gd name="T44" fmla="*/ 204 w 213"/>
                    <a:gd name="T45" fmla="*/ 63 h 211"/>
                    <a:gd name="T46" fmla="*/ 210 w 213"/>
                    <a:gd name="T47" fmla="*/ 83 h 211"/>
                    <a:gd name="T48" fmla="*/ 213 w 213"/>
                    <a:gd name="T49" fmla="*/ 106 h 211"/>
                    <a:gd name="T50" fmla="*/ 210 w 213"/>
                    <a:gd name="T51" fmla="*/ 126 h 211"/>
                    <a:gd name="T52" fmla="*/ 204 w 213"/>
                    <a:gd name="T53" fmla="*/ 146 h 211"/>
                    <a:gd name="T54" fmla="*/ 193 w 213"/>
                    <a:gd name="T55" fmla="*/ 163 h 211"/>
                    <a:gd name="T56" fmla="*/ 181 w 213"/>
                    <a:gd name="T57" fmla="*/ 180 h 211"/>
                    <a:gd name="T58" fmla="*/ 165 w 213"/>
                    <a:gd name="T59" fmla="*/ 192 h 211"/>
                    <a:gd name="T60" fmla="*/ 147 w 213"/>
                    <a:gd name="T61" fmla="*/ 202 h 211"/>
                    <a:gd name="T62" fmla="*/ 127 w 213"/>
                    <a:gd name="T63" fmla="*/ 208 h 211"/>
                    <a:gd name="T64" fmla="*/ 106 w 213"/>
                    <a:gd name="T65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3" h="211">
                      <a:moveTo>
                        <a:pt x="106" y="211"/>
                      </a:moveTo>
                      <a:lnTo>
                        <a:pt x="84" y="208"/>
                      </a:lnTo>
                      <a:lnTo>
                        <a:pt x="64" y="202"/>
                      </a:lnTo>
                      <a:lnTo>
                        <a:pt x="46" y="192"/>
                      </a:lnTo>
                      <a:lnTo>
                        <a:pt x="31" y="180"/>
                      </a:lnTo>
                      <a:lnTo>
                        <a:pt x="18" y="163"/>
                      </a:lnTo>
                      <a:lnTo>
                        <a:pt x="7" y="146"/>
                      </a:lnTo>
                      <a:lnTo>
                        <a:pt x="1" y="126"/>
                      </a:lnTo>
                      <a:lnTo>
                        <a:pt x="0" y="106"/>
                      </a:lnTo>
                      <a:lnTo>
                        <a:pt x="1" y="83"/>
                      </a:lnTo>
                      <a:lnTo>
                        <a:pt x="7" y="63"/>
                      </a:lnTo>
                      <a:lnTo>
                        <a:pt x="18" y="45"/>
                      </a:lnTo>
                      <a:lnTo>
                        <a:pt x="31" y="30"/>
                      </a:lnTo>
                      <a:lnTo>
                        <a:pt x="46" y="17"/>
                      </a:lnTo>
                      <a:lnTo>
                        <a:pt x="64" y="7"/>
                      </a:lnTo>
                      <a:lnTo>
                        <a:pt x="84" y="1"/>
                      </a:lnTo>
                      <a:lnTo>
                        <a:pt x="106" y="0"/>
                      </a:lnTo>
                      <a:lnTo>
                        <a:pt x="127" y="1"/>
                      </a:lnTo>
                      <a:lnTo>
                        <a:pt x="147" y="7"/>
                      </a:lnTo>
                      <a:lnTo>
                        <a:pt x="165" y="17"/>
                      </a:lnTo>
                      <a:lnTo>
                        <a:pt x="181" y="30"/>
                      </a:lnTo>
                      <a:lnTo>
                        <a:pt x="193" y="45"/>
                      </a:lnTo>
                      <a:lnTo>
                        <a:pt x="204" y="63"/>
                      </a:lnTo>
                      <a:lnTo>
                        <a:pt x="210" y="83"/>
                      </a:lnTo>
                      <a:lnTo>
                        <a:pt x="213" y="106"/>
                      </a:lnTo>
                      <a:lnTo>
                        <a:pt x="210" y="126"/>
                      </a:lnTo>
                      <a:lnTo>
                        <a:pt x="204" y="146"/>
                      </a:lnTo>
                      <a:lnTo>
                        <a:pt x="193" y="163"/>
                      </a:lnTo>
                      <a:lnTo>
                        <a:pt x="181" y="180"/>
                      </a:lnTo>
                      <a:lnTo>
                        <a:pt x="165" y="192"/>
                      </a:lnTo>
                      <a:lnTo>
                        <a:pt x="147" y="202"/>
                      </a:lnTo>
                      <a:lnTo>
                        <a:pt x="127" y="208"/>
                      </a:lnTo>
                      <a:lnTo>
                        <a:pt x="106" y="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5" name="Freeform 41"/>
                <p:cNvSpPr>
                  <a:spLocks/>
                </p:cNvSpPr>
                <p:nvPr/>
              </p:nvSpPr>
              <p:spPr bwMode="auto">
                <a:xfrm>
                  <a:off x="2821" y="662"/>
                  <a:ext cx="9" cy="24"/>
                </a:xfrm>
                <a:custGeom>
                  <a:avLst/>
                  <a:gdLst>
                    <a:gd name="T0" fmla="*/ 0 w 115"/>
                    <a:gd name="T1" fmla="*/ 58 h 305"/>
                    <a:gd name="T2" fmla="*/ 0 w 115"/>
                    <a:gd name="T3" fmla="*/ 45 h 305"/>
                    <a:gd name="T4" fmla="*/ 4 w 115"/>
                    <a:gd name="T5" fmla="*/ 34 h 305"/>
                    <a:gd name="T6" fmla="*/ 9 w 115"/>
                    <a:gd name="T7" fmla="*/ 24 h 305"/>
                    <a:gd name="T8" fmla="*/ 16 w 115"/>
                    <a:gd name="T9" fmla="*/ 16 h 305"/>
                    <a:gd name="T10" fmla="*/ 25 w 115"/>
                    <a:gd name="T11" fmla="*/ 9 h 305"/>
                    <a:gd name="T12" fmla="*/ 34 w 115"/>
                    <a:gd name="T13" fmla="*/ 5 h 305"/>
                    <a:gd name="T14" fmla="*/ 45 w 115"/>
                    <a:gd name="T15" fmla="*/ 0 h 305"/>
                    <a:gd name="T16" fmla="*/ 57 w 115"/>
                    <a:gd name="T17" fmla="*/ 0 h 305"/>
                    <a:gd name="T18" fmla="*/ 67 w 115"/>
                    <a:gd name="T19" fmla="*/ 0 h 305"/>
                    <a:gd name="T20" fmla="*/ 79 w 115"/>
                    <a:gd name="T21" fmla="*/ 5 h 305"/>
                    <a:gd name="T22" fmla="*/ 88 w 115"/>
                    <a:gd name="T23" fmla="*/ 9 h 305"/>
                    <a:gd name="T24" fmla="*/ 98 w 115"/>
                    <a:gd name="T25" fmla="*/ 16 h 305"/>
                    <a:gd name="T26" fmla="*/ 104 w 115"/>
                    <a:gd name="T27" fmla="*/ 24 h 305"/>
                    <a:gd name="T28" fmla="*/ 110 w 115"/>
                    <a:gd name="T29" fmla="*/ 34 h 305"/>
                    <a:gd name="T30" fmla="*/ 113 w 115"/>
                    <a:gd name="T31" fmla="*/ 45 h 305"/>
                    <a:gd name="T32" fmla="*/ 115 w 115"/>
                    <a:gd name="T33" fmla="*/ 58 h 305"/>
                    <a:gd name="T34" fmla="*/ 82 w 115"/>
                    <a:gd name="T35" fmla="*/ 305 h 305"/>
                    <a:gd name="T36" fmla="*/ 33 w 115"/>
                    <a:gd name="T37" fmla="*/ 305 h 305"/>
                    <a:gd name="T38" fmla="*/ 0 w 115"/>
                    <a:gd name="T39" fmla="*/ 58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5" h="305">
                      <a:moveTo>
                        <a:pt x="0" y="58"/>
                      </a:moveTo>
                      <a:lnTo>
                        <a:pt x="0" y="45"/>
                      </a:lnTo>
                      <a:lnTo>
                        <a:pt x="4" y="34"/>
                      </a:lnTo>
                      <a:lnTo>
                        <a:pt x="9" y="24"/>
                      </a:lnTo>
                      <a:lnTo>
                        <a:pt x="16" y="16"/>
                      </a:lnTo>
                      <a:lnTo>
                        <a:pt x="25" y="9"/>
                      </a:lnTo>
                      <a:lnTo>
                        <a:pt x="34" y="5"/>
                      </a:lnTo>
                      <a:lnTo>
                        <a:pt x="45" y="0"/>
                      </a:lnTo>
                      <a:lnTo>
                        <a:pt x="57" y="0"/>
                      </a:lnTo>
                      <a:lnTo>
                        <a:pt x="67" y="0"/>
                      </a:lnTo>
                      <a:lnTo>
                        <a:pt x="79" y="5"/>
                      </a:lnTo>
                      <a:lnTo>
                        <a:pt x="88" y="9"/>
                      </a:lnTo>
                      <a:lnTo>
                        <a:pt x="98" y="16"/>
                      </a:lnTo>
                      <a:lnTo>
                        <a:pt x="104" y="24"/>
                      </a:lnTo>
                      <a:lnTo>
                        <a:pt x="110" y="34"/>
                      </a:lnTo>
                      <a:lnTo>
                        <a:pt x="113" y="45"/>
                      </a:lnTo>
                      <a:lnTo>
                        <a:pt x="115" y="58"/>
                      </a:lnTo>
                      <a:lnTo>
                        <a:pt x="82" y="305"/>
                      </a:lnTo>
                      <a:lnTo>
                        <a:pt x="33" y="305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6" name="Freeform 42"/>
                <p:cNvSpPr>
                  <a:spLocks/>
                </p:cNvSpPr>
                <p:nvPr/>
              </p:nvSpPr>
              <p:spPr bwMode="auto">
                <a:xfrm>
                  <a:off x="2828" y="665"/>
                  <a:ext cx="15" cy="22"/>
                </a:xfrm>
                <a:custGeom>
                  <a:avLst/>
                  <a:gdLst>
                    <a:gd name="T0" fmla="*/ 81 w 190"/>
                    <a:gd name="T1" fmla="*/ 33 h 288"/>
                    <a:gd name="T2" fmla="*/ 86 w 190"/>
                    <a:gd name="T3" fmla="*/ 22 h 288"/>
                    <a:gd name="T4" fmla="*/ 94 w 190"/>
                    <a:gd name="T5" fmla="*/ 13 h 288"/>
                    <a:gd name="T6" fmla="*/ 102 w 190"/>
                    <a:gd name="T7" fmla="*/ 6 h 288"/>
                    <a:gd name="T8" fmla="*/ 114 w 190"/>
                    <a:gd name="T9" fmla="*/ 3 h 288"/>
                    <a:gd name="T10" fmla="*/ 124 w 190"/>
                    <a:gd name="T11" fmla="*/ 0 h 288"/>
                    <a:gd name="T12" fmla="*/ 136 w 190"/>
                    <a:gd name="T13" fmla="*/ 0 h 288"/>
                    <a:gd name="T14" fmla="*/ 147 w 190"/>
                    <a:gd name="T15" fmla="*/ 2 h 288"/>
                    <a:gd name="T16" fmla="*/ 159 w 190"/>
                    <a:gd name="T17" fmla="*/ 7 h 288"/>
                    <a:gd name="T18" fmla="*/ 167 w 190"/>
                    <a:gd name="T19" fmla="*/ 12 h 288"/>
                    <a:gd name="T20" fmla="*/ 175 w 190"/>
                    <a:gd name="T21" fmla="*/ 21 h 288"/>
                    <a:gd name="T22" fmla="*/ 181 w 190"/>
                    <a:gd name="T23" fmla="*/ 29 h 288"/>
                    <a:gd name="T24" fmla="*/ 187 w 190"/>
                    <a:gd name="T25" fmla="*/ 40 h 288"/>
                    <a:gd name="T26" fmla="*/ 189 w 190"/>
                    <a:gd name="T27" fmla="*/ 50 h 288"/>
                    <a:gd name="T28" fmla="*/ 190 w 190"/>
                    <a:gd name="T29" fmla="*/ 61 h 288"/>
                    <a:gd name="T30" fmla="*/ 188 w 190"/>
                    <a:gd name="T31" fmla="*/ 73 h 288"/>
                    <a:gd name="T32" fmla="*/ 185 w 190"/>
                    <a:gd name="T33" fmla="*/ 84 h 288"/>
                    <a:gd name="T34" fmla="*/ 43 w 190"/>
                    <a:gd name="T35" fmla="*/ 288 h 288"/>
                    <a:gd name="T36" fmla="*/ 0 w 190"/>
                    <a:gd name="T37" fmla="*/ 267 h 288"/>
                    <a:gd name="T38" fmla="*/ 81 w 190"/>
                    <a:gd name="T39" fmla="*/ 3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0" h="288">
                      <a:moveTo>
                        <a:pt x="81" y="33"/>
                      </a:moveTo>
                      <a:lnTo>
                        <a:pt x="86" y="22"/>
                      </a:lnTo>
                      <a:lnTo>
                        <a:pt x="94" y="13"/>
                      </a:lnTo>
                      <a:lnTo>
                        <a:pt x="102" y="6"/>
                      </a:lnTo>
                      <a:lnTo>
                        <a:pt x="114" y="3"/>
                      </a:lnTo>
                      <a:lnTo>
                        <a:pt x="124" y="0"/>
                      </a:lnTo>
                      <a:lnTo>
                        <a:pt x="136" y="0"/>
                      </a:lnTo>
                      <a:lnTo>
                        <a:pt x="147" y="2"/>
                      </a:lnTo>
                      <a:lnTo>
                        <a:pt x="159" y="7"/>
                      </a:lnTo>
                      <a:lnTo>
                        <a:pt x="167" y="12"/>
                      </a:lnTo>
                      <a:lnTo>
                        <a:pt x="175" y="21"/>
                      </a:lnTo>
                      <a:lnTo>
                        <a:pt x="181" y="29"/>
                      </a:lnTo>
                      <a:lnTo>
                        <a:pt x="187" y="40"/>
                      </a:lnTo>
                      <a:lnTo>
                        <a:pt x="189" y="50"/>
                      </a:lnTo>
                      <a:lnTo>
                        <a:pt x="190" y="61"/>
                      </a:lnTo>
                      <a:lnTo>
                        <a:pt x="188" y="73"/>
                      </a:lnTo>
                      <a:lnTo>
                        <a:pt x="185" y="84"/>
                      </a:lnTo>
                      <a:lnTo>
                        <a:pt x="43" y="288"/>
                      </a:lnTo>
                      <a:lnTo>
                        <a:pt x="0" y="267"/>
                      </a:lnTo>
                      <a:lnTo>
                        <a:pt x="81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7" name="Freeform 43"/>
                <p:cNvSpPr>
                  <a:spLocks/>
                </p:cNvSpPr>
                <p:nvPr/>
              </p:nvSpPr>
              <p:spPr bwMode="auto">
                <a:xfrm>
                  <a:off x="2832" y="674"/>
                  <a:ext cx="21" cy="17"/>
                </a:xfrm>
                <a:custGeom>
                  <a:avLst/>
                  <a:gdLst>
                    <a:gd name="T0" fmla="*/ 179 w 271"/>
                    <a:gd name="T1" fmla="*/ 12 h 224"/>
                    <a:gd name="T2" fmla="*/ 189 w 271"/>
                    <a:gd name="T3" fmla="*/ 5 h 224"/>
                    <a:gd name="T4" fmla="*/ 199 w 271"/>
                    <a:gd name="T5" fmla="*/ 2 h 224"/>
                    <a:gd name="T6" fmla="*/ 210 w 271"/>
                    <a:gd name="T7" fmla="*/ 0 h 224"/>
                    <a:gd name="T8" fmla="*/ 221 w 271"/>
                    <a:gd name="T9" fmla="*/ 1 h 224"/>
                    <a:gd name="T10" fmla="*/ 231 w 271"/>
                    <a:gd name="T11" fmla="*/ 3 h 224"/>
                    <a:gd name="T12" fmla="*/ 242 w 271"/>
                    <a:gd name="T13" fmla="*/ 7 h 224"/>
                    <a:gd name="T14" fmla="*/ 250 w 271"/>
                    <a:gd name="T15" fmla="*/ 13 h 224"/>
                    <a:gd name="T16" fmla="*/ 259 w 271"/>
                    <a:gd name="T17" fmla="*/ 24 h 224"/>
                    <a:gd name="T18" fmla="*/ 265 w 271"/>
                    <a:gd name="T19" fmla="*/ 33 h 224"/>
                    <a:gd name="T20" fmla="*/ 269 w 271"/>
                    <a:gd name="T21" fmla="*/ 43 h 224"/>
                    <a:gd name="T22" fmla="*/ 271 w 271"/>
                    <a:gd name="T23" fmla="*/ 55 h 224"/>
                    <a:gd name="T24" fmla="*/ 271 w 271"/>
                    <a:gd name="T25" fmla="*/ 66 h 224"/>
                    <a:gd name="T26" fmla="*/ 268 w 271"/>
                    <a:gd name="T27" fmla="*/ 76 h 224"/>
                    <a:gd name="T28" fmla="*/ 263 w 271"/>
                    <a:gd name="T29" fmla="*/ 86 h 224"/>
                    <a:gd name="T30" fmla="*/ 256 w 271"/>
                    <a:gd name="T31" fmla="*/ 95 h 224"/>
                    <a:gd name="T32" fmla="*/ 248 w 271"/>
                    <a:gd name="T33" fmla="*/ 104 h 224"/>
                    <a:gd name="T34" fmla="*/ 30 w 271"/>
                    <a:gd name="T35" fmla="*/ 224 h 224"/>
                    <a:gd name="T36" fmla="*/ 0 w 271"/>
                    <a:gd name="T37" fmla="*/ 185 h 224"/>
                    <a:gd name="T38" fmla="*/ 179 w 271"/>
                    <a:gd name="T39" fmla="*/ 1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71" h="224">
                      <a:moveTo>
                        <a:pt x="179" y="12"/>
                      </a:moveTo>
                      <a:lnTo>
                        <a:pt x="189" y="5"/>
                      </a:lnTo>
                      <a:lnTo>
                        <a:pt x="199" y="2"/>
                      </a:lnTo>
                      <a:lnTo>
                        <a:pt x="210" y="0"/>
                      </a:lnTo>
                      <a:lnTo>
                        <a:pt x="221" y="1"/>
                      </a:lnTo>
                      <a:lnTo>
                        <a:pt x="231" y="3"/>
                      </a:lnTo>
                      <a:lnTo>
                        <a:pt x="242" y="7"/>
                      </a:lnTo>
                      <a:lnTo>
                        <a:pt x="250" y="13"/>
                      </a:lnTo>
                      <a:lnTo>
                        <a:pt x="259" y="24"/>
                      </a:lnTo>
                      <a:lnTo>
                        <a:pt x="265" y="33"/>
                      </a:lnTo>
                      <a:lnTo>
                        <a:pt x="269" y="43"/>
                      </a:lnTo>
                      <a:lnTo>
                        <a:pt x="271" y="55"/>
                      </a:lnTo>
                      <a:lnTo>
                        <a:pt x="271" y="66"/>
                      </a:lnTo>
                      <a:lnTo>
                        <a:pt x="268" y="76"/>
                      </a:lnTo>
                      <a:lnTo>
                        <a:pt x="263" y="86"/>
                      </a:lnTo>
                      <a:lnTo>
                        <a:pt x="256" y="95"/>
                      </a:lnTo>
                      <a:lnTo>
                        <a:pt x="248" y="104"/>
                      </a:lnTo>
                      <a:lnTo>
                        <a:pt x="30" y="224"/>
                      </a:lnTo>
                      <a:lnTo>
                        <a:pt x="0" y="185"/>
                      </a:lnTo>
                      <a:lnTo>
                        <a:pt x="17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8" name="Freeform 44"/>
                <p:cNvSpPr>
                  <a:spLocks/>
                </p:cNvSpPr>
                <p:nvPr/>
              </p:nvSpPr>
              <p:spPr bwMode="auto">
                <a:xfrm>
                  <a:off x="2808" y="665"/>
                  <a:ext cx="15" cy="22"/>
                </a:xfrm>
                <a:custGeom>
                  <a:avLst/>
                  <a:gdLst>
                    <a:gd name="T0" fmla="*/ 111 w 192"/>
                    <a:gd name="T1" fmla="*/ 33 h 288"/>
                    <a:gd name="T2" fmla="*/ 103 w 192"/>
                    <a:gd name="T3" fmla="*/ 22 h 288"/>
                    <a:gd name="T4" fmla="*/ 96 w 192"/>
                    <a:gd name="T5" fmla="*/ 13 h 288"/>
                    <a:gd name="T6" fmla="*/ 86 w 192"/>
                    <a:gd name="T7" fmla="*/ 6 h 288"/>
                    <a:gd name="T8" fmla="*/ 76 w 192"/>
                    <a:gd name="T9" fmla="*/ 3 h 288"/>
                    <a:gd name="T10" fmla="*/ 65 w 192"/>
                    <a:gd name="T11" fmla="*/ 0 h 288"/>
                    <a:gd name="T12" fmla="*/ 54 w 192"/>
                    <a:gd name="T13" fmla="*/ 0 h 288"/>
                    <a:gd name="T14" fmla="*/ 42 w 192"/>
                    <a:gd name="T15" fmla="*/ 2 h 288"/>
                    <a:gd name="T16" fmla="*/ 33 w 192"/>
                    <a:gd name="T17" fmla="*/ 7 h 288"/>
                    <a:gd name="T18" fmla="*/ 22 w 192"/>
                    <a:gd name="T19" fmla="*/ 12 h 288"/>
                    <a:gd name="T20" fmla="*/ 14 w 192"/>
                    <a:gd name="T21" fmla="*/ 21 h 288"/>
                    <a:gd name="T22" fmla="*/ 8 w 192"/>
                    <a:gd name="T23" fmla="*/ 29 h 288"/>
                    <a:gd name="T24" fmla="*/ 3 w 192"/>
                    <a:gd name="T25" fmla="*/ 40 h 288"/>
                    <a:gd name="T26" fmla="*/ 0 w 192"/>
                    <a:gd name="T27" fmla="*/ 50 h 288"/>
                    <a:gd name="T28" fmla="*/ 0 w 192"/>
                    <a:gd name="T29" fmla="*/ 61 h 288"/>
                    <a:gd name="T30" fmla="*/ 1 w 192"/>
                    <a:gd name="T31" fmla="*/ 73 h 288"/>
                    <a:gd name="T32" fmla="*/ 7 w 192"/>
                    <a:gd name="T33" fmla="*/ 84 h 288"/>
                    <a:gd name="T34" fmla="*/ 148 w 192"/>
                    <a:gd name="T35" fmla="*/ 288 h 288"/>
                    <a:gd name="T36" fmla="*/ 192 w 192"/>
                    <a:gd name="T37" fmla="*/ 267 h 288"/>
                    <a:gd name="T38" fmla="*/ 111 w 192"/>
                    <a:gd name="T39" fmla="*/ 3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2" h="288">
                      <a:moveTo>
                        <a:pt x="111" y="33"/>
                      </a:moveTo>
                      <a:lnTo>
                        <a:pt x="103" y="22"/>
                      </a:lnTo>
                      <a:lnTo>
                        <a:pt x="96" y="13"/>
                      </a:lnTo>
                      <a:lnTo>
                        <a:pt x="86" y="6"/>
                      </a:lnTo>
                      <a:lnTo>
                        <a:pt x="76" y="3"/>
                      </a:lnTo>
                      <a:lnTo>
                        <a:pt x="65" y="0"/>
                      </a:lnTo>
                      <a:lnTo>
                        <a:pt x="54" y="0"/>
                      </a:lnTo>
                      <a:lnTo>
                        <a:pt x="42" y="2"/>
                      </a:lnTo>
                      <a:lnTo>
                        <a:pt x="33" y="7"/>
                      </a:lnTo>
                      <a:lnTo>
                        <a:pt x="22" y="12"/>
                      </a:lnTo>
                      <a:lnTo>
                        <a:pt x="14" y="21"/>
                      </a:lnTo>
                      <a:lnTo>
                        <a:pt x="8" y="29"/>
                      </a:lnTo>
                      <a:lnTo>
                        <a:pt x="3" y="40"/>
                      </a:lnTo>
                      <a:lnTo>
                        <a:pt x="0" y="50"/>
                      </a:lnTo>
                      <a:lnTo>
                        <a:pt x="0" y="61"/>
                      </a:lnTo>
                      <a:lnTo>
                        <a:pt x="1" y="73"/>
                      </a:lnTo>
                      <a:lnTo>
                        <a:pt x="7" y="84"/>
                      </a:lnTo>
                      <a:lnTo>
                        <a:pt x="148" y="288"/>
                      </a:lnTo>
                      <a:lnTo>
                        <a:pt x="192" y="267"/>
                      </a:lnTo>
                      <a:lnTo>
                        <a:pt x="111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9" name="Freeform 45"/>
                <p:cNvSpPr>
                  <a:spLocks/>
                </p:cNvSpPr>
                <p:nvPr/>
              </p:nvSpPr>
              <p:spPr bwMode="auto">
                <a:xfrm>
                  <a:off x="2798" y="674"/>
                  <a:ext cx="21" cy="17"/>
                </a:xfrm>
                <a:custGeom>
                  <a:avLst/>
                  <a:gdLst>
                    <a:gd name="T0" fmla="*/ 93 w 272"/>
                    <a:gd name="T1" fmla="*/ 12 h 224"/>
                    <a:gd name="T2" fmla="*/ 82 w 272"/>
                    <a:gd name="T3" fmla="*/ 5 h 224"/>
                    <a:gd name="T4" fmla="*/ 72 w 272"/>
                    <a:gd name="T5" fmla="*/ 2 h 224"/>
                    <a:gd name="T6" fmla="*/ 61 w 272"/>
                    <a:gd name="T7" fmla="*/ 0 h 224"/>
                    <a:gd name="T8" fmla="*/ 50 w 272"/>
                    <a:gd name="T9" fmla="*/ 1 h 224"/>
                    <a:gd name="T10" fmla="*/ 39 w 272"/>
                    <a:gd name="T11" fmla="*/ 3 h 224"/>
                    <a:gd name="T12" fmla="*/ 29 w 272"/>
                    <a:gd name="T13" fmla="*/ 7 h 224"/>
                    <a:gd name="T14" fmla="*/ 20 w 272"/>
                    <a:gd name="T15" fmla="*/ 13 h 224"/>
                    <a:gd name="T16" fmla="*/ 13 w 272"/>
                    <a:gd name="T17" fmla="*/ 24 h 224"/>
                    <a:gd name="T18" fmla="*/ 5 w 272"/>
                    <a:gd name="T19" fmla="*/ 33 h 224"/>
                    <a:gd name="T20" fmla="*/ 2 w 272"/>
                    <a:gd name="T21" fmla="*/ 43 h 224"/>
                    <a:gd name="T22" fmla="*/ 0 w 272"/>
                    <a:gd name="T23" fmla="*/ 55 h 224"/>
                    <a:gd name="T24" fmla="*/ 1 w 272"/>
                    <a:gd name="T25" fmla="*/ 66 h 224"/>
                    <a:gd name="T26" fmla="*/ 3 w 272"/>
                    <a:gd name="T27" fmla="*/ 76 h 224"/>
                    <a:gd name="T28" fmla="*/ 7 w 272"/>
                    <a:gd name="T29" fmla="*/ 86 h 224"/>
                    <a:gd name="T30" fmla="*/ 14 w 272"/>
                    <a:gd name="T31" fmla="*/ 95 h 224"/>
                    <a:gd name="T32" fmla="*/ 24 w 272"/>
                    <a:gd name="T33" fmla="*/ 104 h 224"/>
                    <a:gd name="T34" fmla="*/ 242 w 272"/>
                    <a:gd name="T35" fmla="*/ 224 h 224"/>
                    <a:gd name="T36" fmla="*/ 272 w 272"/>
                    <a:gd name="T37" fmla="*/ 185 h 224"/>
                    <a:gd name="T38" fmla="*/ 93 w 272"/>
                    <a:gd name="T39" fmla="*/ 1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72" h="224">
                      <a:moveTo>
                        <a:pt x="93" y="12"/>
                      </a:moveTo>
                      <a:lnTo>
                        <a:pt x="82" y="5"/>
                      </a:lnTo>
                      <a:lnTo>
                        <a:pt x="72" y="2"/>
                      </a:lnTo>
                      <a:lnTo>
                        <a:pt x="61" y="0"/>
                      </a:lnTo>
                      <a:lnTo>
                        <a:pt x="50" y="1"/>
                      </a:lnTo>
                      <a:lnTo>
                        <a:pt x="39" y="3"/>
                      </a:lnTo>
                      <a:lnTo>
                        <a:pt x="29" y="7"/>
                      </a:lnTo>
                      <a:lnTo>
                        <a:pt x="20" y="13"/>
                      </a:lnTo>
                      <a:lnTo>
                        <a:pt x="13" y="24"/>
                      </a:lnTo>
                      <a:lnTo>
                        <a:pt x="5" y="33"/>
                      </a:lnTo>
                      <a:lnTo>
                        <a:pt x="2" y="43"/>
                      </a:lnTo>
                      <a:lnTo>
                        <a:pt x="0" y="55"/>
                      </a:lnTo>
                      <a:lnTo>
                        <a:pt x="1" y="66"/>
                      </a:lnTo>
                      <a:lnTo>
                        <a:pt x="3" y="76"/>
                      </a:lnTo>
                      <a:lnTo>
                        <a:pt x="7" y="86"/>
                      </a:lnTo>
                      <a:lnTo>
                        <a:pt x="14" y="95"/>
                      </a:lnTo>
                      <a:lnTo>
                        <a:pt x="24" y="104"/>
                      </a:lnTo>
                      <a:lnTo>
                        <a:pt x="242" y="224"/>
                      </a:lnTo>
                      <a:lnTo>
                        <a:pt x="272" y="185"/>
                      </a:lnTo>
                      <a:lnTo>
                        <a:pt x="93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0" name="Freeform 46"/>
                <p:cNvSpPr>
                  <a:spLocks/>
                </p:cNvSpPr>
                <p:nvPr/>
              </p:nvSpPr>
              <p:spPr bwMode="auto">
                <a:xfrm>
                  <a:off x="2811" y="763"/>
                  <a:ext cx="30" cy="10"/>
                </a:xfrm>
                <a:custGeom>
                  <a:avLst/>
                  <a:gdLst>
                    <a:gd name="T0" fmla="*/ 393 w 393"/>
                    <a:gd name="T1" fmla="*/ 0 h 119"/>
                    <a:gd name="T2" fmla="*/ 388 w 393"/>
                    <a:gd name="T3" fmla="*/ 35 h 119"/>
                    <a:gd name="T4" fmla="*/ 376 w 393"/>
                    <a:gd name="T5" fmla="*/ 63 h 119"/>
                    <a:gd name="T6" fmla="*/ 358 w 393"/>
                    <a:gd name="T7" fmla="*/ 84 h 119"/>
                    <a:gd name="T8" fmla="*/ 334 w 393"/>
                    <a:gd name="T9" fmla="*/ 99 h 119"/>
                    <a:gd name="T10" fmla="*/ 304 w 393"/>
                    <a:gd name="T11" fmla="*/ 109 h 119"/>
                    <a:gd name="T12" fmla="*/ 272 w 393"/>
                    <a:gd name="T13" fmla="*/ 115 h 119"/>
                    <a:gd name="T14" fmla="*/ 235 w 393"/>
                    <a:gd name="T15" fmla="*/ 118 h 119"/>
                    <a:gd name="T16" fmla="*/ 196 w 393"/>
                    <a:gd name="T17" fmla="*/ 119 h 119"/>
                    <a:gd name="T18" fmla="*/ 155 w 393"/>
                    <a:gd name="T19" fmla="*/ 118 h 119"/>
                    <a:gd name="T20" fmla="*/ 119 w 393"/>
                    <a:gd name="T21" fmla="*/ 115 h 119"/>
                    <a:gd name="T22" fmla="*/ 86 w 393"/>
                    <a:gd name="T23" fmla="*/ 109 h 119"/>
                    <a:gd name="T24" fmla="*/ 58 w 393"/>
                    <a:gd name="T25" fmla="*/ 99 h 119"/>
                    <a:gd name="T26" fmla="*/ 33 w 393"/>
                    <a:gd name="T27" fmla="*/ 84 h 119"/>
                    <a:gd name="T28" fmla="*/ 15 w 393"/>
                    <a:gd name="T29" fmla="*/ 63 h 119"/>
                    <a:gd name="T30" fmla="*/ 4 w 393"/>
                    <a:gd name="T31" fmla="*/ 35 h 119"/>
                    <a:gd name="T32" fmla="*/ 0 w 393"/>
                    <a:gd name="T3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3" h="119">
                      <a:moveTo>
                        <a:pt x="393" y="0"/>
                      </a:moveTo>
                      <a:lnTo>
                        <a:pt x="388" y="35"/>
                      </a:lnTo>
                      <a:lnTo>
                        <a:pt x="376" y="63"/>
                      </a:lnTo>
                      <a:lnTo>
                        <a:pt x="358" y="84"/>
                      </a:lnTo>
                      <a:lnTo>
                        <a:pt x="334" y="99"/>
                      </a:lnTo>
                      <a:lnTo>
                        <a:pt x="304" y="109"/>
                      </a:lnTo>
                      <a:lnTo>
                        <a:pt x="272" y="115"/>
                      </a:lnTo>
                      <a:lnTo>
                        <a:pt x="235" y="118"/>
                      </a:lnTo>
                      <a:lnTo>
                        <a:pt x="196" y="119"/>
                      </a:lnTo>
                      <a:lnTo>
                        <a:pt x="155" y="118"/>
                      </a:lnTo>
                      <a:lnTo>
                        <a:pt x="119" y="115"/>
                      </a:lnTo>
                      <a:lnTo>
                        <a:pt x="86" y="109"/>
                      </a:lnTo>
                      <a:lnTo>
                        <a:pt x="58" y="99"/>
                      </a:lnTo>
                      <a:lnTo>
                        <a:pt x="33" y="84"/>
                      </a:lnTo>
                      <a:lnTo>
                        <a:pt x="15" y="63"/>
                      </a:lnTo>
                      <a:lnTo>
                        <a:pt x="4" y="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1" name="Freeform 47"/>
                <p:cNvSpPr>
                  <a:spLocks/>
                </p:cNvSpPr>
                <p:nvPr/>
              </p:nvSpPr>
              <p:spPr bwMode="auto">
                <a:xfrm>
                  <a:off x="2840" y="748"/>
                  <a:ext cx="14" cy="13"/>
                </a:xfrm>
                <a:custGeom>
                  <a:avLst/>
                  <a:gdLst>
                    <a:gd name="T0" fmla="*/ 87 w 174"/>
                    <a:gd name="T1" fmla="*/ 175 h 175"/>
                    <a:gd name="T2" fmla="*/ 68 w 174"/>
                    <a:gd name="T3" fmla="*/ 173 h 175"/>
                    <a:gd name="T4" fmla="*/ 51 w 174"/>
                    <a:gd name="T5" fmla="*/ 167 h 175"/>
                    <a:gd name="T6" fmla="*/ 36 w 174"/>
                    <a:gd name="T7" fmla="*/ 158 h 175"/>
                    <a:gd name="T8" fmla="*/ 24 w 174"/>
                    <a:gd name="T9" fmla="*/ 149 h 175"/>
                    <a:gd name="T10" fmla="*/ 14 w 174"/>
                    <a:gd name="T11" fmla="*/ 135 h 175"/>
                    <a:gd name="T12" fmla="*/ 7 w 174"/>
                    <a:gd name="T13" fmla="*/ 121 h 175"/>
                    <a:gd name="T14" fmla="*/ 2 w 174"/>
                    <a:gd name="T15" fmla="*/ 104 h 175"/>
                    <a:gd name="T16" fmla="*/ 0 w 174"/>
                    <a:gd name="T17" fmla="*/ 88 h 175"/>
                    <a:gd name="T18" fmla="*/ 2 w 174"/>
                    <a:gd name="T19" fmla="*/ 69 h 175"/>
                    <a:gd name="T20" fmla="*/ 7 w 174"/>
                    <a:gd name="T21" fmla="*/ 53 h 175"/>
                    <a:gd name="T22" fmla="*/ 14 w 174"/>
                    <a:gd name="T23" fmla="*/ 38 h 175"/>
                    <a:gd name="T24" fmla="*/ 24 w 174"/>
                    <a:gd name="T25" fmla="*/ 26 h 175"/>
                    <a:gd name="T26" fmla="*/ 36 w 174"/>
                    <a:gd name="T27" fmla="*/ 15 h 175"/>
                    <a:gd name="T28" fmla="*/ 51 w 174"/>
                    <a:gd name="T29" fmla="*/ 7 h 175"/>
                    <a:gd name="T30" fmla="*/ 68 w 174"/>
                    <a:gd name="T31" fmla="*/ 1 h 175"/>
                    <a:gd name="T32" fmla="*/ 87 w 174"/>
                    <a:gd name="T33" fmla="*/ 0 h 175"/>
                    <a:gd name="T34" fmla="*/ 104 w 174"/>
                    <a:gd name="T35" fmla="*/ 1 h 175"/>
                    <a:gd name="T36" fmla="*/ 120 w 174"/>
                    <a:gd name="T37" fmla="*/ 7 h 175"/>
                    <a:gd name="T38" fmla="*/ 135 w 174"/>
                    <a:gd name="T39" fmla="*/ 15 h 175"/>
                    <a:gd name="T40" fmla="*/ 148 w 174"/>
                    <a:gd name="T41" fmla="*/ 26 h 175"/>
                    <a:gd name="T42" fmla="*/ 158 w 174"/>
                    <a:gd name="T43" fmla="*/ 38 h 175"/>
                    <a:gd name="T44" fmla="*/ 167 w 174"/>
                    <a:gd name="T45" fmla="*/ 53 h 175"/>
                    <a:gd name="T46" fmla="*/ 172 w 174"/>
                    <a:gd name="T47" fmla="*/ 69 h 175"/>
                    <a:gd name="T48" fmla="*/ 174 w 174"/>
                    <a:gd name="T49" fmla="*/ 88 h 175"/>
                    <a:gd name="T50" fmla="*/ 172 w 174"/>
                    <a:gd name="T51" fmla="*/ 104 h 175"/>
                    <a:gd name="T52" fmla="*/ 167 w 174"/>
                    <a:gd name="T53" fmla="*/ 121 h 175"/>
                    <a:gd name="T54" fmla="*/ 158 w 174"/>
                    <a:gd name="T55" fmla="*/ 135 h 175"/>
                    <a:gd name="T56" fmla="*/ 148 w 174"/>
                    <a:gd name="T57" fmla="*/ 149 h 175"/>
                    <a:gd name="T58" fmla="*/ 135 w 174"/>
                    <a:gd name="T59" fmla="*/ 158 h 175"/>
                    <a:gd name="T60" fmla="*/ 120 w 174"/>
                    <a:gd name="T61" fmla="*/ 167 h 175"/>
                    <a:gd name="T62" fmla="*/ 104 w 174"/>
                    <a:gd name="T63" fmla="*/ 173 h 175"/>
                    <a:gd name="T64" fmla="*/ 87 w 174"/>
                    <a:gd name="T65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4" h="175">
                      <a:moveTo>
                        <a:pt x="87" y="175"/>
                      </a:moveTo>
                      <a:lnTo>
                        <a:pt x="68" y="173"/>
                      </a:lnTo>
                      <a:lnTo>
                        <a:pt x="51" y="167"/>
                      </a:lnTo>
                      <a:lnTo>
                        <a:pt x="36" y="158"/>
                      </a:lnTo>
                      <a:lnTo>
                        <a:pt x="24" y="149"/>
                      </a:lnTo>
                      <a:lnTo>
                        <a:pt x="14" y="135"/>
                      </a:lnTo>
                      <a:lnTo>
                        <a:pt x="7" y="121"/>
                      </a:lnTo>
                      <a:lnTo>
                        <a:pt x="2" y="104"/>
                      </a:lnTo>
                      <a:lnTo>
                        <a:pt x="0" y="88"/>
                      </a:lnTo>
                      <a:lnTo>
                        <a:pt x="2" y="69"/>
                      </a:lnTo>
                      <a:lnTo>
                        <a:pt x="7" y="53"/>
                      </a:lnTo>
                      <a:lnTo>
                        <a:pt x="14" y="38"/>
                      </a:lnTo>
                      <a:lnTo>
                        <a:pt x="24" y="26"/>
                      </a:lnTo>
                      <a:lnTo>
                        <a:pt x="36" y="15"/>
                      </a:lnTo>
                      <a:lnTo>
                        <a:pt x="51" y="7"/>
                      </a:lnTo>
                      <a:lnTo>
                        <a:pt x="68" y="1"/>
                      </a:lnTo>
                      <a:lnTo>
                        <a:pt x="87" y="0"/>
                      </a:lnTo>
                      <a:lnTo>
                        <a:pt x="104" y="1"/>
                      </a:lnTo>
                      <a:lnTo>
                        <a:pt x="120" y="7"/>
                      </a:lnTo>
                      <a:lnTo>
                        <a:pt x="135" y="15"/>
                      </a:lnTo>
                      <a:lnTo>
                        <a:pt x="148" y="26"/>
                      </a:lnTo>
                      <a:lnTo>
                        <a:pt x="158" y="38"/>
                      </a:lnTo>
                      <a:lnTo>
                        <a:pt x="167" y="53"/>
                      </a:lnTo>
                      <a:lnTo>
                        <a:pt x="172" y="69"/>
                      </a:lnTo>
                      <a:lnTo>
                        <a:pt x="174" y="88"/>
                      </a:lnTo>
                      <a:lnTo>
                        <a:pt x="172" y="104"/>
                      </a:lnTo>
                      <a:lnTo>
                        <a:pt x="167" y="121"/>
                      </a:lnTo>
                      <a:lnTo>
                        <a:pt x="158" y="135"/>
                      </a:lnTo>
                      <a:lnTo>
                        <a:pt x="148" y="149"/>
                      </a:lnTo>
                      <a:lnTo>
                        <a:pt x="135" y="158"/>
                      </a:lnTo>
                      <a:lnTo>
                        <a:pt x="120" y="167"/>
                      </a:lnTo>
                      <a:lnTo>
                        <a:pt x="104" y="173"/>
                      </a:lnTo>
                      <a:lnTo>
                        <a:pt x="87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2" name="Freeform 48"/>
                <p:cNvSpPr>
                  <a:spLocks/>
                </p:cNvSpPr>
                <p:nvPr/>
              </p:nvSpPr>
              <p:spPr bwMode="auto">
                <a:xfrm>
                  <a:off x="2833" y="736"/>
                  <a:ext cx="9" cy="9"/>
                </a:xfrm>
                <a:custGeom>
                  <a:avLst/>
                  <a:gdLst>
                    <a:gd name="T0" fmla="*/ 58 w 115"/>
                    <a:gd name="T1" fmla="*/ 115 h 115"/>
                    <a:gd name="T2" fmla="*/ 45 w 115"/>
                    <a:gd name="T3" fmla="*/ 113 h 115"/>
                    <a:gd name="T4" fmla="*/ 34 w 115"/>
                    <a:gd name="T5" fmla="*/ 110 h 115"/>
                    <a:gd name="T6" fmla="*/ 25 w 115"/>
                    <a:gd name="T7" fmla="*/ 103 h 115"/>
                    <a:gd name="T8" fmla="*/ 16 w 115"/>
                    <a:gd name="T9" fmla="*/ 97 h 115"/>
                    <a:gd name="T10" fmla="*/ 9 w 115"/>
                    <a:gd name="T11" fmla="*/ 88 h 115"/>
                    <a:gd name="T12" fmla="*/ 4 w 115"/>
                    <a:gd name="T13" fmla="*/ 78 h 115"/>
                    <a:gd name="T14" fmla="*/ 0 w 115"/>
                    <a:gd name="T15" fmla="*/ 67 h 115"/>
                    <a:gd name="T16" fmla="*/ 0 w 115"/>
                    <a:gd name="T17" fmla="*/ 57 h 115"/>
                    <a:gd name="T18" fmla="*/ 0 w 115"/>
                    <a:gd name="T19" fmla="*/ 44 h 115"/>
                    <a:gd name="T20" fmla="*/ 4 w 115"/>
                    <a:gd name="T21" fmla="*/ 33 h 115"/>
                    <a:gd name="T22" fmla="*/ 9 w 115"/>
                    <a:gd name="T23" fmla="*/ 23 h 115"/>
                    <a:gd name="T24" fmla="*/ 16 w 115"/>
                    <a:gd name="T25" fmla="*/ 15 h 115"/>
                    <a:gd name="T26" fmla="*/ 25 w 115"/>
                    <a:gd name="T27" fmla="*/ 8 h 115"/>
                    <a:gd name="T28" fmla="*/ 34 w 115"/>
                    <a:gd name="T29" fmla="*/ 4 h 115"/>
                    <a:gd name="T30" fmla="*/ 45 w 115"/>
                    <a:gd name="T31" fmla="*/ 0 h 115"/>
                    <a:gd name="T32" fmla="*/ 58 w 115"/>
                    <a:gd name="T33" fmla="*/ 0 h 115"/>
                    <a:gd name="T34" fmla="*/ 68 w 115"/>
                    <a:gd name="T35" fmla="*/ 0 h 115"/>
                    <a:gd name="T36" fmla="*/ 79 w 115"/>
                    <a:gd name="T37" fmla="*/ 4 h 115"/>
                    <a:gd name="T38" fmla="*/ 88 w 115"/>
                    <a:gd name="T39" fmla="*/ 8 h 115"/>
                    <a:gd name="T40" fmla="*/ 98 w 115"/>
                    <a:gd name="T41" fmla="*/ 15 h 115"/>
                    <a:gd name="T42" fmla="*/ 104 w 115"/>
                    <a:gd name="T43" fmla="*/ 23 h 115"/>
                    <a:gd name="T44" fmla="*/ 110 w 115"/>
                    <a:gd name="T45" fmla="*/ 33 h 115"/>
                    <a:gd name="T46" fmla="*/ 113 w 115"/>
                    <a:gd name="T47" fmla="*/ 44 h 115"/>
                    <a:gd name="T48" fmla="*/ 115 w 115"/>
                    <a:gd name="T49" fmla="*/ 57 h 115"/>
                    <a:gd name="T50" fmla="*/ 113 w 115"/>
                    <a:gd name="T51" fmla="*/ 67 h 115"/>
                    <a:gd name="T52" fmla="*/ 110 w 115"/>
                    <a:gd name="T53" fmla="*/ 78 h 115"/>
                    <a:gd name="T54" fmla="*/ 104 w 115"/>
                    <a:gd name="T55" fmla="*/ 88 h 115"/>
                    <a:gd name="T56" fmla="*/ 98 w 115"/>
                    <a:gd name="T57" fmla="*/ 97 h 115"/>
                    <a:gd name="T58" fmla="*/ 88 w 115"/>
                    <a:gd name="T59" fmla="*/ 103 h 115"/>
                    <a:gd name="T60" fmla="*/ 79 w 115"/>
                    <a:gd name="T61" fmla="*/ 110 h 115"/>
                    <a:gd name="T62" fmla="*/ 68 w 115"/>
                    <a:gd name="T63" fmla="*/ 113 h 115"/>
                    <a:gd name="T64" fmla="*/ 58 w 115"/>
                    <a:gd name="T6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" h="115">
                      <a:moveTo>
                        <a:pt x="58" y="115"/>
                      </a:moveTo>
                      <a:lnTo>
                        <a:pt x="45" y="113"/>
                      </a:lnTo>
                      <a:lnTo>
                        <a:pt x="34" y="110"/>
                      </a:lnTo>
                      <a:lnTo>
                        <a:pt x="25" y="103"/>
                      </a:lnTo>
                      <a:lnTo>
                        <a:pt x="16" y="97"/>
                      </a:lnTo>
                      <a:lnTo>
                        <a:pt x="9" y="88"/>
                      </a:lnTo>
                      <a:lnTo>
                        <a:pt x="4" y="78"/>
                      </a:lnTo>
                      <a:lnTo>
                        <a:pt x="0" y="67"/>
                      </a:lnTo>
                      <a:lnTo>
                        <a:pt x="0" y="57"/>
                      </a:lnTo>
                      <a:lnTo>
                        <a:pt x="0" y="44"/>
                      </a:lnTo>
                      <a:lnTo>
                        <a:pt x="4" y="33"/>
                      </a:lnTo>
                      <a:lnTo>
                        <a:pt x="9" y="23"/>
                      </a:lnTo>
                      <a:lnTo>
                        <a:pt x="16" y="15"/>
                      </a:lnTo>
                      <a:lnTo>
                        <a:pt x="25" y="8"/>
                      </a:lnTo>
                      <a:lnTo>
                        <a:pt x="34" y="4"/>
                      </a:lnTo>
                      <a:lnTo>
                        <a:pt x="45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4"/>
                      </a:lnTo>
                      <a:lnTo>
                        <a:pt x="88" y="8"/>
                      </a:lnTo>
                      <a:lnTo>
                        <a:pt x="98" y="15"/>
                      </a:lnTo>
                      <a:lnTo>
                        <a:pt x="104" y="23"/>
                      </a:lnTo>
                      <a:lnTo>
                        <a:pt x="110" y="33"/>
                      </a:lnTo>
                      <a:lnTo>
                        <a:pt x="113" y="44"/>
                      </a:lnTo>
                      <a:lnTo>
                        <a:pt x="115" y="57"/>
                      </a:lnTo>
                      <a:lnTo>
                        <a:pt x="113" y="67"/>
                      </a:lnTo>
                      <a:lnTo>
                        <a:pt x="110" y="78"/>
                      </a:lnTo>
                      <a:lnTo>
                        <a:pt x="104" y="88"/>
                      </a:lnTo>
                      <a:lnTo>
                        <a:pt x="98" y="97"/>
                      </a:lnTo>
                      <a:lnTo>
                        <a:pt x="88" y="103"/>
                      </a:lnTo>
                      <a:lnTo>
                        <a:pt x="79" y="110"/>
                      </a:lnTo>
                      <a:lnTo>
                        <a:pt x="68" y="113"/>
                      </a:lnTo>
                      <a:lnTo>
                        <a:pt x="58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3" name="Freeform 49"/>
                <p:cNvSpPr>
                  <a:spLocks/>
                </p:cNvSpPr>
                <p:nvPr/>
              </p:nvSpPr>
              <p:spPr bwMode="auto">
                <a:xfrm>
                  <a:off x="2810" y="736"/>
                  <a:ext cx="9" cy="9"/>
                </a:xfrm>
                <a:custGeom>
                  <a:avLst/>
                  <a:gdLst>
                    <a:gd name="T0" fmla="*/ 57 w 115"/>
                    <a:gd name="T1" fmla="*/ 115 h 115"/>
                    <a:gd name="T2" fmla="*/ 68 w 115"/>
                    <a:gd name="T3" fmla="*/ 113 h 115"/>
                    <a:gd name="T4" fmla="*/ 79 w 115"/>
                    <a:gd name="T5" fmla="*/ 110 h 115"/>
                    <a:gd name="T6" fmla="*/ 88 w 115"/>
                    <a:gd name="T7" fmla="*/ 103 h 115"/>
                    <a:gd name="T8" fmla="*/ 98 w 115"/>
                    <a:gd name="T9" fmla="*/ 97 h 115"/>
                    <a:gd name="T10" fmla="*/ 104 w 115"/>
                    <a:gd name="T11" fmla="*/ 88 h 115"/>
                    <a:gd name="T12" fmla="*/ 110 w 115"/>
                    <a:gd name="T13" fmla="*/ 78 h 115"/>
                    <a:gd name="T14" fmla="*/ 113 w 115"/>
                    <a:gd name="T15" fmla="*/ 67 h 115"/>
                    <a:gd name="T16" fmla="*/ 115 w 115"/>
                    <a:gd name="T17" fmla="*/ 57 h 115"/>
                    <a:gd name="T18" fmla="*/ 113 w 115"/>
                    <a:gd name="T19" fmla="*/ 44 h 115"/>
                    <a:gd name="T20" fmla="*/ 110 w 115"/>
                    <a:gd name="T21" fmla="*/ 33 h 115"/>
                    <a:gd name="T22" fmla="*/ 104 w 115"/>
                    <a:gd name="T23" fmla="*/ 23 h 115"/>
                    <a:gd name="T24" fmla="*/ 98 w 115"/>
                    <a:gd name="T25" fmla="*/ 15 h 115"/>
                    <a:gd name="T26" fmla="*/ 88 w 115"/>
                    <a:gd name="T27" fmla="*/ 8 h 115"/>
                    <a:gd name="T28" fmla="*/ 79 w 115"/>
                    <a:gd name="T29" fmla="*/ 4 h 115"/>
                    <a:gd name="T30" fmla="*/ 68 w 115"/>
                    <a:gd name="T31" fmla="*/ 0 h 115"/>
                    <a:gd name="T32" fmla="*/ 57 w 115"/>
                    <a:gd name="T33" fmla="*/ 0 h 115"/>
                    <a:gd name="T34" fmla="*/ 45 w 115"/>
                    <a:gd name="T35" fmla="*/ 0 h 115"/>
                    <a:gd name="T36" fmla="*/ 34 w 115"/>
                    <a:gd name="T37" fmla="*/ 4 h 115"/>
                    <a:gd name="T38" fmla="*/ 25 w 115"/>
                    <a:gd name="T39" fmla="*/ 8 h 115"/>
                    <a:gd name="T40" fmla="*/ 17 w 115"/>
                    <a:gd name="T41" fmla="*/ 15 h 115"/>
                    <a:gd name="T42" fmla="*/ 9 w 115"/>
                    <a:gd name="T43" fmla="*/ 23 h 115"/>
                    <a:gd name="T44" fmla="*/ 4 w 115"/>
                    <a:gd name="T45" fmla="*/ 33 h 115"/>
                    <a:gd name="T46" fmla="*/ 0 w 115"/>
                    <a:gd name="T47" fmla="*/ 44 h 115"/>
                    <a:gd name="T48" fmla="*/ 0 w 115"/>
                    <a:gd name="T49" fmla="*/ 57 h 115"/>
                    <a:gd name="T50" fmla="*/ 0 w 115"/>
                    <a:gd name="T51" fmla="*/ 67 h 115"/>
                    <a:gd name="T52" fmla="*/ 4 w 115"/>
                    <a:gd name="T53" fmla="*/ 78 h 115"/>
                    <a:gd name="T54" fmla="*/ 9 w 115"/>
                    <a:gd name="T55" fmla="*/ 88 h 115"/>
                    <a:gd name="T56" fmla="*/ 17 w 115"/>
                    <a:gd name="T57" fmla="*/ 97 h 115"/>
                    <a:gd name="T58" fmla="*/ 25 w 115"/>
                    <a:gd name="T59" fmla="*/ 103 h 115"/>
                    <a:gd name="T60" fmla="*/ 34 w 115"/>
                    <a:gd name="T61" fmla="*/ 110 h 115"/>
                    <a:gd name="T62" fmla="*/ 45 w 115"/>
                    <a:gd name="T63" fmla="*/ 113 h 115"/>
                    <a:gd name="T64" fmla="*/ 57 w 115"/>
                    <a:gd name="T6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" h="115">
                      <a:moveTo>
                        <a:pt x="57" y="115"/>
                      </a:moveTo>
                      <a:lnTo>
                        <a:pt x="68" y="113"/>
                      </a:lnTo>
                      <a:lnTo>
                        <a:pt x="79" y="110"/>
                      </a:lnTo>
                      <a:lnTo>
                        <a:pt x="88" y="103"/>
                      </a:lnTo>
                      <a:lnTo>
                        <a:pt x="98" y="97"/>
                      </a:lnTo>
                      <a:lnTo>
                        <a:pt x="104" y="88"/>
                      </a:lnTo>
                      <a:lnTo>
                        <a:pt x="110" y="78"/>
                      </a:lnTo>
                      <a:lnTo>
                        <a:pt x="113" y="67"/>
                      </a:lnTo>
                      <a:lnTo>
                        <a:pt x="115" y="57"/>
                      </a:lnTo>
                      <a:lnTo>
                        <a:pt x="113" y="44"/>
                      </a:lnTo>
                      <a:lnTo>
                        <a:pt x="110" y="33"/>
                      </a:lnTo>
                      <a:lnTo>
                        <a:pt x="104" y="23"/>
                      </a:lnTo>
                      <a:lnTo>
                        <a:pt x="98" y="15"/>
                      </a:lnTo>
                      <a:lnTo>
                        <a:pt x="88" y="8"/>
                      </a:lnTo>
                      <a:lnTo>
                        <a:pt x="79" y="4"/>
                      </a:lnTo>
                      <a:lnTo>
                        <a:pt x="68" y="0"/>
                      </a:lnTo>
                      <a:lnTo>
                        <a:pt x="57" y="0"/>
                      </a:lnTo>
                      <a:lnTo>
                        <a:pt x="45" y="0"/>
                      </a:lnTo>
                      <a:lnTo>
                        <a:pt x="34" y="4"/>
                      </a:lnTo>
                      <a:lnTo>
                        <a:pt x="25" y="8"/>
                      </a:lnTo>
                      <a:lnTo>
                        <a:pt x="17" y="15"/>
                      </a:lnTo>
                      <a:lnTo>
                        <a:pt x="9" y="23"/>
                      </a:lnTo>
                      <a:lnTo>
                        <a:pt x="4" y="33"/>
                      </a:lnTo>
                      <a:lnTo>
                        <a:pt x="0" y="44"/>
                      </a:lnTo>
                      <a:lnTo>
                        <a:pt x="0" y="57"/>
                      </a:lnTo>
                      <a:lnTo>
                        <a:pt x="0" y="67"/>
                      </a:lnTo>
                      <a:lnTo>
                        <a:pt x="4" y="78"/>
                      </a:lnTo>
                      <a:lnTo>
                        <a:pt x="9" y="88"/>
                      </a:lnTo>
                      <a:lnTo>
                        <a:pt x="17" y="97"/>
                      </a:lnTo>
                      <a:lnTo>
                        <a:pt x="25" y="103"/>
                      </a:lnTo>
                      <a:lnTo>
                        <a:pt x="34" y="110"/>
                      </a:lnTo>
                      <a:lnTo>
                        <a:pt x="45" y="113"/>
                      </a:lnTo>
                      <a:lnTo>
                        <a:pt x="57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4" name="Freeform 50"/>
                <p:cNvSpPr>
                  <a:spLocks/>
                </p:cNvSpPr>
                <p:nvPr/>
              </p:nvSpPr>
              <p:spPr bwMode="auto">
                <a:xfrm>
                  <a:off x="2798" y="748"/>
                  <a:ext cx="13" cy="13"/>
                </a:xfrm>
                <a:custGeom>
                  <a:avLst/>
                  <a:gdLst>
                    <a:gd name="T0" fmla="*/ 87 w 174"/>
                    <a:gd name="T1" fmla="*/ 175 h 175"/>
                    <a:gd name="T2" fmla="*/ 69 w 174"/>
                    <a:gd name="T3" fmla="*/ 173 h 175"/>
                    <a:gd name="T4" fmla="*/ 53 w 174"/>
                    <a:gd name="T5" fmla="*/ 167 h 175"/>
                    <a:gd name="T6" fmla="*/ 37 w 174"/>
                    <a:gd name="T7" fmla="*/ 158 h 175"/>
                    <a:gd name="T8" fmla="*/ 25 w 174"/>
                    <a:gd name="T9" fmla="*/ 149 h 175"/>
                    <a:gd name="T10" fmla="*/ 13 w 174"/>
                    <a:gd name="T11" fmla="*/ 135 h 175"/>
                    <a:gd name="T12" fmla="*/ 6 w 174"/>
                    <a:gd name="T13" fmla="*/ 121 h 175"/>
                    <a:gd name="T14" fmla="*/ 1 w 174"/>
                    <a:gd name="T15" fmla="*/ 104 h 175"/>
                    <a:gd name="T16" fmla="*/ 0 w 174"/>
                    <a:gd name="T17" fmla="*/ 88 h 175"/>
                    <a:gd name="T18" fmla="*/ 1 w 174"/>
                    <a:gd name="T19" fmla="*/ 69 h 175"/>
                    <a:gd name="T20" fmla="*/ 6 w 174"/>
                    <a:gd name="T21" fmla="*/ 53 h 175"/>
                    <a:gd name="T22" fmla="*/ 13 w 174"/>
                    <a:gd name="T23" fmla="*/ 38 h 175"/>
                    <a:gd name="T24" fmla="*/ 25 w 174"/>
                    <a:gd name="T25" fmla="*/ 26 h 175"/>
                    <a:gd name="T26" fmla="*/ 37 w 174"/>
                    <a:gd name="T27" fmla="*/ 15 h 175"/>
                    <a:gd name="T28" fmla="*/ 53 w 174"/>
                    <a:gd name="T29" fmla="*/ 7 h 175"/>
                    <a:gd name="T30" fmla="*/ 69 w 174"/>
                    <a:gd name="T31" fmla="*/ 1 h 175"/>
                    <a:gd name="T32" fmla="*/ 87 w 174"/>
                    <a:gd name="T33" fmla="*/ 0 h 175"/>
                    <a:gd name="T34" fmla="*/ 104 w 174"/>
                    <a:gd name="T35" fmla="*/ 1 h 175"/>
                    <a:gd name="T36" fmla="*/ 121 w 174"/>
                    <a:gd name="T37" fmla="*/ 7 h 175"/>
                    <a:gd name="T38" fmla="*/ 134 w 174"/>
                    <a:gd name="T39" fmla="*/ 15 h 175"/>
                    <a:gd name="T40" fmla="*/ 148 w 174"/>
                    <a:gd name="T41" fmla="*/ 26 h 175"/>
                    <a:gd name="T42" fmla="*/ 157 w 174"/>
                    <a:gd name="T43" fmla="*/ 38 h 175"/>
                    <a:gd name="T44" fmla="*/ 166 w 174"/>
                    <a:gd name="T45" fmla="*/ 53 h 175"/>
                    <a:gd name="T46" fmla="*/ 172 w 174"/>
                    <a:gd name="T47" fmla="*/ 69 h 175"/>
                    <a:gd name="T48" fmla="*/ 174 w 174"/>
                    <a:gd name="T49" fmla="*/ 88 h 175"/>
                    <a:gd name="T50" fmla="*/ 172 w 174"/>
                    <a:gd name="T51" fmla="*/ 104 h 175"/>
                    <a:gd name="T52" fmla="*/ 166 w 174"/>
                    <a:gd name="T53" fmla="*/ 121 h 175"/>
                    <a:gd name="T54" fmla="*/ 157 w 174"/>
                    <a:gd name="T55" fmla="*/ 135 h 175"/>
                    <a:gd name="T56" fmla="*/ 148 w 174"/>
                    <a:gd name="T57" fmla="*/ 149 h 175"/>
                    <a:gd name="T58" fmla="*/ 134 w 174"/>
                    <a:gd name="T59" fmla="*/ 158 h 175"/>
                    <a:gd name="T60" fmla="*/ 121 w 174"/>
                    <a:gd name="T61" fmla="*/ 167 h 175"/>
                    <a:gd name="T62" fmla="*/ 104 w 174"/>
                    <a:gd name="T63" fmla="*/ 173 h 175"/>
                    <a:gd name="T64" fmla="*/ 87 w 174"/>
                    <a:gd name="T65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4" h="175">
                      <a:moveTo>
                        <a:pt x="87" y="175"/>
                      </a:moveTo>
                      <a:lnTo>
                        <a:pt x="69" y="173"/>
                      </a:lnTo>
                      <a:lnTo>
                        <a:pt x="53" y="167"/>
                      </a:lnTo>
                      <a:lnTo>
                        <a:pt x="37" y="158"/>
                      </a:lnTo>
                      <a:lnTo>
                        <a:pt x="25" y="149"/>
                      </a:lnTo>
                      <a:lnTo>
                        <a:pt x="13" y="135"/>
                      </a:lnTo>
                      <a:lnTo>
                        <a:pt x="6" y="121"/>
                      </a:lnTo>
                      <a:lnTo>
                        <a:pt x="1" y="104"/>
                      </a:lnTo>
                      <a:lnTo>
                        <a:pt x="0" y="88"/>
                      </a:lnTo>
                      <a:lnTo>
                        <a:pt x="1" y="69"/>
                      </a:lnTo>
                      <a:lnTo>
                        <a:pt x="6" y="53"/>
                      </a:lnTo>
                      <a:lnTo>
                        <a:pt x="13" y="38"/>
                      </a:lnTo>
                      <a:lnTo>
                        <a:pt x="25" y="26"/>
                      </a:lnTo>
                      <a:lnTo>
                        <a:pt x="37" y="15"/>
                      </a:lnTo>
                      <a:lnTo>
                        <a:pt x="53" y="7"/>
                      </a:lnTo>
                      <a:lnTo>
                        <a:pt x="69" y="1"/>
                      </a:lnTo>
                      <a:lnTo>
                        <a:pt x="87" y="0"/>
                      </a:lnTo>
                      <a:lnTo>
                        <a:pt x="104" y="1"/>
                      </a:lnTo>
                      <a:lnTo>
                        <a:pt x="121" y="7"/>
                      </a:lnTo>
                      <a:lnTo>
                        <a:pt x="134" y="15"/>
                      </a:lnTo>
                      <a:lnTo>
                        <a:pt x="148" y="26"/>
                      </a:lnTo>
                      <a:lnTo>
                        <a:pt x="157" y="38"/>
                      </a:lnTo>
                      <a:lnTo>
                        <a:pt x="166" y="53"/>
                      </a:lnTo>
                      <a:lnTo>
                        <a:pt x="172" y="69"/>
                      </a:lnTo>
                      <a:lnTo>
                        <a:pt x="174" y="88"/>
                      </a:lnTo>
                      <a:lnTo>
                        <a:pt x="172" y="104"/>
                      </a:lnTo>
                      <a:lnTo>
                        <a:pt x="166" y="121"/>
                      </a:lnTo>
                      <a:lnTo>
                        <a:pt x="157" y="135"/>
                      </a:lnTo>
                      <a:lnTo>
                        <a:pt x="148" y="149"/>
                      </a:lnTo>
                      <a:lnTo>
                        <a:pt x="134" y="158"/>
                      </a:lnTo>
                      <a:lnTo>
                        <a:pt x="121" y="167"/>
                      </a:lnTo>
                      <a:lnTo>
                        <a:pt x="104" y="173"/>
                      </a:lnTo>
                      <a:lnTo>
                        <a:pt x="87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5" name="Freeform 51"/>
                <p:cNvSpPr>
                  <a:spLocks/>
                </p:cNvSpPr>
                <p:nvPr/>
              </p:nvSpPr>
              <p:spPr bwMode="auto">
                <a:xfrm>
                  <a:off x="2854" y="776"/>
                  <a:ext cx="38" cy="6"/>
                </a:xfrm>
                <a:custGeom>
                  <a:avLst/>
                  <a:gdLst>
                    <a:gd name="T0" fmla="*/ 2 w 489"/>
                    <a:gd name="T1" fmla="*/ 78 h 78"/>
                    <a:gd name="T2" fmla="*/ 2 w 489"/>
                    <a:gd name="T3" fmla="*/ 78 h 78"/>
                    <a:gd name="T4" fmla="*/ 1 w 489"/>
                    <a:gd name="T5" fmla="*/ 61 h 78"/>
                    <a:gd name="T6" fmla="*/ 0 w 489"/>
                    <a:gd name="T7" fmla="*/ 47 h 78"/>
                    <a:gd name="T8" fmla="*/ 0 w 489"/>
                    <a:gd name="T9" fmla="*/ 33 h 78"/>
                    <a:gd name="T10" fmla="*/ 1 w 489"/>
                    <a:gd name="T11" fmla="*/ 22 h 78"/>
                    <a:gd name="T12" fmla="*/ 3 w 489"/>
                    <a:gd name="T13" fmla="*/ 11 h 78"/>
                    <a:gd name="T14" fmla="*/ 9 w 489"/>
                    <a:gd name="T15" fmla="*/ 5 h 78"/>
                    <a:gd name="T16" fmla="*/ 18 w 489"/>
                    <a:gd name="T17" fmla="*/ 1 h 78"/>
                    <a:gd name="T18" fmla="*/ 33 w 489"/>
                    <a:gd name="T19" fmla="*/ 0 h 78"/>
                    <a:gd name="T20" fmla="*/ 459 w 489"/>
                    <a:gd name="T21" fmla="*/ 0 h 78"/>
                    <a:gd name="T22" fmla="*/ 471 w 489"/>
                    <a:gd name="T23" fmla="*/ 1 h 78"/>
                    <a:gd name="T24" fmla="*/ 481 w 489"/>
                    <a:gd name="T25" fmla="*/ 5 h 78"/>
                    <a:gd name="T26" fmla="*/ 486 w 489"/>
                    <a:gd name="T27" fmla="*/ 11 h 78"/>
                    <a:gd name="T28" fmla="*/ 489 w 489"/>
                    <a:gd name="T29" fmla="*/ 22 h 78"/>
                    <a:gd name="T30" fmla="*/ 489 w 489"/>
                    <a:gd name="T31" fmla="*/ 33 h 78"/>
                    <a:gd name="T32" fmla="*/ 489 w 489"/>
                    <a:gd name="T33" fmla="*/ 47 h 78"/>
                    <a:gd name="T34" fmla="*/ 489 w 489"/>
                    <a:gd name="T35" fmla="*/ 61 h 78"/>
                    <a:gd name="T36" fmla="*/ 489 w 489"/>
                    <a:gd name="T37" fmla="*/ 78 h 78"/>
                    <a:gd name="T38" fmla="*/ 2 w 489"/>
                    <a:gd name="T39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9" h="78">
                      <a:moveTo>
                        <a:pt x="2" y="78"/>
                      </a:moveTo>
                      <a:lnTo>
                        <a:pt x="2" y="78"/>
                      </a:lnTo>
                      <a:lnTo>
                        <a:pt x="1" y="61"/>
                      </a:lnTo>
                      <a:lnTo>
                        <a:pt x="0" y="47"/>
                      </a:lnTo>
                      <a:lnTo>
                        <a:pt x="0" y="33"/>
                      </a:lnTo>
                      <a:lnTo>
                        <a:pt x="1" y="22"/>
                      </a:lnTo>
                      <a:lnTo>
                        <a:pt x="3" y="11"/>
                      </a:lnTo>
                      <a:lnTo>
                        <a:pt x="9" y="5"/>
                      </a:lnTo>
                      <a:lnTo>
                        <a:pt x="18" y="1"/>
                      </a:lnTo>
                      <a:lnTo>
                        <a:pt x="33" y="0"/>
                      </a:lnTo>
                      <a:lnTo>
                        <a:pt x="459" y="0"/>
                      </a:lnTo>
                      <a:lnTo>
                        <a:pt x="471" y="1"/>
                      </a:lnTo>
                      <a:lnTo>
                        <a:pt x="481" y="5"/>
                      </a:lnTo>
                      <a:lnTo>
                        <a:pt x="486" y="11"/>
                      </a:lnTo>
                      <a:lnTo>
                        <a:pt x="489" y="22"/>
                      </a:lnTo>
                      <a:lnTo>
                        <a:pt x="489" y="33"/>
                      </a:lnTo>
                      <a:lnTo>
                        <a:pt x="489" y="47"/>
                      </a:lnTo>
                      <a:lnTo>
                        <a:pt x="489" y="61"/>
                      </a:lnTo>
                      <a:lnTo>
                        <a:pt x="489" y="78"/>
                      </a:lnTo>
                      <a:lnTo>
                        <a:pt x="2" y="7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6" name="Freeform 52"/>
                <p:cNvSpPr>
                  <a:spLocks/>
                </p:cNvSpPr>
                <p:nvPr/>
              </p:nvSpPr>
              <p:spPr bwMode="auto">
                <a:xfrm>
                  <a:off x="2887" y="782"/>
                  <a:ext cx="4" cy="23"/>
                </a:xfrm>
                <a:custGeom>
                  <a:avLst/>
                  <a:gdLst>
                    <a:gd name="T0" fmla="*/ 59 w 59"/>
                    <a:gd name="T1" fmla="*/ 0 h 298"/>
                    <a:gd name="T2" fmla="*/ 59 w 59"/>
                    <a:gd name="T3" fmla="*/ 269 h 298"/>
                    <a:gd name="T4" fmla="*/ 58 w 59"/>
                    <a:gd name="T5" fmla="*/ 274 h 298"/>
                    <a:gd name="T6" fmla="*/ 55 w 59"/>
                    <a:gd name="T7" fmla="*/ 280 h 298"/>
                    <a:gd name="T8" fmla="*/ 52 w 59"/>
                    <a:gd name="T9" fmla="*/ 284 h 298"/>
                    <a:gd name="T10" fmla="*/ 49 w 59"/>
                    <a:gd name="T11" fmla="*/ 289 h 298"/>
                    <a:gd name="T12" fmla="*/ 44 w 59"/>
                    <a:gd name="T13" fmla="*/ 291 h 298"/>
                    <a:gd name="T14" fmla="*/ 40 w 59"/>
                    <a:gd name="T15" fmla="*/ 295 h 298"/>
                    <a:gd name="T16" fmla="*/ 34 w 59"/>
                    <a:gd name="T17" fmla="*/ 297 h 298"/>
                    <a:gd name="T18" fmla="*/ 28 w 59"/>
                    <a:gd name="T19" fmla="*/ 298 h 298"/>
                    <a:gd name="T20" fmla="*/ 22 w 59"/>
                    <a:gd name="T21" fmla="*/ 297 h 298"/>
                    <a:gd name="T22" fmla="*/ 16 w 59"/>
                    <a:gd name="T23" fmla="*/ 295 h 298"/>
                    <a:gd name="T24" fmla="*/ 11 w 59"/>
                    <a:gd name="T25" fmla="*/ 291 h 298"/>
                    <a:gd name="T26" fmla="*/ 8 w 59"/>
                    <a:gd name="T27" fmla="*/ 289 h 298"/>
                    <a:gd name="T28" fmla="*/ 4 w 59"/>
                    <a:gd name="T29" fmla="*/ 284 h 298"/>
                    <a:gd name="T30" fmla="*/ 2 w 59"/>
                    <a:gd name="T31" fmla="*/ 280 h 298"/>
                    <a:gd name="T32" fmla="*/ 0 w 59"/>
                    <a:gd name="T33" fmla="*/ 274 h 298"/>
                    <a:gd name="T34" fmla="*/ 0 w 59"/>
                    <a:gd name="T35" fmla="*/ 269 h 298"/>
                    <a:gd name="T36" fmla="*/ 0 w 59"/>
                    <a:gd name="T37" fmla="*/ 0 h 298"/>
                    <a:gd name="T38" fmla="*/ 59 w 59"/>
                    <a:gd name="T39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298">
                      <a:moveTo>
                        <a:pt x="59" y="0"/>
                      </a:moveTo>
                      <a:lnTo>
                        <a:pt x="59" y="269"/>
                      </a:lnTo>
                      <a:lnTo>
                        <a:pt x="58" y="274"/>
                      </a:lnTo>
                      <a:lnTo>
                        <a:pt x="55" y="280"/>
                      </a:lnTo>
                      <a:lnTo>
                        <a:pt x="52" y="284"/>
                      </a:lnTo>
                      <a:lnTo>
                        <a:pt x="49" y="289"/>
                      </a:lnTo>
                      <a:lnTo>
                        <a:pt x="44" y="291"/>
                      </a:lnTo>
                      <a:lnTo>
                        <a:pt x="40" y="295"/>
                      </a:lnTo>
                      <a:lnTo>
                        <a:pt x="34" y="297"/>
                      </a:lnTo>
                      <a:lnTo>
                        <a:pt x="28" y="298"/>
                      </a:lnTo>
                      <a:lnTo>
                        <a:pt x="22" y="297"/>
                      </a:lnTo>
                      <a:lnTo>
                        <a:pt x="16" y="295"/>
                      </a:lnTo>
                      <a:lnTo>
                        <a:pt x="11" y="291"/>
                      </a:lnTo>
                      <a:lnTo>
                        <a:pt x="8" y="289"/>
                      </a:lnTo>
                      <a:lnTo>
                        <a:pt x="4" y="284"/>
                      </a:lnTo>
                      <a:lnTo>
                        <a:pt x="2" y="280"/>
                      </a:lnTo>
                      <a:lnTo>
                        <a:pt x="0" y="274"/>
                      </a:lnTo>
                      <a:lnTo>
                        <a:pt x="0" y="269"/>
                      </a:lnTo>
                      <a:lnTo>
                        <a:pt x="0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7" name="Freeform 53"/>
                <p:cNvSpPr>
                  <a:spLocks/>
                </p:cNvSpPr>
                <p:nvPr/>
              </p:nvSpPr>
              <p:spPr bwMode="auto">
                <a:xfrm>
                  <a:off x="2882" y="782"/>
                  <a:ext cx="5" cy="22"/>
                </a:xfrm>
                <a:custGeom>
                  <a:avLst/>
                  <a:gdLst>
                    <a:gd name="T0" fmla="*/ 59 w 59"/>
                    <a:gd name="T1" fmla="*/ 0 h 279"/>
                    <a:gd name="T2" fmla="*/ 59 w 59"/>
                    <a:gd name="T3" fmla="*/ 249 h 279"/>
                    <a:gd name="T4" fmla="*/ 58 w 59"/>
                    <a:gd name="T5" fmla="*/ 254 h 279"/>
                    <a:gd name="T6" fmla="*/ 56 w 59"/>
                    <a:gd name="T7" fmla="*/ 260 h 279"/>
                    <a:gd name="T8" fmla="*/ 53 w 59"/>
                    <a:gd name="T9" fmla="*/ 264 h 279"/>
                    <a:gd name="T10" fmla="*/ 50 w 59"/>
                    <a:gd name="T11" fmla="*/ 270 h 279"/>
                    <a:gd name="T12" fmla="*/ 41 w 59"/>
                    <a:gd name="T13" fmla="*/ 276 h 279"/>
                    <a:gd name="T14" fmla="*/ 30 w 59"/>
                    <a:gd name="T15" fmla="*/ 279 h 279"/>
                    <a:gd name="T16" fmla="*/ 24 w 59"/>
                    <a:gd name="T17" fmla="*/ 278 h 279"/>
                    <a:gd name="T18" fmla="*/ 18 w 59"/>
                    <a:gd name="T19" fmla="*/ 276 h 279"/>
                    <a:gd name="T20" fmla="*/ 11 w 59"/>
                    <a:gd name="T21" fmla="*/ 273 h 279"/>
                    <a:gd name="T22" fmla="*/ 8 w 59"/>
                    <a:gd name="T23" fmla="*/ 270 h 279"/>
                    <a:gd name="T24" fmla="*/ 4 w 59"/>
                    <a:gd name="T25" fmla="*/ 264 h 279"/>
                    <a:gd name="T26" fmla="*/ 2 w 59"/>
                    <a:gd name="T27" fmla="*/ 260 h 279"/>
                    <a:gd name="T28" fmla="*/ 0 w 59"/>
                    <a:gd name="T29" fmla="*/ 254 h 279"/>
                    <a:gd name="T30" fmla="*/ 0 w 59"/>
                    <a:gd name="T31" fmla="*/ 249 h 279"/>
                    <a:gd name="T32" fmla="*/ 0 w 59"/>
                    <a:gd name="T33" fmla="*/ 0 h 279"/>
                    <a:gd name="T34" fmla="*/ 59 w 59"/>
                    <a:gd name="T35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279">
                      <a:moveTo>
                        <a:pt x="59" y="0"/>
                      </a:moveTo>
                      <a:lnTo>
                        <a:pt x="59" y="249"/>
                      </a:lnTo>
                      <a:lnTo>
                        <a:pt x="58" y="254"/>
                      </a:lnTo>
                      <a:lnTo>
                        <a:pt x="56" y="260"/>
                      </a:lnTo>
                      <a:lnTo>
                        <a:pt x="53" y="264"/>
                      </a:lnTo>
                      <a:lnTo>
                        <a:pt x="50" y="270"/>
                      </a:lnTo>
                      <a:lnTo>
                        <a:pt x="41" y="276"/>
                      </a:lnTo>
                      <a:lnTo>
                        <a:pt x="30" y="279"/>
                      </a:lnTo>
                      <a:lnTo>
                        <a:pt x="24" y="278"/>
                      </a:lnTo>
                      <a:lnTo>
                        <a:pt x="18" y="276"/>
                      </a:lnTo>
                      <a:lnTo>
                        <a:pt x="11" y="273"/>
                      </a:lnTo>
                      <a:lnTo>
                        <a:pt x="8" y="270"/>
                      </a:lnTo>
                      <a:lnTo>
                        <a:pt x="4" y="264"/>
                      </a:lnTo>
                      <a:lnTo>
                        <a:pt x="2" y="260"/>
                      </a:lnTo>
                      <a:lnTo>
                        <a:pt x="0" y="254"/>
                      </a:lnTo>
                      <a:lnTo>
                        <a:pt x="0" y="249"/>
                      </a:lnTo>
                      <a:lnTo>
                        <a:pt x="0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8" name="Freeform 54"/>
                <p:cNvSpPr>
                  <a:spLocks/>
                </p:cNvSpPr>
                <p:nvPr/>
              </p:nvSpPr>
              <p:spPr bwMode="auto">
                <a:xfrm>
                  <a:off x="2878" y="782"/>
                  <a:ext cx="4" cy="20"/>
                </a:xfrm>
                <a:custGeom>
                  <a:avLst/>
                  <a:gdLst>
                    <a:gd name="T0" fmla="*/ 57 w 57"/>
                    <a:gd name="T1" fmla="*/ 0 h 259"/>
                    <a:gd name="T2" fmla="*/ 57 w 57"/>
                    <a:gd name="T3" fmla="*/ 230 h 259"/>
                    <a:gd name="T4" fmla="*/ 56 w 57"/>
                    <a:gd name="T5" fmla="*/ 235 h 259"/>
                    <a:gd name="T6" fmla="*/ 54 w 57"/>
                    <a:gd name="T7" fmla="*/ 242 h 259"/>
                    <a:gd name="T8" fmla="*/ 51 w 57"/>
                    <a:gd name="T9" fmla="*/ 246 h 259"/>
                    <a:gd name="T10" fmla="*/ 49 w 57"/>
                    <a:gd name="T11" fmla="*/ 251 h 259"/>
                    <a:gd name="T12" fmla="*/ 39 w 57"/>
                    <a:gd name="T13" fmla="*/ 256 h 259"/>
                    <a:gd name="T14" fmla="*/ 29 w 57"/>
                    <a:gd name="T15" fmla="*/ 259 h 259"/>
                    <a:gd name="T16" fmla="*/ 23 w 57"/>
                    <a:gd name="T17" fmla="*/ 258 h 259"/>
                    <a:gd name="T18" fmla="*/ 16 w 57"/>
                    <a:gd name="T19" fmla="*/ 256 h 259"/>
                    <a:gd name="T20" fmla="*/ 11 w 57"/>
                    <a:gd name="T21" fmla="*/ 253 h 259"/>
                    <a:gd name="T22" fmla="*/ 8 w 57"/>
                    <a:gd name="T23" fmla="*/ 251 h 259"/>
                    <a:gd name="T24" fmla="*/ 4 w 57"/>
                    <a:gd name="T25" fmla="*/ 246 h 259"/>
                    <a:gd name="T26" fmla="*/ 2 w 57"/>
                    <a:gd name="T27" fmla="*/ 242 h 259"/>
                    <a:gd name="T28" fmla="*/ 0 w 57"/>
                    <a:gd name="T29" fmla="*/ 235 h 259"/>
                    <a:gd name="T30" fmla="*/ 0 w 57"/>
                    <a:gd name="T31" fmla="*/ 230 h 259"/>
                    <a:gd name="T32" fmla="*/ 0 w 57"/>
                    <a:gd name="T33" fmla="*/ 0 h 259"/>
                    <a:gd name="T34" fmla="*/ 57 w 57"/>
                    <a:gd name="T35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259">
                      <a:moveTo>
                        <a:pt x="57" y="0"/>
                      </a:moveTo>
                      <a:lnTo>
                        <a:pt x="57" y="230"/>
                      </a:lnTo>
                      <a:lnTo>
                        <a:pt x="56" y="235"/>
                      </a:lnTo>
                      <a:lnTo>
                        <a:pt x="54" y="242"/>
                      </a:lnTo>
                      <a:lnTo>
                        <a:pt x="51" y="246"/>
                      </a:lnTo>
                      <a:lnTo>
                        <a:pt x="49" y="251"/>
                      </a:lnTo>
                      <a:lnTo>
                        <a:pt x="39" y="256"/>
                      </a:lnTo>
                      <a:lnTo>
                        <a:pt x="29" y="259"/>
                      </a:lnTo>
                      <a:lnTo>
                        <a:pt x="23" y="258"/>
                      </a:lnTo>
                      <a:lnTo>
                        <a:pt x="16" y="256"/>
                      </a:lnTo>
                      <a:lnTo>
                        <a:pt x="11" y="253"/>
                      </a:lnTo>
                      <a:lnTo>
                        <a:pt x="8" y="251"/>
                      </a:lnTo>
                      <a:lnTo>
                        <a:pt x="4" y="246"/>
                      </a:lnTo>
                      <a:lnTo>
                        <a:pt x="2" y="242"/>
                      </a:lnTo>
                      <a:lnTo>
                        <a:pt x="0" y="235"/>
                      </a:lnTo>
                      <a:lnTo>
                        <a:pt x="0" y="230"/>
                      </a:lnTo>
                      <a:lnTo>
                        <a:pt x="0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9" name="Freeform 55"/>
                <p:cNvSpPr>
                  <a:spLocks/>
                </p:cNvSpPr>
                <p:nvPr/>
              </p:nvSpPr>
              <p:spPr bwMode="auto">
                <a:xfrm>
                  <a:off x="2873" y="782"/>
                  <a:ext cx="5" cy="19"/>
                </a:xfrm>
                <a:custGeom>
                  <a:avLst/>
                  <a:gdLst>
                    <a:gd name="T0" fmla="*/ 58 w 58"/>
                    <a:gd name="T1" fmla="*/ 0 h 241"/>
                    <a:gd name="T2" fmla="*/ 58 w 58"/>
                    <a:gd name="T3" fmla="*/ 210 h 241"/>
                    <a:gd name="T4" fmla="*/ 57 w 58"/>
                    <a:gd name="T5" fmla="*/ 216 h 241"/>
                    <a:gd name="T6" fmla="*/ 55 w 58"/>
                    <a:gd name="T7" fmla="*/ 222 h 241"/>
                    <a:gd name="T8" fmla="*/ 51 w 58"/>
                    <a:gd name="T9" fmla="*/ 226 h 241"/>
                    <a:gd name="T10" fmla="*/ 49 w 58"/>
                    <a:gd name="T11" fmla="*/ 231 h 241"/>
                    <a:gd name="T12" fmla="*/ 40 w 58"/>
                    <a:gd name="T13" fmla="*/ 237 h 241"/>
                    <a:gd name="T14" fmla="*/ 30 w 58"/>
                    <a:gd name="T15" fmla="*/ 241 h 241"/>
                    <a:gd name="T16" fmla="*/ 23 w 58"/>
                    <a:gd name="T17" fmla="*/ 240 h 241"/>
                    <a:gd name="T18" fmla="*/ 17 w 58"/>
                    <a:gd name="T19" fmla="*/ 237 h 241"/>
                    <a:gd name="T20" fmla="*/ 12 w 58"/>
                    <a:gd name="T21" fmla="*/ 234 h 241"/>
                    <a:gd name="T22" fmla="*/ 9 w 58"/>
                    <a:gd name="T23" fmla="*/ 231 h 241"/>
                    <a:gd name="T24" fmla="*/ 5 w 58"/>
                    <a:gd name="T25" fmla="*/ 226 h 241"/>
                    <a:gd name="T26" fmla="*/ 3 w 58"/>
                    <a:gd name="T27" fmla="*/ 222 h 241"/>
                    <a:gd name="T28" fmla="*/ 0 w 58"/>
                    <a:gd name="T29" fmla="*/ 216 h 241"/>
                    <a:gd name="T30" fmla="*/ 0 w 58"/>
                    <a:gd name="T31" fmla="*/ 210 h 241"/>
                    <a:gd name="T32" fmla="*/ 0 w 58"/>
                    <a:gd name="T33" fmla="*/ 0 h 241"/>
                    <a:gd name="T34" fmla="*/ 58 w 58"/>
                    <a:gd name="T35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41">
                      <a:moveTo>
                        <a:pt x="58" y="0"/>
                      </a:moveTo>
                      <a:lnTo>
                        <a:pt x="58" y="210"/>
                      </a:lnTo>
                      <a:lnTo>
                        <a:pt x="57" y="216"/>
                      </a:lnTo>
                      <a:lnTo>
                        <a:pt x="55" y="222"/>
                      </a:lnTo>
                      <a:lnTo>
                        <a:pt x="51" y="226"/>
                      </a:lnTo>
                      <a:lnTo>
                        <a:pt x="49" y="231"/>
                      </a:lnTo>
                      <a:lnTo>
                        <a:pt x="40" y="237"/>
                      </a:lnTo>
                      <a:lnTo>
                        <a:pt x="30" y="241"/>
                      </a:lnTo>
                      <a:lnTo>
                        <a:pt x="23" y="240"/>
                      </a:lnTo>
                      <a:lnTo>
                        <a:pt x="17" y="237"/>
                      </a:lnTo>
                      <a:lnTo>
                        <a:pt x="12" y="234"/>
                      </a:lnTo>
                      <a:lnTo>
                        <a:pt x="9" y="231"/>
                      </a:lnTo>
                      <a:lnTo>
                        <a:pt x="5" y="226"/>
                      </a:lnTo>
                      <a:lnTo>
                        <a:pt x="3" y="222"/>
                      </a:lnTo>
                      <a:lnTo>
                        <a:pt x="0" y="216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0" name="Freeform 56"/>
                <p:cNvSpPr>
                  <a:spLocks/>
                </p:cNvSpPr>
                <p:nvPr/>
              </p:nvSpPr>
              <p:spPr bwMode="auto">
                <a:xfrm>
                  <a:off x="2869" y="782"/>
                  <a:ext cx="4" cy="17"/>
                </a:xfrm>
                <a:custGeom>
                  <a:avLst/>
                  <a:gdLst>
                    <a:gd name="T0" fmla="*/ 58 w 58"/>
                    <a:gd name="T1" fmla="*/ 0 h 221"/>
                    <a:gd name="T2" fmla="*/ 58 w 58"/>
                    <a:gd name="T3" fmla="*/ 192 h 221"/>
                    <a:gd name="T4" fmla="*/ 57 w 58"/>
                    <a:gd name="T5" fmla="*/ 197 h 221"/>
                    <a:gd name="T6" fmla="*/ 55 w 58"/>
                    <a:gd name="T7" fmla="*/ 203 h 221"/>
                    <a:gd name="T8" fmla="*/ 52 w 58"/>
                    <a:gd name="T9" fmla="*/ 207 h 221"/>
                    <a:gd name="T10" fmla="*/ 49 w 58"/>
                    <a:gd name="T11" fmla="*/ 213 h 221"/>
                    <a:gd name="T12" fmla="*/ 44 w 58"/>
                    <a:gd name="T13" fmla="*/ 215 h 221"/>
                    <a:gd name="T14" fmla="*/ 40 w 58"/>
                    <a:gd name="T15" fmla="*/ 218 h 221"/>
                    <a:gd name="T16" fmla="*/ 33 w 58"/>
                    <a:gd name="T17" fmla="*/ 220 h 221"/>
                    <a:gd name="T18" fmla="*/ 28 w 58"/>
                    <a:gd name="T19" fmla="*/ 221 h 221"/>
                    <a:gd name="T20" fmla="*/ 17 w 58"/>
                    <a:gd name="T21" fmla="*/ 218 h 221"/>
                    <a:gd name="T22" fmla="*/ 8 w 58"/>
                    <a:gd name="T23" fmla="*/ 213 h 221"/>
                    <a:gd name="T24" fmla="*/ 4 w 58"/>
                    <a:gd name="T25" fmla="*/ 207 h 221"/>
                    <a:gd name="T26" fmla="*/ 2 w 58"/>
                    <a:gd name="T27" fmla="*/ 203 h 221"/>
                    <a:gd name="T28" fmla="*/ 0 w 58"/>
                    <a:gd name="T29" fmla="*/ 197 h 221"/>
                    <a:gd name="T30" fmla="*/ 0 w 58"/>
                    <a:gd name="T31" fmla="*/ 192 h 221"/>
                    <a:gd name="T32" fmla="*/ 0 w 58"/>
                    <a:gd name="T33" fmla="*/ 0 h 221"/>
                    <a:gd name="T34" fmla="*/ 58 w 58"/>
                    <a:gd name="T35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21">
                      <a:moveTo>
                        <a:pt x="58" y="0"/>
                      </a:moveTo>
                      <a:lnTo>
                        <a:pt x="58" y="192"/>
                      </a:lnTo>
                      <a:lnTo>
                        <a:pt x="57" y="197"/>
                      </a:lnTo>
                      <a:lnTo>
                        <a:pt x="55" y="203"/>
                      </a:lnTo>
                      <a:lnTo>
                        <a:pt x="52" y="207"/>
                      </a:lnTo>
                      <a:lnTo>
                        <a:pt x="49" y="213"/>
                      </a:lnTo>
                      <a:lnTo>
                        <a:pt x="44" y="215"/>
                      </a:lnTo>
                      <a:lnTo>
                        <a:pt x="40" y="218"/>
                      </a:lnTo>
                      <a:lnTo>
                        <a:pt x="33" y="220"/>
                      </a:lnTo>
                      <a:lnTo>
                        <a:pt x="28" y="221"/>
                      </a:lnTo>
                      <a:lnTo>
                        <a:pt x="17" y="218"/>
                      </a:lnTo>
                      <a:lnTo>
                        <a:pt x="8" y="213"/>
                      </a:lnTo>
                      <a:lnTo>
                        <a:pt x="4" y="207"/>
                      </a:lnTo>
                      <a:lnTo>
                        <a:pt x="2" y="203"/>
                      </a:lnTo>
                      <a:lnTo>
                        <a:pt x="0" y="197"/>
                      </a:lnTo>
                      <a:lnTo>
                        <a:pt x="0" y="192"/>
                      </a:lnTo>
                      <a:lnTo>
                        <a:pt x="0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1" name="Freeform 57"/>
                <p:cNvSpPr>
                  <a:spLocks/>
                </p:cNvSpPr>
                <p:nvPr/>
              </p:nvSpPr>
              <p:spPr bwMode="auto">
                <a:xfrm>
                  <a:off x="2865" y="782"/>
                  <a:ext cx="4" cy="16"/>
                </a:xfrm>
                <a:custGeom>
                  <a:avLst/>
                  <a:gdLst>
                    <a:gd name="T0" fmla="*/ 57 w 57"/>
                    <a:gd name="T1" fmla="*/ 0 h 202"/>
                    <a:gd name="T2" fmla="*/ 57 w 57"/>
                    <a:gd name="T3" fmla="*/ 173 h 202"/>
                    <a:gd name="T4" fmla="*/ 56 w 57"/>
                    <a:gd name="T5" fmla="*/ 178 h 202"/>
                    <a:gd name="T6" fmla="*/ 54 w 57"/>
                    <a:gd name="T7" fmla="*/ 184 h 202"/>
                    <a:gd name="T8" fmla="*/ 51 w 57"/>
                    <a:gd name="T9" fmla="*/ 189 h 202"/>
                    <a:gd name="T10" fmla="*/ 49 w 57"/>
                    <a:gd name="T11" fmla="*/ 194 h 202"/>
                    <a:gd name="T12" fmla="*/ 44 w 57"/>
                    <a:gd name="T13" fmla="*/ 196 h 202"/>
                    <a:gd name="T14" fmla="*/ 39 w 57"/>
                    <a:gd name="T15" fmla="*/ 199 h 202"/>
                    <a:gd name="T16" fmla="*/ 33 w 57"/>
                    <a:gd name="T17" fmla="*/ 201 h 202"/>
                    <a:gd name="T18" fmla="*/ 28 w 57"/>
                    <a:gd name="T19" fmla="*/ 202 h 202"/>
                    <a:gd name="T20" fmla="*/ 22 w 57"/>
                    <a:gd name="T21" fmla="*/ 201 h 202"/>
                    <a:gd name="T22" fmla="*/ 16 w 57"/>
                    <a:gd name="T23" fmla="*/ 199 h 202"/>
                    <a:gd name="T24" fmla="*/ 10 w 57"/>
                    <a:gd name="T25" fmla="*/ 196 h 202"/>
                    <a:gd name="T26" fmla="*/ 7 w 57"/>
                    <a:gd name="T27" fmla="*/ 194 h 202"/>
                    <a:gd name="T28" fmla="*/ 4 w 57"/>
                    <a:gd name="T29" fmla="*/ 189 h 202"/>
                    <a:gd name="T30" fmla="*/ 2 w 57"/>
                    <a:gd name="T31" fmla="*/ 184 h 202"/>
                    <a:gd name="T32" fmla="*/ 0 w 57"/>
                    <a:gd name="T33" fmla="*/ 178 h 202"/>
                    <a:gd name="T34" fmla="*/ 0 w 57"/>
                    <a:gd name="T35" fmla="*/ 173 h 202"/>
                    <a:gd name="T36" fmla="*/ 0 w 57"/>
                    <a:gd name="T37" fmla="*/ 0 h 202"/>
                    <a:gd name="T38" fmla="*/ 57 w 57"/>
                    <a:gd name="T39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7" h="202">
                      <a:moveTo>
                        <a:pt x="57" y="0"/>
                      </a:moveTo>
                      <a:lnTo>
                        <a:pt x="57" y="173"/>
                      </a:lnTo>
                      <a:lnTo>
                        <a:pt x="56" y="178"/>
                      </a:lnTo>
                      <a:lnTo>
                        <a:pt x="54" y="184"/>
                      </a:lnTo>
                      <a:lnTo>
                        <a:pt x="51" y="189"/>
                      </a:lnTo>
                      <a:lnTo>
                        <a:pt x="49" y="194"/>
                      </a:lnTo>
                      <a:lnTo>
                        <a:pt x="44" y="196"/>
                      </a:lnTo>
                      <a:lnTo>
                        <a:pt x="39" y="199"/>
                      </a:lnTo>
                      <a:lnTo>
                        <a:pt x="33" y="201"/>
                      </a:lnTo>
                      <a:lnTo>
                        <a:pt x="28" y="202"/>
                      </a:lnTo>
                      <a:lnTo>
                        <a:pt x="22" y="201"/>
                      </a:lnTo>
                      <a:lnTo>
                        <a:pt x="16" y="199"/>
                      </a:lnTo>
                      <a:lnTo>
                        <a:pt x="10" y="196"/>
                      </a:lnTo>
                      <a:lnTo>
                        <a:pt x="7" y="194"/>
                      </a:lnTo>
                      <a:lnTo>
                        <a:pt x="4" y="189"/>
                      </a:lnTo>
                      <a:lnTo>
                        <a:pt x="2" y="184"/>
                      </a:lnTo>
                      <a:lnTo>
                        <a:pt x="0" y="178"/>
                      </a:lnTo>
                      <a:lnTo>
                        <a:pt x="0" y="173"/>
                      </a:lnTo>
                      <a:lnTo>
                        <a:pt x="0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2" name="Freeform 58"/>
                <p:cNvSpPr>
                  <a:spLocks/>
                </p:cNvSpPr>
                <p:nvPr/>
              </p:nvSpPr>
              <p:spPr bwMode="auto">
                <a:xfrm>
                  <a:off x="2860" y="782"/>
                  <a:ext cx="5" cy="14"/>
                </a:xfrm>
                <a:custGeom>
                  <a:avLst/>
                  <a:gdLst>
                    <a:gd name="T0" fmla="*/ 59 w 59"/>
                    <a:gd name="T1" fmla="*/ 0 h 182"/>
                    <a:gd name="T2" fmla="*/ 59 w 59"/>
                    <a:gd name="T3" fmla="*/ 153 h 182"/>
                    <a:gd name="T4" fmla="*/ 58 w 59"/>
                    <a:gd name="T5" fmla="*/ 159 h 182"/>
                    <a:gd name="T6" fmla="*/ 56 w 59"/>
                    <a:gd name="T7" fmla="*/ 165 h 182"/>
                    <a:gd name="T8" fmla="*/ 53 w 59"/>
                    <a:gd name="T9" fmla="*/ 169 h 182"/>
                    <a:gd name="T10" fmla="*/ 50 w 59"/>
                    <a:gd name="T11" fmla="*/ 174 h 182"/>
                    <a:gd name="T12" fmla="*/ 39 w 59"/>
                    <a:gd name="T13" fmla="*/ 179 h 182"/>
                    <a:gd name="T14" fmla="*/ 29 w 59"/>
                    <a:gd name="T15" fmla="*/ 182 h 182"/>
                    <a:gd name="T16" fmla="*/ 22 w 59"/>
                    <a:gd name="T17" fmla="*/ 181 h 182"/>
                    <a:gd name="T18" fmla="*/ 16 w 59"/>
                    <a:gd name="T19" fmla="*/ 179 h 182"/>
                    <a:gd name="T20" fmla="*/ 11 w 59"/>
                    <a:gd name="T21" fmla="*/ 176 h 182"/>
                    <a:gd name="T22" fmla="*/ 8 w 59"/>
                    <a:gd name="T23" fmla="*/ 174 h 182"/>
                    <a:gd name="T24" fmla="*/ 4 w 59"/>
                    <a:gd name="T25" fmla="*/ 169 h 182"/>
                    <a:gd name="T26" fmla="*/ 2 w 59"/>
                    <a:gd name="T27" fmla="*/ 165 h 182"/>
                    <a:gd name="T28" fmla="*/ 0 w 59"/>
                    <a:gd name="T29" fmla="*/ 159 h 182"/>
                    <a:gd name="T30" fmla="*/ 0 w 59"/>
                    <a:gd name="T31" fmla="*/ 153 h 182"/>
                    <a:gd name="T32" fmla="*/ 0 w 59"/>
                    <a:gd name="T33" fmla="*/ 0 h 182"/>
                    <a:gd name="T34" fmla="*/ 59 w 59"/>
                    <a:gd name="T35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182">
                      <a:moveTo>
                        <a:pt x="59" y="0"/>
                      </a:moveTo>
                      <a:lnTo>
                        <a:pt x="59" y="153"/>
                      </a:lnTo>
                      <a:lnTo>
                        <a:pt x="58" y="159"/>
                      </a:lnTo>
                      <a:lnTo>
                        <a:pt x="56" y="165"/>
                      </a:lnTo>
                      <a:lnTo>
                        <a:pt x="53" y="169"/>
                      </a:lnTo>
                      <a:lnTo>
                        <a:pt x="50" y="174"/>
                      </a:lnTo>
                      <a:lnTo>
                        <a:pt x="39" y="179"/>
                      </a:lnTo>
                      <a:lnTo>
                        <a:pt x="29" y="182"/>
                      </a:lnTo>
                      <a:lnTo>
                        <a:pt x="22" y="181"/>
                      </a:lnTo>
                      <a:lnTo>
                        <a:pt x="16" y="179"/>
                      </a:lnTo>
                      <a:lnTo>
                        <a:pt x="11" y="176"/>
                      </a:lnTo>
                      <a:lnTo>
                        <a:pt x="8" y="174"/>
                      </a:lnTo>
                      <a:lnTo>
                        <a:pt x="4" y="169"/>
                      </a:lnTo>
                      <a:lnTo>
                        <a:pt x="2" y="165"/>
                      </a:lnTo>
                      <a:lnTo>
                        <a:pt x="0" y="159"/>
                      </a:lnTo>
                      <a:lnTo>
                        <a:pt x="0" y="153"/>
                      </a:lnTo>
                      <a:lnTo>
                        <a:pt x="0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3" name="Freeform 59"/>
                <p:cNvSpPr>
                  <a:spLocks/>
                </p:cNvSpPr>
                <p:nvPr/>
              </p:nvSpPr>
              <p:spPr bwMode="auto">
                <a:xfrm>
                  <a:off x="2856" y="782"/>
                  <a:ext cx="4" cy="13"/>
                </a:xfrm>
                <a:custGeom>
                  <a:avLst/>
                  <a:gdLst>
                    <a:gd name="T0" fmla="*/ 58 w 58"/>
                    <a:gd name="T1" fmla="*/ 0 h 164"/>
                    <a:gd name="T2" fmla="*/ 58 w 58"/>
                    <a:gd name="T3" fmla="*/ 135 h 164"/>
                    <a:gd name="T4" fmla="*/ 54 w 58"/>
                    <a:gd name="T5" fmla="*/ 145 h 164"/>
                    <a:gd name="T6" fmla="*/ 49 w 58"/>
                    <a:gd name="T7" fmla="*/ 154 h 164"/>
                    <a:gd name="T8" fmla="*/ 40 w 58"/>
                    <a:gd name="T9" fmla="*/ 161 h 164"/>
                    <a:gd name="T10" fmla="*/ 29 w 58"/>
                    <a:gd name="T11" fmla="*/ 164 h 164"/>
                    <a:gd name="T12" fmla="*/ 23 w 58"/>
                    <a:gd name="T13" fmla="*/ 163 h 164"/>
                    <a:gd name="T14" fmla="*/ 17 w 58"/>
                    <a:gd name="T15" fmla="*/ 161 h 164"/>
                    <a:gd name="T16" fmla="*/ 12 w 58"/>
                    <a:gd name="T17" fmla="*/ 158 h 164"/>
                    <a:gd name="T18" fmla="*/ 9 w 58"/>
                    <a:gd name="T19" fmla="*/ 154 h 164"/>
                    <a:gd name="T20" fmla="*/ 2 w 58"/>
                    <a:gd name="T21" fmla="*/ 145 h 164"/>
                    <a:gd name="T22" fmla="*/ 0 w 58"/>
                    <a:gd name="T23" fmla="*/ 135 h 164"/>
                    <a:gd name="T24" fmla="*/ 0 w 58"/>
                    <a:gd name="T25" fmla="*/ 0 h 164"/>
                    <a:gd name="T26" fmla="*/ 58 w 58"/>
                    <a:gd name="T27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8" h="164">
                      <a:moveTo>
                        <a:pt x="58" y="0"/>
                      </a:moveTo>
                      <a:lnTo>
                        <a:pt x="58" y="135"/>
                      </a:lnTo>
                      <a:lnTo>
                        <a:pt x="54" y="145"/>
                      </a:lnTo>
                      <a:lnTo>
                        <a:pt x="49" y="154"/>
                      </a:lnTo>
                      <a:lnTo>
                        <a:pt x="40" y="161"/>
                      </a:lnTo>
                      <a:lnTo>
                        <a:pt x="29" y="164"/>
                      </a:lnTo>
                      <a:lnTo>
                        <a:pt x="23" y="163"/>
                      </a:lnTo>
                      <a:lnTo>
                        <a:pt x="17" y="161"/>
                      </a:lnTo>
                      <a:lnTo>
                        <a:pt x="12" y="158"/>
                      </a:lnTo>
                      <a:lnTo>
                        <a:pt x="9" y="154"/>
                      </a:lnTo>
                      <a:lnTo>
                        <a:pt x="2" y="145"/>
                      </a:lnTo>
                      <a:lnTo>
                        <a:pt x="0" y="135"/>
                      </a:lnTo>
                      <a:lnTo>
                        <a:pt x="0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4" name="Freeform 60"/>
                <p:cNvSpPr>
                  <a:spLocks/>
                </p:cNvSpPr>
                <p:nvPr/>
              </p:nvSpPr>
              <p:spPr bwMode="auto">
                <a:xfrm>
                  <a:off x="2759" y="776"/>
                  <a:ext cx="38" cy="6"/>
                </a:xfrm>
                <a:custGeom>
                  <a:avLst/>
                  <a:gdLst>
                    <a:gd name="T0" fmla="*/ 489 w 489"/>
                    <a:gd name="T1" fmla="*/ 78 h 78"/>
                    <a:gd name="T2" fmla="*/ 489 w 489"/>
                    <a:gd name="T3" fmla="*/ 78 h 78"/>
                    <a:gd name="T4" fmla="*/ 489 w 489"/>
                    <a:gd name="T5" fmla="*/ 61 h 78"/>
                    <a:gd name="T6" fmla="*/ 489 w 489"/>
                    <a:gd name="T7" fmla="*/ 47 h 78"/>
                    <a:gd name="T8" fmla="*/ 489 w 489"/>
                    <a:gd name="T9" fmla="*/ 33 h 78"/>
                    <a:gd name="T10" fmla="*/ 489 w 489"/>
                    <a:gd name="T11" fmla="*/ 22 h 78"/>
                    <a:gd name="T12" fmla="*/ 486 w 489"/>
                    <a:gd name="T13" fmla="*/ 11 h 78"/>
                    <a:gd name="T14" fmla="*/ 480 w 489"/>
                    <a:gd name="T15" fmla="*/ 5 h 78"/>
                    <a:gd name="T16" fmla="*/ 471 w 489"/>
                    <a:gd name="T17" fmla="*/ 1 h 78"/>
                    <a:gd name="T18" fmla="*/ 458 w 489"/>
                    <a:gd name="T19" fmla="*/ 0 h 78"/>
                    <a:gd name="T20" fmla="*/ 32 w 489"/>
                    <a:gd name="T21" fmla="*/ 0 h 78"/>
                    <a:gd name="T22" fmla="*/ 19 w 489"/>
                    <a:gd name="T23" fmla="*/ 1 h 78"/>
                    <a:gd name="T24" fmla="*/ 10 w 489"/>
                    <a:gd name="T25" fmla="*/ 5 h 78"/>
                    <a:gd name="T26" fmla="*/ 3 w 489"/>
                    <a:gd name="T27" fmla="*/ 11 h 78"/>
                    <a:gd name="T28" fmla="*/ 1 w 489"/>
                    <a:gd name="T29" fmla="*/ 22 h 78"/>
                    <a:gd name="T30" fmla="*/ 0 w 489"/>
                    <a:gd name="T31" fmla="*/ 33 h 78"/>
                    <a:gd name="T32" fmla="*/ 0 w 489"/>
                    <a:gd name="T33" fmla="*/ 47 h 78"/>
                    <a:gd name="T34" fmla="*/ 1 w 489"/>
                    <a:gd name="T35" fmla="*/ 61 h 78"/>
                    <a:gd name="T36" fmla="*/ 2 w 489"/>
                    <a:gd name="T37" fmla="*/ 78 h 78"/>
                    <a:gd name="T38" fmla="*/ 489 w 489"/>
                    <a:gd name="T39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9" h="78">
                      <a:moveTo>
                        <a:pt x="489" y="78"/>
                      </a:moveTo>
                      <a:lnTo>
                        <a:pt x="489" y="78"/>
                      </a:lnTo>
                      <a:lnTo>
                        <a:pt x="489" y="61"/>
                      </a:lnTo>
                      <a:lnTo>
                        <a:pt x="489" y="47"/>
                      </a:lnTo>
                      <a:lnTo>
                        <a:pt x="489" y="33"/>
                      </a:lnTo>
                      <a:lnTo>
                        <a:pt x="489" y="22"/>
                      </a:lnTo>
                      <a:lnTo>
                        <a:pt x="486" y="11"/>
                      </a:lnTo>
                      <a:lnTo>
                        <a:pt x="480" y="5"/>
                      </a:lnTo>
                      <a:lnTo>
                        <a:pt x="471" y="1"/>
                      </a:lnTo>
                      <a:lnTo>
                        <a:pt x="458" y="0"/>
                      </a:lnTo>
                      <a:lnTo>
                        <a:pt x="32" y="0"/>
                      </a:lnTo>
                      <a:lnTo>
                        <a:pt x="19" y="1"/>
                      </a:lnTo>
                      <a:lnTo>
                        <a:pt x="10" y="5"/>
                      </a:lnTo>
                      <a:lnTo>
                        <a:pt x="3" y="11"/>
                      </a:lnTo>
                      <a:lnTo>
                        <a:pt x="1" y="22"/>
                      </a:lnTo>
                      <a:lnTo>
                        <a:pt x="0" y="33"/>
                      </a:lnTo>
                      <a:lnTo>
                        <a:pt x="0" y="47"/>
                      </a:lnTo>
                      <a:lnTo>
                        <a:pt x="1" y="61"/>
                      </a:lnTo>
                      <a:lnTo>
                        <a:pt x="2" y="78"/>
                      </a:lnTo>
                      <a:lnTo>
                        <a:pt x="489" y="7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5" name="Freeform 61"/>
                <p:cNvSpPr>
                  <a:spLocks/>
                </p:cNvSpPr>
                <p:nvPr/>
              </p:nvSpPr>
              <p:spPr bwMode="auto">
                <a:xfrm>
                  <a:off x="2760" y="782"/>
                  <a:ext cx="5" cy="23"/>
                </a:xfrm>
                <a:custGeom>
                  <a:avLst/>
                  <a:gdLst>
                    <a:gd name="T0" fmla="*/ 0 w 59"/>
                    <a:gd name="T1" fmla="*/ 0 h 298"/>
                    <a:gd name="T2" fmla="*/ 0 w 59"/>
                    <a:gd name="T3" fmla="*/ 269 h 298"/>
                    <a:gd name="T4" fmla="*/ 0 w 59"/>
                    <a:gd name="T5" fmla="*/ 274 h 298"/>
                    <a:gd name="T6" fmla="*/ 2 w 59"/>
                    <a:gd name="T7" fmla="*/ 280 h 298"/>
                    <a:gd name="T8" fmla="*/ 4 w 59"/>
                    <a:gd name="T9" fmla="*/ 284 h 298"/>
                    <a:gd name="T10" fmla="*/ 8 w 59"/>
                    <a:gd name="T11" fmla="*/ 289 h 298"/>
                    <a:gd name="T12" fmla="*/ 11 w 59"/>
                    <a:gd name="T13" fmla="*/ 291 h 298"/>
                    <a:gd name="T14" fmla="*/ 17 w 59"/>
                    <a:gd name="T15" fmla="*/ 295 h 298"/>
                    <a:gd name="T16" fmla="*/ 24 w 59"/>
                    <a:gd name="T17" fmla="*/ 297 h 298"/>
                    <a:gd name="T18" fmla="*/ 30 w 59"/>
                    <a:gd name="T19" fmla="*/ 298 h 298"/>
                    <a:gd name="T20" fmla="*/ 40 w 59"/>
                    <a:gd name="T21" fmla="*/ 295 h 298"/>
                    <a:gd name="T22" fmla="*/ 50 w 59"/>
                    <a:gd name="T23" fmla="*/ 289 h 298"/>
                    <a:gd name="T24" fmla="*/ 53 w 59"/>
                    <a:gd name="T25" fmla="*/ 284 h 298"/>
                    <a:gd name="T26" fmla="*/ 56 w 59"/>
                    <a:gd name="T27" fmla="*/ 280 h 298"/>
                    <a:gd name="T28" fmla="*/ 58 w 59"/>
                    <a:gd name="T29" fmla="*/ 274 h 298"/>
                    <a:gd name="T30" fmla="*/ 59 w 59"/>
                    <a:gd name="T31" fmla="*/ 269 h 298"/>
                    <a:gd name="T32" fmla="*/ 59 w 59"/>
                    <a:gd name="T33" fmla="*/ 0 h 298"/>
                    <a:gd name="T34" fmla="*/ 0 w 59"/>
                    <a:gd name="T35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298">
                      <a:moveTo>
                        <a:pt x="0" y="0"/>
                      </a:moveTo>
                      <a:lnTo>
                        <a:pt x="0" y="269"/>
                      </a:lnTo>
                      <a:lnTo>
                        <a:pt x="0" y="274"/>
                      </a:lnTo>
                      <a:lnTo>
                        <a:pt x="2" y="280"/>
                      </a:lnTo>
                      <a:lnTo>
                        <a:pt x="4" y="284"/>
                      </a:lnTo>
                      <a:lnTo>
                        <a:pt x="8" y="289"/>
                      </a:lnTo>
                      <a:lnTo>
                        <a:pt x="11" y="291"/>
                      </a:lnTo>
                      <a:lnTo>
                        <a:pt x="17" y="295"/>
                      </a:lnTo>
                      <a:lnTo>
                        <a:pt x="24" y="297"/>
                      </a:lnTo>
                      <a:lnTo>
                        <a:pt x="30" y="298"/>
                      </a:lnTo>
                      <a:lnTo>
                        <a:pt x="40" y="295"/>
                      </a:lnTo>
                      <a:lnTo>
                        <a:pt x="50" y="289"/>
                      </a:lnTo>
                      <a:lnTo>
                        <a:pt x="53" y="284"/>
                      </a:lnTo>
                      <a:lnTo>
                        <a:pt x="56" y="280"/>
                      </a:lnTo>
                      <a:lnTo>
                        <a:pt x="58" y="274"/>
                      </a:lnTo>
                      <a:lnTo>
                        <a:pt x="59" y="269"/>
                      </a:lnTo>
                      <a:lnTo>
                        <a:pt x="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6" name="Freeform 62"/>
                <p:cNvSpPr>
                  <a:spLocks/>
                </p:cNvSpPr>
                <p:nvPr/>
              </p:nvSpPr>
              <p:spPr bwMode="auto">
                <a:xfrm>
                  <a:off x="2765" y="782"/>
                  <a:ext cx="4" cy="22"/>
                </a:xfrm>
                <a:custGeom>
                  <a:avLst/>
                  <a:gdLst>
                    <a:gd name="T0" fmla="*/ 0 w 57"/>
                    <a:gd name="T1" fmla="*/ 0 h 279"/>
                    <a:gd name="T2" fmla="*/ 0 w 57"/>
                    <a:gd name="T3" fmla="*/ 249 h 279"/>
                    <a:gd name="T4" fmla="*/ 0 w 57"/>
                    <a:gd name="T5" fmla="*/ 254 h 279"/>
                    <a:gd name="T6" fmla="*/ 2 w 57"/>
                    <a:gd name="T7" fmla="*/ 260 h 279"/>
                    <a:gd name="T8" fmla="*/ 4 w 57"/>
                    <a:gd name="T9" fmla="*/ 264 h 279"/>
                    <a:gd name="T10" fmla="*/ 7 w 57"/>
                    <a:gd name="T11" fmla="*/ 270 h 279"/>
                    <a:gd name="T12" fmla="*/ 10 w 57"/>
                    <a:gd name="T13" fmla="*/ 273 h 279"/>
                    <a:gd name="T14" fmla="*/ 16 w 57"/>
                    <a:gd name="T15" fmla="*/ 276 h 279"/>
                    <a:gd name="T16" fmla="*/ 22 w 57"/>
                    <a:gd name="T17" fmla="*/ 278 h 279"/>
                    <a:gd name="T18" fmla="*/ 28 w 57"/>
                    <a:gd name="T19" fmla="*/ 279 h 279"/>
                    <a:gd name="T20" fmla="*/ 33 w 57"/>
                    <a:gd name="T21" fmla="*/ 278 h 279"/>
                    <a:gd name="T22" fmla="*/ 39 w 57"/>
                    <a:gd name="T23" fmla="*/ 276 h 279"/>
                    <a:gd name="T24" fmla="*/ 44 w 57"/>
                    <a:gd name="T25" fmla="*/ 273 h 279"/>
                    <a:gd name="T26" fmla="*/ 49 w 57"/>
                    <a:gd name="T27" fmla="*/ 270 h 279"/>
                    <a:gd name="T28" fmla="*/ 51 w 57"/>
                    <a:gd name="T29" fmla="*/ 264 h 279"/>
                    <a:gd name="T30" fmla="*/ 54 w 57"/>
                    <a:gd name="T31" fmla="*/ 260 h 279"/>
                    <a:gd name="T32" fmla="*/ 56 w 57"/>
                    <a:gd name="T33" fmla="*/ 254 h 279"/>
                    <a:gd name="T34" fmla="*/ 57 w 57"/>
                    <a:gd name="T35" fmla="*/ 249 h 279"/>
                    <a:gd name="T36" fmla="*/ 57 w 57"/>
                    <a:gd name="T37" fmla="*/ 0 h 279"/>
                    <a:gd name="T38" fmla="*/ 0 w 57"/>
                    <a:gd name="T39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7" h="279">
                      <a:moveTo>
                        <a:pt x="0" y="0"/>
                      </a:moveTo>
                      <a:lnTo>
                        <a:pt x="0" y="249"/>
                      </a:lnTo>
                      <a:lnTo>
                        <a:pt x="0" y="254"/>
                      </a:lnTo>
                      <a:lnTo>
                        <a:pt x="2" y="260"/>
                      </a:lnTo>
                      <a:lnTo>
                        <a:pt x="4" y="264"/>
                      </a:lnTo>
                      <a:lnTo>
                        <a:pt x="7" y="270"/>
                      </a:lnTo>
                      <a:lnTo>
                        <a:pt x="10" y="273"/>
                      </a:lnTo>
                      <a:lnTo>
                        <a:pt x="16" y="276"/>
                      </a:lnTo>
                      <a:lnTo>
                        <a:pt x="22" y="278"/>
                      </a:lnTo>
                      <a:lnTo>
                        <a:pt x="28" y="279"/>
                      </a:lnTo>
                      <a:lnTo>
                        <a:pt x="33" y="278"/>
                      </a:lnTo>
                      <a:lnTo>
                        <a:pt x="39" y="276"/>
                      </a:lnTo>
                      <a:lnTo>
                        <a:pt x="44" y="273"/>
                      </a:lnTo>
                      <a:lnTo>
                        <a:pt x="49" y="270"/>
                      </a:lnTo>
                      <a:lnTo>
                        <a:pt x="51" y="264"/>
                      </a:lnTo>
                      <a:lnTo>
                        <a:pt x="54" y="260"/>
                      </a:lnTo>
                      <a:lnTo>
                        <a:pt x="56" y="254"/>
                      </a:lnTo>
                      <a:lnTo>
                        <a:pt x="57" y="249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7" name="Freeform 63"/>
                <p:cNvSpPr>
                  <a:spLocks/>
                </p:cNvSpPr>
                <p:nvPr/>
              </p:nvSpPr>
              <p:spPr bwMode="auto">
                <a:xfrm>
                  <a:off x="2769" y="782"/>
                  <a:ext cx="4" cy="20"/>
                </a:xfrm>
                <a:custGeom>
                  <a:avLst/>
                  <a:gdLst>
                    <a:gd name="T0" fmla="*/ 0 w 58"/>
                    <a:gd name="T1" fmla="*/ 0 h 259"/>
                    <a:gd name="T2" fmla="*/ 0 w 58"/>
                    <a:gd name="T3" fmla="*/ 230 h 259"/>
                    <a:gd name="T4" fmla="*/ 0 w 58"/>
                    <a:gd name="T5" fmla="*/ 235 h 259"/>
                    <a:gd name="T6" fmla="*/ 2 w 58"/>
                    <a:gd name="T7" fmla="*/ 242 h 259"/>
                    <a:gd name="T8" fmla="*/ 4 w 58"/>
                    <a:gd name="T9" fmla="*/ 246 h 259"/>
                    <a:gd name="T10" fmla="*/ 9 w 58"/>
                    <a:gd name="T11" fmla="*/ 251 h 259"/>
                    <a:gd name="T12" fmla="*/ 12 w 58"/>
                    <a:gd name="T13" fmla="*/ 253 h 259"/>
                    <a:gd name="T14" fmla="*/ 17 w 58"/>
                    <a:gd name="T15" fmla="*/ 256 h 259"/>
                    <a:gd name="T16" fmla="*/ 23 w 58"/>
                    <a:gd name="T17" fmla="*/ 258 h 259"/>
                    <a:gd name="T18" fmla="*/ 29 w 58"/>
                    <a:gd name="T19" fmla="*/ 259 h 259"/>
                    <a:gd name="T20" fmla="*/ 35 w 58"/>
                    <a:gd name="T21" fmla="*/ 258 h 259"/>
                    <a:gd name="T22" fmla="*/ 41 w 58"/>
                    <a:gd name="T23" fmla="*/ 256 h 259"/>
                    <a:gd name="T24" fmla="*/ 45 w 58"/>
                    <a:gd name="T25" fmla="*/ 253 h 259"/>
                    <a:gd name="T26" fmla="*/ 50 w 58"/>
                    <a:gd name="T27" fmla="*/ 251 h 259"/>
                    <a:gd name="T28" fmla="*/ 52 w 58"/>
                    <a:gd name="T29" fmla="*/ 246 h 259"/>
                    <a:gd name="T30" fmla="*/ 55 w 58"/>
                    <a:gd name="T31" fmla="*/ 242 h 259"/>
                    <a:gd name="T32" fmla="*/ 57 w 58"/>
                    <a:gd name="T33" fmla="*/ 235 h 259"/>
                    <a:gd name="T34" fmla="*/ 58 w 58"/>
                    <a:gd name="T35" fmla="*/ 230 h 259"/>
                    <a:gd name="T36" fmla="*/ 58 w 58"/>
                    <a:gd name="T37" fmla="*/ 0 h 259"/>
                    <a:gd name="T38" fmla="*/ 0 w 58"/>
                    <a:gd name="T39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259">
                      <a:moveTo>
                        <a:pt x="0" y="0"/>
                      </a:moveTo>
                      <a:lnTo>
                        <a:pt x="0" y="230"/>
                      </a:lnTo>
                      <a:lnTo>
                        <a:pt x="0" y="235"/>
                      </a:lnTo>
                      <a:lnTo>
                        <a:pt x="2" y="242"/>
                      </a:lnTo>
                      <a:lnTo>
                        <a:pt x="4" y="246"/>
                      </a:lnTo>
                      <a:lnTo>
                        <a:pt x="9" y="251"/>
                      </a:lnTo>
                      <a:lnTo>
                        <a:pt x="12" y="253"/>
                      </a:lnTo>
                      <a:lnTo>
                        <a:pt x="17" y="256"/>
                      </a:lnTo>
                      <a:lnTo>
                        <a:pt x="23" y="258"/>
                      </a:lnTo>
                      <a:lnTo>
                        <a:pt x="29" y="259"/>
                      </a:lnTo>
                      <a:lnTo>
                        <a:pt x="35" y="258"/>
                      </a:lnTo>
                      <a:lnTo>
                        <a:pt x="41" y="256"/>
                      </a:lnTo>
                      <a:lnTo>
                        <a:pt x="45" y="253"/>
                      </a:lnTo>
                      <a:lnTo>
                        <a:pt x="50" y="251"/>
                      </a:lnTo>
                      <a:lnTo>
                        <a:pt x="52" y="246"/>
                      </a:lnTo>
                      <a:lnTo>
                        <a:pt x="55" y="242"/>
                      </a:lnTo>
                      <a:lnTo>
                        <a:pt x="57" y="235"/>
                      </a:lnTo>
                      <a:lnTo>
                        <a:pt x="58" y="230"/>
                      </a:lnTo>
                      <a:lnTo>
                        <a:pt x="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8" name="Freeform 64"/>
                <p:cNvSpPr>
                  <a:spLocks/>
                </p:cNvSpPr>
                <p:nvPr/>
              </p:nvSpPr>
              <p:spPr bwMode="auto">
                <a:xfrm>
                  <a:off x="2773" y="782"/>
                  <a:ext cx="5" cy="19"/>
                </a:xfrm>
                <a:custGeom>
                  <a:avLst/>
                  <a:gdLst>
                    <a:gd name="T0" fmla="*/ 0 w 58"/>
                    <a:gd name="T1" fmla="*/ 0 h 241"/>
                    <a:gd name="T2" fmla="*/ 0 w 58"/>
                    <a:gd name="T3" fmla="*/ 210 h 241"/>
                    <a:gd name="T4" fmla="*/ 0 w 58"/>
                    <a:gd name="T5" fmla="*/ 216 h 241"/>
                    <a:gd name="T6" fmla="*/ 3 w 58"/>
                    <a:gd name="T7" fmla="*/ 222 h 241"/>
                    <a:gd name="T8" fmla="*/ 5 w 58"/>
                    <a:gd name="T9" fmla="*/ 226 h 241"/>
                    <a:gd name="T10" fmla="*/ 9 w 58"/>
                    <a:gd name="T11" fmla="*/ 231 h 241"/>
                    <a:gd name="T12" fmla="*/ 12 w 58"/>
                    <a:gd name="T13" fmla="*/ 234 h 241"/>
                    <a:gd name="T14" fmla="*/ 17 w 58"/>
                    <a:gd name="T15" fmla="*/ 237 h 241"/>
                    <a:gd name="T16" fmla="*/ 23 w 58"/>
                    <a:gd name="T17" fmla="*/ 240 h 241"/>
                    <a:gd name="T18" fmla="*/ 30 w 58"/>
                    <a:gd name="T19" fmla="*/ 241 h 241"/>
                    <a:gd name="T20" fmla="*/ 40 w 58"/>
                    <a:gd name="T21" fmla="*/ 237 h 241"/>
                    <a:gd name="T22" fmla="*/ 49 w 58"/>
                    <a:gd name="T23" fmla="*/ 231 h 241"/>
                    <a:gd name="T24" fmla="*/ 51 w 58"/>
                    <a:gd name="T25" fmla="*/ 226 h 241"/>
                    <a:gd name="T26" fmla="*/ 55 w 58"/>
                    <a:gd name="T27" fmla="*/ 222 h 241"/>
                    <a:gd name="T28" fmla="*/ 57 w 58"/>
                    <a:gd name="T29" fmla="*/ 216 h 241"/>
                    <a:gd name="T30" fmla="*/ 58 w 58"/>
                    <a:gd name="T31" fmla="*/ 210 h 241"/>
                    <a:gd name="T32" fmla="*/ 58 w 58"/>
                    <a:gd name="T33" fmla="*/ 0 h 241"/>
                    <a:gd name="T34" fmla="*/ 0 w 58"/>
                    <a:gd name="T35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41">
                      <a:moveTo>
                        <a:pt x="0" y="0"/>
                      </a:moveTo>
                      <a:lnTo>
                        <a:pt x="0" y="210"/>
                      </a:lnTo>
                      <a:lnTo>
                        <a:pt x="0" y="216"/>
                      </a:lnTo>
                      <a:lnTo>
                        <a:pt x="3" y="222"/>
                      </a:lnTo>
                      <a:lnTo>
                        <a:pt x="5" y="226"/>
                      </a:lnTo>
                      <a:lnTo>
                        <a:pt x="9" y="231"/>
                      </a:lnTo>
                      <a:lnTo>
                        <a:pt x="12" y="234"/>
                      </a:lnTo>
                      <a:lnTo>
                        <a:pt x="17" y="237"/>
                      </a:lnTo>
                      <a:lnTo>
                        <a:pt x="23" y="240"/>
                      </a:lnTo>
                      <a:lnTo>
                        <a:pt x="30" y="241"/>
                      </a:lnTo>
                      <a:lnTo>
                        <a:pt x="40" y="237"/>
                      </a:lnTo>
                      <a:lnTo>
                        <a:pt x="49" y="231"/>
                      </a:lnTo>
                      <a:lnTo>
                        <a:pt x="51" y="226"/>
                      </a:lnTo>
                      <a:lnTo>
                        <a:pt x="55" y="222"/>
                      </a:lnTo>
                      <a:lnTo>
                        <a:pt x="57" y="216"/>
                      </a:lnTo>
                      <a:lnTo>
                        <a:pt x="58" y="210"/>
                      </a:lnTo>
                      <a:lnTo>
                        <a:pt x="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9" name="Freeform 65"/>
                <p:cNvSpPr>
                  <a:spLocks/>
                </p:cNvSpPr>
                <p:nvPr/>
              </p:nvSpPr>
              <p:spPr bwMode="auto">
                <a:xfrm>
                  <a:off x="2778" y="782"/>
                  <a:ext cx="4" cy="17"/>
                </a:xfrm>
                <a:custGeom>
                  <a:avLst/>
                  <a:gdLst>
                    <a:gd name="T0" fmla="*/ 0 w 58"/>
                    <a:gd name="T1" fmla="*/ 0 h 221"/>
                    <a:gd name="T2" fmla="*/ 0 w 58"/>
                    <a:gd name="T3" fmla="*/ 192 h 221"/>
                    <a:gd name="T4" fmla="*/ 0 w 58"/>
                    <a:gd name="T5" fmla="*/ 197 h 221"/>
                    <a:gd name="T6" fmla="*/ 2 w 58"/>
                    <a:gd name="T7" fmla="*/ 203 h 221"/>
                    <a:gd name="T8" fmla="*/ 4 w 58"/>
                    <a:gd name="T9" fmla="*/ 207 h 221"/>
                    <a:gd name="T10" fmla="*/ 8 w 58"/>
                    <a:gd name="T11" fmla="*/ 213 h 221"/>
                    <a:gd name="T12" fmla="*/ 11 w 58"/>
                    <a:gd name="T13" fmla="*/ 215 h 221"/>
                    <a:gd name="T14" fmla="*/ 17 w 58"/>
                    <a:gd name="T15" fmla="*/ 218 h 221"/>
                    <a:gd name="T16" fmla="*/ 24 w 58"/>
                    <a:gd name="T17" fmla="*/ 220 h 221"/>
                    <a:gd name="T18" fmla="*/ 30 w 58"/>
                    <a:gd name="T19" fmla="*/ 221 h 221"/>
                    <a:gd name="T20" fmla="*/ 39 w 58"/>
                    <a:gd name="T21" fmla="*/ 218 h 221"/>
                    <a:gd name="T22" fmla="*/ 49 w 58"/>
                    <a:gd name="T23" fmla="*/ 213 h 221"/>
                    <a:gd name="T24" fmla="*/ 52 w 58"/>
                    <a:gd name="T25" fmla="*/ 207 h 221"/>
                    <a:gd name="T26" fmla="*/ 55 w 58"/>
                    <a:gd name="T27" fmla="*/ 203 h 221"/>
                    <a:gd name="T28" fmla="*/ 57 w 58"/>
                    <a:gd name="T29" fmla="*/ 197 h 221"/>
                    <a:gd name="T30" fmla="*/ 58 w 58"/>
                    <a:gd name="T31" fmla="*/ 192 h 221"/>
                    <a:gd name="T32" fmla="*/ 58 w 58"/>
                    <a:gd name="T33" fmla="*/ 0 h 221"/>
                    <a:gd name="T34" fmla="*/ 0 w 58"/>
                    <a:gd name="T35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21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0" y="197"/>
                      </a:lnTo>
                      <a:lnTo>
                        <a:pt x="2" y="203"/>
                      </a:lnTo>
                      <a:lnTo>
                        <a:pt x="4" y="207"/>
                      </a:lnTo>
                      <a:lnTo>
                        <a:pt x="8" y="213"/>
                      </a:lnTo>
                      <a:lnTo>
                        <a:pt x="11" y="215"/>
                      </a:lnTo>
                      <a:lnTo>
                        <a:pt x="17" y="218"/>
                      </a:lnTo>
                      <a:lnTo>
                        <a:pt x="24" y="220"/>
                      </a:lnTo>
                      <a:lnTo>
                        <a:pt x="30" y="221"/>
                      </a:lnTo>
                      <a:lnTo>
                        <a:pt x="39" y="218"/>
                      </a:lnTo>
                      <a:lnTo>
                        <a:pt x="49" y="213"/>
                      </a:lnTo>
                      <a:lnTo>
                        <a:pt x="52" y="207"/>
                      </a:lnTo>
                      <a:lnTo>
                        <a:pt x="55" y="203"/>
                      </a:lnTo>
                      <a:lnTo>
                        <a:pt x="57" y="197"/>
                      </a:lnTo>
                      <a:lnTo>
                        <a:pt x="58" y="192"/>
                      </a:lnTo>
                      <a:lnTo>
                        <a:pt x="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0" name="Freeform 66"/>
                <p:cNvSpPr>
                  <a:spLocks/>
                </p:cNvSpPr>
                <p:nvPr/>
              </p:nvSpPr>
              <p:spPr bwMode="auto">
                <a:xfrm>
                  <a:off x="2782" y="782"/>
                  <a:ext cx="5" cy="16"/>
                </a:xfrm>
                <a:custGeom>
                  <a:avLst/>
                  <a:gdLst>
                    <a:gd name="T0" fmla="*/ 0 w 57"/>
                    <a:gd name="T1" fmla="*/ 0 h 202"/>
                    <a:gd name="T2" fmla="*/ 0 w 57"/>
                    <a:gd name="T3" fmla="*/ 173 h 202"/>
                    <a:gd name="T4" fmla="*/ 0 w 57"/>
                    <a:gd name="T5" fmla="*/ 178 h 202"/>
                    <a:gd name="T6" fmla="*/ 2 w 57"/>
                    <a:gd name="T7" fmla="*/ 184 h 202"/>
                    <a:gd name="T8" fmla="*/ 4 w 57"/>
                    <a:gd name="T9" fmla="*/ 189 h 202"/>
                    <a:gd name="T10" fmla="*/ 8 w 57"/>
                    <a:gd name="T11" fmla="*/ 194 h 202"/>
                    <a:gd name="T12" fmla="*/ 11 w 57"/>
                    <a:gd name="T13" fmla="*/ 196 h 202"/>
                    <a:gd name="T14" fmla="*/ 17 w 57"/>
                    <a:gd name="T15" fmla="*/ 199 h 202"/>
                    <a:gd name="T16" fmla="*/ 23 w 57"/>
                    <a:gd name="T17" fmla="*/ 201 h 202"/>
                    <a:gd name="T18" fmla="*/ 29 w 57"/>
                    <a:gd name="T19" fmla="*/ 202 h 202"/>
                    <a:gd name="T20" fmla="*/ 40 w 57"/>
                    <a:gd name="T21" fmla="*/ 199 h 202"/>
                    <a:gd name="T22" fmla="*/ 49 w 57"/>
                    <a:gd name="T23" fmla="*/ 194 h 202"/>
                    <a:gd name="T24" fmla="*/ 51 w 57"/>
                    <a:gd name="T25" fmla="*/ 189 h 202"/>
                    <a:gd name="T26" fmla="*/ 54 w 57"/>
                    <a:gd name="T27" fmla="*/ 184 h 202"/>
                    <a:gd name="T28" fmla="*/ 56 w 57"/>
                    <a:gd name="T29" fmla="*/ 178 h 202"/>
                    <a:gd name="T30" fmla="*/ 57 w 57"/>
                    <a:gd name="T31" fmla="*/ 173 h 202"/>
                    <a:gd name="T32" fmla="*/ 57 w 57"/>
                    <a:gd name="T33" fmla="*/ 0 h 202"/>
                    <a:gd name="T34" fmla="*/ 0 w 57"/>
                    <a:gd name="T35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202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0" y="178"/>
                      </a:lnTo>
                      <a:lnTo>
                        <a:pt x="2" y="184"/>
                      </a:lnTo>
                      <a:lnTo>
                        <a:pt x="4" y="189"/>
                      </a:lnTo>
                      <a:lnTo>
                        <a:pt x="8" y="194"/>
                      </a:lnTo>
                      <a:lnTo>
                        <a:pt x="11" y="196"/>
                      </a:lnTo>
                      <a:lnTo>
                        <a:pt x="17" y="199"/>
                      </a:lnTo>
                      <a:lnTo>
                        <a:pt x="23" y="201"/>
                      </a:lnTo>
                      <a:lnTo>
                        <a:pt x="29" y="202"/>
                      </a:lnTo>
                      <a:lnTo>
                        <a:pt x="40" y="199"/>
                      </a:lnTo>
                      <a:lnTo>
                        <a:pt x="49" y="194"/>
                      </a:lnTo>
                      <a:lnTo>
                        <a:pt x="51" y="189"/>
                      </a:lnTo>
                      <a:lnTo>
                        <a:pt x="54" y="184"/>
                      </a:lnTo>
                      <a:lnTo>
                        <a:pt x="56" y="178"/>
                      </a:lnTo>
                      <a:lnTo>
                        <a:pt x="57" y="173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1" name="Freeform 67"/>
                <p:cNvSpPr>
                  <a:spLocks/>
                </p:cNvSpPr>
                <p:nvPr/>
              </p:nvSpPr>
              <p:spPr bwMode="auto">
                <a:xfrm>
                  <a:off x="2787" y="782"/>
                  <a:ext cx="4" cy="14"/>
                </a:xfrm>
                <a:custGeom>
                  <a:avLst/>
                  <a:gdLst>
                    <a:gd name="T0" fmla="*/ 0 w 60"/>
                    <a:gd name="T1" fmla="*/ 0 h 182"/>
                    <a:gd name="T2" fmla="*/ 0 w 60"/>
                    <a:gd name="T3" fmla="*/ 153 h 182"/>
                    <a:gd name="T4" fmla="*/ 0 w 60"/>
                    <a:gd name="T5" fmla="*/ 159 h 182"/>
                    <a:gd name="T6" fmla="*/ 2 w 60"/>
                    <a:gd name="T7" fmla="*/ 165 h 182"/>
                    <a:gd name="T8" fmla="*/ 4 w 60"/>
                    <a:gd name="T9" fmla="*/ 169 h 182"/>
                    <a:gd name="T10" fmla="*/ 9 w 60"/>
                    <a:gd name="T11" fmla="*/ 174 h 182"/>
                    <a:gd name="T12" fmla="*/ 18 w 60"/>
                    <a:gd name="T13" fmla="*/ 179 h 182"/>
                    <a:gd name="T14" fmla="*/ 29 w 60"/>
                    <a:gd name="T15" fmla="*/ 182 h 182"/>
                    <a:gd name="T16" fmla="*/ 35 w 60"/>
                    <a:gd name="T17" fmla="*/ 181 h 182"/>
                    <a:gd name="T18" fmla="*/ 41 w 60"/>
                    <a:gd name="T19" fmla="*/ 179 h 182"/>
                    <a:gd name="T20" fmla="*/ 45 w 60"/>
                    <a:gd name="T21" fmla="*/ 176 h 182"/>
                    <a:gd name="T22" fmla="*/ 50 w 60"/>
                    <a:gd name="T23" fmla="*/ 174 h 182"/>
                    <a:gd name="T24" fmla="*/ 53 w 60"/>
                    <a:gd name="T25" fmla="*/ 169 h 182"/>
                    <a:gd name="T26" fmla="*/ 56 w 60"/>
                    <a:gd name="T27" fmla="*/ 165 h 182"/>
                    <a:gd name="T28" fmla="*/ 59 w 60"/>
                    <a:gd name="T29" fmla="*/ 159 h 182"/>
                    <a:gd name="T30" fmla="*/ 60 w 60"/>
                    <a:gd name="T31" fmla="*/ 153 h 182"/>
                    <a:gd name="T32" fmla="*/ 60 w 60"/>
                    <a:gd name="T33" fmla="*/ 0 h 182"/>
                    <a:gd name="T34" fmla="*/ 0 w 60"/>
                    <a:gd name="T35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182">
                      <a:moveTo>
                        <a:pt x="0" y="0"/>
                      </a:moveTo>
                      <a:lnTo>
                        <a:pt x="0" y="153"/>
                      </a:lnTo>
                      <a:lnTo>
                        <a:pt x="0" y="159"/>
                      </a:lnTo>
                      <a:lnTo>
                        <a:pt x="2" y="165"/>
                      </a:lnTo>
                      <a:lnTo>
                        <a:pt x="4" y="169"/>
                      </a:lnTo>
                      <a:lnTo>
                        <a:pt x="9" y="174"/>
                      </a:lnTo>
                      <a:lnTo>
                        <a:pt x="18" y="179"/>
                      </a:lnTo>
                      <a:lnTo>
                        <a:pt x="29" y="182"/>
                      </a:lnTo>
                      <a:lnTo>
                        <a:pt x="35" y="181"/>
                      </a:lnTo>
                      <a:lnTo>
                        <a:pt x="41" y="179"/>
                      </a:lnTo>
                      <a:lnTo>
                        <a:pt x="45" y="176"/>
                      </a:lnTo>
                      <a:lnTo>
                        <a:pt x="50" y="174"/>
                      </a:lnTo>
                      <a:lnTo>
                        <a:pt x="53" y="169"/>
                      </a:lnTo>
                      <a:lnTo>
                        <a:pt x="56" y="165"/>
                      </a:lnTo>
                      <a:lnTo>
                        <a:pt x="59" y="159"/>
                      </a:lnTo>
                      <a:lnTo>
                        <a:pt x="60" y="153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2" name="Freeform 68"/>
                <p:cNvSpPr>
                  <a:spLocks/>
                </p:cNvSpPr>
                <p:nvPr/>
              </p:nvSpPr>
              <p:spPr bwMode="auto">
                <a:xfrm>
                  <a:off x="2791" y="782"/>
                  <a:ext cx="5" cy="13"/>
                </a:xfrm>
                <a:custGeom>
                  <a:avLst/>
                  <a:gdLst>
                    <a:gd name="T0" fmla="*/ 0 w 57"/>
                    <a:gd name="T1" fmla="*/ 0 h 164"/>
                    <a:gd name="T2" fmla="*/ 0 w 57"/>
                    <a:gd name="T3" fmla="*/ 135 h 164"/>
                    <a:gd name="T4" fmla="*/ 2 w 57"/>
                    <a:gd name="T5" fmla="*/ 145 h 164"/>
                    <a:gd name="T6" fmla="*/ 7 w 57"/>
                    <a:gd name="T7" fmla="*/ 154 h 164"/>
                    <a:gd name="T8" fmla="*/ 10 w 57"/>
                    <a:gd name="T9" fmla="*/ 158 h 164"/>
                    <a:gd name="T10" fmla="*/ 15 w 57"/>
                    <a:gd name="T11" fmla="*/ 161 h 164"/>
                    <a:gd name="T12" fmla="*/ 21 w 57"/>
                    <a:gd name="T13" fmla="*/ 163 h 164"/>
                    <a:gd name="T14" fmla="*/ 28 w 57"/>
                    <a:gd name="T15" fmla="*/ 164 h 164"/>
                    <a:gd name="T16" fmla="*/ 33 w 57"/>
                    <a:gd name="T17" fmla="*/ 163 h 164"/>
                    <a:gd name="T18" fmla="*/ 39 w 57"/>
                    <a:gd name="T19" fmla="*/ 161 h 164"/>
                    <a:gd name="T20" fmla="*/ 43 w 57"/>
                    <a:gd name="T21" fmla="*/ 158 h 164"/>
                    <a:gd name="T22" fmla="*/ 48 w 57"/>
                    <a:gd name="T23" fmla="*/ 154 h 164"/>
                    <a:gd name="T24" fmla="*/ 54 w 57"/>
                    <a:gd name="T25" fmla="*/ 145 h 164"/>
                    <a:gd name="T26" fmla="*/ 57 w 57"/>
                    <a:gd name="T27" fmla="*/ 135 h 164"/>
                    <a:gd name="T28" fmla="*/ 57 w 57"/>
                    <a:gd name="T29" fmla="*/ 0 h 164"/>
                    <a:gd name="T30" fmla="*/ 0 w 57"/>
                    <a:gd name="T3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164">
                      <a:moveTo>
                        <a:pt x="0" y="0"/>
                      </a:moveTo>
                      <a:lnTo>
                        <a:pt x="0" y="135"/>
                      </a:lnTo>
                      <a:lnTo>
                        <a:pt x="2" y="145"/>
                      </a:lnTo>
                      <a:lnTo>
                        <a:pt x="7" y="154"/>
                      </a:lnTo>
                      <a:lnTo>
                        <a:pt x="10" y="158"/>
                      </a:lnTo>
                      <a:lnTo>
                        <a:pt x="15" y="161"/>
                      </a:lnTo>
                      <a:lnTo>
                        <a:pt x="21" y="163"/>
                      </a:lnTo>
                      <a:lnTo>
                        <a:pt x="28" y="164"/>
                      </a:lnTo>
                      <a:lnTo>
                        <a:pt x="33" y="163"/>
                      </a:lnTo>
                      <a:lnTo>
                        <a:pt x="39" y="161"/>
                      </a:lnTo>
                      <a:lnTo>
                        <a:pt x="43" y="158"/>
                      </a:lnTo>
                      <a:lnTo>
                        <a:pt x="48" y="154"/>
                      </a:lnTo>
                      <a:lnTo>
                        <a:pt x="54" y="145"/>
                      </a:lnTo>
                      <a:lnTo>
                        <a:pt x="57" y="135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3" name="Freeform 69"/>
                <p:cNvSpPr>
                  <a:spLocks/>
                </p:cNvSpPr>
                <p:nvPr/>
              </p:nvSpPr>
              <p:spPr bwMode="auto">
                <a:xfrm>
                  <a:off x="2768" y="773"/>
                  <a:ext cx="87" cy="115"/>
                </a:xfrm>
                <a:custGeom>
                  <a:avLst/>
                  <a:gdLst>
                    <a:gd name="T0" fmla="*/ 32 w 1134"/>
                    <a:gd name="T1" fmla="*/ 1490 h 1494"/>
                    <a:gd name="T2" fmla="*/ 22 w 1134"/>
                    <a:gd name="T3" fmla="*/ 1483 h 1494"/>
                    <a:gd name="T4" fmla="*/ 13 w 1134"/>
                    <a:gd name="T5" fmla="*/ 1475 h 1494"/>
                    <a:gd name="T6" fmla="*/ 7 w 1134"/>
                    <a:gd name="T7" fmla="*/ 1466 h 1494"/>
                    <a:gd name="T8" fmla="*/ 3 w 1134"/>
                    <a:gd name="T9" fmla="*/ 1458 h 1494"/>
                    <a:gd name="T10" fmla="*/ 0 w 1134"/>
                    <a:gd name="T11" fmla="*/ 1446 h 1494"/>
                    <a:gd name="T12" fmla="*/ 0 w 1134"/>
                    <a:gd name="T13" fmla="*/ 1436 h 1494"/>
                    <a:gd name="T14" fmla="*/ 2 w 1134"/>
                    <a:gd name="T15" fmla="*/ 1425 h 1494"/>
                    <a:gd name="T16" fmla="*/ 7 w 1134"/>
                    <a:gd name="T17" fmla="*/ 1414 h 1494"/>
                    <a:gd name="T18" fmla="*/ 1028 w 1134"/>
                    <a:gd name="T19" fmla="*/ 33 h 1494"/>
                    <a:gd name="T20" fmla="*/ 1033 w 1134"/>
                    <a:gd name="T21" fmla="*/ 23 h 1494"/>
                    <a:gd name="T22" fmla="*/ 1041 w 1134"/>
                    <a:gd name="T23" fmla="*/ 15 h 1494"/>
                    <a:gd name="T24" fmla="*/ 1049 w 1134"/>
                    <a:gd name="T25" fmla="*/ 9 h 1494"/>
                    <a:gd name="T26" fmla="*/ 1059 w 1134"/>
                    <a:gd name="T27" fmla="*/ 4 h 1494"/>
                    <a:gd name="T28" fmla="*/ 1069 w 1134"/>
                    <a:gd name="T29" fmla="*/ 0 h 1494"/>
                    <a:gd name="T30" fmla="*/ 1080 w 1134"/>
                    <a:gd name="T31" fmla="*/ 0 h 1494"/>
                    <a:gd name="T32" fmla="*/ 1092 w 1134"/>
                    <a:gd name="T33" fmla="*/ 2 h 1494"/>
                    <a:gd name="T34" fmla="*/ 1103 w 1134"/>
                    <a:gd name="T35" fmla="*/ 6 h 1494"/>
                    <a:gd name="T36" fmla="*/ 1111 w 1134"/>
                    <a:gd name="T37" fmla="*/ 12 h 1494"/>
                    <a:gd name="T38" fmla="*/ 1120 w 1134"/>
                    <a:gd name="T39" fmla="*/ 20 h 1494"/>
                    <a:gd name="T40" fmla="*/ 1126 w 1134"/>
                    <a:gd name="T41" fmla="*/ 28 h 1494"/>
                    <a:gd name="T42" fmla="*/ 1131 w 1134"/>
                    <a:gd name="T43" fmla="*/ 39 h 1494"/>
                    <a:gd name="T44" fmla="*/ 1133 w 1134"/>
                    <a:gd name="T45" fmla="*/ 48 h 1494"/>
                    <a:gd name="T46" fmla="*/ 1134 w 1134"/>
                    <a:gd name="T47" fmla="*/ 59 h 1494"/>
                    <a:gd name="T48" fmla="*/ 1133 w 1134"/>
                    <a:gd name="T49" fmla="*/ 71 h 1494"/>
                    <a:gd name="T50" fmla="*/ 1130 w 1134"/>
                    <a:gd name="T51" fmla="*/ 82 h 1494"/>
                    <a:gd name="T52" fmla="*/ 108 w 1134"/>
                    <a:gd name="T53" fmla="*/ 1463 h 1494"/>
                    <a:gd name="T54" fmla="*/ 101 w 1134"/>
                    <a:gd name="T55" fmla="*/ 1471 h 1494"/>
                    <a:gd name="T56" fmla="*/ 93 w 1134"/>
                    <a:gd name="T57" fmla="*/ 1480 h 1494"/>
                    <a:gd name="T58" fmla="*/ 84 w 1134"/>
                    <a:gd name="T59" fmla="*/ 1486 h 1494"/>
                    <a:gd name="T60" fmla="*/ 75 w 1134"/>
                    <a:gd name="T61" fmla="*/ 1491 h 1494"/>
                    <a:gd name="T62" fmla="*/ 63 w 1134"/>
                    <a:gd name="T63" fmla="*/ 1493 h 1494"/>
                    <a:gd name="T64" fmla="*/ 53 w 1134"/>
                    <a:gd name="T65" fmla="*/ 1494 h 1494"/>
                    <a:gd name="T66" fmla="*/ 41 w 1134"/>
                    <a:gd name="T67" fmla="*/ 1493 h 1494"/>
                    <a:gd name="T68" fmla="*/ 32 w 1134"/>
                    <a:gd name="T69" fmla="*/ 1490 h 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34" h="1494">
                      <a:moveTo>
                        <a:pt x="32" y="1490"/>
                      </a:moveTo>
                      <a:lnTo>
                        <a:pt x="22" y="1483"/>
                      </a:lnTo>
                      <a:lnTo>
                        <a:pt x="13" y="1475"/>
                      </a:lnTo>
                      <a:lnTo>
                        <a:pt x="7" y="1466"/>
                      </a:lnTo>
                      <a:lnTo>
                        <a:pt x="3" y="1458"/>
                      </a:lnTo>
                      <a:lnTo>
                        <a:pt x="0" y="1446"/>
                      </a:lnTo>
                      <a:lnTo>
                        <a:pt x="0" y="1436"/>
                      </a:lnTo>
                      <a:lnTo>
                        <a:pt x="2" y="1425"/>
                      </a:lnTo>
                      <a:lnTo>
                        <a:pt x="7" y="1414"/>
                      </a:lnTo>
                      <a:lnTo>
                        <a:pt x="1028" y="33"/>
                      </a:lnTo>
                      <a:lnTo>
                        <a:pt x="1033" y="23"/>
                      </a:lnTo>
                      <a:lnTo>
                        <a:pt x="1041" y="15"/>
                      </a:lnTo>
                      <a:lnTo>
                        <a:pt x="1049" y="9"/>
                      </a:lnTo>
                      <a:lnTo>
                        <a:pt x="1059" y="4"/>
                      </a:lnTo>
                      <a:lnTo>
                        <a:pt x="1069" y="0"/>
                      </a:lnTo>
                      <a:lnTo>
                        <a:pt x="1080" y="0"/>
                      </a:lnTo>
                      <a:lnTo>
                        <a:pt x="1092" y="2"/>
                      </a:lnTo>
                      <a:lnTo>
                        <a:pt x="1103" y="6"/>
                      </a:lnTo>
                      <a:lnTo>
                        <a:pt x="1111" y="12"/>
                      </a:lnTo>
                      <a:lnTo>
                        <a:pt x="1120" y="20"/>
                      </a:lnTo>
                      <a:lnTo>
                        <a:pt x="1126" y="28"/>
                      </a:lnTo>
                      <a:lnTo>
                        <a:pt x="1131" y="39"/>
                      </a:lnTo>
                      <a:lnTo>
                        <a:pt x="1133" y="48"/>
                      </a:lnTo>
                      <a:lnTo>
                        <a:pt x="1134" y="59"/>
                      </a:lnTo>
                      <a:lnTo>
                        <a:pt x="1133" y="71"/>
                      </a:lnTo>
                      <a:lnTo>
                        <a:pt x="1130" y="82"/>
                      </a:lnTo>
                      <a:lnTo>
                        <a:pt x="108" y="1463"/>
                      </a:lnTo>
                      <a:lnTo>
                        <a:pt x="101" y="1471"/>
                      </a:lnTo>
                      <a:lnTo>
                        <a:pt x="93" y="1480"/>
                      </a:lnTo>
                      <a:lnTo>
                        <a:pt x="84" y="1486"/>
                      </a:lnTo>
                      <a:lnTo>
                        <a:pt x="75" y="1491"/>
                      </a:lnTo>
                      <a:lnTo>
                        <a:pt x="63" y="1493"/>
                      </a:lnTo>
                      <a:lnTo>
                        <a:pt x="53" y="1494"/>
                      </a:lnTo>
                      <a:lnTo>
                        <a:pt x="41" y="1493"/>
                      </a:lnTo>
                      <a:lnTo>
                        <a:pt x="32" y="14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4" name="Freeform 70"/>
                <p:cNvSpPr>
                  <a:spLocks/>
                </p:cNvSpPr>
                <p:nvPr/>
              </p:nvSpPr>
              <p:spPr bwMode="auto">
                <a:xfrm>
                  <a:off x="2796" y="773"/>
                  <a:ext cx="88" cy="115"/>
                </a:xfrm>
                <a:custGeom>
                  <a:avLst/>
                  <a:gdLst>
                    <a:gd name="T0" fmla="*/ 1123 w 1154"/>
                    <a:gd name="T1" fmla="*/ 1490 h 1494"/>
                    <a:gd name="T2" fmla="*/ 1131 w 1154"/>
                    <a:gd name="T3" fmla="*/ 1483 h 1494"/>
                    <a:gd name="T4" fmla="*/ 1140 w 1154"/>
                    <a:gd name="T5" fmla="*/ 1475 h 1494"/>
                    <a:gd name="T6" fmla="*/ 1146 w 1154"/>
                    <a:gd name="T7" fmla="*/ 1466 h 1494"/>
                    <a:gd name="T8" fmla="*/ 1151 w 1154"/>
                    <a:gd name="T9" fmla="*/ 1458 h 1494"/>
                    <a:gd name="T10" fmla="*/ 1153 w 1154"/>
                    <a:gd name="T11" fmla="*/ 1446 h 1494"/>
                    <a:gd name="T12" fmla="*/ 1154 w 1154"/>
                    <a:gd name="T13" fmla="*/ 1436 h 1494"/>
                    <a:gd name="T14" fmla="*/ 1152 w 1154"/>
                    <a:gd name="T15" fmla="*/ 1425 h 1494"/>
                    <a:gd name="T16" fmla="*/ 1149 w 1154"/>
                    <a:gd name="T17" fmla="*/ 1414 h 1494"/>
                    <a:gd name="T18" fmla="*/ 107 w 1154"/>
                    <a:gd name="T19" fmla="*/ 33 h 1494"/>
                    <a:gd name="T20" fmla="*/ 101 w 1154"/>
                    <a:gd name="T21" fmla="*/ 23 h 1494"/>
                    <a:gd name="T22" fmla="*/ 93 w 1154"/>
                    <a:gd name="T23" fmla="*/ 15 h 1494"/>
                    <a:gd name="T24" fmla="*/ 84 w 1154"/>
                    <a:gd name="T25" fmla="*/ 9 h 1494"/>
                    <a:gd name="T26" fmla="*/ 76 w 1154"/>
                    <a:gd name="T27" fmla="*/ 4 h 1494"/>
                    <a:gd name="T28" fmla="*/ 64 w 1154"/>
                    <a:gd name="T29" fmla="*/ 0 h 1494"/>
                    <a:gd name="T30" fmla="*/ 54 w 1154"/>
                    <a:gd name="T31" fmla="*/ 0 h 1494"/>
                    <a:gd name="T32" fmla="*/ 42 w 1154"/>
                    <a:gd name="T33" fmla="*/ 2 h 1494"/>
                    <a:gd name="T34" fmla="*/ 33 w 1154"/>
                    <a:gd name="T35" fmla="*/ 6 h 1494"/>
                    <a:gd name="T36" fmla="*/ 23 w 1154"/>
                    <a:gd name="T37" fmla="*/ 12 h 1494"/>
                    <a:gd name="T38" fmla="*/ 14 w 1154"/>
                    <a:gd name="T39" fmla="*/ 20 h 1494"/>
                    <a:gd name="T40" fmla="*/ 8 w 1154"/>
                    <a:gd name="T41" fmla="*/ 28 h 1494"/>
                    <a:gd name="T42" fmla="*/ 4 w 1154"/>
                    <a:gd name="T43" fmla="*/ 39 h 1494"/>
                    <a:gd name="T44" fmla="*/ 0 w 1154"/>
                    <a:gd name="T45" fmla="*/ 48 h 1494"/>
                    <a:gd name="T46" fmla="*/ 0 w 1154"/>
                    <a:gd name="T47" fmla="*/ 59 h 1494"/>
                    <a:gd name="T48" fmla="*/ 2 w 1154"/>
                    <a:gd name="T49" fmla="*/ 71 h 1494"/>
                    <a:gd name="T50" fmla="*/ 6 w 1154"/>
                    <a:gd name="T51" fmla="*/ 82 h 1494"/>
                    <a:gd name="T52" fmla="*/ 1047 w 1154"/>
                    <a:gd name="T53" fmla="*/ 1463 h 1494"/>
                    <a:gd name="T54" fmla="*/ 1052 w 1154"/>
                    <a:gd name="T55" fmla="*/ 1471 h 1494"/>
                    <a:gd name="T56" fmla="*/ 1060 w 1154"/>
                    <a:gd name="T57" fmla="*/ 1480 h 1494"/>
                    <a:gd name="T58" fmla="*/ 1069 w 1154"/>
                    <a:gd name="T59" fmla="*/ 1486 h 1494"/>
                    <a:gd name="T60" fmla="*/ 1079 w 1154"/>
                    <a:gd name="T61" fmla="*/ 1491 h 1494"/>
                    <a:gd name="T62" fmla="*/ 1089 w 1154"/>
                    <a:gd name="T63" fmla="*/ 1493 h 1494"/>
                    <a:gd name="T64" fmla="*/ 1100 w 1154"/>
                    <a:gd name="T65" fmla="*/ 1494 h 1494"/>
                    <a:gd name="T66" fmla="*/ 1111 w 1154"/>
                    <a:gd name="T67" fmla="*/ 1493 h 1494"/>
                    <a:gd name="T68" fmla="*/ 1123 w 1154"/>
                    <a:gd name="T69" fmla="*/ 1490 h 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54" h="1494">
                      <a:moveTo>
                        <a:pt x="1123" y="1490"/>
                      </a:moveTo>
                      <a:lnTo>
                        <a:pt x="1131" y="1483"/>
                      </a:lnTo>
                      <a:lnTo>
                        <a:pt x="1140" y="1475"/>
                      </a:lnTo>
                      <a:lnTo>
                        <a:pt x="1146" y="1466"/>
                      </a:lnTo>
                      <a:lnTo>
                        <a:pt x="1151" y="1458"/>
                      </a:lnTo>
                      <a:lnTo>
                        <a:pt x="1153" y="1446"/>
                      </a:lnTo>
                      <a:lnTo>
                        <a:pt x="1154" y="1436"/>
                      </a:lnTo>
                      <a:lnTo>
                        <a:pt x="1152" y="1425"/>
                      </a:lnTo>
                      <a:lnTo>
                        <a:pt x="1149" y="1414"/>
                      </a:lnTo>
                      <a:lnTo>
                        <a:pt x="107" y="33"/>
                      </a:lnTo>
                      <a:lnTo>
                        <a:pt x="101" y="23"/>
                      </a:lnTo>
                      <a:lnTo>
                        <a:pt x="93" y="15"/>
                      </a:lnTo>
                      <a:lnTo>
                        <a:pt x="84" y="9"/>
                      </a:lnTo>
                      <a:lnTo>
                        <a:pt x="76" y="4"/>
                      </a:lnTo>
                      <a:lnTo>
                        <a:pt x="64" y="0"/>
                      </a:lnTo>
                      <a:lnTo>
                        <a:pt x="54" y="0"/>
                      </a:lnTo>
                      <a:lnTo>
                        <a:pt x="42" y="2"/>
                      </a:lnTo>
                      <a:lnTo>
                        <a:pt x="33" y="6"/>
                      </a:lnTo>
                      <a:lnTo>
                        <a:pt x="23" y="12"/>
                      </a:lnTo>
                      <a:lnTo>
                        <a:pt x="14" y="20"/>
                      </a:lnTo>
                      <a:lnTo>
                        <a:pt x="8" y="28"/>
                      </a:lnTo>
                      <a:lnTo>
                        <a:pt x="4" y="39"/>
                      </a:lnTo>
                      <a:lnTo>
                        <a:pt x="0" y="48"/>
                      </a:lnTo>
                      <a:lnTo>
                        <a:pt x="0" y="59"/>
                      </a:lnTo>
                      <a:lnTo>
                        <a:pt x="2" y="71"/>
                      </a:lnTo>
                      <a:lnTo>
                        <a:pt x="6" y="82"/>
                      </a:lnTo>
                      <a:lnTo>
                        <a:pt x="1047" y="1463"/>
                      </a:lnTo>
                      <a:lnTo>
                        <a:pt x="1052" y="1471"/>
                      </a:lnTo>
                      <a:lnTo>
                        <a:pt x="1060" y="1480"/>
                      </a:lnTo>
                      <a:lnTo>
                        <a:pt x="1069" y="1486"/>
                      </a:lnTo>
                      <a:lnTo>
                        <a:pt x="1079" y="1491"/>
                      </a:lnTo>
                      <a:lnTo>
                        <a:pt x="1089" y="1493"/>
                      </a:lnTo>
                      <a:lnTo>
                        <a:pt x="1100" y="1494"/>
                      </a:lnTo>
                      <a:lnTo>
                        <a:pt x="1111" y="1493"/>
                      </a:lnTo>
                      <a:lnTo>
                        <a:pt x="1123" y="14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5" name="Rectangle 71"/>
                <p:cNvSpPr>
                  <a:spLocks noChangeArrowheads="1"/>
                </p:cNvSpPr>
                <p:nvPr/>
              </p:nvSpPr>
              <p:spPr bwMode="auto">
                <a:xfrm>
                  <a:off x="2766" y="882"/>
                  <a:ext cx="121" cy="7"/>
                </a:xfrm>
                <a:prstGeom prst="rect">
                  <a:avLst/>
                </a:prstGeom>
                <a:solidFill>
                  <a:srgbClr val="9900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6" name="Rectangle 72"/>
                <p:cNvSpPr>
                  <a:spLocks noChangeArrowheads="1"/>
                </p:cNvSpPr>
                <p:nvPr/>
              </p:nvSpPr>
              <p:spPr bwMode="auto">
                <a:xfrm>
                  <a:off x="2766" y="906"/>
                  <a:ext cx="121" cy="7"/>
                </a:xfrm>
                <a:prstGeom prst="rect">
                  <a:avLst/>
                </a:prstGeom>
                <a:solidFill>
                  <a:srgbClr val="9900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7" name="Rectangle 73"/>
                <p:cNvSpPr>
                  <a:spLocks noChangeArrowheads="1"/>
                </p:cNvSpPr>
                <p:nvPr/>
              </p:nvSpPr>
              <p:spPr bwMode="auto">
                <a:xfrm>
                  <a:off x="2770" y="889"/>
                  <a:ext cx="114" cy="17"/>
                </a:xfrm>
                <a:prstGeom prst="rect">
                  <a:avLst/>
                </a:prstGeom>
                <a:solidFill>
                  <a:srgbClr val="CCCCCC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8" name="Freeform 74"/>
                <p:cNvSpPr>
                  <a:spLocks/>
                </p:cNvSpPr>
                <p:nvPr/>
              </p:nvSpPr>
              <p:spPr bwMode="auto">
                <a:xfrm>
                  <a:off x="2771" y="886"/>
                  <a:ext cx="109" cy="24"/>
                </a:xfrm>
                <a:custGeom>
                  <a:avLst/>
                  <a:gdLst>
                    <a:gd name="T0" fmla="*/ 0 w 1412"/>
                    <a:gd name="T1" fmla="*/ 0 h 319"/>
                    <a:gd name="T2" fmla="*/ 141 w 1412"/>
                    <a:gd name="T3" fmla="*/ 319 h 319"/>
                    <a:gd name="T4" fmla="*/ 282 w 1412"/>
                    <a:gd name="T5" fmla="*/ 0 h 319"/>
                    <a:gd name="T6" fmla="*/ 423 w 1412"/>
                    <a:gd name="T7" fmla="*/ 319 h 319"/>
                    <a:gd name="T8" fmla="*/ 565 w 1412"/>
                    <a:gd name="T9" fmla="*/ 0 h 319"/>
                    <a:gd name="T10" fmla="*/ 705 w 1412"/>
                    <a:gd name="T11" fmla="*/ 319 h 319"/>
                    <a:gd name="T12" fmla="*/ 848 w 1412"/>
                    <a:gd name="T13" fmla="*/ 0 h 319"/>
                    <a:gd name="T14" fmla="*/ 988 w 1412"/>
                    <a:gd name="T15" fmla="*/ 319 h 319"/>
                    <a:gd name="T16" fmla="*/ 1130 w 1412"/>
                    <a:gd name="T17" fmla="*/ 0 h 319"/>
                    <a:gd name="T18" fmla="*/ 1270 w 1412"/>
                    <a:gd name="T19" fmla="*/ 319 h 319"/>
                    <a:gd name="T20" fmla="*/ 1412 w 1412"/>
                    <a:gd name="T2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12" h="319">
                      <a:moveTo>
                        <a:pt x="0" y="0"/>
                      </a:moveTo>
                      <a:lnTo>
                        <a:pt x="141" y="319"/>
                      </a:lnTo>
                      <a:lnTo>
                        <a:pt x="282" y="0"/>
                      </a:lnTo>
                      <a:lnTo>
                        <a:pt x="423" y="319"/>
                      </a:lnTo>
                      <a:lnTo>
                        <a:pt x="565" y="0"/>
                      </a:lnTo>
                      <a:lnTo>
                        <a:pt x="705" y="319"/>
                      </a:lnTo>
                      <a:lnTo>
                        <a:pt x="848" y="0"/>
                      </a:lnTo>
                      <a:lnTo>
                        <a:pt x="988" y="319"/>
                      </a:lnTo>
                      <a:lnTo>
                        <a:pt x="1130" y="0"/>
                      </a:lnTo>
                      <a:lnTo>
                        <a:pt x="1270" y="319"/>
                      </a:lnTo>
                      <a:lnTo>
                        <a:pt x="1412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9" name="Freeform 75"/>
                <p:cNvSpPr>
                  <a:spLocks/>
                </p:cNvSpPr>
                <p:nvPr/>
              </p:nvSpPr>
              <p:spPr bwMode="auto">
                <a:xfrm>
                  <a:off x="2771" y="886"/>
                  <a:ext cx="109" cy="24"/>
                </a:xfrm>
                <a:custGeom>
                  <a:avLst/>
                  <a:gdLst>
                    <a:gd name="T0" fmla="*/ 0 w 1412"/>
                    <a:gd name="T1" fmla="*/ 0 h 319"/>
                    <a:gd name="T2" fmla="*/ 141 w 1412"/>
                    <a:gd name="T3" fmla="*/ 319 h 319"/>
                    <a:gd name="T4" fmla="*/ 282 w 1412"/>
                    <a:gd name="T5" fmla="*/ 0 h 319"/>
                    <a:gd name="T6" fmla="*/ 423 w 1412"/>
                    <a:gd name="T7" fmla="*/ 319 h 319"/>
                    <a:gd name="T8" fmla="*/ 565 w 1412"/>
                    <a:gd name="T9" fmla="*/ 0 h 319"/>
                    <a:gd name="T10" fmla="*/ 705 w 1412"/>
                    <a:gd name="T11" fmla="*/ 319 h 319"/>
                    <a:gd name="T12" fmla="*/ 848 w 1412"/>
                    <a:gd name="T13" fmla="*/ 0 h 319"/>
                    <a:gd name="T14" fmla="*/ 988 w 1412"/>
                    <a:gd name="T15" fmla="*/ 319 h 319"/>
                    <a:gd name="T16" fmla="*/ 1130 w 1412"/>
                    <a:gd name="T17" fmla="*/ 0 h 319"/>
                    <a:gd name="T18" fmla="*/ 1270 w 1412"/>
                    <a:gd name="T19" fmla="*/ 319 h 319"/>
                    <a:gd name="T20" fmla="*/ 1412 w 1412"/>
                    <a:gd name="T2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12" h="319">
                      <a:moveTo>
                        <a:pt x="0" y="0"/>
                      </a:moveTo>
                      <a:lnTo>
                        <a:pt x="141" y="319"/>
                      </a:lnTo>
                      <a:lnTo>
                        <a:pt x="282" y="0"/>
                      </a:lnTo>
                      <a:lnTo>
                        <a:pt x="423" y="319"/>
                      </a:lnTo>
                      <a:lnTo>
                        <a:pt x="565" y="0"/>
                      </a:lnTo>
                      <a:lnTo>
                        <a:pt x="705" y="319"/>
                      </a:lnTo>
                      <a:lnTo>
                        <a:pt x="848" y="0"/>
                      </a:lnTo>
                      <a:lnTo>
                        <a:pt x="988" y="319"/>
                      </a:lnTo>
                      <a:lnTo>
                        <a:pt x="1130" y="0"/>
                      </a:lnTo>
                      <a:lnTo>
                        <a:pt x="1270" y="319"/>
                      </a:lnTo>
                      <a:lnTo>
                        <a:pt x="1412" y="0"/>
                      </a:lnTo>
                    </a:path>
                  </a:pathLst>
                </a:custGeom>
                <a:noFill/>
                <a:ln w="1111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0" name="Freeform 76"/>
                <p:cNvSpPr>
                  <a:spLocks/>
                </p:cNvSpPr>
                <p:nvPr/>
              </p:nvSpPr>
              <p:spPr bwMode="auto">
                <a:xfrm>
                  <a:off x="2878" y="884"/>
                  <a:ext cx="4" cy="4"/>
                </a:xfrm>
                <a:custGeom>
                  <a:avLst/>
                  <a:gdLst>
                    <a:gd name="T0" fmla="*/ 27 w 54"/>
                    <a:gd name="T1" fmla="*/ 54 h 54"/>
                    <a:gd name="T2" fmla="*/ 21 w 54"/>
                    <a:gd name="T3" fmla="*/ 53 h 54"/>
                    <a:gd name="T4" fmla="*/ 15 w 54"/>
                    <a:gd name="T5" fmla="*/ 51 h 54"/>
                    <a:gd name="T6" fmla="*/ 10 w 54"/>
                    <a:gd name="T7" fmla="*/ 48 h 54"/>
                    <a:gd name="T8" fmla="*/ 7 w 54"/>
                    <a:gd name="T9" fmla="*/ 46 h 54"/>
                    <a:gd name="T10" fmla="*/ 1 w 54"/>
                    <a:gd name="T11" fmla="*/ 38 h 54"/>
                    <a:gd name="T12" fmla="*/ 0 w 54"/>
                    <a:gd name="T13" fmla="*/ 27 h 54"/>
                    <a:gd name="T14" fmla="*/ 0 w 54"/>
                    <a:gd name="T15" fmla="*/ 21 h 54"/>
                    <a:gd name="T16" fmla="*/ 1 w 54"/>
                    <a:gd name="T17" fmla="*/ 16 h 54"/>
                    <a:gd name="T18" fmla="*/ 3 w 54"/>
                    <a:gd name="T19" fmla="*/ 11 h 54"/>
                    <a:gd name="T20" fmla="*/ 7 w 54"/>
                    <a:gd name="T21" fmla="*/ 7 h 54"/>
                    <a:gd name="T22" fmla="*/ 10 w 54"/>
                    <a:gd name="T23" fmla="*/ 3 h 54"/>
                    <a:gd name="T24" fmla="*/ 15 w 54"/>
                    <a:gd name="T25" fmla="*/ 1 h 54"/>
                    <a:gd name="T26" fmla="*/ 21 w 54"/>
                    <a:gd name="T27" fmla="*/ 0 h 54"/>
                    <a:gd name="T28" fmla="*/ 27 w 54"/>
                    <a:gd name="T29" fmla="*/ 0 h 54"/>
                    <a:gd name="T30" fmla="*/ 37 w 54"/>
                    <a:gd name="T31" fmla="*/ 1 h 54"/>
                    <a:gd name="T32" fmla="*/ 45 w 54"/>
                    <a:gd name="T33" fmla="*/ 7 h 54"/>
                    <a:gd name="T34" fmla="*/ 48 w 54"/>
                    <a:gd name="T35" fmla="*/ 11 h 54"/>
                    <a:gd name="T36" fmla="*/ 51 w 54"/>
                    <a:gd name="T37" fmla="*/ 16 h 54"/>
                    <a:gd name="T38" fmla="*/ 53 w 54"/>
                    <a:gd name="T39" fmla="*/ 21 h 54"/>
                    <a:gd name="T40" fmla="*/ 54 w 54"/>
                    <a:gd name="T41" fmla="*/ 27 h 54"/>
                    <a:gd name="T42" fmla="*/ 51 w 54"/>
                    <a:gd name="T43" fmla="*/ 38 h 54"/>
                    <a:gd name="T44" fmla="*/ 45 w 54"/>
                    <a:gd name="T45" fmla="*/ 46 h 54"/>
                    <a:gd name="T46" fmla="*/ 37 w 54"/>
                    <a:gd name="T47" fmla="*/ 51 h 54"/>
                    <a:gd name="T48" fmla="*/ 27 w 54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54">
                      <a:moveTo>
                        <a:pt x="27" y="54"/>
                      </a:moveTo>
                      <a:lnTo>
                        <a:pt x="21" y="53"/>
                      </a:lnTo>
                      <a:lnTo>
                        <a:pt x="15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1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7" y="1"/>
                      </a:lnTo>
                      <a:lnTo>
                        <a:pt x="45" y="7"/>
                      </a:lnTo>
                      <a:lnTo>
                        <a:pt x="48" y="11"/>
                      </a:lnTo>
                      <a:lnTo>
                        <a:pt x="51" y="16"/>
                      </a:lnTo>
                      <a:lnTo>
                        <a:pt x="53" y="21"/>
                      </a:lnTo>
                      <a:lnTo>
                        <a:pt x="54" y="27"/>
                      </a:lnTo>
                      <a:lnTo>
                        <a:pt x="51" y="38"/>
                      </a:lnTo>
                      <a:lnTo>
                        <a:pt x="45" y="46"/>
                      </a:lnTo>
                      <a:lnTo>
                        <a:pt x="37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1" name="Freeform 77"/>
                <p:cNvSpPr>
                  <a:spLocks/>
                </p:cNvSpPr>
                <p:nvPr/>
              </p:nvSpPr>
              <p:spPr bwMode="auto">
                <a:xfrm>
                  <a:off x="2856" y="884"/>
                  <a:ext cx="4" cy="4"/>
                </a:xfrm>
                <a:custGeom>
                  <a:avLst/>
                  <a:gdLst>
                    <a:gd name="T0" fmla="*/ 28 w 55"/>
                    <a:gd name="T1" fmla="*/ 54 h 54"/>
                    <a:gd name="T2" fmla="*/ 21 w 55"/>
                    <a:gd name="T3" fmla="*/ 53 h 54"/>
                    <a:gd name="T4" fmla="*/ 15 w 55"/>
                    <a:gd name="T5" fmla="*/ 51 h 54"/>
                    <a:gd name="T6" fmla="*/ 10 w 55"/>
                    <a:gd name="T7" fmla="*/ 48 h 54"/>
                    <a:gd name="T8" fmla="*/ 7 w 55"/>
                    <a:gd name="T9" fmla="*/ 46 h 54"/>
                    <a:gd name="T10" fmla="*/ 2 w 55"/>
                    <a:gd name="T11" fmla="*/ 38 h 54"/>
                    <a:gd name="T12" fmla="*/ 0 w 55"/>
                    <a:gd name="T13" fmla="*/ 27 h 54"/>
                    <a:gd name="T14" fmla="*/ 0 w 55"/>
                    <a:gd name="T15" fmla="*/ 21 h 54"/>
                    <a:gd name="T16" fmla="*/ 2 w 55"/>
                    <a:gd name="T17" fmla="*/ 16 h 54"/>
                    <a:gd name="T18" fmla="*/ 4 w 55"/>
                    <a:gd name="T19" fmla="*/ 11 h 54"/>
                    <a:gd name="T20" fmla="*/ 7 w 55"/>
                    <a:gd name="T21" fmla="*/ 7 h 54"/>
                    <a:gd name="T22" fmla="*/ 10 w 55"/>
                    <a:gd name="T23" fmla="*/ 3 h 54"/>
                    <a:gd name="T24" fmla="*/ 15 w 55"/>
                    <a:gd name="T25" fmla="*/ 1 h 54"/>
                    <a:gd name="T26" fmla="*/ 21 w 55"/>
                    <a:gd name="T27" fmla="*/ 0 h 54"/>
                    <a:gd name="T28" fmla="*/ 28 w 55"/>
                    <a:gd name="T29" fmla="*/ 0 h 54"/>
                    <a:gd name="T30" fmla="*/ 37 w 55"/>
                    <a:gd name="T31" fmla="*/ 1 h 54"/>
                    <a:gd name="T32" fmla="*/ 45 w 55"/>
                    <a:gd name="T33" fmla="*/ 7 h 54"/>
                    <a:gd name="T34" fmla="*/ 49 w 55"/>
                    <a:gd name="T35" fmla="*/ 11 h 54"/>
                    <a:gd name="T36" fmla="*/ 52 w 55"/>
                    <a:gd name="T37" fmla="*/ 16 h 54"/>
                    <a:gd name="T38" fmla="*/ 54 w 55"/>
                    <a:gd name="T39" fmla="*/ 21 h 54"/>
                    <a:gd name="T40" fmla="*/ 55 w 55"/>
                    <a:gd name="T41" fmla="*/ 27 h 54"/>
                    <a:gd name="T42" fmla="*/ 52 w 55"/>
                    <a:gd name="T43" fmla="*/ 38 h 54"/>
                    <a:gd name="T44" fmla="*/ 45 w 55"/>
                    <a:gd name="T45" fmla="*/ 46 h 54"/>
                    <a:gd name="T46" fmla="*/ 37 w 55"/>
                    <a:gd name="T47" fmla="*/ 51 h 54"/>
                    <a:gd name="T48" fmla="*/ 28 w 55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4">
                      <a:moveTo>
                        <a:pt x="28" y="54"/>
                      </a:moveTo>
                      <a:lnTo>
                        <a:pt x="21" y="53"/>
                      </a:lnTo>
                      <a:lnTo>
                        <a:pt x="15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2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7" y="1"/>
                      </a:lnTo>
                      <a:lnTo>
                        <a:pt x="45" y="7"/>
                      </a:lnTo>
                      <a:lnTo>
                        <a:pt x="49" y="11"/>
                      </a:lnTo>
                      <a:lnTo>
                        <a:pt x="52" y="16"/>
                      </a:lnTo>
                      <a:lnTo>
                        <a:pt x="54" y="21"/>
                      </a:lnTo>
                      <a:lnTo>
                        <a:pt x="55" y="27"/>
                      </a:lnTo>
                      <a:lnTo>
                        <a:pt x="52" y="38"/>
                      </a:lnTo>
                      <a:lnTo>
                        <a:pt x="45" y="46"/>
                      </a:lnTo>
                      <a:lnTo>
                        <a:pt x="37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2" name="Freeform 78"/>
                <p:cNvSpPr>
                  <a:spLocks/>
                </p:cNvSpPr>
                <p:nvPr/>
              </p:nvSpPr>
              <p:spPr bwMode="auto">
                <a:xfrm>
                  <a:off x="2834" y="884"/>
                  <a:ext cx="5" cy="4"/>
                </a:xfrm>
                <a:custGeom>
                  <a:avLst/>
                  <a:gdLst>
                    <a:gd name="T0" fmla="*/ 28 w 55"/>
                    <a:gd name="T1" fmla="*/ 54 h 54"/>
                    <a:gd name="T2" fmla="*/ 21 w 55"/>
                    <a:gd name="T3" fmla="*/ 53 h 54"/>
                    <a:gd name="T4" fmla="*/ 15 w 55"/>
                    <a:gd name="T5" fmla="*/ 51 h 54"/>
                    <a:gd name="T6" fmla="*/ 10 w 55"/>
                    <a:gd name="T7" fmla="*/ 48 h 54"/>
                    <a:gd name="T8" fmla="*/ 7 w 55"/>
                    <a:gd name="T9" fmla="*/ 46 h 54"/>
                    <a:gd name="T10" fmla="*/ 2 w 55"/>
                    <a:gd name="T11" fmla="*/ 38 h 54"/>
                    <a:gd name="T12" fmla="*/ 0 w 55"/>
                    <a:gd name="T13" fmla="*/ 27 h 54"/>
                    <a:gd name="T14" fmla="*/ 0 w 55"/>
                    <a:gd name="T15" fmla="*/ 21 h 54"/>
                    <a:gd name="T16" fmla="*/ 2 w 55"/>
                    <a:gd name="T17" fmla="*/ 16 h 54"/>
                    <a:gd name="T18" fmla="*/ 4 w 55"/>
                    <a:gd name="T19" fmla="*/ 11 h 54"/>
                    <a:gd name="T20" fmla="*/ 7 w 55"/>
                    <a:gd name="T21" fmla="*/ 7 h 54"/>
                    <a:gd name="T22" fmla="*/ 10 w 55"/>
                    <a:gd name="T23" fmla="*/ 3 h 54"/>
                    <a:gd name="T24" fmla="*/ 15 w 55"/>
                    <a:gd name="T25" fmla="*/ 1 h 54"/>
                    <a:gd name="T26" fmla="*/ 21 w 55"/>
                    <a:gd name="T27" fmla="*/ 0 h 54"/>
                    <a:gd name="T28" fmla="*/ 28 w 55"/>
                    <a:gd name="T29" fmla="*/ 0 h 54"/>
                    <a:gd name="T30" fmla="*/ 37 w 55"/>
                    <a:gd name="T31" fmla="*/ 1 h 54"/>
                    <a:gd name="T32" fmla="*/ 46 w 55"/>
                    <a:gd name="T33" fmla="*/ 7 h 54"/>
                    <a:gd name="T34" fmla="*/ 48 w 55"/>
                    <a:gd name="T35" fmla="*/ 11 h 54"/>
                    <a:gd name="T36" fmla="*/ 52 w 55"/>
                    <a:gd name="T37" fmla="*/ 16 h 54"/>
                    <a:gd name="T38" fmla="*/ 54 w 55"/>
                    <a:gd name="T39" fmla="*/ 21 h 54"/>
                    <a:gd name="T40" fmla="*/ 55 w 55"/>
                    <a:gd name="T41" fmla="*/ 27 h 54"/>
                    <a:gd name="T42" fmla="*/ 52 w 55"/>
                    <a:gd name="T43" fmla="*/ 38 h 54"/>
                    <a:gd name="T44" fmla="*/ 46 w 55"/>
                    <a:gd name="T45" fmla="*/ 46 h 54"/>
                    <a:gd name="T46" fmla="*/ 37 w 55"/>
                    <a:gd name="T47" fmla="*/ 51 h 54"/>
                    <a:gd name="T48" fmla="*/ 28 w 55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4">
                      <a:moveTo>
                        <a:pt x="28" y="54"/>
                      </a:moveTo>
                      <a:lnTo>
                        <a:pt x="21" y="53"/>
                      </a:lnTo>
                      <a:lnTo>
                        <a:pt x="15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2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7" y="1"/>
                      </a:lnTo>
                      <a:lnTo>
                        <a:pt x="46" y="7"/>
                      </a:lnTo>
                      <a:lnTo>
                        <a:pt x="48" y="11"/>
                      </a:lnTo>
                      <a:lnTo>
                        <a:pt x="52" y="16"/>
                      </a:lnTo>
                      <a:lnTo>
                        <a:pt x="54" y="21"/>
                      </a:lnTo>
                      <a:lnTo>
                        <a:pt x="55" y="27"/>
                      </a:lnTo>
                      <a:lnTo>
                        <a:pt x="52" y="38"/>
                      </a:lnTo>
                      <a:lnTo>
                        <a:pt x="46" y="46"/>
                      </a:lnTo>
                      <a:lnTo>
                        <a:pt x="37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3" name="Freeform 79"/>
                <p:cNvSpPr>
                  <a:spLocks/>
                </p:cNvSpPr>
                <p:nvPr/>
              </p:nvSpPr>
              <p:spPr bwMode="auto">
                <a:xfrm>
                  <a:off x="2813" y="884"/>
                  <a:ext cx="4" cy="4"/>
                </a:xfrm>
                <a:custGeom>
                  <a:avLst/>
                  <a:gdLst>
                    <a:gd name="T0" fmla="*/ 28 w 56"/>
                    <a:gd name="T1" fmla="*/ 54 h 54"/>
                    <a:gd name="T2" fmla="*/ 16 w 56"/>
                    <a:gd name="T3" fmla="*/ 51 h 54"/>
                    <a:gd name="T4" fmla="*/ 8 w 56"/>
                    <a:gd name="T5" fmla="*/ 46 h 54"/>
                    <a:gd name="T6" fmla="*/ 3 w 56"/>
                    <a:gd name="T7" fmla="*/ 38 h 54"/>
                    <a:gd name="T8" fmla="*/ 0 w 56"/>
                    <a:gd name="T9" fmla="*/ 27 h 54"/>
                    <a:gd name="T10" fmla="*/ 0 w 56"/>
                    <a:gd name="T11" fmla="*/ 21 h 54"/>
                    <a:gd name="T12" fmla="*/ 3 w 56"/>
                    <a:gd name="T13" fmla="*/ 16 h 54"/>
                    <a:gd name="T14" fmla="*/ 5 w 56"/>
                    <a:gd name="T15" fmla="*/ 11 h 54"/>
                    <a:gd name="T16" fmla="*/ 8 w 56"/>
                    <a:gd name="T17" fmla="*/ 7 h 54"/>
                    <a:gd name="T18" fmla="*/ 16 w 56"/>
                    <a:gd name="T19" fmla="*/ 1 h 54"/>
                    <a:gd name="T20" fmla="*/ 28 w 56"/>
                    <a:gd name="T21" fmla="*/ 0 h 54"/>
                    <a:gd name="T22" fmla="*/ 38 w 56"/>
                    <a:gd name="T23" fmla="*/ 1 h 54"/>
                    <a:gd name="T24" fmla="*/ 47 w 56"/>
                    <a:gd name="T25" fmla="*/ 7 h 54"/>
                    <a:gd name="T26" fmla="*/ 49 w 56"/>
                    <a:gd name="T27" fmla="*/ 11 h 54"/>
                    <a:gd name="T28" fmla="*/ 52 w 56"/>
                    <a:gd name="T29" fmla="*/ 16 h 54"/>
                    <a:gd name="T30" fmla="*/ 55 w 56"/>
                    <a:gd name="T31" fmla="*/ 21 h 54"/>
                    <a:gd name="T32" fmla="*/ 56 w 56"/>
                    <a:gd name="T33" fmla="*/ 27 h 54"/>
                    <a:gd name="T34" fmla="*/ 52 w 56"/>
                    <a:gd name="T35" fmla="*/ 38 h 54"/>
                    <a:gd name="T36" fmla="*/ 47 w 56"/>
                    <a:gd name="T37" fmla="*/ 46 h 54"/>
                    <a:gd name="T38" fmla="*/ 38 w 56"/>
                    <a:gd name="T39" fmla="*/ 51 h 54"/>
                    <a:gd name="T40" fmla="*/ 28 w 56"/>
                    <a:gd name="T41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4">
                      <a:moveTo>
                        <a:pt x="28" y="54"/>
                      </a:moveTo>
                      <a:lnTo>
                        <a:pt x="16" y="51"/>
                      </a:lnTo>
                      <a:lnTo>
                        <a:pt x="8" y="46"/>
                      </a:lnTo>
                      <a:lnTo>
                        <a:pt x="3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3" y="16"/>
                      </a:lnTo>
                      <a:lnTo>
                        <a:pt x="5" y="11"/>
                      </a:lnTo>
                      <a:lnTo>
                        <a:pt x="8" y="7"/>
                      </a:lnTo>
                      <a:lnTo>
                        <a:pt x="16" y="1"/>
                      </a:lnTo>
                      <a:lnTo>
                        <a:pt x="28" y="0"/>
                      </a:lnTo>
                      <a:lnTo>
                        <a:pt x="38" y="1"/>
                      </a:lnTo>
                      <a:lnTo>
                        <a:pt x="47" y="7"/>
                      </a:lnTo>
                      <a:lnTo>
                        <a:pt x="49" y="11"/>
                      </a:lnTo>
                      <a:lnTo>
                        <a:pt x="52" y="16"/>
                      </a:lnTo>
                      <a:lnTo>
                        <a:pt x="55" y="21"/>
                      </a:lnTo>
                      <a:lnTo>
                        <a:pt x="56" y="27"/>
                      </a:lnTo>
                      <a:lnTo>
                        <a:pt x="52" y="38"/>
                      </a:lnTo>
                      <a:lnTo>
                        <a:pt x="47" y="46"/>
                      </a:lnTo>
                      <a:lnTo>
                        <a:pt x="38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4" name="Freeform 80"/>
                <p:cNvSpPr>
                  <a:spLocks/>
                </p:cNvSpPr>
                <p:nvPr/>
              </p:nvSpPr>
              <p:spPr bwMode="auto">
                <a:xfrm>
                  <a:off x="2791" y="884"/>
                  <a:ext cx="4" cy="4"/>
                </a:xfrm>
                <a:custGeom>
                  <a:avLst/>
                  <a:gdLst>
                    <a:gd name="T0" fmla="*/ 27 w 56"/>
                    <a:gd name="T1" fmla="*/ 54 h 54"/>
                    <a:gd name="T2" fmla="*/ 21 w 56"/>
                    <a:gd name="T3" fmla="*/ 53 h 54"/>
                    <a:gd name="T4" fmla="*/ 16 w 56"/>
                    <a:gd name="T5" fmla="*/ 51 h 54"/>
                    <a:gd name="T6" fmla="*/ 11 w 56"/>
                    <a:gd name="T7" fmla="*/ 48 h 54"/>
                    <a:gd name="T8" fmla="*/ 8 w 56"/>
                    <a:gd name="T9" fmla="*/ 46 h 54"/>
                    <a:gd name="T10" fmla="*/ 1 w 56"/>
                    <a:gd name="T11" fmla="*/ 38 h 54"/>
                    <a:gd name="T12" fmla="*/ 0 w 56"/>
                    <a:gd name="T13" fmla="*/ 27 h 54"/>
                    <a:gd name="T14" fmla="*/ 0 w 56"/>
                    <a:gd name="T15" fmla="*/ 21 h 54"/>
                    <a:gd name="T16" fmla="*/ 1 w 56"/>
                    <a:gd name="T17" fmla="*/ 16 h 54"/>
                    <a:gd name="T18" fmla="*/ 3 w 56"/>
                    <a:gd name="T19" fmla="*/ 11 h 54"/>
                    <a:gd name="T20" fmla="*/ 8 w 56"/>
                    <a:gd name="T21" fmla="*/ 7 h 54"/>
                    <a:gd name="T22" fmla="*/ 11 w 56"/>
                    <a:gd name="T23" fmla="*/ 3 h 54"/>
                    <a:gd name="T24" fmla="*/ 16 w 56"/>
                    <a:gd name="T25" fmla="*/ 1 h 54"/>
                    <a:gd name="T26" fmla="*/ 21 w 56"/>
                    <a:gd name="T27" fmla="*/ 0 h 54"/>
                    <a:gd name="T28" fmla="*/ 27 w 56"/>
                    <a:gd name="T29" fmla="*/ 0 h 54"/>
                    <a:gd name="T30" fmla="*/ 38 w 56"/>
                    <a:gd name="T31" fmla="*/ 1 h 54"/>
                    <a:gd name="T32" fmla="*/ 47 w 56"/>
                    <a:gd name="T33" fmla="*/ 7 h 54"/>
                    <a:gd name="T34" fmla="*/ 49 w 56"/>
                    <a:gd name="T35" fmla="*/ 11 h 54"/>
                    <a:gd name="T36" fmla="*/ 52 w 56"/>
                    <a:gd name="T37" fmla="*/ 16 h 54"/>
                    <a:gd name="T38" fmla="*/ 54 w 56"/>
                    <a:gd name="T39" fmla="*/ 21 h 54"/>
                    <a:gd name="T40" fmla="*/ 56 w 56"/>
                    <a:gd name="T41" fmla="*/ 27 h 54"/>
                    <a:gd name="T42" fmla="*/ 52 w 56"/>
                    <a:gd name="T43" fmla="*/ 38 h 54"/>
                    <a:gd name="T44" fmla="*/ 47 w 56"/>
                    <a:gd name="T45" fmla="*/ 46 h 54"/>
                    <a:gd name="T46" fmla="*/ 38 w 56"/>
                    <a:gd name="T47" fmla="*/ 51 h 54"/>
                    <a:gd name="T48" fmla="*/ 27 w 56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54">
                      <a:moveTo>
                        <a:pt x="27" y="54"/>
                      </a:moveTo>
                      <a:lnTo>
                        <a:pt x="21" y="53"/>
                      </a:lnTo>
                      <a:lnTo>
                        <a:pt x="16" y="51"/>
                      </a:lnTo>
                      <a:lnTo>
                        <a:pt x="11" y="48"/>
                      </a:lnTo>
                      <a:lnTo>
                        <a:pt x="8" y="46"/>
                      </a:lnTo>
                      <a:lnTo>
                        <a:pt x="1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8" y="1"/>
                      </a:lnTo>
                      <a:lnTo>
                        <a:pt x="47" y="7"/>
                      </a:lnTo>
                      <a:lnTo>
                        <a:pt x="49" y="11"/>
                      </a:lnTo>
                      <a:lnTo>
                        <a:pt x="52" y="16"/>
                      </a:lnTo>
                      <a:lnTo>
                        <a:pt x="54" y="21"/>
                      </a:lnTo>
                      <a:lnTo>
                        <a:pt x="56" y="27"/>
                      </a:lnTo>
                      <a:lnTo>
                        <a:pt x="52" y="38"/>
                      </a:lnTo>
                      <a:lnTo>
                        <a:pt x="47" y="46"/>
                      </a:lnTo>
                      <a:lnTo>
                        <a:pt x="38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5" name="Freeform 81"/>
                <p:cNvSpPr>
                  <a:spLocks/>
                </p:cNvSpPr>
                <p:nvPr/>
              </p:nvSpPr>
              <p:spPr bwMode="auto">
                <a:xfrm>
                  <a:off x="2769" y="884"/>
                  <a:ext cx="4" cy="4"/>
                </a:xfrm>
                <a:custGeom>
                  <a:avLst/>
                  <a:gdLst>
                    <a:gd name="T0" fmla="*/ 27 w 54"/>
                    <a:gd name="T1" fmla="*/ 54 h 54"/>
                    <a:gd name="T2" fmla="*/ 21 w 54"/>
                    <a:gd name="T3" fmla="*/ 53 h 54"/>
                    <a:gd name="T4" fmla="*/ 16 w 54"/>
                    <a:gd name="T5" fmla="*/ 51 h 54"/>
                    <a:gd name="T6" fmla="*/ 11 w 54"/>
                    <a:gd name="T7" fmla="*/ 48 h 54"/>
                    <a:gd name="T8" fmla="*/ 8 w 54"/>
                    <a:gd name="T9" fmla="*/ 46 h 54"/>
                    <a:gd name="T10" fmla="*/ 1 w 54"/>
                    <a:gd name="T11" fmla="*/ 38 h 54"/>
                    <a:gd name="T12" fmla="*/ 0 w 54"/>
                    <a:gd name="T13" fmla="*/ 27 h 54"/>
                    <a:gd name="T14" fmla="*/ 0 w 54"/>
                    <a:gd name="T15" fmla="*/ 21 h 54"/>
                    <a:gd name="T16" fmla="*/ 1 w 54"/>
                    <a:gd name="T17" fmla="*/ 16 h 54"/>
                    <a:gd name="T18" fmla="*/ 3 w 54"/>
                    <a:gd name="T19" fmla="*/ 11 h 54"/>
                    <a:gd name="T20" fmla="*/ 8 w 54"/>
                    <a:gd name="T21" fmla="*/ 7 h 54"/>
                    <a:gd name="T22" fmla="*/ 11 w 54"/>
                    <a:gd name="T23" fmla="*/ 3 h 54"/>
                    <a:gd name="T24" fmla="*/ 16 w 54"/>
                    <a:gd name="T25" fmla="*/ 1 h 54"/>
                    <a:gd name="T26" fmla="*/ 21 w 54"/>
                    <a:gd name="T27" fmla="*/ 0 h 54"/>
                    <a:gd name="T28" fmla="*/ 27 w 54"/>
                    <a:gd name="T29" fmla="*/ 0 h 54"/>
                    <a:gd name="T30" fmla="*/ 38 w 54"/>
                    <a:gd name="T31" fmla="*/ 1 h 54"/>
                    <a:gd name="T32" fmla="*/ 46 w 54"/>
                    <a:gd name="T33" fmla="*/ 7 h 54"/>
                    <a:gd name="T34" fmla="*/ 48 w 54"/>
                    <a:gd name="T35" fmla="*/ 11 h 54"/>
                    <a:gd name="T36" fmla="*/ 51 w 54"/>
                    <a:gd name="T37" fmla="*/ 16 h 54"/>
                    <a:gd name="T38" fmla="*/ 53 w 54"/>
                    <a:gd name="T39" fmla="*/ 21 h 54"/>
                    <a:gd name="T40" fmla="*/ 54 w 54"/>
                    <a:gd name="T41" fmla="*/ 27 h 54"/>
                    <a:gd name="T42" fmla="*/ 51 w 54"/>
                    <a:gd name="T43" fmla="*/ 38 h 54"/>
                    <a:gd name="T44" fmla="*/ 46 w 54"/>
                    <a:gd name="T45" fmla="*/ 46 h 54"/>
                    <a:gd name="T46" fmla="*/ 38 w 54"/>
                    <a:gd name="T47" fmla="*/ 51 h 54"/>
                    <a:gd name="T48" fmla="*/ 27 w 54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54">
                      <a:moveTo>
                        <a:pt x="27" y="54"/>
                      </a:moveTo>
                      <a:lnTo>
                        <a:pt x="21" y="53"/>
                      </a:lnTo>
                      <a:lnTo>
                        <a:pt x="16" y="51"/>
                      </a:lnTo>
                      <a:lnTo>
                        <a:pt x="11" y="48"/>
                      </a:lnTo>
                      <a:lnTo>
                        <a:pt x="8" y="46"/>
                      </a:lnTo>
                      <a:lnTo>
                        <a:pt x="1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8" y="1"/>
                      </a:lnTo>
                      <a:lnTo>
                        <a:pt x="46" y="7"/>
                      </a:lnTo>
                      <a:lnTo>
                        <a:pt x="48" y="11"/>
                      </a:lnTo>
                      <a:lnTo>
                        <a:pt x="51" y="16"/>
                      </a:lnTo>
                      <a:lnTo>
                        <a:pt x="53" y="21"/>
                      </a:lnTo>
                      <a:lnTo>
                        <a:pt x="54" y="27"/>
                      </a:lnTo>
                      <a:lnTo>
                        <a:pt x="51" y="38"/>
                      </a:lnTo>
                      <a:lnTo>
                        <a:pt x="46" y="46"/>
                      </a:lnTo>
                      <a:lnTo>
                        <a:pt x="38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6" name="Freeform 82"/>
                <p:cNvSpPr>
                  <a:spLocks/>
                </p:cNvSpPr>
                <p:nvPr/>
              </p:nvSpPr>
              <p:spPr bwMode="auto">
                <a:xfrm>
                  <a:off x="2867" y="908"/>
                  <a:ext cx="4" cy="4"/>
                </a:xfrm>
                <a:custGeom>
                  <a:avLst/>
                  <a:gdLst>
                    <a:gd name="T0" fmla="*/ 27 w 54"/>
                    <a:gd name="T1" fmla="*/ 54 h 54"/>
                    <a:gd name="T2" fmla="*/ 21 w 54"/>
                    <a:gd name="T3" fmla="*/ 53 h 54"/>
                    <a:gd name="T4" fmla="*/ 16 w 54"/>
                    <a:gd name="T5" fmla="*/ 51 h 54"/>
                    <a:gd name="T6" fmla="*/ 11 w 54"/>
                    <a:gd name="T7" fmla="*/ 48 h 54"/>
                    <a:gd name="T8" fmla="*/ 7 w 54"/>
                    <a:gd name="T9" fmla="*/ 46 h 54"/>
                    <a:gd name="T10" fmla="*/ 1 w 54"/>
                    <a:gd name="T11" fmla="*/ 36 h 54"/>
                    <a:gd name="T12" fmla="*/ 0 w 54"/>
                    <a:gd name="T13" fmla="*/ 28 h 54"/>
                    <a:gd name="T14" fmla="*/ 0 w 54"/>
                    <a:gd name="T15" fmla="*/ 22 h 54"/>
                    <a:gd name="T16" fmla="*/ 1 w 54"/>
                    <a:gd name="T17" fmla="*/ 15 h 54"/>
                    <a:gd name="T18" fmla="*/ 3 w 54"/>
                    <a:gd name="T19" fmla="*/ 10 h 54"/>
                    <a:gd name="T20" fmla="*/ 7 w 54"/>
                    <a:gd name="T21" fmla="*/ 7 h 54"/>
                    <a:gd name="T22" fmla="*/ 11 w 54"/>
                    <a:gd name="T23" fmla="*/ 4 h 54"/>
                    <a:gd name="T24" fmla="*/ 16 w 54"/>
                    <a:gd name="T25" fmla="*/ 2 h 54"/>
                    <a:gd name="T26" fmla="*/ 21 w 54"/>
                    <a:gd name="T27" fmla="*/ 0 h 54"/>
                    <a:gd name="T28" fmla="*/ 27 w 54"/>
                    <a:gd name="T29" fmla="*/ 0 h 54"/>
                    <a:gd name="T30" fmla="*/ 38 w 54"/>
                    <a:gd name="T31" fmla="*/ 2 h 54"/>
                    <a:gd name="T32" fmla="*/ 46 w 54"/>
                    <a:gd name="T33" fmla="*/ 7 h 54"/>
                    <a:gd name="T34" fmla="*/ 48 w 54"/>
                    <a:gd name="T35" fmla="*/ 10 h 54"/>
                    <a:gd name="T36" fmla="*/ 51 w 54"/>
                    <a:gd name="T37" fmla="*/ 15 h 54"/>
                    <a:gd name="T38" fmla="*/ 53 w 54"/>
                    <a:gd name="T39" fmla="*/ 22 h 54"/>
                    <a:gd name="T40" fmla="*/ 54 w 54"/>
                    <a:gd name="T41" fmla="*/ 28 h 54"/>
                    <a:gd name="T42" fmla="*/ 51 w 54"/>
                    <a:gd name="T43" fmla="*/ 36 h 54"/>
                    <a:gd name="T44" fmla="*/ 46 w 54"/>
                    <a:gd name="T45" fmla="*/ 46 h 54"/>
                    <a:gd name="T46" fmla="*/ 38 w 54"/>
                    <a:gd name="T47" fmla="*/ 51 h 54"/>
                    <a:gd name="T48" fmla="*/ 27 w 54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54">
                      <a:moveTo>
                        <a:pt x="27" y="54"/>
                      </a:moveTo>
                      <a:lnTo>
                        <a:pt x="21" y="53"/>
                      </a:lnTo>
                      <a:lnTo>
                        <a:pt x="16" y="51"/>
                      </a:lnTo>
                      <a:lnTo>
                        <a:pt x="11" y="48"/>
                      </a:lnTo>
                      <a:lnTo>
                        <a:pt x="7" y="46"/>
                      </a:lnTo>
                      <a:lnTo>
                        <a:pt x="1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1" y="15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8" y="2"/>
                      </a:lnTo>
                      <a:lnTo>
                        <a:pt x="46" y="7"/>
                      </a:lnTo>
                      <a:lnTo>
                        <a:pt x="48" y="10"/>
                      </a:lnTo>
                      <a:lnTo>
                        <a:pt x="51" y="15"/>
                      </a:lnTo>
                      <a:lnTo>
                        <a:pt x="53" y="22"/>
                      </a:lnTo>
                      <a:lnTo>
                        <a:pt x="54" y="28"/>
                      </a:lnTo>
                      <a:lnTo>
                        <a:pt x="51" y="36"/>
                      </a:lnTo>
                      <a:lnTo>
                        <a:pt x="46" y="46"/>
                      </a:lnTo>
                      <a:lnTo>
                        <a:pt x="38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7" name="Freeform 83"/>
                <p:cNvSpPr>
                  <a:spLocks/>
                </p:cNvSpPr>
                <p:nvPr/>
              </p:nvSpPr>
              <p:spPr bwMode="auto">
                <a:xfrm>
                  <a:off x="2845" y="908"/>
                  <a:ext cx="4" cy="4"/>
                </a:xfrm>
                <a:custGeom>
                  <a:avLst/>
                  <a:gdLst>
                    <a:gd name="T0" fmla="*/ 28 w 55"/>
                    <a:gd name="T1" fmla="*/ 54 h 54"/>
                    <a:gd name="T2" fmla="*/ 22 w 55"/>
                    <a:gd name="T3" fmla="*/ 53 h 54"/>
                    <a:gd name="T4" fmla="*/ 16 w 55"/>
                    <a:gd name="T5" fmla="*/ 51 h 54"/>
                    <a:gd name="T6" fmla="*/ 10 w 55"/>
                    <a:gd name="T7" fmla="*/ 48 h 54"/>
                    <a:gd name="T8" fmla="*/ 7 w 55"/>
                    <a:gd name="T9" fmla="*/ 46 h 54"/>
                    <a:gd name="T10" fmla="*/ 2 w 55"/>
                    <a:gd name="T11" fmla="*/ 36 h 54"/>
                    <a:gd name="T12" fmla="*/ 0 w 55"/>
                    <a:gd name="T13" fmla="*/ 28 h 54"/>
                    <a:gd name="T14" fmla="*/ 0 w 55"/>
                    <a:gd name="T15" fmla="*/ 22 h 54"/>
                    <a:gd name="T16" fmla="*/ 2 w 55"/>
                    <a:gd name="T17" fmla="*/ 15 h 54"/>
                    <a:gd name="T18" fmla="*/ 4 w 55"/>
                    <a:gd name="T19" fmla="*/ 10 h 54"/>
                    <a:gd name="T20" fmla="*/ 7 w 55"/>
                    <a:gd name="T21" fmla="*/ 7 h 54"/>
                    <a:gd name="T22" fmla="*/ 10 w 55"/>
                    <a:gd name="T23" fmla="*/ 4 h 54"/>
                    <a:gd name="T24" fmla="*/ 16 w 55"/>
                    <a:gd name="T25" fmla="*/ 2 h 54"/>
                    <a:gd name="T26" fmla="*/ 22 w 55"/>
                    <a:gd name="T27" fmla="*/ 0 h 54"/>
                    <a:gd name="T28" fmla="*/ 28 w 55"/>
                    <a:gd name="T29" fmla="*/ 0 h 54"/>
                    <a:gd name="T30" fmla="*/ 39 w 55"/>
                    <a:gd name="T31" fmla="*/ 2 h 54"/>
                    <a:gd name="T32" fmla="*/ 47 w 55"/>
                    <a:gd name="T33" fmla="*/ 7 h 54"/>
                    <a:gd name="T34" fmla="*/ 49 w 55"/>
                    <a:gd name="T35" fmla="*/ 10 h 54"/>
                    <a:gd name="T36" fmla="*/ 52 w 55"/>
                    <a:gd name="T37" fmla="*/ 15 h 54"/>
                    <a:gd name="T38" fmla="*/ 54 w 55"/>
                    <a:gd name="T39" fmla="*/ 22 h 54"/>
                    <a:gd name="T40" fmla="*/ 55 w 55"/>
                    <a:gd name="T41" fmla="*/ 28 h 54"/>
                    <a:gd name="T42" fmla="*/ 52 w 55"/>
                    <a:gd name="T43" fmla="*/ 36 h 54"/>
                    <a:gd name="T44" fmla="*/ 47 w 55"/>
                    <a:gd name="T45" fmla="*/ 46 h 54"/>
                    <a:gd name="T46" fmla="*/ 39 w 55"/>
                    <a:gd name="T47" fmla="*/ 51 h 54"/>
                    <a:gd name="T48" fmla="*/ 28 w 55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4">
                      <a:moveTo>
                        <a:pt x="28" y="54"/>
                      </a:moveTo>
                      <a:lnTo>
                        <a:pt x="22" y="53"/>
                      </a:lnTo>
                      <a:lnTo>
                        <a:pt x="16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2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9" y="2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2" y="15"/>
                      </a:lnTo>
                      <a:lnTo>
                        <a:pt x="54" y="22"/>
                      </a:lnTo>
                      <a:lnTo>
                        <a:pt x="55" y="28"/>
                      </a:lnTo>
                      <a:lnTo>
                        <a:pt x="52" y="36"/>
                      </a:lnTo>
                      <a:lnTo>
                        <a:pt x="47" y="46"/>
                      </a:lnTo>
                      <a:lnTo>
                        <a:pt x="39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8" name="Freeform 84"/>
                <p:cNvSpPr>
                  <a:spLocks/>
                </p:cNvSpPr>
                <p:nvPr/>
              </p:nvSpPr>
              <p:spPr bwMode="auto">
                <a:xfrm>
                  <a:off x="2823" y="908"/>
                  <a:ext cx="5" cy="4"/>
                </a:xfrm>
                <a:custGeom>
                  <a:avLst/>
                  <a:gdLst>
                    <a:gd name="T0" fmla="*/ 28 w 55"/>
                    <a:gd name="T1" fmla="*/ 54 h 54"/>
                    <a:gd name="T2" fmla="*/ 22 w 55"/>
                    <a:gd name="T3" fmla="*/ 53 h 54"/>
                    <a:gd name="T4" fmla="*/ 16 w 55"/>
                    <a:gd name="T5" fmla="*/ 51 h 54"/>
                    <a:gd name="T6" fmla="*/ 10 w 55"/>
                    <a:gd name="T7" fmla="*/ 48 h 54"/>
                    <a:gd name="T8" fmla="*/ 7 w 55"/>
                    <a:gd name="T9" fmla="*/ 46 h 54"/>
                    <a:gd name="T10" fmla="*/ 2 w 55"/>
                    <a:gd name="T11" fmla="*/ 36 h 54"/>
                    <a:gd name="T12" fmla="*/ 0 w 55"/>
                    <a:gd name="T13" fmla="*/ 28 h 54"/>
                    <a:gd name="T14" fmla="*/ 0 w 55"/>
                    <a:gd name="T15" fmla="*/ 22 h 54"/>
                    <a:gd name="T16" fmla="*/ 2 w 55"/>
                    <a:gd name="T17" fmla="*/ 15 h 54"/>
                    <a:gd name="T18" fmla="*/ 4 w 55"/>
                    <a:gd name="T19" fmla="*/ 10 h 54"/>
                    <a:gd name="T20" fmla="*/ 7 w 55"/>
                    <a:gd name="T21" fmla="*/ 7 h 54"/>
                    <a:gd name="T22" fmla="*/ 10 w 55"/>
                    <a:gd name="T23" fmla="*/ 4 h 54"/>
                    <a:gd name="T24" fmla="*/ 16 w 55"/>
                    <a:gd name="T25" fmla="*/ 2 h 54"/>
                    <a:gd name="T26" fmla="*/ 22 w 55"/>
                    <a:gd name="T27" fmla="*/ 0 h 54"/>
                    <a:gd name="T28" fmla="*/ 28 w 55"/>
                    <a:gd name="T29" fmla="*/ 0 h 54"/>
                    <a:gd name="T30" fmla="*/ 37 w 55"/>
                    <a:gd name="T31" fmla="*/ 2 h 54"/>
                    <a:gd name="T32" fmla="*/ 47 w 55"/>
                    <a:gd name="T33" fmla="*/ 7 h 54"/>
                    <a:gd name="T34" fmla="*/ 49 w 55"/>
                    <a:gd name="T35" fmla="*/ 10 h 54"/>
                    <a:gd name="T36" fmla="*/ 52 w 55"/>
                    <a:gd name="T37" fmla="*/ 15 h 54"/>
                    <a:gd name="T38" fmla="*/ 54 w 55"/>
                    <a:gd name="T39" fmla="*/ 22 h 54"/>
                    <a:gd name="T40" fmla="*/ 55 w 55"/>
                    <a:gd name="T41" fmla="*/ 28 h 54"/>
                    <a:gd name="T42" fmla="*/ 52 w 55"/>
                    <a:gd name="T43" fmla="*/ 36 h 54"/>
                    <a:gd name="T44" fmla="*/ 47 w 55"/>
                    <a:gd name="T45" fmla="*/ 46 h 54"/>
                    <a:gd name="T46" fmla="*/ 37 w 55"/>
                    <a:gd name="T47" fmla="*/ 51 h 54"/>
                    <a:gd name="T48" fmla="*/ 28 w 55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4">
                      <a:moveTo>
                        <a:pt x="28" y="54"/>
                      </a:moveTo>
                      <a:lnTo>
                        <a:pt x="22" y="53"/>
                      </a:lnTo>
                      <a:lnTo>
                        <a:pt x="16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2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7" y="2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2" y="15"/>
                      </a:lnTo>
                      <a:lnTo>
                        <a:pt x="54" y="22"/>
                      </a:lnTo>
                      <a:lnTo>
                        <a:pt x="55" y="28"/>
                      </a:lnTo>
                      <a:lnTo>
                        <a:pt x="52" y="36"/>
                      </a:lnTo>
                      <a:lnTo>
                        <a:pt x="47" y="46"/>
                      </a:lnTo>
                      <a:lnTo>
                        <a:pt x="37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9" name="Freeform 85"/>
                <p:cNvSpPr>
                  <a:spLocks/>
                </p:cNvSpPr>
                <p:nvPr/>
              </p:nvSpPr>
              <p:spPr bwMode="auto">
                <a:xfrm>
                  <a:off x="2802" y="908"/>
                  <a:ext cx="4" cy="4"/>
                </a:xfrm>
                <a:custGeom>
                  <a:avLst/>
                  <a:gdLst>
                    <a:gd name="T0" fmla="*/ 27 w 55"/>
                    <a:gd name="T1" fmla="*/ 54 h 54"/>
                    <a:gd name="T2" fmla="*/ 15 w 55"/>
                    <a:gd name="T3" fmla="*/ 51 h 54"/>
                    <a:gd name="T4" fmla="*/ 7 w 55"/>
                    <a:gd name="T5" fmla="*/ 46 h 54"/>
                    <a:gd name="T6" fmla="*/ 2 w 55"/>
                    <a:gd name="T7" fmla="*/ 36 h 54"/>
                    <a:gd name="T8" fmla="*/ 0 w 55"/>
                    <a:gd name="T9" fmla="*/ 28 h 54"/>
                    <a:gd name="T10" fmla="*/ 0 w 55"/>
                    <a:gd name="T11" fmla="*/ 22 h 54"/>
                    <a:gd name="T12" fmla="*/ 2 w 55"/>
                    <a:gd name="T13" fmla="*/ 15 h 54"/>
                    <a:gd name="T14" fmla="*/ 4 w 55"/>
                    <a:gd name="T15" fmla="*/ 10 h 54"/>
                    <a:gd name="T16" fmla="*/ 7 w 55"/>
                    <a:gd name="T17" fmla="*/ 7 h 54"/>
                    <a:gd name="T18" fmla="*/ 15 w 55"/>
                    <a:gd name="T19" fmla="*/ 2 h 54"/>
                    <a:gd name="T20" fmla="*/ 27 w 55"/>
                    <a:gd name="T21" fmla="*/ 0 h 54"/>
                    <a:gd name="T22" fmla="*/ 37 w 55"/>
                    <a:gd name="T23" fmla="*/ 2 h 54"/>
                    <a:gd name="T24" fmla="*/ 47 w 55"/>
                    <a:gd name="T25" fmla="*/ 7 h 54"/>
                    <a:gd name="T26" fmla="*/ 49 w 55"/>
                    <a:gd name="T27" fmla="*/ 10 h 54"/>
                    <a:gd name="T28" fmla="*/ 52 w 55"/>
                    <a:gd name="T29" fmla="*/ 15 h 54"/>
                    <a:gd name="T30" fmla="*/ 54 w 55"/>
                    <a:gd name="T31" fmla="*/ 22 h 54"/>
                    <a:gd name="T32" fmla="*/ 55 w 55"/>
                    <a:gd name="T33" fmla="*/ 28 h 54"/>
                    <a:gd name="T34" fmla="*/ 52 w 55"/>
                    <a:gd name="T35" fmla="*/ 36 h 54"/>
                    <a:gd name="T36" fmla="*/ 47 w 55"/>
                    <a:gd name="T37" fmla="*/ 46 h 54"/>
                    <a:gd name="T38" fmla="*/ 37 w 55"/>
                    <a:gd name="T39" fmla="*/ 51 h 54"/>
                    <a:gd name="T40" fmla="*/ 27 w 55"/>
                    <a:gd name="T41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5" h="54">
                      <a:moveTo>
                        <a:pt x="27" y="54"/>
                      </a:moveTo>
                      <a:lnTo>
                        <a:pt x="15" y="51"/>
                      </a:lnTo>
                      <a:lnTo>
                        <a:pt x="7" y="46"/>
                      </a:lnTo>
                      <a:lnTo>
                        <a:pt x="2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5" y="2"/>
                      </a:lnTo>
                      <a:lnTo>
                        <a:pt x="27" y="0"/>
                      </a:lnTo>
                      <a:lnTo>
                        <a:pt x="37" y="2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2" y="15"/>
                      </a:lnTo>
                      <a:lnTo>
                        <a:pt x="54" y="22"/>
                      </a:lnTo>
                      <a:lnTo>
                        <a:pt x="55" y="28"/>
                      </a:lnTo>
                      <a:lnTo>
                        <a:pt x="52" y="36"/>
                      </a:lnTo>
                      <a:lnTo>
                        <a:pt x="47" y="46"/>
                      </a:lnTo>
                      <a:lnTo>
                        <a:pt x="37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30" name="Freeform 86"/>
                <p:cNvSpPr>
                  <a:spLocks/>
                </p:cNvSpPr>
                <p:nvPr/>
              </p:nvSpPr>
              <p:spPr bwMode="auto">
                <a:xfrm>
                  <a:off x="2780" y="908"/>
                  <a:ext cx="4" cy="4"/>
                </a:xfrm>
                <a:custGeom>
                  <a:avLst/>
                  <a:gdLst>
                    <a:gd name="T0" fmla="*/ 27 w 55"/>
                    <a:gd name="T1" fmla="*/ 54 h 54"/>
                    <a:gd name="T2" fmla="*/ 15 w 55"/>
                    <a:gd name="T3" fmla="*/ 51 h 54"/>
                    <a:gd name="T4" fmla="*/ 7 w 55"/>
                    <a:gd name="T5" fmla="*/ 46 h 54"/>
                    <a:gd name="T6" fmla="*/ 2 w 55"/>
                    <a:gd name="T7" fmla="*/ 36 h 54"/>
                    <a:gd name="T8" fmla="*/ 0 w 55"/>
                    <a:gd name="T9" fmla="*/ 28 h 54"/>
                    <a:gd name="T10" fmla="*/ 0 w 55"/>
                    <a:gd name="T11" fmla="*/ 22 h 54"/>
                    <a:gd name="T12" fmla="*/ 2 w 55"/>
                    <a:gd name="T13" fmla="*/ 15 h 54"/>
                    <a:gd name="T14" fmla="*/ 4 w 55"/>
                    <a:gd name="T15" fmla="*/ 10 h 54"/>
                    <a:gd name="T16" fmla="*/ 7 w 55"/>
                    <a:gd name="T17" fmla="*/ 7 h 54"/>
                    <a:gd name="T18" fmla="*/ 15 w 55"/>
                    <a:gd name="T19" fmla="*/ 2 h 54"/>
                    <a:gd name="T20" fmla="*/ 27 w 55"/>
                    <a:gd name="T21" fmla="*/ 0 h 54"/>
                    <a:gd name="T22" fmla="*/ 37 w 55"/>
                    <a:gd name="T23" fmla="*/ 2 h 54"/>
                    <a:gd name="T24" fmla="*/ 47 w 55"/>
                    <a:gd name="T25" fmla="*/ 7 h 54"/>
                    <a:gd name="T26" fmla="*/ 49 w 55"/>
                    <a:gd name="T27" fmla="*/ 10 h 54"/>
                    <a:gd name="T28" fmla="*/ 52 w 55"/>
                    <a:gd name="T29" fmla="*/ 15 h 54"/>
                    <a:gd name="T30" fmla="*/ 54 w 55"/>
                    <a:gd name="T31" fmla="*/ 22 h 54"/>
                    <a:gd name="T32" fmla="*/ 55 w 55"/>
                    <a:gd name="T33" fmla="*/ 28 h 54"/>
                    <a:gd name="T34" fmla="*/ 52 w 55"/>
                    <a:gd name="T35" fmla="*/ 36 h 54"/>
                    <a:gd name="T36" fmla="*/ 47 w 55"/>
                    <a:gd name="T37" fmla="*/ 46 h 54"/>
                    <a:gd name="T38" fmla="*/ 37 w 55"/>
                    <a:gd name="T39" fmla="*/ 51 h 54"/>
                    <a:gd name="T40" fmla="*/ 27 w 55"/>
                    <a:gd name="T41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5" h="54">
                      <a:moveTo>
                        <a:pt x="27" y="54"/>
                      </a:moveTo>
                      <a:lnTo>
                        <a:pt x="15" y="51"/>
                      </a:lnTo>
                      <a:lnTo>
                        <a:pt x="7" y="46"/>
                      </a:lnTo>
                      <a:lnTo>
                        <a:pt x="2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5" y="2"/>
                      </a:lnTo>
                      <a:lnTo>
                        <a:pt x="27" y="0"/>
                      </a:lnTo>
                      <a:lnTo>
                        <a:pt x="37" y="2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2" y="15"/>
                      </a:lnTo>
                      <a:lnTo>
                        <a:pt x="54" y="22"/>
                      </a:lnTo>
                      <a:lnTo>
                        <a:pt x="55" y="28"/>
                      </a:lnTo>
                      <a:lnTo>
                        <a:pt x="52" y="36"/>
                      </a:lnTo>
                      <a:lnTo>
                        <a:pt x="47" y="46"/>
                      </a:lnTo>
                      <a:lnTo>
                        <a:pt x="37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31" name="Freeform 87"/>
                <p:cNvSpPr>
                  <a:spLocks/>
                </p:cNvSpPr>
                <p:nvPr/>
              </p:nvSpPr>
              <p:spPr bwMode="auto">
                <a:xfrm>
                  <a:off x="2826" y="1034"/>
                  <a:ext cx="54" cy="19"/>
                </a:xfrm>
                <a:custGeom>
                  <a:avLst/>
                  <a:gdLst>
                    <a:gd name="T0" fmla="*/ 0 w 710"/>
                    <a:gd name="T1" fmla="*/ 244 h 244"/>
                    <a:gd name="T2" fmla="*/ 6 w 710"/>
                    <a:gd name="T3" fmla="*/ 194 h 244"/>
                    <a:gd name="T4" fmla="*/ 27 w 710"/>
                    <a:gd name="T5" fmla="*/ 149 h 244"/>
                    <a:gd name="T6" fmla="*/ 61 w 710"/>
                    <a:gd name="T7" fmla="*/ 106 h 244"/>
                    <a:gd name="T8" fmla="*/ 104 w 710"/>
                    <a:gd name="T9" fmla="*/ 71 h 244"/>
                    <a:gd name="T10" fmla="*/ 155 w 710"/>
                    <a:gd name="T11" fmla="*/ 41 h 244"/>
                    <a:gd name="T12" fmla="*/ 217 w 710"/>
                    <a:gd name="T13" fmla="*/ 19 h 244"/>
                    <a:gd name="T14" fmla="*/ 283 w 710"/>
                    <a:gd name="T15" fmla="*/ 4 h 244"/>
                    <a:gd name="T16" fmla="*/ 355 w 710"/>
                    <a:gd name="T17" fmla="*/ 0 h 244"/>
                    <a:gd name="T18" fmla="*/ 426 w 710"/>
                    <a:gd name="T19" fmla="*/ 4 h 244"/>
                    <a:gd name="T20" fmla="*/ 493 w 710"/>
                    <a:gd name="T21" fmla="*/ 19 h 244"/>
                    <a:gd name="T22" fmla="*/ 553 w 710"/>
                    <a:gd name="T23" fmla="*/ 41 h 244"/>
                    <a:gd name="T24" fmla="*/ 606 w 710"/>
                    <a:gd name="T25" fmla="*/ 71 h 244"/>
                    <a:gd name="T26" fmla="*/ 649 w 710"/>
                    <a:gd name="T27" fmla="*/ 106 h 244"/>
                    <a:gd name="T28" fmla="*/ 682 w 710"/>
                    <a:gd name="T29" fmla="*/ 149 h 244"/>
                    <a:gd name="T30" fmla="*/ 702 w 710"/>
                    <a:gd name="T31" fmla="*/ 194 h 244"/>
                    <a:gd name="T32" fmla="*/ 710 w 710"/>
                    <a:gd name="T33" fmla="*/ 244 h 244"/>
                    <a:gd name="T34" fmla="*/ 0 w 710"/>
                    <a:gd name="T35" fmla="*/ 24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0" h="244">
                      <a:moveTo>
                        <a:pt x="0" y="244"/>
                      </a:moveTo>
                      <a:lnTo>
                        <a:pt x="6" y="194"/>
                      </a:lnTo>
                      <a:lnTo>
                        <a:pt x="27" y="149"/>
                      </a:lnTo>
                      <a:lnTo>
                        <a:pt x="61" y="106"/>
                      </a:lnTo>
                      <a:lnTo>
                        <a:pt x="104" y="71"/>
                      </a:lnTo>
                      <a:lnTo>
                        <a:pt x="155" y="41"/>
                      </a:lnTo>
                      <a:lnTo>
                        <a:pt x="217" y="19"/>
                      </a:lnTo>
                      <a:lnTo>
                        <a:pt x="283" y="4"/>
                      </a:lnTo>
                      <a:lnTo>
                        <a:pt x="355" y="0"/>
                      </a:lnTo>
                      <a:lnTo>
                        <a:pt x="426" y="4"/>
                      </a:lnTo>
                      <a:lnTo>
                        <a:pt x="493" y="19"/>
                      </a:lnTo>
                      <a:lnTo>
                        <a:pt x="553" y="41"/>
                      </a:lnTo>
                      <a:lnTo>
                        <a:pt x="606" y="71"/>
                      </a:lnTo>
                      <a:lnTo>
                        <a:pt x="649" y="106"/>
                      </a:lnTo>
                      <a:lnTo>
                        <a:pt x="682" y="149"/>
                      </a:lnTo>
                      <a:lnTo>
                        <a:pt x="702" y="194"/>
                      </a:lnTo>
                      <a:lnTo>
                        <a:pt x="710" y="244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32" name="Freeform 88"/>
                <p:cNvSpPr>
                  <a:spLocks/>
                </p:cNvSpPr>
                <p:nvPr/>
              </p:nvSpPr>
              <p:spPr bwMode="auto">
                <a:xfrm>
                  <a:off x="2771" y="1034"/>
                  <a:ext cx="54" cy="19"/>
                </a:xfrm>
                <a:custGeom>
                  <a:avLst/>
                  <a:gdLst>
                    <a:gd name="T0" fmla="*/ 0 w 710"/>
                    <a:gd name="T1" fmla="*/ 244 h 244"/>
                    <a:gd name="T2" fmla="*/ 6 w 710"/>
                    <a:gd name="T3" fmla="*/ 194 h 244"/>
                    <a:gd name="T4" fmla="*/ 27 w 710"/>
                    <a:gd name="T5" fmla="*/ 149 h 244"/>
                    <a:gd name="T6" fmla="*/ 59 w 710"/>
                    <a:gd name="T7" fmla="*/ 106 h 244"/>
                    <a:gd name="T8" fmla="*/ 103 w 710"/>
                    <a:gd name="T9" fmla="*/ 71 h 244"/>
                    <a:gd name="T10" fmla="*/ 155 w 710"/>
                    <a:gd name="T11" fmla="*/ 41 h 244"/>
                    <a:gd name="T12" fmla="*/ 216 w 710"/>
                    <a:gd name="T13" fmla="*/ 19 h 244"/>
                    <a:gd name="T14" fmla="*/ 282 w 710"/>
                    <a:gd name="T15" fmla="*/ 4 h 244"/>
                    <a:gd name="T16" fmla="*/ 355 w 710"/>
                    <a:gd name="T17" fmla="*/ 0 h 244"/>
                    <a:gd name="T18" fmla="*/ 426 w 710"/>
                    <a:gd name="T19" fmla="*/ 4 h 244"/>
                    <a:gd name="T20" fmla="*/ 492 w 710"/>
                    <a:gd name="T21" fmla="*/ 19 h 244"/>
                    <a:gd name="T22" fmla="*/ 553 w 710"/>
                    <a:gd name="T23" fmla="*/ 41 h 244"/>
                    <a:gd name="T24" fmla="*/ 606 w 710"/>
                    <a:gd name="T25" fmla="*/ 71 h 244"/>
                    <a:gd name="T26" fmla="*/ 648 w 710"/>
                    <a:gd name="T27" fmla="*/ 106 h 244"/>
                    <a:gd name="T28" fmla="*/ 681 w 710"/>
                    <a:gd name="T29" fmla="*/ 149 h 244"/>
                    <a:gd name="T30" fmla="*/ 702 w 710"/>
                    <a:gd name="T31" fmla="*/ 194 h 244"/>
                    <a:gd name="T32" fmla="*/ 710 w 710"/>
                    <a:gd name="T33" fmla="*/ 244 h 244"/>
                    <a:gd name="T34" fmla="*/ 0 w 710"/>
                    <a:gd name="T35" fmla="*/ 24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0" h="244">
                      <a:moveTo>
                        <a:pt x="0" y="244"/>
                      </a:moveTo>
                      <a:lnTo>
                        <a:pt x="6" y="194"/>
                      </a:lnTo>
                      <a:lnTo>
                        <a:pt x="27" y="149"/>
                      </a:lnTo>
                      <a:lnTo>
                        <a:pt x="59" y="106"/>
                      </a:lnTo>
                      <a:lnTo>
                        <a:pt x="103" y="71"/>
                      </a:lnTo>
                      <a:lnTo>
                        <a:pt x="155" y="41"/>
                      </a:lnTo>
                      <a:lnTo>
                        <a:pt x="216" y="19"/>
                      </a:lnTo>
                      <a:lnTo>
                        <a:pt x="282" y="4"/>
                      </a:lnTo>
                      <a:lnTo>
                        <a:pt x="355" y="0"/>
                      </a:lnTo>
                      <a:lnTo>
                        <a:pt x="426" y="4"/>
                      </a:lnTo>
                      <a:lnTo>
                        <a:pt x="492" y="19"/>
                      </a:lnTo>
                      <a:lnTo>
                        <a:pt x="553" y="41"/>
                      </a:lnTo>
                      <a:lnTo>
                        <a:pt x="606" y="71"/>
                      </a:lnTo>
                      <a:lnTo>
                        <a:pt x="648" y="106"/>
                      </a:lnTo>
                      <a:lnTo>
                        <a:pt x="681" y="149"/>
                      </a:lnTo>
                      <a:lnTo>
                        <a:pt x="702" y="194"/>
                      </a:lnTo>
                      <a:lnTo>
                        <a:pt x="710" y="244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6233" name="Picture 89" descr="Teddy Bear 0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2" y="620"/>
                <a:ext cx="339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4" name="Picture 90" descr="Teddy Bear 0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4" y="656"/>
                <a:ext cx="339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5" name="Picture 91" descr="Do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4" y="635"/>
                <a:ext cx="442" cy="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6" name="Picture 92" descr="Do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8" y="1523"/>
                <a:ext cx="442" cy="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7" name="Picture 93" descr="Teddy Bear 0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1328"/>
                <a:ext cx="339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8" name="Picture 94" descr="Doll - Clown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6" y="732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9" name="Picture 95" descr="Stuffed Duc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2" y="634"/>
                <a:ext cx="269" cy="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0" name="Picture 96" descr="Do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" y="1079"/>
                <a:ext cx="442" cy="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1" name="Picture 97" descr="Do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8" y="1511"/>
                <a:ext cx="442" cy="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2" name="Picture 98" descr="Do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4" y="707"/>
                <a:ext cx="442" cy="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3" name="Picture 99" descr="Doll - Clown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0" y="1392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44" name="Text Box 100"/>
            <p:cNvSpPr txBox="1">
              <a:spLocks noChangeArrowheads="1"/>
            </p:cNvSpPr>
            <p:nvPr/>
          </p:nvSpPr>
          <p:spPr bwMode="auto">
            <a:xfrm>
              <a:off x="4524" y="2028"/>
              <a:ext cx="1044" cy="333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800" smtClean="0">
                  <a:solidFill>
                    <a:srgbClr val="333399"/>
                  </a:solidFill>
                  <a:latin typeface="Comic Sans MS" pitchFamily="66" charset="0"/>
                </a:rPr>
                <a:t>16 parts</a:t>
              </a:r>
            </a:p>
          </p:txBody>
        </p:sp>
      </p:grpSp>
      <p:sp>
        <p:nvSpPr>
          <p:cNvPr id="6245" name="Rectangle 101" descr="Parchment"/>
          <p:cNvSpPr>
            <a:spLocks noChangeArrowheads="1"/>
          </p:cNvSpPr>
          <p:nvPr/>
        </p:nvSpPr>
        <p:spPr bwMode="auto">
          <a:xfrm>
            <a:off x="160338" y="3211513"/>
            <a:ext cx="6959600" cy="7112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Ratios can be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simplified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 in the same way as fractions. Divide both sides by the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Highest Common Factor (HCF).</a:t>
            </a:r>
          </a:p>
        </p:txBody>
      </p:sp>
      <p:grpSp>
        <p:nvGrpSpPr>
          <p:cNvPr id="6246" name="Group 102"/>
          <p:cNvGrpSpPr>
            <a:grpSpLocks/>
          </p:cNvGrpSpPr>
          <p:nvPr/>
        </p:nvGrpSpPr>
        <p:grpSpPr bwMode="auto">
          <a:xfrm>
            <a:off x="708025" y="4027488"/>
            <a:ext cx="7656513" cy="433387"/>
            <a:chOff x="459" y="2508"/>
            <a:chExt cx="4823" cy="273"/>
          </a:xfrm>
        </p:grpSpPr>
        <p:grpSp>
          <p:nvGrpSpPr>
            <p:cNvPr id="6247" name="Group 103"/>
            <p:cNvGrpSpPr>
              <a:grpSpLocks/>
            </p:cNvGrpSpPr>
            <p:nvPr/>
          </p:nvGrpSpPr>
          <p:grpSpPr bwMode="auto">
            <a:xfrm>
              <a:off x="459" y="2508"/>
              <a:ext cx="1771" cy="273"/>
              <a:chOff x="3872" y="1740"/>
              <a:chExt cx="1660" cy="273"/>
            </a:xfrm>
          </p:grpSpPr>
          <p:sp>
            <p:nvSpPr>
              <p:cNvPr id="6248" name="Rectangle 104" descr="Parchment"/>
              <p:cNvSpPr>
                <a:spLocks noChangeArrowheads="1"/>
              </p:cNvSpPr>
              <p:nvPr/>
            </p:nvSpPr>
            <p:spPr bwMode="auto">
              <a:xfrm>
                <a:off x="3872" y="1740"/>
                <a:ext cx="1660" cy="272"/>
              </a:xfrm>
              <a:prstGeom prst="rect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9" name="Text Box 105"/>
              <p:cNvSpPr txBox="1">
                <a:spLocks noChangeArrowheads="1"/>
              </p:cNvSpPr>
              <p:nvPr/>
            </p:nvSpPr>
            <p:spPr bwMode="auto">
              <a:xfrm>
                <a:off x="3896" y="1763"/>
                <a:ext cx="14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000000"/>
                    </a:solidFill>
                    <a:latin typeface="Comic Sans MS" pitchFamily="66" charset="0"/>
                  </a:rPr>
                  <a:t>Dogs:Teddies  = </a:t>
                </a:r>
              </a:p>
            </p:txBody>
          </p:sp>
        </p:grpSp>
        <p:sp>
          <p:nvSpPr>
            <p:cNvPr id="6250" name="Text Box 106" descr="Parchment"/>
            <p:cNvSpPr txBox="1">
              <a:spLocks noChangeArrowheads="1"/>
            </p:cNvSpPr>
            <p:nvPr/>
          </p:nvSpPr>
          <p:spPr bwMode="auto">
            <a:xfrm>
              <a:off x="2486" y="2516"/>
              <a:ext cx="2796" cy="256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3366FF"/>
                  </a:solidFill>
                  <a:latin typeface="Comic Sans MS" pitchFamily="66" charset="0"/>
                </a:rPr>
                <a:t>6 </a:t>
              </a: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dogs for every </a:t>
              </a:r>
              <a:r>
                <a:rPr lang="en-GB" altLang="en-US" sz="2000" smtClean="0">
                  <a:solidFill>
                    <a:srgbClr val="3366FF"/>
                  </a:solidFill>
                  <a:latin typeface="Comic Sans MS" pitchFamily="66" charset="0"/>
                </a:rPr>
                <a:t>4</a:t>
              </a: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 teddies.</a:t>
              </a:r>
            </a:p>
          </p:txBody>
        </p:sp>
        <p:sp>
          <p:nvSpPr>
            <p:cNvPr id="6251" name="Text Box 107"/>
            <p:cNvSpPr txBox="1">
              <a:spLocks noChangeArrowheads="1"/>
            </p:cNvSpPr>
            <p:nvPr/>
          </p:nvSpPr>
          <p:spPr bwMode="auto">
            <a:xfrm>
              <a:off x="1720" y="2523"/>
              <a:ext cx="4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3366FF"/>
                  </a:solidFill>
                  <a:latin typeface="Comic Sans MS" pitchFamily="66" charset="0"/>
                </a:rPr>
                <a:t>6:4</a:t>
              </a:r>
            </a:p>
          </p:txBody>
        </p:sp>
      </p:grpSp>
      <p:grpSp>
        <p:nvGrpSpPr>
          <p:cNvPr id="6252" name="Group 108"/>
          <p:cNvGrpSpPr>
            <a:grpSpLocks/>
          </p:cNvGrpSpPr>
          <p:nvPr/>
        </p:nvGrpSpPr>
        <p:grpSpPr bwMode="auto">
          <a:xfrm>
            <a:off x="2262188" y="4616450"/>
            <a:ext cx="4873625" cy="1204913"/>
            <a:chOff x="244" y="2915"/>
            <a:chExt cx="3070" cy="759"/>
          </a:xfrm>
        </p:grpSpPr>
        <p:pic>
          <p:nvPicPr>
            <p:cNvPr id="6253" name="Picture 109" descr="Do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" y="2939"/>
              <a:ext cx="442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4" name="Picture 110" descr="Do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2927"/>
              <a:ext cx="442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5" name="Picture 111" descr="Do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2927"/>
              <a:ext cx="442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6" name="Picture 112" descr="Do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" y="2927"/>
              <a:ext cx="442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7" name="Picture 113" descr="Do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2915"/>
              <a:ext cx="442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8" name="Picture 114" descr="Do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2927"/>
              <a:ext cx="442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59" name="Picture 115" descr="Teddy Bear 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308"/>
              <a:ext cx="339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0" name="Picture 116" descr="Teddy Bear 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3308"/>
              <a:ext cx="339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1" name="Picture 117" descr="Teddy Bear 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3308"/>
              <a:ext cx="339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2" name="Picture 118" descr="Teddy Bear 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" y="3308"/>
              <a:ext cx="339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63" name="Text Box 119"/>
          <p:cNvSpPr txBox="1">
            <a:spLocks noChangeArrowheads="1"/>
          </p:cNvSpPr>
          <p:nvPr/>
        </p:nvSpPr>
        <p:spPr bwMode="auto">
          <a:xfrm>
            <a:off x="7524750" y="4899025"/>
            <a:ext cx="142875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FFFFFF"/>
                </a:solidFill>
                <a:latin typeface="Comic Sans MS" pitchFamily="66" charset="0"/>
              </a:rPr>
              <a:t>A Picture</a:t>
            </a:r>
          </a:p>
        </p:txBody>
      </p:sp>
      <p:grpSp>
        <p:nvGrpSpPr>
          <p:cNvPr id="6264" name="Group 120"/>
          <p:cNvGrpSpPr>
            <a:grpSpLocks/>
          </p:cNvGrpSpPr>
          <p:nvPr/>
        </p:nvGrpSpPr>
        <p:grpSpPr bwMode="auto">
          <a:xfrm>
            <a:off x="593725" y="4484688"/>
            <a:ext cx="7656513" cy="2090737"/>
            <a:chOff x="374" y="2825"/>
            <a:chExt cx="4823" cy="1317"/>
          </a:xfrm>
        </p:grpSpPr>
        <p:grpSp>
          <p:nvGrpSpPr>
            <p:cNvPr id="6265" name="Group 121"/>
            <p:cNvGrpSpPr>
              <a:grpSpLocks/>
            </p:cNvGrpSpPr>
            <p:nvPr/>
          </p:nvGrpSpPr>
          <p:grpSpPr bwMode="auto">
            <a:xfrm>
              <a:off x="374" y="3869"/>
              <a:ext cx="4823" cy="273"/>
              <a:chOff x="459" y="2508"/>
              <a:chExt cx="4823" cy="273"/>
            </a:xfrm>
          </p:grpSpPr>
          <p:grpSp>
            <p:nvGrpSpPr>
              <p:cNvPr id="6266" name="Group 122"/>
              <p:cNvGrpSpPr>
                <a:grpSpLocks/>
              </p:cNvGrpSpPr>
              <p:nvPr/>
            </p:nvGrpSpPr>
            <p:grpSpPr bwMode="auto">
              <a:xfrm>
                <a:off x="459" y="2508"/>
                <a:ext cx="1771" cy="273"/>
                <a:chOff x="3872" y="1740"/>
                <a:chExt cx="1660" cy="273"/>
              </a:xfrm>
            </p:grpSpPr>
            <p:sp>
              <p:nvSpPr>
                <p:cNvPr id="6267" name="Rectangle 123" descr="Parchment"/>
                <p:cNvSpPr>
                  <a:spLocks noChangeArrowheads="1"/>
                </p:cNvSpPr>
                <p:nvPr/>
              </p:nvSpPr>
              <p:spPr bwMode="auto">
                <a:xfrm>
                  <a:off x="3872" y="1740"/>
                  <a:ext cx="1660" cy="272"/>
                </a:xfrm>
                <a:prstGeom prst="rect">
                  <a:avLst/>
                </a:prstGeom>
                <a:blipFill dpi="0" rotWithShape="0">
                  <a:blip r:embed="rId9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68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3896" y="1763"/>
                  <a:ext cx="142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 altLang="en-US" sz="2000" smtClean="0">
                      <a:solidFill>
                        <a:srgbClr val="000000"/>
                      </a:solidFill>
                      <a:latin typeface="Comic Sans MS" pitchFamily="66" charset="0"/>
                    </a:rPr>
                    <a:t>Dogs:Teddies  = </a:t>
                  </a:r>
                </a:p>
              </p:txBody>
            </p:sp>
          </p:grpSp>
          <p:sp>
            <p:nvSpPr>
              <p:cNvPr id="6269" name="Text Box 125" descr="Parchment"/>
              <p:cNvSpPr txBox="1">
                <a:spLocks noChangeArrowheads="1"/>
              </p:cNvSpPr>
              <p:nvPr/>
            </p:nvSpPr>
            <p:spPr bwMode="auto">
              <a:xfrm>
                <a:off x="2486" y="2516"/>
                <a:ext cx="2796" cy="256"/>
              </a:xfrm>
              <a:prstGeom prst="rect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3</a:t>
                </a:r>
                <a:r>
                  <a:rPr lang="en-GB" altLang="en-US" sz="2000" smtClean="0">
                    <a:solidFill>
                      <a:srgbClr val="000000"/>
                    </a:solidFill>
                    <a:latin typeface="Comic Sans MS" pitchFamily="66" charset="0"/>
                  </a:rPr>
                  <a:t> dogs for every </a:t>
                </a: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2</a:t>
                </a:r>
                <a:r>
                  <a:rPr lang="en-GB" altLang="en-US" sz="2000" smtClean="0">
                    <a:solidFill>
                      <a:srgbClr val="000000"/>
                    </a:solidFill>
                    <a:latin typeface="Comic Sans MS" pitchFamily="66" charset="0"/>
                  </a:rPr>
                  <a:t> teddies.</a:t>
                </a:r>
              </a:p>
            </p:txBody>
          </p:sp>
          <p:sp>
            <p:nvSpPr>
              <p:cNvPr id="6270" name="Text Box 126"/>
              <p:cNvSpPr txBox="1">
                <a:spLocks noChangeArrowheads="1"/>
              </p:cNvSpPr>
              <p:nvPr/>
            </p:nvSpPr>
            <p:spPr bwMode="auto">
              <a:xfrm>
                <a:off x="1720" y="2523"/>
                <a:ext cx="4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3:2</a:t>
                </a:r>
              </a:p>
            </p:txBody>
          </p:sp>
        </p:grpSp>
        <p:grpSp>
          <p:nvGrpSpPr>
            <p:cNvPr id="6271" name="Group 127"/>
            <p:cNvGrpSpPr>
              <a:grpSpLocks/>
            </p:cNvGrpSpPr>
            <p:nvPr/>
          </p:nvGrpSpPr>
          <p:grpSpPr bwMode="auto">
            <a:xfrm>
              <a:off x="523" y="2825"/>
              <a:ext cx="1128" cy="975"/>
              <a:chOff x="523" y="2825"/>
              <a:chExt cx="1128" cy="975"/>
            </a:xfrm>
          </p:grpSpPr>
          <p:sp>
            <p:nvSpPr>
              <p:cNvPr id="6272" name="Line 128"/>
              <p:cNvSpPr>
                <a:spLocks noChangeShapeType="1"/>
              </p:cNvSpPr>
              <p:nvPr/>
            </p:nvSpPr>
            <p:spPr bwMode="auto">
              <a:xfrm>
                <a:off x="965" y="3114"/>
                <a:ext cx="0" cy="45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73" name="Text Box 129"/>
              <p:cNvSpPr txBox="1">
                <a:spLocks noChangeArrowheads="1"/>
              </p:cNvSpPr>
              <p:nvPr/>
            </p:nvSpPr>
            <p:spPr bwMode="auto">
              <a:xfrm>
                <a:off x="523" y="3550"/>
                <a:ext cx="11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FFFFFF"/>
                    </a:solidFill>
                    <a:latin typeface="Comic Sans MS" pitchFamily="66" charset="0"/>
                  </a:rPr>
                  <a:t>Equivalently</a:t>
                </a:r>
              </a:p>
            </p:txBody>
          </p:sp>
          <p:sp>
            <p:nvSpPr>
              <p:cNvPr id="6274" name="Text Box 130"/>
              <p:cNvSpPr txBox="1">
                <a:spLocks noChangeArrowheads="1"/>
              </p:cNvSpPr>
              <p:nvPr/>
            </p:nvSpPr>
            <p:spPr bwMode="auto">
              <a:xfrm>
                <a:off x="698" y="2825"/>
                <a:ext cx="7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FFFFFF"/>
                    </a:solidFill>
                    <a:latin typeface="Comic Sans MS" pitchFamily="66" charset="0"/>
                    <a:sym typeface="Symbol" pitchFamily="18" charset="2"/>
                  </a:rPr>
                  <a:t> by 2</a:t>
                </a:r>
                <a:endParaRPr lang="en-GB" altLang="en-US" sz="2000" smtClean="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6275" name="Oval 131"/>
          <p:cNvSpPr>
            <a:spLocks noChangeArrowheads="1"/>
          </p:cNvSpPr>
          <p:nvPr/>
        </p:nvSpPr>
        <p:spPr bwMode="auto">
          <a:xfrm>
            <a:off x="2060575" y="4411663"/>
            <a:ext cx="2828925" cy="1495425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6276" name="Oval 132"/>
          <p:cNvSpPr>
            <a:spLocks noChangeArrowheads="1"/>
          </p:cNvSpPr>
          <p:nvPr/>
        </p:nvSpPr>
        <p:spPr bwMode="auto">
          <a:xfrm>
            <a:off x="4621213" y="4405313"/>
            <a:ext cx="2828925" cy="1495425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6277" name="Rectangle 1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704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6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5" grpId="0" build="p" animBg="1" autoUpdateAnimBg="0"/>
      <p:bldP spid="6263" grpId="0" animBg="1" autoUpdateAnimBg="0"/>
      <p:bldP spid="6275" grpId="0" animBg="1"/>
      <p:bldP spid="62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239000" y="3314700"/>
            <a:ext cx="1657350" cy="528638"/>
          </a:xfrm>
          <a:prstGeom prst="rect">
            <a:avLst/>
          </a:prstGeom>
          <a:gradFill rotWithShape="0">
            <a:gsLst>
              <a:gs pos="0">
                <a:srgbClr val="F8F8F8">
                  <a:gamma/>
                  <a:shade val="66275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srgbClr val="333399"/>
                </a:solidFill>
                <a:latin typeface="Comic Sans MS" pitchFamily="66" charset="0"/>
              </a:rPr>
              <a:t>20 parts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766763" y="4038600"/>
            <a:ext cx="2811462" cy="433388"/>
            <a:chOff x="3872" y="1740"/>
            <a:chExt cx="1660" cy="273"/>
          </a:xfrm>
        </p:grpSpPr>
        <p:sp>
          <p:nvSpPr>
            <p:cNvPr id="7172" name="Rectangle 4" descr="Parchment"/>
            <p:cNvSpPr>
              <a:spLocks noChangeArrowheads="1"/>
            </p:cNvSpPr>
            <p:nvPr/>
          </p:nvSpPr>
          <p:spPr bwMode="auto">
            <a:xfrm>
              <a:off x="3872" y="1740"/>
              <a:ext cx="1660" cy="272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3896" y="1763"/>
              <a:ext cx="14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Clowns:Ducks  = </a:t>
              </a:r>
            </a:p>
          </p:txBody>
        </p:sp>
      </p:grpSp>
      <p:sp>
        <p:nvSpPr>
          <p:cNvPr id="7174" name="Text Box 6" descr="Parchment"/>
          <p:cNvSpPr txBox="1">
            <a:spLocks noChangeArrowheads="1"/>
          </p:cNvSpPr>
          <p:nvPr/>
        </p:nvSpPr>
        <p:spPr bwMode="auto">
          <a:xfrm>
            <a:off x="3984625" y="4070350"/>
            <a:ext cx="4438650" cy="406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9</a:t>
            </a: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clowns for every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6</a:t>
            </a:r>
            <a:r>
              <a:rPr lang="en-GB" altLang="en-US" sz="200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ducks.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1938" y="4057650"/>
            <a:ext cx="74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9:6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2003425" y="4781550"/>
            <a:ext cx="6038850" cy="998538"/>
            <a:chOff x="782" y="2820"/>
            <a:chExt cx="4584" cy="903"/>
          </a:xfrm>
        </p:grpSpPr>
        <p:pic>
          <p:nvPicPr>
            <p:cNvPr id="7177" name="Picture 9" descr="Doll - Clown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2844"/>
              <a:ext cx="296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Doll - Clown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" y="2828"/>
              <a:ext cx="296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9" name="Picture 11" descr="Doll - Clown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" y="2828"/>
              <a:ext cx="296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Doll - Clown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2828"/>
              <a:ext cx="296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1" name="Picture 13" descr="Doll - Clown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" y="2820"/>
              <a:ext cx="296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Doll - Clown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" y="2836"/>
              <a:ext cx="296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3" name="Picture 15" descr="Doll - Clown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" y="2828"/>
              <a:ext cx="296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Doll - Clown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2820"/>
              <a:ext cx="296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5" name="Picture 17" descr="Doll - Clown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" y="2828"/>
              <a:ext cx="296" cy="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Stuffed Du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" y="3318"/>
              <a:ext cx="269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7" name="Picture 19" descr="Stuffed Du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318"/>
              <a:ext cx="269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Stuffed Du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3302"/>
              <a:ext cx="269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9" name="Picture 21" descr="Stuffed Du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334"/>
              <a:ext cx="269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Stuffed Du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" y="3318"/>
              <a:ext cx="269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1" name="Picture 23" descr="Stuffed Du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" y="3310"/>
              <a:ext cx="269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193675" y="219075"/>
            <a:ext cx="8393113" cy="3721100"/>
            <a:chOff x="122" y="138"/>
            <a:chExt cx="5287" cy="2344"/>
          </a:xfrm>
        </p:grpSpPr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>
              <a:off x="261" y="501"/>
              <a:ext cx="5148" cy="1476"/>
            </a:xfrm>
            <a:prstGeom prst="rect">
              <a:avLst/>
            </a:prstGeom>
            <a:gradFill rotWithShape="0">
              <a:gsLst>
                <a:gs pos="0">
                  <a:srgbClr val="FFFFCC">
                    <a:gamma/>
                    <a:shade val="6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762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2169" y="138"/>
              <a:ext cx="1452" cy="294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0000"/>
                  </a:solidFill>
                  <a:latin typeface="Comic Sans MS" pitchFamily="66" charset="0"/>
                </a:rPr>
                <a:t>The Toy Box</a:t>
              </a:r>
            </a:p>
          </p:txBody>
        </p:sp>
        <p:grpSp>
          <p:nvGrpSpPr>
            <p:cNvPr id="7195" name="Group 27"/>
            <p:cNvGrpSpPr>
              <a:grpSpLocks/>
            </p:cNvGrpSpPr>
            <p:nvPr/>
          </p:nvGrpSpPr>
          <p:grpSpPr bwMode="auto">
            <a:xfrm>
              <a:off x="538" y="624"/>
              <a:ext cx="4638" cy="1323"/>
              <a:chOff x="742" y="588"/>
              <a:chExt cx="4638" cy="1323"/>
            </a:xfrm>
          </p:grpSpPr>
          <p:pic>
            <p:nvPicPr>
              <p:cNvPr id="7196" name="Picture 28" descr="Doll - Clown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4" y="1416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7" name="Picture 29" descr="Stuffed Duc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2" y="1162"/>
                <a:ext cx="269" cy="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198" name="Group 30"/>
              <p:cNvGrpSpPr>
                <a:grpSpLocks/>
              </p:cNvGrpSpPr>
              <p:nvPr/>
            </p:nvGrpSpPr>
            <p:grpSpPr bwMode="auto">
              <a:xfrm>
                <a:off x="2140" y="709"/>
                <a:ext cx="219" cy="416"/>
                <a:chOff x="2716" y="637"/>
                <a:chExt cx="219" cy="416"/>
              </a:xfrm>
            </p:grpSpPr>
            <p:sp>
              <p:nvSpPr>
                <p:cNvPr id="7199" name="Freeform 31"/>
                <p:cNvSpPr>
                  <a:spLocks/>
                </p:cNvSpPr>
                <p:nvPr/>
              </p:nvSpPr>
              <p:spPr bwMode="auto">
                <a:xfrm>
                  <a:off x="2722" y="729"/>
                  <a:ext cx="23" cy="45"/>
                </a:xfrm>
                <a:custGeom>
                  <a:avLst/>
                  <a:gdLst>
                    <a:gd name="T0" fmla="*/ 145 w 290"/>
                    <a:gd name="T1" fmla="*/ 597 h 597"/>
                    <a:gd name="T2" fmla="*/ 173 w 290"/>
                    <a:gd name="T3" fmla="*/ 594 h 597"/>
                    <a:gd name="T4" fmla="*/ 200 w 290"/>
                    <a:gd name="T5" fmla="*/ 585 h 597"/>
                    <a:gd name="T6" fmla="*/ 225 w 290"/>
                    <a:gd name="T7" fmla="*/ 571 h 597"/>
                    <a:gd name="T8" fmla="*/ 247 w 290"/>
                    <a:gd name="T9" fmla="*/ 554 h 597"/>
                    <a:gd name="T10" fmla="*/ 264 w 290"/>
                    <a:gd name="T11" fmla="*/ 533 h 597"/>
                    <a:gd name="T12" fmla="*/ 277 w 290"/>
                    <a:gd name="T13" fmla="*/ 509 h 597"/>
                    <a:gd name="T14" fmla="*/ 287 w 290"/>
                    <a:gd name="T15" fmla="*/ 481 h 597"/>
                    <a:gd name="T16" fmla="*/ 290 w 290"/>
                    <a:gd name="T17" fmla="*/ 453 h 597"/>
                    <a:gd name="T18" fmla="*/ 290 w 290"/>
                    <a:gd name="T19" fmla="*/ 144 h 597"/>
                    <a:gd name="T20" fmla="*/ 287 w 290"/>
                    <a:gd name="T21" fmla="*/ 114 h 597"/>
                    <a:gd name="T22" fmla="*/ 277 w 290"/>
                    <a:gd name="T23" fmla="*/ 88 h 597"/>
                    <a:gd name="T24" fmla="*/ 264 w 290"/>
                    <a:gd name="T25" fmla="*/ 63 h 597"/>
                    <a:gd name="T26" fmla="*/ 247 w 290"/>
                    <a:gd name="T27" fmla="*/ 43 h 597"/>
                    <a:gd name="T28" fmla="*/ 225 w 290"/>
                    <a:gd name="T29" fmla="*/ 24 h 597"/>
                    <a:gd name="T30" fmla="*/ 200 w 290"/>
                    <a:gd name="T31" fmla="*/ 10 h 597"/>
                    <a:gd name="T32" fmla="*/ 173 w 290"/>
                    <a:gd name="T33" fmla="*/ 2 h 597"/>
                    <a:gd name="T34" fmla="*/ 145 w 290"/>
                    <a:gd name="T35" fmla="*/ 0 h 597"/>
                    <a:gd name="T36" fmla="*/ 115 w 290"/>
                    <a:gd name="T37" fmla="*/ 2 h 597"/>
                    <a:gd name="T38" fmla="*/ 89 w 290"/>
                    <a:gd name="T39" fmla="*/ 10 h 597"/>
                    <a:gd name="T40" fmla="*/ 64 w 290"/>
                    <a:gd name="T41" fmla="*/ 24 h 597"/>
                    <a:gd name="T42" fmla="*/ 43 w 290"/>
                    <a:gd name="T43" fmla="*/ 43 h 597"/>
                    <a:gd name="T44" fmla="*/ 24 w 290"/>
                    <a:gd name="T45" fmla="*/ 63 h 597"/>
                    <a:gd name="T46" fmla="*/ 11 w 290"/>
                    <a:gd name="T47" fmla="*/ 88 h 597"/>
                    <a:gd name="T48" fmla="*/ 2 w 290"/>
                    <a:gd name="T49" fmla="*/ 114 h 597"/>
                    <a:gd name="T50" fmla="*/ 0 w 290"/>
                    <a:gd name="T51" fmla="*/ 144 h 597"/>
                    <a:gd name="T52" fmla="*/ 0 w 290"/>
                    <a:gd name="T53" fmla="*/ 453 h 597"/>
                    <a:gd name="T54" fmla="*/ 2 w 290"/>
                    <a:gd name="T55" fmla="*/ 481 h 597"/>
                    <a:gd name="T56" fmla="*/ 11 w 290"/>
                    <a:gd name="T57" fmla="*/ 509 h 597"/>
                    <a:gd name="T58" fmla="*/ 24 w 290"/>
                    <a:gd name="T59" fmla="*/ 533 h 597"/>
                    <a:gd name="T60" fmla="*/ 43 w 290"/>
                    <a:gd name="T61" fmla="*/ 554 h 597"/>
                    <a:gd name="T62" fmla="*/ 64 w 290"/>
                    <a:gd name="T63" fmla="*/ 571 h 597"/>
                    <a:gd name="T64" fmla="*/ 89 w 290"/>
                    <a:gd name="T65" fmla="*/ 585 h 597"/>
                    <a:gd name="T66" fmla="*/ 115 w 290"/>
                    <a:gd name="T67" fmla="*/ 594 h 597"/>
                    <a:gd name="T68" fmla="*/ 145 w 290"/>
                    <a:gd name="T69" fmla="*/ 597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90" h="597">
                      <a:moveTo>
                        <a:pt x="145" y="597"/>
                      </a:moveTo>
                      <a:lnTo>
                        <a:pt x="173" y="594"/>
                      </a:lnTo>
                      <a:lnTo>
                        <a:pt x="200" y="585"/>
                      </a:lnTo>
                      <a:lnTo>
                        <a:pt x="225" y="571"/>
                      </a:lnTo>
                      <a:lnTo>
                        <a:pt x="247" y="554"/>
                      </a:lnTo>
                      <a:lnTo>
                        <a:pt x="264" y="533"/>
                      </a:lnTo>
                      <a:lnTo>
                        <a:pt x="277" y="509"/>
                      </a:lnTo>
                      <a:lnTo>
                        <a:pt x="287" y="481"/>
                      </a:lnTo>
                      <a:lnTo>
                        <a:pt x="290" y="453"/>
                      </a:lnTo>
                      <a:lnTo>
                        <a:pt x="290" y="144"/>
                      </a:lnTo>
                      <a:lnTo>
                        <a:pt x="287" y="114"/>
                      </a:lnTo>
                      <a:lnTo>
                        <a:pt x="277" y="88"/>
                      </a:lnTo>
                      <a:lnTo>
                        <a:pt x="264" y="63"/>
                      </a:lnTo>
                      <a:lnTo>
                        <a:pt x="247" y="43"/>
                      </a:lnTo>
                      <a:lnTo>
                        <a:pt x="225" y="24"/>
                      </a:lnTo>
                      <a:lnTo>
                        <a:pt x="200" y="10"/>
                      </a:lnTo>
                      <a:lnTo>
                        <a:pt x="173" y="2"/>
                      </a:lnTo>
                      <a:lnTo>
                        <a:pt x="145" y="0"/>
                      </a:lnTo>
                      <a:lnTo>
                        <a:pt x="115" y="2"/>
                      </a:lnTo>
                      <a:lnTo>
                        <a:pt x="89" y="10"/>
                      </a:lnTo>
                      <a:lnTo>
                        <a:pt x="64" y="24"/>
                      </a:lnTo>
                      <a:lnTo>
                        <a:pt x="43" y="43"/>
                      </a:lnTo>
                      <a:lnTo>
                        <a:pt x="24" y="63"/>
                      </a:lnTo>
                      <a:lnTo>
                        <a:pt x="11" y="88"/>
                      </a:lnTo>
                      <a:lnTo>
                        <a:pt x="2" y="114"/>
                      </a:lnTo>
                      <a:lnTo>
                        <a:pt x="0" y="144"/>
                      </a:lnTo>
                      <a:lnTo>
                        <a:pt x="0" y="453"/>
                      </a:lnTo>
                      <a:lnTo>
                        <a:pt x="2" y="481"/>
                      </a:lnTo>
                      <a:lnTo>
                        <a:pt x="11" y="509"/>
                      </a:lnTo>
                      <a:lnTo>
                        <a:pt x="24" y="533"/>
                      </a:lnTo>
                      <a:lnTo>
                        <a:pt x="43" y="554"/>
                      </a:lnTo>
                      <a:lnTo>
                        <a:pt x="64" y="571"/>
                      </a:lnTo>
                      <a:lnTo>
                        <a:pt x="89" y="585"/>
                      </a:lnTo>
                      <a:lnTo>
                        <a:pt x="115" y="594"/>
                      </a:lnTo>
                      <a:lnTo>
                        <a:pt x="145" y="597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/>
              </p:nvSpPr>
              <p:spPr bwMode="auto">
                <a:xfrm>
                  <a:off x="2716" y="711"/>
                  <a:ext cx="41" cy="51"/>
                </a:xfrm>
                <a:custGeom>
                  <a:avLst/>
                  <a:gdLst>
                    <a:gd name="T0" fmla="*/ 31 w 531"/>
                    <a:gd name="T1" fmla="*/ 660 h 660"/>
                    <a:gd name="T2" fmla="*/ 531 w 531"/>
                    <a:gd name="T3" fmla="*/ 24 h 660"/>
                    <a:gd name="T4" fmla="*/ 500 w 531"/>
                    <a:gd name="T5" fmla="*/ 0 h 660"/>
                    <a:gd name="T6" fmla="*/ 0 w 531"/>
                    <a:gd name="T7" fmla="*/ 636 h 660"/>
                    <a:gd name="T8" fmla="*/ 31 w 531"/>
                    <a:gd name="T9" fmla="*/ 66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1" h="660">
                      <a:moveTo>
                        <a:pt x="31" y="660"/>
                      </a:moveTo>
                      <a:lnTo>
                        <a:pt x="531" y="24"/>
                      </a:lnTo>
                      <a:lnTo>
                        <a:pt x="500" y="0"/>
                      </a:lnTo>
                      <a:lnTo>
                        <a:pt x="0" y="636"/>
                      </a:lnTo>
                      <a:lnTo>
                        <a:pt x="31" y="660"/>
                      </a:lnTo>
                      <a:close/>
                    </a:path>
                  </a:pathLst>
                </a:custGeom>
                <a:solidFill>
                  <a:srgbClr val="B34D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/>
              </p:nvSpPr>
              <p:spPr bwMode="auto">
                <a:xfrm>
                  <a:off x="2754" y="702"/>
                  <a:ext cx="10" cy="11"/>
                </a:xfrm>
                <a:custGeom>
                  <a:avLst/>
                  <a:gdLst>
                    <a:gd name="T0" fmla="*/ 6 w 122"/>
                    <a:gd name="T1" fmla="*/ 142 h 144"/>
                    <a:gd name="T2" fmla="*/ 11 w 122"/>
                    <a:gd name="T3" fmla="*/ 144 h 144"/>
                    <a:gd name="T4" fmla="*/ 21 w 122"/>
                    <a:gd name="T5" fmla="*/ 144 h 144"/>
                    <a:gd name="T6" fmla="*/ 30 w 122"/>
                    <a:gd name="T7" fmla="*/ 141 h 144"/>
                    <a:gd name="T8" fmla="*/ 41 w 122"/>
                    <a:gd name="T9" fmla="*/ 136 h 144"/>
                    <a:gd name="T10" fmla="*/ 53 w 122"/>
                    <a:gd name="T11" fmla="*/ 127 h 144"/>
                    <a:gd name="T12" fmla="*/ 64 w 122"/>
                    <a:gd name="T13" fmla="*/ 118 h 144"/>
                    <a:gd name="T14" fmla="*/ 76 w 122"/>
                    <a:gd name="T15" fmla="*/ 105 h 144"/>
                    <a:gd name="T16" fmla="*/ 88 w 122"/>
                    <a:gd name="T17" fmla="*/ 93 h 144"/>
                    <a:gd name="T18" fmla="*/ 98 w 122"/>
                    <a:gd name="T19" fmla="*/ 77 h 144"/>
                    <a:gd name="T20" fmla="*/ 107 w 122"/>
                    <a:gd name="T21" fmla="*/ 63 h 144"/>
                    <a:gd name="T22" fmla="*/ 113 w 122"/>
                    <a:gd name="T23" fmla="*/ 49 h 144"/>
                    <a:gd name="T24" fmla="*/ 119 w 122"/>
                    <a:gd name="T25" fmla="*/ 37 h 144"/>
                    <a:gd name="T26" fmla="*/ 122 w 122"/>
                    <a:gd name="T27" fmla="*/ 25 h 144"/>
                    <a:gd name="T28" fmla="*/ 122 w 122"/>
                    <a:gd name="T29" fmla="*/ 15 h 144"/>
                    <a:gd name="T30" fmla="*/ 119 w 122"/>
                    <a:gd name="T31" fmla="*/ 7 h 144"/>
                    <a:gd name="T32" fmla="*/ 116 w 122"/>
                    <a:gd name="T33" fmla="*/ 3 h 144"/>
                    <a:gd name="T34" fmla="*/ 109 w 122"/>
                    <a:gd name="T35" fmla="*/ 0 h 144"/>
                    <a:gd name="T36" fmla="*/ 101 w 122"/>
                    <a:gd name="T37" fmla="*/ 0 h 144"/>
                    <a:gd name="T38" fmla="*/ 90 w 122"/>
                    <a:gd name="T39" fmla="*/ 2 h 144"/>
                    <a:gd name="T40" fmla="*/ 81 w 122"/>
                    <a:gd name="T41" fmla="*/ 8 h 144"/>
                    <a:gd name="T42" fmla="*/ 68 w 122"/>
                    <a:gd name="T43" fmla="*/ 15 h 144"/>
                    <a:gd name="T44" fmla="*/ 57 w 122"/>
                    <a:gd name="T45" fmla="*/ 26 h 144"/>
                    <a:gd name="T46" fmla="*/ 46 w 122"/>
                    <a:gd name="T47" fmla="*/ 37 h 144"/>
                    <a:gd name="T48" fmla="*/ 34 w 122"/>
                    <a:gd name="T49" fmla="*/ 52 h 144"/>
                    <a:gd name="T50" fmla="*/ 24 w 122"/>
                    <a:gd name="T51" fmla="*/ 65 h 144"/>
                    <a:gd name="T52" fmla="*/ 15 w 122"/>
                    <a:gd name="T53" fmla="*/ 80 h 144"/>
                    <a:gd name="T54" fmla="*/ 8 w 122"/>
                    <a:gd name="T55" fmla="*/ 93 h 144"/>
                    <a:gd name="T56" fmla="*/ 4 w 122"/>
                    <a:gd name="T57" fmla="*/ 107 h 144"/>
                    <a:gd name="T58" fmla="*/ 0 w 122"/>
                    <a:gd name="T59" fmla="*/ 118 h 144"/>
                    <a:gd name="T60" fmla="*/ 0 w 122"/>
                    <a:gd name="T61" fmla="*/ 127 h 144"/>
                    <a:gd name="T62" fmla="*/ 1 w 122"/>
                    <a:gd name="T63" fmla="*/ 136 h 144"/>
                    <a:gd name="T64" fmla="*/ 6 w 122"/>
                    <a:gd name="T65" fmla="*/ 14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2" h="144">
                      <a:moveTo>
                        <a:pt x="6" y="142"/>
                      </a:moveTo>
                      <a:lnTo>
                        <a:pt x="11" y="144"/>
                      </a:lnTo>
                      <a:lnTo>
                        <a:pt x="21" y="144"/>
                      </a:lnTo>
                      <a:lnTo>
                        <a:pt x="30" y="141"/>
                      </a:lnTo>
                      <a:lnTo>
                        <a:pt x="41" y="136"/>
                      </a:lnTo>
                      <a:lnTo>
                        <a:pt x="53" y="127"/>
                      </a:lnTo>
                      <a:lnTo>
                        <a:pt x="64" y="118"/>
                      </a:lnTo>
                      <a:lnTo>
                        <a:pt x="76" y="105"/>
                      </a:lnTo>
                      <a:lnTo>
                        <a:pt x="88" y="93"/>
                      </a:lnTo>
                      <a:lnTo>
                        <a:pt x="98" y="77"/>
                      </a:lnTo>
                      <a:lnTo>
                        <a:pt x="107" y="63"/>
                      </a:lnTo>
                      <a:lnTo>
                        <a:pt x="113" y="49"/>
                      </a:lnTo>
                      <a:lnTo>
                        <a:pt x="119" y="37"/>
                      </a:lnTo>
                      <a:lnTo>
                        <a:pt x="122" y="25"/>
                      </a:lnTo>
                      <a:lnTo>
                        <a:pt x="122" y="15"/>
                      </a:lnTo>
                      <a:lnTo>
                        <a:pt x="119" y="7"/>
                      </a:lnTo>
                      <a:lnTo>
                        <a:pt x="116" y="3"/>
                      </a:lnTo>
                      <a:lnTo>
                        <a:pt x="109" y="0"/>
                      </a:lnTo>
                      <a:lnTo>
                        <a:pt x="101" y="0"/>
                      </a:lnTo>
                      <a:lnTo>
                        <a:pt x="90" y="2"/>
                      </a:lnTo>
                      <a:lnTo>
                        <a:pt x="81" y="8"/>
                      </a:lnTo>
                      <a:lnTo>
                        <a:pt x="68" y="15"/>
                      </a:lnTo>
                      <a:lnTo>
                        <a:pt x="57" y="26"/>
                      </a:lnTo>
                      <a:lnTo>
                        <a:pt x="46" y="37"/>
                      </a:lnTo>
                      <a:lnTo>
                        <a:pt x="34" y="52"/>
                      </a:lnTo>
                      <a:lnTo>
                        <a:pt x="24" y="65"/>
                      </a:lnTo>
                      <a:lnTo>
                        <a:pt x="15" y="80"/>
                      </a:lnTo>
                      <a:lnTo>
                        <a:pt x="8" y="93"/>
                      </a:lnTo>
                      <a:lnTo>
                        <a:pt x="4" y="107"/>
                      </a:lnTo>
                      <a:lnTo>
                        <a:pt x="0" y="118"/>
                      </a:lnTo>
                      <a:lnTo>
                        <a:pt x="0" y="127"/>
                      </a:lnTo>
                      <a:lnTo>
                        <a:pt x="1" y="136"/>
                      </a:lnTo>
                      <a:lnTo>
                        <a:pt x="6" y="142"/>
                      </a:lnTo>
                      <a:close/>
                    </a:path>
                  </a:pathLst>
                </a:custGeom>
                <a:solidFill>
                  <a:srgbClr val="B34D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/>
              </p:nvSpPr>
              <p:spPr bwMode="auto">
                <a:xfrm>
                  <a:off x="2722" y="730"/>
                  <a:ext cx="6" cy="19"/>
                </a:xfrm>
                <a:custGeom>
                  <a:avLst/>
                  <a:gdLst>
                    <a:gd name="T0" fmla="*/ 39 w 77"/>
                    <a:gd name="T1" fmla="*/ 242 h 242"/>
                    <a:gd name="T2" fmla="*/ 46 w 77"/>
                    <a:gd name="T3" fmla="*/ 240 h 242"/>
                    <a:gd name="T4" fmla="*/ 53 w 77"/>
                    <a:gd name="T5" fmla="*/ 238 h 242"/>
                    <a:gd name="T6" fmla="*/ 60 w 77"/>
                    <a:gd name="T7" fmla="*/ 234 h 242"/>
                    <a:gd name="T8" fmla="*/ 66 w 77"/>
                    <a:gd name="T9" fmla="*/ 229 h 242"/>
                    <a:gd name="T10" fmla="*/ 70 w 77"/>
                    <a:gd name="T11" fmla="*/ 223 h 242"/>
                    <a:gd name="T12" fmla="*/ 74 w 77"/>
                    <a:gd name="T13" fmla="*/ 217 h 242"/>
                    <a:gd name="T14" fmla="*/ 76 w 77"/>
                    <a:gd name="T15" fmla="*/ 210 h 242"/>
                    <a:gd name="T16" fmla="*/ 77 w 77"/>
                    <a:gd name="T17" fmla="*/ 202 h 242"/>
                    <a:gd name="T18" fmla="*/ 77 w 77"/>
                    <a:gd name="T19" fmla="*/ 38 h 242"/>
                    <a:gd name="T20" fmla="*/ 76 w 77"/>
                    <a:gd name="T21" fmla="*/ 30 h 242"/>
                    <a:gd name="T22" fmla="*/ 74 w 77"/>
                    <a:gd name="T23" fmla="*/ 23 h 242"/>
                    <a:gd name="T24" fmla="*/ 70 w 77"/>
                    <a:gd name="T25" fmla="*/ 17 h 242"/>
                    <a:gd name="T26" fmla="*/ 66 w 77"/>
                    <a:gd name="T27" fmla="*/ 11 h 242"/>
                    <a:gd name="T28" fmla="*/ 60 w 77"/>
                    <a:gd name="T29" fmla="*/ 5 h 242"/>
                    <a:gd name="T30" fmla="*/ 53 w 77"/>
                    <a:gd name="T31" fmla="*/ 2 h 242"/>
                    <a:gd name="T32" fmla="*/ 46 w 77"/>
                    <a:gd name="T33" fmla="*/ 0 h 242"/>
                    <a:gd name="T34" fmla="*/ 39 w 77"/>
                    <a:gd name="T35" fmla="*/ 0 h 242"/>
                    <a:gd name="T36" fmla="*/ 31 w 77"/>
                    <a:gd name="T37" fmla="*/ 0 h 242"/>
                    <a:gd name="T38" fmla="*/ 23 w 77"/>
                    <a:gd name="T39" fmla="*/ 2 h 242"/>
                    <a:gd name="T40" fmla="*/ 17 w 77"/>
                    <a:gd name="T41" fmla="*/ 5 h 242"/>
                    <a:gd name="T42" fmla="*/ 12 w 77"/>
                    <a:gd name="T43" fmla="*/ 11 h 242"/>
                    <a:gd name="T44" fmla="*/ 6 w 77"/>
                    <a:gd name="T45" fmla="*/ 17 h 242"/>
                    <a:gd name="T46" fmla="*/ 2 w 77"/>
                    <a:gd name="T47" fmla="*/ 23 h 242"/>
                    <a:gd name="T48" fmla="*/ 0 w 77"/>
                    <a:gd name="T49" fmla="*/ 30 h 242"/>
                    <a:gd name="T50" fmla="*/ 0 w 77"/>
                    <a:gd name="T51" fmla="*/ 38 h 242"/>
                    <a:gd name="T52" fmla="*/ 0 w 77"/>
                    <a:gd name="T53" fmla="*/ 202 h 242"/>
                    <a:gd name="T54" fmla="*/ 0 w 77"/>
                    <a:gd name="T55" fmla="*/ 210 h 242"/>
                    <a:gd name="T56" fmla="*/ 2 w 77"/>
                    <a:gd name="T57" fmla="*/ 217 h 242"/>
                    <a:gd name="T58" fmla="*/ 6 w 77"/>
                    <a:gd name="T59" fmla="*/ 223 h 242"/>
                    <a:gd name="T60" fmla="*/ 12 w 77"/>
                    <a:gd name="T61" fmla="*/ 229 h 242"/>
                    <a:gd name="T62" fmla="*/ 17 w 77"/>
                    <a:gd name="T63" fmla="*/ 234 h 242"/>
                    <a:gd name="T64" fmla="*/ 23 w 77"/>
                    <a:gd name="T65" fmla="*/ 238 h 242"/>
                    <a:gd name="T66" fmla="*/ 31 w 77"/>
                    <a:gd name="T67" fmla="*/ 240 h 242"/>
                    <a:gd name="T68" fmla="*/ 39 w 77"/>
                    <a:gd name="T6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2">
                      <a:moveTo>
                        <a:pt x="39" y="242"/>
                      </a:moveTo>
                      <a:lnTo>
                        <a:pt x="46" y="240"/>
                      </a:lnTo>
                      <a:lnTo>
                        <a:pt x="53" y="238"/>
                      </a:lnTo>
                      <a:lnTo>
                        <a:pt x="60" y="234"/>
                      </a:lnTo>
                      <a:lnTo>
                        <a:pt x="66" y="229"/>
                      </a:lnTo>
                      <a:lnTo>
                        <a:pt x="70" y="223"/>
                      </a:lnTo>
                      <a:lnTo>
                        <a:pt x="74" y="217"/>
                      </a:lnTo>
                      <a:lnTo>
                        <a:pt x="76" y="210"/>
                      </a:lnTo>
                      <a:lnTo>
                        <a:pt x="77" y="202"/>
                      </a:lnTo>
                      <a:lnTo>
                        <a:pt x="77" y="38"/>
                      </a:lnTo>
                      <a:lnTo>
                        <a:pt x="76" y="30"/>
                      </a:lnTo>
                      <a:lnTo>
                        <a:pt x="74" y="23"/>
                      </a:lnTo>
                      <a:lnTo>
                        <a:pt x="70" y="17"/>
                      </a:lnTo>
                      <a:lnTo>
                        <a:pt x="66" y="11"/>
                      </a:lnTo>
                      <a:lnTo>
                        <a:pt x="60" y="5"/>
                      </a:lnTo>
                      <a:lnTo>
                        <a:pt x="53" y="2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3" y="2"/>
                      </a:lnTo>
                      <a:lnTo>
                        <a:pt x="17" y="5"/>
                      </a:lnTo>
                      <a:lnTo>
                        <a:pt x="12" y="11"/>
                      </a:lnTo>
                      <a:lnTo>
                        <a:pt x="6" y="17"/>
                      </a:lnTo>
                      <a:lnTo>
                        <a:pt x="2" y="23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202"/>
                      </a:lnTo>
                      <a:lnTo>
                        <a:pt x="0" y="210"/>
                      </a:lnTo>
                      <a:lnTo>
                        <a:pt x="2" y="217"/>
                      </a:lnTo>
                      <a:lnTo>
                        <a:pt x="6" y="223"/>
                      </a:lnTo>
                      <a:lnTo>
                        <a:pt x="12" y="229"/>
                      </a:lnTo>
                      <a:lnTo>
                        <a:pt x="17" y="234"/>
                      </a:lnTo>
                      <a:lnTo>
                        <a:pt x="23" y="238"/>
                      </a:lnTo>
                      <a:lnTo>
                        <a:pt x="31" y="240"/>
                      </a:lnTo>
                      <a:lnTo>
                        <a:pt x="39" y="24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/>
              </p:nvSpPr>
              <p:spPr bwMode="auto">
                <a:xfrm>
                  <a:off x="2728" y="724"/>
                  <a:ext cx="6" cy="19"/>
                </a:xfrm>
                <a:custGeom>
                  <a:avLst/>
                  <a:gdLst>
                    <a:gd name="T0" fmla="*/ 39 w 78"/>
                    <a:gd name="T1" fmla="*/ 241 h 241"/>
                    <a:gd name="T2" fmla="*/ 46 w 78"/>
                    <a:gd name="T3" fmla="*/ 240 h 241"/>
                    <a:gd name="T4" fmla="*/ 54 w 78"/>
                    <a:gd name="T5" fmla="*/ 238 h 241"/>
                    <a:gd name="T6" fmla="*/ 60 w 78"/>
                    <a:gd name="T7" fmla="*/ 234 h 241"/>
                    <a:gd name="T8" fmla="*/ 66 w 78"/>
                    <a:gd name="T9" fmla="*/ 230 h 241"/>
                    <a:gd name="T10" fmla="*/ 70 w 78"/>
                    <a:gd name="T11" fmla="*/ 223 h 241"/>
                    <a:gd name="T12" fmla="*/ 74 w 78"/>
                    <a:gd name="T13" fmla="*/ 217 h 241"/>
                    <a:gd name="T14" fmla="*/ 76 w 78"/>
                    <a:gd name="T15" fmla="*/ 210 h 241"/>
                    <a:gd name="T16" fmla="*/ 78 w 78"/>
                    <a:gd name="T17" fmla="*/ 203 h 241"/>
                    <a:gd name="T18" fmla="*/ 78 w 78"/>
                    <a:gd name="T19" fmla="*/ 39 h 241"/>
                    <a:gd name="T20" fmla="*/ 76 w 78"/>
                    <a:gd name="T21" fmla="*/ 30 h 241"/>
                    <a:gd name="T22" fmla="*/ 74 w 78"/>
                    <a:gd name="T23" fmla="*/ 23 h 241"/>
                    <a:gd name="T24" fmla="*/ 70 w 78"/>
                    <a:gd name="T25" fmla="*/ 17 h 241"/>
                    <a:gd name="T26" fmla="*/ 66 w 78"/>
                    <a:gd name="T27" fmla="*/ 12 h 241"/>
                    <a:gd name="T28" fmla="*/ 60 w 78"/>
                    <a:gd name="T29" fmla="*/ 5 h 241"/>
                    <a:gd name="T30" fmla="*/ 54 w 78"/>
                    <a:gd name="T31" fmla="*/ 2 h 241"/>
                    <a:gd name="T32" fmla="*/ 46 w 78"/>
                    <a:gd name="T33" fmla="*/ 0 h 241"/>
                    <a:gd name="T34" fmla="*/ 39 w 78"/>
                    <a:gd name="T35" fmla="*/ 0 h 241"/>
                    <a:gd name="T36" fmla="*/ 31 w 78"/>
                    <a:gd name="T37" fmla="*/ 0 h 241"/>
                    <a:gd name="T38" fmla="*/ 23 w 78"/>
                    <a:gd name="T39" fmla="*/ 2 h 241"/>
                    <a:gd name="T40" fmla="*/ 17 w 78"/>
                    <a:gd name="T41" fmla="*/ 5 h 241"/>
                    <a:gd name="T42" fmla="*/ 12 w 78"/>
                    <a:gd name="T43" fmla="*/ 12 h 241"/>
                    <a:gd name="T44" fmla="*/ 6 w 78"/>
                    <a:gd name="T45" fmla="*/ 17 h 241"/>
                    <a:gd name="T46" fmla="*/ 3 w 78"/>
                    <a:gd name="T47" fmla="*/ 23 h 241"/>
                    <a:gd name="T48" fmla="*/ 0 w 78"/>
                    <a:gd name="T49" fmla="*/ 30 h 241"/>
                    <a:gd name="T50" fmla="*/ 0 w 78"/>
                    <a:gd name="T51" fmla="*/ 39 h 241"/>
                    <a:gd name="T52" fmla="*/ 0 w 78"/>
                    <a:gd name="T53" fmla="*/ 203 h 241"/>
                    <a:gd name="T54" fmla="*/ 0 w 78"/>
                    <a:gd name="T55" fmla="*/ 210 h 241"/>
                    <a:gd name="T56" fmla="*/ 3 w 78"/>
                    <a:gd name="T57" fmla="*/ 217 h 241"/>
                    <a:gd name="T58" fmla="*/ 6 w 78"/>
                    <a:gd name="T59" fmla="*/ 223 h 241"/>
                    <a:gd name="T60" fmla="*/ 12 w 78"/>
                    <a:gd name="T61" fmla="*/ 230 h 241"/>
                    <a:gd name="T62" fmla="*/ 17 w 78"/>
                    <a:gd name="T63" fmla="*/ 234 h 241"/>
                    <a:gd name="T64" fmla="*/ 23 w 78"/>
                    <a:gd name="T65" fmla="*/ 238 h 241"/>
                    <a:gd name="T66" fmla="*/ 31 w 78"/>
                    <a:gd name="T67" fmla="*/ 240 h 241"/>
                    <a:gd name="T68" fmla="*/ 39 w 78"/>
                    <a:gd name="T69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8" h="241">
                      <a:moveTo>
                        <a:pt x="39" y="241"/>
                      </a:moveTo>
                      <a:lnTo>
                        <a:pt x="46" y="240"/>
                      </a:lnTo>
                      <a:lnTo>
                        <a:pt x="54" y="238"/>
                      </a:lnTo>
                      <a:lnTo>
                        <a:pt x="60" y="234"/>
                      </a:lnTo>
                      <a:lnTo>
                        <a:pt x="66" y="230"/>
                      </a:lnTo>
                      <a:lnTo>
                        <a:pt x="70" y="223"/>
                      </a:lnTo>
                      <a:lnTo>
                        <a:pt x="74" y="217"/>
                      </a:lnTo>
                      <a:lnTo>
                        <a:pt x="76" y="210"/>
                      </a:lnTo>
                      <a:lnTo>
                        <a:pt x="78" y="203"/>
                      </a:lnTo>
                      <a:lnTo>
                        <a:pt x="78" y="39"/>
                      </a:lnTo>
                      <a:lnTo>
                        <a:pt x="76" y="30"/>
                      </a:lnTo>
                      <a:lnTo>
                        <a:pt x="74" y="23"/>
                      </a:lnTo>
                      <a:lnTo>
                        <a:pt x="70" y="17"/>
                      </a:lnTo>
                      <a:lnTo>
                        <a:pt x="66" y="12"/>
                      </a:lnTo>
                      <a:lnTo>
                        <a:pt x="60" y="5"/>
                      </a:lnTo>
                      <a:lnTo>
                        <a:pt x="54" y="2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3" y="2"/>
                      </a:lnTo>
                      <a:lnTo>
                        <a:pt x="17" y="5"/>
                      </a:lnTo>
                      <a:lnTo>
                        <a:pt x="12" y="12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0" y="30"/>
                      </a:lnTo>
                      <a:lnTo>
                        <a:pt x="0" y="39"/>
                      </a:lnTo>
                      <a:lnTo>
                        <a:pt x="0" y="203"/>
                      </a:lnTo>
                      <a:lnTo>
                        <a:pt x="0" y="210"/>
                      </a:lnTo>
                      <a:lnTo>
                        <a:pt x="3" y="217"/>
                      </a:lnTo>
                      <a:lnTo>
                        <a:pt x="6" y="223"/>
                      </a:lnTo>
                      <a:lnTo>
                        <a:pt x="12" y="230"/>
                      </a:lnTo>
                      <a:lnTo>
                        <a:pt x="17" y="234"/>
                      </a:lnTo>
                      <a:lnTo>
                        <a:pt x="23" y="238"/>
                      </a:lnTo>
                      <a:lnTo>
                        <a:pt x="31" y="240"/>
                      </a:lnTo>
                      <a:lnTo>
                        <a:pt x="39" y="24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/>
              </p:nvSpPr>
              <p:spPr bwMode="auto">
                <a:xfrm>
                  <a:off x="2734" y="719"/>
                  <a:ext cx="6" cy="18"/>
                </a:xfrm>
                <a:custGeom>
                  <a:avLst/>
                  <a:gdLst>
                    <a:gd name="T0" fmla="*/ 39 w 78"/>
                    <a:gd name="T1" fmla="*/ 240 h 240"/>
                    <a:gd name="T2" fmla="*/ 46 w 78"/>
                    <a:gd name="T3" fmla="*/ 239 h 240"/>
                    <a:gd name="T4" fmla="*/ 54 w 78"/>
                    <a:gd name="T5" fmla="*/ 237 h 240"/>
                    <a:gd name="T6" fmla="*/ 60 w 78"/>
                    <a:gd name="T7" fmla="*/ 233 h 240"/>
                    <a:gd name="T8" fmla="*/ 66 w 78"/>
                    <a:gd name="T9" fmla="*/ 229 h 240"/>
                    <a:gd name="T10" fmla="*/ 69 w 78"/>
                    <a:gd name="T11" fmla="*/ 223 h 240"/>
                    <a:gd name="T12" fmla="*/ 73 w 78"/>
                    <a:gd name="T13" fmla="*/ 216 h 240"/>
                    <a:gd name="T14" fmla="*/ 75 w 78"/>
                    <a:gd name="T15" fmla="*/ 209 h 240"/>
                    <a:gd name="T16" fmla="*/ 78 w 78"/>
                    <a:gd name="T17" fmla="*/ 202 h 240"/>
                    <a:gd name="T18" fmla="*/ 78 w 78"/>
                    <a:gd name="T19" fmla="*/ 39 h 240"/>
                    <a:gd name="T20" fmla="*/ 75 w 78"/>
                    <a:gd name="T21" fmla="*/ 29 h 240"/>
                    <a:gd name="T22" fmla="*/ 73 w 78"/>
                    <a:gd name="T23" fmla="*/ 23 h 240"/>
                    <a:gd name="T24" fmla="*/ 69 w 78"/>
                    <a:gd name="T25" fmla="*/ 16 h 240"/>
                    <a:gd name="T26" fmla="*/ 66 w 78"/>
                    <a:gd name="T27" fmla="*/ 11 h 240"/>
                    <a:gd name="T28" fmla="*/ 60 w 78"/>
                    <a:gd name="T29" fmla="*/ 6 h 240"/>
                    <a:gd name="T30" fmla="*/ 54 w 78"/>
                    <a:gd name="T31" fmla="*/ 2 h 240"/>
                    <a:gd name="T32" fmla="*/ 46 w 78"/>
                    <a:gd name="T33" fmla="*/ 0 h 240"/>
                    <a:gd name="T34" fmla="*/ 39 w 78"/>
                    <a:gd name="T35" fmla="*/ 0 h 240"/>
                    <a:gd name="T36" fmla="*/ 30 w 78"/>
                    <a:gd name="T37" fmla="*/ 0 h 240"/>
                    <a:gd name="T38" fmla="*/ 23 w 78"/>
                    <a:gd name="T39" fmla="*/ 2 h 240"/>
                    <a:gd name="T40" fmla="*/ 16 w 78"/>
                    <a:gd name="T41" fmla="*/ 6 h 240"/>
                    <a:gd name="T42" fmla="*/ 11 w 78"/>
                    <a:gd name="T43" fmla="*/ 11 h 240"/>
                    <a:gd name="T44" fmla="*/ 6 w 78"/>
                    <a:gd name="T45" fmla="*/ 16 h 240"/>
                    <a:gd name="T46" fmla="*/ 3 w 78"/>
                    <a:gd name="T47" fmla="*/ 23 h 240"/>
                    <a:gd name="T48" fmla="*/ 0 w 78"/>
                    <a:gd name="T49" fmla="*/ 29 h 240"/>
                    <a:gd name="T50" fmla="*/ 0 w 78"/>
                    <a:gd name="T51" fmla="*/ 39 h 240"/>
                    <a:gd name="T52" fmla="*/ 0 w 78"/>
                    <a:gd name="T53" fmla="*/ 202 h 240"/>
                    <a:gd name="T54" fmla="*/ 0 w 78"/>
                    <a:gd name="T55" fmla="*/ 209 h 240"/>
                    <a:gd name="T56" fmla="*/ 3 w 78"/>
                    <a:gd name="T57" fmla="*/ 216 h 240"/>
                    <a:gd name="T58" fmla="*/ 6 w 78"/>
                    <a:gd name="T59" fmla="*/ 223 h 240"/>
                    <a:gd name="T60" fmla="*/ 11 w 78"/>
                    <a:gd name="T61" fmla="*/ 229 h 240"/>
                    <a:gd name="T62" fmla="*/ 16 w 78"/>
                    <a:gd name="T63" fmla="*/ 233 h 240"/>
                    <a:gd name="T64" fmla="*/ 23 w 78"/>
                    <a:gd name="T65" fmla="*/ 237 h 240"/>
                    <a:gd name="T66" fmla="*/ 30 w 78"/>
                    <a:gd name="T67" fmla="*/ 239 h 240"/>
                    <a:gd name="T68" fmla="*/ 39 w 78"/>
                    <a:gd name="T6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8" h="240">
                      <a:moveTo>
                        <a:pt x="39" y="240"/>
                      </a:moveTo>
                      <a:lnTo>
                        <a:pt x="46" y="239"/>
                      </a:lnTo>
                      <a:lnTo>
                        <a:pt x="54" y="237"/>
                      </a:lnTo>
                      <a:lnTo>
                        <a:pt x="60" y="233"/>
                      </a:lnTo>
                      <a:lnTo>
                        <a:pt x="66" y="229"/>
                      </a:lnTo>
                      <a:lnTo>
                        <a:pt x="69" y="223"/>
                      </a:lnTo>
                      <a:lnTo>
                        <a:pt x="73" y="216"/>
                      </a:lnTo>
                      <a:lnTo>
                        <a:pt x="75" y="209"/>
                      </a:lnTo>
                      <a:lnTo>
                        <a:pt x="78" y="202"/>
                      </a:lnTo>
                      <a:lnTo>
                        <a:pt x="78" y="39"/>
                      </a:lnTo>
                      <a:lnTo>
                        <a:pt x="75" y="29"/>
                      </a:lnTo>
                      <a:lnTo>
                        <a:pt x="73" y="23"/>
                      </a:lnTo>
                      <a:lnTo>
                        <a:pt x="69" y="16"/>
                      </a:lnTo>
                      <a:lnTo>
                        <a:pt x="66" y="11"/>
                      </a:lnTo>
                      <a:lnTo>
                        <a:pt x="60" y="6"/>
                      </a:lnTo>
                      <a:lnTo>
                        <a:pt x="54" y="2"/>
                      </a:lnTo>
                      <a:lnTo>
                        <a:pt x="46" y="0"/>
                      </a:lnTo>
                      <a:lnTo>
                        <a:pt x="39" y="0"/>
                      </a:lnTo>
                      <a:lnTo>
                        <a:pt x="30" y="0"/>
                      </a:lnTo>
                      <a:lnTo>
                        <a:pt x="23" y="2"/>
                      </a:lnTo>
                      <a:lnTo>
                        <a:pt x="16" y="6"/>
                      </a:lnTo>
                      <a:lnTo>
                        <a:pt x="11" y="11"/>
                      </a:lnTo>
                      <a:lnTo>
                        <a:pt x="6" y="16"/>
                      </a:lnTo>
                      <a:lnTo>
                        <a:pt x="3" y="23"/>
                      </a:lnTo>
                      <a:lnTo>
                        <a:pt x="0" y="29"/>
                      </a:lnTo>
                      <a:lnTo>
                        <a:pt x="0" y="39"/>
                      </a:lnTo>
                      <a:lnTo>
                        <a:pt x="0" y="202"/>
                      </a:lnTo>
                      <a:lnTo>
                        <a:pt x="0" y="209"/>
                      </a:lnTo>
                      <a:lnTo>
                        <a:pt x="3" y="216"/>
                      </a:lnTo>
                      <a:lnTo>
                        <a:pt x="6" y="223"/>
                      </a:lnTo>
                      <a:lnTo>
                        <a:pt x="11" y="229"/>
                      </a:lnTo>
                      <a:lnTo>
                        <a:pt x="16" y="233"/>
                      </a:lnTo>
                      <a:lnTo>
                        <a:pt x="23" y="237"/>
                      </a:lnTo>
                      <a:lnTo>
                        <a:pt x="30" y="239"/>
                      </a:lnTo>
                      <a:lnTo>
                        <a:pt x="39" y="24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/>
              </p:nvSpPr>
              <p:spPr bwMode="auto">
                <a:xfrm>
                  <a:off x="2740" y="720"/>
                  <a:ext cx="6" cy="19"/>
                </a:xfrm>
                <a:custGeom>
                  <a:avLst/>
                  <a:gdLst>
                    <a:gd name="T0" fmla="*/ 38 w 77"/>
                    <a:gd name="T1" fmla="*/ 241 h 241"/>
                    <a:gd name="T2" fmla="*/ 45 w 77"/>
                    <a:gd name="T3" fmla="*/ 240 h 241"/>
                    <a:gd name="T4" fmla="*/ 53 w 77"/>
                    <a:gd name="T5" fmla="*/ 238 h 241"/>
                    <a:gd name="T6" fmla="*/ 59 w 77"/>
                    <a:gd name="T7" fmla="*/ 234 h 241"/>
                    <a:gd name="T8" fmla="*/ 65 w 77"/>
                    <a:gd name="T9" fmla="*/ 230 h 241"/>
                    <a:gd name="T10" fmla="*/ 69 w 77"/>
                    <a:gd name="T11" fmla="*/ 223 h 241"/>
                    <a:gd name="T12" fmla="*/ 73 w 77"/>
                    <a:gd name="T13" fmla="*/ 217 h 241"/>
                    <a:gd name="T14" fmla="*/ 75 w 77"/>
                    <a:gd name="T15" fmla="*/ 210 h 241"/>
                    <a:gd name="T16" fmla="*/ 77 w 77"/>
                    <a:gd name="T17" fmla="*/ 203 h 241"/>
                    <a:gd name="T18" fmla="*/ 77 w 77"/>
                    <a:gd name="T19" fmla="*/ 38 h 241"/>
                    <a:gd name="T20" fmla="*/ 75 w 77"/>
                    <a:gd name="T21" fmla="*/ 29 h 241"/>
                    <a:gd name="T22" fmla="*/ 73 w 77"/>
                    <a:gd name="T23" fmla="*/ 23 h 241"/>
                    <a:gd name="T24" fmla="*/ 69 w 77"/>
                    <a:gd name="T25" fmla="*/ 16 h 241"/>
                    <a:gd name="T26" fmla="*/ 65 w 77"/>
                    <a:gd name="T27" fmla="*/ 10 h 241"/>
                    <a:gd name="T28" fmla="*/ 59 w 77"/>
                    <a:gd name="T29" fmla="*/ 5 h 241"/>
                    <a:gd name="T30" fmla="*/ 53 w 77"/>
                    <a:gd name="T31" fmla="*/ 2 h 241"/>
                    <a:gd name="T32" fmla="*/ 45 w 77"/>
                    <a:gd name="T33" fmla="*/ 0 h 241"/>
                    <a:gd name="T34" fmla="*/ 38 w 77"/>
                    <a:gd name="T35" fmla="*/ 0 h 241"/>
                    <a:gd name="T36" fmla="*/ 29 w 77"/>
                    <a:gd name="T37" fmla="*/ 0 h 241"/>
                    <a:gd name="T38" fmla="*/ 22 w 77"/>
                    <a:gd name="T39" fmla="*/ 2 h 241"/>
                    <a:gd name="T40" fmla="*/ 15 w 77"/>
                    <a:gd name="T41" fmla="*/ 5 h 241"/>
                    <a:gd name="T42" fmla="*/ 10 w 77"/>
                    <a:gd name="T43" fmla="*/ 10 h 241"/>
                    <a:gd name="T44" fmla="*/ 5 w 77"/>
                    <a:gd name="T45" fmla="*/ 16 h 241"/>
                    <a:gd name="T46" fmla="*/ 2 w 77"/>
                    <a:gd name="T47" fmla="*/ 23 h 241"/>
                    <a:gd name="T48" fmla="*/ 0 w 77"/>
                    <a:gd name="T49" fmla="*/ 29 h 241"/>
                    <a:gd name="T50" fmla="*/ 0 w 77"/>
                    <a:gd name="T51" fmla="*/ 38 h 241"/>
                    <a:gd name="T52" fmla="*/ 0 w 77"/>
                    <a:gd name="T53" fmla="*/ 203 h 241"/>
                    <a:gd name="T54" fmla="*/ 0 w 77"/>
                    <a:gd name="T55" fmla="*/ 210 h 241"/>
                    <a:gd name="T56" fmla="*/ 2 w 77"/>
                    <a:gd name="T57" fmla="*/ 217 h 241"/>
                    <a:gd name="T58" fmla="*/ 5 w 77"/>
                    <a:gd name="T59" fmla="*/ 223 h 241"/>
                    <a:gd name="T60" fmla="*/ 10 w 77"/>
                    <a:gd name="T61" fmla="*/ 230 h 241"/>
                    <a:gd name="T62" fmla="*/ 15 w 77"/>
                    <a:gd name="T63" fmla="*/ 234 h 241"/>
                    <a:gd name="T64" fmla="*/ 22 w 77"/>
                    <a:gd name="T65" fmla="*/ 238 h 241"/>
                    <a:gd name="T66" fmla="*/ 29 w 77"/>
                    <a:gd name="T67" fmla="*/ 240 h 241"/>
                    <a:gd name="T68" fmla="*/ 38 w 77"/>
                    <a:gd name="T69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1">
                      <a:moveTo>
                        <a:pt x="38" y="241"/>
                      </a:moveTo>
                      <a:lnTo>
                        <a:pt x="45" y="240"/>
                      </a:lnTo>
                      <a:lnTo>
                        <a:pt x="53" y="238"/>
                      </a:lnTo>
                      <a:lnTo>
                        <a:pt x="59" y="234"/>
                      </a:lnTo>
                      <a:lnTo>
                        <a:pt x="65" y="230"/>
                      </a:lnTo>
                      <a:lnTo>
                        <a:pt x="69" y="223"/>
                      </a:lnTo>
                      <a:lnTo>
                        <a:pt x="73" y="217"/>
                      </a:lnTo>
                      <a:lnTo>
                        <a:pt x="75" y="210"/>
                      </a:lnTo>
                      <a:lnTo>
                        <a:pt x="77" y="203"/>
                      </a:lnTo>
                      <a:lnTo>
                        <a:pt x="77" y="38"/>
                      </a:lnTo>
                      <a:lnTo>
                        <a:pt x="75" y="29"/>
                      </a:lnTo>
                      <a:lnTo>
                        <a:pt x="73" y="23"/>
                      </a:lnTo>
                      <a:lnTo>
                        <a:pt x="69" y="16"/>
                      </a:lnTo>
                      <a:lnTo>
                        <a:pt x="65" y="10"/>
                      </a:lnTo>
                      <a:lnTo>
                        <a:pt x="59" y="5"/>
                      </a:lnTo>
                      <a:lnTo>
                        <a:pt x="53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5" y="16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0" y="203"/>
                      </a:lnTo>
                      <a:lnTo>
                        <a:pt x="0" y="210"/>
                      </a:lnTo>
                      <a:lnTo>
                        <a:pt x="2" y="217"/>
                      </a:lnTo>
                      <a:lnTo>
                        <a:pt x="5" y="223"/>
                      </a:lnTo>
                      <a:lnTo>
                        <a:pt x="10" y="230"/>
                      </a:lnTo>
                      <a:lnTo>
                        <a:pt x="15" y="234"/>
                      </a:lnTo>
                      <a:lnTo>
                        <a:pt x="22" y="238"/>
                      </a:lnTo>
                      <a:lnTo>
                        <a:pt x="29" y="240"/>
                      </a:lnTo>
                      <a:lnTo>
                        <a:pt x="38" y="24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/>
              </p:nvSpPr>
              <p:spPr bwMode="auto">
                <a:xfrm>
                  <a:off x="2735" y="732"/>
                  <a:ext cx="12" cy="17"/>
                </a:xfrm>
                <a:custGeom>
                  <a:avLst/>
                  <a:gdLst>
                    <a:gd name="T0" fmla="*/ 144 w 162"/>
                    <a:gd name="T1" fmla="*/ 212 h 217"/>
                    <a:gd name="T2" fmla="*/ 150 w 162"/>
                    <a:gd name="T3" fmla="*/ 206 h 217"/>
                    <a:gd name="T4" fmla="*/ 155 w 162"/>
                    <a:gd name="T5" fmla="*/ 201 h 217"/>
                    <a:gd name="T6" fmla="*/ 158 w 162"/>
                    <a:gd name="T7" fmla="*/ 195 h 217"/>
                    <a:gd name="T8" fmla="*/ 162 w 162"/>
                    <a:gd name="T9" fmla="*/ 189 h 217"/>
                    <a:gd name="T10" fmla="*/ 162 w 162"/>
                    <a:gd name="T11" fmla="*/ 180 h 217"/>
                    <a:gd name="T12" fmla="*/ 162 w 162"/>
                    <a:gd name="T13" fmla="*/ 174 h 217"/>
                    <a:gd name="T14" fmla="*/ 161 w 162"/>
                    <a:gd name="T15" fmla="*/ 167 h 217"/>
                    <a:gd name="T16" fmla="*/ 159 w 162"/>
                    <a:gd name="T17" fmla="*/ 161 h 217"/>
                    <a:gd name="T18" fmla="*/ 74 w 162"/>
                    <a:gd name="T19" fmla="*/ 19 h 217"/>
                    <a:gd name="T20" fmla="*/ 67 w 162"/>
                    <a:gd name="T21" fmla="*/ 12 h 217"/>
                    <a:gd name="T22" fmla="*/ 62 w 162"/>
                    <a:gd name="T23" fmla="*/ 7 h 217"/>
                    <a:gd name="T24" fmla="*/ 55 w 162"/>
                    <a:gd name="T25" fmla="*/ 4 h 217"/>
                    <a:gd name="T26" fmla="*/ 49 w 162"/>
                    <a:gd name="T27" fmla="*/ 2 h 217"/>
                    <a:gd name="T28" fmla="*/ 40 w 162"/>
                    <a:gd name="T29" fmla="*/ 0 h 217"/>
                    <a:gd name="T30" fmla="*/ 34 w 162"/>
                    <a:gd name="T31" fmla="*/ 1 h 217"/>
                    <a:gd name="T32" fmla="*/ 27 w 162"/>
                    <a:gd name="T33" fmla="*/ 3 h 217"/>
                    <a:gd name="T34" fmla="*/ 21 w 162"/>
                    <a:gd name="T35" fmla="*/ 7 h 217"/>
                    <a:gd name="T36" fmla="*/ 13 w 162"/>
                    <a:gd name="T37" fmla="*/ 10 h 217"/>
                    <a:gd name="T38" fmla="*/ 8 w 162"/>
                    <a:gd name="T39" fmla="*/ 16 h 217"/>
                    <a:gd name="T40" fmla="*/ 4 w 162"/>
                    <a:gd name="T41" fmla="*/ 23 h 217"/>
                    <a:gd name="T42" fmla="*/ 2 w 162"/>
                    <a:gd name="T43" fmla="*/ 30 h 217"/>
                    <a:gd name="T44" fmla="*/ 0 w 162"/>
                    <a:gd name="T45" fmla="*/ 36 h 217"/>
                    <a:gd name="T46" fmla="*/ 1 w 162"/>
                    <a:gd name="T47" fmla="*/ 44 h 217"/>
                    <a:gd name="T48" fmla="*/ 3 w 162"/>
                    <a:gd name="T49" fmla="*/ 52 h 217"/>
                    <a:gd name="T50" fmla="*/ 7 w 162"/>
                    <a:gd name="T51" fmla="*/ 60 h 217"/>
                    <a:gd name="T52" fmla="*/ 91 w 162"/>
                    <a:gd name="T53" fmla="*/ 200 h 217"/>
                    <a:gd name="T54" fmla="*/ 95 w 162"/>
                    <a:gd name="T55" fmla="*/ 205 h 217"/>
                    <a:gd name="T56" fmla="*/ 102 w 162"/>
                    <a:gd name="T57" fmla="*/ 210 h 217"/>
                    <a:gd name="T58" fmla="*/ 108 w 162"/>
                    <a:gd name="T59" fmla="*/ 214 h 217"/>
                    <a:gd name="T60" fmla="*/ 115 w 162"/>
                    <a:gd name="T61" fmla="*/ 217 h 217"/>
                    <a:gd name="T62" fmla="*/ 121 w 162"/>
                    <a:gd name="T63" fmla="*/ 217 h 217"/>
                    <a:gd name="T64" fmla="*/ 130 w 162"/>
                    <a:gd name="T65" fmla="*/ 217 h 217"/>
                    <a:gd name="T66" fmla="*/ 136 w 162"/>
                    <a:gd name="T67" fmla="*/ 215 h 217"/>
                    <a:gd name="T68" fmla="*/ 144 w 162"/>
                    <a:gd name="T69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2" h="217">
                      <a:moveTo>
                        <a:pt x="144" y="212"/>
                      </a:moveTo>
                      <a:lnTo>
                        <a:pt x="150" y="206"/>
                      </a:lnTo>
                      <a:lnTo>
                        <a:pt x="155" y="201"/>
                      </a:lnTo>
                      <a:lnTo>
                        <a:pt x="158" y="195"/>
                      </a:lnTo>
                      <a:lnTo>
                        <a:pt x="162" y="189"/>
                      </a:lnTo>
                      <a:lnTo>
                        <a:pt x="162" y="180"/>
                      </a:lnTo>
                      <a:lnTo>
                        <a:pt x="162" y="174"/>
                      </a:lnTo>
                      <a:lnTo>
                        <a:pt x="161" y="167"/>
                      </a:lnTo>
                      <a:lnTo>
                        <a:pt x="159" y="161"/>
                      </a:lnTo>
                      <a:lnTo>
                        <a:pt x="74" y="19"/>
                      </a:lnTo>
                      <a:lnTo>
                        <a:pt x="67" y="12"/>
                      </a:lnTo>
                      <a:lnTo>
                        <a:pt x="62" y="7"/>
                      </a:lnTo>
                      <a:lnTo>
                        <a:pt x="55" y="4"/>
                      </a:lnTo>
                      <a:lnTo>
                        <a:pt x="49" y="2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7" y="3"/>
                      </a:lnTo>
                      <a:lnTo>
                        <a:pt x="21" y="7"/>
                      </a:lnTo>
                      <a:lnTo>
                        <a:pt x="13" y="10"/>
                      </a:lnTo>
                      <a:lnTo>
                        <a:pt x="8" y="16"/>
                      </a:lnTo>
                      <a:lnTo>
                        <a:pt x="4" y="23"/>
                      </a:lnTo>
                      <a:lnTo>
                        <a:pt x="2" y="30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3" y="52"/>
                      </a:lnTo>
                      <a:lnTo>
                        <a:pt x="7" y="60"/>
                      </a:lnTo>
                      <a:lnTo>
                        <a:pt x="91" y="200"/>
                      </a:lnTo>
                      <a:lnTo>
                        <a:pt x="95" y="205"/>
                      </a:lnTo>
                      <a:lnTo>
                        <a:pt x="102" y="210"/>
                      </a:lnTo>
                      <a:lnTo>
                        <a:pt x="108" y="214"/>
                      </a:lnTo>
                      <a:lnTo>
                        <a:pt x="115" y="217"/>
                      </a:lnTo>
                      <a:lnTo>
                        <a:pt x="121" y="217"/>
                      </a:lnTo>
                      <a:lnTo>
                        <a:pt x="130" y="217"/>
                      </a:lnTo>
                      <a:lnTo>
                        <a:pt x="136" y="215"/>
                      </a:lnTo>
                      <a:lnTo>
                        <a:pt x="144" y="21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/>
              </p:nvSpPr>
              <p:spPr bwMode="auto">
                <a:xfrm>
                  <a:off x="2907" y="729"/>
                  <a:ext cx="22" cy="45"/>
                </a:xfrm>
                <a:custGeom>
                  <a:avLst/>
                  <a:gdLst>
                    <a:gd name="T0" fmla="*/ 145 w 290"/>
                    <a:gd name="T1" fmla="*/ 597 h 597"/>
                    <a:gd name="T2" fmla="*/ 115 w 290"/>
                    <a:gd name="T3" fmla="*/ 594 h 597"/>
                    <a:gd name="T4" fmla="*/ 89 w 290"/>
                    <a:gd name="T5" fmla="*/ 585 h 597"/>
                    <a:gd name="T6" fmla="*/ 64 w 290"/>
                    <a:gd name="T7" fmla="*/ 571 h 597"/>
                    <a:gd name="T8" fmla="*/ 43 w 290"/>
                    <a:gd name="T9" fmla="*/ 554 h 597"/>
                    <a:gd name="T10" fmla="*/ 24 w 290"/>
                    <a:gd name="T11" fmla="*/ 533 h 597"/>
                    <a:gd name="T12" fmla="*/ 11 w 290"/>
                    <a:gd name="T13" fmla="*/ 509 h 597"/>
                    <a:gd name="T14" fmla="*/ 2 w 290"/>
                    <a:gd name="T15" fmla="*/ 481 h 597"/>
                    <a:gd name="T16" fmla="*/ 0 w 290"/>
                    <a:gd name="T17" fmla="*/ 453 h 597"/>
                    <a:gd name="T18" fmla="*/ 0 w 290"/>
                    <a:gd name="T19" fmla="*/ 144 h 597"/>
                    <a:gd name="T20" fmla="*/ 2 w 290"/>
                    <a:gd name="T21" fmla="*/ 114 h 597"/>
                    <a:gd name="T22" fmla="*/ 11 w 290"/>
                    <a:gd name="T23" fmla="*/ 88 h 597"/>
                    <a:gd name="T24" fmla="*/ 24 w 290"/>
                    <a:gd name="T25" fmla="*/ 63 h 597"/>
                    <a:gd name="T26" fmla="*/ 43 w 290"/>
                    <a:gd name="T27" fmla="*/ 43 h 597"/>
                    <a:gd name="T28" fmla="*/ 64 w 290"/>
                    <a:gd name="T29" fmla="*/ 24 h 597"/>
                    <a:gd name="T30" fmla="*/ 89 w 290"/>
                    <a:gd name="T31" fmla="*/ 10 h 597"/>
                    <a:gd name="T32" fmla="*/ 115 w 290"/>
                    <a:gd name="T33" fmla="*/ 2 h 597"/>
                    <a:gd name="T34" fmla="*/ 145 w 290"/>
                    <a:gd name="T35" fmla="*/ 0 h 597"/>
                    <a:gd name="T36" fmla="*/ 173 w 290"/>
                    <a:gd name="T37" fmla="*/ 2 h 597"/>
                    <a:gd name="T38" fmla="*/ 200 w 290"/>
                    <a:gd name="T39" fmla="*/ 10 h 597"/>
                    <a:gd name="T40" fmla="*/ 225 w 290"/>
                    <a:gd name="T41" fmla="*/ 24 h 597"/>
                    <a:gd name="T42" fmla="*/ 247 w 290"/>
                    <a:gd name="T43" fmla="*/ 43 h 597"/>
                    <a:gd name="T44" fmla="*/ 264 w 290"/>
                    <a:gd name="T45" fmla="*/ 63 h 597"/>
                    <a:gd name="T46" fmla="*/ 277 w 290"/>
                    <a:gd name="T47" fmla="*/ 88 h 597"/>
                    <a:gd name="T48" fmla="*/ 287 w 290"/>
                    <a:gd name="T49" fmla="*/ 114 h 597"/>
                    <a:gd name="T50" fmla="*/ 290 w 290"/>
                    <a:gd name="T51" fmla="*/ 144 h 597"/>
                    <a:gd name="T52" fmla="*/ 290 w 290"/>
                    <a:gd name="T53" fmla="*/ 453 h 597"/>
                    <a:gd name="T54" fmla="*/ 287 w 290"/>
                    <a:gd name="T55" fmla="*/ 481 h 597"/>
                    <a:gd name="T56" fmla="*/ 277 w 290"/>
                    <a:gd name="T57" fmla="*/ 509 h 597"/>
                    <a:gd name="T58" fmla="*/ 264 w 290"/>
                    <a:gd name="T59" fmla="*/ 533 h 597"/>
                    <a:gd name="T60" fmla="*/ 247 w 290"/>
                    <a:gd name="T61" fmla="*/ 554 h 597"/>
                    <a:gd name="T62" fmla="*/ 225 w 290"/>
                    <a:gd name="T63" fmla="*/ 571 h 597"/>
                    <a:gd name="T64" fmla="*/ 200 w 290"/>
                    <a:gd name="T65" fmla="*/ 585 h 597"/>
                    <a:gd name="T66" fmla="*/ 173 w 290"/>
                    <a:gd name="T67" fmla="*/ 594 h 597"/>
                    <a:gd name="T68" fmla="*/ 145 w 290"/>
                    <a:gd name="T69" fmla="*/ 597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90" h="597">
                      <a:moveTo>
                        <a:pt x="145" y="597"/>
                      </a:moveTo>
                      <a:lnTo>
                        <a:pt x="115" y="594"/>
                      </a:lnTo>
                      <a:lnTo>
                        <a:pt x="89" y="585"/>
                      </a:lnTo>
                      <a:lnTo>
                        <a:pt x="64" y="571"/>
                      </a:lnTo>
                      <a:lnTo>
                        <a:pt x="43" y="554"/>
                      </a:lnTo>
                      <a:lnTo>
                        <a:pt x="24" y="533"/>
                      </a:lnTo>
                      <a:lnTo>
                        <a:pt x="11" y="509"/>
                      </a:lnTo>
                      <a:lnTo>
                        <a:pt x="2" y="481"/>
                      </a:lnTo>
                      <a:lnTo>
                        <a:pt x="0" y="453"/>
                      </a:lnTo>
                      <a:lnTo>
                        <a:pt x="0" y="144"/>
                      </a:lnTo>
                      <a:lnTo>
                        <a:pt x="2" y="114"/>
                      </a:lnTo>
                      <a:lnTo>
                        <a:pt x="11" y="88"/>
                      </a:lnTo>
                      <a:lnTo>
                        <a:pt x="24" y="63"/>
                      </a:lnTo>
                      <a:lnTo>
                        <a:pt x="43" y="43"/>
                      </a:lnTo>
                      <a:lnTo>
                        <a:pt x="64" y="24"/>
                      </a:lnTo>
                      <a:lnTo>
                        <a:pt x="89" y="10"/>
                      </a:lnTo>
                      <a:lnTo>
                        <a:pt x="115" y="2"/>
                      </a:lnTo>
                      <a:lnTo>
                        <a:pt x="145" y="0"/>
                      </a:lnTo>
                      <a:lnTo>
                        <a:pt x="173" y="2"/>
                      </a:lnTo>
                      <a:lnTo>
                        <a:pt x="200" y="10"/>
                      </a:lnTo>
                      <a:lnTo>
                        <a:pt x="225" y="24"/>
                      </a:lnTo>
                      <a:lnTo>
                        <a:pt x="247" y="43"/>
                      </a:lnTo>
                      <a:lnTo>
                        <a:pt x="264" y="63"/>
                      </a:lnTo>
                      <a:lnTo>
                        <a:pt x="277" y="88"/>
                      </a:lnTo>
                      <a:lnTo>
                        <a:pt x="287" y="114"/>
                      </a:lnTo>
                      <a:lnTo>
                        <a:pt x="290" y="144"/>
                      </a:lnTo>
                      <a:lnTo>
                        <a:pt x="290" y="453"/>
                      </a:lnTo>
                      <a:lnTo>
                        <a:pt x="287" y="481"/>
                      </a:lnTo>
                      <a:lnTo>
                        <a:pt x="277" y="509"/>
                      </a:lnTo>
                      <a:lnTo>
                        <a:pt x="264" y="533"/>
                      </a:lnTo>
                      <a:lnTo>
                        <a:pt x="247" y="554"/>
                      </a:lnTo>
                      <a:lnTo>
                        <a:pt x="225" y="571"/>
                      </a:lnTo>
                      <a:lnTo>
                        <a:pt x="200" y="585"/>
                      </a:lnTo>
                      <a:lnTo>
                        <a:pt x="173" y="594"/>
                      </a:lnTo>
                      <a:lnTo>
                        <a:pt x="145" y="597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/>
              </p:nvSpPr>
              <p:spPr bwMode="auto">
                <a:xfrm>
                  <a:off x="2894" y="711"/>
                  <a:ext cx="41" cy="51"/>
                </a:xfrm>
                <a:custGeom>
                  <a:avLst/>
                  <a:gdLst>
                    <a:gd name="T0" fmla="*/ 500 w 531"/>
                    <a:gd name="T1" fmla="*/ 660 h 660"/>
                    <a:gd name="T2" fmla="*/ 0 w 531"/>
                    <a:gd name="T3" fmla="*/ 24 h 660"/>
                    <a:gd name="T4" fmla="*/ 31 w 531"/>
                    <a:gd name="T5" fmla="*/ 0 h 660"/>
                    <a:gd name="T6" fmla="*/ 531 w 531"/>
                    <a:gd name="T7" fmla="*/ 636 h 660"/>
                    <a:gd name="T8" fmla="*/ 500 w 531"/>
                    <a:gd name="T9" fmla="*/ 66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1" h="660">
                      <a:moveTo>
                        <a:pt x="500" y="660"/>
                      </a:moveTo>
                      <a:lnTo>
                        <a:pt x="0" y="24"/>
                      </a:lnTo>
                      <a:lnTo>
                        <a:pt x="31" y="0"/>
                      </a:lnTo>
                      <a:lnTo>
                        <a:pt x="531" y="636"/>
                      </a:lnTo>
                      <a:lnTo>
                        <a:pt x="500" y="660"/>
                      </a:lnTo>
                      <a:close/>
                    </a:path>
                  </a:pathLst>
                </a:custGeom>
                <a:solidFill>
                  <a:srgbClr val="B34D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/>
              </p:nvSpPr>
              <p:spPr bwMode="auto">
                <a:xfrm>
                  <a:off x="2887" y="702"/>
                  <a:ext cx="10" cy="11"/>
                </a:xfrm>
                <a:custGeom>
                  <a:avLst/>
                  <a:gdLst>
                    <a:gd name="T0" fmla="*/ 116 w 120"/>
                    <a:gd name="T1" fmla="*/ 142 h 144"/>
                    <a:gd name="T2" fmla="*/ 109 w 120"/>
                    <a:gd name="T3" fmla="*/ 144 h 144"/>
                    <a:gd name="T4" fmla="*/ 101 w 120"/>
                    <a:gd name="T5" fmla="*/ 144 h 144"/>
                    <a:gd name="T6" fmla="*/ 90 w 120"/>
                    <a:gd name="T7" fmla="*/ 141 h 144"/>
                    <a:gd name="T8" fmla="*/ 80 w 120"/>
                    <a:gd name="T9" fmla="*/ 136 h 144"/>
                    <a:gd name="T10" fmla="*/ 68 w 120"/>
                    <a:gd name="T11" fmla="*/ 127 h 144"/>
                    <a:gd name="T12" fmla="*/ 57 w 120"/>
                    <a:gd name="T13" fmla="*/ 118 h 144"/>
                    <a:gd name="T14" fmla="*/ 44 w 120"/>
                    <a:gd name="T15" fmla="*/ 105 h 144"/>
                    <a:gd name="T16" fmla="*/ 34 w 120"/>
                    <a:gd name="T17" fmla="*/ 93 h 144"/>
                    <a:gd name="T18" fmla="*/ 23 w 120"/>
                    <a:gd name="T19" fmla="*/ 77 h 144"/>
                    <a:gd name="T20" fmla="*/ 13 w 120"/>
                    <a:gd name="T21" fmla="*/ 63 h 144"/>
                    <a:gd name="T22" fmla="*/ 6 w 120"/>
                    <a:gd name="T23" fmla="*/ 49 h 144"/>
                    <a:gd name="T24" fmla="*/ 3 w 120"/>
                    <a:gd name="T25" fmla="*/ 37 h 144"/>
                    <a:gd name="T26" fmla="*/ 0 w 120"/>
                    <a:gd name="T27" fmla="*/ 25 h 144"/>
                    <a:gd name="T28" fmla="*/ 0 w 120"/>
                    <a:gd name="T29" fmla="*/ 15 h 144"/>
                    <a:gd name="T30" fmla="*/ 1 w 120"/>
                    <a:gd name="T31" fmla="*/ 7 h 144"/>
                    <a:gd name="T32" fmla="*/ 6 w 120"/>
                    <a:gd name="T33" fmla="*/ 3 h 144"/>
                    <a:gd name="T34" fmla="*/ 11 w 120"/>
                    <a:gd name="T35" fmla="*/ 0 h 144"/>
                    <a:gd name="T36" fmla="*/ 19 w 120"/>
                    <a:gd name="T37" fmla="*/ 0 h 144"/>
                    <a:gd name="T38" fmla="*/ 29 w 120"/>
                    <a:gd name="T39" fmla="*/ 2 h 144"/>
                    <a:gd name="T40" fmla="*/ 40 w 120"/>
                    <a:gd name="T41" fmla="*/ 8 h 144"/>
                    <a:gd name="T42" fmla="*/ 51 w 120"/>
                    <a:gd name="T43" fmla="*/ 15 h 144"/>
                    <a:gd name="T44" fmla="*/ 63 w 120"/>
                    <a:gd name="T45" fmla="*/ 26 h 144"/>
                    <a:gd name="T46" fmla="*/ 76 w 120"/>
                    <a:gd name="T47" fmla="*/ 37 h 144"/>
                    <a:gd name="T48" fmla="*/ 88 w 120"/>
                    <a:gd name="T49" fmla="*/ 52 h 144"/>
                    <a:gd name="T50" fmla="*/ 97 w 120"/>
                    <a:gd name="T51" fmla="*/ 65 h 144"/>
                    <a:gd name="T52" fmla="*/ 106 w 120"/>
                    <a:gd name="T53" fmla="*/ 80 h 144"/>
                    <a:gd name="T54" fmla="*/ 112 w 120"/>
                    <a:gd name="T55" fmla="*/ 93 h 144"/>
                    <a:gd name="T56" fmla="*/ 117 w 120"/>
                    <a:gd name="T57" fmla="*/ 107 h 144"/>
                    <a:gd name="T58" fmla="*/ 119 w 120"/>
                    <a:gd name="T59" fmla="*/ 118 h 144"/>
                    <a:gd name="T60" fmla="*/ 120 w 120"/>
                    <a:gd name="T61" fmla="*/ 127 h 144"/>
                    <a:gd name="T62" fmla="*/ 119 w 120"/>
                    <a:gd name="T63" fmla="*/ 136 h 144"/>
                    <a:gd name="T64" fmla="*/ 116 w 120"/>
                    <a:gd name="T65" fmla="*/ 14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0" h="144">
                      <a:moveTo>
                        <a:pt x="116" y="142"/>
                      </a:moveTo>
                      <a:lnTo>
                        <a:pt x="109" y="144"/>
                      </a:lnTo>
                      <a:lnTo>
                        <a:pt x="101" y="144"/>
                      </a:lnTo>
                      <a:lnTo>
                        <a:pt x="90" y="141"/>
                      </a:lnTo>
                      <a:lnTo>
                        <a:pt x="80" y="136"/>
                      </a:lnTo>
                      <a:lnTo>
                        <a:pt x="68" y="127"/>
                      </a:lnTo>
                      <a:lnTo>
                        <a:pt x="57" y="118"/>
                      </a:lnTo>
                      <a:lnTo>
                        <a:pt x="44" y="105"/>
                      </a:lnTo>
                      <a:lnTo>
                        <a:pt x="34" y="93"/>
                      </a:lnTo>
                      <a:lnTo>
                        <a:pt x="23" y="77"/>
                      </a:lnTo>
                      <a:lnTo>
                        <a:pt x="13" y="63"/>
                      </a:lnTo>
                      <a:lnTo>
                        <a:pt x="6" y="49"/>
                      </a:lnTo>
                      <a:lnTo>
                        <a:pt x="3" y="37"/>
                      </a:lnTo>
                      <a:lnTo>
                        <a:pt x="0" y="25"/>
                      </a:lnTo>
                      <a:lnTo>
                        <a:pt x="0" y="15"/>
                      </a:lnTo>
                      <a:lnTo>
                        <a:pt x="1" y="7"/>
                      </a:lnTo>
                      <a:lnTo>
                        <a:pt x="6" y="3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9" y="2"/>
                      </a:lnTo>
                      <a:lnTo>
                        <a:pt x="40" y="8"/>
                      </a:lnTo>
                      <a:lnTo>
                        <a:pt x="51" y="15"/>
                      </a:lnTo>
                      <a:lnTo>
                        <a:pt x="63" y="26"/>
                      </a:lnTo>
                      <a:lnTo>
                        <a:pt x="76" y="37"/>
                      </a:lnTo>
                      <a:lnTo>
                        <a:pt x="88" y="52"/>
                      </a:lnTo>
                      <a:lnTo>
                        <a:pt x="97" y="65"/>
                      </a:lnTo>
                      <a:lnTo>
                        <a:pt x="106" y="80"/>
                      </a:lnTo>
                      <a:lnTo>
                        <a:pt x="112" y="93"/>
                      </a:lnTo>
                      <a:lnTo>
                        <a:pt x="117" y="107"/>
                      </a:lnTo>
                      <a:lnTo>
                        <a:pt x="119" y="118"/>
                      </a:lnTo>
                      <a:lnTo>
                        <a:pt x="120" y="127"/>
                      </a:lnTo>
                      <a:lnTo>
                        <a:pt x="119" y="136"/>
                      </a:lnTo>
                      <a:lnTo>
                        <a:pt x="116" y="142"/>
                      </a:lnTo>
                      <a:close/>
                    </a:path>
                  </a:pathLst>
                </a:custGeom>
                <a:solidFill>
                  <a:srgbClr val="B34D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/>
              </p:nvSpPr>
              <p:spPr bwMode="auto">
                <a:xfrm>
                  <a:off x="2923" y="730"/>
                  <a:ext cx="6" cy="19"/>
                </a:xfrm>
                <a:custGeom>
                  <a:avLst/>
                  <a:gdLst>
                    <a:gd name="T0" fmla="*/ 38 w 77"/>
                    <a:gd name="T1" fmla="*/ 242 h 242"/>
                    <a:gd name="T2" fmla="*/ 29 w 77"/>
                    <a:gd name="T3" fmla="*/ 240 h 242"/>
                    <a:gd name="T4" fmla="*/ 23 w 77"/>
                    <a:gd name="T5" fmla="*/ 238 h 242"/>
                    <a:gd name="T6" fmla="*/ 15 w 77"/>
                    <a:gd name="T7" fmla="*/ 234 h 242"/>
                    <a:gd name="T8" fmla="*/ 10 w 77"/>
                    <a:gd name="T9" fmla="*/ 229 h 242"/>
                    <a:gd name="T10" fmla="*/ 5 w 77"/>
                    <a:gd name="T11" fmla="*/ 223 h 242"/>
                    <a:gd name="T12" fmla="*/ 2 w 77"/>
                    <a:gd name="T13" fmla="*/ 217 h 242"/>
                    <a:gd name="T14" fmla="*/ 0 w 77"/>
                    <a:gd name="T15" fmla="*/ 210 h 242"/>
                    <a:gd name="T16" fmla="*/ 0 w 77"/>
                    <a:gd name="T17" fmla="*/ 202 h 242"/>
                    <a:gd name="T18" fmla="*/ 0 w 77"/>
                    <a:gd name="T19" fmla="*/ 38 h 242"/>
                    <a:gd name="T20" fmla="*/ 0 w 77"/>
                    <a:gd name="T21" fmla="*/ 30 h 242"/>
                    <a:gd name="T22" fmla="*/ 2 w 77"/>
                    <a:gd name="T23" fmla="*/ 23 h 242"/>
                    <a:gd name="T24" fmla="*/ 5 w 77"/>
                    <a:gd name="T25" fmla="*/ 17 h 242"/>
                    <a:gd name="T26" fmla="*/ 10 w 77"/>
                    <a:gd name="T27" fmla="*/ 11 h 242"/>
                    <a:gd name="T28" fmla="*/ 15 w 77"/>
                    <a:gd name="T29" fmla="*/ 5 h 242"/>
                    <a:gd name="T30" fmla="*/ 23 w 77"/>
                    <a:gd name="T31" fmla="*/ 2 h 242"/>
                    <a:gd name="T32" fmla="*/ 29 w 77"/>
                    <a:gd name="T33" fmla="*/ 0 h 242"/>
                    <a:gd name="T34" fmla="*/ 38 w 77"/>
                    <a:gd name="T35" fmla="*/ 0 h 242"/>
                    <a:gd name="T36" fmla="*/ 46 w 77"/>
                    <a:gd name="T37" fmla="*/ 0 h 242"/>
                    <a:gd name="T38" fmla="*/ 53 w 77"/>
                    <a:gd name="T39" fmla="*/ 2 h 242"/>
                    <a:gd name="T40" fmla="*/ 59 w 77"/>
                    <a:gd name="T41" fmla="*/ 5 h 242"/>
                    <a:gd name="T42" fmla="*/ 65 w 77"/>
                    <a:gd name="T43" fmla="*/ 11 h 242"/>
                    <a:gd name="T44" fmla="*/ 68 w 77"/>
                    <a:gd name="T45" fmla="*/ 17 h 242"/>
                    <a:gd name="T46" fmla="*/ 73 w 77"/>
                    <a:gd name="T47" fmla="*/ 23 h 242"/>
                    <a:gd name="T48" fmla="*/ 75 w 77"/>
                    <a:gd name="T49" fmla="*/ 30 h 242"/>
                    <a:gd name="T50" fmla="*/ 77 w 77"/>
                    <a:gd name="T51" fmla="*/ 38 h 242"/>
                    <a:gd name="T52" fmla="*/ 77 w 77"/>
                    <a:gd name="T53" fmla="*/ 202 h 242"/>
                    <a:gd name="T54" fmla="*/ 75 w 77"/>
                    <a:gd name="T55" fmla="*/ 210 h 242"/>
                    <a:gd name="T56" fmla="*/ 73 w 77"/>
                    <a:gd name="T57" fmla="*/ 217 h 242"/>
                    <a:gd name="T58" fmla="*/ 68 w 77"/>
                    <a:gd name="T59" fmla="*/ 223 h 242"/>
                    <a:gd name="T60" fmla="*/ 65 w 77"/>
                    <a:gd name="T61" fmla="*/ 229 h 242"/>
                    <a:gd name="T62" fmla="*/ 59 w 77"/>
                    <a:gd name="T63" fmla="*/ 234 h 242"/>
                    <a:gd name="T64" fmla="*/ 53 w 77"/>
                    <a:gd name="T65" fmla="*/ 238 h 242"/>
                    <a:gd name="T66" fmla="*/ 46 w 77"/>
                    <a:gd name="T67" fmla="*/ 240 h 242"/>
                    <a:gd name="T68" fmla="*/ 38 w 77"/>
                    <a:gd name="T69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2">
                      <a:moveTo>
                        <a:pt x="38" y="242"/>
                      </a:moveTo>
                      <a:lnTo>
                        <a:pt x="29" y="240"/>
                      </a:lnTo>
                      <a:lnTo>
                        <a:pt x="23" y="238"/>
                      </a:lnTo>
                      <a:lnTo>
                        <a:pt x="15" y="234"/>
                      </a:lnTo>
                      <a:lnTo>
                        <a:pt x="10" y="229"/>
                      </a:lnTo>
                      <a:lnTo>
                        <a:pt x="5" y="223"/>
                      </a:lnTo>
                      <a:lnTo>
                        <a:pt x="2" y="217"/>
                      </a:lnTo>
                      <a:lnTo>
                        <a:pt x="0" y="210"/>
                      </a:lnTo>
                      <a:lnTo>
                        <a:pt x="0" y="202"/>
                      </a:lnTo>
                      <a:lnTo>
                        <a:pt x="0" y="38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5" y="17"/>
                      </a:lnTo>
                      <a:lnTo>
                        <a:pt x="10" y="11"/>
                      </a:lnTo>
                      <a:lnTo>
                        <a:pt x="15" y="5"/>
                      </a:lnTo>
                      <a:lnTo>
                        <a:pt x="23" y="2"/>
                      </a:lnTo>
                      <a:lnTo>
                        <a:pt x="29" y="0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53" y="2"/>
                      </a:lnTo>
                      <a:lnTo>
                        <a:pt x="59" y="5"/>
                      </a:lnTo>
                      <a:lnTo>
                        <a:pt x="65" y="11"/>
                      </a:lnTo>
                      <a:lnTo>
                        <a:pt x="68" y="17"/>
                      </a:lnTo>
                      <a:lnTo>
                        <a:pt x="73" y="23"/>
                      </a:lnTo>
                      <a:lnTo>
                        <a:pt x="75" y="30"/>
                      </a:lnTo>
                      <a:lnTo>
                        <a:pt x="77" y="38"/>
                      </a:lnTo>
                      <a:lnTo>
                        <a:pt x="77" y="202"/>
                      </a:lnTo>
                      <a:lnTo>
                        <a:pt x="75" y="210"/>
                      </a:lnTo>
                      <a:lnTo>
                        <a:pt x="73" y="217"/>
                      </a:lnTo>
                      <a:lnTo>
                        <a:pt x="68" y="223"/>
                      </a:lnTo>
                      <a:lnTo>
                        <a:pt x="65" y="229"/>
                      </a:lnTo>
                      <a:lnTo>
                        <a:pt x="59" y="234"/>
                      </a:lnTo>
                      <a:lnTo>
                        <a:pt x="53" y="238"/>
                      </a:lnTo>
                      <a:lnTo>
                        <a:pt x="46" y="240"/>
                      </a:lnTo>
                      <a:lnTo>
                        <a:pt x="38" y="24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/>
              </p:nvSpPr>
              <p:spPr bwMode="auto">
                <a:xfrm>
                  <a:off x="2917" y="724"/>
                  <a:ext cx="6" cy="19"/>
                </a:xfrm>
                <a:custGeom>
                  <a:avLst/>
                  <a:gdLst>
                    <a:gd name="T0" fmla="*/ 39 w 78"/>
                    <a:gd name="T1" fmla="*/ 241 h 241"/>
                    <a:gd name="T2" fmla="*/ 30 w 78"/>
                    <a:gd name="T3" fmla="*/ 240 h 241"/>
                    <a:gd name="T4" fmla="*/ 24 w 78"/>
                    <a:gd name="T5" fmla="*/ 238 h 241"/>
                    <a:gd name="T6" fmla="*/ 16 w 78"/>
                    <a:gd name="T7" fmla="*/ 234 h 241"/>
                    <a:gd name="T8" fmla="*/ 11 w 78"/>
                    <a:gd name="T9" fmla="*/ 230 h 241"/>
                    <a:gd name="T10" fmla="*/ 5 w 78"/>
                    <a:gd name="T11" fmla="*/ 223 h 241"/>
                    <a:gd name="T12" fmla="*/ 2 w 78"/>
                    <a:gd name="T13" fmla="*/ 217 h 241"/>
                    <a:gd name="T14" fmla="*/ 0 w 78"/>
                    <a:gd name="T15" fmla="*/ 210 h 241"/>
                    <a:gd name="T16" fmla="*/ 0 w 78"/>
                    <a:gd name="T17" fmla="*/ 203 h 241"/>
                    <a:gd name="T18" fmla="*/ 0 w 78"/>
                    <a:gd name="T19" fmla="*/ 39 h 241"/>
                    <a:gd name="T20" fmla="*/ 0 w 78"/>
                    <a:gd name="T21" fmla="*/ 30 h 241"/>
                    <a:gd name="T22" fmla="*/ 2 w 78"/>
                    <a:gd name="T23" fmla="*/ 23 h 241"/>
                    <a:gd name="T24" fmla="*/ 5 w 78"/>
                    <a:gd name="T25" fmla="*/ 17 h 241"/>
                    <a:gd name="T26" fmla="*/ 11 w 78"/>
                    <a:gd name="T27" fmla="*/ 12 h 241"/>
                    <a:gd name="T28" fmla="*/ 16 w 78"/>
                    <a:gd name="T29" fmla="*/ 5 h 241"/>
                    <a:gd name="T30" fmla="*/ 24 w 78"/>
                    <a:gd name="T31" fmla="*/ 2 h 241"/>
                    <a:gd name="T32" fmla="*/ 30 w 78"/>
                    <a:gd name="T33" fmla="*/ 0 h 241"/>
                    <a:gd name="T34" fmla="*/ 39 w 78"/>
                    <a:gd name="T35" fmla="*/ 0 h 241"/>
                    <a:gd name="T36" fmla="*/ 47 w 78"/>
                    <a:gd name="T37" fmla="*/ 0 h 241"/>
                    <a:gd name="T38" fmla="*/ 54 w 78"/>
                    <a:gd name="T39" fmla="*/ 2 h 241"/>
                    <a:gd name="T40" fmla="*/ 60 w 78"/>
                    <a:gd name="T41" fmla="*/ 5 h 241"/>
                    <a:gd name="T42" fmla="*/ 66 w 78"/>
                    <a:gd name="T43" fmla="*/ 12 h 241"/>
                    <a:gd name="T44" fmla="*/ 69 w 78"/>
                    <a:gd name="T45" fmla="*/ 17 h 241"/>
                    <a:gd name="T46" fmla="*/ 74 w 78"/>
                    <a:gd name="T47" fmla="*/ 23 h 241"/>
                    <a:gd name="T48" fmla="*/ 76 w 78"/>
                    <a:gd name="T49" fmla="*/ 30 h 241"/>
                    <a:gd name="T50" fmla="*/ 78 w 78"/>
                    <a:gd name="T51" fmla="*/ 39 h 241"/>
                    <a:gd name="T52" fmla="*/ 78 w 78"/>
                    <a:gd name="T53" fmla="*/ 203 h 241"/>
                    <a:gd name="T54" fmla="*/ 76 w 78"/>
                    <a:gd name="T55" fmla="*/ 210 h 241"/>
                    <a:gd name="T56" fmla="*/ 74 w 78"/>
                    <a:gd name="T57" fmla="*/ 217 h 241"/>
                    <a:gd name="T58" fmla="*/ 69 w 78"/>
                    <a:gd name="T59" fmla="*/ 223 h 241"/>
                    <a:gd name="T60" fmla="*/ 66 w 78"/>
                    <a:gd name="T61" fmla="*/ 230 h 241"/>
                    <a:gd name="T62" fmla="*/ 60 w 78"/>
                    <a:gd name="T63" fmla="*/ 234 h 241"/>
                    <a:gd name="T64" fmla="*/ 54 w 78"/>
                    <a:gd name="T65" fmla="*/ 238 h 241"/>
                    <a:gd name="T66" fmla="*/ 47 w 78"/>
                    <a:gd name="T67" fmla="*/ 240 h 241"/>
                    <a:gd name="T68" fmla="*/ 39 w 78"/>
                    <a:gd name="T69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8" h="241">
                      <a:moveTo>
                        <a:pt x="39" y="241"/>
                      </a:moveTo>
                      <a:lnTo>
                        <a:pt x="30" y="240"/>
                      </a:lnTo>
                      <a:lnTo>
                        <a:pt x="24" y="238"/>
                      </a:lnTo>
                      <a:lnTo>
                        <a:pt x="16" y="234"/>
                      </a:lnTo>
                      <a:lnTo>
                        <a:pt x="11" y="230"/>
                      </a:lnTo>
                      <a:lnTo>
                        <a:pt x="5" y="223"/>
                      </a:lnTo>
                      <a:lnTo>
                        <a:pt x="2" y="217"/>
                      </a:lnTo>
                      <a:lnTo>
                        <a:pt x="0" y="210"/>
                      </a:lnTo>
                      <a:lnTo>
                        <a:pt x="0" y="203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5" y="17"/>
                      </a:lnTo>
                      <a:lnTo>
                        <a:pt x="11" y="12"/>
                      </a:lnTo>
                      <a:lnTo>
                        <a:pt x="16" y="5"/>
                      </a:lnTo>
                      <a:lnTo>
                        <a:pt x="24" y="2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54" y="2"/>
                      </a:lnTo>
                      <a:lnTo>
                        <a:pt x="60" y="5"/>
                      </a:lnTo>
                      <a:lnTo>
                        <a:pt x="66" y="12"/>
                      </a:lnTo>
                      <a:lnTo>
                        <a:pt x="69" y="17"/>
                      </a:lnTo>
                      <a:lnTo>
                        <a:pt x="74" y="23"/>
                      </a:lnTo>
                      <a:lnTo>
                        <a:pt x="76" y="30"/>
                      </a:lnTo>
                      <a:lnTo>
                        <a:pt x="78" y="39"/>
                      </a:lnTo>
                      <a:lnTo>
                        <a:pt x="78" y="203"/>
                      </a:lnTo>
                      <a:lnTo>
                        <a:pt x="76" y="210"/>
                      </a:lnTo>
                      <a:lnTo>
                        <a:pt x="74" y="217"/>
                      </a:lnTo>
                      <a:lnTo>
                        <a:pt x="69" y="223"/>
                      </a:lnTo>
                      <a:lnTo>
                        <a:pt x="66" y="230"/>
                      </a:lnTo>
                      <a:lnTo>
                        <a:pt x="60" y="234"/>
                      </a:lnTo>
                      <a:lnTo>
                        <a:pt x="54" y="238"/>
                      </a:lnTo>
                      <a:lnTo>
                        <a:pt x="47" y="240"/>
                      </a:lnTo>
                      <a:lnTo>
                        <a:pt x="39" y="24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/>
              </p:nvSpPr>
              <p:spPr bwMode="auto">
                <a:xfrm>
                  <a:off x="2911" y="719"/>
                  <a:ext cx="6" cy="18"/>
                </a:xfrm>
                <a:custGeom>
                  <a:avLst/>
                  <a:gdLst>
                    <a:gd name="T0" fmla="*/ 38 w 77"/>
                    <a:gd name="T1" fmla="*/ 240 h 240"/>
                    <a:gd name="T2" fmla="*/ 30 w 77"/>
                    <a:gd name="T3" fmla="*/ 239 h 240"/>
                    <a:gd name="T4" fmla="*/ 23 w 77"/>
                    <a:gd name="T5" fmla="*/ 237 h 240"/>
                    <a:gd name="T6" fmla="*/ 16 w 77"/>
                    <a:gd name="T7" fmla="*/ 233 h 240"/>
                    <a:gd name="T8" fmla="*/ 11 w 77"/>
                    <a:gd name="T9" fmla="*/ 229 h 240"/>
                    <a:gd name="T10" fmla="*/ 5 w 77"/>
                    <a:gd name="T11" fmla="*/ 223 h 240"/>
                    <a:gd name="T12" fmla="*/ 2 w 77"/>
                    <a:gd name="T13" fmla="*/ 216 h 240"/>
                    <a:gd name="T14" fmla="*/ 0 w 77"/>
                    <a:gd name="T15" fmla="*/ 209 h 240"/>
                    <a:gd name="T16" fmla="*/ 0 w 77"/>
                    <a:gd name="T17" fmla="*/ 202 h 240"/>
                    <a:gd name="T18" fmla="*/ 0 w 77"/>
                    <a:gd name="T19" fmla="*/ 39 h 240"/>
                    <a:gd name="T20" fmla="*/ 0 w 77"/>
                    <a:gd name="T21" fmla="*/ 29 h 240"/>
                    <a:gd name="T22" fmla="*/ 2 w 77"/>
                    <a:gd name="T23" fmla="*/ 23 h 240"/>
                    <a:gd name="T24" fmla="*/ 5 w 77"/>
                    <a:gd name="T25" fmla="*/ 16 h 240"/>
                    <a:gd name="T26" fmla="*/ 11 w 77"/>
                    <a:gd name="T27" fmla="*/ 11 h 240"/>
                    <a:gd name="T28" fmla="*/ 16 w 77"/>
                    <a:gd name="T29" fmla="*/ 6 h 240"/>
                    <a:gd name="T30" fmla="*/ 23 w 77"/>
                    <a:gd name="T31" fmla="*/ 2 h 240"/>
                    <a:gd name="T32" fmla="*/ 30 w 77"/>
                    <a:gd name="T33" fmla="*/ 0 h 240"/>
                    <a:gd name="T34" fmla="*/ 38 w 77"/>
                    <a:gd name="T35" fmla="*/ 0 h 240"/>
                    <a:gd name="T36" fmla="*/ 45 w 77"/>
                    <a:gd name="T37" fmla="*/ 0 h 240"/>
                    <a:gd name="T38" fmla="*/ 53 w 77"/>
                    <a:gd name="T39" fmla="*/ 2 h 240"/>
                    <a:gd name="T40" fmla="*/ 59 w 77"/>
                    <a:gd name="T41" fmla="*/ 6 h 240"/>
                    <a:gd name="T42" fmla="*/ 65 w 77"/>
                    <a:gd name="T43" fmla="*/ 11 h 240"/>
                    <a:gd name="T44" fmla="*/ 69 w 77"/>
                    <a:gd name="T45" fmla="*/ 16 h 240"/>
                    <a:gd name="T46" fmla="*/ 74 w 77"/>
                    <a:gd name="T47" fmla="*/ 23 h 240"/>
                    <a:gd name="T48" fmla="*/ 76 w 77"/>
                    <a:gd name="T49" fmla="*/ 29 h 240"/>
                    <a:gd name="T50" fmla="*/ 77 w 77"/>
                    <a:gd name="T51" fmla="*/ 39 h 240"/>
                    <a:gd name="T52" fmla="*/ 77 w 77"/>
                    <a:gd name="T53" fmla="*/ 202 h 240"/>
                    <a:gd name="T54" fmla="*/ 76 w 77"/>
                    <a:gd name="T55" fmla="*/ 209 h 240"/>
                    <a:gd name="T56" fmla="*/ 74 w 77"/>
                    <a:gd name="T57" fmla="*/ 216 h 240"/>
                    <a:gd name="T58" fmla="*/ 69 w 77"/>
                    <a:gd name="T59" fmla="*/ 223 h 240"/>
                    <a:gd name="T60" fmla="*/ 65 w 77"/>
                    <a:gd name="T61" fmla="*/ 229 h 240"/>
                    <a:gd name="T62" fmla="*/ 59 w 77"/>
                    <a:gd name="T63" fmla="*/ 233 h 240"/>
                    <a:gd name="T64" fmla="*/ 53 w 77"/>
                    <a:gd name="T65" fmla="*/ 237 h 240"/>
                    <a:gd name="T66" fmla="*/ 45 w 77"/>
                    <a:gd name="T67" fmla="*/ 239 h 240"/>
                    <a:gd name="T68" fmla="*/ 38 w 77"/>
                    <a:gd name="T6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0">
                      <a:moveTo>
                        <a:pt x="38" y="240"/>
                      </a:moveTo>
                      <a:lnTo>
                        <a:pt x="30" y="239"/>
                      </a:lnTo>
                      <a:lnTo>
                        <a:pt x="23" y="237"/>
                      </a:lnTo>
                      <a:lnTo>
                        <a:pt x="16" y="233"/>
                      </a:lnTo>
                      <a:lnTo>
                        <a:pt x="11" y="229"/>
                      </a:lnTo>
                      <a:lnTo>
                        <a:pt x="5" y="223"/>
                      </a:lnTo>
                      <a:lnTo>
                        <a:pt x="2" y="216"/>
                      </a:lnTo>
                      <a:lnTo>
                        <a:pt x="0" y="209"/>
                      </a:lnTo>
                      <a:lnTo>
                        <a:pt x="0" y="202"/>
                      </a:lnTo>
                      <a:lnTo>
                        <a:pt x="0" y="39"/>
                      </a:lnTo>
                      <a:lnTo>
                        <a:pt x="0" y="29"/>
                      </a:lnTo>
                      <a:lnTo>
                        <a:pt x="2" y="23"/>
                      </a:lnTo>
                      <a:lnTo>
                        <a:pt x="5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45" y="0"/>
                      </a:lnTo>
                      <a:lnTo>
                        <a:pt x="53" y="2"/>
                      </a:lnTo>
                      <a:lnTo>
                        <a:pt x="59" y="6"/>
                      </a:lnTo>
                      <a:lnTo>
                        <a:pt x="65" y="11"/>
                      </a:lnTo>
                      <a:lnTo>
                        <a:pt x="69" y="16"/>
                      </a:lnTo>
                      <a:lnTo>
                        <a:pt x="74" y="23"/>
                      </a:lnTo>
                      <a:lnTo>
                        <a:pt x="76" y="29"/>
                      </a:lnTo>
                      <a:lnTo>
                        <a:pt x="77" y="39"/>
                      </a:lnTo>
                      <a:lnTo>
                        <a:pt x="77" y="202"/>
                      </a:lnTo>
                      <a:lnTo>
                        <a:pt x="76" y="209"/>
                      </a:lnTo>
                      <a:lnTo>
                        <a:pt x="74" y="216"/>
                      </a:lnTo>
                      <a:lnTo>
                        <a:pt x="69" y="223"/>
                      </a:lnTo>
                      <a:lnTo>
                        <a:pt x="65" y="229"/>
                      </a:lnTo>
                      <a:lnTo>
                        <a:pt x="59" y="233"/>
                      </a:lnTo>
                      <a:lnTo>
                        <a:pt x="53" y="237"/>
                      </a:lnTo>
                      <a:lnTo>
                        <a:pt x="45" y="239"/>
                      </a:lnTo>
                      <a:lnTo>
                        <a:pt x="38" y="24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/>
              </p:nvSpPr>
              <p:spPr bwMode="auto">
                <a:xfrm>
                  <a:off x="2905" y="720"/>
                  <a:ext cx="6" cy="19"/>
                </a:xfrm>
                <a:custGeom>
                  <a:avLst/>
                  <a:gdLst>
                    <a:gd name="T0" fmla="*/ 38 w 77"/>
                    <a:gd name="T1" fmla="*/ 241 h 241"/>
                    <a:gd name="T2" fmla="*/ 29 w 77"/>
                    <a:gd name="T3" fmla="*/ 240 h 241"/>
                    <a:gd name="T4" fmla="*/ 23 w 77"/>
                    <a:gd name="T5" fmla="*/ 238 h 241"/>
                    <a:gd name="T6" fmla="*/ 15 w 77"/>
                    <a:gd name="T7" fmla="*/ 234 h 241"/>
                    <a:gd name="T8" fmla="*/ 10 w 77"/>
                    <a:gd name="T9" fmla="*/ 230 h 241"/>
                    <a:gd name="T10" fmla="*/ 5 w 77"/>
                    <a:gd name="T11" fmla="*/ 223 h 241"/>
                    <a:gd name="T12" fmla="*/ 2 w 77"/>
                    <a:gd name="T13" fmla="*/ 217 h 241"/>
                    <a:gd name="T14" fmla="*/ 0 w 77"/>
                    <a:gd name="T15" fmla="*/ 210 h 241"/>
                    <a:gd name="T16" fmla="*/ 0 w 77"/>
                    <a:gd name="T17" fmla="*/ 203 h 241"/>
                    <a:gd name="T18" fmla="*/ 0 w 77"/>
                    <a:gd name="T19" fmla="*/ 38 h 241"/>
                    <a:gd name="T20" fmla="*/ 0 w 77"/>
                    <a:gd name="T21" fmla="*/ 29 h 241"/>
                    <a:gd name="T22" fmla="*/ 2 w 77"/>
                    <a:gd name="T23" fmla="*/ 23 h 241"/>
                    <a:gd name="T24" fmla="*/ 5 w 77"/>
                    <a:gd name="T25" fmla="*/ 16 h 241"/>
                    <a:gd name="T26" fmla="*/ 10 w 77"/>
                    <a:gd name="T27" fmla="*/ 10 h 241"/>
                    <a:gd name="T28" fmla="*/ 15 w 77"/>
                    <a:gd name="T29" fmla="*/ 5 h 241"/>
                    <a:gd name="T30" fmla="*/ 23 w 77"/>
                    <a:gd name="T31" fmla="*/ 2 h 241"/>
                    <a:gd name="T32" fmla="*/ 29 w 77"/>
                    <a:gd name="T33" fmla="*/ 0 h 241"/>
                    <a:gd name="T34" fmla="*/ 38 w 77"/>
                    <a:gd name="T35" fmla="*/ 0 h 241"/>
                    <a:gd name="T36" fmla="*/ 45 w 77"/>
                    <a:gd name="T37" fmla="*/ 0 h 241"/>
                    <a:gd name="T38" fmla="*/ 53 w 77"/>
                    <a:gd name="T39" fmla="*/ 2 h 241"/>
                    <a:gd name="T40" fmla="*/ 59 w 77"/>
                    <a:gd name="T41" fmla="*/ 5 h 241"/>
                    <a:gd name="T42" fmla="*/ 65 w 77"/>
                    <a:gd name="T43" fmla="*/ 10 h 241"/>
                    <a:gd name="T44" fmla="*/ 69 w 77"/>
                    <a:gd name="T45" fmla="*/ 16 h 241"/>
                    <a:gd name="T46" fmla="*/ 74 w 77"/>
                    <a:gd name="T47" fmla="*/ 23 h 241"/>
                    <a:gd name="T48" fmla="*/ 76 w 77"/>
                    <a:gd name="T49" fmla="*/ 29 h 241"/>
                    <a:gd name="T50" fmla="*/ 77 w 77"/>
                    <a:gd name="T51" fmla="*/ 38 h 241"/>
                    <a:gd name="T52" fmla="*/ 77 w 77"/>
                    <a:gd name="T53" fmla="*/ 203 h 241"/>
                    <a:gd name="T54" fmla="*/ 76 w 77"/>
                    <a:gd name="T55" fmla="*/ 210 h 241"/>
                    <a:gd name="T56" fmla="*/ 74 w 77"/>
                    <a:gd name="T57" fmla="*/ 217 h 241"/>
                    <a:gd name="T58" fmla="*/ 69 w 77"/>
                    <a:gd name="T59" fmla="*/ 223 h 241"/>
                    <a:gd name="T60" fmla="*/ 65 w 77"/>
                    <a:gd name="T61" fmla="*/ 230 h 241"/>
                    <a:gd name="T62" fmla="*/ 59 w 77"/>
                    <a:gd name="T63" fmla="*/ 234 h 241"/>
                    <a:gd name="T64" fmla="*/ 53 w 77"/>
                    <a:gd name="T65" fmla="*/ 238 h 241"/>
                    <a:gd name="T66" fmla="*/ 45 w 77"/>
                    <a:gd name="T67" fmla="*/ 240 h 241"/>
                    <a:gd name="T68" fmla="*/ 38 w 77"/>
                    <a:gd name="T69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1">
                      <a:moveTo>
                        <a:pt x="38" y="241"/>
                      </a:moveTo>
                      <a:lnTo>
                        <a:pt x="29" y="240"/>
                      </a:lnTo>
                      <a:lnTo>
                        <a:pt x="23" y="238"/>
                      </a:lnTo>
                      <a:lnTo>
                        <a:pt x="15" y="234"/>
                      </a:lnTo>
                      <a:lnTo>
                        <a:pt x="10" y="230"/>
                      </a:lnTo>
                      <a:lnTo>
                        <a:pt x="5" y="223"/>
                      </a:lnTo>
                      <a:lnTo>
                        <a:pt x="2" y="217"/>
                      </a:lnTo>
                      <a:lnTo>
                        <a:pt x="0" y="210"/>
                      </a:lnTo>
                      <a:lnTo>
                        <a:pt x="0" y="203"/>
                      </a:lnTo>
                      <a:lnTo>
                        <a:pt x="0" y="38"/>
                      </a:lnTo>
                      <a:lnTo>
                        <a:pt x="0" y="29"/>
                      </a:lnTo>
                      <a:lnTo>
                        <a:pt x="2" y="23"/>
                      </a:lnTo>
                      <a:lnTo>
                        <a:pt x="5" y="16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23" y="2"/>
                      </a:lnTo>
                      <a:lnTo>
                        <a:pt x="29" y="0"/>
                      </a:lnTo>
                      <a:lnTo>
                        <a:pt x="38" y="0"/>
                      </a:lnTo>
                      <a:lnTo>
                        <a:pt x="45" y="0"/>
                      </a:lnTo>
                      <a:lnTo>
                        <a:pt x="53" y="2"/>
                      </a:lnTo>
                      <a:lnTo>
                        <a:pt x="59" y="5"/>
                      </a:lnTo>
                      <a:lnTo>
                        <a:pt x="65" y="10"/>
                      </a:lnTo>
                      <a:lnTo>
                        <a:pt x="69" y="16"/>
                      </a:lnTo>
                      <a:lnTo>
                        <a:pt x="74" y="23"/>
                      </a:lnTo>
                      <a:lnTo>
                        <a:pt x="76" y="29"/>
                      </a:lnTo>
                      <a:lnTo>
                        <a:pt x="77" y="38"/>
                      </a:lnTo>
                      <a:lnTo>
                        <a:pt x="77" y="203"/>
                      </a:lnTo>
                      <a:lnTo>
                        <a:pt x="76" y="210"/>
                      </a:lnTo>
                      <a:lnTo>
                        <a:pt x="74" y="217"/>
                      </a:lnTo>
                      <a:lnTo>
                        <a:pt x="69" y="223"/>
                      </a:lnTo>
                      <a:lnTo>
                        <a:pt x="65" y="230"/>
                      </a:lnTo>
                      <a:lnTo>
                        <a:pt x="59" y="234"/>
                      </a:lnTo>
                      <a:lnTo>
                        <a:pt x="53" y="238"/>
                      </a:lnTo>
                      <a:lnTo>
                        <a:pt x="45" y="240"/>
                      </a:lnTo>
                      <a:lnTo>
                        <a:pt x="38" y="24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4" name="Freeform 46"/>
                <p:cNvSpPr>
                  <a:spLocks/>
                </p:cNvSpPr>
                <p:nvPr/>
              </p:nvSpPr>
              <p:spPr bwMode="auto">
                <a:xfrm>
                  <a:off x="2904" y="732"/>
                  <a:ext cx="12" cy="17"/>
                </a:xfrm>
                <a:custGeom>
                  <a:avLst/>
                  <a:gdLst>
                    <a:gd name="T0" fmla="*/ 21 w 162"/>
                    <a:gd name="T1" fmla="*/ 212 h 217"/>
                    <a:gd name="T2" fmla="*/ 14 w 162"/>
                    <a:gd name="T3" fmla="*/ 206 h 217"/>
                    <a:gd name="T4" fmla="*/ 8 w 162"/>
                    <a:gd name="T5" fmla="*/ 201 h 217"/>
                    <a:gd name="T6" fmla="*/ 4 w 162"/>
                    <a:gd name="T7" fmla="*/ 195 h 217"/>
                    <a:gd name="T8" fmla="*/ 2 w 162"/>
                    <a:gd name="T9" fmla="*/ 189 h 217"/>
                    <a:gd name="T10" fmla="*/ 0 w 162"/>
                    <a:gd name="T11" fmla="*/ 180 h 217"/>
                    <a:gd name="T12" fmla="*/ 1 w 162"/>
                    <a:gd name="T13" fmla="*/ 174 h 217"/>
                    <a:gd name="T14" fmla="*/ 2 w 162"/>
                    <a:gd name="T15" fmla="*/ 167 h 217"/>
                    <a:gd name="T16" fmla="*/ 6 w 162"/>
                    <a:gd name="T17" fmla="*/ 161 h 217"/>
                    <a:gd name="T18" fmla="*/ 93 w 162"/>
                    <a:gd name="T19" fmla="*/ 19 h 217"/>
                    <a:gd name="T20" fmla="*/ 96 w 162"/>
                    <a:gd name="T21" fmla="*/ 12 h 217"/>
                    <a:gd name="T22" fmla="*/ 102 w 162"/>
                    <a:gd name="T23" fmla="*/ 7 h 217"/>
                    <a:gd name="T24" fmla="*/ 108 w 162"/>
                    <a:gd name="T25" fmla="*/ 4 h 217"/>
                    <a:gd name="T26" fmla="*/ 116 w 162"/>
                    <a:gd name="T27" fmla="*/ 2 h 217"/>
                    <a:gd name="T28" fmla="*/ 122 w 162"/>
                    <a:gd name="T29" fmla="*/ 0 h 217"/>
                    <a:gd name="T30" fmla="*/ 130 w 162"/>
                    <a:gd name="T31" fmla="*/ 1 h 217"/>
                    <a:gd name="T32" fmla="*/ 136 w 162"/>
                    <a:gd name="T33" fmla="*/ 3 h 217"/>
                    <a:gd name="T34" fmla="*/ 145 w 162"/>
                    <a:gd name="T35" fmla="*/ 7 h 217"/>
                    <a:gd name="T36" fmla="*/ 150 w 162"/>
                    <a:gd name="T37" fmla="*/ 10 h 217"/>
                    <a:gd name="T38" fmla="*/ 156 w 162"/>
                    <a:gd name="T39" fmla="*/ 16 h 217"/>
                    <a:gd name="T40" fmla="*/ 159 w 162"/>
                    <a:gd name="T41" fmla="*/ 23 h 217"/>
                    <a:gd name="T42" fmla="*/ 162 w 162"/>
                    <a:gd name="T43" fmla="*/ 30 h 217"/>
                    <a:gd name="T44" fmla="*/ 162 w 162"/>
                    <a:gd name="T45" fmla="*/ 36 h 217"/>
                    <a:gd name="T46" fmla="*/ 162 w 162"/>
                    <a:gd name="T47" fmla="*/ 44 h 217"/>
                    <a:gd name="T48" fmla="*/ 160 w 162"/>
                    <a:gd name="T49" fmla="*/ 52 h 217"/>
                    <a:gd name="T50" fmla="*/ 158 w 162"/>
                    <a:gd name="T51" fmla="*/ 60 h 217"/>
                    <a:gd name="T52" fmla="*/ 73 w 162"/>
                    <a:gd name="T53" fmla="*/ 200 h 217"/>
                    <a:gd name="T54" fmla="*/ 67 w 162"/>
                    <a:gd name="T55" fmla="*/ 205 h 217"/>
                    <a:gd name="T56" fmla="*/ 61 w 162"/>
                    <a:gd name="T57" fmla="*/ 210 h 217"/>
                    <a:gd name="T58" fmla="*/ 55 w 162"/>
                    <a:gd name="T59" fmla="*/ 214 h 217"/>
                    <a:gd name="T60" fmla="*/ 49 w 162"/>
                    <a:gd name="T61" fmla="*/ 217 h 217"/>
                    <a:gd name="T62" fmla="*/ 41 w 162"/>
                    <a:gd name="T63" fmla="*/ 217 h 217"/>
                    <a:gd name="T64" fmla="*/ 34 w 162"/>
                    <a:gd name="T65" fmla="*/ 217 h 217"/>
                    <a:gd name="T66" fmla="*/ 27 w 162"/>
                    <a:gd name="T67" fmla="*/ 215 h 217"/>
                    <a:gd name="T68" fmla="*/ 21 w 162"/>
                    <a:gd name="T69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2" h="217">
                      <a:moveTo>
                        <a:pt x="21" y="212"/>
                      </a:moveTo>
                      <a:lnTo>
                        <a:pt x="14" y="206"/>
                      </a:lnTo>
                      <a:lnTo>
                        <a:pt x="8" y="201"/>
                      </a:lnTo>
                      <a:lnTo>
                        <a:pt x="4" y="195"/>
                      </a:lnTo>
                      <a:lnTo>
                        <a:pt x="2" y="189"/>
                      </a:lnTo>
                      <a:lnTo>
                        <a:pt x="0" y="180"/>
                      </a:lnTo>
                      <a:lnTo>
                        <a:pt x="1" y="174"/>
                      </a:lnTo>
                      <a:lnTo>
                        <a:pt x="2" y="167"/>
                      </a:lnTo>
                      <a:lnTo>
                        <a:pt x="6" y="161"/>
                      </a:lnTo>
                      <a:lnTo>
                        <a:pt x="93" y="19"/>
                      </a:lnTo>
                      <a:lnTo>
                        <a:pt x="96" y="12"/>
                      </a:lnTo>
                      <a:lnTo>
                        <a:pt x="102" y="7"/>
                      </a:lnTo>
                      <a:lnTo>
                        <a:pt x="108" y="4"/>
                      </a:lnTo>
                      <a:lnTo>
                        <a:pt x="116" y="2"/>
                      </a:lnTo>
                      <a:lnTo>
                        <a:pt x="122" y="0"/>
                      </a:lnTo>
                      <a:lnTo>
                        <a:pt x="130" y="1"/>
                      </a:lnTo>
                      <a:lnTo>
                        <a:pt x="136" y="3"/>
                      </a:lnTo>
                      <a:lnTo>
                        <a:pt x="145" y="7"/>
                      </a:lnTo>
                      <a:lnTo>
                        <a:pt x="150" y="10"/>
                      </a:lnTo>
                      <a:lnTo>
                        <a:pt x="156" y="16"/>
                      </a:lnTo>
                      <a:lnTo>
                        <a:pt x="159" y="23"/>
                      </a:lnTo>
                      <a:lnTo>
                        <a:pt x="162" y="30"/>
                      </a:lnTo>
                      <a:lnTo>
                        <a:pt x="162" y="36"/>
                      </a:lnTo>
                      <a:lnTo>
                        <a:pt x="162" y="44"/>
                      </a:lnTo>
                      <a:lnTo>
                        <a:pt x="160" y="52"/>
                      </a:lnTo>
                      <a:lnTo>
                        <a:pt x="158" y="60"/>
                      </a:lnTo>
                      <a:lnTo>
                        <a:pt x="73" y="200"/>
                      </a:lnTo>
                      <a:lnTo>
                        <a:pt x="67" y="205"/>
                      </a:lnTo>
                      <a:lnTo>
                        <a:pt x="61" y="210"/>
                      </a:lnTo>
                      <a:lnTo>
                        <a:pt x="55" y="214"/>
                      </a:lnTo>
                      <a:lnTo>
                        <a:pt x="49" y="217"/>
                      </a:lnTo>
                      <a:lnTo>
                        <a:pt x="41" y="217"/>
                      </a:lnTo>
                      <a:lnTo>
                        <a:pt x="34" y="217"/>
                      </a:lnTo>
                      <a:lnTo>
                        <a:pt x="27" y="215"/>
                      </a:lnTo>
                      <a:lnTo>
                        <a:pt x="21" y="21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5" name="Rectangle 47"/>
                <p:cNvSpPr>
                  <a:spLocks noChangeArrowheads="1"/>
                </p:cNvSpPr>
                <p:nvPr/>
              </p:nvSpPr>
              <p:spPr bwMode="auto">
                <a:xfrm>
                  <a:off x="2722" y="759"/>
                  <a:ext cx="23" cy="8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6" name="Freeform 48"/>
                <p:cNvSpPr>
                  <a:spLocks/>
                </p:cNvSpPr>
                <p:nvPr/>
              </p:nvSpPr>
              <p:spPr bwMode="auto">
                <a:xfrm>
                  <a:off x="2722" y="831"/>
                  <a:ext cx="23" cy="24"/>
                </a:xfrm>
                <a:custGeom>
                  <a:avLst/>
                  <a:gdLst>
                    <a:gd name="T0" fmla="*/ 153 w 306"/>
                    <a:gd name="T1" fmla="*/ 305 h 305"/>
                    <a:gd name="T2" fmla="*/ 183 w 306"/>
                    <a:gd name="T3" fmla="*/ 301 h 305"/>
                    <a:gd name="T4" fmla="*/ 211 w 306"/>
                    <a:gd name="T5" fmla="*/ 293 h 305"/>
                    <a:gd name="T6" fmla="*/ 237 w 306"/>
                    <a:gd name="T7" fmla="*/ 277 h 305"/>
                    <a:gd name="T8" fmla="*/ 260 w 306"/>
                    <a:gd name="T9" fmla="*/ 260 h 305"/>
                    <a:gd name="T10" fmla="*/ 278 w 306"/>
                    <a:gd name="T11" fmla="*/ 236 h 305"/>
                    <a:gd name="T12" fmla="*/ 294 w 306"/>
                    <a:gd name="T13" fmla="*/ 210 h 305"/>
                    <a:gd name="T14" fmla="*/ 302 w 306"/>
                    <a:gd name="T15" fmla="*/ 182 h 305"/>
                    <a:gd name="T16" fmla="*/ 306 w 306"/>
                    <a:gd name="T17" fmla="*/ 152 h 305"/>
                    <a:gd name="T18" fmla="*/ 302 w 306"/>
                    <a:gd name="T19" fmla="*/ 120 h 305"/>
                    <a:gd name="T20" fmla="*/ 294 w 306"/>
                    <a:gd name="T21" fmla="*/ 91 h 305"/>
                    <a:gd name="T22" fmla="*/ 278 w 306"/>
                    <a:gd name="T23" fmla="*/ 66 h 305"/>
                    <a:gd name="T24" fmla="*/ 260 w 306"/>
                    <a:gd name="T25" fmla="*/ 44 h 305"/>
                    <a:gd name="T26" fmla="*/ 237 w 306"/>
                    <a:gd name="T27" fmla="*/ 25 h 305"/>
                    <a:gd name="T28" fmla="*/ 211 w 306"/>
                    <a:gd name="T29" fmla="*/ 12 h 305"/>
                    <a:gd name="T30" fmla="*/ 183 w 306"/>
                    <a:gd name="T31" fmla="*/ 2 h 305"/>
                    <a:gd name="T32" fmla="*/ 153 w 306"/>
                    <a:gd name="T33" fmla="*/ 0 h 305"/>
                    <a:gd name="T34" fmla="*/ 121 w 306"/>
                    <a:gd name="T35" fmla="*/ 2 h 305"/>
                    <a:gd name="T36" fmla="*/ 93 w 306"/>
                    <a:gd name="T37" fmla="*/ 12 h 305"/>
                    <a:gd name="T38" fmla="*/ 67 w 306"/>
                    <a:gd name="T39" fmla="*/ 25 h 305"/>
                    <a:gd name="T40" fmla="*/ 45 w 306"/>
                    <a:gd name="T41" fmla="*/ 44 h 305"/>
                    <a:gd name="T42" fmla="*/ 25 w 306"/>
                    <a:gd name="T43" fmla="*/ 66 h 305"/>
                    <a:gd name="T44" fmla="*/ 12 w 306"/>
                    <a:gd name="T45" fmla="*/ 91 h 305"/>
                    <a:gd name="T46" fmla="*/ 2 w 306"/>
                    <a:gd name="T47" fmla="*/ 120 h 305"/>
                    <a:gd name="T48" fmla="*/ 0 w 306"/>
                    <a:gd name="T49" fmla="*/ 152 h 305"/>
                    <a:gd name="T50" fmla="*/ 2 w 306"/>
                    <a:gd name="T51" fmla="*/ 182 h 305"/>
                    <a:gd name="T52" fmla="*/ 12 w 306"/>
                    <a:gd name="T53" fmla="*/ 210 h 305"/>
                    <a:gd name="T54" fmla="*/ 25 w 306"/>
                    <a:gd name="T55" fmla="*/ 236 h 305"/>
                    <a:gd name="T56" fmla="*/ 45 w 306"/>
                    <a:gd name="T57" fmla="*/ 260 h 305"/>
                    <a:gd name="T58" fmla="*/ 67 w 306"/>
                    <a:gd name="T59" fmla="*/ 277 h 305"/>
                    <a:gd name="T60" fmla="*/ 93 w 306"/>
                    <a:gd name="T61" fmla="*/ 293 h 305"/>
                    <a:gd name="T62" fmla="*/ 121 w 306"/>
                    <a:gd name="T63" fmla="*/ 301 h 305"/>
                    <a:gd name="T64" fmla="*/ 153 w 306"/>
                    <a:gd name="T65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6" h="305">
                      <a:moveTo>
                        <a:pt x="153" y="305"/>
                      </a:moveTo>
                      <a:lnTo>
                        <a:pt x="183" y="301"/>
                      </a:lnTo>
                      <a:lnTo>
                        <a:pt x="211" y="293"/>
                      </a:lnTo>
                      <a:lnTo>
                        <a:pt x="237" y="277"/>
                      </a:lnTo>
                      <a:lnTo>
                        <a:pt x="260" y="260"/>
                      </a:lnTo>
                      <a:lnTo>
                        <a:pt x="278" y="236"/>
                      </a:lnTo>
                      <a:lnTo>
                        <a:pt x="294" y="210"/>
                      </a:lnTo>
                      <a:lnTo>
                        <a:pt x="302" y="182"/>
                      </a:lnTo>
                      <a:lnTo>
                        <a:pt x="306" y="152"/>
                      </a:lnTo>
                      <a:lnTo>
                        <a:pt x="302" y="120"/>
                      </a:lnTo>
                      <a:lnTo>
                        <a:pt x="294" y="91"/>
                      </a:lnTo>
                      <a:lnTo>
                        <a:pt x="278" y="66"/>
                      </a:lnTo>
                      <a:lnTo>
                        <a:pt x="260" y="44"/>
                      </a:lnTo>
                      <a:lnTo>
                        <a:pt x="237" y="25"/>
                      </a:lnTo>
                      <a:lnTo>
                        <a:pt x="211" y="12"/>
                      </a:lnTo>
                      <a:lnTo>
                        <a:pt x="183" y="2"/>
                      </a:lnTo>
                      <a:lnTo>
                        <a:pt x="153" y="0"/>
                      </a:lnTo>
                      <a:lnTo>
                        <a:pt x="121" y="2"/>
                      </a:lnTo>
                      <a:lnTo>
                        <a:pt x="93" y="12"/>
                      </a:lnTo>
                      <a:lnTo>
                        <a:pt x="67" y="25"/>
                      </a:lnTo>
                      <a:lnTo>
                        <a:pt x="45" y="44"/>
                      </a:lnTo>
                      <a:lnTo>
                        <a:pt x="25" y="66"/>
                      </a:lnTo>
                      <a:lnTo>
                        <a:pt x="12" y="91"/>
                      </a:lnTo>
                      <a:lnTo>
                        <a:pt x="2" y="120"/>
                      </a:lnTo>
                      <a:lnTo>
                        <a:pt x="0" y="152"/>
                      </a:lnTo>
                      <a:lnTo>
                        <a:pt x="2" y="182"/>
                      </a:lnTo>
                      <a:lnTo>
                        <a:pt x="12" y="210"/>
                      </a:lnTo>
                      <a:lnTo>
                        <a:pt x="25" y="236"/>
                      </a:lnTo>
                      <a:lnTo>
                        <a:pt x="45" y="260"/>
                      </a:lnTo>
                      <a:lnTo>
                        <a:pt x="67" y="277"/>
                      </a:lnTo>
                      <a:lnTo>
                        <a:pt x="93" y="293"/>
                      </a:lnTo>
                      <a:lnTo>
                        <a:pt x="121" y="301"/>
                      </a:lnTo>
                      <a:lnTo>
                        <a:pt x="153" y="30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7" name="Freeform 49"/>
                <p:cNvSpPr>
                  <a:spLocks/>
                </p:cNvSpPr>
                <p:nvPr/>
              </p:nvSpPr>
              <p:spPr bwMode="auto">
                <a:xfrm>
                  <a:off x="2726" y="780"/>
                  <a:ext cx="78" cy="72"/>
                </a:xfrm>
                <a:custGeom>
                  <a:avLst/>
                  <a:gdLst>
                    <a:gd name="T0" fmla="*/ 193 w 1021"/>
                    <a:gd name="T1" fmla="*/ 937 h 937"/>
                    <a:gd name="T2" fmla="*/ 1021 w 1021"/>
                    <a:gd name="T3" fmla="*/ 222 h 937"/>
                    <a:gd name="T4" fmla="*/ 830 w 1021"/>
                    <a:gd name="T5" fmla="*/ 0 h 937"/>
                    <a:gd name="T6" fmla="*/ 0 w 1021"/>
                    <a:gd name="T7" fmla="*/ 716 h 937"/>
                    <a:gd name="T8" fmla="*/ 193 w 1021"/>
                    <a:gd name="T9" fmla="*/ 937 h 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1" h="937">
                      <a:moveTo>
                        <a:pt x="193" y="937"/>
                      </a:moveTo>
                      <a:lnTo>
                        <a:pt x="1021" y="222"/>
                      </a:lnTo>
                      <a:lnTo>
                        <a:pt x="830" y="0"/>
                      </a:lnTo>
                      <a:lnTo>
                        <a:pt x="0" y="716"/>
                      </a:lnTo>
                      <a:lnTo>
                        <a:pt x="193" y="9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8" name="Freeform 50"/>
                <p:cNvSpPr>
                  <a:spLocks/>
                </p:cNvSpPr>
                <p:nvPr/>
              </p:nvSpPr>
              <p:spPr bwMode="auto">
                <a:xfrm>
                  <a:off x="2791" y="637"/>
                  <a:ext cx="70" cy="67"/>
                </a:xfrm>
                <a:custGeom>
                  <a:avLst/>
                  <a:gdLst>
                    <a:gd name="T0" fmla="*/ 908 w 908"/>
                    <a:gd name="T1" fmla="*/ 867 h 867"/>
                    <a:gd name="T2" fmla="*/ 908 w 908"/>
                    <a:gd name="T3" fmla="*/ 346 h 867"/>
                    <a:gd name="T4" fmla="*/ 900 w 908"/>
                    <a:gd name="T5" fmla="*/ 276 h 867"/>
                    <a:gd name="T6" fmla="*/ 880 w 908"/>
                    <a:gd name="T7" fmla="*/ 211 h 867"/>
                    <a:gd name="T8" fmla="*/ 848 w 908"/>
                    <a:gd name="T9" fmla="*/ 152 h 867"/>
                    <a:gd name="T10" fmla="*/ 806 w 908"/>
                    <a:gd name="T11" fmla="*/ 101 h 867"/>
                    <a:gd name="T12" fmla="*/ 754 w 908"/>
                    <a:gd name="T13" fmla="*/ 58 h 867"/>
                    <a:gd name="T14" fmla="*/ 696 w 908"/>
                    <a:gd name="T15" fmla="*/ 27 h 867"/>
                    <a:gd name="T16" fmla="*/ 630 w 908"/>
                    <a:gd name="T17" fmla="*/ 6 h 867"/>
                    <a:gd name="T18" fmla="*/ 561 w 908"/>
                    <a:gd name="T19" fmla="*/ 0 h 867"/>
                    <a:gd name="T20" fmla="*/ 348 w 908"/>
                    <a:gd name="T21" fmla="*/ 0 h 867"/>
                    <a:gd name="T22" fmla="*/ 276 w 908"/>
                    <a:gd name="T23" fmla="*/ 6 h 867"/>
                    <a:gd name="T24" fmla="*/ 212 w 908"/>
                    <a:gd name="T25" fmla="*/ 27 h 867"/>
                    <a:gd name="T26" fmla="*/ 152 w 908"/>
                    <a:gd name="T27" fmla="*/ 58 h 867"/>
                    <a:gd name="T28" fmla="*/ 101 w 908"/>
                    <a:gd name="T29" fmla="*/ 101 h 867"/>
                    <a:gd name="T30" fmla="*/ 59 w 908"/>
                    <a:gd name="T31" fmla="*/ 152 h 867"/>
                    <a:gd name="T32" fmla="*/ 27 w 908"/>
                    <a:gd name="T33" fmla="*/ 211 h 867"/>
                    <a:gd name="T34" fmla="*/ 6 w 908"/>
                    <a:gd name="T35" fmla="*/ 276 h 867"/>
                    <a:gd name="T36" fmla="*/ 0 w 908"/>
                    <a:gd name="T37" fmla="*/ 346 h 867"/>
                    <a:gd name="T38" fmla="*/ 0 w 908"/>
                    <a:gd name="T39" fmla="*/ 867 h 867"/>
                    <a:gd name="T40" fmla="*/ 908 w 908"/>
                    <a:gd name="T41" fmla="*/ 867 h 8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8" h="867">
                      <a:moveTo>
                        <a:pt x="908" y="867"/>
                      </a:moveTo>
                      <a:lnTo>
                        <a:pt x="908" y="346"/>
                      </a:lnTo>
                      <a:lnTo>
                        <a:pt x="900" y="276"/>
                      </a:lnTo>
                      <a:lnTo>
                        <a:pt x="880" y="211"/>
                      </a:lnTo>
                      <a:lnTo>
                        <a:pt x="848" y="152"/>
                      </a:lnTo>
                      <a:lnTo>
                        <a:pt x="806" y="101"/>
                      </a:lnTo>
                      <a:lnTo>
                        <a:pt x="754" y="58"/>
                      </a:lnTo>
                      <a:lnTo>
                        <a:pt x="696" y="27"/>
                      </a:lnTo>
                      <a:lnTo>
                        <a:pt x="630" y="6"/>
                      </a:lnTo>
                      <a:lnTo>
                        <a:pt x="561" y="0"/>
                      </a:lnTo>
                      <a:lnTo>
                        <a:pt x="348" y="0"/>
                      </a:lnTo>
                      <a:lnTo>
                        <a:pt x="276" y="6"/>
                      </a:lnTo>
                      <a:lnTo>
                        <a:pt x="212" y="27"/>
                      </a:lnTo>
                      <a:lnTo>
                        <a:pt x="152" y="58"/>
                      </a:lnTo>
                      <a:lnTo>
                        <a:pt x="101" y="101"/>
                      </a:lnTo>
                      <a:lnTo>
                        <a:pt x="59" y="152"/>
                      </a:lnTo>
                      <a:lnTo>
                        <a:pt x="27" y="211"/>
                      </a:lnTo>
                      <a:lnTo>
                        <a:pt x="6" y="276"/>
                      </a:lnTo>
                      <a:lnTo>
                        <a:pt x="0" y="346"/>
                      </a:lnTo>
                      <a:lnTo>
                        <a:pt x="0" y="867"/>
                      </a:lnTo>
                      <a:lnTo>
                        <a:pt x="908" y="86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9" name="Rectangle 51"/>
                <p:cNvSpPr>
                  <a:spLocks noChangeArrowheads="1"/>
                </p:cNvSpPr>
                <p:nvPr/>
              </p:nvSpPr>
              <p:spPr bwMode="auto">
                <a:xfrm>
                  <a:off x="2906" y="759"/>
                  <a:ext cx="23" cy="8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auto">
                <a:xfrm>
                  <a:off x="2906" y="831"/>
                  <a:ext cx="23" cy="24"/>
                </a:xfrm>
                <a:custGeom>
                  <a:avLst/>
                  <a:gdLst>
                    <a:gd name="T0" fmla="*/ 153 w 305"/>
                    <a:gd name="T1" fmla="*/ 305 h 305"/>
                    <a:gd name="T2" fmla="*/ 121 w 305"/>
                    <a:gd name="T3" fmla="*/ 301 h 305"/>
                    <a:gd name="T4" fmla="*/ 93 w 305"/>
                    <a:gd name="T5" fmla="*/ 293 h 305"/>
                    <a:gd name="T6" fmla="*/ 67 w 305"/>
                    <a:gd name="T7" fmla="*/ 277 h 305"/>
                    <a:gd name="T8" fmla="*/ 45 w 305"/>
                    <a:gd name="T9" fmla="*/ 260 h 305"/>
                    <a:gd name="T10" fmla="*/ 25 w 305"/>
                    <a:gd name="T11" fmla="*/ 236 h 305"/>
                    <a:gd name="T12" fmla="*/ 12 w 305"/>
                    <a:gd name="T13" fmla="*/ 210 h 305"/>
                    <a:gd name="T14" fmla="*/ 2 w 305"/>
                    <a:gd name="T15" fmla="*/ 182 h 305"/>
                    <a:gd name="T16" fmla="*/ 0 w 305"/>
                    <a:gd name="T17" fmla="*/ 152 h 305"/>
                    <a:gd name="T18" fmla="*/ 2 w 305"/>
                    <a:gd name="T19" fmla="*/ 120 h 305"/>
                    <a:gd name="T20" fmla="*/ 12 w 305"/>
                    <a:gd name="T21" fmla="*/ 91 h 305"/>
                    <a:gd name="T22" fmla="*/ 25 w 305"/>
                    <a:gd name="T23" fmla="*/ 66 h 305"/>
                    <a:gd name="T24" fmla="*/ 45 w 305"/>
                    <a:gd name="T25" fmla="*/ 44 h 305"/>
                    <a:gd name="T26" fmla="*/ 67 w 305"/>
                    <a:gd name="T27" fmla="*/ 25 h 305"/>
                    <a:gd name="T28" fmla="*/ 93 w 305"/>
                    <a:gd name="T29" fmla="*/ 12 h 305"/>
                    <a:gd name="T30" fmla="*/ 121 w 305"/>
                    <a:gd name="T31" fmla="*/ 2 h 305"/>
                    <a:gd name="T32" fmla="*/ 153 w 305"/>
                    <a:gd name="T33" fmla="*/ 0 h 305"/>
                    <a:gd name="T34" fmla="*/ 183 w 305"/>
                    <a:gd name="T35" fmla="*/ 2 h 305"/>
                    <a:gd name="T36" fmla="*/ 211 w 305"/>
                    <a:gd name="T37" fmla="*/ 12 h 305"/>
                    <a:gd name="T38" fmla="*/ 237 w 305"/>
                    <a:gd name="T39" fmla="*/ 25 h 305"/>
                    <a:gd name="T40" fmla="*/ 260 w 305"/>
                    <a:gd name="T41" fmla="*/ 44 h 305"/>
                    <a:gd name="T42" fmla="*/ 278 w 305"/>
                    <a:gd name="T43" fmla="*/ 66 h 305"/>
                    <a:gd name="T44" fmla="*/ 293 w 305"/>
                    <a:gd name="T45" fmla="*/ 91 h 305"/>
                    <a:gd name="T46" fmla="*/ 301 w 305"/>
                    <a:gd name="T47" fmla="*/ 120 h 305"/>
                    <a:gd name="T48" fmla="*/ 305 w 305"/>
                    <a:gd name="T49" fmla="*/ 152 h 305"/>
                    <a:gd name="T50" fmla="*/ 301 w 305"/>
                    <a:gd name="T51" fmla="*/ 182 h 305"/>
                    <a:gd name="T52" fmla="*/ 293 w 305"/>
                    <a:gd name="T53" fmla="*/ 210 h 305"/>
                    <a:gd name="T54" fmla="*/ 278 w 305"/>
                    <a:gd name="T55" fmla="*/ 236 h 305"/>
                    <a:gd name="T56" fmla="*/ 260 w 305"/>
                    <a:gd name="T57" fmla="*/ 260 h 305"/>
                    <a:gd name="T58" fmla="*/ 237 w 305"/>
                    <a:gd name="T59" fmla="*/ 277 h 305"/>
                    <a:gd name="T60" fmla="*/ 211 w 305"/>
                    <a:gd name="T61" fmla="*/ 293 h 305"/>
                    <a:gd name="T62" fmla="*/ 183 w 305"/>
                    <a:gd name="T63" fmla="*/ 301 h 305"/>
                    <a:gd name="T64" fmla="*/ 153 w 305"/>
                    <a:gd name="T65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5" h="305">
                      <a:moveTo>
                        <a:pt x="153" y="305"/>
                      </a:moveTo>
                      <a:lnTo>
                        <a:pt x="121" y="301"/>
                      </a:lnTo>
                      <a:lnTo>
                        <a:pt x="93" y="293"/>
                      </a:lnTo>
                      <a:lnTo>
                        <a:pt x="67" y="277"/>
                      </a:lnTo>
                      <a:lnTo>
                        <a:pt x="45" y="260"/>
                      </a:lnTo>
                      <a:lnTo>
                        <a:pt x="25" y="236"/>
                      </a:lnTo>
                      <a:lnTo>
                        <a:pt x="12" y="210"/>
                      </a:lnTo>
                      <a:lnTo>
                        <a:pt x="2" y="182"/>
                      </a:lnTo>
                      <a:lnTo>
                        <a:pt x="0" y="152"/>
                      </a:lnTo>
                      <a:lnTo>
                        <a:pt x="2" y="120"/>
                      </a:lnTo>
                      <a:lnTo>
                        <a:pt x="12" y="91"/>
                      </a:lnTo>
                      <a:lnTo>
                        <a:pt x="25" y="66"/>
                      </a:lnTo>
                      <a:lnTo>
                        <a:pt x="45" y="44"/>
                      </a:lnTo>
                      <a:lnTo>
                        <a:pt x="67" y="25"/>
                      </a:lnTo>
                      <a:lnTo>
                        <a:pt x="93" y="12"/>
                      </a:lnTo>
                      <a:lnTo>
                        <a:pt x="121" y="2"/>
                      </a:lnTo>
                      <a:lnTo>
                        <a:pt x="153" y="0"/>
                      </a:lnTo>
                      <a:lnTo>
                        <a:pt x="183" y="2"/>
                      </a:lnTo>
                      <a:lnTo>
                        <a:pt x="211" y="12"/>
                      </a:lnTo>
                      <a:lnTo>
                        <a:pt x="237" y="25"/>
                      </a:lnTo>
                      <a:lnTo>
                        <a:pt x="260" y="44"/>
                      </a:lnTo>
                      <a:lnTo>
                        <a:pt x="278" y="66"/>
                      </a:lnTo>
                      <a:lnTo>
                        <a:pt x="293" y="91"/>
                      </a:lnTo>
                      <a:lnTo>
                        <a:pt x="301" y="120"/>
                      </a:lnTo>
                      <a:lnTo>
                        <a:pt x="305" y="152"/>
                      </a:lnTo>
                      <a:lnTo>
                        <a:pt x="301" y="182"/>
                      </a:lnTo>
                      <a:lnTo>
                        <a:pt x="293" y="210"/>
                      </a:lnTo>
                      <a:lnTo>
                        <a:pt x="278" y="236"/>
                      </a:lnTo>
                      <a:lnTo>
                        <a:pt x="260" y="260"/>
                      </a:lnTo>
                      <a:lnTo>
                        <a:pt x="237" y="277"/>
                      </a:lnTo>
                      <a:lnTo>
                        <a:pt x="211" y="293"/>
                      </a:lnTo>
                      <a:lnTo>
                        <a:pt x="183" y="301"/>
                      </a:lnTo>
                      <a:lnTo>
                        <a:pt x="153" y="30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/>
              </p:nvSpPr>
              <p:spPr bwMode="auto">
                <a:xfrm>
                  <a:off x="2847" y="780"/>
                  <a:ext cx="78" cy="72"/>
                </a:xfrm>
                <a:custGeom>
                  <a:avLst/>
                  <a:gdLst>
                    <a:gd name="T0" fmla="*/ 828 w 1021"/>
                    <a:gd name="T1" fmla="*/ 937 h 937"/>
                    <a:gd name="T2" fmla="*/ 0 w 1021"/>
                    <a:gd name="T3" fmla="*/ 222 h 937"/>
                    <a:gd name="T4" fmla="*/ 192 w 1021"/>
                    <a:gd name="T5" fmla="*/ 0 h 937"/>
                    <a:gd name="T6" fmla="*/ 1021 w 1021"/>
                    <a:gd name="T7" fmla="*/ 716 h 937"/>
                    <a:gd name="T8" fmla="*/ 828 w 1021"/>
                    <a:gd name="T9" fmla="*/ 937 h 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1" h="937">
                      <a:moveTo>
                        <a:pt x="828" y="937"/>
                      </a:moveTo>
                      <a:lnTo>
                        <a:pt x="0" y="222"/>
                      </a:lnTo>
                      <a:lnTo>
                        <a:pt x="192" y="0"/>
                      </a:lnTo>
                      <a:lnTo>
                        <a:pt x="1021" y="716"/>
                      </a:lnTo>
                      <a:lnTo>
                        <a:pt x="828" y="9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/>
              </p:nvSpPr>
              <p:spPr bwMode="auto">
                <a:xfrm>
                  <a:off x="2827" y="894"/>
                  <a:ext cx="51" cy="152"/>
                </a:xfrm>
                <a:custGeom>
                  <a:avLst/>
                  <a:gdLst>
                    <a:gd name="T0" fmla="*/ 32 w 662"/>
                    <a:gd name="T1" fmla="*/ 1970 h 1970"/>
                    <a:gd name="T2" fmla="*/ 0 w 662"/>
                    <a:gd name="T3" fmla="*/ 0 h 1970"/>
                    <a:gd name="T4" fmla="*/ 662 w 662"/>
                    <a:gd name="T5" fmla="*/ 0 h 1970"/>
                    <a:gd name="T6" fmla="*/ 630 w 662"/>
                    <a:gd name="T7" fmla="*/ 1970 h 1970"/>
                    <a:gd name="T8" fmla="*/ 32 w 662"/>
                    <a:gd name="T9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2" h="1970">
                      <a:moveTo>
                        <a:pt x="32" y="1970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30" y="1970"/>
                      </a:lnTo>
                      <a:lnTo>
                        <a:pt x="32" y="197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/>
              </p:nvSpPr>
              <p:spPr bwMode="auto">
                <a:xfrm>
                  <a:off x="2774" y="894"/>
                  <a:ext cx="51" cy="152"/>
                </a:xfrm>
                <a:custGeom>
                  <a:avLst/>
                  <a:gdLst>
                    <a:gd name="T0" fmla="*/ 31 w 662"/>
                    <a:gd name="T1" fmla="*/ 1970 h 1970"/>
                    <a:gd name="T2" fmla="*/ 0 w 662"/>
                    <a:gd name="T3" fmla="*/ 0 h 1970"/>
                    <a:gd name="T4" fmla="*/ 662 w 662"/>
                    <a:gd name="T5" fmla="*/ 0 h 1970"/>
                    <a:gd name="T6" fmla="*/ 629 w 662"/>
                    <a:gd name="T7" fmla="*/ 1970 h 1970"/>
                    <a:gd name="T8" fmla="*/ 31 w 662"/>
                    <a:gd name="T9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2" h="1970">
                      <a:moveTo>
                        <a:pt x="31" y="1970"/>
                      </a:moveTo>
                      <a:lnTo>
                        <a:pt x="0" y="0"/>
                      </a:lnTo>
                      <a:lnTo>
                        <a:pt x="662" y="0"/>
                      </a:lnTo>
                      <a:lnTo>
                        <a:pt x="629" y="1970"/>
                      </a:lnTo>
                      <a:lnTo>
                        <a:pt x="31" y="197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/>
              </p:nvSpPr>
              <p:spPr bwMode="auto">
                <a:xfrm>
                  <a:off x="2774" y="777"/>
                  <a:ext cx="104" cy="117"/>
                </a:xfrm>
                <a:custGeom>
                  <a:avLst/>
                  <a:gdLst>
                    <a:gd name="T0" fmla="*/ 0 w 1352"/>
                    <a:gd name="T1" fmla="*/ 1522 h 1522"/>
                    <a:gd name="T2" fmla="*/ 0 w 1352"/>
                    <a:gd name="T3" fmla="*/ 347 h 1522"/>
                    <a:gd name="T4" fmla="*/ 6 w 1352"/>
                    <a:gd name="T5" fmla="*/ 275 h 1522"/>
                    <a:gd name="T6" fmla="*/ 27 w 1352"/>
                    <a:gd name="T7" fmla="*/ 211 h 1522"/>
                    <a:gd name="T8" fmla="*/ 58 w 1352"/>
                    <a:gd name="T9" fmla="*/ 152 h 1522"/>
                    <a:gd name="T10" fmla="*/ 101 w 1352"/>
                    <a:gd name="T11" fmla="*/ 101 h 1522"/>
                    <a:gd name="T12" fmla="*/ 152 w 1352"/>
                    <a:gd name="T13" fmla="*/ 58 h 1522"/>
                    <a:gd name="T14" fmla="*/ 211 w 1352"/>
                    <a:gd name="T15" fmla="*/ 27 h 1522"/>
                    <a:gd name="T16" fmla="*/ 275 w 1352"/>
                    <a:gd name="T17" fmla="*/ 7 h 1522"/>
                    <a:gd name="T18" fmla="*/ 347 w 1352"/>
                    <a:gd name="T19" fmla="*/ 0 h 1522"/>
                    <a:gd name="T20" fmla="*/ 1004 w 1352"/>
                    <a:gd name="T21" fmla="*/ 0 h 1522"/>
                    <a:gd name="T22" fmla="*/ 1074 w 1352"/>
                    <a:gd name="T23" fmla="*/ 7 h 1522"/>
                    <a:gd name="T24" fmla="*/ 1139 w 1352"/>
                    <a:gd name="T25" fmla="*/ 27 h 1522"/>
                    <a:gd name="T26" fmla="*/ 1198 w 1352"/>
                    <a:gd name="T27" fmla="*/ 58 h 1522"/>
                    <a:gd name="T28" fmla="*/ 1250 w 1352"/>
                    <a:gd name="T29" fmla="*/ 101 h 1522"/>
                    <a:gd name="T30" fmla="*/ 1291 w 1352"/>
                    <a:gd name="T31" fmla="*/ 152 h 1522"/>
                    <a:gd name="T32" fmla="*/ 1324 w 1352"/>
                    <a:gd name="T33" fmla="*/ 211 h 1522"/>
                    <a:gd name="T34" fmla="*/ 1343 w 1352"/>
                    <a:gd name="T35" fmla="*/ 275 h 1522"/>
                    <a:gd name="T36" fmla="*/ 1352 w 1352"/>
                    <a:gd name="T37" fmla="*/ 347 h 1522"/>
                    <a:gd name="T38" fmla="*/ 1352 w 1352"/>
                    <a:gd name="T39" fmla="*/ 1522 h 1522"/>
                    <a:gd name="T40" fmla="*/ 0 w 1352"/>
                    <a:gd name="T41" fmla="*/ 1522 h 1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52" h="1522">
                      <a:moveTo>
                        <a:pt x="0" y="1522"/>
                      </a:moveTo>
                      <a:lnTo>
                        <a:pt x="0" y="347"/>
                      </a:lnTo>
                      <a:lnTo>
                        <a:pt x="6" y="275"/>
                      </a:lnTo>
                      <a:lnTo>
                        <a:pt x="27" y="211"/>
                      </a:lnTo>
                      <a:lnTo>
                        <a:pt x="58" y="152"/>
                      </a:lnTo>
                      <a:lnTo>
                        <a:pt x="101" y="101"/>
                      </a:lnTo>
                      <a:lnTo>
                        <a:pt x="152" y="58"/>
                      </a:lnTo>
                      <a:lnTo>
                        <a:pt x="211" y="27"/>
                      </a:lnTo>
                      <a:lnTo>
                        <a:pt x="275" y="7"/>
                      </a:lnTo>
                      <a:lnTo>
                        <a:pt x="347" y="0"/>
                      </a:lnTo>
                      <a:lnTo>
                        <a:pt x="1004" y="0"/>
                      </a:lnTo>
                      <a:lnTo>
                        <a:pt x="1074" y="7"/>
                      </a:lnTo>
                      <a:lnTo>
                        <a:pt x="1139" y="27"/>
                      </a:lnTo>
                      <a:lnTo>
                        <a:pt x="1198" y="58"/>
                      </a:lnTo>
                      <a:lnTo>
                        <a:pt x="1250" y="101"/>
                      </a:lnTo>
                      <a:lnTo>
                        <a:pt x="1291" y="152"/>
                      </a:lnTo>
                      <a:lnTo>
                        <a:pt x="1324" y="211"/>
                      </a:lnTo>
                      <a:lnTo>
                        <a:pt x="1343" y="275"/>
                      </a:lnTo>
                      <a:lnTo>
                        <a:pt x="1352" y="347"/>
                      </a:lnTo>
                      <a:lnTo>
                        <a:pt x="1352" y="1522"/>
                      </a:lnTo>
                      <a:lnTo>
                        <a:pt x="0" y="152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/>
              </p:nvSpPr>
              <p:spPr bwMode="auto">
                <a:xfrm>
                  <a:off x="2783" y="714"/>
                  <a:ext cx="85" cy="67"/>
                </a:xfrm>
                <a:custGeom>
                  <a:avLst/>
                  <a:gdLst>
                    <a:gd name="T0" fmla="*/ 1011 w 1105"/>
                    <a:gd name="T1" fmla="*/ 0 h 861"/>
                    <a:gd name="T2" fmla="*/ 1031 w 1105"/>
                    <a:gd name="T3" fmla="*/ 34 h 861"/>
                    <a:gd name="T4" fmla="*/ 1050 w 1105"/>
                    <a:gd name="T5" fmla="*/ 69 h 861"/>
                    <a:gd name="T6" fmla="*/ 1066 w 1105"/>
                    <a:gd name="T7" fmla="*/ 105 h 861"/>
                    <a:gd name="T8" fmla="*/ 1080 w 1105"/>
                    <a:gd name="T9" fmla="*/ 145 h 861"/>
                    <a:gd name="T10" fmla="*/ 1089 w 1105"/>
                    <a:gd name="T11" fmla="*/ 183 h 861"/>
                    <a:gd name="T12" fmla="*/ 1097 w 1105"/>
                    <a:gd name="T13" fmla="*/ 225 h 861"/>
                    <a:gd name="T14" fmla="*/ 1103 w 1105"/>
                    <a:gd name="T15" fmla="*/ 265 h 861"/>
                    <a:gd name="T16" fmla="*/ 1105 w 1105"/>
                    <a:gd name="T17" fmla="*/ 309 h 861"/>
                    <a:gd name="T18" fmla="*/ 1093 w 1105"/>
                    <a:gd name="T19" fmla="*/ 419 h 861"/>
                    <a:gd name="T20" fmla="*/ 1061 w 1105"/>
                    <a:gd name="T21" fmla="*/ 524 h 861"/>
                    <a:gd name="T22" fmla="*/ 1009 w 1105"/>
                    <a:gd name="T23" fmla="*/ 617 h 861"/>
                    <a:gd name="T24" fmla="*/ 942 w 1105"/>
                    <a:gd name="T25" fmla="*/ 699 h 861"/>
                    <a:gd name="T26" fmla="*/ 860 w 1105"/>
                    <a:gd name="T27" fmla="*/ 766 h 861"/>
                    <a:gd name="T28" fmla="*/ 766 w 1105"/>
                    <a:gd name="T29" fmla="*/ 817 h 861"/>
                    <a:gd name="T30" fmla="*/ 662 w 1105"/>
                    <a:gd name="T31" fmla="*/ 850 h 861"/>
                    <a:gd name="T32" fmla="*/ 552 w 1105"/>
                    <a:gd name="T33" fmla="*/ 861 h 861"/>
                    <a:gd name="T34" fmla="*/ 440 w 1105"/>
                    <a:gd name="T35" fmla="*/ 850 h 861"/>
                    <a:gd name="T36" fmla="*/ 337 w 1105"/>
                    <a:gd name="T37" fmla="*/ 817 h 861"/>
                    <a:gd name="T38" fmla="*/ 243 w 1105"/>
                    <a:gd name="T39" fmla="*/ 766 h 861"/>
                    <a:gd name="T40" fmla="*/ 162 w 1105"/>
                    <a:gd name="T41" fmla="*/ 699 h 861"/>
                    <a:gd name="T42" fmla="*/ 94 w 1105"/>
                    <a:gd name="T43" fmla="*/ 617 h 861"/>
                    <a:gd name="T44" fmla="*/ 43 w 1105"/>
                    <a:gd name="T45" fmla="*/ 524 h 861"/>
                    <a:gd name="T46" fmla="*/ 11 w 1105"/>
                    <a:gd name="T47" fmla="*/ 419 h 861"/>
                    <a:gd name="T48" fmla="*/ 0 w 1105"/>
                    <a:gd name="T49" fmla="*/ 309 h 861"/>
                    <a:gd name="T50" fmla="*/ 1 w 1105"/>
                    <a:gd name="T51" fmla="*/ 265 h 861"/>
                    <a:gd name="T52" fmla="*/ 6 w 1105"/>
                    <a:gd name="T53" fmla="*/ 225 h 861"/>
                    <a:gd name="T54" fmla="*/ 13 w 1105"/>
                    <a:gd name="T55" fmla="*/ 183 h 861"/>
                    <a:gd name="T56" fmla="*/ 24 w 1105"/>
                    <a:gd name="T57" fmla="*/ 145 h 861"/>
                    <a:gd name="T58" fmla="*/ 37 w 1105"/>
                    <a:gd name="T59" fmla="*/ 105 h 861"/>
                    <a:gd name="T60" fmla="*/ 53 w 1105"/>
                    <a:gd name="T61" fmla="*/ 69 h 861"/>
                    <a:gd name="T62" fmla="*/ 72 w 1105"/>
                    <a:gd name="T63" fmla="*/ 34 h 861"/>
                    <a:gd name="T64" fmla="*/ 94 w 1105"/>
                    <a:gd name="T65" fmla="*/ 0 h 861"/>
                    <a:gd name="T66" fmla="*/ 1011 w 1105"/>
                    <a:gd name="T67" fmla="*/ 0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05" h="861">
                      <a:moveTo>
                        <a:pt x="1011" y="0"/>
                      </a:moveTo>
                      <a:lnTo>
                        <a:pt x="1031" y="34"/>
                      </a:lnTo>
                      <a:lnTo>
                        <a:pt x="1050" y="69"/>
                      </a:lnTo>
                      <a:lnTo>
                        <a:pt x="1066" y="105"/>
                      </a:lnTo>
                      <a:lnTo>
                        <a:pt x="1080" y="145"/>
                      </a:lnTo>
                      <a:lnTo>
                        <a:pt x="1089" y="183"/>
                      </a:lnTo>
                      <a:lnTo>
                        <a:pt x="1097" y="225"/>
                      </a:lnTo>
                      <a:lnTo>
                        <a:pt x="1103" y="265"/>
                      </a:lnTo>
                      <a:lnTo>
                        <a:pt x="1105" y="309"/>
                      </a:lnTo>
                      <a:lnTo>
                        <a:pt x="1093" y="419"/>
                      </a:lnTo>
                      <a:lnTo>
                        <a:pt x="1061" y="524"/>
                      </a:lnTo>
                      <a:lnTo>
                        <a:pt x="1009" y="617"/>
                      </a:lnTo>
                      <a:lnTo>
                        <a:pt x="942" y="699"/>
                      </a:lnTo>
                      <a:lnTo>
                        <a:pt x="860" y="766"/>
                      </a:lnTo>
                      <a:lnTo>
                        <a:pt x="766" y="817"/>
                      </a:lnTo>
                      <a:lnTo>
                        <a:pt x="662" y="850"/>
                      </a:lnTo>
                      <a:lnTo>
                        <a:pt x="552" y="861"/>
                      </a:lnTo>
                      <a:lnTo>
                        <a:pt x="440" y="850"/>
                      </a:lnTo>
                      <a:lnTo>
                        <a:pt x="337" y="817"/>
                      </a:lnTo>
                      <a:lnTo>
                        <a:pt x="243" y="766"/>
                      </a:lnTo>
                      <a:lnTo>
                        <a:pt x="162" y="699"/>
                      </a:lnTo>
                      <a:lnTo>
                        <a:pt x="94" y="617"/>
                      </a:lnTo>
                      <a:lnTo>
                        <a:pt x="43" y="524"/>
                      </a:lnTo>
                      <a:lnTo>
                        <a:pt x="11" y="419"/>
                      </a:lnTo>
                      <a:lnTo>
                        <a:pt x="0" y="309"/>
                      </a:lnTo>
                      <a:lnTo>
                        <a:pt x="1" y="265"/>
                      </a:lnTo>
                      <a:lnTo>
                        <a:pt x="6" y="225"/>
                      </a:lnTo>
                      <a:lnTo>
                        <a:pt x="13" y="183"/>
                      </a:lnTo>
                      <a:lnTo>
                        <a:pt x="24" y="145"/>
                      </a:lnTo>
                      <a:lnTo>
                        <a:pt x="37" y="105"/>
                      </a:lnTo>
                      <a:lnTo>
                        <a:pt x="53" y="69"/>
                      </a:lnTo>
                      <a:lnTo>
                        <a:pt x="72" y="34"/>
                      </a:lnTo>
                      <a:lnTo>
                        <a:pt x="94" y="0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/>
              </p:nvSpPr>
              <p:spPr bwMode="auto">
                <a:xfrm>
                  <a:off x="2791" y="709"/>
                  <a:ext cx="70" cy="26"/>
                </a:xfrm>
                <a:custGeom>
                  <a:avLst/>
                  <a:gdLst>
                    <a:gd name="T0" fmla="*/ 908 w 908"/>
                    <a:gd name="T1" fmla="*/ 0 h 337"/>
                    <a:gd name="T2" fmla="*/ 897 w 908"/>
                    <a:gd name="T3" fmla="*/ 85 h 337"/>
                    <a:gd name="T4" fmla="*/ 871 w 908"/>
                    <a:gd name="T5" fmla="*/ 156 h 337"/>
                    <a:gd name="T6" fmla="*/ 829 w 908"/>
                    <a:gd name="T7" fmla="*/ 214 h 337"/>
                    <a:gd name="T8" fmla="*/ 775 w 908"/>
                    <a:gd name="T9" fmla="*/ 261 h 337"/>
                    <a:gd name="T10" fmla="*/ 707 w 908"/>
                    <a:gd name="T11" fmla="*/ 295 h 337"/>
                    <a:gd name="T12" fmla="*/ 631 w 908"/>
                    <a:gd name="T13" fmla="*/ 319 h 337"/>
                    <a:gd name="T14" fmla="*/ 546 w 908"/>
                    <a:gd name="T15" fmla="*/ 332 h 337"/>
                    <a:gd name="T16" fmla="*/ 454 w 908"/>
                    <a:gd name="T17" fmla="*/ 337 h 337"/>
                    <a:gd name="T18" fmla="*/ 362 w 908"/>
                    <a:gd name="T19" fmla="*/ 332 h 337"/>
                    <a:gd name="T20" fmla="*/ 277 w 908"/>
                    <a:gd name="T21" fmla="*/ 319 h 337"/>
                    <a:gd name="T22" fmla="*/ 200 w 908"/>
                    <a:gd name="T23" fmla="*/ 295 h 337"/>
                    <a:gd name="T24" fmla="*/ 133 w 908"/>
                    <a:gd name="T25" fmla="*/ 261 h 337"/>
                    <a:gd name="T26" fmla="*/ 77 w 908"/>
                    <a:gd name="T27" fmla="*/ 214 h 337"/>
                    <a:gd name="T28" fmla="*/ 36 w 908"/>
                    <a:gd name="T29" fmla="*/ 156 h 337"/>
                    <a:gd name="T30" fmla="*/ 9 w 908"/>
                    <a:gd name="T31" fmla="*/ 85 h 337"/>
                    <a:gd name="T32" fmla="*/ 0 w 908"/>
                    <a:gd name="T33" fmla="*/ 0 h 337"/>
                    <a:gd name="T34" fmla="*/ 908 w 908"/>
                    <a:gd name="T35" fmla="*/ 0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08" h="337">
                      <a:moveTo>
                        <a:pt x="908" y="0"/>
                      </a:moveTo>
                      <a:lnTo>
                        <a:pt x="897" y="85"/>
                      </a:lnTo>
                      <a:lnTo>
                        <a:pt x="871" y="156"/>
                      </a:lnTo>
                      <a:lnTo>
                        <a:pt x="829" y="214"/>
                      </a:lnTo>
                      <a:lnTo>
                        <a:pt x="775" y="261"/>
                      </a:lnTo>
                      <a:lnTo>
                        <a:pt x="707" y="295"/>
                      </a:lnTo>
                      <a:lnTo>
                        <a:pt x="631" y="319"/>
                      </a:lnTo>
                      <a:lnTo>
                        <a:pt x="546" y="332"/>
                      </a:lnTo>
                      <a:lnTo>
                        <a:pt x="454" y="337"/>
                      </a:lnTo>
                      <a:lnTo>
                        <a:pt x="362" y="332"/>
                      </a:lnTo>
                      <a:lnTo>
                        <a:pt x="277" y="319"/>
                      </a:lnTo>
                      <a:lnTo>
                        <a:pt x="200" y="295"/>
                      </a:lnTo>
                      <a:lnTo>
                        <a:pt x="133" y="261"/>
                      </a:lnTo>
                      <a:lnTo>
                        <a:pt x="77" y="214"/>
                      </a:lnTo>
                      <a:lnTo>
                        <a:pt x="36" y="156"/>
                      </a:lnTo>
                      <a:lnTo>
                        <a:pt x="9" y="85"/>
                      </a:lnTo>
                      <a:lnTo>
                        <a:pt x="0" y="0"/>
                      </a:lnTo>
                      <a:lnTo>
                        <a:pt x="90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7" name="Freeform 59"/>
                <p:cNvSpPr>
                  <a:spLocks/>
                </p:cNvSpPr>
                <p:nvPr/>
              </p:nvSpPr>
              <p:spPr bwMode="auto">
                <a:xfrm>
                  <a:off x="2817" y="687"/>
                  <a:ext cx="17" cy="16"/>
                </a:xfrm>
                <a:custGeom>
                  <a:avLst/>
                  <a:gdLst>
                    <a:gd name="T0" fmla="*/ 106 w 213"/>
                    <a:gd name="T1" fmla="*/ 211 h 211"/>
                    <a:gd name="T2" fmla="*/ 84 w 213"/>
                    <a:gd name="T3" fmla="*/ 208 h 211"/>
                    <a:gd name="T4" fmla="*/ 64 w 213"/>
                    <a:gd name="T5" fmla="*/ 202 h 211"/>
                    <a:gd name="T6" fmla="*/ 46 w 213"/>
                    <a:gd name="T7" fmla="*/ 192 h 211"/>
                    <a:gd name="T8" fmla="*/ 31 w 213"/>
                    <a:gd name="T9" fmla="*/ 180 h 211"/>
                    <a:gd name="T10" fmla="*/ 18 w 213"/>
                    <a:gd name="T11" fmla="*/ 163 h 211"/>
                    <a:gd name="T12" fmla="*/ 7 w 213"/>
                    <a:gd name="T13" fmla="*/ 146 h 211"/>
                    <a:gd name="T14" fmla="*/ 1 w 213"/>
                    <a:gd name="T15" fmla="*/ 126 h 211"/>
                    <a:gd name="T16" fmla="*/ 0 w 213"/>
                    <a:gd name="T17" fmla="*/ 106 h 211"/>
                    <a:gd name="T18" fmla="*/ 1 w 213"/>
                    <a:gd name="T19" fmla="*/ 83 h 211"/>
                    <a:gd name="T20" fmla="*/ 7 w 213"/>
                    <a:gd name="T21" fmla="*/ 63 h 211"/>
                    <a:gd name="T22" fmla="*/ 18 w 213"/>
                    <a:gd name="T23" fmla="*/ 45 h 211"/>
                    <a:gd name="T24" fmla="*/ 31 w 213"/>
                    <a:gd name="T25" fmla="*/ 30 h 211"/>
                    <a:gd name="T26" fmla="*/ 46 w 213"/>
                    <a:gd name="T27" fmla="*/ 17 h 211"/>
                    <a:gd name="T28" fmla="*/ 64 w 213"/>
                    <a:gd name="T29" fmla="*/ 7 h 211"/>
                    <a:gd name="T30" fmla="*/ 84 w 213"/>
                    <a:gd name="T31" fmla="*/ 1 h 211"/>
                    <a:gd name="T32" fmla="*/ 106 w 213"/>
                    <a:gd name="T33" fmla="*/ 0 h 211"/>
                    <a:gd name="T34" fmla="*/ 127 w 213"/>
                    <a:gd name="T35" fmla="*/ 1 h 211"/>
                    <a:gd name="T36" fmla="*/ 147 w 213"/>
                    <a:gd name="T37" fmla="*/ 7 h 211"/>
                    <a:gd name="T38" fmla="*/ 165 w 213"/>
                    <a:gd name="T39" fmla="*/ 17 h 211"/>
                    <a:gd name="T40" fmla="*/ 181 w 213"/>
                    <a:gd name="T41" fmla="*/ 30 h 211"/>
                    <a:gd name="T42" fmla="*/ 193 w 213"/>
                    <a:gd name="T43" fmla="*/ 45 h 211"/>
                    <a:gd name="T44" fmla="*/ 204 w 213"/>
                    <a:gd name="T45" fmla="*/ 63 h 211"/>
                    <a:gd name="T46" fmla="*/ 210 w 213"/>
                    <a:gd name="T47" fmla="*/ 83 h 211"/>
                    <a:gd name="T48" fmla="*/ 213 w 213"/>
                    <a:gd name="T49" fmla="*/ 106 h 211"/>
                    <a:gd name="T50" fmla="*/ 210 w 213"/>
                    <a:gd name="T51" fmla="*/ 126 h 211"/>
                    <a:gd name="T52" fmla="*/ 204 w 213"/>
                    <a:gd name="T53" fmla="*/ 146 h 211"/>
                    <a:gd name="T54" fmla="*/ 193 w 213"/>
                    <a:gd name="T55" fmla="*/ 163 h 211"/>
                    <a:gd name="T56" fmla="*/ 181 w 213"/>
                    <a:gd name="T57" fmla="*/ 180 h 211"/>
                    <a:gd name="T58" fmla="*/ 165 w 213"/>
                    <a:gd name="T59" fmla="*/ 192 h 211"/>
                    <a:gd name="T60" fmla="*/ 147 w 213"/>
                    <a:gd name="T61" fmla="*/ 202 h 211"/>
                    <a:gd name="T62" fmla="*/ 127 w 213"/>
                    <a:gd name="T63" fmla="*/ 208 h 211"/>
                    <a:gd name="T64" fmla="*/ 106 w 213"/>
                    <a:gd name="T65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3" h="211">
                      <a:moveTo>
                        <a:pt x="106" y="211"/>
                      </a:moveTo>
                      <a:lnTo>
                        <a:pt x="84" y="208"/>
                      </a:lnTo>
                      <a:lnTo>
                        <a:pt x="64" y="202"/>
                      </a:lnTo>
                      <a:lnTo>
                        <a:pt x="46" y="192"/>
                      </a:lnTo>
                      <a:lnTo>
                        <a:pt x="31" y="180"/>
                      </a:lnTo>
                      <a:lnTo>
                        <a:pt x="18" y="163"/>
                      </a:lnTo>
                      <a:lnTo>
                        <a:pt x="7" y="146"/>
                      </a:lnTo>
                      <a:lnTo>
                        <a:pt x="1" y="126"/>
                      </a:lnTo>
                      <a:lnTo>
                        <a:pt x="0" y="106"/>
                      </a:lnTo>
                      <a:lnTo>
                        <a:pt x="1" y="83"/>
                      </a:lnTo>
                      <a:lnTo>
                        <a:pt x="7" y="63"/>
                      </a:lnTo>
                      <a:lnTo>
                        <a:pt x="18" y="45"/>
                      </a:lnTo>
                      <a:lnTo>
                        <a:pt x="31" y="30"/>
                      </a:lnTo>
                      <a:lnTo>
                        <a:pt x="46" y="17"/>
                      </a:lnTo>
                      <a:lnTo>
                        <a:pt x="64" y="7"/>
                      </a:lnTo>
                      <a:lnTo>
                        <a:pt x="84" y="1"/>
                      </a:lnTo>
                      <a:lnTo>
                        <a:pt x="106" y="0"/>
                      </a:lnTo>
                      <a:lnTo>
                        <a:pt x="127" y="1"/>
                      </a:lnTo>
                      <a:lnTo>
                        <a:pt x="147" y="7"/>
                      </a:lnTo>
                      <a:lnTo>
                        <a:pt x="165" y="17"/>
                      </a:lnTo>
                      <a:lnTo>
                        <a:pt x="181" y="30"/>
                      </a:lnTo>
                      <a:lnTo>
                        <a:pt x="193" y="45"/>
                      </a:lnTo>
                      <a:lnTo>
                        <a:pt x="204" y="63"/>
                      </a:lnTo>
                      <a:lnTo>
                        <a:pt x="210" y="83"/>
                      </a:lnTo>
                      <a:lnTo>
                        <a:pt x="213" y="106"/>
                      </a:lnTo>
                      <a:lnTo>
                        <a:pt x="210" y="126"/>
                      </a:lnTo>
                      <a:lnTo>
                        <a:pt x="204" y="146"/>
                      </a:lnTo>
                      <a:lnTo>
                        <a:pt x="193" y="163"/>
                      </a:lnTo>
                      <a:lnTo>
                        <a:pt x="181" y="180"/>
                      </a:lnTo>
                      <a:lnTo>
                        <a:pt x="165" y="192"/>
                      </a:lnTo>
                      <a:lnTo>
                        <a:pt x="147" y="202"/>
                      </a:lnTo>
                      <a:lnTo>
                        <a:pt x="127" y="208"/>
                      </a:lnTo>
                      <a:lnTo>
                        <a:pt x="106" y="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8" name="Freeform 60"/>
                <p:cNvSpPr>
                  <a:spLocks/>
                </p:cNvSpPr>
                <p:nvPr/>
              </p:nvSpPr>
              <p:spPr bwMode="auto">
                <a:xfrm>
                  <a:off x="2821" y="662"/>
                  <a:ext cx="9" cy="24"/>
                </a:xfrm>
                <a:custGeom>
                  <a:avLst/>
                  <a:gdLst>
                    <a:gd name="T0" fmla="*/ 0 w 115"/>
                    <a:gd name="T1" fmla="*/ 58 h 305"/>
                    <a:gd name="T2" fmla="*/ 0 w 115"/>
                    <a:gd name="T3" fmla="*/ 45 h 305"/>
                    <a:gd name="T4" fmla="*/ 4 w 115"/>
                    <a:gd name="T5" fmla="*/ 34 h 305"/>
                    <a:gd name="T6" fmla="*/ 9 w 115"/>
                    <a:gd name="T7" fmla="*/ 24 h 305"/>
                    <a:gd name="T8" fmla="*/ 16 w 115"/>
                    <a:gd name="T9" fmla="*/ 16 h 305"/>
                    <a:gd name="T10" fmla="*/ 25 w 115"/>
                    <a:gd name="T11" fmla="*/ 9 h 305"/>
                    <a:gd name="T12" fmla="*/ 34 w 115"/>
                    <a:gd name="T13" fmla="*/ 5 h 305"/>
                    <a:gd name="T14" fmla="*/ 45 w 115"/>
                    <a:gd name="T15" fmla="*/ 0 h 305"/>
                    <a:gd name="T16" fmla="*/ 57 w 115"/>
                    <a:gd name="T17" fmla="*/ 0 h 305"/>
                    <a:gd name="T18" fmla="*/ 67 w 115"/>
                    <a:gd name="T19" fmla="*/ 0 h 305"/>
                    <a:gd name="T20" fmla="*/ 79 w 115"/>
                    <a:gd name="T21" fmla="*/ 5 h 305"/>
                    <a:gd name="T22" fmla="*/ 88 w 115"/>
                    <a:gd name="T23" fmla="*/ 9 h 305"/>
                    <a:gd name="T24" fmla="*/ 98 w 115"/>
                    <a:gd name="T25" fmla="*/ 16 h 305"/>
                    <a:gd name="T26" fmla="*/ 104 w 115"/>
                    <a:gd name="T27" fmla="*/ 24 h 305"/>
                    <a:gd name="T28" fmla="*/ 110 w 115"/>
                    <a:gd name="T29" fmla="*/ 34 h 305"/>
                    <a:gd name="T30" fmla="*/ 113 w 115"/>
                    <a:gd name="T31" fmla="*/ 45 h 305"/>
                    <a:gd name="T32" fmla="*/ 115 w 115"/>
                    <a:gd name="T33" fmla="*/ 58 h 305"/>
                    <a:gd name="T34" fmla="*/ 82 w 115"/>
                    <a:gd name="T35" fmla="*/ 305 h 305"/>
                    <a:gd name="T36" fmla="*/ 33 w 115"/>
                    <a:gd name="T37" fmla="*/ 305 h 305"/>
                    <a:gd name="T38" fmla="*/ 0 w 115"/>
                    <a:gd name="T39" fmla="*/ 58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5" h="305">
                      <a:moveTo>
                        <a:pt x="0" y="58"/>
                      </a:moveTo>
                      <a:lnTo>
                        <a:pt x="0" y="45"/>
                      </a:lnTo>
                      <a:lnTo>
                        <a:pt x="4" y="34"/>
                      </a:lnTo>
                      <a:lnTo>
                        <a:pt x="9" y="24"/>
                      </a:lnTo>
                      <a:lnTo>
                        <a:pt x="16" y="16"/>
                      </a:lnTo>
                      <a:lnTo>
                        <a:pt x="25" y="9"/>
                      </a:lnTo>
                      <a:lnTo>
                        <a:pt x="34" y="5"/>
                      </a:lnTo>
                      <a:lnTo>
                        <a:pt x="45" y="0"/>
                      </a:lnTo>
                      <a:lnTo>
                        <a:pt x="57" y="0"/>
                      </a:lnTo>
                      <a:lnTo>
                        <a:pt x="67" y="0"/>
                      </a:lnTo>
                      <a:lnTo>
                        <a:pt x="79" y="5"/>
                      </a:lnTo>
                      <a:lnTo>
                        <a:pt x="88" y="9"/>
                      </a:lnTo>
                      <a:lnTo>
                        <a:pt x="98" y="16"/>
                      </a:lnTo>
                      <a:lnTo>
                        <a:pt x="104" y="24"/>
                      </a:lnTo>
                      <a:lnTo>
                        <a:pt x="110" y="34"/>
                      </a:lnTo>
                      <a:lnTo>
                        <a:pt x="113" y="45"/>
                      </a:lnTo>
                      <a:lnTo>
                        <a:pt x="115" y="58"/>
                      </a:lnTo>
                      <a:lnTo>
                        <a:pt x="82" y="305"/>
                      </a:lnTo>
                      <a:lnTo>
                        <a:pt x="33" y="305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9" name="Freeform 61"/>
                <p:cNvSpPr>
                  <a:spLocks/>
                </p:cNvSpPr>
                <p:nvPr/>
              </p:nvSpPr>
              <p:spPr bwMode="auto">
                <a:xfrm>
                  <a:off x="2828" y="665"/>
                  <a:ext cx="15" cy="22"/>
                </a:xfrm>
                <a:custGeom>
                  <a:avLst/>
                  <a:gdLst>
                    <a:gd name="T0" fmla="*/ 81 w 190"/>
                    <a:gd name="T1" fmla="*/ 33 h 288"/>
                    <a:gd name="T2" fmla="*/ 86 w 190"/>
                    <a:gd name="T3" fmla="*/ 22 h 288"/>
                    <a:gd name="T4" fmla="*/ 94 w 190"/>
                    <a:gd name="T5" fmla="*/ 13 h 288"/>
                    <a:gd name="T6" fmla="*/ 102 w 190"/>
                    <a:gd name="T7" fmla="*/ 6 h 288"/>
                    <a:gd name="T8" fmla="*/ 114 w 190"/>
                    <a:gd name="T9" fmla="*/ 3 h 288"/>
                    <a:gd name="T10" fmla="*/ 124 w 190"/>
                    <a:gd name="T11" fmla="*/ 0 h 288"/>
                    <a:gd name="T12" fmla="*/ 136 w 190"/>
                    <a:gd name="T13" fmla="*/ 0 h 288"/>
                    <a:gd name="T14" fmla="*/ 147 w 190"/>
                    <a:gd name="T15" fmla="*/ 2 h 288"/>
                    <a:gd name="T16" fmla="*/ 159 w 190"/>
                    <a:gd name="T17" fmla="*/ 7 h 288"/>
                    <a:gd name="T18" fmla="*/ 167 w 190"/>
                    <a:gd name="T19" fmla="*/ 12 h 288"/>
                    <a:gd name="T20" fmla="*/ 175 w 190"/>
                    <a:gd name="T21" fmla="*/ 21 h 288"/>
                    <a:gd name="T22" fmla="*/ 181 w 190"/>
                    <a:gd name="T23" fmla="*/ 29 h 288"/>
                    <a:gd name="T24" fmla="*/ 187 w 190"/>
                    <a:gd name="T25" fmla="*/ 40 h 288"/>
                    <a:gd name="T26" fmla="*/ 189 w 190"/>
                    <a:gd name="T27" fmla="*/ 50 h 288"/>
                    <a:gd name="T28" fmla="*/ 190 w 190"/>
                    <a:gd name="T29" fmla="*/ 61 h 288"/>
                    <a:gd name="T30" fmla="*/ 188 w 190"/>
                    <a:gd name="T31" fmla="*/ 73 h 288"/>
                    <a:gd name="T32" fmla="*/ 185 w 190"/>
                    <a:gd name="T33" fmla="*/ 84 h 288"/>
                    <a:gd name="T34" fmla="*/ 43 w 190"/>
                    <a:gd name="T35" fmla="*/ 288 h 288"/>
                    <a:gd name="T36" fmla="*/ 0 w 190"/>
                    <a:gd name="T37" fmla="*/ 267 h 288"/>
                    <a:gd name="T38" fmla="*/ 81 w 190"/>
                    <a:gd name="T39" fmla="*/ 3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0" h="288">
                      <a:moveTo>
                        <a:pt x="81" y="33"/>
                      </a:moveTo>
                      <a:lnTo>
                        <a:pt x="86" y="22"/>
                      </a:lnTo>
                      <a:lnTo>
                        <a:pt x="94" y="13"/>
                      </a:lnTo>
                      <a:lnTo>
                        <a:pt x="102" y="6"/>
                      </a:lnTo>
                      <a:lnTo>
                        <a:pt x="114" y="3"/>
                      </a:lnTo>
                      <a:lnTo>
                        <a:pt x="124" y="0"/>
                      </a:lnTo>
                      <a:lnTo>
                        <a:pt x="136" y="0"/>
                      </a:lnTo>
                      <a:lnTo>
                        <a:pt x="147" y="2"/>
                      </a:lnTo>
                      <a:lnTo>
                        <a:pt x="159" y="7"/>
                      </a:lnTo>
                      <a:lnTo>
                        <a:pt x="167" y="12"/>
                      </a:lnTo>
                      <a:lnTo>
                        <a:pt x="175" y="21"/>
                      </a:lnTo>
                      <a:lnTo>
                        <a:pt x="181" y="29"/>
                      </a:lnTo>
                      <a:lnTo>
                        <a:pt x="187" y="40"/>
                      </a:lnTo>
                      <a:lnTo>
                        <a:pt x="189" y="50"/>
                      </a:lnTo>
                      <a:lnTo>
                        <a:pt x="190" y="61"/>
                      </a:lnTo>
                      <a:lnTo>
                        <a:pt x="188" y="73"/>
                      </a:lnTo>
                      <a:lnTo>
                        <a:pt x="185" y="84"/>
                      </a:lnTo>
                      <a:lnTo>
                        <a:pt x="43" y="288"/>
                      </a:lnTo>
                      <a:lnTo>
                        <a:pt x="0" y="267"/>
                      </a:lnTo>
                      <a:lnTo>
                        <a:pt x="81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0" name="Freeform 62"/>
                <p:cNvSpPr>
                  <a:spLocks/>
                </p:cNvSpPr>
                <p:nvPr/>
              </p:nvSpPr>
              <p:spPr bwMode="auto">
                <a:xfrm>
                  <a:off x="2832" y="674"/>
                  <a:ext cx="21" cy="17"/>
                </a:xfrm>
                <a:custGeom>
                  <a:avLst/>
                  <a:gdLst>
                    <a:gd name="T0" fmla="*/ 179 w 271"/>
                    <a:gd name="T1" fmla="*/ 12 h 224"/>
                    <a:gd name="T2" fmla="*/ 189 w 271"/>
                    <a:gd name="T3" fmla="*/ 5 h 224"/>
                    <a:gd name="T4" fmla="*/ 199 w 271"/>
                    <a:gd name="T5" fmla="*/ 2 h 224"/>
                    <a:gd name="T6" fmla="*/ 210 w 271"/>
                    <a:gd name="T7" fmla="*/ 0 h 224"/>
                    <a:gd name="T8" fmla="*/ 221 w 271"/>
                    <a:gd name="T9" fmla="*/ 1 h 224"/>
                    <a:gd name="T10" fmla="*/ 231 w 271"/>
                    <a:gd name="T11" fmla="*/ 3 h 224"/>
                    <a:gd name="T12" fmla="*/ 242 w 271"/>
                    <a:gd name="T13" fmla="*/ 7 h 224"/>
                    <a:gd name="T14" fmla="*/ 250 w 271"/>
                    <a:gd name="T15" fmla="*/ 13 h 224"/>
                    <a:gd name="T16" fmla="*/ 259 w 271"/>
                    <a:gd name="T17" fmla="*/ 24 h 224"/>
                    <a:gd name="T18" fmla="*/ 265 w 271"/>
                    <a:gd name="T19" fmla="*/ 33 h 224"/>
                    <a:gd name="T20" fmla="*/ 269 w 271"/>
                    <a:gd name="T21" fmla="*/ 43 h 224"/>
                    <a:gd name="T22" fmla="*/ 271 w 271"/>
                    <a:gd name="T23" fmla="*/ 55 h 224"/>
                    <a:gd name="T24" fmla="*/ 271 w 271"/>
                    <a:gd name="T25" fmla="*/ 66 h 224"/>
                    <a:gd name="T26" fmla="*/ 268 w 271"/>
                    <a:gd name="T27" fmla="*/ 76 h 224"/>
                    <a:gd name="T28" fmla="*/ 263 w 271"/>
                    <a:gd name="T29" fmla="*/ 86 h 224"/>
                    <a:gd name="T30" fmla="*/ 256 w 271"/>
                    <a:gd name="T31" fmla="*/ 95 h 224"/>
                    <a:gd name="T32" fmla="*/ 248 w 271"/>
                    <a:gd name="T33" fmla="*/ 104 h 224"/>
                    <a:gd name="T34" fmla="*/ 30 w 271"/>
                    <a:gd name="T35" fmla="*/ 224 h 224"/>
                    <a:gd name="T36" fmla="*/ 0 w 271"/>
                    <a:gd name="T37" fmla="*/ 185 h 224"/>
                    <a:gd name="T38" fmla="*/ 179 w 271"/>
                    <a:gd name="T39" fmla="*/ 1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71" h="224">
                      <a:moveTo>
                        <a:pt x="179" y="12"/>
                      </a:moveTo>
                      <a:lnTo>
                        <a:pt x="189" y="5"/>
                      </a:lnTo>
                      <a:lnTo>
                        <a:pt x="199" y="2"/>
                      </a:lnTo>
                      <a:lnTo>
                        <a:pt x="210" y="0"/>
                      </a:lnTo>
                      <a:lnTo>
                        <a:pt x="221" y="1"/>
                      </a:lnTo>
                      <a:lnTo>
                        <a:pt x="231" y="3"/>
                      </a:lnTo>
                      <a:lnTo>
                        <a:pt x="242" y="7"/>
                      </a:lnTo>
                      <a:lnTo>
                        <a:pt x="250" y="13"/>
                      </a:lnTo>
                      <a:lnTo>
                        <a:pt x="259" y="24"/>
                      </a:lnTo>
                      <a:lnTo>
                        <a:pt x="265" y="33"/>
                      </a:lnTo>
                      <a:lnTo>
                        <a:pt x="269" y="43"/>
                      </a:lnTo>
                      <a:lnTo>
                        <a:pt x="271" y="55"/>
                      </a:lnTo>
                      <a:lnTo>
                        <a:pt x="271" y="66"/>
                      </a:lnTo>
                      <a:lnTo>
                        <a:pt x="268" y="76"/>
                      </a:lnTo>
                      <a:lnTo>
                        <a:pt x="263" y="86"/>
                      </a:lnTo>
                      <a:lnTo>
                        <a:pt x="256" y="95"/>
                      </a:lnTo>
                      <a:lnTo>
                        <a:pt x="248" y="104"/>
                      </a:lnTo>
                      <a:lnTo>
                        <a:pt x="30" y="224"/>
                      </a:lnTo>
                      <a:lnTo>
                        <a:pt x="0" y="185"/>
                      </a:lnTo>
                      <a:lnTo>
                        <a:pt x="17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1" name="Freeform 63"/>
                <p:cNvSpPr>
                  <a:spLocks/>
                </p:cNvSpPr>
                <p:nvPr/>
              </p:nvSpPr>
              <p:spPr bwMode="auto">
                <a:xfrm>
                  <a:off x="2808" y="665"/>
                  <a:ext cx="15" cy="22"/>
                </a:xfrm>
                <a:custGeom>
                  <a:avLst/>
                  <a:gdLst>
                    <a:gd name="T0" fmla="*/ 111 w 192"/>
                    <a:gd name="T1" fmla="*/ 33 h 288"/>
                    <a:gd name="T2" fmla="*/ 103 w 192"/>
                    <a:gd name="T3" fmla="*/ 22 h 288"/>
                    <a:gd name="T4" fmla="*/ 96 w 192"/>
                    <a:gd name="T5" fmla="*/ 13 h 288"/>
                    <a:gd name="T6" fmla="*/ 86 w 192"/>
                    <a:gd name="T7" fmla="*/ 6 h 288"/>
                    <a:gd name="T8" fmla="*/ 76 w 192"/>
                    <a:gd name="T9" fmla="*/ 3 h 288"/>
                    <a:gd name="T10" fmla="*/ 65 w 192"/>
                    <a:gd name="T11" fmla="*/ 0 h 288"/>
                    <a:gd name="T12" fmla="*/ 54 w 192"/>
                    <a:gd name="T13" fmla="*/ 0 h 288"/>
                    <a:gd name="T14" fmla="*/ 42 w 192"/>
                    <a:gd name="T15" fmla="*/ 2 h 288"/>
                    <a:gd name="T16" fmla="*/ 33 w 192"/>
                    <a:gd name="T17" fmla="*/ 7 h 288"/>
                    <a:gd name="T18" fmla="*/ 22 w 192"/>
                    <a:gd name="T19" fmla="*/ 12 h 288"/>
                    <a:gd name="T20" fmla="*/ 14 w 192"/>
                    <a:gd name="T21" fmla="*/ 21 h 288"/>
                    <a:gd name="T22" fmla="*/ 8 w 192"/>
                    <a:gd name="T23" fmla="*/ 29 h 288"/>
                    <a:gd name="T24" fmla="*/ 3 w 192"/>
                    <a:gd name="T25" fmla="*/ 40 h 288"/>
                    <a:gd name="T26" fmla="*/ 0 w 192"/>
                    <a:gd name="T27" fmla="*/ 50 h 288"/>
                    <a:gd name="T28" fmla="*/ 0 w 192"/>
                    <a:gd name="T29" fmla="*/ 61 h 288"/>
                    <a:gd name="T30" fmla="*/ 1 w 192"/>
                    <a:gd name="T31" fmla="*/ 73 h 288"/>
                    <a:gd name="T32" fmla="*/ 7 w 192"/>
                    <a:gd name="T33" fmla="*/ 84 h 288"/>
                    <a:gd name="T34" fmla="*/ 148 w 192"/>
                    <a:gd name="T35" fmla="*/ 288 h 288"/>
                    <a:gd name="T36" fmla="*/ 192 w 192"/>
                    <a:gd name="T37" fmla="*/ 267 h 288"/>
                    <a:gd name="T38" fmla="*/ 111 w 192"/>
                    <a:gd name="T39" fmla="*/ 3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2" h="288">
                      <a:moveTo>
                        <a:pt x="111" y="33"/>
                      </a:moveTo>
                      <a:lnTo>
                        <a:pt x="103" y="22"/>
                      </a:lnTo>
                      <a:lnTo>
                        <a:pt x="96" y="13"/>
                      </a:lnTo>
                      <a:lnTo>
                        <a:pt x="86" y="6"/>
                      </a:lnTo>
                      <a:lnTo>
                        <a:pt x="76" y="3"/>
                      </a:lnTo>
                      <a:lnTo>
                        <a:pt x="65" y="0"/>
                      </a:lnTo>
                      <a:lnTo>
                        <a:pt x="54" y="0"/>
                      </a:lnTo>
                      <a:lnTo>
                        <a:pt x="42" y="2"/>
                      </a:lnTo>
                      <a:lnTo>
                        <a:pt x="33" y="7"/>
                      </a:lnTo>
                      <a:lnTo>
                        <a:pt x="22" y="12"/>
                      </a:lnTo>
                      <a:lnTo>
                        <a:pt x="14" y="21"/>
                      </a:lnTo>
                      <a:lnTo>
                        <a:pt x="8" y="29"/>
                      </a:lnTo>
                      <a:lnTo>
                        <a:pt x="3" y="40"/>
                      </a:lnTo>
                      <a:lnTo>
                        <a:pt x="0" y="50"/>
                      </a:lnTo>
                      <a:lnTo>
                        <a:pt x="0" y="61"/>
                      </a:lnTo>
                      <a:lnTo>
                        <a:pt x="1" y="73"/>
                      </a:lnTo>
                      <a:lnTo>
                        <a:pt x="7" y="84"/>
                      </a:lnTo>
                      <a:lnTo>
                        <a:pt x="148" y="288"/>
                      </a:lnTo>
                      <a:lnTo>
                        <a:pt x="192" y="267"/>
                      </a:lnTo>
                      <a:lnTo>
                        <a:pt x="111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2" name="Freeform 64"/>
                <p:cNvSpPr>
                  <a:spLocks/>
                </p:cNvSpPr>
                <p:nvPr/>
              </p:nvSpPr>
              <p:spPr bwMode="auto">
                <a:xfrm>
                  <a:off x="2798" y="674"/>
                  <a:ext cx="21" cy="17"/>
                </a:xfrm>
                <a:custGeom>
                  <a:avLst/>
                  <a:gdLst>
                    <a:gd name="T0" fmla="*/ 93 w 272"/>
                    <a:gd name="T1" fmla="*/ 12 h 224"/>
                    <a:gd name="T2" fmla="*/ 82 w 272"/>
                    <a:gd name="T3" fmla="*/ 5 h 224"/>
                    <a:gd name="T4" fmla="*/ 72 w 272"/>
                    <a:gd name="T5" fmla="*/ 2 h 224"/>
                    <a:gd name="T6" fmla="*/ 61 w 272"/>
                    <a:gd name="T7" fmla="*/ 0 h 224"/>
                    <a:gd name="T8" fmla="*/ 50 w 272"/>
                    <a:gd name="T9" fmla="*/ 1 h 224"/>
                    <a:gd name="T10" fmla="*/ 39 w 272"/>
                    <a:gd name="T11" fmla="*/ 3 h 224"/>
                    <a:gd name="T12" fmla="*/ 29 w 272"/>
                    <a:gd name="T13" fmla="*/ 7 h 224"/>
                    <a:gd name="T14" fmla="*/ 20 w 272"/>
                    <a:gd name="T15" fmla="*/ 13 h 224"/>
                    <a:gd name="T16" fmla="*/ 13 w 272"/>
                    <a:gd name="T17" fmla="*/ 24 h 224"/>
                    <a:gd name="T18" fmla="*/ 5 w 272"/>
                    <a:gd name="T19" fmla="*/ 33 h 224"/>
                    <a:gd name="T20" fmla="*/ 2 w 272"/>
                    <a:gd name="T21" fmla="*/ 43 h 224"/>
                    <a:gd name="T22" fmla="*/ 0 w 272"/>
                    <a:gd name="T23" fmla="*/ 55 h 224"/>
                    <a:gd name="T24" fmla="*/ 1 w 272"/>
                    <a:gd name="T25" fmla="*/ 66 h 224"/>
                    <a:gd name="T26" fmla="*/ 3 w 272"/>
                    <a:gd name="T27" fmla="*/ 76 h 224"/>
                    <a:gd name="T28" fmla="*/ 7 w 272"/>
                    <a:gd name="T29" fmla="*/ 86 h 224"/>
                    <a:gd name="T30" fmla="*/ 14 w 272"/>
                    <a:gd name="T31" fmla="*/ 95 h 224"/>
                    <a:gd name="T32" fmla="*/ 24 w 272"/>
                    <a:gd name="T33" fmla="*/ 104 h 224"/>
                    <a:gd name="T34" fmla="*/ 242 w 272"/>
                    <a:gd name="T35" fmla="*/ 224 h 224"/>
                    <a:gd name="T36" fmla="*/ 272 w 272"/>
                    <a:gd name="T37" fmla="*/ 185 h 224"/>
                    <a:gd name="T38" fmla="*/ 93 w 272"/>
                    <a:gd name="T39" fmla="*/ 1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72" h="224">
                      <a:moveTo>
                        <a:pt x="93" y="12"/>
                      </a:moveTo>
                      <a:lnTo>
                        <a:pt x="82" y="5"/>
                      </a:lnTo>
                      <a:lnTo>
                        <a:pt x="72" y="2"/>
                      </a:lnTo>
                      <a:lnTo>
                        <a:pt x="61" y="0"/>
                      </a:lnTo>
                      <a:lnTo>
                        <a:pt x="50" y="1"/>
                      </a:lnTo>
                      <a:lnTo>
                        <a:pt x="39" y="3"/>
                      </a:lnTo>
                      <a:lnTo>
                        <a:pt x="29" y="7"/>
                      </a:lnTo>
                      <a:lnTo>
                        <a:pt x="20" y="13"/>
                      </a:lnTo>
                      <a:lnTo>
                        <a:pt x="13" y="24"/>
                      </a:lnTo>
                      <a:lnTo>
                        <a:pt x="5" y="33"/>
                      </a:lnTo>
                      <a:lnTo>
                        <a:pt x="2" y="43"/>
                      </a:lnTo>
                      <a:lnTo>
                        <a:pt x="0" y="55"/>
                      </a:lnTo>
                      <a:lnTo>
                        <a:pt x="1" y="66"/>
                      </a:lnTo>
                      <a:lnTo>
                        <a:pt x="3" y="76"/>
                      </a:lnTo>
                      <a:lnTo>
                        <a:pt x="7" y="86"/>
                      </a:lnTo>
                      <a:lnTo>
                        <a:pt x="14" y="95"/>
                      </a:lnTo>
                      <a:lnTo>
                        <a:pt x="24" y="104"/>
                      </a:lnTo>
                      <a:lnTo>
                        <a:pt x="242" y="224"/>
                      </a:lnTo>
                      <a:lnTo>
                        <a:pt x="272" y="185"/>
                      </a:lnTo>
                      <a:lnTo>
                        <a:pt x="93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3" name="Freeform 65"/>
                <p:cNvSpPr>
                  <a:spLocks/>
                </p:cNvSpPr>
                <p:nvPr/>
              </p:nvSpPr>
              <p:spPr bwMode="auto">
                <a:xfrm>
                  <a:off x="2811" y="763"/>
                  <a:ext cx="30" cy="10"/>
                </a:xfrm>
                <a:custGeom>
                  <a:avLst/>
                  <a:gdLst>
                    <a:gd name="T0" fmla="*/ 393 w 393"/>
                    <a:gd name="T1" fmla="*/ 0 h 119"/>
                    <a:gd name="T2" fmla="*/ 388 w 393"/>
                    <a:gd name="T3" fmla="*/ 35 h 119"/>
                    <a:gd name="T4" fmla="*/ 376 w 393"/>
                    <a:gd name="T5" fmla="*/ 63 h 119"/>
                    <a:gd name="T6" fmla="*/ 358 w 393"/>
                    <a:gd name="T7" fmla="*/ 84 h 119"/>
                    <a:gd name="T8" fmla="*/ 334 w 393"/>
                    <a:gd name="T9" fmla="*/ 99 h 119"/>
                    <a:gd name="T10" fmla="*/ 304 w 393"/>
                    <a:gd name="T11" fmla="*/ 109 h 119"/>
                    <a:gd name="T12" fmla="*/ 272 w 393"/>
                    <a:gd name="T13" fmla="*/ 115 h 119"/>
                    <a:gd name="T14" fmla="*/ 235 w 393"/>
                    <a:gd name="T15" fmla="*/ 118 h 119"/>
                    <a:gd name="T16" fmla="*/ 196 w 393"/>
                    <a:gd name="T17" fmla="*/ 119 h 119"/>
                    <a:gd name="T18" fmla="*/ 155 w 393"/>
                    <a:gd name="T19" fmla="*/ 118 h 119"/>
                    <a:gd name="T20" fmla="*/ 119 w 393"/>
                    <a:gd name="T21" fmla="*/ 115 h 119"/>
                    <a:gd name="T22" fmla="*/ 86 w 393"/>
                    <a:gd name="T23" fmla="*/ 109 h 119"/>
                    <a:gd name="T24" fmla="*/ 58 w 393"/>
                    <a:gd name="T25" fmla="*/ 99 h 119"/>
                    <a:gd name="T26" fmla="*/ 33 w 393"/>
                    <a:gd name="T27" fmla="*/ 84 h 119"/>
                    <a:gd name="T28" fmla="*/ 15 w 393"/>
                    <a:gd name="T29" fmla="*/ 63 h 119"/>
                    <a:gd name="T30" fmla="*/ 4 w 393"/>
                    <a:gd name="T31" fmla="*/ 35 h 119"/>
                    <a:gd name="T32" fmla="*/ 0 w 393"/>
                    <a:gd name="T3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3" h="119">
                      <a:moveTo>
                        <a:pt x="393" y="0"/>
                      </a:moveTo>
                      <a:lnTo>
                        <a:pt x="388" y="35"/>
                      </a:lnTo>
                      <a:lnTo>
                        <a:pt x="376" y="63"/>
                      </a:lnTo>
                      <a:lnTo>
                        <a:pt x="358" y="84"/>
                      </a:lnTo>
                      <a:lnTo>
                        <a:pt x="334" y="99"/>
                      </a:lnTo>
                      <a:lnTo>
                        <a:pt x="304" y="109"/>
                      </a:lnTo>
                      <a:lnTo>
                        <a:pt x="272" y="115"/>
                      </a:lnTo>
                      <a:lnTo>
                        <a:pt x="235" y="118"/>
                      </a:lnTo>
                      <a:lnTo>
                        <a:pt x="196" y="119"/>
                      </a:lnTo>
                      <a:lnTo>
                        <a:pt x="155" y="118"/>
                      </a:lnTo>
                      <a:lnTo>
                        <a:pt x="119" y="115"/>
                      </a:lnTo>
                      <a:lnTo>
                        <a:pt x="86" y="109"/>
                      </a:lnTo>
                      <a:lnTo>
                        <a:pt x="58" y="99"/>
                      </a:lnTo>
                      <a:lnTo>
                        <a:pt x="33" y="84"/>
                      </a:lnTo>
                      <a:lnTo>
                        <a:pt x="15" y="63"/>
                      </a:lnTo>
                      <a:lnTo>
                        <a:pt x="4" y="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4" name="Freeform 66"/>
                <p:cNvSpPr>
                  <a:spLocks/>
                </p:cNvSpPr>
                <p:nvPr/>
              </p:nvSpPr>
              <p:spPr bwMode="auto">
                <a:xfrm>
                  <a:off x="2840" y="748"/>
                  <a:ext cx="14" cy="13"/>
                </a:xfrm>
                <a:custGeom>
                  <a:avLst/>
                  <a:gdLst>
                    <a:gd name="T0" fmla="*/ 87 w 174"/>
                    <a:gd name="T1" fmla="*/ 175 h 175"/>
                    <a:gd name="T2" fmla="*/ 68 w 174"/>
                    <a:gd name="T3" fmla="*/ 173 h 175"/>
                    <a:gd name="T4" fmla="*/ 51 w 174"/>
                    <a:gd name="T5" fmla="*/ 167 h 175"/>
                    <a:gd name="T6" fmla="*/ 36 w 174"/>
                    <a:gd name="T7" fmla="*/ 158 h 175"/>
                    <a:gd name="T8" fmla="*/ 24 w 174"/>
                    <a:gd name="T9" fmla="*/ 149 h 175"/>
                    <a:gd name="T10" fmla="*/ 14 w 174"/>
                    <a:gd name="T11" fmla="*/ 135 h 175"/>
                    <a:gd name="T12" fmla="*/ 7 w 174"/>
                    <a:gd name="T13" fmla="*/ 121 h 175"/>
                    <a:gd name="T14" fmla="*/ 2 w 174"/>
                    <a:gd name="T15" fmla="*/ 104 h 175"/>
                    <a:gd name="T16" fmla="*/ 0 w 174"/>
                    <a:gd name="T17" fmla="*/ 88 h 175"/>
                    <a:gd name="T18" fmla="*/ 2 w 174"/>
                    <a:gd name="T19" fmla="*/ 69 h 175"/>
                    <a:gd name="T20" fmla="*/ 7 w 174"/>
                    <a:gd name="T21" fmla="*/ 53 h 175"/>
                    <a:gd name="T22" fmla="*/ 14 w 174"/>
                    <a:gd name="T23" fmla="*/ 38 h 175"/>
                    <a:gd name="T24" fmla="*/ 24 w 174"/>
                    <a:gd name="T25" fmla="*/ 26 h 175"/>
                    <a:gd name="T26" fmla="*/ 36 w 174"/>
                    <a:gd name="T27" fmla="*/ 15 h 175"/>
                    <a:gd name="T28" fmla="*/ 51 w 174"/>
                    <a:gd name="T29" fmla="*/ 7 h 175"/>
                    <a:gd name="T30" fmla="*/ 68 w 174"/>
                    <a:gd name="T31" fmla="*/ 1 h 175"/>
                    <a:gd name="T32" fmla="*/ 87 w 174"/>
                    <a:gd name="T33" fmla="*/ 0 h 175"/>
                    <a:gd name="T34" fmla="*/ 104 w 174"/>
                    <a:gd name="T35" fmla="*/ 1 h 175"/>
                    <a:gd name="T36" fmla="*/ 120 w 174"/>
                    <a:gd name="T37" fmla="*/ 7 h 175"/>
                    <a:gd name="T38" fmla="*/ 135 w 174"/>
                    <a:gd name="T39" fmla="*/ 15 h 175"/>
                    <a:gd name="T40" fmla="*/ 148 w 174"/>
                    <a:gd name="T41" fmla="*/ 26 h 175"/>
                    <a:gd name="T42" fmla="*/ 158 w 174"/>
                    <a:gd name="T43" fmla="*/ 38 h 175"/>
                    <a:gd name="T44" fmla="*/ 167 w 174"/>
                    <a:gd name="T45" fmla="*/ 53 h 175"/>
                    <a:gd name="T46" fmla="*/ 172 w 174"/>
                    <a:gd name="T47" fmla="*/ 69 h 175"/>
                    <a:gd name="T48" fmla="*/ 174 w 174"/>
                    <a:gd name="T49" fmla="*/ 88 h 175"/>
                    <a:gd name="T50" fmla="*/ 172 w 174"/>
                    <a:gd name="T51" fmla="*/ 104 h 175"/>
                    <a:gd name="T52" fmla="*/ 167 w 174"/>
                    <a:gd name="T53" fmla="*/ 121 h 175"/>
                    <a:gd name="T54" fmla="*/ 158 w 174"/>
                    <a:gd name="T55" fmla="*/ 135 h 175"/>
                    <a:gd name="T56" fmla="*/ 148 w 174"/>
                    <a:gd name="T57" fmla="*/ 149 h 175"/>
                    <a:gd name="T58" fmla="*/ 135 w 174"/>
                    <a:gd name="T59" fmla="*/ 158 h 175"/>
                    <a:gd name="T60" fmla="*/ 120 w 174"/>
                    <a:gd name="T61" fmla="*/ 167 h 175"/>
                    <a:gd name="T62" fmla="*/ 104 w 174"/>
                    <a:gd name="T63" fmla="*/ 173 h 175"/>
                    <a:gd name="T64" fmla="*/ 87 w 174"/>
                    <a:gd name="T65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4" h="175">
                      <a:moveTo>
                        <a:pt x="87" y="175"/>
                      </a:moveTo>
                      <a:lnTo>
                        <a:pt x="68" y="173"/>
                      </a:lnTo>
                      <a:lnTo>
                        <a:pt x="51" y="167"/>
                      </a:lnTo>
                      <a:lnTo>
                        <a:pt x="36" y="158"/>
                      </a:lnTo>
                      <a:lnTo>
                        <a:pt x="24" y="149"/>
                      </a:lnTo>
                      <a:lnTo>
                        <a:pt x="14" y="135"/>
                      </a:lnTo>
                      <a:lnTo>
                        <a:pt x="7" y="121"/>
                      </a:lnTo>
                      <a:lnTo>
                        <a:pt x="2" y="104"/>
                      </a:lnTo>
                      <a:lnTo>
                        <a:pt x="0" y="88"/>
                      </a:lnTo>
                      <a:lnTo>
                        <a:pt x="2" y="69"/>
                      </a:lnTo>
                      <a:lnTo>
                        <a:pt x="7" y="53"/>
                      </a:lnTo>
                      <a:lnTo>
                        <a:pt x="14" y="38"/>
                      </a:lnTo>
                      <a:lnTo>
                        <a:pt x="24" y="26"/>
                      </a:lnTo>
                      <a:lnTo>
                        <a:pt x="36" y="15"/>
                      </a:lnTo>
                      <a:lnTo>
                        <a:pt x="51" y="7"/>
                      </a:lnTo>
                      <a:lnTo>
                        <a:pt x="68" y="1"/>
                      </a:lnTo>
                      <a:lnTo>
                        <a:pt x="87" y="0"/>
                      </a:lnTo>
                      <a:lnTo>
                        <a:pt x="104" y="1"/>
                      </a:lnTo>
                      <a:lnTo>
                        <a:pt x="120" y="7"/>
                      </a:lnTo>
                      <a:lnTo>
                        <a:pt x="135" y="15"/>
                      </a:lnTo>
                      <a:lnTo>
                        <a:pt x="148" y="26"/>
                      </a:lnTo>
                      <a:lnTo>
                        <a:pt x="158" y="38"/>
                      </a:lnTo>
                      <a:lnTo>
                        <a:pt x="167" y="53"/>
                      </a:lnTo>
                      <a:lnTo>
                        <a:pt x="172" y="69"/>
                      </a:lnTo>
                      <a:lnTo>
                        <a:pt x="174" y="88"/>
                      </a:lnTo>
                      <a:lnTo>
                        <a:pt x="172" y="104"/>
                      </a:lnTo>
                      <a:lnTo>
                        <a:pt x="167" y="121"/>
                      </a:lnTo>
                      <a:lnTo>
                        <a:pt x="158" y="135"/>
                      </a:lnTo>
                      <a:lnTo>
                        <a:pt x="148" y="149"/>
                      </a:lnTo>
                      <a:lnTo>
                        <a:pt x="135" y="158"/>
                      </a:lnTo>
                      <a:lnTo>
                        <a:pt x="120" y="167"/>
                      </a:lnTo>
                      <a:lnTo>
                        <a:pt x="104" y="173"/>
                      </a:lnTo>
                      <a:lnTo>
                        <a:pt x="87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5" name="Freeform 67"/>
                <p:cNvSpPr>
                  <a:spLocks/>
                </p:cNvSpPr>
                <p:nvPr/>
              </p:nvSpPr>
              <p:spPr bwMode="auto">
                <a:xfrm>
                  <a:off x="2833" y="736"/>
                  <a:ext cx="9" cy="9"/>
                </a:xfrm>
                <a:custGeom>
                  <a:avLst/>
                  <a:gdLst>
                    <a:gd name="T0" fmla="*/ 58 w 115"/>
                    <a:gd name="T1" fmla="*/ 115 h 115"/>
                    <a:gd name="T2" fmla="*/ 45 w 115"/>
                    <a:gd name="T3" fmla="*/ 113 h 115"/>
                    <a:gd name="T4" fmla="*/ 34 w 115"/>
                    <a:gd name="T5" fmla="*/ 110 h 115"/>
                    <a:gd name="T6" fmla="*/ 25 w 115"/>
                    <a:gd name="T7" fmla="*/ 103 h 115"/>
                    <a:gd name="T8" fmla="*/ 16 w 115"/>
                    <a:gd name="T9" fmla="*/ 97 h 115"/>
                    <a:gd name="T10" fmla="*/ 9 w 115"/>
                    <a:gd name="T11" fmla="*/ 88 h 115"/>
                    <a:gd name="T12" fmla="*/ 4 w 115"/>
                    <a:gd name="T13" fmla="*/ 78 h 115"/>
                    <a:gd name="T14" fmla="*/ 0 w 115"/>
                    <a:gd name="T15" fmla="*/ 67 h 115"/>
                    <a:gd name="T16" fmla="*/ 0 w 115"/>
                    <a:gd name="T17" fmla="*/ 57 h 115"/>
                    <a:gd name="T18" fmla="*/ 0 w 115"/>
                    <a:gd name="T19" fmla="*/ 44 h 115"/>
                    <a:gd name="T20" fmla="*/ 4 w 115"/>
                    <a:gd name="T21" fmla="*/ 33 h 115"/>
                    <a:gd name="T22" fmla="*/ 9 w 115"/>
                    <a:gd name="T23" fmla="*/ 23 h 115"/>
                    <a:gd name="T24" fmla="*/ 16 w 115"/>
                    <a:gd name="T25" fmla="*/ 15 h 115"/>
                    <a:gd name="T26" fmla="*/ 25 w 115"/>
                    <a:gd name="T27" fmla="*/ 8 h 115"/>
                    <a:gd name="T28" fmla="*/ 34 w 115"/>
                    <a:gd name="T29" fmla="*/ 4 h 115"/>
                    <a:gd name="T30" fmla="*/ 45 w 115"/>
                    <a:gd name="T31" fmla="*/ 0 h 115"/>
                    <a:gd name="T32" fmla="*/ 58 w 115"/>
                    <a:gd name="T33" fmla="*/ 0 h 115"/>
                    <a:gd name="T34" fmla="*/ 68 w 115"/>
                    <a:gd name="T35" fmla="*/ 0 h 115"/>
                    <a:gd name="T36" fmla="*/ 79 w 115"/>
                    <a:gd name="T37" fmla="*/ 4 h 115"/>
                    <a:gd name="T38" fmla="*/ 88 w 115"/>
                    <a:gd name="T39" fmla="*/ 8 h 115"/>
                    <a:gd name="T40" fmla="*/ 98 w 115"/>
                    <a:gd name="T41" fmla="*/ 15 h 115"/>
                    <a:gd name="T42" fmla="*/ 104 w 115"/>
                    <a:gd name="T43" fmla="*/ 23 h 115"/>
                    <a:gd name="T44" fmla="*/ 110 w 115"/>
                    <a:gd name="T45" fmla="*/ 33 h 115"/>
                    <a:gd name="T46" fmla="*/ 113 w 115"/>
                    <a:gd name="T47" fmla="*/ 44 h 115"/>
                    <a:gd name="T48" fmla="*/ 115 w 115"/>
                    <a:gd name="T49" fmla="*/ 57 h 115"/>
                    <a:gd name="T50" fmla="*/ 113 w 115"/>
                    <a:gd name="T51" fmla="*/ 67 h 115"/>
                    <a:gd name="T52" fmla="*/ 110 w 115"/>
                    <a:gd name="T53" fmla="*/ 78 h 115"/>
                    <a:gd name="T54" fmla="*/ 104 w 115"/>
                    <a:gd name="T55" fmla="*/ 88 h 115"/>
                    <a:gd name="T56" fmla="*/ 98 w 115"/>
                    <a:gd name="T57" fmla="*/ 97 h 115"/>
                    <a:gd name="T58" fmla="*/ 88 w 115"/>
                    <a:gd name="T59" fmla="*/ 103 h 115"/>
                    <a:gd name="T60" fmla="*/ 79 w 115"/>
                    <a:gd name="T61" fmla="*/ 110 h 115"/>
                    <a:gd name="T62" fmla="*/ 68 w 115"/>
                    <a:gd name="T63" fmla="*/ 113 h 115"/>
                    <a:gd name="T64" fmla="*/ 58 w 115"/>
                    <a:gd name="T6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" h="115">
                      <a:moveTo>
                        <a:pt x="58" y="115"/>
                      </a:moveTo>
                      <a:lnTo>
                        <a:pt x="45" y="113"/>
                      </a:lnTo>
                      <a:lnTo>
                        <a:pt x="34" y="110"/>
                      </a:lnTo>
                      <a:lnTo>
                        <a:pt x="25" y="103"/>
                      </a:lnTo>
                      <a:lnTo>
                        <a:pt x="16" y="97"/>
                      </a:lnTo>
                      <a:lnTo>
                        <a:pt x="9" y="88"/>
                      </a:lnTo>
                      <a:lnTo>
                        <a:pt x="4" y="78"/>
                      </a:lnTo>
                      <a:lnTo>
                        <a:pt x="0" y="67"/>
                      </a:lnTo>
                      <a:lnTo>
                        <a:pt x="0" y="57"/>
                      </a:lnTo>
                      <a:lnTo>
                        <a:pt x="0" y="44"/>
                      </a:lnTo>
                      <a:lnTo>
                        <a:pt x="4" y="33"/>
                      </a:lnTo>
                      <a:lnTo>
                        <a:pt x="9" y="23"/>
                      </a:lnTo>
                      <a:lnTo>
                        <a:pt x="16" y="15"/>
                      </a:lnTo>
                      <a:lnTo>
                        <a:pt x="25" y="8"/>
                      </a:lnTo>
                      <a:lnTo>
                        <a:pt x="34" y="4"/>
                      </a:lnTo>
                      <a:lnTo>
                        <a:pt x="45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4"/>
                      </a:lnTo>
                      <a:lnTo>
                        <a:pt x="88" y="8"/>
                      </a:lnTo>
                      <a:lnTo>
                        <a:pt x="98" y="15"/>
                      </a:lnTo>
                      <a:lnTo>
                        <a:pt x="104" y="23"/>
                      </a:lnTo>
                      <a:lnTo>
                        <a:pt x="110" y="33"/>
                      </a:lnTo>
                      <a:lnTo>
                        <a:pt x="113" y="44"/>
                      </a:lnTo>
                      <a:lnTo>
                        <a:pt x="115" y="57"/>
                      </a:lnTo>
                      <a:lnTo>
                        <a:pt x="113" y="67"/>
                      </a:lnTo>
                      <a:lnTo>
                        <a:pt x="110" y="78"/>
                      </a:lnTo>
                      <a:lnTo>
                        <a:pt x="104" y="88"/>
                      </a:lnTo>
                      <a:lnTo>
                        <a:pt x="98" y="97"/>
                      </a:lnTo>
                      <a:lnTo>
                        <a:pt x="88" y="103"/>
                      </a:lnTo>
                      <a:lnTo>
                        <a:pt x="79" y="110"/>
                      </a:lnTo>
                      <a:lnTo>
                        <a:pt x="68" y="113"/>
                      </a:lnTo>
                      <a:lnTo>
                        <a:pt x="58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6" name="Freeform 68"/>
                <p:cNvSpPr>
                  <a:spLocks/>
                </p:cNvSpPr>
                <p:nvPr/>
              </p:nvSpPr>
              <p:spPr bwMode="auto">
                <a:xfrm>
                  <a:off x="2810" y="736"/>
                  <a:ext cx="9" cy="9"/>
                </a:xfrm>
                <a:custGeom>
                  <a:avLst/>
                  <a:gdLst>
                    <a:gd name="T0" fmla="*/ 57 w 115"/>
                    <a:gd name="T1" fmla="*/ 115 h 115"/>
                    <a:gd name="T2" fmla="*/ 68 w 115"/>
                    <a:gd name="T3" fmla="*/ 113 h 115"/>
                    <a:gd name="T4" fmla="*/ 79 w 115"/>
                    <a:gd name="T5" fmla="*/ 110 h 115"/>
                    <a:gd name="T6" fmla="*/ 88 w 115"/>
                    <a:gd name="T7" fmla="*/ 103 h 115"/>
                    <a:gd name="T8" fmla="*/ 98 w 115"/>
                    <a:gd name="T9" fmla="*/ 97 h 115"/>
                    <a:gd name="T10" fmla="*/ 104 w 115"/>
                    <a:gd name="T11" fmla="*/ 88 h 115"/>
                    <a:gd name="T12" fmla="*/ 110 w 115"/>
                    <a:gd name="T13" fmla="*/ 78 h 115"/>
                    <a:gd name="T14" fmla="*/ 113 w 115"/>
                    <a:gd name="T15" fmla="*/ 67 h 115"/>
                    <a:gd name="T16" fmla="*/ 115 w 115"/>
                    <a:gd name="T17" fmla="*/ 57 h 115"/>
                    <a:gd name="T18" fmla="*/ 113 w 115"/>
                    <a:gd name="T19" fmla="*/ 44 h 115"/>
                    <a:gd name="T20" fmla="*/ 110 w 115"/>
                    <a:gd name="T21" fmla="*/ 33 h 115"/>
                    <a:gd name="T22" fmla="*/ 104 w 115"/>
                    <a:gd name="T23" fmla="*/ 23 h 115"/>
                    <a:gd name="T24" fmla="*/ 98 w 115"/>
                    <a:gd name="T25" fmla="*/ 15 h 115"/>
                    <a:gd name="T26" fmla="*/ 88 w 115"/>
                    <a:gd name="T27" fmla="*/ 8 h 115"/>
                    <a:gd name="T28" fmla="*/ 79 w 115"/>
                    <a:gd name="T29" fmla="*/ 4 h 115"/>
                    <a:gd name="T30" fmla="*/ 68 w 115"/>
                    <a:gd name="T31" fmla="*/ 0 h 115"/>
                    <a:gd name="T32" fmla="*/ 57 w 115"/>
                    <a:gd name="T33" fmla="*/ 0 h 115"/>
                    <a:gd name="T34" fmla="*/ 45 w 115"/>
                    <a:gd name="T35" fmla="*/ 0 h 115"/>
                    <a:gd name="T36" fmla="*/ 34 w 115"/>
                    <a:gd name="T37" fmla="*/ 4 h 115"/>
                    <a:gd name="T38" fmla="*/ 25 w 115"/>
                    <a:gd name="T39" fmla="*/ 8 h 115"/>
                    <a:gd name="T40" fmla="*/ 17 w 115"/>
                    <a:gd name="T41" fmla="*/ 15 h 115"/>
                    <a:gd name="T42" fmla="*/ 9 w 115"/>
                    <a:gd name="T43" fmla="*/ 23 h 115"/>
                    <a:gd name="T44" fmla="*/ 4 w 115"/>
                    <a:gd name="T45" fmla="*/ 33 h 115"/>
                    <a:gd name="T46" fmla="*/ 0 w 115"/>
                    <a:gd name="T47" fmla="*/ 44 h 115"/>
                    <a:gd name="T48" fmla="*/ 0 w 115"/>
                    <a:gd name="T49" fmla="*/ 57 h 115"/>
                    <a:gd name="T50" fmla="*/ 0 w 115"/>
                    <a:gd name="T51" fmla="*/ 67 h 115"/>
                    <a:gd name="T52" fmla="*/ 4 w 115"/>
                    <a:gd name="T53" fmla="*/ 78 h 115"/>
                    <a:gd name="T54" fmla="*/ 9 w 115"/>
                    <a:gd name="T55" fmla="*/ 88 h 115"/>
                    <a:gd name="T56" fmla="*/ 17 w 115"/>
                    <a:gd name="T57" fmla="*/ 97 h 115"/>
                    <a:gd name="T58" fmla="*/ 25 w 115"/>
                    <a:gd name="T59" fmla="*/ 103 h 115"/>
                    <a:gd name="T60" fmla="*/ 34 w 115"/>
                    <a:gd name="T61" fmla="*/ 110 h 115"/>
                    <a:gd name="T62" fmla="*/ 45 w 115"/>
                    <a:gd name="T63" fmla="*/ 113 h 115"/>
                    <a:gd name="T64" fmla="*/ 57 w 115"/>
                    <a:gd name="T65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" h="115">
                      <a:moveTo>
                        <a:pt x="57" y="115"/>
                      </a:moveTo>
                      <a:lnTo>
                        <a:pt x="68" y="113"/>
                      </a:lnTo>
                      <a:lnTo>
                        <a:pt x="79" y="110"/>
                      </a:lnTo>
                      <a:lnTo>
                        <a:pt x="88" y="103"/>
                      </a:lnTo>
                      <a:lnTo>
                        <a:pt x="98" y="97"/>
                      </a:lnTo>
                      <a:lnTo>
                        <a:pt x="104" y="88"/>
                      </a:lnTo>
                      <a:lnTo>
                        <a:pt x="110" y="78"/>
                      </a:lnTo>
                      <a:lnTo>
                        <a:pt x="113" y="67"/>
                      </a:lnTo>
                      <a:lnTo>
                        <a:pt x="115" y="57"/>
                      </a:lnTo>
                      <a:lnTo>
                        <a:pt x="113" y="44"/>
                      </a:lnTo>
                      <a:lnTo>
                        <a:pt x="110" y="33"/>
                      </a:lnTo>
                      <a:lnTo>
                        <a:pt x="104" y="23"/>
                      </a:lnTo>
                      <a:lnTo>
                        <a:pt x="98" y="15"/>
                      </a:lnTo>
                      <a:lnTo>
                        <a:pt x="88" y="8"/>
                      </a:lnTo>
                      <a:lnTo>
                        <a:pt x="79" y="4"/>
                      </a:lnTo>
                      <a:lnTo>
                        <a:pt x="68" y="0"/>
                      </a:lnTo>
                      <a:lnTo>
                        <a:pt x="57" y="0"/>
                      </a:lnTo>
                      <a:lnTo>
                        <a:pt x="45" y="0"/>
                      </a:lnTo>
                      <a:lnTo>
                        <a:pt x="34" y="4"/>
                      </a:lnTo>
                      <a:lnTo>
                        <a:pt x="25" y="8"/>
                      </a:lnTo>
                      <a:lnTo>
                        <a:pt x="17" y="15"/>
                      </a:lnTo>
                      <a:lnTo>
                        <a:pt x="9" y="23"/>
                      </a:lnTo>
                      <a:lnTo>
                        <a:pt x="4" y="33"/>
                      </a:lnTo>
                      <a:lnTo>
                        <a:pt x="0" y="44"/>
                      </a:lnTo>
                      <a:lnTo>
                        <a:pt x="0" y="57"/>
                      </a:lnTo>
                      <a:lnTo>
                        <a:pt x="0" y="67"/>
                      </a:lnTo>
                      <a:lnTo>
                        <a:pt x="4" y="78"/>
                      </a:lnTo>
                      <a:lnTo>
                        <a:pt x="9" y="88"/>
                      </a:lnTo>
                      <a:lnTo>
                        <a:pt x="17" y="97"/>
                      </a:lnTo>
                      <a:lnTo>
                        <a:pt x="25" y="103"/>
                      </a:lnTo>
                      <a:lnTo>
                        <a:pt x="34" y="110"/>
                      </a:lnTo>
                      <a:lnTo>
                        <a:pt x="45" y="113"/>
                      </a:lnTo>
                      <a:lnTo>
                        <a:pt x="57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7" name="Freeform 69"/>
                <p:cNvSpPr>
                  <a:spLocks/>
                </p:cNvSpPr>
                <p:nvPr/>
              </p:nvSpPr>
              <p:spPr bwMode="auto">
                <a:xfrm>
                  <a:off x="2798" y="748"/>
                  <a:ext cx="13" cy="13"/>
                </a:xfrm>
                <a:custGeom>
                  <a:avLst/>
                  <a:gdLst>
                    <a:gd name="T0" fmla="*/ 87 w 174"/>
                    <a:gd name="T1" fmla="*/ 175 h 175"/>
                    <a:gd name="T2" fmla="*/ 69 w 174"/>
                    <a:gd name="T3" fmla="*/ 173 h 175"/>
                    <a:gd name="T4" fmla="*/ 53 w 174"/>
                    <a:gd name="T5" fmla="*/ 167 h 175"/>
                    <a:gd name="T6" fmla="*/ 37 w 174"/>
                    <a:gd name="T7" fmla="*/ 158 h 175"/>
                    <a:gd name="T8" fmla="*/ 25 w 174"/>
                    <a:gd name="T9" fmla="*/ 149 h 175"/>
                    <a:gd name="T10" fmla="*/ 13 w 174"/>
                    <a:gd name="T11" fmla="*/ 135 h 175"/>
                    <a:gd name="T12" fmla="*/ 6 w 174"/>
                    <a:gd name="T13" fmla="*/ 121 h 175"/>
                    <a:gd name="T14" fmla="*/ 1 w 174"/>
                    <a:gd name="T15" fmla="*/ 104 h 175"/>
                    <a:gd name="T16" fmla="*/ 0 w 174"/>
                    <a:gd name="T17" fmla="*/ 88 h 175"/>
                    <a:gd name="T18" fmla="*/ 1 w 174"/>
                    <a:gd name="T19" fmla="*/ 69 h 175"/>
                    <a:gd name="T20" fmla="*/ 6 w 174"/>
                    <a:gd name="T21" fmla="*/ 53 h 175"/>
                    <a:gd name="T22" fmla="*/ 13 w 174"/>
                    <a:gd name="T23" fmla="*/ 38 h 175"/>
                    <a:gd name="T24" fmla="*/ 25 w 174"/>
                    <a:gd name="T25" fmla="*/ 26 h 175"/>
                    <a:gd name="T26" fmla="*/ 37 w 174"/>
                    <a:gd name="T27" fmla="*/ 15 h 175"/>
                    <a:gd name="T28" fmla="*/ 53 w 174"/>
                    <a:gd name="T29" fmla="*/ 7 h 175"/>
                    <a:gd name="T30" fmla="*/ 69 w 174"/>
                    <a:gd name="T31" fmla="*/ 1 h 175"/>
                    <a:gd name="T32" fmla="*/ 87 w 174"/>
                    <a:gd name="T33" fmla="*/ 0 h 175"/>
                    <a:gd name="T34" fmla="*/ 104 w 174"/>
                    <a:gd name="T35" fmla="*/ 1 h 175"/>
                    <a:gd name="T36" fmla="*/ 121 w 174"/>
                    <a:gd name="T37" fmla="*/ 7 h 175"/>
                    <a:gd name="T38" fmla="*/ 134 w 174"/>
                    <a:gd name="T39" fmla="*/ 15 h 175"/>
                    <a:gd name="T40" fmla="*/ 148 w 174"/>
                    <a:gd name="T41" fmla="*/ 26 h 175"/>
                    <a:gd name="T42" fmla="*/ 157 w 174"/>
                    <a:gd name="T43" fmla="*/ 38 h 175"/>
                    <a:gd name="T44" fmla="*/ 166 w 174"/>
                    <a:gd name="T45" fmla="*/ 53 h 175"/>
                    <a:gd name="T46" fmla="*/ 172 w 174"/>
                    <a:gd name="T47" fmla="*/ 69 h 175"/>
                    <a:gd name="T48" fmla="*/ 174 w 174"/>
                    <a:gd name="T49" fmla="*/ 88 h 175"/>
                    <a:gd name="T50" fmla="*/ 172 w 174"/>
                    <a:gd name="T51" fmla="*/ 104 h 175"/>
                    <a:gd name="T52" fmla="*/ 166 w 174"/>
                    <a:gd name="T53" fmla="*/ 121 h 175"/>
                    <a:gd name="T54" fmla="*/ 157 w 174"/>
                    <a:gd name="T55" fmla="*/ 135 h 175"/>
                    <a:gd name="T56" fmla="*/ 148 w 174"/>
                    <a:gd name="T57" fmla="*/ 149 h 175"/>
                    <a:gd name="T58" fmla="*/ 134 w 174"/>
                    <a:gd name="T59" fmla="*/ 158 h 175"/>
                    <a:gd name="T60" fmla="*/ 121 w 174"/>
                    <a:gd name="T61" fmla="*/ 167 h 175"/>
                    <a:gd name="T62" fmla="*/ 104 w 174"/>
                    <a:gd name="T63" fmla="*/ 173 h 175"/>
                    <a:gd name="T64" fmla="*/ 87 w 174"/>
                    <a:gd name="T65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4" h="175">
                      <a:moveTo>
                        <a:pt x="87" y="175"/>
                      </a:moveTo>
                      <a:lnTo>
                        <a:pt x="69" y="173"/>
                      </a:lnTo>
                      <a:lnTo>
                        <a:pt x="53" y="167"/>
                      </a:lnTo>
                      <a:lnTo>
                        <a:pt x="37" y="158"/>
                      </a:lnTo>
                      <a:lnTo>
                        <a:pt x="25" y="149"/>
                      </a:lnTo>
                      <a:lnTo>
                        <a:pt x="13" y="135"/>
                      </a:lnTo>
                      <a:lnTo>
                        <a:pt x="6" y="121"/>
                      </a:lnTo>
                      <a:lnTo>
                        <a:pt x="1" y="104"/>
                      </a:lnTo>
                      <a:lnTo>
                        <a:pt x="0" y="88"/>
                      </a:lnTo>
                      <a:lnTo>
                        <a:pt x="1" y="69"/>
                      </a:lnTo>
                      <a:lnTo>
                        <a:pt x="6" y="53"/>
                      </a:lnTo>
                      <a:lnTo>
                        <a:pt x="13" y="38"/>
                      </a:lnTo>
                      <a:lnTo>
                        <a:pt x="25" y="26"/>
                      </a:lnTo>
                      <a:lnTo>
                        <a:pt x="37" y="15"/>
                      </a:lnTo>
                      <a:lnTo>
                        <a:pt x="53" y="7"/>
                      </a:lnTo>
                      <a:lnTo>
                        <a:pt x="69" y="1"/>
                      </a:lnTo>
                      <a:lnTo>
                        <a:pt x="87" y="0"/>
                      </a:lnTo>
                      <a:lnTo>
                        <a:pt x="104" y="1"/>
                      </a:lnTo>
                      <a:lnTo>
                        <a:pt x="121" y="7"/>
                      </a:lnTo>
                      <a:lnTo>
                        <a:pt x="134" y="15"/>
                      </a:lnTo>
                      <a:lnTo>
                        <a:pt x="148" y="26"/>
                      </a:lnTo>
                      <a:lnTo>
                        <a:pt x="157" y="38"/>
                      </a:lnTo>
                      <a:lnTo>
                        <a:pt x="166" y="53"/>
                      </a:lnTo>
                      <a:lnTo>
                        <a:pt x="172" y="69"/>
                      </a:lnTo>
                      <a:lnTo>
                        <a:pt x="174" y="88"/>
                      </a:lnTo>
                      <a:lnTo>
                        <a:pt x="172" y="104"/>
                      </a:lnTo>
                      <a:lnTo>
                        <a:pt x="166" y="121"/>
                      </a:lnTo>
                      <a:lnTo>
                        <a:pt x="157" y="135"/>
                      </a:lnTo>
                      <a:lnTo>
                        <a:pt x="148" y="149"/>
                      </a:lnTo>
                      <a:lnTo>
                        <a:pt x="134" y="158"/>
                      </a:lnTo>
                      <a:lnTo>
                        <a:pt x="121" y="167"/>
                      </a:lnTo>
                      <a:lnTo>
                        <a:pt x="104" y="173"/>
                      </a:lnTo>
                      <a:lnTo>
                        <a:pt x="87" y="1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8" name="Freeform 70"/>
                <p:cNvSpPr>
                  <a:spLocks/>
                </p:cNvSpPr>
                <p:nvPr/>
              </p:nvSpPr>
              <p:spPr bwMode="auto">
                <a:xfrm>
                  <a:off x="2854" y="776"/>
                  <a:ext cx="38" cy="6"/>
                </a:xfrm>
                <a:custGeom>
                  <a:avLst/>
                  <a:gdLst>
                    <a:gd name="T0" fmla="*/ 2 w 489"/>
                    <a:gd name="T1" fmla="*/ 78 h 78"/>
                    <a:gd name="T2" fmla="*/ 2 w 489"/>
                    <a:gd name="T3" fmla="*/ 78 h 78"/>
                    <a:gd name="T4" fmla="*/ 1 w 489"/>
                    <a:gd name="T5" fmla="*/ 61 h 78"/>
                    <a:gd name="T6" fmla="*/ 0 w 489"/>
                    <a:gd name="T7" fmla="*/ 47 h 78"/>
                    <a:gd name="T8" fmla="*/ 0 w 489"/>
                    <a:gd name="T9" fmla="*/ 33 h 78"/>
                    <a:gd name="T10" fmla="*/ 1 w 489"/>
                    <a:gd name="T11" fmla="*/ 22 h 78"/>
                    <a:gd name="T12" fmla="*/ 3 w 489"/>
                    <a:gd name="T13" fmla="*/ 11 h 78"/>
                    <a:gd name="T14" fmla="*/ 9 w 489"/>
                    <a:gd name="T15" fmla="*/ 5 h 78"/>
                    <a:gd name="T16" fmla="*/ 18 w 489"/>
                    <a:gd name="T17" fmla="*/ 1 h 78"/>
                    <a:gd name="T18" fmla="*/ 33 w 489"/>
                    <a:gd name="T19" fmla="*/ 0 h 78"/>
                    <a:gd name="T20" fmla="*/ 459 w 489"/>
                    <a:gd name="T21" fmla="*/ 0 h 78"/>
                    <a:gd name="T22" fmla="*/ 471 w 489"/>
                    <a:gd name="T23" fmla="*/ 1 h 78"/>
                    <a:gd name="T24" fmla="*/ 481 w 489"/>
                    <a:gd name="T25" fmla="*/ 5 h 78"/>
                    <a:gd name="T26" fmla="*/ 486 w 489"/>
                    <a:gd name="T27" fmla="*/ 11 h 78"/>
                    <a:gd name="T28" fmla="*/ 489 w 489"/>
                    <a:gd name="T29" fmla="*/ 22 h 78"/>
                    <a:gd name="T30" fmla="*/ 489 w 489"/>
                    <a:gd name="T31" fmla="*/ 33 h 78"/>
                    <a:gd name="T32" fmla="*/ 489 w 489"/>
                    <a:gd name="T33" fmla="*/ 47 h 78"/>
                    <a:gd name="T34" fmla="*/ 489 w 489"/>
                    <a:gd name="T35" fmla="*/ 61 h 78"/>
                    <a:gd name="T36" fmla="*/ 489 w 489"/>
                    <a:gd name="T37" fmla="*/ 78 h 78"/>
                    <a:gd name="T38" fmla="*/ 2 w 489"/>
                    <a:gd name="T39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9" h="78">
                      <a:moveTo>
                        <a:pt x="2" y="78"/>
                      </a:moveTo>
                      <a:lnTo>
                        <a:pt x="2" y="78"/>
                      </a:lnTo>
                      <a:lnTo>
                        <a:pt x="1" y="61"/>
                      </a:lnTo>
                      <a:lnTo>
                        <a:pt x="0" y="47"/>
                      </a:lnTo>
                      <a:lnTo>
                        <a:pt x="0" y="33"/>
                      </a:lnTo>
                      <a:lnTo>
                        <a:pt x="1" y="22"/>
                      </a:lnTo>
                      <a:lnTo>
                        <a:pt x="3" y="11"/>
                      </a:lnTo>
                      <a:lnTo>
                        <a:pt x="9" y="5"/>
                      </a:lnTo>
                      <a:lnTo>
                        <a:pt x="18" y="1"/>
                      </a:lnTo>
                      <a:lnTo>
                        <a:pt x="33" y="0"/>
                      </a:lnTo>
                      <a:lnTo>
                        <a:pt x="459" y="0"/>
                      </a:lnTo>
                      <a:lnTo>
                        <a:pt x="471" y="1"/>
                      </a:lnTo>
                      <a:lnTo>
                        <a:pt x="481" y="5"/>
                      </a:lnTo>
                      <a:lnTo>
                        <a:pt x="486" y="11"/>
                      </a:lnTo>
                      <a:lnTo>
                        <a:pt x="489" y="22"/>
                      </a:lnTo>
                      <a:lnTo>
                        <a:pt x="489" y="33"/>
                      </a:lnTo>
                      <a:lnTo>
                        <a:pt x="489" y="47"/>
                      </a:lnTo>
                      <a:lnTo>
                        <a:pt x="489" y="61"/>
                      </a:lnTo>
                      <a:lnTo>
                        <a:pt x="489" y="78"/>
                      </a:lnTo>
                      <a:lnTo>
                        <a:pt x="2" y="7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9" name="Freeform 71"/>
                <p:cNvSpPr>
                  <a:spLocks/>
                </p:cNvSpPr>
                <p:nvPr/>
              </p:nvSpPr>
              <p:spPr bwMode="auto">
                <a:xfrm>
                  <a:off x="2887" y="782"/>
                  <a:ext cx="4" cy="23"/>
                </a:xfrm>
                <a:custGeom>
                  <a:avLst/>
                  <a:gdLst>
                    <a:gd name="T0" fmla="*/ 59 w 59"/>
                    <a:gd name="T1" fmla="*/ 0 h 298"/>
                    <a:gd name="T2" fmla="*/ 59 w 59"/>
                    <a:gd name="T3" fmla="*/ 269 h 298"/>
                    <a:gd name="T4" fmla="*/ 58 w 59"/>
                    <a:gd name="T5" fmla="*/ 274 h 298"/>
                    <a:gd name="T6" fmla="*/ 55 w 59"/>
                    <a:gd name="T7" fmla="*/ 280 h 298"/>
                    <a:gd name="T8" fmla="*/ 52 w 59"/>
                    <a:gd name="T9" fmla="*/ 284 h 298"/>
                    <a:gd name="T10" fmla="*/ 49 w 59"/>
                    <a:gd name="T11" fmla="*/ 289 h 298"/>
                    <a:gd name="T12" fmla="*/ 44 w 59"/>
                    <a:gd name="T13" fmla="*/ 291 h 298"/>
                    <a:gd name="T14" fmla="*/ 40 w 59"/>
                    <a:gd name="T15" fmla="*/ 295 h 298"/>
                    <a:gd name="T16" fmla="*/ 34 w 59"/>
                    <a:gd name="T17" fmla="*/ 297 h 298"/>
                    <a:gd name="T18" fmla="*/ 28 w 59"/>
                    <a:gd name="T19" fmla="*/ 298 h 298"/>
                    <a:gd name="T20" fmla="*/ 22 w 59"/>
                    <a:gd name="T21" fmla="*/ 297 h 298"/>
                    <a:gd name="T22" fmla="*/ 16 w 59"/>
                    <a:gd name="T23" fmla="*/ 295 h 298"/>
                    <a:gd name="T24" fmla="*/ 11 w 59"/>
                    <a:gd name="T25" fmla="*/ 291 h 298"/>
                    <a:gd name="T26" fmla="*/ 8 w 59"/>
                    <a:gd name="T27" fmla="*/ 289 h 298"/>
                    <a:gd name="T28" fmla="*/ 4 w 59"/>
                    <a:gd name="T29" fmla="*/ 284 h 298"/>
                    <a:gd name="T30" fmla="*/ 2 w 59"/>
                    <a:gd name="T31" fmla="*/ 280 h 298"/>
                    <a:gd name="T32" fmla="*/ 0 w 59"/>
                    <a:gd name="T33" fmla="*/ 274 h 298"/>
                    <a:gd name="T34" fmla="*/ 0 w 59"/>
                    <a:gd name="T35" fmla="*/ 269 h 298"/>
                    <a:gd name="T36" fmla="*/ 0 w 59"/>
                    <a:gd name="T37" fmla="*/ 0 h 298"/>
                    <a:gd name="T38" fmla="*/ 59 w 59"/>
                    <a:gd name="T39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298">
                      <a:moveTo>
                        <a:pt x="59" y="0"/>
                      </a:moveTo>
                      <a:lnTo>
                        <a:pt x="59" y="269"/>
                      </a:lnTo>
                      <a:lnTo>
                        <a:pt x="58" y="274"/>
                      </a:lnTo>
                      <a:lnTo>
                        <a:pt x="55" y="280"/>
                      </a:lnTo>
                      <a:lnTo>
                        <a:pt x="52" y="284"/>
                      </a:lnTo>
                      <a:lnTo>
                        <a:pt x="49" y="289"/>
                      </a:lnTo>
                      <a:lnTo>
                        <a:pt x="44" y="291"/>
                      </a:lnTo>
                      <a:lnTo>
                        <a:pt x="40" y="295"/>
                      </a:lnTo>
                      <a:lnTo>
                        <a:pt x="34" y="297"/>
                      </a:lnTo>
                      <a:lnTo>
                        <a:pt x="28" y="298"/>
                      </a:lnTo>
                      <a:lnTo>
                        <a:pt x="22" y="297"/>
                      </a:lnTo>
                      <a:lnTo>
                        <a:pt x="16" y="295"/>
                      </a:lnTo>
                      <a:lnTo>
                        <a:pt x="11" y="291"/>
                      </a:lnTo>
                      <a:lnTo>
                        <a:pt x="8" y="289"/>
                      </a:lnTo>
                      <a:lnTo>
                        <a:pt x="4" y="284"/>
                      </a:lnTo>
                      <a:lnTo>
                        <a:pt x="2" y="280"/>
                      </a:lnTo>
                      <a:lnTo>
                        <a:pt x="0" y="274"/>
                      </a:lnTo>
                      <a:lnTo>
                        <a:pt x="0" y="269"/>
                      </a:lnTo>
                      <a:lnTo>
                        <a:pt x="0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0" name="Freeform 72"/>
                <p:cNvSpPr>
                  <a:spLocks/>
                </p:cNvSpPr>
                <p:nvPr/>
              </p:nvSpPr>
              <p:spPr bwMode="auto">
                <a:xfrm>
                  <a:off x="2882" y="782"/>
                  <a:ext cx="5" cy="22"/>
                </a:xfrm>
                <a:custGeom>
                  <a:avLst/>
                  <a:gdLst>
                    <a:gd name="T0" fmla="*/ 59 w 59"/>
                    <a:gd name="T1" fmla="*/ 0 h 279"/>
                    <a:gd name="T2" fmla="*/ 59 w 59"/>
                    <a:gd name="T3" fmla="*/ 249 h 279"/>
                    <a:gd name="T4" fmla="*/ 58 w 59"/>
                    <a:gd name="T5" fmla="*/ 254 h 279"/>
                    <a:gd name="T6" fmla="*/ 56 w 59"/>
                    <a:gd name="T7" fmla="*/ 260 h 279"/>
                    <a:gd name="T8" fmla="*/ 53 w 59"/>
                    <a:gd name="T9" fmla="*/ 264 h 279"/>
                    <a:gd name="T10" fmla="*/ 50 w 59"/>
                    <a:gd name="T11" fmla="*/ 270 h 279"/>
                    <a:gd name="T12" fmla="*/ 41 w 59"/>
                    <a:gd name="T13" fmla="*/ 276 h 279"/>
                    <a:gd name="T14" fmla="*/ 30 w 59"/>
                    <a:gd name="T15" fmla="*/ 279 h 279"/>
                    <a:gd name="T16" fmla="*/ 24 w 59"/>
                    <a:gd name="T17" fmla="*/ 278 h 279"/>
                    <a:gd name="T18" fmla="*/ 18 w 59"/>
                    <a:gd name="T19" fmla="*/ 276 h 279"/>
                    <a:gd name="T20" fmla="*/ 11 w 59"/>
                    <a:gd name="T21" fmla="*/ 273 h 279"/>
                    <a:gd name="T22" fmla="*/ 8 w 59"/>
                    <a:gd name="T23" fmla="*/ 270 h 279"/>
                    <a:gd name="T24" fmla="*/ 4 w 59"/>
                    <a:gd name="T25" fmla="*/ 264 h 279"/>
                    <a:gd name="T26" fmla="*/ 2 w 59"/>
                    <a:gd name="T27" fmla="*/ 260 h 279"/>
                    <a:gd name="T28" fmla="*/ 0 w 59"/>
                    <a:gd name="T29" fmla="*/ 254 h 279"/>
                    <a:gd name="T30" fmla="*/ 0 w 59"/>
                    <a:gd name="T31" fmla="*/ 249 h 279"/>
                    <a:gd name="T32" fmla="*/ 0 w 59"/>
                    <a:gd name="T33" fmla="*/ 0 h 279"/>
                    <a:gd name="T34" fmla="*/ 59 w 59"/>
                    <a:gd name="T35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279">
                      <a:moveTo>
                        <a:pt x="59" y="0"/>
                      </a:moveTo>
                      <a:lnTo>
                        <a:pt x="59" y="249"/>
                      </a:lnTo>
                      <a:lnTo>
                        <a:pt x="58" y="254"/>
                      </a:lnTo>
                      <a:lnTo>
                        <a:pt x="56" y="260"/>
                      </a:lnTo>
                      <a:lnTo>
                        <a:pt x="53" y="264"/>
                      </a:lnTo>
                      <a:lnTo>
                        <a:pt x="50" y="270"/>
                      </a:lnTo>
                      <a:lnTo>
                        <a:pt x="41" y="276"/>
                      </a:lnTo>
                      <a:lnTo>
                        <a:pt x="30" y="279"/>
                      </a:lnTo>
                      <a:lnTo>
                        <a:pt x="24" y="278"/>
                      </a:lnTo>
                      <a:lnTo>
                        <a:pt x="18" y="276"/>
                      </a:lnTo>
                      <a:lnTo>
                        <a:pt x="11" y="273"/>
                      </a:lnTo>
                      <a:lnTo>
                        <a:pt x="8" y="270"/>
                      </a:lnTo>
                      <a:lnTo>
                        <a:pt x="4" y="264"/>
                      </a:lnTo>
                      <a:lnTo>
                        <a:pt x="2" y="260"/>
                      </a:lnTo>
                      <a:lnTo>
                        <a:pt x="0" y="254"/>
                      </a:lnTo>
                      <a:lnTo>
                        <a:pt x="0" y="249"/>
                      </a:lnTo>
                      <a:lnTo>
                        <a:pt x="0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1" name="Freeform 73"/>
                <p:cNvSpPr>
                  <a:spLocks/>
                </p:cNvSpPr>
                <p:nvPr/>
              </p:nvSpPr>
              <p:spPr bwMode="auto">
                <a:xfrm>
                  <a:off x="2878" y="782"/>
                  <a:ext cx="4" cy="20"/>
                </a:xfrm>
                <a:custGeom>
                  <a:avLst/>
                  <a:gdLst>
                    <a:gd name="T0" fmla="*/ 57 w 57"/>
                    <a:gd name="T1" fmla="*/ 0 h 259"/>
                    <a:gd name="T2" fmla="*/ 57 w 57"/>
                    <a:gd name="T3" fmla="*/ 230 h 259"/>
                    <a:gd name="T4" fmla="*/ 56 w 57"/>
                    <a:gd name="T5" fmla="*/ 235 h 259"/>
                    <a:gd name="T6" fmla="*/ 54 w 57"/>
                    <a:gd name="T7" fmla="*/ 242 h 259"/>
                    <a:gd name="T8" fmla="*/ 51 w 57"/>
                    <a:gd name="T9" fmla="*/ 246 h 259"/>
                    <a:gd name="T10" fmla="*/ 49 w 57"/>
                    <a:gd name="T11" fmla="*/ 251 h 259"/>
                    <a:gd name="T12" fmla="*/ 39 w 57"/>
                    <a:gd name="T13" fmla="*/ 256 h 259"/>
                    <a:gd name="T14" fmla="*/ 29 w 57"/>
                    <a:gd name="T15" fmla="*/ 259 h 259"/>
                    <a:gd name="T16" fmla="*/ 23 w 57"/>
                    <a:gd name="T17" fmla="*/ 258 h 259"/>
                    <a:gd name="T18" fmla="*/ 16 w 57"/>
                    <a:gd name="T19" fmla="*/ 256 h 259"/>
                    <a:gd name="T20" fmla="*/ 11 w 57"/>
                    <a:gd name="T21" fmla="*/ 253 h 259"/>
                    <a:gd name="T22" fmla="*/ 8 w 57"/>
                    <a:gd name="T23" fmla="*/ 251 h 259"/>
                    <a:gd name="T24" fmla="*/ 4 w 57"/>
                    <a:gd name="T25" fmla="*/ 246 h 259"/>
                    <a:gd name="T26" fmla="*/ 2 w 57"/>
                    <a:gd name="T27" fmla="*/ 242 h 259"/>
                    <a:gd name="T28" fmla="*/ 0 w 57"/>
                    <a:gd name="T29" fmla="*/ 235 h 259"/>
                    <a:gd name="T30" fmla="*/ 0 w 57"/>
                    <a:gd name="T31" fmla="*/ 230 h 259"/>
                    <a:gd name="T32" fmla="*/ 0 w 57"/>
                    <a:gd name="T33" fmla="*/ 0 h 259"/>
                    <a:gd name="T34" fmla="*/ 57 w 57"/>
                    <a:gd name="T35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259">
                      <a:moveTo>
                        <a:pt x="57" y="0"/>
                      </a:moveTo>
                      <a:lnTo>
                        <a:pt x="57" y="230"/>
                      </a:lnTo>
                      <a:lnTo>
                        <a:pt x="56" y="235"/>
                      </a:lnTo>
                      <a:lnTo>
                        <a:pt x="54" y="242"/>
                      </a:lnTo>
                      <a:lnTo>
                        <a:pt x="51" y="246"/>
                      </a:lnTo>
                      <a:lnTo>
                        <a:pt x="49" y="251"/>
                      </a:lnTo>
                      <a:lnTo>
                        <a:pt x="39" y="256"/>
                      </a:lnTo>
                      <a:lnTo>
                        <a:pt x="29" y="259"/>
                      </a:lnTo>
                      <a:lnTo>
                        <a:pt x="23" y="258"/>
                      </a:lnTo>
                      <a:lnTo>
                        <a:pt x="16" y="256"/>
                      </a:lnTo>
                      <a:lnTo>
                        <a:pt x="11" y="253"/>
                      </a:lnTo>
                      <a:lnTo>
                        <a:pt x="8" y="251"/>
                      </a:lnTo>
                      <a:lnTo>
                        <a:pt x="4" y="246"/>
                      </a:lnTo>
                      <a:lnTo>
                        <a:pt x="2" y="242"/>
                      </a:lnTo>
                      <a:lnTo>
                        <a:pt x="0" y="235"/>
                      </a:lnTo>
                      <a:lnTo>
                        <a:pt x="0" y="230"/>
                      </a:lnTo>
                      <a:lnTo>
                        <a:pt x="0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2" name="Freeform 74"/>
                <p:cNvSpPr>
                  <a:spLocks/>
                </p:cNvSpPr>
                <p:nvPr/>
              </p:nvSpPr>
              <p:spPr bwMode="auto">
                <a:xfrm>
                  <a:off x="2873" y="782"/>
                  <a:ext cx="5" cy="19"/>
                </a:xfrm>
                <a:custGeom>
                  <a:avLst/>
                  <a:gdLst>
                    <a:gd name="T0" fmla="*/ 58 w 58"/>
                    <a:gd name="T1" fmla="*/ 0 h 241"/>
                    <a:gd name="T2" fmla="*/ 58 w 58"/>
                    <a:gd name="T3" fmla="*/ 210 h 241"/>
                    <a:gd name="T4" fmla="*/ 57 w 58"/>
                    <a:gd name="T5" fmla="*/ 216 h 241"/>
                    <a:gd name="T6" fmla="*/ 55 w 58"/>
                    <a:gd name="T7" fmla="*/ 222 h 241"/>
                    <a:gd name="T8" fmla="*/ 51 w 58"/>
                    <a:gd name="T9" fmla="*/ 226 h 241"/>
                    <a:gd name="T10" fmla="*/ 49 w 58"/>
                    <a:gd name="T11" fmla="*/ 231 h 241"/>
                    <a:gd name="T12" fmla="*/ 40 w 58"/>
                    <a:gd name="T13" fmla="*/ 237 h 241"/>
                    <a:gd name="T14" fmla="*/ 30 w 58"/>
                    <a:gd name="T15" fmla="*/ 241 h 241"/>
                    <a:gd name="T16" fmla="*/ 23 w 58"/>
                    <a:gd name="T17" fmla="*/ 240 h 241"/>
                    <a:gd name="T18" fmla="*/ 17 w 58"/>
                    <a:gd name="T19" fmla="*/ 237 h 241"/>
                    <a:gd name="T20" fmla="*/ 12 w 58"/>
                    <a:gd name="T21" fmla="*/ 234 h 241"/>
                    <a:gd name="T22" fmla="*/ 9 w 58"/>
                    <a:gd name="T23" fmla="*/ 231 h 241"/>
                    <a:gd name="T24" fmla="*/ 5 w 58"/>
                    <a:gd name="T25" fmla="*/ 226 h 241"/>
                    <a:gd name="T26" fmla="*/ 3 w 58"/>
                    <a:gd name="T27" fmla="*/ 222 h 241"/>
                    <a:gd name="T28" fmla="*/ 0 w 58"/>
                    <a:gd name="T29" fmla="*/ 216 h 241"/>
                    <a:gd name="T30" fmla="*/ 0 w 58"/>
                    <a:gd name="T31" fmla="*/ 210 h 241"/>
                    <a:gd name="T32" fmla="*/ 0 w 58"/>
                    <a:gd name="T33" fmla="*/ 0 h 241"/>
                    <a:gd name="T34" fmla="*/ 58 w 58"/>
                    <a:gd name="T35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41">
                      <a:moveTo>
                        <a:pt x="58" y="0"/>
                      </a:moveTo>
                      <a:lnTo>
                        <a:pt x="58" y="210"/>
                      </a:lnTo>
                      <a:lnTo>
                        <a:pt x="57" y="216"/>
                      </a:lnTo>
                      <a:lnTo>
                        <a:pt x="55" y="222"/>
                      </a:lnTo>
                      <a:lnTo>
                        <a:pt x="51" y="226"/>
                      </a:lnTo>
                      <a:lnTo>
                        <a:pt x="49" y="231"/>
                      </a:lnTo>
                      <a:lnTo>
                        <a:pt x="40" y="237"/>
                      </a:lnTo>
                      <a:lnTo>
                        <a:pt x="30" y="241"/>
                      </a:lnTo>
                      <a:lnTo>
                        <a:pt x="23" y="240"/>
                      </a:lnTo>
                      <a:lnTo>
                        <a:pt x="17" y="237"/>
                      </a:lnTo>
                      <a:lnTo>
                        <a:pt x="12" y="234"/>
                      </a:lnTo>
                      <a:lnTo>
                        <a:pt x="9" y="231"/>
                      </a:lnTo>
                      <a:lnTo>
                        <a:pt x="5" y="226"/>
                      </a:lnTo>
                      <a:lnTo>
                        <a:pt x="3" y="222"/>
                      </a:lnTo>
                      <a:lnTo>
                        <a:pt x="0" y="216"/>
                      </a:ln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3" name="Freeform 75"/>
                <p:cNvSpPr>
                  <a:spLocks/>
                </p:cNvSpPr>
                <p:nvPr/>
              </p:nvSpPr>
              <p:spPr bwMode="auto">
                <a:xfrm>
                  <a:off x="2869" y="782"/>
                  <a:ext cx="4" cy="17"/>
                </a:xfrm>
                <a:custGeom>
                  <a:avLst/>
                  <a:gdLst>
                    <a:gd name="T0" fmla="*/ 58 w 58"/>
                    <a:gd name="T1" fmla="*/ 0 h 221"/>
                    <a:gd name="T2" fmla="*/ 58 w 58"/>
                    <a:gd name="T3" fmla="*/ 192 h 221"/>
                    <a:gd name="T4" fmla="*/ 57 w 58"/>
                    <a:gd name="T5" fmla="*/ 197 h 221"/>
                    <a:gd name="T6" fmla="*/ 55 w 58"/>
                    <a:gd name="T7" fmla="*/ 203 h 221"/>
                    <a:gd name="T8" fmla="*/ 52 w 58"/>
                    <a:gd name="T9" fmla="*/ 207 h 221"/>
                    <a:gd name="T10" fmla="*/ 49 w 58"/>
                    <a:gd name="T11" fmla="*/ 213 h 221"/>
                    <a:gd name="T12" fmla="*/ 44 w 58"/>
                    <a:gd name="T13" fmla="*/ 215 h 221"/>
                    <a:gd name="T14" fmla="*/ 40 w 58"/>
                    <a:gd name="T15" fmla="*/ 218 h 221"/>
                    <a:gd name="T16" fmla="*/ 33 w 58"/>
                    <a:gd name="T17" fmla="*/ 220 h 221"/>
                    <a:gd name="T18" fmla="*/ 28 w 58"/>
                    <a:gd name="T19" fmla="*/ 221 h 221"/>
                    <a:gd name="T20" fmla="*/ 17 w 58"/>
                    <a:gd name="T21" fmla="*/ 218 h 221"/>
                    <a:gd name="T22" fmla="*/ 8 w 58"/>
                    <a:gd name="T23" fmla="*/ 213 h 221"/>
                    <a:gd name="T24" fmla="*/ 4 w 58"/>
                    <a:gd name="T25" fmla="*/ 207 h 221"/>
                    <a:gd name="T26" fmla="*/ 2 w 58"/>
                    <a:gd name="T27" fmla="*/ 203 h 221"/>
                    <a:gd name="T28" fmla="*/ 0 w 58"/>
                    <a:gd name="T29" fmla="*/ 197 h 221"/>
                    <a:gd name="T30" fmla="*/ 0 w 58"/>
                    <a:gd name="T31" fmla="*/ 192 h 221"/>
                    <a:gd name="T32" fmla="*/ 0 w 58"/>
                    <a:gd name="T33" fmla="*/ 0 h 221"/>
                    <a:gd name="T34" fmla="*/ 58 w 58"/>
                    <a:gd name="T35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21">
                      <a:moveTo>
                        <a:pt x="58" y="0"/>
                      </a:moveTo>
                      <a:lnTo>
                        <a:pt x="58" y="192"/>
                      </a:lnTo>
                      <a:lnTo>
                        <a:pt x="57" y="197"/>
                      </a:lnTo>
                      <a:lnTo>
                        <a:pt x="55" y="203"/>
                      </a:lnTo>
                      <a:lnTo>
                        <a:pt x="52" y="207"/>
                      </a:lnTo>
                      <a:lnTo>
                        <a:pt x="49" y="213"/>
                      </a:lnTo>
                      <a:lnTo>
                        <a:pt x="44" y="215"/>
                      </a:lnTo>
                      <a:lnTo>
                        <a:pt x="40" y="218"/>
                      </a:lnTo>
                      <a:lnTo>
                        <a:pt x="33" y="220"/>
                      </a:lnTo>
                      <a:lnTo>
                        <a:pt x="28" y="221"/>
                      </a:lnTo>
                      <a:lnTo>
                        <a:pt x="17" y="218"/>
                      </a:lnTo>
                      <a:lnTo>
                        <a:pt x="8" y="213"/>
                      </a:lnTo>
                      <a:lnTo>
                        <a:pt x="4" y="207"/>
                      </a:lnTo>
                      <a:lnTo>
                        <a:pt x="2" y="203"/>
                      </a:lnTo>
                      <a:lnTo>
                        <a:pt x="0" y="197"/>
                      </a:lnTo>
                      <a:lnTo>
                        <a:pt x="0" y="192"/>
                      </a:lnTo>
                      <a:lnTo>
                        <a:pt x="0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4" name="Freeform 76"/>
                <p:cNvSpPr>
                  <a:spLocks/>
                </p:cNvSpPr>
                <p:nvPr/>
              </p:nvSpPr>
              <p:spPr bwMode="auto">
                <a:xfrm>
                  <a:off x="2865" y="782"/>
                  <a:ext cx="4" cy="16"/>
                </a:xfrm>
                <a:custGeom>
                  <a:avLst/>
                  <a:gdLst>
                    <a:gd name="T0" fmla="*/ 57 w 57"/>
                    <a:gd name="T1" fmla="*/ 0 h 202"/>
                    <a:gd name="T2" fmla="*/ 57 w 57"/>
                    <a:gd name="T3" fmla="*/ 173 h 202"/>
                    <a:gd name="T4" fmla="*/ 56 w 57"/>
                    <a:gd name="T5" fmla="*/ 178 h 202"/>
                    <a:gd name="T6" fmla="*/ 54 w 57"/>
                    <a:gd name="T7" fmla="*/ 184 h 202"/>
                    <a:gd name="T8" fmla="*/ 51 w 57"/>
                    <a:gd name="T9" fmla="*/ 189 h 202"/>
                    <a:gd name="T10" fmla="*/ 49 w 57"/>
                    <a:gd name="T11" fmla="*/ 194 h 202"/>
                    <a:gd name="T12" fmla="*/ 44 w 57"/>
                    <a:gd name="T13" fmla="*/ 196 h 202"/>
                    <a:gd name="T14" fmla="*/ 39 w 57"/>
                    <a:gd name="T15" fmla="*/ 199 h 202"/>
                    <a:gd name="T16" fmla="*/ 33 w 57"/>
                    <a:gd name="T17" fmla="*/ 201 h 202"/>
                    <a:gd name="T18" fmla="*/ 28 w 57"/>
                    <a:gd name="T19" fmla="*/ 202 h 202"/>
                    <a:gd name="T20" fmla="*/ 22 w 57"/>
                    <a:gd name="T21" fmla="*/ 201 h 202"/>
                    <a:gd name="T22" fmla="*/ 16 w 57"/>
                    <a:gd name="T23" fmla="*/ 199 h 202"/>
                    <a:gd name="T24" fmla="*/ 10 w 57"/>
                    <a:gd name="T25" fmla="*/ 196 h 202"/>
                    <a:gd name="T26" fmla="*/ 7 w 57"/>
                    <a:gd name="T27" fmla="*/ 194 h 202"/>
                    <a:gd name="T28" fmla="*/ 4 w 57"/>
                    <a:gd name="T29" fmla="*/ 189 h 202"/>
                    <a:gd name="T30" fmla="*/ 2 w 57"/>
                    <a:gd name="T31" fmla="*/ 184 h 202"/>
                    <a:gd name="T32" fmla="*/ 0 w 57"/>
                    <a:gd name="T33" fmla="*/ 178 h 202"/>
                    <a:gd name="T34" fmla="*/ 0 w 57"/>
                    <a:gd name="T35" fmla="*/ 173 h 202"/>
                    <a:gd name="T36" fmla="*/ 0 w 57"/>
                    <a:gd name="T37" fmla="*/ 0 h 202"/>
                    <a:gd name="T38" fmla="*/ 57 w 57"/>
                    <a:gd name="T39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7" h="202">
                      <a:moveTo>
                        <a:pt x="57" y="0"/>
                      </a:moveTo>
                      <a:lnTo>
                        <a:pt x="57" y="173"/>
                      </a:lnTo>
                      <a:lnTo>
                        <a:pt x="56" y="178"/>
                      </a:lnTo>
                      <a:lnTo>
                        <a:pt x="54" y="184"/>
                      </a:lnTo>
                      <a:lnTo>
                        <a:pt x="51" y="189"/>
                      </a:lnTo>
                      <a:lnTo>
                        <a:pt x="49" y="194"/>
                      </a:lnTo>
                      <a:lnTo>
                        <a:pt x="44" y="196"/>
                      </a:lnTo>
                      <a:lnTo>
                        <a:pt x="39" y="199"/>
                      </a:lnTo>
                      <a:lnTo>
                        <a:pt x="33" y="201"/>
                      </a:lnTo>
                      <a:lnTo>
                        <a:pt x="28" y="202"/>
                      </a:lnTo>
                      <a:lnTo>
                        <a:pt x="22" y="201"/>
                      </a:lnTo>
                      <a:lnTo>
                        <a:pt x="16" y="199"/>
                      </a:lnTo>
                      <a:lnTo>
                        <a:pt x="10" y="196"/>
                      </a:lnTo>
                      <a:lnTo>
                        <a:pt x="7" y="194"/>
                      </a:lnTo>
                      <a:lnTo>
                        <a:pt x="4" y="189"/>
                      </a:lnTo>
                      <a:lnTo>
                        <a:pt x="2" y="184"/>
                      </a:lnTo>
                      <a:lnTo>
                        <a:pt x="0" y="178"/>
                      </a:lnTo>
                      <a:lnTo>
                        <a:pt x="0" y="173"/>
                      </a:lnTo>
                      <a:lnTo>
                        <a:pt x="0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5" name="Freeform 77"/>
                <p:cNvSpPr>
                  <a:spLocks/>
                </p:cNvSpPr>
                <p:nvPr/>
              </p:nvSpPr>
              <p:spPr bwMode="auto">
                <a:xfrm>
                  <a:off x="2860" y="782"/>
                  <a:ext cx="5" cy="14"/>
                </a:xfrm>
                <a:custGeom>
                  <a:avLst/>
                  <a:gdLst>
                    <a:gd name="T0" fmla="*/ 59 w 59"/>
                    <a:gd name="T1" fmla="*/ 0 h 182"/>
                    <a:gd name="T2" fmla="*/ 59 w 59"/>
                    <a:gd name="T3" fmla="*/ 153 h 182"/>
                    <a:gd name="T4" fmla="*/ 58 w 59"/>
                    <a:gd name="T5" fmla="*/ 159 h 182"/>
                    <a:gd name="T6" fmla="*/ 56 w 59"/>
                    <a:gd name="T7" fmla="*/ 165 h 182"/>
                    <a:gd name="T8" fmla="*/ 53 w 59"/>
                    <a:gd name="T9" fmla="*/ 169 h 182"/>
                    <a:gd name="T10" fmla="*/ 50 w 59"/>
                    <a:gd name="T11" fmla="*/ 174 h 182"/>
                    <a:gd name="T12" fmla="*/ 39 w 59"/>
                    <a:gd name="T13" fmla="*/ 179 h 182"/>
                    <a:gd name="T14" fmla="*/ 29 w 59"/>
                    <a:gd name="T15" fmla="*/ 182 h 182"/>
                    <a:gd name="T16" fmla="*/ 22 w 59"/>
                    <a:gd name="T17" fmla="*/ 181 h 182"/>
                    <a:gd name="T18" fmla="*/ 16 w 59"/>
                    <a:gd name="T19" fmla="*/ 179 h 182"/>
                    <a:gd name="T20" fmla="*/ 11 w 59"/>
                    <a:gd name="T21" fmla="*/ 176 h 182"/>
                    <a:gd name="T22" fmla="*/ 8 w 59"/>
                    <a:gd name="T23" fmla="*/ 174 h 182"/>
                    <a:gd name="T24" fmla="*/ 4 w 59"/>
                    <a:gd name="T25" fmla="*/ 169 h 182"/>
                    <a:gd name="T26" fmla="*/ 2 w 59"/>
                    <a:gd name="T27" fmla="*/ 165 h 182"/>
                    <a:gd name="T28" fmla="*/ 0 w 59"/>
                    <a:gd name="T29" fmla="*/ 159 h 182"/>
                    <a:gd name="T30" fmla="*/ 0 w 59"/>
                    <a:gd name="T31" fmla="*/ 153 h 182"/>
                    <a:gd name="T32" fmla="*/ 0 w 59"/>
                    <a:gd name="T33" fmla="*/ 0 h 182"/>
                    <a:gd name="T34" fmla="*/ 59 w 59"/>
                    <a:gd name="T35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182">
                      <a:moveTo>
                        <a:pt x="59" y="0"/>
                      </a:moveTo>
                      <a:lnTo>
                        <a:pt x="59" y="153"/>
                      </a:lnTo>
                      <a:lnTo>
                        <a:pt x="58" y="159"/>
                      </a:lnTo>
                      <a:lnTo>
                        <a:pt x="56" y="165"/>
                      </a:lnTo>
                      <a:lnTo>
                        <a:pt x="53" y="169"/>
                      </a:lnTo>
                      <a:lnTo>
                        <a:pt x="50" y="174"/>
                      </a:lnTo>
                      <a:lnTo>
                        <a:pt x="39" y="179"/>
                      </a:lnTo>
                      <a:lnTo>
                        <a:pt x="29" y="182"/>
                      </a:lnTo>
                      <a:lnTo>
                        <a:pt x="22" y="181"/>
                      </a:lnTo>
                      <a:lnTo>
                        <a:pt x="16" y="179"/>
                      </a:lnTo>
                      <a:lnTo>
                        <a:pt x="11" y="176"/>
                      </a:lnTo>
                      <a:lnTo>
                        <a:pt x="8" y="174"/>
                      </a:lnTo>
                      <a:lnTo>
                        <a:pt x="4" y="169"/>
                      </a:lnTo>
                      <a:lnTo>
                        <a:pt x="2" y="165"/>
                      </a:lnTo>
                      <a:lnTo>
                        <a:pt x="0" y="159"/>
                      </a:lnTo>
                      <a:lnTo>
                        <a:pt x="0" y="153"/>
                      </a:lnTo>
                      <a:lnTo>
                        <a:pt x="0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6" name="Freeform 78"/>
                <p:cNvSpPr>
                  <a:spLocks/>
                </p:cNvSpPr>
                <p:nvPr/>
              </p:nvSpPr>
              <p:spPr bwMode="auto">
                <a:xfrm>
                  <a:off x="2856" y="782"/>
                  <a:ext cx="4" cy="13"/>
                </a:xfrm>
                <a:custGeom>
                  <a:avLst/>
                  <a:gdLst>
                    <a:gd name="T0" fmla="*/ 58 w 58"/>
                    <a:gd name="T1" fmla="*/ 0 h 164"/>
                    <a:gd name="T2" fmla="*/ 58 w 58"/>
                    <a:gd name="T3" fmla="*/ 135 h 164"/>
                    <a:gd name="T4" fmla="*/ 54 w 58"/>
                    <a:gd name="T5" fmla="*/ 145 h 164"/>
                    <a:gd name="T6" fmla="*/ 49 w 58"/>
                    <a:gd name="T7" fmla="*/ 154 h 164"/>
                    <a:gd name="T8" fmla="*/ 40 w 58"/>
                    <a:gd name="T9" fmla="*/ 161 h 164"/>
                    <a:gd name="T10" fmla="*/ 29 w 58"/>
                    <a:gd name="T11" fmla="*/ 164 h 164"/>
                    <a:gd name="T12" fmla="*/ 23 w 58"/>
                    <a:gd name="T13" fmla="*/ 163 h 164"/>
                    <a:gd name="T14" fmla="*/ 17 w 58"/>
                    <a:gd name="T15" fmla="*/ 161 h 164"/>
                    <a:gd name="T16" fmla="*/ 12 w 58"/>
                    <a:gd name="T17" fmla="*/ 158 h 164"/>
                    <a:gd name="T18" fmla="*/ 9 w 58"/>
                    <a:gd name="T19" fmla="*/ 154 h 164"/>
                    <a:gd name="T20" fmla="*/ 2 w 58"/>
                    <a:gd name="T21" fmla="*/ 145 h 164"/>
                    <a:gd name="T22" fmla="*/ 0 w 58"/>
                    <a:gd name="T23" fmla="*/ 135 h 164"/>
                    <a:gd name="T24" fmla="*/ 0 w 58"/>
                    <a:gd name="T25" fmla="*/ 0 h 164"/>
                    <a:gd name="T26" fmla="*/ 58 w 58"/>
                    <a:gd name="T27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8" h="164">
                      <a:moveTo>
                        <a:pt x="58" y="0"/>
                      </a:moveTo>
                      <a:lnTo>
                        <a:pt x="58" y="135"/>
                      </a:lnTo>
                      <a:lnTo>
                        <a:pt x="54" y="145"/>
                      </a:lnTo>
                      <a:lnTo>
                        <a:pt x="49" y="154"/>
                      </a:lnTo>
                      <a:lnTo>
                        <a:pt x="40" y="161"/>
                      </a:lnTo>
                      <a:lnTo>
                        <a:pt x="29" y="164"/>
                      </a:lnTo>
                      <a:lnTo>
                        <a:pt x="23" y="163"/>
                      </a:lnTo>
                      <a:lnTo>
                        <a:pt x="17" y="161"/>
                      </a:lnTo>
                      <a:lnTo>
                        <a:pt x="12" y="158"/>
                      </a:lnTo>
                      <a:lnTo>
                        <a:pt x="9" y="154"/>
                      </a:lnTo>
                      <a:lnTo>
                        <a:pt x="2" y="145"/>
                      </a:lnTo>
                      <a:lnTo>
                        <a:pt x="0" y="135"/>
                      </a:lnTo>
                      <a:lnTo>
                        <a:pt x="0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7" name="Freeform 79"/>
                <p:cNvSpPr>
                  <a:spLocks/>
                </p:cNvSpPr>
                <p:nvPr/>
              </p:nvSpPr>
              <p:spPr bwMode="auto">
                <a:xfrm>
                  <a:off x="2759" y="776"/>
                  <a:ext cx="38" cy="6"/>
                </a:xfrm>
                <a:custGeom>
                  <a:avLst/>
                  <a:gdLst>
                    <a:gd name="T0" fmla="*/ 489 w 489"/>
                    <a:gd name="T1" fmla="*/ 78 h 78"/>
                    <a:gd name="T2" fmla="*/ 489 w 489"/>
                    <a:gd name="T3" fmla="*/ 78 h 78"/>
                    <a:gd name="T4" fmla="*/ 489 w 489"/>
                    <a:gd name="T5" fmla="*/ 61 h 78"/>
                    <a:gd name="T6" fmla="*/ 489 w 489"/>
                    <a:gd name="T7" fmla="*/ 47 h 78"/>
                    <a:gd name="T8" fmla="*/ 489 w 489"/>
                    <a:gd name="T9" fmla="*/ 33 h 78"/>
                    <a:gd name="T10" fmla="*/ 489 w 489"/>
                    <a:gd name="T11" fmla="*/ 22 h 78"/>
                    <a:gd name="T12" fmla="*/ 486 w 489"/>
                    <a:gd name="T13" fmla="*/ 11 h 78"/>
                    <a:gd name="T14" fmla="*/ 480 w 489"/>
                    <a:gd name="T15" fmla="*/ 5 h 78"/>
                    <a:gd name="T16" fmla="*/ 471 w 489"/>
                    <a:gd name="T17" fmla="*/ 1 h 78"/>
                    <a:gd name="T18" fmla="*/ 458 w 489"/>
                    <a:gd name="T19" fmla="*/ 0 h 78"/>
                    <a:gd name="T20" fmla="*/ 32 w 489"/>
                    <a:gd name="T21" fmla="*/ 0 h 78"/>
                    <a:gd name="T22" fmla="*/ 19 w 489"/>
                    <a:gd name="T23" fmla="*/ 1 h 78"/>
                    <a:gd name="T24" fmla="*/ 10 w 489"/>
                    <a:gd name="T25" fmla="*/ 5 h 78"/>
                    <a:gd name="T26" fmla="*/ 3 w 489"/>
                    <a:gd name="T27" fmla="*/ 11 h 78"/>
                    <a:gd name="T28" fmla="*/ 1 w 489"/>
                    <a:gd name="T29" fmla="*/ 22 h 78"/>
                    <a:gd name="T30" fmla="*/ 0 w 489"/>
                    <a:gd name="T31" fmla="*/ 33 h 78"/>
                    <a:gd name="T32" fmla="*/ 0 w 489"/>
                    <a:gd name="T33" fmla="*/ 47 h 78"/>
                    <a:gd name="T34" fmla="*/ 1 w 489"/>
                    <a:gd name="T35" fmla="*/ 61 h 78"/>
                    <a:gd name="T36" fmla="*/ 2 w 489"/>
                    <a:gd name="T37" fmla="*/ 78 h 78"/>
                    <a:gd name="T38" fmla="*/ 489 w 489"/>
                    <a:gd name="T39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89" h="78">
                      <a:moveTo>
                        <a:pt x="489" y="78"/>
                      </a:moveTo>
                      <a:lnTo>
                        <a:pt x="489" y="78"/>
                      </a:lnTo>
                      <a:lnTo>
                        <a:pt x="489" y="61"/>
                      </a:lnTo>
                      <a:lnTo>
                        <a:pt x="489" y="47"/>
                      </a:lnTo>
                      <a:lnTo>
                        <a:pt x="489" y="33"/>
                      </a:lnTo>
                      <a:lnTo>
                        <a:pt x="489" y="22"/>
                      </a:lnTo>
                      <a:lnTo>
                        <a:pt x="486" y="11"/>
                      </a:lnTo>
                      <a:lnTo>
                        <a:pt x="480" y="5"/>
                      </a:lnTo>
                      <a:lnTo>
                        <a:pt x="471" y="1"/>
                      </a:lnTo>
                      <a:lnTo>
                        <a:pt x="458" y="0"/>
                      </a:lnTo>
                      <a:lnTo>
                        <a:pt x="32" y="0"/>
                      </a:lnTo>
                      <a:lnTo>
                        <a:pt x="19" y="1"/>
                      </a:lnTo>
                      <a:lnTo>
                        <a:pt x="10" y="5"/>
                      </a:lnTo>
                      <a:lnTo>
                        <a:pt x="3" y="11"/>
                      </a:lnTo>
                      <a:lnTo>
                        <a:pt x="1" y="22"/>
                      </a:lnTo>
                      <a:lnTo>
                        <a:pt x="0" y="33"/>
                      </a:lnTo>
                      <a:lnTo>
                        <a:pt x="0" y="47"/>
                      </a:lnTo>
                      <a:lnTo>
                        <a:pt x="1" y="61"/>
                      </a:lnTo>
                      <a:lnTo>
                        <a:pt x="2" y="78"/>
                      </a:lnTo>
                      <a:lnTo>
                        <a:pt x="489" y="7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8" name="Freeform 80"/>
                <p:cNvSpPr>
                  <a:spLocks/>
                </p:cNvSpPr>
                <p:nvPr/>
              </p:nvSpPr>
              <p:spPr bwMode="auto">
                <a:xfrm>
                  <a:off x="2760" y="782"/>
                  <a:ext cx="5" cy="23"/>
                </a:xfrm>
                <a:custGeom>
                  <a:avLst/>
                  <a:gdLst>
                    <a:gd name="T0" fmla="*/ 0 w 59"/>
                    <a:gd name="T1" fmla="*/ 0 h 298"/>
                    <a:gd name="T2" fmla="*/ 0 w 59"/>
                    <a:gd name="T3" fmla="*/ 269 h 298"/>
                    <a:gd name="T4" fmla="*/ 0 w 59"/>
                    <a:gd name="T5" fmla="*/ 274 h 298"/>
                    <a:gd name="T6" fmla="*/ 2 w 59"/>
                    <a:gd name="T7" fmla="*/ 280 h 298"/>
                    <a:gd name="T8" fmla="*/ 4 w 59"/>
                    <a:gd name="T9" fmla="*/ 284 h 298"/>
                    <a:gd name="T10" fmla="*/ 8 w 59"/>
                    <a:gd name="T11" fmla="*/ 289 h 298"/>
                    <a:gd name="T12" fmla="*/ 11 w 59"/>
                    <a:gd name="T13" fmla="*/ 291 h 298"/>
                    <a:gd name="T14" fmla="*/ 17 w 59"/>
                    <a:gd name="T15" fmla="*/ 295 h 298"/>
                    <a:gd name="T16" fmla="*/ 24 w 59"/>
                    <a:gd name="T17" fmla="*/ 297 h 298"/>
                    <a:gd name="T18" fmla="*/ 30 w 59"/>
                    <a:gd name="T19" fmla="*/ 298 h 298"/>
                    <a:gd name="T20" fmla="*/ 40 w 59"/>
                    <a:gd name="T21" fmla="*/ 295 h 298"/>
                    <a:gd name="T22" fmla="*/ 50 w 59"/>
                    <a:gd name="T23" fmla="*/ 289 h 298"/>
                    <a:gd name="T24" fmla="*/ 53 w 59"/>
                    <a:gd name="T25" fmla="*/ 284 h 298"/>
                    <a:gd name="T26" fmla="*/ 56 w 59"/>
                    <a:gd name="T27" fmla="*/ 280 h 298"/>
                    <a:gd name="T28" fmla="*/ 58 w 59"/>
                    <a:gd name="T29" fmla="*/ 274 h 298"/>
                    <a:gd name="T30" fmla="*/ 59 w 59"/>
                    <a:gd name="T31" fmla="*/ 269 h 298"/>
                    <a:gd name="T32" fmla="*/ 59 w 59"/>
                    <a:gd name="T33" fmla="*/ 0 h 298"/>
                    <a:gd name="T34" fmla="*/ 0 w 59"/>
                    <a:gd name="T35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298">
                      <a:moveTo>
                        <a:pt x="0" y="0"/>
                      </a:moveTo>
                      <a:lnTo>
                        <a:pt x="0" y="269"/>
                      </a:lnTo>
                      <a:lnTo>
                        <a:pt x="0" y="274"/>
                      </a:lnTo>
                      <a:lnTo>
                        <a:pt x="2" y="280"/>
                      </a:lnTo>
                      <a:lnTo>
                        <a:pt x="4" y="284"/>
                      </a:lnTo>
                      <a:lnTo>
                        <a:pt x="8" y="289"/>
                      </a:lnTo>
                      <a:lnTo>
                        <a:pt x="11" y="291"/>
                      </a:lnTo>
                      <a:lnTo>
                        <a:pt x="17" y="295"/>
                      </a:lnTo>
                      <a:lnTo>
                        <a:pt x="24" y="297"/>
                      </a:lnTo>
                      <a:lnTo>
                        <a:pt x="30" y="298"/>
                      </a:lnTo>
                      <a:lnTo>
                        <a:pt x="40" y="295"/>
                      </a:lnTo>
                      <a:lnTo>
                        <a:pt x="50" y="289"/>
                      </a:lnTo>
                      <a:lnTo>
                        <a:pt x="53" y="284"/>
                      </a:lnTo>
                      <a:lnTo>
                        <a:pt x="56" y="280"/>
                      </a:lnTo>
                      <a:lnTo>
                        <a:pt x="58" y="274"/>
                      </a:lnTo>
                      <a:lnTo>
                        <a:pt x="59" y="269"/>
                      </a:lnTo>
                      <a:lnTo>
                        <a:pt x="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9" name="Freeform 81"/>
                <p:cNvSpPr>
                  <a:spLocks/>
                </p:cNvSpPr>
                <p:nvPr/>
              </p:nvSpPr>
              <p:spPr bwMode="auto">
                <a:xfrm>
                  <a:off x="2765" y="782"/>
                  <a:ext cx="4" cy="22"/>
                </a:xfrm>
                <a:custGeom>
                  <a:avLst/>
                  <a:gdLst>
                    <a:gd name="T0" fmla="*/ 0 w 57"/>
                    <a:gd name="T1" fmla="*/ 0 h 279"/>
                    <a:gd name="T2" fmla="*/ 0 w 57"/>
                    <a:gd name="T3" fmla="*/ 249 h 279"/>
                    <a:gd name="T4" fmla="*/ 0 w 57"/>
                    <a:gd name="T5" fmla="*/ 254 h 279"/>
                    <a:gd name="T6" fmla="*/ 2 w 57"/>
                    <a:gd name="T7" fmla="*/ 260 h 279"/>
                    <a:gd name="T8" fmla="*/ 4 w 57"/>
                    <a:gd name="T9" fmla="*/ 264 h 279"/>
                    <a:gd name="T10" fmla="*/ 7 w 57"/>
                    <a:gd name="T11" fmla="*/ 270 h 279"/>
                    <a:gd name="T12" fmla="*/ 10 w 57"/>
                    <a:gd name="T13" fmla="*/ 273 h 279"/>
                    <a:gd name="T14" fmla="*/ 16 w 57"/>
                    <a:gd name="T15" fmla="*/ 276 h 279"/>
                    <a:gd name="T16" fmla="*/ 22 w 57"/>
                    <a:gd name="T17" fmla="*/ 278 h 279"/>
                    <a:gd name="T18" fmla="*/ 28 w 57"/>
                    <a:gd name="T19" fmla="*/ 279 h 279"/>
                    <a:gd name="T20" fmla="*/ 33 w 57"/>
                    <a:gd name="T21" fmla="*/ 278 h 279"/>
                    <a:gd name="T22" fmla="*/ 39 w 57"/>
                    <a:gd name="T23" fmla="*/ 276 h 279"/>
                    <a:gd name="T24" fmla="*/ 44 w 57"/>
                    <a:gd name="T25" fmla="*/ 273 h 279"/>
                    <a:gd name="T26" fmla="*/ 49 w 57"/>
                    <a:gd name="T27" fmla="*/ 270 h 279"/>
                    <a:gd name="T28" fmla="*/ 51 w 57"/>
                    <a:gd name="T29" fmla="*/ 264 h 279"/>
                    <a:gd name="T30" fmla="*/ 54 w 57"/>
                    <a:gd name="T31" fmla="*/ 260 h 279"/>
                    <a:gd name="T32" fmla="*/ 56 w 57"/>
                    <a:gd name="T33" fmla="*/ 254 h 279"/>
                    <a:gd name="T34" fmla="*/ 57 w 57"/>
                    <a:gd name="T35" fmla="*/ 249 h 279"/>
                    <a:gd name="T36" fmla="*/ 57 w 57"/>
                    <a:gd name="T37" fmla="*/ 0 h 279"/>
                    <a:gd name="T38" fmla="*/ 0 w 57"/>
                    <a:gd name="T39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7" h="279">
                      <a:moveTo>
                        <a:pt x="0" y="0"/>
                      </a:moveTo>
                      <a:lnTo>
                        <a:pt x="0" y="249"/>
                      </a:lnTo>
                      <a:lnTo>
                        <a:pt x="0" y="254"/>
                      </a:lnTo>
                      <a:lnTo>
                        <a:pt x="2" y="260"/>
                      </a:lnTo>
                      <a:lnTo>
                        <a:pt x="4" y="264"/>
                      </a:lnTo>
                      <a:lnTo>
                        <a:pt x="7" y="270"/>
                      </a:lnTo>
                      <a:lnTo>
                        <a:pt x="10" y="273"/>
                      </a:lnTo>
                      <a:lnTo>
                        <a:pt x="16" y="276"/>
                      </a:lnTo>
                      <a:lnTo>
                        <a:pt x="22" y="278"/>
                      </a:lnTo>
                      <a:lnTo>
                        <a:pt x="28" y="279"/>
                      </a:lnTo>
                      <a:lnTo>
                        <a:pt x="33" y="278"/>
                      </a:lnTo>
                      <a:lnTo>
                        <a:pt x="39" y="276"/>
                      </a:lnTo>
                      <a:lnTo>
                        <a:pt x="44" y="273"/>
                      </a:lnTo>
                      <a:lnTo>
                        <a:pt x="49" y="270"/>
                      </a:lnTo>
                      <a:lnTo>
                        <a:pt x="51" y="264"/>
                      </a:lnTo>
                      <a:lnTo>
                        <a:pt x="54" y="260"/>
                      </a:lnTo>
                      <a:lnTo>
                        <a:pt x="56" y="254"/>
                      </a:lnTo>
                      <a:lnTo>
                        <a:pt x="57" y="249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0" name="Freeform 82"/>
                <p:cNvSpPr>
                  <a:spLocks/>
                </p:cNvSpPr>
                <p:nvPr/>
              </p:nvSpPr>
              <p:spPr bwMode="auto">
                <a:xfrm>
                  <a:off x="2769" y="782"/>
                  <a:ext cx="4" cy="20"/>
                </a:xfrm>
                <a:custGeom>
                  <a:avLst/>
                  <a:gdLst>
                    <a:gd name="T0" fmla="*/ 0 w 58"/>
                    <a:gd name="T1" fmla="*/ 0 h 259"/>
                    <a:gd name="T2" fmla="*/ 0 w 58"/>
                    <a:gd name="T3" fmla="*/ 230 h 259"/>
                    <a:gd name="T4" fmla="*/ 0 w 58"/>
                    <a:gd name="T5" fmla="*/ 235 h 259"/>
                    <a:gd name="T6" fmla="*/ 2 w 58"/>
                    <a:gd name="T7" fmla="*/ 242 h 259"/>
                    <a:gd name="T8" fmla="*/ 4 w 58"/>
                    <a:gd name="T9" fmla="*/ 246 h 259"/>
                    <a:gd name="T10" fmla="*/ 9 w 58"/>
                    <a:gd name="T11" fmla="*/ 251 h 259"/>
                    <a:gd name="T12" fmla="*/ 12 w 58"/>
                    <a:gd name="T13" fmla="*/ 253 h 259"/>
                    <a:gd name="T14" fmla="*/ 17 w 58"/>
                    <a:gd name="T15" fmla="*/ 256 h 259"/>
                    <a:gd name="T16" fmla="*/ 23 w 58"/>
                    <a:gd name="T17" fmla="*/ 258 h 259"/>
                    <a:gd name="T18" fmla="*/ 29 w 58"/>
                    <a:gd name="T19" fmla="*/ 259 h 259"/>
                    <a:gd name="T20" fmla="*/ 35 w 58"/>
                    <a:gd name="T21" fmla="*/ 258 h 259"/>
                    <a:gd name="T22" fmla="*/ 41 w 58"/>
                    <a:gd name="T23" fmla="*/ 256 h 259"/>
                    <a:gd name="T24" fmla="*/ 45 w 58"/>
                    <a:gd name="T25" fmla="*/ 253 h 259"/>
                    <a:gd name="T26" fmla="*/ 50 w 58"/>
                    <a:gd name="T27" fmla="*/ 251 h 259"/>
                    <a:gd name="T28" fmla="*/ 52 w 58"/>
                    <a:gd name="T29" fmla="*/ 246 h 259"/>
                    <a:gd name="T30" fmla="*/ 55 w 58"/>
                    <a:gd name="T31" fmla="*/ 242 h 259"/>
                    <a:gd name="T32" fmla="*/ 57 w 58"/>
                    <a:gd name="T33" fmla="*/ 235 h 259"/>
                    <a:gd name="T34" fmla="*/ 58 w 58"/>
                    <a:gd name="T35" fmla="*/ 230 h 259"/>
                    <a:gd name="T36" fmla="*/ 58 w 58"/>
                    <a:gd name="T37" fmla="*/ 0 h 259"/>
                    <a:gd name="T38" fmla="*/ 0 w 58"/>
                    <a:gd name="T39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259">
                      <a:moveTo>
                        <a:pt x="0" y="0"/>
                      </a:moveTo>
                      <a:lnTo>
                        <a:pt x="0" y="230"/>
                      </a:lnTo>
                      <a:lnTo>
                        <a:pt x="0" y="235"/>
                      </a:lnTo>
                      <a:lnTo>
                        <a:pt x="2" y="242"/>
                      </a:lnTo>
                      <a:lnTo>
                        <a:pt x="4" y="246"/>
                      </a:lnTo>
                      <a:lnTo>
                        <a:pt x="9" y="251"/>
                      </a:lnTo>
                      <a:lnTo>
                        <a:pt x="12" y="253"/>
                      </a:lnTo>
                      <a:lnTo>
                        <a:pt x="17" y="256"/>
                      </a:lnTo>
                      <a:lnTo>
                        <a:pt x="23" y="258"/>
                      </a:lnTo>
                      <a:lnTo>
                        <a:pt x="29" y="259"/>
                      </a:lnTo>
                      <a:lnTo>
                        <a:pt x="35" y="258"/>
                      </a:lnTo>
                      <a:lnTo>
                        <a:pt x="41" y="256"/>
                      </a:lnTo>
                      <a:lnTo>
                        <a:pt x="45" y="253"/>
                      </a:lnTo>
                      <a:lnTo>
                        <a:pt x="50" y="251"/>
                      </a:lnTo>
                      <a:lnTo>
                        <a:pt x="52" y="246"/>
                      </a:lnTo>
                      <a:lnTo>
                        <a:pt x="55" y="242"/>
                      </a:lnTo>
                      <a:lnTo>
                        <a:pt x="57" y="235"/>
                      </a:lnTo>
                      <a:lnTo>
                        <a:pt x="58" y="230"/>
                      </a:lnTo>
                      <a:lnTo>
                        <a:pt x="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1" name="Freeform 83"/>
                <p:cNvSpPr>
                  <a:spLocks/>
                </p:cNvSpPr>
                <p:nvPr/>
              </p:nvSpPr>
              <p:spPr bwMode="auto">
                <a:xfrm>
                  <a:off x="2773" y="782"/>
                  <a:ext cx="5" cy="19"/>
                </a:xfrm>
                <a:custGeom>
                  <a:avLst/>
                  <a:gdLst>
                    <a:gd name="T0" fmla="*/ 0 w 58"/>
                    <a:gd name="T1" fmla="*/ 0 h 241"/>
                    <a:gd name="T2" fmla="*/ 0 w 58"/>
                    <a:gd name="T3" fmla="*/ 210 h 241"/>
                    <a:gd name="T4" fmla="*/ 0 w 58"/>
                    <a:gd name="T5" fmla="*/ 216 h 241"/>
                    <a:gd name="T6" fmla="*/ 3 w 58"/>
                    <a:gd name="T7" fmla="*/ 222 h 241"/>
                    <a:gd name="T8" fmla="*/ 5 w 58"/>
                    <a:gd name="T9" fmla="*/ 226 h 241"/>
                    <a:gd name="T10" fmla="*/ 9 w 58"/>
                    <a:gd name="T11" fmla="*/ 231 h 241"/>
                    <a:gd name="T12" fmla="*/ 12 w 58"/>
                    <a:gd name="T13" fmla="*/ 234 h 241"/>
                    <a:gd name="T14" fmla="*/ 17 w 58"/>
                    <a:gd name="T15" fmla="*/ 237 h 241"/>
                    <a:gd name="T16" fmla="*/ 23 w 58"/>
                    <a:gd name="T17" fmla="*/ 240 h 241"/>
                    <a:gd name="T18" fmla="*/ 30 w 58"/>
                    <a:gd name="T19" fmla="*/ 241 h 241"/>
                    <a:gd name="T20" fmla="*/ 40 w 58"/>
                    <a:gd name="T21" fmla="*/ 237 h 241"/>
                    <a:gd name="T22" fmla="*/ 49 w 58"/>
                    <a:gd name="T23" fmla="*/ 231 h 241"/>
                    <a:gd name="T24" fmla="*/ 51 w 58"/>
                    <a:gd name="T25" fmla="*/ 226 h 241"/>
                    <a:gd name="T26" fmla="*/ 55 w 58"/>
                    <a:gd name="T27" fmla="*/ 222 h 241"/>
                    <a:gd name="T28" fmla="*/ 57 w 58"/>
                    <a:gd name="T29" fmla="*/ 216 h 241"/>
                    <a:gd name="T30" fmla="*/ 58 w 58"/>
                    <a:gd name="T31" fmla="*/ 210 h 241"/>
                    <a:gd name="T32" fmla="*/ 58 w 58"/>
                    <a:gd name="T33" fmla="*/ 0 h 241"/>
                    <a:gd name="T34" fmla="*/ 0 w 58"/>
                    <a:gd name="T35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41">
                      <a:moveTo>
                        <a:pt x="0" y="0"/>
                      </a:moveTo>
                      <a:lnTo>
                        <a:pt x="0" y="210"/>
                      </a:lnTo>
                      <a:lnTo>
                        <a:pt x="0" y="216"/>
                      </a:lnTo>
                      <a:lnTo>
                        <a:pt x="3" y="222"/>
                      </a:lnTo>
                      <a:lnTo>
                        <a:pt x="5" y="226"/>
                      </a:lnTo>
                      <a:lnTo>
                        <a:pt x="9" y="231"/>
                      </a:lnTo>
                      <a:lnTo>
                        <a:pt x="12" y="234"/>
                      </a:lnTo>
                      <a:lnTo>
                        <a:pt x="17" y="237"/>
                      </a:lnTo>
                      <a:lnTo>
                        <a:pt x="23" y="240"/>
                      </a:lnTo>
                      <a:lnTo>
                        <a:pt x="30" y="241"/>
                      </a:lnTo>
                      <a:lnTo>
                        <a:pt x="40" y="237"/>
                      </a:lnTo>
                      <a:lnTo>
                        <a:pt x="49" y="231"/>
                      </a:lnTo>
                      <a:lnTo>
                        <a:pt x="51" y="226"/>
                      </a:lnTo>
                      <a:lnTo>
                        <a:pt x="55" y="222"/>
                      </a:lnTo>
                      <a:lnTo>
                        <a:pt x="57" y="216"/>
                      </a:lnTo>
                      <a:lnTo>
                        <a:pt x="58" y="210"/>
                      </a:lnTo>
                      <a:lnTo>
                        <a:pt x="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2" name="Freeform 84"/>
                <p:cNvSpPr>
                  <a:spLocks/>
                </p:cNvSpPr>
                <p:nvPr/>
              </p:nvSpPr>
              <p:spPr bwMode="auto">
                <a:xfrm>
                  <a:off x="2778" y="782"/>
                  <a:ext cx="4" cy="17"/>
                </a:xfrm>
                <a:custGeom>
                  <a:avLst/>
                  <a:gdLst>
                    <a:gd name="T0" fmla="*/ 0 w 58"/>
                    <a:gd name="T1" fmla="*/ 0 h 221"/>
                    <a:gd name="T2" fmla="*/ 0 w 58"/>
                    <a:gd name="T3" fmla="*/ 192 h 221"/>
                    <a:gd name="T4" fmla="*/ 0 w 58"/>
                    <a:gd name="T5" fmla="*/ 197 h 221"/>
                    <a:gd name="T6" fmla="*/ 2 w 58"/>
                    <a:gd name="T7" fmla="*/ 203 h 221"/>
                    <a:gd name="T8" fmla="*/ 4 w 58"/>
                    <a:gd name="T9" fmla="*/ 207 h 221"/>
                    <a:gd name="T10" fmla="*/ 8 w 58"/>
                    <a:gd name="T11" fmla="*/ 213 h 221"/>
                    <a:gd name="T12" fmla="*/ 11 w 58"/>
                    <a:gd name="T13" fmla="*/ 215 h 221"/>
                    <a:gd name="T14" fmla="*/ 17 w 58"/>
                    <a:gd name="T15" fmla="*/ 218 h 221"/>
                    <a:gd name="T16" fmla="*/ 24 w 58"/>
                    <a:gd name="T17" fmla="*/ 220 h 221"/>
                    <a:gd name="T18" fmla="*/ 30 w 58"/>
                    <a:gd name="T19" fmla="*/ 221 h 221"/>
                    <a:gd name="T20" fmla="*/ 39 w 58"/>
                    <a:gd name="T21" fmla="*/ 218 h 221"/>
                    <a:gd name="T22" fmla="*/ 49 w 58"/>
                    <a:gd name="T23" fmla="*/ 213 h 221"/>
                    <a:gd name="T24" fmla="*/ 52 w 58"/>
                    <a:gd name="T25" fmla="*/ 207 h 221"/>
                    <a:gd name="T26" fmla="*/ 55 w 58"/>
                    <a:gd name="T27" fmla="*/ 203 h 221"/>
                    <a:gd name="T28" fmla="*/ 57 w 58"/>
                    <a:gd name="T29" fmla="*/ 197 h 221"/>
                    <a:gd name="T30" fmla="*/ 58 w 58"/>
                    <a:gd name="T31" fmla="*/ 192 h 221"/>
                    <a:gd name="T32" fmla="*/ 58 w 58"/>
                    <a:gd name="T33" fmla="*/ 0 h 221"/>
                    <a:gd name="T34" fmla="*/ 0 w 58"/>
                    <a:gd name="T35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221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0" y="197"/>
                      </a:lnTo>
                      <a:lnTo>
                        <a:pt x="2" y="203"/>
                      </a:lnTo>
                      <a:lnTo>
                        <a:pt x="4" y="207"/>
                      </a:lnTo>
                      <a:lnTo>
                        <a:pt x="8" y="213"/>
                      </a:lnTo>
                      <a:lnTo>
                        <a:pt x="11" y="215"/>
                      </a:lnTo>
                      <a:lnTo>
                        <a:pt x="17" y="218"/>
                      </a:lnTo>
                      <a:lnTo>
                        <a:pt x="24" y="220"/>
                      </a:lnTo>
                      <a:lnTo>
                        <a:pt x="30" y="221"/>
                      </a:lnTo>
                      <a:lnTo>
                        <a:pt x="39" y="218"/>
                      </a:lnTo>
                      <a:lnTo>
                        <a:pt x="49" y="213"/>
                      </a:lnTo>
                      <a:lnTo>
                        <a:pt x="52" y="207"/>
                      </a:lnTo>
                      <a:lnTo>
                        <a:pt x="55" y="203"/>
                      </a:lnTo>
                      <a:lnTo>
                        <a:pt x="57" y="197"/>
                      </a:lnTo>
                      <a:lnTo>
                        <a:pt x="58" y="192"/>
                      </a:lnTo>
                      <a:lnTo>
                        <a:pt x="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3" name="Freeform 85"/>
                <p:cNvSpPr>
                  <a:spLocks/>
                </p:cNvSpPr>
                <p:nvPr/>
              </p:nvSpPr>
              <p:spPr bwMode="auto">
                <a:xfrm>
                  <a:off x="2782" y="782"/>
                  <a:ext cx="5" cy="16"/>
                </a:xfrm>
                <a:custGeom>
                  <a:avLst/>
                  <a:gdLst>
                    <a:gd name="T0" fmla="*/ 0 w 57"/>
                    <a:gd name="T1" fmla="*/ 0 h 202"/>
                    <a:gd name="T2" fmla="*/ 0 w 57"/>
                    <a:gd name="T3" fmla="*/ 173 h 202"/>
                    <a:gd name="T4" fmla="*/ 0 w 57"/>
                    <a:gd name="T5" fmla="*/ 178 h 202"/>
                    <a:gd name="T6" fmla="*/ 2 w 57"/>
                    <a:gd name="T7" fmla="*/ 184 h 202"/>
                    <a:gd name="T8" fmla="*/ 4 w 57"/>
                    <a:gd name="T9" fmla="*/ 189 h 202"/>
                    <a:gd name="T10" fmla="*/ 8 w 57"/>
                    <a:gd name="T11" fmla="*/ 194 h 202"/>
                    <a:gd name="T12" fmla="*/ 11 w 57"/>
                    <a:gd name="T13" fmla="*/ 196 h 202"/>
                    <a:gd name="T14" fmla="*/ 17 w 57"/>
                    <a:gd name="T15" fmla="*/ 199 h 202"/>
                    <a:gd name="T16" fmla="*/ 23 w 57"/>
                    <a:gd name="T17" fmla="*/ 201 h 202"/>
                    <a:gd name="T18" fmla="*/ 29 w 57"/>
                    <a:gd name="T19" fmla="*/ 202 h 202"/>
                    <a:gd name="T20" fmla="*/ 40 w 57"/>
                    <a:gd name="T21" fmla="*/ 199 h 202"/>
                    <a:gd name="T22" fmla="*/ 49 w 57"/>
                    <a:gd name="T23" fmla="*/ 194 h 202"/>
                    <a:gd name="T24" fmla="*/ 51 w 57"/>
                    <a:gd name="T25" fmla="*/ 189 h 202"/>
                    <a:gd name="T26" fmla="*/ 54 w 57"/>
                    <a:gd name="T27" fmla="*/ 184 h 202"/>
                    <a:gd name="T28" fmla="*/ 56 w 57"/>
                    <a:gd name="T29" fmla="*/ 178 h 202"/>
                    <a:gd name="T30" fmla="*/ 57 w 57"/>
                    <a:gd name="T31" fmla="*/ 173 h 202"/>
                    <a:gd name="T32" fmla="*/ 57 w 57"/>
                    <a:gd name="T33" fmla="*/ 0 h 202"/>
                    <a:gd name="T34" fmla="*/ 0 w 57"/>
                    <a:gd name="T35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202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0" y="178"/>
                      </a:lnTo>
                      <a:lnTo>
                        <a:pt x="2" y="184"/>
                      </a:lnTo>
                      <a:lnTo>
                        <a:pt x="4" y="189"/>
                      </a:lnTo>
                      <a:lnTo>
                        <a:pt x="8" y="194"/>
                      </a:lnTo>
                      <a:lnTo>
                        <a:pt x="11" y="196"/>
                      </a:lnTo>
                      <a:lnTo>
                        <a:pt x="17" y="199"/>
                      </a:lnTo>
                      <a:lnTo>
                        <a:pt x="23" y="201"/>
                      </a:lnTo>
                      <a:lnTo>
                        <a:pt x="29" y="202"/>
                      </a:lnTo>
                      <a:lnTo>
                        <a:pt x="40" y="199"/>
                      </a:lnTo>
                      <a:lnTo>
                        <a:pt x="49" y="194"/>
                      </a:lnTo>
                      <a:lnTo>
                        <a:pt x="51" y="189"/>
                      </a:lnTo>
                      <a:lnTo>
                        <a:pt x="54" y="184"/>
                      </a:lnTo>
                      <a:lnTo>
                        <a:pt x="56" y="178"/>
                      </a:lnTo>
                      <a:lnTo>
                        <a:pt x="57" y="173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4" name="Freeform 86"/>
                <p:cNvSpPr>
                  <a:spLocks/>
                </p:cNvSpPr>
                <p:nvPr/>
              </p:nvSpPr>
              <p:spPr bwMode="auto">
                <a:xfrm>
                  <a:off x="2787" y="782"/>
                  <a:ext cx="4" cy="14"/>
                </a:xfrm>
                <a:custGeom>
                  <a:avLst/>
                  <a:gdLst>
                    <a:gd name="T0" fmla="*/ 0 w 60"/>
                    <a:gd name="T1" fmla="*/ 0 h 182"/>
                    <a:gd name="T2" fmla="*/ 0 w 60"/>
                    <a:gd name="T3" fmla="*/ 153 h 182"/>
                    <a:gd name="T4" fmla="*/ 0 w 60"/>
                    <a:gd name="T5" fmla="*/ 159 h 182"/>
                    <a:gd name="T6" fmla="*/ 2 w 60"/>
                    <a:gd name="T7" fmla="*/ 165 h 182"/>
                    <a:gd name="T8" fmla="*/ 4 w 60"/>
                    <a:gd name="T9" fmla="*/ 169 h 182"/>
                    <a:gd name="T10" fmla="*/ 9 w 60"/>
                    <a:gd name="T11" fmla="*/ 174 h 182"/>
                    <a:gd name="T12" fmla="*/ 18 w 60"/>
                    <a:gd name="T13" fmla="*/ 179 h 182"/>
                    <a:gd name="T14" fmla="*/ 29 w 60"/>
                    <a:gd name="T15" fmla="*/ 182 h 182"/>
                    <a:gd name="T16" fmla="*/ 35 w 60"/>
                    <a:gd name="T17" fmla="*/ 181 h 182"/>
                    <a:gd name="T18" fmla="*/ 41 w 60"/>
                    <a:gd name="T19" fmla="*/ 179 h 182"/>
                    <a:gd name="T20" fmla="*/ 45 w 60"/>
                    <a:gd name="T21" fmla="*/ 176 h 182"/>
                    <a:gd name="T22" fmla="*/ 50 w 60"/>
                    <a:gd name="T23" fmla="*/ 174 h 182"/>
                    <a:gd name="T24" fmla="*/ 53 w 60"/>
                    <a:gd name="T25" fmla="*/ 169 h 182"/>
                    <a:gd name="T26" fmla="*/ 56 w 60"/>
                    <a:gd name="T27" fmla="*/ 165 h 182"/>
                    <a:gd name="T28" fmla="*/ 59 w 60"/>
                    <a:gd name="T29" fmla="*/ 159 h 182"/>
                    <a:gd name="T30" fmla="*/ 60 w 60"/>
                    <a:gd name="T31" fmla="*/ 153 h 182"/>
                    <a:gd name="T32" fmla="*/ 60 w 60"/>
                    <a:gd name="T33" fmla="*/ 0 h 182"/>
                    <a:gd name="T34" fmla="*/ 0 w 60"/>
                    <a:gd name="T35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0" h="182">
                      <a:moveTo>
                        <a:pt x="0" y="0"/>
                      </a:moveTo>
                      <a:lnTo>
                        <a:pt x="0" y="153"/>
                      </a:lnTo>
                      <a:lnTo>
                        <a:pt x="0" y="159"/>
                      </a:lnTo>
                      <a:lnTo>
                        <a:pt x="2" y="165"/>
                      </a:lnTo>
                      <a:lnTo>
                        <a:pt x="4" y="169"/>
                      </a:lnTo>
                      <a:lnTo>
                        <a:pt x="9" y="174"/>
                      </a:lnTo>
                      <a:lnTo>
                        <a:pt x="18" y="179"/>
                      </a:lnTo>
                      <a:lnTo>
                        <a:pt x="29" y="182"/>
                      </a:lnTo>
                      <a:lnTo>
                        <a:pt x="35" y="181"/>
                      </a:lnTo>
                      <a:lnTo>
                        <a:pt x="41" y="179"/>
                      </a:lnTo>
                      <a:lnTo>
                        <a:pt x="45" y="176"/>
                      </a:lnTo>
                      <a:lnTo>
                        <a:pt x="50" y="174"/>
                      </a:lnTo>
                      <a:lnTo>
                        <a:pt x="53" y="169"/>
                      </a:lnTo>
                      <a:lnTo>
                        <a:pt x="56" y="165"/>
                      </a:lnTo>
                      <a:lnTo>
                        <a:pt x="59" y="159"/>
                      </a:lnTo>
                      <a:lnTo>
                        <a:pt x="60" y="153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5" name="Freeform 87"/>
                <p:cNvSpPr>
                  <a:spLocks/>
                </p:cNvSpPr>
                <p:nvPr/>
              </p:nvSpPr>
              <p:spPr bwMode="auto">
                <a:xfrm>
                  <a:off x="2791" y="782"/>
                  <a:ext cx="5" cy="13"/>
                </a:xfrm>
                <a:custGeom>
                  <a:avLst/>
                  <a:gdLst>
                    <a:gd name="T0" fmla="*/ 0 w 57"/>
                    <a:gd name="T1" fmla="*/ 0 h 164"/>
                    <a:gd name="T2" fmla="*/ 0 w 57"/>
                    <a:gd name="T3" fmla="*/ 135 h 164"/>
                    <a:gd name="T4" fmla="*/ 2 w 57"/>
                    <a:gd name="T5" fmla="*/ 145 h 164"/>
                    <a:gd name="T6" fmla="*/ 7 w 57"/>
                    <a:gd name="T7" fmla="*/ 154 h 164"/>
                    <a:gd name="T8" fmla="*/ 10 w 57"/>
                    <a:gd name="T9" fmla="*/ 158 h 164"/>
                    <a:gd name="T10" fmla="*/ 15 w 57"/>
                    <a:gd name="T11" fmla="*/ 161 h 164"/>
                    <a:gd name="T12" fmla="*/ 21 w 57"/>
                    <a:gd name="T13" fmla="*/ 163 h 164"/>
                    <a:gd name="T14" fmla="*/ 28 w 57"/>
                    <a:gd name="T15" fmla="*/ 164 h 164"/>
                    <a:gd name="T16" fmla="*/ 33 w 57"/>
                    <a:gd name="T17" fmla="*/ 163 h 164"/>
                    <a:gd name="T18" fmla="*/ 39 w 57"/>
                    <a:gd name="T19" fmla="*/ 161 h 164"/>
                    <a:gd name="T20" fmla="*/ 43 w 57"/>
                    <a:gd name="T21" fmla="*/ 158 h 164"/>
                    <a:gd name="T22" fmla="*/ 48 w 57"/>
                    <a:gd name="T23" fmla="*/ 154 h 164"/>
                    <a:gd name="T24" fmla="*/ 54 w 57"/>
                    <a:gd name="T25" fmla="*/ 145 h 164"/>
                    <a:gd name="T26" fmla="*/ 57 w 57"/>
                    <a:gd name="T27" fmla="*/ 135 h 164"/>
                    <a:gd name="T28" fmla="*/ 57 w 57"/>
                    <a:gd name="T29" fmla="*/ 0 h 164"/>
                    <a:gd name="T30" fmla="*/ 0 w 57"/>
                    <a:gd name="T3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164">
                      <a:moveTo>
                        <a:pt x="0" y="0"/>
                      </a:moveTo>
                      <a:lnTo>
                        <a:pt x="0" y="135"/>
                      </a:lnTo>
                      <a:lnTo>
                        <a:pt x="2" y="145"/>
                      </a:lnTo>
                      <a:lnTo>
                        <a:pt x="7" y="154"/>
                      </a:lnTo>
                      <a:lnTo>
                        <a:pt x="10" y="158"/>
                      </a:lnTo>
                      <a:lnTo>
                        <a:pt x="15" y="161"/>
                      </a:lnTo>
                      <a:lnTo>
                        <a:pt x="21" y="163"/>
                      </a:lnTo>
                      <a:lnTo>
                        <a:pt x="28" y="164"/>
                      </a:lnTo>
                      <a:lnTo>
                        <a:pt x="33" y="163"/>
                      </a:lnTo>
                      <a:lnTo>
                        <a:pt x="39" y="161"/>
                      </a:lnTo>
                      <a:lnTo>
                        <a:pt x="43" y="158"/>
                      </a:lnTo>
                      <a:lnTo>
                        <a:pt x="48" y="154"/>
                      </a:lnTo>
                      <a:lnTo>
                        <a:pt x="54" y="145"/>
                      </a:lnTo>
                      <a:lnTo>
                        <a:pt x="57" y="135"/>
                      </a:lnTo>
                      <a:lnTo>
                        <a:pt x="5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6" name="Freeform 88"/>
                <p:cNvSpPr>
                  <a:spLocks/>
                </p:cNvSpPr>
                <p:nvPr/>
              </p:nvSpPr>
              <p:spPr bwMode="auto">
                <a:xfrm>
                  <a:off x="2768" y="773"/>
                  <a:ext cx="87" cy="115"/>
                </a:xfrm>
                <a:custGeom>
                  <a:avLst/>
                  <a:gdLst>
                    <a:gd name="T0" fmla="*/ 32 w 1134"/>
                    <a:gd name="T1" fmla="*/ 1490 h 1494"/>
                    <a:gd name="T2" fmla="*/ 22 w 1134"/>
                    <a:gd name="T3" fmla="*/ 1483 h 1494"/>
                    <a:gd name="T4" fmla="*/ 13 w 1134"/>
                    <a:gd name="T5" fmla="*/ 1475 h 1494"/>
                    <a:gd name="T6" fmla="*/ 7 w 1134"/>
                    <a:gd name="T7" fmla="*/ 1466 h 1494"/>
                    <a:gd name="T8" fmla="*/ 3 w 1134"/>
                    <a:gd name="T9" fmla="*/ 1458 h 1494"/>
                    <a:gd name="T10" fmla="*/ 0 w 1134"/>
                    <a:gd name="T11" fmla="*/ 1446 h 1494"/>
                    <a:gd name="T12" fmla="*/ 0 w 1134"/>
                    <a:gd name="T13" fmla="*/ 1436 h 1494"/>
                    <a:gd name="T14" fmla="*/ 2 w 1134"/>
                    <a:gd name="T15" fmla="*/ 1425 h 1494"/>
                    <a:gd name="T16" fmla="*/ 7 w 1134"/>
                    <a:gd name="T17" fmla="*/ 1414 h 1494"/>
                    <a:gd name="T18" fmla="*/ 1028 w 1134"/>
                    <a:gd name="T19" fmla="*/ 33 h 1494"/>
                    <a:gd name="T20" fmla="*/ 1033 w 1134"/>
                    <a:gd name="T21" fmla="*/ 23 h 1494"/>
                    <a:gd name="T22" fmla="*/ 1041 w 1134"/>
                    <a:gd name="T23" fmla="*/ 15 h 1494"/>
                    <a:gd name="T24" fmla="*/ 1049 w 1134"/>
                    <a:gd name="T25" fmla="*/ 9 h 1494"/>
                    <a:gd name="T26" fmla="*/ 1059 w 1134"/>
                    <a:gd name="T27" fmla="*/ 4 h 1494"/>
                    <a:gd name="T28" fmla="*/ 1069 w 1134"/>
                    <a:gd name="T29" fmla="*/ 0 h 1494"/>
                    <a:gd name="T30" fmla="*/ 1080 w 1134"/>
                    <a:gd name="T31" fmla="*/ 0 h 1494"/>
                    <a:gd name="T32" fmla="*/ 1092 w 1134"/>
                    <a:gd name="T33" fmla="*/ 2 h 1494"/>
                    <a:gd name="T34" fmla="*/ 1103 w 1134"/>
                    <a:gd name="T35" fmla="*/ 6 h 1494"/>
                    <a:gd name="T36" fmla="*/ 1111 w 1134"/>
                    <a:gd name="T37" fmla="*/ 12 h 1494"/>
                    <a:gd name="T38" fmla="*/ 1120 w 1134"/>
                    <a:gd name="T39" fmla="*/ 20 h 1494"/>
                    <a:gd name="T40" fmla="*/ 1126 w 1134"/>
                    <a:gd name="T41" fmla="*/ 28 h 1494"/>
                    <a:gd name="T42" fmla="*/ 1131 w 1134"/>
                    <a:gd name="T43" fmla="*/ 39 h 1494"/>
                    <a:gd name="T44" fmla="*/ 1133 w 1134"/>
                    <a:gd name="T45" fmla="*/ 48 h 1494"/>
                    <a:gd name="T46" fmla="*/ 1134 w 1134"/>
                    <a:gd name="T47" fmla="*/ 59 h 1494"/>
                    <a:gd name="T48" fmla="*/ 1133 w 1134"/>
                    <a:gd name="T49" fmla="*/ 71 h 1494"/>
                    <a:gd name="T50" fmla="*/ 1130 w 1134"/>
                    <a:gd name="T51" fmla="*/ 82 h 1494"/>
                    <a:gd name="T52" fmla="*/ 108 w 1134"/>
                    <a:gd name="T53" fmla="*/ 1463 h 1494"/>
                    <a:gd name="T54" fmla="*/ 101 w 1134"/>
                    <a:gd name="T55" fmla="*/ 1471 h 1494"/>
                    <a:gd name="T56" fmla="*/ 93 w 1134"/>
                    <a:gd name="T57" fmla="*/ 1480 h 1494"/>
                    <a:gd name="T58" fmla="*/ 84 w 1134"/>
                    <a:gd name="T59" fmla="*/ 1486 h 1494"/>
                    <a:gd name="T60" fmla="*/ 75 w 1134"/>
                    <a:gd name="T61" fmla="*/ 1491 h 1494"/>
                    <a:gd name="T62" fmla="*/ 63 w 1134"/>
                    <a:gd name="T63" fmla="*/ 1493 h 1494"/>
                    <a:gd name="T64" fmla="*/ 53 w 1134"/>
                    <a:gd name="T65" fmla="*/ 1494 h 1494"/>
                    <a:gd name="T66" fmla="*/ 41 w 1134"/>
                    <a:gd name="T67" fmla="*/ 1493 h 1494"/>
                    <a:gd name="T68" fmla="*/ 32 w 1134"/>
                    <a:gd name="T69" fmla="*/ 1490 h 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34" h="1494">
                      <a:moveTo>
                        <a:pt x="32" y="1490"/>
                      </a:moveTo>
                      <a:lnTo>
                        <a:pt x="22" y="1483"/>
                      </a:lnTo>
                      <a:lnTo>
                        <a:pt x="13" y="1475"/>
                      </a:lnTo>
                      <a:lnTo>
                        <a:pt x="7" y="1466"/>
                      </a:lnTo>
                      <a:lnTo>
                        <a:pt x="3" y="1458"/>
                      </a:lnTo>
                      <a:lnTo>
                        <a:pt x="0" y="1446"/>
                      </a:lnTo>
                      <a:lnTo>
                        <a:pt x="0" y="1436"/>
                      </a:lnTo>
                      <a:lnTo>
                        <a:pt x="2" y="1425"/>
                      </a:lnTo>
                      <a:lnTo>
                        <a:pt x="7" y="1414"/>
                      </a:lnTo>
                      <a:lnTo>
                        <a:pt x="1028" y="33"/>
                      </a:lnTo>
                      <a:lnTo>
                        <a:pt x="1033" y="23"/>
                      </a:lnTo>
                      <a:lnTo>
                        <a:pt x="1041" y="15"/>
                      </a:lnTo>
                      <a:lnTo>
                        <a:pt x="1049" y="9"/>
                      </a:lnTo>
                      <a:lnTo>
                        <a:pt x="1059" y="4"/>
                      </a:lnTo>
                      <a:lnTo>
                        <a:pt x="1069" y="0"/>
                      </a:lnTo>
                      <a:lnTo>
                        <a:pt x="1080" y="0"/>
                      </a:lnTo>
                      <a:lnTo>
                        <a:pt x="1092" y="2"/>
                      </a:lnTo>
                      <a:lnTo>
                        <a:pt x="1103" y="6"/>
                      </a:lnTo>
                      <a:lnTo>
                        <a:pt x="1111" y="12"/>
                      </a:lnTo>
                      <a:lnTo>
                        <a:pt x="1120" y="20"/>
                      </a:lnTo>
                      <a:lnTo>
                        <a:pt x="1126" y="28"/>
                      </a:lnTo>
                      <a:lnTo>
                        <a:pt x="1131" y="39"/>
                      </a:lnTo>
                      <a:lnTo>
                        <a:pt x="1133" y="48"/>
                      </a:lnTo>
                      <a:lnTo>
                        <a:pt x="1134" y="59"/>
                      </a:lnTo>
                      <a:lnTo>
                        <a:pt x="1133" y="71"/>
                      </a:lnTo>
                      <a:lnTo>
                        <a:pt x="1130" y="82"/>
                      </a:lnTo>
                      <a:lnTo>
                        <a:pt x="108" y="1463"/>
                      </a:lnTo>
                      <a:lnTo>
                        <a:pt x="101" y="1471"/>
                      </a:lnTo>
                      <a:lnTo>
                        <a:pt x="93" y="1480"/>
                      </a:lnTo>
                      <a:lnTo>
                        <a:pt x="84" y="1486"/>
                      </a:lnTo>
                      <a:lnTo>
                        <a:pt x="75" y="1491"/>
                      </a:lnTo>
                      <a:lnTo>
                        <a:pt x="63" y="1493"/>
                      </a:lnTo>
                      <a:lnTo>
                        <a:pt x="53" y="1494"/>
                      </a:lnTo>
                      <a:lnTo>
                        <a:pt x="41" y="1493"/>
                      </a:lnTo>
                      <a:lnTo>
                        <a:pt x="32" y="14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7" name="Freeform 89"/>
                <p:cNvSpPr>
                  <a:spLocks/>
                </p:cNvSpPr>
                <p:nvPr/>
              </p:nvSpPr>
              <p:spPr bwMode="auto">
                <a:xfrm>
                  <a:off x="2796" y="773"/>
                  <a:ext cx="88" cy="115"/>
                </a:xfrm>
                <a:custGeom>
                  <a:avLst/>
                  <a:gdLst>
                    <a:gd name="T0" fmla="*/ 1123 w 1154"/>
                    <a:gd name="T1" fmla="*/ 1490 h 1494"/>
                    <a:gd name="T2" fmla="*/ 1131 w 1154"/>
                    <a:gd name="T3" fmla="*/ 1483 h 1494"/>
                    <a:gd name="T4" fmla="*/ 1140 w 1154"/>
                    <a:gd name="T5" fmla="*/ 1475 h 1494"/>
                    <a:gd name="T6" fmla="*/ 1146 w 1154"/>
                    <a:gd name="T7" fmla="*/ 1466 h 1494"/>
                    <a:gd name="T8" fmla="*/ 1151 w 1154"/>
                    <a:gd name="T9" fmla="*/ 1458 h 1494"/>
                    <a:gd name="T10" fmla="*/ 1153 w 1154"/>
                    <a:gd name="T11" fmla="*/ 1446 h 1494"/>
                    <a:gd name="T12" fmla="*/ 1154 w 1154"/>
                    <a:gd name="T13" fmla="*/ 1436 h 1494"/>
                    <a:gd name="T14" fmla="*/ 1152 w 1154"/>
                    <a:gd name="T15" fmla="*/ 1425 h 1494"/>
                    <a:gd name="T16" fmla="*/ 1149 w 1154"/>
                    <a:gd name="T17" fmla="*/ 1414 h 1494"/>
                    <a:gd name="T18" fmla="*/ 107 w 1154"/>
                    <a:gd name="T19" fmla="*/ 33 h 1494"/>
                    <a:gd name="T20" fmla="*/ 101 w 1154"/>
                    <a:gd name="T21" fmla="*/ 23 h 1494"/>
                    <a:gd name="T22" fmla="*/ 93 w 1154"/>
                    <a:gd name="T23" fmla="*/ 15 h 1494"/>
                    <a:gd name="T24" fmla="*/ 84 w 1154"/>
                    <a:gd name="T25" fmla="*/ 9 h 1494"/>
                    <a:gd name="T26" fmla="*/ 76 w 1154"/>
                    <a:gd name="T27" fmla="*/ 4 h 1494"/>
                    <a:gd name="T28" fmla="*/ 64 w 1154"/>
                    <a:gd name="T29" fmla="*/ 0 h 1494"/>
                    <a:gd name="T30" fmla="*/ 54 w 1154"/>
                    <a:gd name="T31" fmla="*/ 0 h 1494"/>
                    <a:gd name="T32" fmla="*/ 42 w 1154"/>
                    <a:gd name="T33" fmla="*/ 2 h 1494"/>
                    <a:gd name="T34" fmla="*/ 33 w 1154"/>
                    <a:gd name="T35" fmla="*/ 6 h 1494"/>
                    <a:gd name="T36" fmla="*/ 23 w 1154"/>
                    <a:gd name="T37" fmla="*/ 12 h 1494"/>
                    <a:gd name="T38" fmla="*/ 14 w 1154"/>
                    <a:gd name="T39" fmla="*/ 20 h 1494"/>
                    <a:gd name="T40" fmla="*/ 8 w 1154"/>
                    <a:gd name="T41" fmla="*/ 28 h 1494"/>
                    <a:gd name="T42" fmla="*/ 4 w 1154"/>
                    <a:gd name="T43" fmla="*/ 39 h 1494"/>
                    <a:gd name="T44" fmla="*/ 0 w 1154"/>
                    <a:gd name="T45" fmla="*/ 48 h 1494"/>
                    <a:gd name="T46" fmla="*/ 0 w 1154"/>
                    <a:gd name="T47" fmla="*/ 59 h 1494"/>
                    <a:gd name="T48" fmla="*/ 2 w 1154"/>
                    <a:gd name="T49" fmla="*/ 71 h 1494"/>
                    <a:gd name="T50" fmla="*/ 6 w 1154"/>
                    <a:gd name="T51" fmla="*/ 82 h 1494"/>
                    <a:gd name="T52" fmla="*/ 1047 w 1154"/>
                    <a:gd name="T53" fmla="*/ 1463 h 1494"/>
                    <a:gd name="T54" fmla="*/ 1052 w 1154"/>
                    <a:gd name="T55" fmla="*/ 1471 h 1494"/>
                    <a:gd name="T56" fmla="*/ 1060 w 1154"/>
                    <a:gd name="T57" fmla="*/ 1480 h 1494"/>
                    <a:gd name="T58" fmla="*/ 1069 w 1154"/>
                    <a:gd name="T59" fmla="*/ 1486 h 1494"/>
                    <a:gd name="T60" fmla="*/ 1079 w 1154"/>
                    <a:gd name="T61" fmla="*/ 1491 h 1494"/>
                    <a:gd name="T62" fmla="*/ 1089 w 1154"/>
                    <a:gd name="T63" fmla="*/ 1493 h 1494"/>
                    <a:gd name="T64" fmla="*/ 1100 w 1154"/>
                    <a:gd name="T65" fmla="*/ 1494 h 1494"/>
                    <a:gd name="T66" fmla="*/ 1111 w 1154"/>
                    <a:gd name="T67" fmla="*/ 1493 h 1494"/>
                    <a:gd name="T68" fmla="*/ 1123 w 1154"/>
                    <a:gd name="T69" fmla="*/ 1490 h 1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54" h="1494">
                      <a:moveTo>
                        <a:pt x="1123" y="1490"/>
                      </a:moveTo>
                      <a:lnTo>
                        <a:pt x="1131" y="1483"/>
                      </a:lnTo>
                      <a:lnTo>
                        <a:pt x="1140" y="1475"/>
                      </a:lnTo>
                      <a:lnTo>
                        <a:pt x="1146" y="1466"/>
                      </a:lnTo>
                      <a:lnTo>
                        <a:pt x="1151" y="1458"/>
                      </a:lnTo>
                      <a:lnTo>
                        <a:pt x="1153" y="1446"/>
                      </a:lnTo>
                      <a:lnTo>
                        <a:pt x="1154" y="1436"/>
                      </a:lnTo>
                      <a:lnTo>
                        <a:pt x="1152" y="1425"/>
                      </a:lnTo>
                      <a:lnTo>
                        <a:pt x="1149" y="1414"/>
                      </a:lnTo>
                      <a:lnTo>
                        <a:pt x="107" y="33"/>
                      </a:lnTo>
                      <a:lnTo>
                        <a:pt x="101" y="23"/>
                      </a:lnTo>
                      <a:lnTo>
                        <a:pt x="93" y="15"/>
                      </a:lnTo>
                      <a:lnTo>
                        <a:pt x="84" y="9"/>
                      </a:lnTo>
                      <a:lnTo>
                        <a:pt x="76" y="4"/>
                      </a:lnTo>
                      <a:lnTo>
                        <a:pt x="64" y="0"/>
                      </a:lnTo>
                      <a:lnTo>
                        <a:pt x="54" y="0"/>
                      </a:lnTo>
                      <a:lnTo>
                        <a:pt x="42" y="2"/>
                      </a:lnTo>
                      <a:lnTo>
                        <a:pt x="33" y="6"/>
                      </a:lnTo>
                      <a:lnTo>
                        <a:pt x="23" y="12"/>
                      </a:lnTo>
                      <a:lnTo>
                        <a:pt x="14" y="20"/>
                      </a:lnTo>
                      <a:lnTo>
                        <a:pt x="8" y="28"/>
                      </a:lnTo>
                      <a:lnTo>
                        <a:pt x="4" y="39"/>
                      </a:lnTo>
                      <a:lnTo>
                        <a:pt x="0" y="48"/>
                      </a:lnTo>
                      <a:lnTo>
                        <a:pt x="0" y="59"/>
                      </a:lnTo>
                      <a:lnTo>
                        <a:pt x="2" y="71"/>
                      </a:lnTo>
                      <a:lnTo>
                        <a:pt x="6" y="82"/>
                      </a:lnTo>
                      <a:lnTo>
                        <a:pt x="1047" y="1463"/>
                      </a:lnTo>
                      <a:lnTo>
                        <a:pt x="1052" y="1471"/>
                      </a:lnTo>
                      <a:lnTo>
                        <a:pt x="1060" y="1480"/>
                      </a:lnTo>
                      <a:lnTo>
                        <a:pt x="1069" y="1486"/>
                      </a:lnTo>
                      <a:lnTo>
                        <a:pt x="1079" y="1491"/>
                      </a:lnTo>
                      <a:lnTo>
                        <a:pt x="1089" y="1493"/>
                      </a:lnTo>
                      <a:lnTo>
                        <a:pt x="1100" y="1494"/>
                      </a:lnTo>
                      <a:lnTo>
                        <a:pt x="1111" y="1493"/>
                      </a:lnTo>
                      <a:lnTo>
                        <a:pt x="1123" y="149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8" name="Rectangle 90"/>
                <p:cNvSpPr>
                  <a:spLocks noChangeArrowheads="1"/>
                </p:cNvSpPr>
                <p:nvPr/>
              </p:nvSpPr>
              <p:spPr bwMode="auto">
                <a:xfrm>
                  <a:off x="2766" y="882"/>
                  <a:ext cx="121" cy="7"/>
                </a:xfrm>
                <a:prstGeom prst="rect">
                  <a:avLst/>
                </a:prstGeom>
                <a:solidFill>
                  <a:srgbClr val="9900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9" name="Rectangle 91"/>
                <p:cNvSpPr>
                  <a:spLocks noChangeArrowheads="1"/>
                </p:cNvSpPr>
                <p:nvPr/>
              </p:nvSpPr>
              <p:spPr bwMode="auto">
                <a:xfrm>
                  <a:off x="2766" y="906"/>
                  <a:ext cx="121" cy="7"/>
                </a:xfrm>
                <a:prstGeom prst="rect">
                  <a:avLst/>
                </a:prstGeom>
                <a:solidFill>
                  <a:srgbClr val="9900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0" name="Rectangle 92"/>
                <p:cNvSpPr>
                  <a:spLocks noChangeArrowheads="1"/>
                </p:cNvSpPr>
                <p:nvPr/>
              </p:nvSpPr>
              <p:spPr bwMode="auto">
                <a:xfrm>
                  <a:off x="2770" y="889"/>
                  <a:ext cx="114" cy="17"/>
                </a:xfrm>
                <a:prstGeom prst="rect">
                  <a:avLst/>
                </a:prstGeom>
                <a:solidFill>
                  <a:srgbClr val="CCCCCC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1" name="Freeform 93"/>
                <p:cNvSpPr>
                  <a:spLocks/>
                </p:cNvSpPr>
                <p:nvPr/>
              </p:nvSpPr>
              <p:spPr bwMode="auto">
                <a:xfrm>
                  <a:off x="2771" y="886"/>
                  <a:ext cx="109" cy="24"/>
                </a:xfrm>
                <a:custGeom>
                  <a:avLst/>
                  <a:gdLst>
                    <a:gd name="T0" fmla="*/ 0 w 1412"/>
                    <a:gd name="T1" fmla="*/ 0 h 319"/>
                    <a:gd name="T2" fmla="*/ 141 w 1412"/>
                    <a:gd name="T3" fmla="*/ 319 h 319"/>
                    <a:gd name="T4" fmla="*/ 282 w 1412"/>
                    <a:gd name="T5" fmla="*/ 0 h 319"/>
                    <a:gd name="T6" fmla="*/ 423 w 1412"/>
                    <a:gd name="T7" fmla="*/ 319 h 319"/>
                    <a:gd name="T8" fmla="*/ 565 w 1412"/>
                    <a:gd name="T9" fmla="*/ 0 h 319"/>
                    <a:gd name="T10" fmla="*/ 705 w 1412"/>
                    <a:gd name="T11" fmla="*/ 319 h 319"/>
                    <a:gd name="T12" fmla="*/ 848 w 1412"/>
                    <a:gd name="T13" fmla="*/ 0 h 319"/>
                    <a:gd name="T14" fmla="*/ 988 w 1412"/>
                    <a:gd name="T15" fmla="*/ 319 h 319"/>
                    <a:gd name="T16" fmla="*/ 1130 w 1412"/>
                    <a:gd name="T17" fmla="*/ 0 h 319"/>
                    <a:gd name="T18" fmla="*/ 1270 w 1412"/>
                    <a:gd name="T19" fmla="*/ 319 h 319"/>
                    <a:gd name="T20" fmla="*/ 1412 w 1412"/>
                    <a:gd name="T2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12" h="319">
                      <a:moveTo>
                        <a:pt x="0" y="0"/>
                      </a:moveTo>
                      <a:lnTo>
                        <a:pt x="141" y="319"/>
                      </a:lnTo>
                      <a:lnTo>
                        <a:pt x="282" y="0"/>
                      </a:lnTo>
                      <a:lnTo>
                        <a:pt x="423" y="319"/>
                      </a:lnTo>
                      <a:lnTo>
                        <a:pt x="565" y="0"/>
                      </a:lnTo>
                      <a:lnTo>
                        <a:pt x="705" y="319"/>
                      </a:lnTo>
                      <a:lnTo>
                        <a:pt x="848" y="0"/>
                      </a:lnTo>
                      <a:lnTo>
                        <a:pt x="988" y="319"/>
                      </a:lnTo>
                      <a:lnTo>
                        <a:pt x="1130" y="0"/>
                      </a:lnTo>
                      <a:lnTo>
                        <a:pt x="1270" y="319"/>
                      </a:lnTo>
                      <a:lnTo>
                        <a:pt x="1412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2" name="Freeform 94"/>
                <p:cNvSpPr>
                  <a:spLocks/>
                </p:cNvSpPr>
                <p:nvPr/>
              </p:nvSpPr>
              <p:spPr bwMode="auto">
                <a:xfrm>
                  <a:off x="2771" y="886"/>
                  <a:ext cx="109" cy="24"/>
                </a:xfrm>
                <a:custGeom>
                  <a:avLst/>
                  <a:gdLst>
                    <a:gd name="T0" fmla="*/ 0 w 1412"/>
                    <a:gd name="T1" fmla="*/ 0 h 319"/>
                    <a:gd name="T2" fmla="*/ 141 w 1412"/>
                    <a:gd name="T3" fmla="*/ 319 h 319"/>
                    <a:gd name="T4" fmla="*/ 282 w 1412"/>
                    <a:gd name="T5" fmla="*/ 0 h 319"/>
                    <a:gd name="T6" fmla="*/ 423 w 1412"/>
                    <a:gd name="T7" fmla="*/ 319 h 319"/>
                    <a:gd name="T8" fmla="*/ 565 w 1412"/>
                    <a:gd name="T9" fmla="*/ 0 h 319"/>
                    <a:gd name="T10" fmla="*/ 705 w 1412"/>
                    <a:gd name="T11" fmla="*/ 319 h 319"/>
                    <a:gd name="T12" fmla="*/ 848 w 1412"/>
                    <a:gd name="T13" fmla="*/ 0 h 319"/>
                    <a:gd name="T14" fmla="*/ 988 w 1412"/>
                    <a:gd name="T15" fmla="*/ 319 h 319"/>
                    <a:gd name="T16" fmla="*/ 1130 w 1412"/>
                    <a:gd name="T17" fmla="*/ 0 h 319"/>
                    <a:gd name="T18" fmla="*/ 1270 w 1412"/>
                    <a:gd name="T19" fmla="*/ 319 h 319"/>
                    <a:gd name="T20" fmla="*/ 1412 w 1412"/>
                    <a:gd name="T2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12" h="319">
                      <a:moveTo>
                        <a:pt x="0" y="0"/>
                      </a:moveTo>
                      <a:lnTo>
                        <a:pt x="141" y="319"/>
                      </a:lnTo>
                      <a:lnTo>
                        <a:pt x="282" y="0"/>
                      </a:lnTo>
                      <a:lnTo>
                        <a:pt x="423" y="319"/>
                      </a:lnTo>
                      <a:lnTo>
                        <a:pt x="565" y="0"/>
                      </a:lnTo>
                      <a:lnTo>
                        <a:pt x="705" y="319"/>
                      </a:lnTo>
                      <a:lnTo>
                        <a:pt x="848" y="0"/>
                      </a:lnTo>
                      <a:lnTo>
                        <a:pt x="988" y="319"/>
                      </a:lnTo>
                      <a:lnTo>
                        <a:pt x="1130" y="0"/>
                      </a:lnTo>
                      <a:lnTo>
                        <a:pt x="1270" y="319"/>
                      </a:lnTo>
                      <a:lnTo>
                        <a:pt x="1412" y="0"/>
                      </a:lnTo>
                    </a:path>
                  </a:pathLst>
                </a:custGeom>
                <a:noFill/>
                <a:ln w="11113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3" name="Freeform 95"/>
                <p:cNvSpPr>
                  <a:spLocks/>
                </p:cNvSpPr>
                <p:nvPr/>
              </p:nvSpPr>
              <p:spPr bwMode="auto">
                <a:xfrm>
                  <a:off x="2878" y="884"/>
                  <a:ext cx="4" cy="4"/>
                </a:xfrm>
                <a:custGeom>
                  <a:avLst/>
                  <a:gdLst>
                    <a:gd name="T0" fmla="*/ 27 w 54"/>
                    <a:gd name="T1" fmla="*/ 54 h 54"/>
                    <a:gd name="T2" fmla="*/ 21 w 54"/>
                    <a:gd name="T3" fmla="*/ 53 h 54"/>
                    <a:gd name="T4" fmla="*/ 15 w 54"/>
                    <a:gd name="T5" fmla="*/ 51 h 54"/>
                    <a:gd name="T6" fmla="*/ 10 w 54"/>
                    <a:gd name="T7" fmla="*/ 48 h 54"/>
                    <a:gd name="T8" fmla="*/ 7 w 54"/>
                    <a:gd name="T9" fmla="*/ 46 h 54"/>
                    <a:gd name="T10" fmla="*/ 1 w 54"/>
                    <a:gd name="T11" fmla="*/ 38 h 54"/>
                    <a:gd name="T12" fmla="*/ 0 w 54"/>
                    <a:gd name="T13" fmla="*/ 27 h 54"/>
                    <a:gd name="T14" fmla="*/ 0 w 54"/>
                    <a:gd name="T15" fmla="*/ 21 h 54"/>
                    <a:gd name="T16" fmla="*/ 1 w 54"/>
                    <a:gd name="T17" fmla="*/ 16 h 54"/>
                    <a:gd name="T18" fmla="*/ 3 w 54"/>
                    <a:gd name="T19" fmla="*/ 11 h 54"/>
                    <a:gd name="T20" fmla="*/ 7 w 54"/>
                    <a:gd name="T21" fmla="*/ 7 h 54"/>
                    <a:gd name="T22" fmla="*/ 10 w 54"/>
                    <a:gd name="T23" fmla="*/ 3 h 54"/>
                    <a:gd name="T24" fmla="*/ 15 w 54"/>
                    <a:gd name="T25" fmla="*/ 1 h 54"/>
                    <a:gd name="T26" fmla="*/ 21 w 54"/>
                    <a:gd name="T27" fmla="*/ 0 h 54"/>
                    <a:gd name="T28" fmla="*/ 27 w 54"/>
                    <a:gd name="T29" fmla="*/ 0 h 54"/>
                    <a:gd name="T30" fmla="*/ 37 w 54"/>
                    <a:gd name="T31" fmla="*/ 1 h 54"/>
                    <a:gd name="T32" fmla="*/ 45 w 54"/>
                    <a:gd name="T33" fmla="*/ 7 h 54"/>
                    <a:gd name="T34" fmla="*/ 48 w 54"/>
                    <a:gd name="T35" fmla="*/ 11 h 54"/>
                    <a:gd name="T36" fmla="*/ 51 w 54"/>
                    <a:gd name="T37" fmla="*/ 16 h 54"/>
                    <a:gd name="T38" fmla="*/ 53 w 54"/>
                    <a:gd name="T39" fmla="*/ 21 h 54"/>
                    <a:gd name="T40" fmla="*/ 54 w 54"/>
                    <a:gd name="T41" fmla="*/ 27 h 54"/>
                    <a:gd name="T42" fmla="*/ 51 w 54"/>
                    <a:gd name="T43" fmla="*/ 38 h 54"/>
                    <a:gd name="T44" fmla="*/ 45 w 54"/>
                    <a:gd name="T45" fmla="*/ 46 h 54"/>
                    <a:gd name="T46" fmla="*/ 37 w 54"/>
                    <a:gd name="T47" fmla="*/ 51 h 54"/>
                    <a:gd name="T48" fmla="*/ 27 w 54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54">
                      <a:moveTo>
                        <a:pt x="27" y="54"/>
                      </a:moveTo>
                      <a:lnTo>
                        <a:pt x="21" y="53"/>
                      </a:lnTo>
                      <a:lnTo>
                        <a:pt x="15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1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7" y="1"/>
                      </a:lnTo>
                      <a:lnTo>
                        <a:pt x="45" y="7"/>
                      </a:lnTo>
                      <a:lnTo>
                        <a:pt x="48" y="11"/>
                      </a:lnTo>
                      <a:lnTo>
                        <a:pt x="51" y="16"/>
                      </a:lnTo>
                      <a:lnTo>
                        <a:pt x="53" y="21"/>
                      </a:lnTo>
                      <a:lnTo>
                        <a:pt x="54" y="27"/>
                      </a:lnTo>
                      <a:lnTo>
                        <a:pt x="51" y="38"/>
                      </a:lnTo>
                      <a:lnTo>
                        <a:pt x="45" y="46"/>
                      </a:lnTo>
                      <a:lnTo>
                        <a:pt x="37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4" name="Freeform 96"/>
                <p:cNvSpPr>
                  <a:spLocks/>
                </p:cNvSpPr>
                <p:nvPr/>
              </p:nvSpPr>
              <p:spPr bwMode="auto">
                <a:xfrm>
                  <a:off x="2856" y="884"/>
                  <a:ext cx="4" cy="4"/>
                </a:xfrm>
                <a:custGeom>
                  <a:avLst/>
                  <a:gdLst>
                    <a:gd name="T0" fmla="*/ 28 w 55"/>
                    <a:gd name="T1" fmla="*/ 54 h 54"/>
                    <a:gd name="T2" fmla="*/ 21 w 55"/>
                    <a:gd name="T3" fmla="*/ 53 h 54"/>
                    <a:gd name="T4" fmla="*/ 15 w 55"/>
                    <a:gd name="T5" fmla="*/ 51 h 54"/>
                    <a:gd name="T6" fmla="*/ 10 w 55"/>
                    <a:gd name="T7" fmla="*/ 48 h 54"/>
                    <a:gd name="T8" fmla="*/ 7 w 55"/>
                    <a:gd name="T9" fmla="*/ 46 h 54"/>
                    <a:gd name="T10" fmla="*/ 2 w 55"/>
                    <a:gd name="T11" fmla="*/ 38 h 54"/>
                    <a:gd name="T12" fmla="*/ 0 w 55"/>
                    <a:gd name="T13" fmla="*/ 27 h 54"/>
                    <a:gd name="T14" fmla="*/ 0 w 55"/>
                    <a:gd name="T15" fmla="*/ 21 h 54"/>
                    <a:gd name="T16" fmla="*/ 2 w 55"/>
                    <a:gd name="T17" fmla="*/ 16 h 54"/>
                    <a:gd name="T18" fmla="*/ 4 w 55"/>
                    <a:gd name="T19" fmla="*/ 11 h 54"/>
                    <a:gd name="T20" fmla="*/ 7 w 55"/>
                    <a:gd name="T21" fmla="*/ 7 h 54"/>
                    <a:gd name="T22" fmla="*/ 10 w 55"/>
                    <a:gd name="T23" fmla="*/ 3 h 54"/>
                    <a:gd name="T24" fmla="*/ 15 w 55"/>
                    <a:gd name="T25" fmla="*/ 1 h 54"/>
                    <a:gd name="T26" fmla="*/ 21 w 55"/>
                    <a:gd name="T27" fmla="*/ 0 h 54"/>
                    <a:gd name="T28" fmla="*/ 28 w 55"/>
                    <a:gd name="T29" fmla="*/ 0 h 54"/>
                    <a:gd name="T30" fmla="*/ 37 w 55"/>
                    <a:gd name="T31" fmla="*/ 1 h 54"/>
                    <a:gd name="T32" fmla="*/ 45 w 55"/>
                    <a:gd name="T33" fmla="*/ 7 h 54"/>
                    <a:gd name="T34" fmla="*/ 49 w 55"/>
                    <a:gd name="T35" fmla="*/ 11 h 54"/>
                    <a:gd name="T36" fmla="*/ 52 w 55"/>
                    <a:gd name="T37" fmla="*/ 16 h 54"/>
                    <a:gd name="T38" fmla="*/ 54 w 55"/>
                    <a:gd name="T39" fmla="*/ 21 h 54"/>
                    <a:gd name="T40" fmla="*/ 55 w 55"/>
                    <a:gd name="T41" fmla="*/ 27 h 54"/>
                    <a:gd name="T42" fmla="*/ 52 w 55"/>
                    <a:gd name="T43" fmla="*/ 38 h 54"/>
                    <a:gd name="T44" fmla="*/ 45 w 55"/>
                    <a:gd name="T45" fmla="*/ 46 h 54"/>
                    <a:gd name="T46" fmla="*/ 37 w 55"/>
                    <a:gd name="T47" fmla="*/ 51 h 54"/>
                    <a:gd name="T48" fmla="*/ 28 w 55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4">
                      <a:moveTo>
                        <a:pt x="28" y="54"/>
                      </a:moveTo>
                      <a:lnTo>
                        <a:pt x="21" y="53"/>
                      </a:lnTo>
                      <a:lnTo>
                        <a:pt x="15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2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7" y="1"/>
                      </a:lnTo>
                      <a:lnTo>
                        <a:pt x="45" y="7"/>
                      </a:lnTo>
                      <a:lnTo>
                        <a:pt x="49" y="11"/>
                      </a:lnTo>
                      <a:lnTo>
                        <a:pt x="52" y="16"/>
                      </a:lnTo>
                      <a:lnTo>
                        <a:pt x="54" y="21"/>
                      </a:lnTo>
                      <a:lnTo>
                        <a:pt x="55" y="27"/>
                      </a:lnTo>
                      <a:lnTo>
                        <a:pt x="52" y="38"/>
                      </a:lnTo>
                      <a:lnTo>
                        <a:pt x="45" y="46"/>
                      </a:lnTo>
                      <a:lnTo>
                        <a:pt x="37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5" name="Freeform 97"/>
                <p:cNvSpPr>
                  <a:spLocks/>
                </p:cNvSpPr>
                <p:nvPr/>
              </p:nvSpPr>
              <p:spPr bwMode="auto">
                <a:xfrm>
                  <a:off x="2834" y="884"/>
                  <a:ext cx="5" cy="4"/>
                </a:xfrm>
                <a:custGeom>
                  <a:avLst/>
                  <a:gdLst>
                    <a:gd name="T0" fmla="*/ 28 w 55"/>
                    <a:gd name="T1" fmla="*/ 54 h 54"/>
                    <a:gd name="T2" fmla="*/ 21 w 55"/>
                    <a:gd name="T3" fmla="*/ 53 h 54"/>
                    <a:gd name="T4" fmla="*/ 15 w 55"/>
                    <a:gd name="T5" fmla="*/ 51 h 54"/>
                    <a:gd name="T6" fmla="*/ 10 w 55"/>
                    <a:gd name="T7" fmla="*/ 48 h 54"/>
                    <a:gd name="T8" fmla="*/ 7 w 55"/>
                    <a:gd name="T9" fmla="*/ 46 h 54"/>
                    <a:gd name="T10" fmla="*/ 2 w 55"/>
                    <a:gd name="T11" fmla="*/ 38 h 54"/>
                    <a:gd name="T12" fmla="*/ 0 w 55"/>
                    <a:gd name="T13" fmla="*/ 27 h 54"/>
                    <a:gd name="T14" fmla="*/ 0 w 55"/>
                    <a:gd name="T15" fmla="*/ 21 h 54"/>
                    <a:gd name="T16" fmla="*/ 2 w 55"/>
                    <a:gd name="T17" fmla="*/ 16 h 54"/>
                    <a:gd name="T18" fmla="*/ 4 w 55"/>
                    <a:gd name="T19" fmla="*/ 11 h 54"/>
                    <a:gd name="T20" fmla="*/ 7 w 55"/>
                    <a:gd name="T21" fmla="*/ 7 h 54"/>
                    <a:gd name="T22" fmla="*/ 10 w 55"/>
                    <a:gd name="T23" fmla="*/ 3 h 54"/>
                    <a:gd name="T24" fmla="*/ 15 w 55"/>
                    <a:gd name="T25" fmla="*/ 1 h 54"/>
                    <a:gd name="T26" fmla="*/ 21 w 55"/>
                    <a:gd name="T27" fmla="*/ 0 h 54"/>
                    <a:gd name="T28" fmla="*/ 28 w 55"/>
                    <a:gd name="T29" fmla="*/ 0 h 54"/>
                    <a:gd name="T30" fmla="*/ 37 w 55"/>
                    <a:gd name="T31" fmla="*/ 1 h 54"/>
                    <a:gd name="T32" fmla="*/ 46 w 55"/>
                    <a:gd name="T33" fmla="*/ 7 h 54"/>
                    <a:gd name="T34" fmla="*/ 48 w 55"/>
                    <a:gd name="T35" fmla="*/ 11 h 54"/>
                    <a:gd name="T36" fmla="*/ 52 w 55"/>
                    <a:gd name="T37" fmla="*/ 16 h 54"/>
                    <a:gd name="T38" fmla="*/ 54 w 55"/>
                    <a:gd name="T39" fmla="*/ 21 h 54"/>
                    <a:gd name="T40" fmla="*/ 55 w 55"/>
                    <a:gd name="T41" fmla="*/ 27 h 54"/>
                    <a:gd name="T42" fmla="*/ 52 w 55"/>
                    <a:gd name="T43" fmla="*/ 38 h 54"/>
                    <a:gd name="T44" fmla="*/ 46 w 55"/>
                    <a:gd name="T45" fmla="*/ 46 h 54"/>
                    <a:gd name="T46" fmla="*/ 37 w 55"/>
                    <a:gd name="T47" fmla="*/ 51 h 54"/>
                    <a:gd name="T48" fmla="*/ 28 w 55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4">
                      <a:moveTo>
                        <a:pt x="28" y="54"/>
                      </a:moveTo>
                      <a:lnTo>
                        <a:pt x="21" y="53"/>
                      </a:lnTo>
                      <a:lnTo>
                        <a:pt x="15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2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7" y="1"/>
                      </a:lnTo>
                      <a:lnTo>
                        <a:pt x="46" y="7"/>
                      </a:lnTo>
                      <a:lnTo>
                        <a:pt x="48" y="11"/>
                      </a:lnTo>
                      <a:lnTo>
                        <a:pt x="52" y="16"/>
                      </a:lnTo>
                      <a:lnTo>
                        <a:pt x="54" y="21"/>
                      </a:lnTo>
                      <a:lnTo>
                        <a:pt x="55" y="27"/>
                      </a:lnTo>
                      <a:lnTo>
                        <a:pt x="52" y="38"/>
                      </a:lnTo>
                      <a:lnTo>
                        <a:pt x="46" y="46"/>
                      </a:lnTo>
                      <a:lnTo>
                        <a:pt x="37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6" name="Freeform 98"/>
                <p:cNvSpPr>
                  <a:spLocks/>
                </p:cNvSpPr>
                <p:nvPr/>
              </p:nvSpPr>
              <p:spPr bwMode="auto">
                <a:xfrm>
                  <a:off x="2813" y="884"/>
                  <a:ext cx="4" cy="4"/>
                </a:xfrm>
                <a:custGeom>
                  <a:avLst/>
                  <a:gdLst>
                    <a:gd name="T0" fmla="*/ 28 w 56"/>
                    <a:gd name="T1" fmla="*/ 54 h 54"/>
                    <a:gd name="T2" fmla="*/ 16 w 56"/>
                    <a:gd name="T3" fmla="*/ 51 h 54"/>
                    <a:gd name="T4" fmla="*/ 8 w 56"/>
                    <a:gd name="T5" fmla="*/ 46 h 54"/>
                    <a:gd name="T6" fmla="*/ 3 w 56"/>
                    <a:gd name="T7" fmla="*/ 38 h 54"/>
                    <a:gd name="T8" fmla="*/ 0 w 56"/>
                    <a:gd name="T9" fmla="*/ 27 h 54"/>
                    <a:gd name="T10" fmla="*/ 0 w 56"/>
                    <a:gd name="T11" fmla="*/ 21 h 54"/>
                    <a:gd name="T12" fmla="*/ 3 w 56"/>
                    <a:gd name="T13" fmla="*/ 16 h 54"/>
                    <a:gd name="T14" fmla="*/ 5 w 56"/>
                    <a:gd name="T15" fmla="*/ 11 h 54"/>
                    <a:gd name="T16" fmla="*/ 8 w 56"/>
                    <a:gd name="T17" fmla="*/ 7 h 54"/>
                    <a:gd name="T18" fmla="*/ 16 w 56"/>
                    <a:gd name="T19" fmla="*/ 1 h 54"/>
                    <a:gd name="T20" fmla="*/ 28 w 56"/>
                    <a:gd name="T21" fmla="*/ 0 h 54"/>
                    <a:gd name="T22" fmla="*/ 38 w 56"/>
                    <a:gd name="T23" fmla="*/ 1 h 54"/>
                    <a:gd name="T24" fmla="*/ 47 w 56"/>
                    <a:gd name="T25" fmla="*/ 7 h 54"/>
                    <a:gd name="T26" fmla="*/ 49 w 56"/>
                    <a:gd name="T27" fmla="*/ 11 h 54"/>
                    <a:gd name="T28" fmla="*/ 52 w 56"/>
                    <a:gd name="T29" fmla="*/ 16 h 54"/>
                    <a:gd name="T30" fmla="*/ 55 w 56"/>
                    <a:gd name="T31" fmla="*/ 21 h 54"/>
                    <a:gd name="T32" fmla="*/ 56 w 56"/>
                    <a:gd name="T33" fmla="*/ 27 h 54"/>
                    <a:gd name="T34" fmla="*/ 52 w 56"/>
                    <a:gd name="T35" fmla="*/ 38 h 54"/>
                    <a:gd name="T36" fmla="*/ 47 w 56"/>
                    <a:gd name="T37" fmla="*/ 46 h 54"/>
                    <a:gd name="T38" fmla="*/ 38 w 56"/>
                    <a:gd name="T39" fmla="*/ 51 h 54"/>
                    <a:gd name="T40" fmla="*/ 28 w 56"/>
                    <a:gd name="T41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4">
                      <a:moveTo>
                        <a:pt x="28" y="54"/>
                      </a:moveTo>
                      <a:lnTo>
                        <a:pt x="16" y="51"/>
                      </a:lnTo>
                      <a:lnTo>
                        <a:pt x="8" y="46"/>
                      </a:lnTo>
                      <a:lnTo>
                        <a:pt x="3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3" y="16"/>
                      </a:lnTo>
                      <a:lnTo>
                        <a:pt x="5" y="11"/>
                      </a:lnTo>
                      <a:lnTo>
                        <a:pt x="8" y="7"/>
                      </a:lnTo>
                      <a:lnTo>
                        <a:pt x="16" y="1"/>
                      </a:lnTo>
                      <a:lnTo>
                        <a:pt x="28" y="0"/>
                      </a:lnTo>
                      <a:lnTo>
                        <a:pt x="38" y="1"/>
                      </a:lnTo>
                      <a:lnTo>
                        <a:pt x="47" y="7"/>
                      </a:lnTo>
                      <a:lnTo>
                        <a:pt x="49" y="11"/>
                      </a:lnTo>
                      <a:lnTo>
                        <a:pt x="52" y="16"/>
                      </a:lnTo>
                      <a:lnTo>
                        <a:pt x="55" y="21"/>
                      </a:lnTo>
                      <a:lnTo>
                        <a:pt x="56" y="27"/>
                      </a:lnTo>
                      <a:lnTo>
                        <a:pt x="52" y="38"/>
                      </a:lnTo>
                      <a:lnTo>
                        <a:pt x="47" y="46"/>
                      </a:lnTo>
                      <a:lnTo>
                        <a:pt x="38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7" name="Freeform 99"/>
                <p:cNvSpPr>
                  <a:spLocks/>
                </p:cNvSpPr>
                <p:nvPr/>
              </p:nvSpPr>
              <p:spPr bwMode="auto">
                <a:xfrm>
                  <a:off x="2791" y="884"/>
                  <a:ext cx="4" cy="4"/>
                </a:xfrm>
                <a:custGeom>
                  <a:avLst/>
                  <a:gdLst>
                    <a:gd name="T0" fmla="*/ 27 w 56"/>
                    <a:gd name="T1" fmla="*/ 54 h 54"/>
                    <a:gd name="T2" fmla="*/ 21 w 56"/>
                    <a:gd name="T3" fmla="*/ 53 h 54"/>
                    <a:gd name="T4" fmla="*/ 16 w 56"/>
                    <a:gd name="T5" fmla="*/ 51 h 54"/>
                    <a:gd name="T6" fmla="*/ 11 w 56"/>
                    <a:gd name="T7" fmla="*/ 48 h 54"/>
                    <a:gd name="T8" fmla="*/ 8 w 56"/>
                    <a:gd name="T9" fmla="*/ 46 h 54"/>
                    <a:gd name="T10" fmla="*/ 1 w 56"/>
                    <a:gd name="T11" fmla="*/ 38 h 54"/>
                    <a:gd name="T12" fmla="*/ 0 w 56"/>
                    <a:gd name="T13" fmla="*/ 27 h 54"/>
                    <a:gd name="T14" fmla="*/ 0 w 56"/>
                    <a:gd name="T15" fmla="*/ 21 h 54"/>
                    <a:gd name="T16" fmla="*/ 1 w 56"/>
                    <a:gd name="T17" fmla="*/ 16 h 54"/>
                    <a:gd name="T18" fmla="*/ 3 w 56"/>
                    <a:gd name="T19" fmla="*/ 11 h 54"/>
                    <a:gd name="T20" fmla="*/ 8 w 56"/>
                    <a:gd name="T21" fmla="*/ 7 h 54"/>
                    <a:gd name="T22" fmla="*/ 11 w 56"/>
                    <a:gd name="T23" fmla="*/ 3 h 54"/>
                    <a:gd name="T24" fmla="*/ 16 w 56"/>
                    <a:gd name="T25" fmla="*/ 1 h 54"/>
                    <a:gd name="T26" fmla="*/ 21 w 56"/>
                    <a:gd name="T27" fmla="*/ 0 h 54"/>
                    <a:gd name="T28" fmla="*/ 27 w 56"/>
                    <a:gd name="T29" fmla="*/ 0 h 54"/>
                    <a:gd name="T30" fmla="*/ 38 w 56"/>
                    <a:gd name="T31" fmla="*/ 1 h 54"/>
                    <a:gd name="T32" fmla="*/ 47 w 56"/>
                    <a:gd name="T33" fmla="*/ 7 h 54"/>
                    <a:gd name="T34" fmla="*/ 49 w 56"/>
                    <a:gd name="T35" fmla="*/ 11 h 54"/>
                    <a:gd name="T36" fmla="*/ 52 w 56"/>
                    <a:gd name="T37" fmla="*/ 16 h 54"/>
                    <a:gd name="T38" fmla="*/ 54 w 56"/>
                    <a:gd name="T39" fmla="*/ 21 h 54"/>
                    <a:gd name="T40" fmla="*/ 56 w 56"/>
                    <a:gd name="T41" fmla="*/ 27 h 54"/>
                    <a:gd name="T42" fmla="*/ 52 w 56"/>
                    <a:gd name="T43" fmla="*/ 38 h 54"/>
                    <a:gd name="T44" fmla="*/ 47 w 56"/>
                    <a:gd name="T45" fmla="*/ 46 h 54"/>
                    <a:gd name="T46" fmla="*/ 38 w 56"/>
                    <a:gd name="T47" fmla="*/ 51 h 54"/>
                    <a:gd name="T48" fmla="*/ 27 w 56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6" h="54">
                      <a:moveTo>
                        <a:pt x="27" y="54"/>
                      </a:moveTo>
                      <a:lnTo>
                        <a:pt x="21" y="53"/>
                      </a:lnTo>
                      <a:lnTo>
                        <a:pt x="16" y="51"/>
                      </a:lnTo>
                      <a:lnTo>
                        <a:pt x="11" y="48"/>
                      </a:lnTo>
                      <a:lnTo>
                        <a:pt x="8" y="46"/>
                      </a:lnTo>
                      <a:lnTo>
                        <a:pt x="1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8" y="1"/>
                      </a:lnTo>
                      <a:lnTo>
                        <a:pt x="47" y="7"/>
                      </a:lnTo>
                      <a:lnTo>
                        <a:pt x="49" y="11"/>
                      </a:lnTo>
                      <a:lnTo>
                        <a:pt x="52" y="16"/>
                      </a:lnTo>
                      <a:lnTo>
                        <a:pt x="54" y="21"/>
                      </a:lnTo>
                      <a:lnTo>
                        <a:pt x="56" y="27"/>
                      </a:lnTo>
                      <a:lnTo>
                        <a:pt x="52" y="38"/>
                      </a:lnTo>
                      <a:lnTo>
                        <a:pt x="47" y="46"/>
                      </a:lnTo>
                      <a:lnTo>
                        <a:pt x="38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8" name="Freeform 100"/>
                <p:cNvSpPr>
                  <a:spLocks/>
                </p:cNvSpPr>
                <p:nvPr/>
              </p:nvSpPr>
              <p:spPr bwMode="auto">
                <a:xfrm>
                  <a:off x="2769" y="884"/>
                  <a:ext cx="4" cy="4"/>
                </a:xfrm>
                <a:custGeom>
                  <a:avLst/>
                  <a:gdLst>
                    <a:gd name="T0" fmla="*/ 27 w 54"/>
                    <a:gd name="T1" fmla="*/ 54 h 54"/>
                    <a:gd name="T2" fmla="*/ 21 w 54"/>
                    <a:gd name="T3" fmla="*/ 53 h 54"/>
                    <a:gd name="T4" fmla="*/ 16 w 54"/>
                    <a:gd name="T5" fmla="*/ 51 h 54"/>
                    <a:gd name="T6" fmla="*/ 11 w 54"/>
                    <a:gd name="T7" fmla="*/ 48 h 54"/>
                    <a:gd name="T8" fmla="*/ 8 w 54"/>
                    <a:gd name="T9" fmla="*/ 46 h 54"/>
                    <a:gd name="T10" fmla="*/ 1 w 54"/>
                    <a:gd name="T11" fmla="*/ 38 h 54"/>
                    <a:gd name="T12" fmla="*/ 0 w 54"/>
                    <a:gd name="T13" fmla="*/ 27 h 54"/>
                    <a:gd name="T14" fmla="*/ 0 w 54"/>
                    <a:gd name="T15" fmla="*/ 21 h 54"/>
                    <a:gd name="T16" fmla="*/ 1 w 54"/>
                    <a:gd name="T17" fmla="*/ 16 h 54"/>
                    <a:gd name="T18" fmla="*/ 3 w 54"/>
                    <a:gd name="T19" fmla="*/ 11 h 54"/>
                    <a:gd name="T20" fmla="*/ 8 w 54"/>
                    <a:gd name="T21" fmla="*/ 7 h 54"/>
                    <a:gd name="T22" fmla="*/ 11 w 54"/>
                    <a:gd name="T23" fmla="*/ 3 h 54"/>
                    <a:gd name="T24" fmla="*/ 16 w 54"/>
                    <a:gd name="T25" fmla="*/ 1 h 54"/>
                    <a:gd name="T26" fmla="*/ 21 w 54"/>
                    <a:gd name="T27" fmla="*/ 0 h 54"/>
                    <a:gd name="T28" fmla="*/ 27 w 54"/>
                    <a:gd name="T29" fmla="*/ 0 h 54"/>
                    <a:gd name="T30" fmla="*/ 38 w 54"/>
                    <a:gd name="T31" fmla="*/ 1 h 54"/>
                    <a:gd name="T32" fmla="*/ 46 w 54"/>
                    <a:gd name="T33" fmla="*/ 7 h 54"/>
                    <a:gd name="T34" fmla="*/ 48 w 54"/>
                    <a:gd name="T35" fmla="*/ 11 h 54"/>
                    <a:gd name="T36" fmla="*/ 51 w 54"/>
                    <a:gd name="T37" fmla="*/ 16 h 54"/>
                    <a:gd name="T38" fmla="*/ 53 w 54"/>
                    <a:gd name="T39" fmla="*/ 21 h 54"/>
                    <a:gd name="T40" fmla="*/ 54 w 54"/>
                    <a:gd name="T41" fmla="*/ 27 h 54"/>
                    <a:gd name="T42" fmla="*/ 51 w 54"/>
                    <a:gd name="T43" fmla="*/ 38 h 54"/>
                    <a:gd name="T44" fmla="*/ 46 w 54"/>
                    <a:gd name="T45" fmla="*/ 46 h 54"/>
                    <a:gd name="T46" fmla="*/ 38 w 54"/>
                    <a:gd name="T47" fmla="*/ 51 h 54"/>
                    <a:gd name="T48" fmla="*/ 27 w 54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54">
                      <a:moveTo>
                        <a:pt x="27" y="54"/>
                      </a:moveTo>
                      <a:lnTo>
                        <a:pt x="21" y="53"/>
                      </a:lnTo>
                      <a:lnTo>
                        <a:pt x="16" y="51"/>
                      </a:lnTo>
                      <a:lnTo>
                        <a:pt x="11" y="48"/>
                      </a:lnTo>
                      <a:lnTo>
                        <a:pt x="8" y="46"/>
                      </a:lnTo>
                      <a:lnTo>
                        <a:pt x="1" y="38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1" y="3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8" y="1"/>
                      </a:lnTo>
                      <a:lnTo>
                        <a:pt x="46" y="7"/>
                      </a:lnTo>
                      <a:lnTo>
                        <a:pt x="48" y="11"/>
                      </a:lnTo>
                      <a:lnTo>
                        <a:pt x="51" y="16"/>
                      </a:lnTo>
                      <a:lnTo>
                        <a:pt x="53" y="21"/>
                      </a:lnTo>
                      <a:lnTo>
                        <a:pt x="54" y="27"/>
                      </a:lnTo>
                      <a:lnTo>
                        <a:pt x="51" y="38"/>
                      </a:lnTo>
                      <a:lnTo>
                        <a:pt x="46" y="46"/>
                      </a:lnTo>
                      <a:lnTo>
                        <a:pt x="38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69" name="Freeform 101"/>
                <p:cNvSpPr>
                  <a:spLocks/>
                </p:cNvSpPr>
                <p:nvPr/>
              </p:nvSpPr>
              <p:spPr bwMode="auto">
                <a:xfrm>
                  <a:off x="2867" y="908"/>
                  <a:ext cx="4" cy="4"/>
                </a:xfrm>
                <a:custGeom>
                  <a:avLst/>
                  <a:gdLst>
                    <a:gd name="T0" fmla="*/ 27 w 54"/>
                    <a:gd name="T1" fmla="*/ 54 h 54"/>
                    <a:gd name="T2" fmla="*/ 21 w 54"/>
                    <a:gd name="T3" fmla="*/ 53 h 54"/>
                    <a:gd name="T4" fmla="*/ 16 w 54"/>
                    <a:gd name="T5" fmla="*/ 51 h 54"/>
                    <a:gd name="T6" fmla="*/ 11 w 54"/>
                    <a:gd name="T7" fmla="*/ 48 h 54"/>
                    <a:gd name="T8" fmla="*/ 7 w 54"/>
                    <a:gd name="T9" fmla="*/ 46 h 54"/>
                    <a:gd name="T10" fmla="*/ 1 w 54"/>
                    <a:gd name="T11" fmla="*/ 36 h 54"/>
                    <a:gd name="T12" fmla="*/ 0 w 54"/>
                    <a:gd name="T13" fmla="*/ 28 h 54"/>
                    <a:gd name="T14" fmla="*/ 0 w 54"/>
                    <a:gd name="T15" fmla="*/ 22 h 54"/>
                    <a:gd name="T16" fmla="*/ 1 w 54"/>
                    <a:gd name="T17" fmla="*/ 15 h 54"/>
                    <a:gd name="T18" fmla="*/ 3 w 54"/>
                    <a:gd name="T19" fmla="*/ 10 h 54"/>
                    <a:gd name="T20" fmla="*/ 7 w 54"/>
                    <a:gd name="T21" fmla="*/ 7 h 54"/>
                    <a:gd name="T22" fmla="*/ 11 w 54"/>
                    <a:gd name="T23" fmla="*/ 4 h 54"/>
                    <a:gd name="T24" fmla="*/ 16 w 54"/>
                    <a:gd name="T25" fmla="*/ 2 h 54"/>
                    <a:gd name="T26" fmla="*/ 21 w 54"/>
                    <a:gd name="T27" fmla="*/ 0 h 54"/>
                    <a:gd name="T28" fmla="*/ 27 w 54"/>
                    <a:gd name="T29" fmla="*/ 0 h 54"/>
                    <a:gd name="T30" fmla="*/ 38 w 54"/>
                    <a:gd name="T31" fmla="*/ 2 h 54"/>
                    <a:gd name="T32" fmla="*/ 46 w 54"/>
                    <a:gd name="T33" fmla="*/ 7 h 54"/>
                    <a:gd name="T34" fmla="*/ 48 w 54"/>
                    <a:gd name="T35" fmla="*/ 10 h 54"/>
                    <a:gd name="T36" fmla="*/ 51 w 54"/>
                    <a:gd name="T37" fmla="*/ 15 h 54"/>
                    <a:gd name="T38" fmla="*/ 53 w 54"/>
                    <a:gd name="T39" fmla="*/ 22 h 54"/>
                    <a:gd name="T40" fmla="*/ 54 w 54"/>
                    <a:gd name="T41" fmla="*/ 28 h 54"/>
                    <a:gd name="T42" fmla="*/ 51 w 54"/>
                    <a:gd name="T43" fmla="*/ 36 h 54"/>
                    <a:gd name="T44" fmla="*/ 46 w 54"/>
                    <a:gd name="T45" fmla="*/ 46 h 54"/>
                    <a:gd name="T46" fmla="*/ 38 w 54"/>
                    <a:gd name="T47" fmla="*/ 51 h 54"/>
                    <a:gd name="T48" fmla="*/ 27 w 54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4" h="54">
                      <a:moveTo>
                        <a:pt x="27" y="54"/>
                      </a:moveTo>
                      <a:lnTo>
                        <a:pt x="21" y="53"/>
                      </a:lnTo>
                      <a:lnTo>
                        <a:pt x="16" y="51"/>
                      </a:lnTo>
                      <a:lnTo>
                        <a:pt x="11" y="48"/>
                      </a:lnTo>
                      <a:lnTo>
                        <a:pt x="7" y="46"/>
                      </a:lnTo>
                      <a:lnTo>
                        <a:pt x="1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1" y="15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8" y="2"/>
                      </a:lnTo>
                      <a:lnTo>
                        <a:pt x="46" y="7"/>
                      </a:lnTo>
                      <a:lnTo>
                        <a:pt x="48" y="10"/>
                      </a:lnTo>
                      <a:lnTo>
                        <a:pt x="51" y="15"/>
                      </a:lnTo>
                      <a:lnTo>
                        <a:pt x="53" y="22"/>
                      </a:lnTo>
                      <a:lnTo>
                        <a:pt x="54" y="28"/>
                      </a:lnTo>
                      <a:lnTo>
                        <a:pt x="51" y="36"/>
                      </a:lnTo>
                      <a:lnTo>
                        <a:pt x="46" y="46"/>
                      </a:lnTo>
                      <a:lnTo>
                        <a:pt x="38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0" name="Freeform 102"/>
                <p:cNvSpPr>
                  <a:spLocks/>
                </p:cNvSpPr>
                <p:nvPr/>
              </p:nvSpPr>
              <p:spPr bwMode="auto">
                <a:xfrm>
                  <a:off x="2845" y="908"/>
                  <a:ext cx="4" cy="4"/>
                </a:xfrm>
                <a:custGeom>
                  <a:avLst/>
                  <a:gdLst>
                    <a:gd name="T0" fmla="*/ 28 w 55"/>
                    <a:gd name="T1" fmla="*/ 54 h 54"/>
                    <a:gd name="T2" fmla="*/ 22 w 55"/>
                    <a:gd name="T3" fmla="*/ 53 h 54"/>
                    <a:gd name="T4" fmla="*/ 16 w 55"/>
                    <a:gd name="T5" fmla="*/ 51 h 54"/>
                    <a:gd name="T6" fmla="*/ 10 w 55"/>
                    <a:gd name="T7" fmla="*/ 48 h 54"/>
                    <a:gd name="T8" fmla="*/ 7 w 55"/>
                    <a:gd name="T9" fmla="*/ 46 h 54"/>
                    <a:gd name="T10" fmla="*/ 2 w 55"/>
                    <a:gd name="T11" fmla="*/ 36 h 54"/>
                    <a:gd name="T12" fmla="*/ 0 w 55"/>
                    <a:gd name="T13" fmla="*/ 28 h 54"/>
                    <a:gd name="T14" fmla="*/ 0 w 55"/>
                    <a:gd name="T15" fmla="*/ 22 h 54"/>
                    <a:gd name="T16" fmla="*/ 2 w 55"/>
                    <a:gd name="T17" fmla="*/ 15 h 54"/>
                    <a:gd name="T18" fmla="*/ 4 w 55"/>
                    <a:gd name="T19" fmla="*/ 10 h 54"/>
                    <a:gd name="T20" fmla="*/ 7 w 55"/>
                    <a:gd name="T21" fmla="*/ 7 h 54"/>
                    <a:gd name="T22" fmla="*/ 10 w 55"/>
                    <a:gd name="T23" fmla="*/ 4 h 54"/>
                    <a:gd name="T24" fmla="*/ 16 w 55"/>
                    <a:gd name="T25" fmla="*/ 2 h 54"/>
                    <a:gd name="T26" fmla="*/ 22 w 55"/>
                    <a:gd name="T27" fmla="*/ 0 h 54"/>
                    <a:gd name="T28" fmla="*/ 28 w 55"/>
                    <a:gd name="T29" fmla="*/ 0 h 54"/>
                    <a:gd name="T30" fmla="*/ 39 w 55"/>
                    <a:gd name="T31" fmla="*/ 2 h 54"/>
                    <a:gd name="T32" fmla="*/ 47 w 55"/>
                    <a:gd name="T33" fmla="*/ 7 h 54"/>
                    <a:gd name="T34" fmla="*/ 49 w 55"/>
                    <a:gd name="T35" fmla="*/ 10 h 54"/>
                    <a:gd name="T36" fmla="*/ 52 w 55"/>
                    <a:gd name="T37" fmla="*/ 15 h 54"/>
                    <a:gd name="T38" fmla="*/ 54 w 55"/>
                    <a:gd name="T39" fmla="*/ 22 h 54"/>
                    <a:gd name="T40" fmla="*/ 55 w 55"/>
                    <a:gd name="T41" fmla="*/ 28 h 54"/>
                    <a:gd name="T42" fmla="*/ 52 w 55"/>
                    <a:gd name="T43" fmla="*/ 36 h 54"/>
                    <a:gd name="T44" fmla="*/ 47 w 55"/>
                    <a:gd name="T45" fmla="*/ 46 h 54"/>
                    <a:gd name="T46" fmla="*/ 39 w 55"/>
                    <a:gd name="T47" fmla="*/ 51 h 54"/>
                    <a:gd name="T48" fmla="*/ 28 w 55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4">
                      <a:moveTo>
                        <a:pt x="28" y="54"/>
                      </a:moveTo>
                      <a:lnTo>
                        <a:pt x="22" y="53"/>
                      </a:lnTo>
                      <a:lnTo>
                        <a:pt x="16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2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9" y="2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2" y="15"/>
                      </a:lnTo>
                      <a:lnTo>
                        <a:pt x="54" y="22"/>
                      </a:lnTo>
                      <a:lnTo>
                        <a:pt x="55" y="28"/>
                      </a:lnTo>
                      <a:lnTo>
                        <a:pt x="52" y="36"/>
                      </a:lnTo>
                      <a:lnTo>
                        <a:pt x="47" y="46"/>
                      </a:lnTo>
                      <a:lnTo>
                        <a:pt x="39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1" name="Freeform 103"/>
                <p:cNvSpPr>
                  <a:spLocks/>
                </p:cNvSpPr>
                <p:nvPr/>
              </p:nvSpPr>
              <p:spPr bwMode="auto">
                <a:xfrm>
                  <a:off x="2823" y="908"/>
                  <a:ext cx="5" cy="4"/>
                </a:xfrm>
                <a:custGeom>
                  <a:avLst/>
                  <a:gdLst>
                    <a:gd name="T0" fmla="*/ 28 w 55"/>
                    <a:gd name="T1" fmla="*/ 54 h 54"/>
                    <a:gd name="T2" fmla="*/ 22 w 55"/>
                    <a:gd name="T3" fmla="*/ 53 h 54"/>
                    <a:gd name="T4" fmla="*/ 16 w 55"/>
                    <a:gd name="T5" fmla="*/ 51 h 54"/>
                    <a:gd name="T6" fmla="*/ 10 w 55"/>
                    <a:gd name="T7" fmla="*/ 48 h 54"/>
                    <a:gd name="T8" fmla="*/ 7 w 55"/>
                    <a:gd name="T9" fmla="*/ 46 h 54"/>
                    <a:gd name="T10" fmla="*/ 2 w 55"/>
                    <a:gd name="T11" fmla="*/ 36 h 54"/>
                    <a:gd name="T12" fmla="*/ 0 w 55"/>
                    <a:gd name="T13" fmla="*/ 28 h 54"/>
                    <a:gd name="T14" fmla="*/ 0 w 55"/>
                    <a:gd name="T15" fmla="*/ 22 h 54"/>
                    <a:gd name="T16" fmla="*/ 2 w 55"/>
                    <a:gd name="T17" fmla="*/ 15 h 54"/>
                    <a:gd name="T18" fmla="*/ 4 w 55"/>
                    <a:gd name="T19" fmla="*/ 10 h 54"/>
                    <a:gd name="T20" fmla="*/ 7 w 55"/>
                    <a:gd name="T21" fmla="*/ 7 h 54"/>
                    <a:gd name="T22" fmla="*/ 10 w 55"/>
                    <a:gd name="T23" fmla="*/ 4 h 54"/>
                    <a:gd name="T24" fmla="*/ 16 w 55"/>
                    <a:gd name="T25" fmla="*/ 2 h 54"/>
                    <a:gd name="T26" fmla="*/ 22 w 55"/>
                    <a:gd name="T27" fmla="*/ 0 h 54"/>
                    <a:gd name="T28" fmla="*/ 28 w 55"/>
                    <a:gd name="T29" fmla="*/ 0 h 54"/>
                    <a:gd name="T30" fmla="*/ 37 w 55"/>
                    <a:gd name="T31" fmla="*/ 2 h 54"/>
                    <a:gd name="T32" fmla="*/ 47 w 55"/>
                    <a:gd name="T33" fmla="*/ 7 h 54"/>
                    <a:gd name="T34" fmla="*/ 49 w 55"/>
                    <a:gd name="T35" fmla="*/ 10 h 54"/>
                    <a:gd name="T36" fmla="*/ 52 w 55"/>
                    <a:gd name="T37" fmla="*/ 15 h 54"/>
                    <a:gd name="T38" fmla="*/ 54 w 55"/>
                    <a:gd name="T39" fmla="*/ 22 h 54"/>
                    <a:gd name="T40" fmla="*/ 55 w 55"/>
                    <a:gd name="T41" fmla="*/ 28 h 54"/>
                    <a:gd name="T42" fmla="*/ 52 w 55"/>
                    <a:gd name="T43" fmla="*/ 36 h 54"/>
                    <a:gd name="T44" fmla="*/ 47 w 55"/>
                    <a:gd name="T45" fmla="*/ 46 h 54"/>
                    <a:gd name="T46" fmla="*/ 37 w 55"/>
                    <a:gd name="T47" fmla="*/ 51 h 54"/>
                    <a:gd name="T48" fmla="*/ 28 w 55"/>
                    <a:gd name="T4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54">
                      <a:moveTo>
                        <a:pt x="28" y="54"/>
                      </a:moveTo>
                      <a:lnTo>
                        <a:pt x="22" y="53"/>
                      </a:lnTo>
                      <a:lnTo>
                        <a:pt x="16" y="51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2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7" y="2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2" y="15"/>
                      </a:lnTo>
                      <a:lnTo>
                        <a:pt x="54" y="22"/>
                      </a:lnTo>
                      <a:lnTo>
                        <a:pt x="55" y="28"/>
                      </a:lnTo>
                      <a:lnTo>
                        <a:pt x="52" y="36"/>
                      </a:lnTo>
                      <a:lnTo>
                        <a:pt x="47" y="46"/>
                      </a:lnTo>
                      <a:lnTo>
                        <a:pt x="37" y="51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2" name="Freeform 104"/>
                <p:cNvSpPr>
                  <a:spLocks/>
                </p:cNvSpPr>
                <p:nvPr/>
              </p:nvSpPr>
              <p:spPr bwMode="auto">
                <a:xfrm>
                  <a:off x="2802" y="908"/>
                  <a:ext cx="4" cy="4"/>
                </a:xfrm>
                <a:custGeom>
                  <a:avLst/>
                  <a:gdLst>
                    <a:gd name="T0" fmla="*/ 27 w 55"/>
                    <a:gd name="T1" fmla="*/ 54 h 54"/>
                    <a:gd name="T2" fmla="*/ 15 w 55"/>
                    <a:gd name="T3" fmla="*/ 51 h 54"/>
                    <a:gd name="T4" fmla="*/ 7 w 55"/>
                    <a:gd name="T5" fmla="*/ 46 h 54"/>
                    <a:gd name="T6" fmla="*/ 2 w 55"/>
                    <a:gd name="T7" fmla="*/ 36 h 54"/>
                    <a:gd name="T8" fmla="*/ 0 w 55"/>
                    <a:gd name="T9" fmla="*/ 28 h 54"/>
                    <a:gd name="T10" fmla="*/ 0 w 55"/>
                    <a:gd name="T11" fmla="*/ 22 h 54"/>
                    <a:gd name="T12" fmla="*/ 2 w 55"/>
                    <a:gd name="T13" fmla="*/ 15 h 54"/>
                    <a:gd name="T14" fmla="*/ 4 w 55"/>
                    <a:gd name="T15" fmla="*/ 10 h 54"/>
                    <a:gd name="T16" fmla="*/ 7 w 55"/>
                    <a:gd name="T17" fmla="*/ 7 h 54"/>
                    <a:gd name="T18" fmla="*/ 15 w 55"/>
                    <a:gd name="T19" fmla="*/ 2 h 54"/>
                    <a:gd name="T20" fmla="*/ 27 w 55"/>
                    <a:gd name="T21" fmla="*/ 0 h 54"/>
                    <a:gd name="T22" fmla="*/ 37 w 55"/>
                    <a:gd name="T23" fmla="*/ 2 h 54"/>
                    <a:gd name="T24" fmla="*/ 47 w 55"/>
                    <a:gd name="T25" fmla="*/ 7 h 54"/>
                    <a:gd name="T26" fmla="*/ 49 w 55"/>
                    <a:gd name="T27" fmla="*/ 10 h 54"/>
                    <a:gd name="T28" fmla="*/ 52 w 55"/>
                    <a:gd name="T29" fmla="*/ 15 h 54"/>
                    <a:gd name="T30" fmla="*/ 54 w 55"/>
                    <a:gd name="T31" fmla="*/ 22 h 54"/>
                    <a:gd name="T32" fmla="*/ 55 w 55"/>
                    <a:gd name="T33" fmla="*/ 28 h 54"/>
                    <a:gd name="T34" fmla="*/ 52 w 55"/>
                    <a:gd name="T35" fmla="*/ 36 h 54"/>
                    <a:gd name="T36" fmla="*/ 47 w 55"/>
                    <a:gd name="T37" fmla="*/ 46 h 54"/>
                    <a:gd name="T38" fmla="*/ 37 w 55"/>
                    <a:gd name="T39" fmla="*/ 51 h 54"/>
                    <a:gd name="T40" fmla="*/ 27 w 55"/>
                    <a:gd name="T41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5" h="54">
                      <a:moveTo>
                        <a:pt x="27" y="54"/>
                      </a:moveTo>
                      <a:lnTo>
                        <a:pt x="15" y="51"/>
                      </a:lnTo>
                      <a:lnTo>
                        <a:pt x="7" y="46"/>
                      </a:lnTo>
                      <a:lnTo>
                        <a:pt x="2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5" y="2"/>
                      </a:lnTo>
                      <a:lnTo>
                        <a:pt x="27" y="0"/>
                      </a:lnTo>
                      <a:lnTo>
                        <a:pt x="37" y="2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2" y="15"/>
                      </a:lnTo>
                      <a:lnTo>
                        <a:pt x="54" y="22"/>
                      </a:lnTo>
                      <a:lnTo>
                        <a:pt x="55" y="28"/>
                      </a:lnTo>
                      <a:lnTo>
                        <a:pt x="52" y="36"/>
                      </a:lnTo>
                      <a:lnTo>
                        <a:pt x="47" y="46"/>
                      </a:lnTo>
                      <a:lnTo>
                        <a:pt x="37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3" name="Freeform 105"/>
                <p:cNvSpPr>
                  <a:spLocks/>
                </p:cNvSpPr>
                <p:nvPr/>
              </p:nvSpPr>
              <p:spPr bwMode="auto">
                <a:xfrm>
                  <a:off x="2780" y="908"/>
                  <a:ext cx="4" cy="4"/>
                </a:xfrm>
                <a:custGeom>
                  <a:avLst/>
                  <a:gdLst>
                    <a:gd name="T0" fmla="*/ 27 w 55"/>
                    <a:gd name="T1" fmla="*/ 54 h 54"/>
                    <a:gd name="T2" fmla="*/ 15 w 55"/>
                    <a:gd name="T3" fmla="*/ 51 h 54"/>
                    <a:gd name="T4" fmla="*/ 7 w 55"/>
                    <a:gd name="T5" fmla="*/ 46 h 54"/>
                    <a:gd name="T6" fmla="*/ 2 w 55"/>
                    <a:gd name="T7" fmla="*/ 36 h 54"/>
                    <a:gd name="T8" fmla="*/ 0 w 55"/>
                    <a:gd name="T9" fmla="*/ 28 h 54"/>
                    <a:gd name="T10" fmla="*/ 0 w 55"/>
                    <a:gd name="T11" fmla="*/ 22 h 54"/>
                    <a:gd name="T12" fmla="*/ 2 w 55"/>
                    <a:gd name="T13" fmla="*/ 15 h 54"/>
                    <a:gd name="T14" fmla="*/ 4 w 55"/>
                    <a:gd name="T15" fmla="*/ 10 h 54"/>
                    <a:gd name="T16" fmla="*/ 7 w 55"/>
                    <a:gd name="T17" fmla="*/ 7 h 54"/>
                    <a:gd name="T18" fmla="*/ 15 w 55"/>
                    <a:gd name="T19" fmla="*/ 2 h 54"/>
                    <a:gd name="T20" fmla="*/ 27 w 55"/>
                    <a:gd name="T21" fmla="*/ 0 h 54"/>
                    <a:gd name="T22" fmla="*/ 37 w 55"/>
                    <a:gd name="T23" fmla="*/ 2 h 54"/>
                    <a:gd name="T24" fmla="*/ 47 w 55"/>
                    <a:gd name="T25" fmla="*/ 7 h 54"/>
                    <a:gd name="T26" fmla="*/ 49 w 55"/>
                    <a:gd name="T27" fmla="*/ 10 h 54"/>
                    <a:gd name="T28" fmla="*/ 52 w 55"/>
                    <a:gd name="T29" fmla="*/ 15 h 54"/>
                    <a:gd name="T30" fmla="*/ 54 w 55"/>
                    <a:gd name="T31" fmla="*/ 22 h 54"/>
                    <a:gd name="T32" fmla="*/ 55 w 55"/>
                    <a:gd name="T33" fmla="*/ 28 h 54"/>
                    <a:gd name="T34" fmla="*/ 52 w 55"/>
                    <a:gd name="T35" fmla="*/ 36 h 54"/>
                    <a:gd name="T36" fmla="*/ 47 w 55"/>
                    <a:gd name="T37" fmla="*/ 46 h 54"/>
                    <a:gd name="T38" fmla="*/ 37 w 55"/>
                    <a:gd name="T39" fmla="*/ 51 h 54"/>
                    <a:gd name="T40" fmla="*/ 27 w 55"/>
                    <a:gd name="T41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5" h="54">
                      <a:moveTo>
                        <a:pt x="27" y="54"/>
                      </a:moveTo>
                      <a:lnTo>
                        <a:pt x="15" y="51"/>
                      </a:lnTo>
                      <a:lnTo>
                        <a:pt x="7" y="46"/>
                      </a:lnTo>
                      <a:lnTo>
                        <a:pt x="2" y="36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5" y="2"/>
                      </a:lnTo>
                      <a:lnTo>
                        <a:pt x="27" y="0"/>
                      </a:lnTo>
                      <a:lnTo>
                        <a:pt x="37" y="2"/>
                      </a:lnTo>
                      <a:lnTo>
                        <a:pt x="47" y="7"/>
                      </a:lnTo>
                      <a:lnTo>
                        <a:pt x="49" y="10"/>
                      </a:lnTo>
                      <a:lnTo>
                        <a:pt x="52" y="15"/>
                      </a:lnTo>
                      <a:lnTo>
                        <a:pt x="54" y="22"/>
                      </a:lnTo>
                      <a:lnTo>
                        <a:pt x="55" y="28"/>
                      </a:lnTo>
                      <a:lnTo>
                        <a:pt x="52" y="36"/>
                      </a:lnTo>
                      <a:lnTo>
                        <a:pt x="47" y="46"/>
                      </a:lnTo>
                      <a:lnTo>
                        <a:pt x="37" y="51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4" name="Freeform 106"/>
                <p:cNvSpPr>
                  <a:spLocks/>
                </p:cNvSpPr>
                <p:nvPr/>
              </p:nvSpPr>
              <p:spPr bwMode="auto">
                <a:xfrm>
                  <a:off x="2826" y="1034"/>
                  <a:ext cx="54" cy="19"/>
                </a:xfrm>
                <a:custGeom>
                  <a:avLst/>
                  <a:gdLst>
                    <a:gd name="T0" fmla="*/ 0 w 710"/>
                    <a:gd name="T1" fmla="*/ 244 h 244"/>
                    <a:gd name="T2" fmla="*/ 6 w 710"/>
                    <a:gd name="T3" fmla="*/ 194 h 244"/>
                    <a:gd name="T4" fmla="*/ 27 w 710"/>
                    <a:gd name="T5" fmla="*/ 149 h 244"/>
                    <a:gd name="T6" fmla="*/ 61 w 710"/>
                    <a:gd name="T7" fmla="*/ 106 h 244"/>
                    <a:gd name="T8" fmla="*/ 104 w 710"/>
                    <a:gd name="T9" fmla="*/ 71 h 244"/>
                    <a:gd name="T10" fmla="*/ 155 w 710"/>
                    <a:gd name="T11" fmla="*/ 41 h 244"/>
                    <a:gd name="T12" fmla="*/ 217 w 710"/>
                    <a:gd name="T13" fmla="*/ 19 h 244"/>
                    <a:gd name="T14" fmla="*/ 283 w 710"/>
                    <a:gd name="T15" fmla="*/ 4 h 244"/>
                    <a:gd name="T16" fmla="*/ 355 w 710"/>
                    <a:gd name="T17" fmla="*/ 0 h 244"/>
                    <a:gd name="T18" fmla="*/ 426 w 710"/>
                    <a:gd name="T19" fmla="*/ 4 h 244"/>
                    <a:gd name="T20" fmla="*/ 493 w 710"/>
                    <a:gd name="T21" fmla="*/ 19 h 244"/>
                    <a:gd name="T22" fmla="*/ 553 w 710"/>
                    <a:gd name="T23" fmla="*/ 41 h 244"/>
                    <a:gd name="T24" fmla="*/ 606 w 710"/>
                    <a:gd name="T25" fmla="*/ 71 h 244"/>
                    <a:gd name="T26" fmla="*/ 649 w 710"/>
                    <a:gd name="T27" fmla="*/ 106 h 244"/>
                    <a:gd name="T28" fmla="*/ 682 w 710"/>
                    <a:gd name="T29" fmla="*/ 149 h 244"/>
                    <a:gd name="T30" fmla="*/ 702 w 710"/>
                    <a:gd name="T31" fmla="*/ 194 h 244"/>
                    <a:gd name="T32" fmla="*/ 710 w 710"/>
                    <a:gd name="T33" fmla="*/ 244 h 244"/>
                    <a:gd name="T34" fmla="*/ 0 w 710"/>
                    <a:gd name="T35" fmla="*/ 24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0" h="244">
                      <a:moveTo>
                        <a:pt x="0" y="244"/>
                      </a:moveTo>
                      <a:lnTo>
                        <a:pt x="6" y="194"/>
                      </a:lnTo>
                      <a:lnTo>
                        <a:pt x="27" y="149"/>
                      </a:lnTo>
                      <a:lnTo>
                        <a:pt x="61" y="106"/>
                      </a:lnTo>
                      <a:lnTo>
                        <a:pt x="104" y="71"/>
                      </a:lnTo>
                      <a:lnTo>
                        <a:pt x="155" y="41"/>
                      </a:lnTo>
                      <a:lnTo>
                        <a:pt x="217" y="19"/>
                      </a:lnTo>
                      <a:lnTo>
                        <a:pt x="283" y="4"/>
                      </a:lnTo>
                      <a:lnTo>
                        <a:pt x="355" y="0"/>
                      </a:lnTo>
                      <a:lnTo>
                        <a:pt x="426" y="4"/>
                      </a:lnTo>
                      <a:lnTo>
                        <a:pt x="493" y="19"/>
                      </a:lnTo>
                      <a:lnTo>
                        <a:pt x="553" y="41"/>
                      </a:lnTo>
                      <a:lnTo>
                        <a:pt x="606" y="71"/>
                      </a:lnTo>
                      <a:lnTo>
                        <a:pt x="649" y="106"/>
                      </a:lnTo>
                      <a:lnTo>
                        <a:pt x="682" y="149"/>
                      </a:lnTo>
                      <a:lnTo>
                        <a:pt x="702" y="194"/>
                      </a:lnTo>
                      <a:lnTo>
                        <a:pt x="710" y="244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75" name="Freeform 107"/>
                <p:cNvSpPr>
                  <a:spLocks/>
                </p:cNvSpPr>
                <p:nvPr/>
              </p:nvSpPr>
              <p:spPr bwMode="auto">
                <a:xfrm>
                  <a:off x="2771" y="1034"/>
                  <a:ext cx="54" cy="19"/>
                </a:xfrm>
                <a:custGeom>
                  <a:avLst/>
                  <a:gdLst>
                    <a:gd name="T0" fmla="*/ 0 w 710"/>
                    <a:gd name="T1" fmla="*/ 244 h 244"/>
                    <a:gd name="T2" fmla="*/ 6 w 710"/>
                    <a:gd name="T3" fmla="*/ 194 h 244"/>
                    <a:gd name="T4" fmla="*/ 27 w 710"/>
                    <a:gd name="T5" fmla="*/ 149 h 244"/>
                    <a:gd name="T6" fmla="*/ 59 w 710"/>
                    <a:gd name="T7" fmla="*/ 106 h 244"/>
                    <a:gd name="T8" fmla="*/ 103 w 710"/>
                    <a:gd name="T9" fmla="*/ 71 h 244"/>
                    <a:gd name="T10" fmla="*/ 155 w 710"/>
                    <a:gd name="T11" fmla="*/ 41 h 244"/>
                    <a:gd name="T12" fmla="*/ 216 w 710"/>
                    <a:gd name="T13" fmla="*/ 19 h 244"/>
                    <a:gd name="T14" fmla="*/ 282 w 710"/>
                    <a:gd name="T15" fmla="*/ 4 h 244"/>
                    <a:gd name="T16" fmla="*/ 355 w 710"/>
                    <a:gd name="T17" fmla="*/ 0 h 244"/>
                    <a:gd name="T18" fmla="*/ 426 w 710"/>
                    <a:gd name="T19" fmla="*/ 4 h 244"/>
                    <a:gd name="T20" fmla="*/ 492 w 710"/>
                    <a:gd name="T21" fmla="*/ 19 h 244"/>
                    <a:gd name="T22" fmla="*/ 553 w 710"/>
                    <a:gd name="T23" fmla="*/ 41 h 244"/>
                    <a:gd name="T24" fmla="*/ 606 w 710"/>
                    <a:gd name="T25" fmla="*/ 71 h 244"/>
                    <a:gd name="T26" fmla="*/ 648 w 710"/>
                    <a:gd name="T27" fmla="*/ 106 h 244"/>
                    <a:gd name="T28" fmla="*/ 681 w 710"/>
                    <a:gd name="T29" fmla="*/ 149 h 244"/>
                    <a:gd name="T30" fmla="*/ 702 w 710"/>
                    <a:gd name="T31" fmla="*/ 194 h 244"/>
                    <a:gd name="T32" fmla="*/ 710 w 710"/>
                    <a:gd name="T33" fmla="*/ 244 h 244"/>
                    <a:gd name="T34" fmla="*/ 0 w 710"/>
                    <a:gd name="T35" fmla="*/ 24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0" h="244">
                      <a:moveTo>
                        <a:pt x="0" y="244"/>
                      </a:moveTo>
                      <a:lnTo>
                        <a:pt x="6" y="194"/>
                      </a:lnTo>
                      <a:lnTo>
                        <a:pt x="27" y="149"/>
                      </a:lnTo>
                      <a:lnTo>
                        <a:pt x="59" y="106"/>
                      </a:lnTo>
                      <a:lnTo>
                        <a:pt x="103" y="71"/>
                      </a:lnTo>
                      <a:lnTo>
                        <a:pt x="155" y="41"/>
                      </a:lnTo>
                      <a:lnTo>
                        <a:pt x="216" y="19"/>
                      </a:lnTo>
                      <a:lnTo>
                        <a:pt x="282" y="4"/>
                      </a:lnTo>
                      <a:lnTo>
                        <a:pt x="355" y="0"/>
                      </a:lnTo>
                      <a:lnTo>
                        <a:pt x="426" y="4"/>
                      </a:lnTo>
                      <a:lnTo>
                        <a:pt x="492" y="19"/>
                      </a:lnTo>
                      <a:lnTo>
                        <a:pt x="553" y="41"/>
                      </a:lnTo>
                      <a:lnTo>
                        <a:pt x="606" y="71"/>
                      </a:lnTo>
                      <a:lnTo>
                        <a:pt x="648" y="106"/>
                      </a:lnTo>
                      <a:lnTo>
                        <a:pt x="681" y="149"/>
                      </a:lnTo>
                      <a:lnTo>
                        <a:pt x="702" y="194"/>
                      </a:lnTo>
                      <a:lnTo>
                        <a:pt x="710" y="244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7276" name="Picture 108" descr="Teddy Bear 0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2" y="620"/>
                <a:ext cx="339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7" name="Picture 109" descr="Doll - Clown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" y="660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8" name="Picture 110" descr="Stuffed Duc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2" y="634"/>
                <a:ext cx="269" cy="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9" name="Picture 111" descr="Doll - Clown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" y="1392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0" name="Picture 112" descr="Doll - Clown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4" y="588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1" name="Picture 113" descr="Doll - Clown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1284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2" name="Picture 114" descr="Doll - Clown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8" y="624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3" name="Picture 115" descr="Doll - Clown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" y="984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4" name="Picture 116" descr="Doll - Clown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" y="660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5" name="Picture 117" descr="Doll - Clown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8" y="864"/>
                <a:ext cx="296" cy="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6" name="Picture 118" descr="Stuffed Duc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1522"/>
                <a:ext cx="269" cy="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7" name="Picture 119" descr="Stuffed Duc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054"/>
                <a:ext cx="269" cy="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8" name="Picture 120" descr="Stuffed Duc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" y="1078"/>
                <a:ext cx="269" cy="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9" name="Picture 121" descr="Stuffed Duck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1462"/>
                <a:ext cx="269" cy="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0" name="Picture 122" descr="Teddy Bear 0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4" y="1448"/>
                <a:ext cx="339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1" name="Picture 123" descr="Teddy Bear 0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" y="1508"/>
                <a:ext cx="339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2" name="Picture 124" descr="Teddy Bear 0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" y="1136"/>
                <a:ext cx="339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293" name="Rectangle 125" descr="Parchment"/>
            <p:cNvSpPr>
              <a:spLocks noChangeArrowheads="1"/>
            </p:cNvSpPr>
            <p:nvPr/>
          </p:nvSpPr>
          <p:spPr bwMode="auto">
            <a:xfrm>
              <a:off x="122" y="2034"/>
              <a:ext cx="4384" cy="44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Ratios can be </a:t>
              </a:r>
              <a:r>
                <a:rPr lang="en-GB" altLang="en-US" sz="2000" smtClean="0">
                  <a:solidFill>
                    <a:srgbClr val="3366FF"/>
                  </a:solidFill>
                  <a:latin typeface="Comic Sans MS" pitchFamily="66" charset="0"/>
                </a:rPr>
                <a:t>simplified</a:t>
              </a: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 in the same way as fractions. Divide both sides by the </a:t>
              </a:r>
              <a:r>
                <a:rPr lang="en-GB" altLang="en-US" sz="2000" smtClean="0">
                  <a:solidFill>
                    <a:srgbClr val="3366FF"/>
                  </a:solidFill>
                  <a:latin typeface="Comic Sans MS" pitchFamily="66" charset="0"/>
                </a:rPr>
                <a:t>Highest Common Factor (HCF).</a:t>
              </a:r>
            </a:p>
          </p:txBody>
        </p:sp>
      </p:grpSp>
      <p:grpSp>
        <p:nvGrpSpPr>
          <p:cNvPr id="7294" name="Group 126"/>
          <p:cNvGrpSpPr>
            <a:grpSpLocks/>
          </p:cNvGrpSpPr>
          <p:nvPr/>
        </p:nvGrpSpPr>
        <p:grpSpPr bwMode="auto">
          <a:xfrm>
            <a:off x="517525" y="4446588"/>
            <a:ext cx="7656513" cy="2109787"/>
            <a:chOff x="326" y="2801"/>
            <a:chExt cx="4823" cy="1329"/>
          </a:xfrm>
        </p:grpSpPr>
        <p:grpSp>
          <p:nvGrpSpPr>
            <p:cNvPr id="7295" name="Group 127"/>
            <p:cNvGrpSpPr>
              <a:grpSpLocks/>
            </p:cNvGrpSpPr>
            <p:nvPr/>
          </p:nvGrpSpPr>
          <p:grpSpPr bwMode="auto">
            <a:xfrm>
              <a:off x="326" y="3857"/>
              <a:ext cx="4823" cy="273"/>
              <a:chOff x="459" y="2508"/>
              <a:chExt cx="4823" cy="273"/>
            </a:xfrm>
          </p:grpSpPr>
          <p:grpSp>
            <p:nvGrpSpPr>
              <p:cNvPr id="7296" name="Group 128"/>
              <p:cNvGrpSpPr>
                <a:grpSpLocks/>
              </p:cNvGrpSpPr>
              <p:nvPr/>
            </p:nvGrpSpPr>
            <p:grpSpPr bwMode="auto">
              <a:xfrm>
                <a:off x="459" y="2508"/>
                <a:ext cx="1771" cy="273"/>
                <a:chOff x="3872" y="1740"/>
                <a:chExt cx="1660" cy="273"/>
              </a:xfrm>
            </p:grpSpPr>
            <p:sp>
              <p:nvSpPr>
                <p:cNvPr id="7297" name="Rectangle 129" descr="Parchment"/>
                <p:cNvSpPr>
                  <a:spLocks noChangeArrowheads="1"/>
                </p:cNvSpPr>
                <p:nvPr/>
              </p:nvSpPr>
              <p:spPr bwMode="auto">
                <a:xfrm>
                  <a:off x="3872" y="1740"/>
                  <a:ext cx="1660" cy="272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98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896" y="1763"/>
                  <a:ext cx="142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 altLang="en-US" sz="2000" smtClean="0">
                      <a:solidFill>
                        <a:srgbClr val="000000"/>
                      </a:solidFill>
                      <a:latin typeface="Comic Sans MS" pitchFamily="66" charset="0"/>
                    </a:rPr>
                    <a:t>Clowns:Ducks  = </a:t>
                  </a:r>
                </a:p>
              </p:txBody>
            </p:sp>
          </p:grpSp>
          <p:sp>
            <p:nvSpPr>
              <p:cNvPr id="7299" name="Text Box 131" descr="Parchment"/>
              <p:cNvSpPr txBox="1">
                <a:spLocks noChangeArrowheads="1"/>
              </p:cNvSpPr>
              <p:nvPr/>
            </p:nvSpPr>
            <p:spPr bwMode="auto">
              <a:xfrm>
                <a:off x="2486" y="2516"/>
                <a:ext cx="2796" cy="25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3</a:t>
                </a:r>
                <a:r>
                  <a:rPr lang="en-GB" altLang="en-US" sz="2000" smtClean="0">
                    <a:solidFill>
                      <a:srgbClr val="000000"/>
                    </a:solidFill>
                    <a:latin typeface="Comic Sans MS" pitchFamily="66" charset="0"/>
                  </a:rPr>
                  <a:t> clowns for every </a:t>
                </a: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2</a:t>
                </a:r>
                <a:r>
                  <a:rPr lang="en-GB" altLang="en-US" sz="2000" smtClean="0">
                    <a:solidFill>
                      <a:srgbClr val="000000"/>
                    </a:solidFill>
                    <a:latin typeface="Comic Sans MS" pitchFamily="66" charset="0"/>
                  </a:rPr>
                  <a:t> ducks.</a:t>
                </a:r>
              </a:p>
            </p:txBody>
          </p:sp>
          <p:sp>
            <p:nvSpPr>
              <p:cNvPr id="7300" name="Text Box 132"/>
              <p:cNvSpPr txBox="1">
                <a:spLocks noChangeArrowheads="1"/>
              </p:cNvSpPr>
              <p:nvPr/>
            </p:nvSpPr>
            <p:spPr bwMode="auto">
              <a:xfrm>
                <a:off x="1720" y="2523"/>
                <a:ext cx="4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3366FF"/>
                    </a:solidFill>
                    <a:latin typeface="Comic Sans MS" pitchFamily="66" charset="0"/>
                  </a:rPr>
                  <a:t>3:2</a:t>
                </a:r>
              </a:p>
            </p:txBody>
          </p:sp>
        </p:grpSp>
        <p:grpSp>
          <p:nvGrpSpPr>
            <p:cNvPr id="7301" name="Group 133"/>
            <p:cNvGrpSpPr>
              <a:grpSpLocks/>
            </p:cNvGrpSpPr>
            <p:nvPr/>
          </p:nvGrpSpPr>
          <p:grpSpPr bwMode="auto">
            <a:xfrm>
              <a:off x="559" y="2801"/>
              <a:ext cx="1128" cy="975"/>
              <a:chOff x="523" y="2825"/>
              <a:chExt cx="1128" cy="975"/>
            </a:xfrm>
          </p:grpSpPr>
          <p:sp>
            <p:nvSpPr>
              <p:cNvPr id="7302" name="Line 134"/>
              <p:cNvSpPr>
                <a:spLocks noChangeShapeType="1"/>
              </p:cNvSpPr>
              <p:nvPr/>
            </p:nvSpPr>
            <p:spPr bwMode="auto">
              <a:xfrm>
                <a:off x="965" y="3114"/>
                <a:ext cx="0" cy="45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03" name="Text Box 135"/>
              <p:cNvSpPr txBox="1">
                <a:spLocks noChangeArrowheads="1"/>
              </p:cNvSpPr>
              <p:nvPr/>
            </p:nvSpPr>
            <p:spPr bwMode="auto">
              <a:xfrm>
                <a:off x="523" y="3550"/>
                <a:ext cx="11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FFFFFF"/>
                    </a:solidFill>
                    <a:latin typeface="Comic Sans MS" pitchFamily="66" charset="0"/>
                  </a:rPr>
                  <a:t>Equivalently</a:t>
                </a:r>
              </a:p>
            </p:txBody>
          </p:sp>
          <p:sp>
            <p:nvSpPr>
              <p:cNvPr id="7304" name="Text Box 136"/>
              <p:cNvSpPr txBox="1">
                <a:spLocks noChangeArrowheads="1"/>
              </p:cNvSpPr>
              <p:nvPr/>
            </p:nvSpPr>
            <p:spPr bwMode="auto">
              <a:xfrm>
                <a:off x="698" y="2825"/>
                <a:ext cx="7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000" smtClean="0">
                    <a:solidFill>
                      <a:srgbClr val="FFFFFF"/>
                    </a:solidFill>
                    <a:latin typeface="Comic Sans MS" pitchFamily="66" charset="0"/>
                    <a:sym typeface="Symbol" pitchFamily="18" charset="2"/>
                  </a:rPr>
                  <a:t> by 3</a:t>
                </a:r>
                <a:endParaRPr lang="en-GB" altLang="en-US" sz="2000" smtClean="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7689850" y="5734050"/>
            <a:ext cx="1201738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  <a:latin typeface="Comic Sans MS" pitchFamily="66" charset="0"/>
              </a:rPr>
              <a:t>A Picture</a:t>
            </a:r>
          </a:p>
        </p:txBody>
      </p:sp>
      <p:sp>
        <p:nvSpPr>
          <p:cNvPr id="7306" name="Oval 138"/>
          <p:cNvSpPr>
            <a:spLocks noChangeArrowheads="1"/>
          </p:cNvSpPr>
          <p:nvPr/>
        </p:nvSpPr>
        <p:spPr bwMode="auto">
          <a:xfrm>
            <a:off x="1838325" y="4629150"/>
            <a:ext cx="2190750" cy="126682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7307" name="Oval 139"/>
          <p:cNvSpPr>
            <a:spLocks noChangeArrowheads="1"/>
          </p:cNvSpPr>
          <p:nvPr/>
        </p:nvSpPr>
        <p:spPr bwMode="auto">
          <a:xfrm>
            <a:off x="3924300" y="4610100"/>
            <a:ext cx="2190750" cy="126682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7308" name="Oval 140"/>
          <p:cNvSpPr>
            <a:spLocks noChangeArrowheads="1"/>
          </p:cNvSpPr>
          <p:nvPr/>
        </p:nvSpPr>
        <p:spPr bwMode="auto">
          <a:xfrm>
            <a:off x="6000750" y="4638675"/>
            <a:ext cx="2190750" cy="126682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  <p:sp>
        <p:nvSpPr>
          <p:cNvPr id="7309" name="Rectangle 1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250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4" grpId="0" animBg="1" autoUpdateAnimBg="0"/>
      <p:bldP spid="7175" grpId="0" autoUpdateAnimBg="0"/>
      <p:bldP spid="7305" grpId="0" animBg="1" autoUpdateAnimBg="0"/>
      <p:bldP spid="7306" grpId="0" animBg="1"/>
      <p:bldP spid="7307" grpId="0" animBg="1"/>
      <p:bldP spid="73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 descr="Parchment"/>
          <p:cNvSpPr txBox="1">
            <a:spLocks noChangeArrowheads="1"/>
          </p:cNvSpPr>
          <p:nvPr/>
        </p:nvSpPr>
        <p:spPr bwMode="auto">
          <a:xfrm>
            <a:off x="628650" y="4648200"/>
            <a:ext cx="3943350" cy="406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Hearts: Clubs =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28900" y="466725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12:6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371850" y="466725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=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2:1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609600" y="247650"/>
            <a:ext cx="8191500" cy="4186238"/>
            <a:chOff x="384" y="156"/>
            <a:chExt cx="5160" cy="2637"/>
          </a:xfrm>
        </p:grpSpPr>
        <p:sp>
          <p:nvSpPr>
            <p:cNvPr id="8198" name="Text Box 6" descr="Parchment"/>
            <p:cNvSpPr txBox="1">
              <a:spLocks noChangeArrowheads="1"/>
            </p:cNvSpPr>
            <p:nvPr/>
          </p:nvSpPr>
          <p:spPr bwMode="auto">
            <a:xfrm>
              <a:off x="384" y="2484"/>
              <a:ext cx="3468" cy="25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000000"/>
                  </a:solidFill>
                  <a:latin typeface="Comic Sans MS" pitchFamily="66" charset="0"/>
                </a:rPr>
                <a:t>Write the following ratios in </a:t>
              </a:r>
              <a:r>
                <a:rPr lang="en-GB" altLang="en-US" sz="2000" smtClean="0">
                  <a:solidFill>
                    <a:srgbClr val="3366FF"/>
                  </a:solidFill>
                  <a:latin typeface="Comic Sans MS" pitchFamily="66" charset="0"/>
                </a:rPr>
                <a:t>simplest form.</a:t>
              </a:r>
            </a:p>
          </p:txBody>
        </p:sp>
        <p:grpSp>
          <p:nvGrpSpPr>
            <p:cNvPr id="8199" name="Group 7"/>
            <p:cNvGrpSpPr>
              <a:grpSpLocks/>
            </p:cNvGrpSpPr>
            <p:nvPr/>
          </p:nvGrpSpPr>
          <p:grpSpPr bwMode="auto">
            <a:xfrm>
              <a:off x="396" y="156"/>
              <a:ext cx="5148" cy="2637"/>
              <a:chOff x="396" y="156"/>
              <a:chExt cx="5148" cy="2637"/>
            </a:xfrm>
          </p:grpSpPr>
          <p:grpSp>
            <p:nvGrpSpPr>
              <p:cNvPr id="8200" name="Group 8"/>
              <p:cNvGrpSpPr>
                <a:grpSpLocks/>
              </p:cNvGrpSpPr>
              <p:nvPr/>
            </p:nvGrpSpPr>
            <p:grpSpPr bwMode="auto">
              <a:xfrm>
                <a:off x="396" y="156"/>
                <a:ext cx="5148" cy="2208"/>
                <a:chOff x="396" y="204"/>
                <a:chExt cx="5148" cy="2208"/>
              </a:xfrm>
            </p:grpSpPr>
            <p:grpSp>
              <p:nvGrpSpPr>
                <p:cNvPr id="8201" name="Group 9"/>
                <p:cNvGrpSpPr>
                  <a:grpSpLocks/>
                </p:cNvGrpSpPr>
                <p:nvPr/>
              </p:nvGrpSpPr>
              <p:grpSpPr bwMode="auto">
                <a:xfrm>
                  <a:off x="444" y="204"/>
                  <a:ext cx="4836" cy="664"/>
                  <a:chOff x="444" y="204"/>
                  <a:chExt cx="4836" cy="664"/>
                </a:xfrm>
              </p:grpSpPr>
              <p:pic>
                <p:nvPicPr>
                  <p:cNvPr id="8202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" y="204"/>
                    <a:ext cx="325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20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64" y="204"/>
                    <a:ext cx="316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204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12" y="204"/>
                    <a:ext cx="277" cy="3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205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8" y="204"/>
                    <a:ext cx="331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206" name="Text Box 14" descr="Parchme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4" y="612"/>
                    <a:ext cx="732" cy="250"/>
                  </a:xfrm>
                  <a:prstGeom prst="rect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GB" altLang="en-US" sz="2000" smtClean="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Hearts</a:t>
                    </a:r>
                  </a:p>
                </p:txBody>
              </p:sp>
              <p:sp>
                <p:nvSpPr>
                  <p:cNvPr id="8207" name="Text Box 15" descr="Parchme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6" y="612"/>
                    <a:ext cx="732" cy="250"/>
                  </a:xfrm>
                  <a:prstGeom prst="rect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GB" altLang="en-US" sz="2000" smtClean="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Clubs</a:t>
                    </a:r>
                  </a:p>
                </p:txBody>
              </p:sp>
              <p:sp>
                <p:nvSpPr>
                  <p:cNvPr id="8208" name="Text Box 16" descr="Parchme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2" y="612"/>
                    <a:ext cx="912" cy="250"/>
                  </a:xfrm>
                  <a:prstGeom prst="rect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GB" altLang="en-US" sz="2000" smtClean="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Diamonds</a:t>
                    </a:r>
                  </a:p>
                </p:txBody>
              </p:sp>
              <p:sp>
                <p:nvSpPr>
                  <p:cNvPr id="8209" name="Text Box 17" descr="Parchment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618"/>
                    <a:ext cx="912" cy="250"/>
                  </a:xfrm>
                  <a:prstGeom prst="rect">
                    <a:avLst/>
                  </a:pr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GB" altLang="en-US" sz="2000" smtClean="0">
                        <a:solidFill>
                          <a:srgbClr val="000000"/>
                        </a:solidFill>
                        <a:latin typeface="Comic Sans MS" pitchFamily="66" charset="0"/>
                      </a:rPr>
                      <a:t>Spades</a:t>
                    </a:r>
                  </a:p>
                </p:txBody>
              </p:sp>
            </p:grpSp>
            <p:sp>
              <p:nvSpPr>
                <p:cNvPr id="8210" name="Rectangle 18"/>
                <p:cNvSpPr>
                  <a:spLocks noChangeArrowheads="1"/>
                </p:cNvSpPr>
                <p:nvPr/>
              </p:nvSpPr>
              <p:spPr bwMode="auto">
                <a:xfrm>
                  <a:off x="396" y="936"/>
                  <a:ext cx="5148" cy="1476"/>
                </a:xfrm>
                <a:prstGeom prst="rect">
                  <a:avLst/>
                </a:prstGeom>
                <a:gradFill rotWithShape="0">
                  <a:gsLst>
                    <a:gs pos="0">
                      <a:srgbClr val="F8F8F8">
                        <a:gamma/>
                        <a:shade val="66275"/>
                        <a:invGamma/>
                      </a:srgbClr>
                    </a:gs>
                    <a:gs pos="50000">
                      <a:srgbClr val="F8F8F8"/>
                    </a:gs>
                    <a:gs pos="100000">
                      <a:srgbClr val="F8F8F8">
                        <a:gamma/>
                        <a:shade val="66275"/>
                        <a:invGamma/>
                      </a:srgbClr>
                    </a:gs>
                  </a:gsLst>
                  <a:lin ang="18900000" scaled="1"/>
                </a:gradFill>
                <a:ln w="762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NZ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8211" name="Picture 1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" y="1128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2" name="Picture 2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" y="1140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3" name="Picture 2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" y="1080"/>
                  <a:ext cx="277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4" name="Picture 2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0" y="1548"/>
                  <a:ext cx="331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5" name="Picture 2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" y="1572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6" name="Picture 2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" y="1440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7" name="Picture 2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0" y="1116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8" name="Picture 2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8" y="1608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19" name="Picture 2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4" y="1548"/>
                  <a:ext cx="277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0" name="Picture 28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0" y="1152"/>
                  <a:ext cx="277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1" name="Picture 29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0" y="1932"/>
                  <a:ext cx="331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2" name="Picture 3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1956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3" name="Picture 3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1968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4" name="Picture 3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0" y="1968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5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00" y="1152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6" name="Picture 3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992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7" name="Picture 3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6" y="1104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8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6" y="1992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29" name="Picture 3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1104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30" name="Picture 3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2" y="1500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31" name="Picture 3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8" y="1548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32" name="Picture 4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" y="1908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33" name="Picture 4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0" y="2004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34" name="Picture 4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0" y="1068"/>
                  <a:ext cx="277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235" name="Text Box 43"/>
              <p:cNvSpPr txBox="1">
                <a:spLocks noChangeArrowheads="1"/>
              </p:cNvSpPr>
              <p:nvPr/>
            </p:nvSpPr>
            <p:spPr bwMode="auto">
              <a:xfrm>
                <a:off x="4452" y="2460"/>
                <a:ext cx="1044" cy="333"/>
              </a:xfrm>
              <a:prstGeom prst="rect">
                <a:avLst/>
              </a:prstGeom>
              <a:gradFill rotWithShape="0">
                <a:gsLst>
                  <a:gs pos="0">
                    <a:srgbClr val="F8F8F8">
                      <a:gamma/>
                      <a:shade val="66275"/>
                      <a:invGamma/>
                    </a:srgbClr>
                  </a:gs>
                  <a:gs pos="50000">
                    <a:srgbClr val="F8F8F8"/>
                  </a:gs>
                  <a:gs pos="100000">
                    <a:srgbClr val="F8F8F8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en-US" sz="2800" smtClean="0">
                    <a:solidFill>
                      <a:srgbClr val="333399"/>
                    </a:solidFill>
                    <a:latin typeface="Comic Sans MS" pitchFamily="66" charset="0"/>
                  </a:rPr>
                  <a:t>24 parts</a:t>
                </a:r>
              </a:p>
            </p:txBody>
          </p:sp>
        </p:grpSp>
      </p:grpSp>
      <p:grpSp>
        <p:nvGrpSpPr>
          <p:cNvPr id="8236" name="Group 44"/>
          <p:cNvGrpSpPr>
            <a:grpSpLocks/>
          </p:cNvGrpSpPr>
          <p:nvPr/>
        </p:nvGrpSpPr>
        <p:grpSpPr bwMode="auto">
          <a:xfrm>
            <a:off x="1514475" y="5243513"/>
            <a:ext cx="5897563" cy="1057275"/>
            <a:chOff x="822" y="3315"/>
            <a:chExt cx="3715" cy="666"/>
          </a:xfrm>
        </p:grpSpPr>
        <p:grpSp>
          <p:nvGrpSpPr>
            <p:cNvPr id="8237" name="Group 45"/>
            <p:cNvGrpSpPr>
              <a:grpSpLocks/>
            </p:cNvGrpSpPr>
            <p:nvPr/>
          </p:nvGrpSpPr>
          <p:grpSpPr bwMode="auto">
            <a:xfrm>
              <a:off x="822" y="3315"/>
              <a:ext cx="3715" cy="258"/>
              <a:chOff x="630" y="3339"/>
              <a:chExt cx="3715" cy="258"/>
            </a:xfrm>
          </p:grpSpPr>
          <p:pic>
            <p:nvPicPr>
              <p:cNvPr id="8238" name="Picture 4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" y="3339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39" name="Picture 4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" y="3342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0" name="Picture 4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2" y="3339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1" name="Picture 4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8" y="3342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2" name="Picture 5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6" y="3345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3" name="Picture 5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2" y="3348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4" name="Picture 5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8" y="3345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5" name="Picture 5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" y="3348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6" name="Picture 5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2" y="3351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7" name="Picture 5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8" y="3354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8" name="Picture 5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4" y="3351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49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0" y="3354"/>
                <a:ext cx="235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250" name="Picture 5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" y="3693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51" name="Picture 5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3699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52" name="Picture 6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" y="3696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53" name="Picture 6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682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54" name="Picture 6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" y="3699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55" name="Picture 6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" y="3681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256" name="Group 64"/>
          <p:cNvGrpSpPr>
            <a:grpSpLocks/>
          </p:cNvGrpSpPr>
          <p:nvPr/>
        </p:nvGrpSpPr>
        <p:grpSpPr bwMode="auto">
          <a:xfrm>
            <a:off x="1390650" y="5172075"/>
            <a:ext cx="6153150" cy="1216025"/>
            <a:chOff x="876" y="3258"/>
            <a:chExt cx="3876" cy="766"/>
          </a:xfrm>
        </p:grpSpPr>
        <p:sp>
          <p:nvSpPr>
            <p:cNvPr id="8257" name="Line 65"/>
            <p:cNvSpPr>
              <a:spLocks noChangeShapeType="1"/>
            </p:cNvSpPr>
            <p:nvPr/>
          </p:nvSpPr>
          <p:spPr bwMode="auto">
            <a:xfrm>
              <a:off x="2822" y="3264"/>
              <a:ext cx="0" cy="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876" y="3258"/>
              <a:ext cx="3876" cy="766"/>
              <a:chOff x="876" y="3258"/>
              <a:chExt cx="3876" cy="766"/>
            </a:xfrm>
          </p:grpSpPr>
          <p:sp>
            <p:nvSpPr>
              <p:cNvPr id="8259" name="Rectangle 67"/>
              <p:cNvSpPr>
                <a:spLocks noChangeArrowheads="1"/>
              </p:cNvSpPr>
              <p:nvPr/>
            </p:nvSpPr>
            <p:spPr bwMode="auto">
              <a:xfrm>
                <a:off x="876" y="3258"/>
                <a:ext cx="3876" cy="75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0" name="Line 68"/>
              <p:cNvSpPr>
                <a:spLocks noChangeShapeType="1"/>
              </p:cNvSpPr>
              <p:nvPr/>
            </p:nvSpPr>
            <p:spPr bwMode="auto">
              <a:xfrm>
                <a:off x="1554" y="3258"/>
                <a:ext cx="0" cy="7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1" name="Line 69"/>
              <p:cNvSpPr>
                <a:spLocks noChangeShapeType="1"/>
              </p:cNvSpPr>
              <p:nvPr/>
            </p:nvSpPr>
            <p:spPr bwMode="auto">
              <a:xfrm>
                <a:off x="2190" y="3264"/>
                <a:ext cx="0" cy="7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2" name="Line 70"/>
              <p:cNvSpPr>
                <a:spLocks noChangeShapeType="1"/>
              </p:cNvSpPr>
              <p:nvPr/>
            </p:nvSpPr>
            <p:spPr bwMode="auto">
              <a:xfrm>
                <a:off x="3446" y="3268"/>
                <a:ext cx="0" cy="7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3" name="Line 71"/>
              <p:cNvSpPr>
                <a:spLocks noChangeShapeType="1"/>
              </p:cNvSpPr>
              <p:nvPr/>
            </p:nvSpPr>
            <p:spPr bwMode="auto">
              <a:xfrm>
                <a:off x="4086" y="3264"/>
                <a:ext cx="0" cy="75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916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autoUpdateAnimBg="0"/>
      <p:bldP spid="81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Parchment"/>
          <p:cNvSpPr txBox="1">
            <a:spLocks noChangeArrowheads="1"/>
          </p:cNvSpPr>
          <p:nvPr/>
        </p:nvSpPr>
        <p:spPr bwMode="auto">
          <a:xfrm>
            <a:off x="609600" y="3943350"/>
            <a:ext cx="5505450" cy="406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Write the following ratios in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simplest form.</a:t>
            </a:r>
          </a:p>
        </p:txBody>
      </p:sp>
      <p:sp>
        <p:nvSpPr>
          <p:cNvPr id="9219" name="Text Box 3" descr="Parchment"/>
          <p:cNvSpPr txBox="1">
            <a:spLocks noChangeArrowheads="1"/>
          </p:cNvSpPr>
          <p:nvPr/>
        </p:nvSpPr>
        <p:spPr bwMode="auto">
          <a:xfrm>
            <a:off x="628650" y="4648200"/>
            <a:ext cx="3943350" cy="406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Spades: Clubs =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95575" y="46577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2:6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381375" y="46577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smtClean="0">
                <a:solidFill>
                  <a:srgbClr val="000000"/>
                </a:solidFill>
                <a:latin typeface="Comic Sans MS" pitchFamily="66" charset="0"/>
              </a:rPr>
              <a:t>= </a:t>
            </a:r>
            <a:r>
              <a:rPr lang="en-GB" altLang="en-US" sz="2000" smtClean="0">
                <a:solidFill>
                  <a:srgbClr val="3366FF"/>
                </a:solidFill>
                <a:latin typeface="Comic Sans MS" pitchFamily="66" charset="0"/>
              </a:rPr>
              <a:t>1:3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628650" y="247650"/>
            <a:ext cx="8172450" cy="4186238"/>
            <a:chOff x="396" y="156"/>
            <a:chExt cx="5148" cy="2637"/>
          </a:xfrm>
        </p:grpSpPr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396" y="156"/>
              <a:ext cx="5148" cy="2208"/>
              <a:chOff x="396" y="204"/>
              <a:chExt cx="5148" cy="2208"/>
            </a:xfrm>
          </p:grpSpPr>
          <p:grpSp>
            <p:nvGrpSpPr>
              <p:cNvPr id="9224" name="Group 8"/>
              <p:cNvGrpSpPr>
                <a:grpSpLocks/>
              </p:cNvGrpSpPr>
              <p:nvPr/>
            </p:nvGrpSpPr>
            <p:grpSpPr bwMode="auto">
              <a:xfrm>
                <a:off x="444" y="204"/>
                <a:ext cx="4836" cy="664"/>
                <a:chOff x="444" y="204"/>
                <a:chExt cx="4836" cy="664"/>
              </a:xfrm>
            </p:grpSpPr>
            <p:pic>
              <p:nvPicPr>
                <p:cNvPr id="9225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" y="204"/>
                  <a:ext cx="32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6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4" y="204"/>
                  <a:ext cx="316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7" name="Picture 1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204"/>
                  <a:ext cx="277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28" name="Picture 1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8" y="204"/>
                  <a:ext cx="331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229" name="Text Box 13" descr="Parchment"/>
                <p:cNvSpPr txBox="1">
                  <a:spLocks noChangeArrowheads="1"/>
                </p:cNvSpPr>
                <p:nvPr/>
              </p:nvSpPr>
              <p:spPr bwMode="auto">
                <a:xfrm>
                  <a:off x="444" y="612"/>
                  <a:ext cx="732" cy="250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 altLang="en-US" sz="2000" smtClean="0">
                      <a:solidFill>
                        <a:srgbClr val="000000"/>
                      </a:solidFill>
                      <a:latin typeface="Comic Sans MS" pitchFamily="66" charset="0"/>
                    </a:rPr>
                    <a:t>Hearts</a:t>
                  </a:r>
                </a:p>
              </p:txBody>
            </p:sp>
            <p:sp>
              <p:nvSpPr>
                <p:cNvPr id="9230" name="Text Box 14" descr="Parchment"/>
                <p:cNvSpPr txBox="1">
                  <a:spLocks noChangeArrowheads="1"/>
                </p:cNvSpPr>
                <p:nvPr/>
              </p:nvSpPr>
              <p:spPr bwMode="auto">
                <a:xfrm>
                  <a:off x="1836" y="612"/>
                  <a:ext cx="732" cy="250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 altLang="en-US" sz="2000" smtClean="0">
                      <a:solidFill>
                        <a:srgbClr val="000000"/>
                      </a:solidFill>
                      <a:latin typeface="Comic Sans MS" pitchFamily="66" charset="0"/>
                    </a:rPr>
                    <a:t>Clubs</a:t>
                  </a:r>
                </a:p>
              </p:txBody>
            </p:sp>
            <p:sp>
              <p:nvSpPr>
                <p:cNvPr id="9231" name="Text Box 15" descr="Parchment"/>
                <p:cNvSpPr txBox="1">
                  <a:spLocks noChangeArrowheads="1"/>
                </p:cNvSpPr>
                <p:nvPr/>
              </p:nvSpPr>
              <p:spPr bwMode="auto">
                <a:xfrm>
                  <a:off x="3042" y="612"/>
                  <a:ext cx="912" cy="250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 altLang="en-US" sz="2000" smtClean="0">
                      <a:solidFill>
                        <a:srgbClr val="000000"/>
                      </a:solidFill>
                      <a:latin typeface="Comic Sans MS" pitchFamily="66" charset="0"/>
                    </a:rPr>
                    <a:t>Diamonds</a:t>
                  </a:r>
                </a:p>
              </p:txBody>
            </p:sp>
            <p:sp>
              <p:nvSpPr>
                <p:cNvPr id="9232" name="Text Box 16" descr="Parchment"/>
                <p:cNvSpPr txBox="1">
                  <a:spLocks noChangeArrowheads="1"/>
                </p:cNvSpPr>
                <p:nvPr/>
              </p:nvSpPr>
              <p:spPr bwMode="auto">
                <a:xfrm>
                  <a:off x="4368" y="618"/>
                  <a:ext cx="912" cy="250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 altLang="en-US" sz="2000" smtClean="0">
                      <a:solidFill>
                        <a:srgbClr val="000000"/>
                      </a:solidFill>
                      <a:latin typeface="Comic Sans MS" pitchFamily="66" charset="0"/>
                    </a:rPr>
                    <a:t>Spades</a:t>
                  </a:r>
                </a:p>
              </p:txBody>
            </p:sp>
          </p:grpSp>
          <p:sp>
            <p:nvSpPr>
              <p:cNvPr id="9233" name="Rectangle 17"/>
              <p:cNvSpPr>
                <a:spLocks noChangeArrowheads="1"/>
              </p:cNvSpPr>
              <p:nvPr/>
            </p:nvSpPr>
            <p:spPr bwMode="auto">
              <a:xfrm>
                <a:off x="396" y="936"/>
                <a:ext cx="5148" cy="1476"/>
              </a:xfrm>
              <a:prstGeom prst="rect">
                <a:avLst/>
              </a:prstGeom>
              <a:gradFill rotWithShape="0">
                <a:gsLst>
                  <a:gs pos="0">
                    <a:srgbClr val="F8F8F8">
                      <a:gamma/>
                      <a:shade val="66275"/>
                      <a:invGamma/>
                    </a:srgbClr>
                  </a:gs>
                  <a:gs pos="50000">
                    <a:srgbClr val="F8F8F8"/>
                  </a:gs>
                  <a:gs pos="100000">
                    <a:srgbClr val="F8F8F8">
                      <a:gamma/>
                      <a:shade val="66275"/>
                      <a:invGamma/>
                    </a:srgbClr>
                  </a:gs>
                </a:gsLst>
                <a:lin ang="18900000" scaled="1"/>
              </a:gradFill>
              <a:ln w="762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NZ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234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" y="1128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35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" y="1140"/>
                <a:ext cx="316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36" name="Picture 2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0" y="1080"/>
                <a:ext cx="277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37" name="Picture 2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" y="1548"/>
                <a:ext cx="331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38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" y="1572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39" name="Picture 2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" y="1440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0" name="Picture 2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0" y="1116"/>
                <a:ext cx="316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1" name="Picture 2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" y="1608"/>
                <a:ext cx="316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2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4" y="1548"/>
                <a:ext cx="277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3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1152"/>
                <a:ext cx="277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4" name="Picture 2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0" y="1932"/>
                <a:ext cx="331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5" name="Picture 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1956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6" name="Picture 3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968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7" name="Picture 3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0" y="1968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8" name="Picture 3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" y="1152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49" name="Picture 3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1992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50" name="Picture 3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6" y="1104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51" name="Picture 3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" y="1992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52" name="Picture 3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104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53" name="Picture 3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00"/>
                <a:ext cx="32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54" name="Picture 3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8" y="1548"/>
                <a:ext cx="316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55" name="Picture 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6" y="1908"/>
                <a:ext cx="316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56" name="Picture 4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0" y="2004"/>
                <a:ext cx="316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57" name="Picture 4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0" y="1068"/>
                <a:ext cx="277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4452" y="2460"/>
              <a:ext cx="1044" cy="333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66275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800" smtClean="0">
                  <a:solidFill>
                    <a:srgbClr val="333399"/>
                  </a:solidFill>
                  <a:latin typeface="Comic Sans MS" pitchFamily="66" charset="0"/>
                </a:rPr>
                <a:t>24 parts</a:t>
              </a:r>
            </a:p>
          </p:txBody>
        </p:sp>
      </p:grpSp>
      <p:grpSp>
        <p:nvGrpSpPr>
          <p:cNvPr id="9259" name="Group 43"/>
          <p:cNvGrpSpPr>
            <a:grpSpLocks/>
          </p:cNvGrpSpPr>
          <p:nvPr/>
        </p:nvGrpSpPr>
        <p:grpSpPr bwMode="auto">
          <a:xfrm>
            <a:off x="1390650" y="5172075"/>
            <a:ext cx="6153150" cy="1216025"/>
            <a:chOff x="876" y="3258"/>
            <a:chExt cx="3876" cy="766"/>
          </a:xfrm>
        </p:grpSpPr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876" y="3258"/>
              <a:ext cx="3876" cy="75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2818" y="3268"/>
              <a:ext cx="0" cy="7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Z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262" name="Group 46"/>
          <p:cNvGrpSpPr>
            <a:grpSpLocks/>
          </p:cNvGrpSpPr>
          <p:nvPr/>
        </p:nvGrpSpPr>
        <p:grpSpPr bwMode="auto">
          <a:xfrm>
            <a:off x="1776413" y="5257800"/>
            <a:ext cx="5405437" cy="1042988"/>
            <a:chOff x="1119" y="3312"/>
            <a:chExt cx="3405" cy="657"/>
          </a:xfrm>
        </p:grpSpPr>
        <p:pic>
          <p:nvPicPr>
            <p:cNvPr id="9263" name="Picture 4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" y="3681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4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" y="3687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5" name="Picture 4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684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6" name="Picture 5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3670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7" name="Picture 5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3687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8" name="Picture 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" y="3669"/>
              <a:ext cx="26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69" name="Picture 5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324"/>
              <a:ext cx="26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0" name="Picture 5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3312"/>
              <a:ext cx="26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N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182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animBg="1" autoUpdateAnimBg="0"/>
      <p:bldP spid="9220" grpId="0" autoUpdateAnimBg="0"/>
      <p:bldP spid="922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2445</Words>
  <Application>Microsoft Office PowerPoint</Application>
  <PresentationFormat>On-screen Show (4:3)</PresentationFormat>
  <Paragraphs>407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Default Design</vt:lpstr>
      <vt:lpstr>1_Default Design</vt:lpstr>
      <vt:lpstr>Equation</vt:lpstr>
      <vt:lpstr>Number properties and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1/2</vt:lpstr>
      <vt:lpstr>PowerPoint Presentation</vt:lpstr>
      <vt:lpstr>PowerPoint Presentation</vt:lpstr>
      <vt:lpstr>Example 3</vt:lpstr>
      <vt:lpstr>Example 4</vt:lpstr>
      <vt:lpstr>PowerPoint Presentation</vt:lpstr>
      <vt:lpstr>Success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Criteria</vt:lpstr>
    </vt:vector>
  </TitlesOfParts>
  <Company>Reporoa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properties and operations</dc:title>
  <dc:creator>Pam Garnett</dc:creator>
  <cp:lastModifiedBy>Pam Garnett</cp:lastModifiedBy>
  <cp:revision>32</cp:revision>
  <dcterms:created xsi:type="dcterms:W3CDTF">2014-02-02T02:59:16Z</dcterms:created>
  <dcterms:modified xsi:type="dcterms:W3CDTF">2014-03-27T20:05:44Z</dcterms:modified>
</cp:coreProperties>
</file>