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78" r:id="rId8"/>
    <p:sldId id="279" r:id="rId9"/>
    <p:sldId id="280" r:id="rId10"/>
    <p:sldId id="269" r:id="rId11"/>
    <p:sldId id="270" r:id="rId12"/>
    <p:sldId id="271"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08"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1434DBA9-C03D-42EE-9A85-E4901833FAFA}" type="datetimeFigureOut">
              <a:rPr lang="en-NZ" smtClean="0"/>
              <a:t>12/02/2014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BAF1872-6A1C-42C5-9BB2-2569675CB361}" type="slidenum">
              <a:rPr lang="en-NZ" smtClean="0"/>
              <a:t>‹#›</a:t>
            </a:fld>
            <a:endParaRPr lang="en-NZ"/>
          </a:p>
        </p:txBody>
      </p:sp>
    </p:spTree>
    <p:extLst>
      <p:ext uri="{BB962C8B-B14F-4D97-AF65-F5344CB8AC3E}">
        <p14:creationId xmlns:p14="http://schemas.microsoft.com/office/powerpoint/2010/main" val="287385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434DBA9-C03D-42EE-9A85-E4901833FAFA}" type="datetimeFigureOut">
              <a:rPr lang="en-NZ" smtClean="0"/>
              <a:t>12/02/2014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BAF1872-6A1C-42C5-9BB2-2569675CB361}" type="slidenum">
              <a:rPr lang="en-NZ" smtClean="0"/>
              <a:t>‹#›</a:t>
            </a:fld>
            <a:endParaRPr lang="en-NZ"/>
          </a:p>
        </p:txBody>
      </p:sp>
    </p:spTree>
    <p:extLst>
      <p:ext uri="{BB962C8B-B14F-4D97-AF65-F5344CB8AC3E}">
        <p14:creationId xmlns:p14="http://schemas.microsoft.com/office/powerpoint/2010/main" val="107860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434DBA9-C03D-42EE-9A85-E4901833FAFA}" type="datetimeFigureOut">
              <a:rPr lang="en-NZ" smtClean="0"/>
              <a:t>12/02/2014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BAF1872-6A1C-42C5-9BB2-2569675CB361}" type="slidenum">
              <a:rPr lang="en-NZ" smtClean="0"/>
              <a:t>‹#›</a:t>
            </a:fld>
            <a:endParaRPr lang="en-NZ"/>
          </a:p>
        </p:txBody>
      </p:sp>
    </p:spTree>
    <p:extLst>
      <p:ext uri="{BB962C8B-B14F-4D97-AF65-F5344CB8AC3E}">
        <p14:creationId xmlns:p14="http://schemas.microsoft.com/office/powerpoint/2010/main" val="304796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434DBA9-C03D-42EE-9A85-E4901833FAFA}" type="datetimeFigureOut">
              <a:rPr lang="en-NZ" smtClean="0"/>
              <a:t>12/02/2014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BAF1872-6A1C-42C5-9BB2-2569675CB361}" type="slidenum">
              <a:rPr lang="en-NZ" smtClean="0"/>
              <a:t>‹#›</a:t>
            </a:fld>
            <a:endParaRPr lang="en-NZ"/>
          </a:p>
        </p:txBody>
      </p:sp>
    </p:spTree>
    <p:extLst>
      <p:ext uri="{BB962C8B-B14F-4D97-AF65-F5344CB8AC3E}">
        <p14:creationId xmlns:p14="http://schemas.microsoft.com/office/powerpoint/2010/main" val="179064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4DBA9-C03D-42EE-9A85-E4901833FAFA}" type="datetimeFigureOut">
              <a:rPr lang="en-NZ" smtClean="0"/>
              <a:t>12/02/2014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BAF1872-6A1C-42C5-9BB2-2569675CB361}" type="slidenum">
              <a:rPr lang="en-NZ" smtClean="0"/>
              <a:t>‹#›</a:t>
            </a:fld>
            <a:endParaRPr lang="en-NZ"/>
          </a:p>
        </p:txBody>
      </p:sp>
    </p:spTree>
    <p:extLst>
      <p:ext uri="{BB962C8B-B14F-4D97-AF65-F5344CB8AC3E}">
        <p14:creationId xmlns:p14="http://schemas.microsoft.com/office/powerpoint/2010/main" val="87517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1434DBA9-C03D-42EE-9A85-E4901833FAFA}" type="datetimeFigureOut">
              <a:rPr lang="en-NZ" smtClean="0"/>
              <a:t>12/02/2014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BAF1872-6A1C-42C5-9BB2-2569675CB361}" type="slidenum">
              <a:rPr lang="en-NZ" smtClean="0"/>
              <a:t>‹#›</a:t>
            </a:fld>
            <a:endParaRPr lang="en-NZ"/>
          </a:p>
        </p:txBody>
      </p:sp>
    </p:spTree>
    <p:extLst>
      <p:ext uri="{BB962C8B-B14F-4D97-AF65-F5344CB8AC3E}">
        <p14:creationId xmlns:p14="http://schemas.microsoft.com/office/powerpoint/2010/main" val="46544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1434DBA9-C03D-42EE-9A85-E4901833FAFA}" type="datetimeFigureOut">
              <a:rPr lang="en-NZ" smtClean="0"/>
              <a:t>12/02/2014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BAF1872-6A1C-42C5-9BB2-2569675CB361}" type="slidenum">
              <a:rPr lang="en-NZ" smtClean="0"/>
              <a:t>‹#›</a:t>
            </a:fld>
            <a:endParaRPr lang="en-NZ"/>
          </a:p>
        </p:txBody>
      </p:sp>
    </p:spTree>
    <p:extLst>
      <p:ext uri="{BB962C8B-B14F-4D97-AF65-F5344CB8AC3E}">
        <p14:creationId xmlns:p14="http://schemas.microsoft.com/office/powerpoint/2010/main" val="696247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1434DBA9-C03D-42EE-9A85-E4901833FAFA}" type="datetimeFigureOut">
              <a:rPr lang="en-NZ" smtClean="0"/>
              <a:t>12/02/2014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BAF1872-6A1C-42C5-9BB2-2569675CB361}" type="slidenum">
              <a:rPr lang="en-NZ" smtClean="0"/>
              <a:t>‹#›</a:t>
            </a:fld>
            <a:endParaRPr lang="en-NZ"/>
          </a:p>
        </p:txBody>
      </p:sp>
    </p:spTree>
    <p:extLst>
      <p:ext uri="{BB962C8B-B14F-4D97-AF65-F5344CB8AC3E}">
        <p14:creationId xmlns:p14="http://schemas.microsoft.com/office/powerpoint/2010/main" val="413019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4DBA9-C03D-42EE-9A85-E4901833FAFA}" type="datetimeFigureOut">
              <a:rPr lang="en-NZ" smtClean="0"/>
              <a:t>12/02/2014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BAF1872-6A1C-42C5-9BB2-2569675CB361}" type="slidenum">
              <a:rPr lang="en-NZ" smtClean="0"/>
              <a:t>‹#›</a:t>
            </a:fld>
            <a:endParaRPr lang="en-NZ"/>
          </a:p>
        </p:txBody>
      </p:sp>
    </p:spTree>
    <p:extLst>
      <p:ext uri="{BB962C8B-B14F-4D97-AF65-F5344CB8AC3E}">
        <p14:creationId xmlns:p14="http://schemas.microsoft.com/office/powerpoint/2010/main" val="305821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4DBA9-C03D-42EE-9A85-E4901833FAFA}" type="datetimeFigureOut">
              <a:rPr lang="en-NZ" smtClean="0"/>
              <a:t>12/02/2014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BAF1872-6A1C-42C5-9BB2-2569675CB361}" type="slidenum">
              <a:rPr lang="en-NZ" smtClean="0"/>
              <a:t>‹#›</a:t>
            </a:fld>
            <a:endParaRPr lang="en-NZ"/>
          </a:p>
        </p:txBody>
      </p:sp>
    </p:spTree>
    <p:extLst>
      <p:ext uri="{BB962C8B-B14F-4D97-AF65-F5344CB8AC3E}">
        <p14:creationId xmlns:p14="http://schemas.microsoft.com/office/powerpoint/2010/main" val="135478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4DBA9-C03D-42EE-9A85-E4901833FAFA}" type="datetimeFigureOut">
              <a:rPr lang="en-NZ" smtClean="0"/>
              <a:t>12/02/2014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BAF1872-6A1C-42C5-9BB2-2569675CB361}" type="slidenum">
              <a:rPr lang="en-NZ" smtClean="0"/>
              <a:t>‹#›</a:t>
            </a:fld>
            <a:endParaRPr lang="en-NZ"/>
          </a:p>
        </p:txBody>
      </p:sp>
    </p:spTree>
    <p:extLst>
      <p:ext uri="{BB962C8B-B14F-4D97-AF65-F5344CB8AC3E}">
        <p14:creationId xmlns:p14="http://schemas.microsoft.com/office/powerpoint/2010/main" val="29235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4DBA9-C03D-42EE-9A85-E4901833FAFA}" type="datetimeFigureOut">
              <a:rPr lang="en-NZ" smtClean="0"/>
              <a:t>12/02/2014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F1872-6A1C-42C5-9BB2-2569675CB361}" type="slidenum">
              <a:rPr lang="en-NZ" smtClean="0"/>
              <a:t>‹#›</a:t>
            </a:fld>
            <a:endParaRPr lang="en-NZ"/>
          </a:p>
        </p:txBody>
      </p:sp>
    </p:spTree>
    <p:extLst>
      <p:ext uri="{BB962C8B-B14F-4D97-AF65-F5344CB8AC3E}">
        <p14:creationId xmlns:p14="http://schemas.microsoft.com/office/powerpoint/2010/main" val="1138901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urderousmaths.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fNzyjGidSCk" TargetMode="External"/><Relationship Id="rId2" Type="http://schemas.openxmlformats.org/officeDocument/2006/relationships/hyperlink" Target="http://www.youtube.com/watch?v=o0W1S4VM9A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youtube.com/watch?v=Wg0fhf51qoM" TargetMode="External"/><Relationship Id="rId2" Type="http://schemas.openxmlformats.org/officeDocument/2006/relationships/hyperlink" Target="http://www.youtube.com/watch?v=M7WpVpoQaEw" TargetMode="External"/><Relationship Id="rId1" Type="http://schemas.openxmlformats.org/officeDocument/2006/relationships/slideLayout" Target="../slideLayouts/slideLayout7.xml"/><Relationship Id="rId6" Type="http://schemas.openxmlformats.org/officeDocument/2006/relationships/hyperlink" Target="http://www.youtube.com/watch?v=o0W1S4VM9AM" TargetMode="External"/><Relationship Id="rId5" Type="http://schemas.openxmlformats.org/officeDocument/2006/relationships/hyperlink" Target="http://www.youtube.com/watch?v=1SeqZFpZUko" TargetMode="External"/><Relationship Id="rId4" Type="http://schemas.openxmlformats.org/officeDocument/2006/relationships/hyperlink" Target="http://www.youtube.com/watch?v=O4WpQqQve5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Statistics</a:t>
            </a:r>
            <a:br>
              <a:rPr lang="en-NZ" dirty="0" smtClean="0"/>
            </a:br>
            <a:r>
              <a:rPr lang="en-NZ" dirty="0" smtClean="0"/>
              <a:t>Time Series</a:t>
            </a:r>
            <a:endParaRPr lang="en-NZ" dirty="0"/>
          </a:p>
        </p:txBody>
      </p:sp>
      <p:sp>
        <p:nvSpPr>
          <p:cNvPr id="3" name="Subtitle 2"/>
          <p:cNvSpPr>
            <a:spLocks noGrp="1"/>
          </p:cNvSpPr>
          <p:nvPr>
            <p:ph type="subTitle" idx="1"/>
          </p:nvPr>
        </p:nvSpPr>
        <p:spPr/>
        <p:txBody>
          <a:bodyPr/>
          <a:lstStyle/>
          <a:p>
            <a:r>
              <a:rPr lang="en-NZ" dirty="0" smtClean="0"/>
              <a:t>Making Predictions</a:t>
            </a:r>
            <a:endParaRPr lang="en-NZ"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575" y="4869160"/>
            <a:ext cx="3581400" cy="1562100"/>
          </a:xfrm>
          <a:prstGeom prst="rect">
            <a:avLst/>
          </a:prstGeom>
        </p:spPr>
      </p:pic>
    </p:spTree>
    <p:extLst>
      <p:ext uri="{BB962C8B-B14F-4D97-AF65-F5344CB8AC3E}">
        <p14:creationId xmlns:p14="http://schemas.microsoft.com/office/powerpoint/2010/main" val="1555854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133600" y="1371600"/>
            <a:ext cx="4876800" cy="1143000"/>
          </a:xfrm>
        </p:spPr>
        <p:txBody>
          <a:bodyPr/>
          <a:lstStyle/>
          <a:p>
            <a:r>
              <a:rPr lang="en-US" altLang="en-US" smtClean="0"/>
              <a:t>seasonal variation</a:t>
            </a:r>
          </a:p>
        </p:txBody>
      </p:sp>
      <p:sp>
        <p:nvSpPr>
          <p:cNvPr id="16387" name="Rectangle 3"/>
          <p:cNvSpPr>
            <a:spLocks noChangeArrowheads="1"/>
          </p:cNvSpPr>
          <p:nvPr/>
        </p:nvSpPr>
        <p:spPr bwMode="auto">
          <a:xfrm>
            <a:off x="990600" y="2895600"/>
            <a:ext cx="7086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pPr>
            <a:r>
              <a:rPr lang="en-US" altLang="en-US" sz="3200"/>
              <a:t>fluctuations that repeat themselves within a fixed period of a year.</a:t>
            </a:r>
          </a:p>
        </p:txBody>
      </p:sp>
    </p:spTree>
    <p:extLst>
      <p:ext uri="{BB962C8B-B14F-4D97-AF65-F5344CB8AC3E}">
        <p14:creationId xmlns:p14="http://schemas.microsoft.com/office/powerpoint/2010/main" val="2953798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133600" y="1371600"/>
            <a:ext cx="4876800" cy="1143000"/>
          </a:xfrm>
        </p:spPr>
        <p:txBody>
          <a:bodyPr/>
          <a:lstStyle/>
          <a:p>
            <a:r>
              <a:rPr lang="en-US" altLang="en-US" smtClean="0"/>
              <a:t>cyclical component</a:t>
            </a:r>
          </a:p>
        </p:txBody>
      </p:sp>
      <p:sp>
        <p:nvSpPr>
          <p:cNvPr id="17411" name="Rectangle 3"/>
          <p:cNvSpPr>
            <a:spLocks noChangeArrowheads="1"/>
          </p:cNvSpPr>
          <p:nvPr/>
        </p:nvSpPr>
        <p:spPr bwMode="auto">
          <a:xfrm>
            <a:off x="762000" y="2667000"/>
            <a:ext cx="7848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pPr>
            <a:r>
              <a:rPr lang="en-US" altLang="en-US" sz="3200"/>
              <a:t>pattern repeated over time periods of differing lengths, usually longer than one year </a:t>
            </a:r>
          </a:p>
          <a:p>
            <a:pPr algn="l">
              <a:spcBef>
                <a:spcPct val="50000"/>
              </a:spcBef>
            </a:pPr>
            <a:r>
              <a:rPr lang="en-US" altLang="en-US" sz="3200"/>
              <a:t>example: business cycles</a:t>
            </a:r>
          </a:p>
        </p:txBody>
      </p:sp>
    </p:spTree>
    <p:extLst>
      <p:ext uri="{BB962C8B-B14F-4D97-AF65-F5344CB8AC3E}">
        <p14:creationId xmlns:p14="http://schemas.microsoft.com/office/powerpoint/2010/main" val="3717517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762000" y="1752600"/>
            <a:ext cx="7772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pPr>
            <a:r>
              <a:rPr lang="en-US" altLang="en-US" sz="3600"/>
              <a:t>The essential difference between the seasonal and cyclical components is that seasonal effects occur at regular, predictable intervals, whereas the timing of cyclical effects is less predictable.</a:t>
            </a:r>
          </a:p>
        </p:txBody>
      </p:sp>
    </p:spTree>
    <p:extLst>
      <p:ext uri="{BB962C8B-B14F-4D97-AF65-F5344CB8AC3E}">
        <p14:creationId xmlns:p14="http://schemas.microsoft.com/office/powerpoint/2010/main" val="13727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2133600" y="1219200"/>
            <a:ext cx="4876800" cy="1143000"/>
          </a:xfrm>
        </p:spPr>
        <p:txBody>
          <a:bodyPr/>
          <a:lstStyle/>
          <a:p>
            <a:r>
              <a:rPr lang="en-US" altLang="en-US" smtClean="0"/>
              <a:t>random variation</a:t>
            </a:r>
          </a:p>
        </p:txBody>
      </p:sp>
      <p:sp>
        <p:nvSpPr>
          <p:cNvPr id="19459" name="Rectangle 3"/>
          <p:cNvSpPr>
            <a:spLocks noChangeArrowheads="1"/>
          </p:cNvSpPr>
          <p:nvPr/>
        </p:nvSpPr>
        <p:spPr bwMode="auto">
          <a:xfrm>
            <a:off x="990600" y="2590800"/>
            <a:ext cx="708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pPr>
            <a:r>
              <a:rPr lang="en-US" altLang="en-US" sz="3200"/>
              <a:t>the random movement up and down of a time series after adjustment for the trend, seasonal, and cyclical components</a:t>
            </a:r>
          </a:p>
          <a:p>
            <a:pPr algn="l">
              <a:spcBef>
                <a:spcPct val="50000"/>
              </a:spcBef>
            </a:pPr>
            <a:r>
              <a:rPr lang="en-US" altLang="en-US" sz="3200"/>
              <a:t>examples:  natural disasters, fads</a:t>
            </a:r>
          </a:p>
        </p:txBody>
      </p:sp>
    </p:spTree>
    <p:extLst>
      <p:ext uri="{BB962C8B-B14F-4D97-AF65-F5344CB8AC3E}">
        <p14:creationId xmlns:p14="http://schemas.microsoft.com/office/powerpoint/2010/main" val="2579138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
            <a:ext cx="9144000" cy="6875170"/>
          </a:xfrm>
          <a:prstGeom prst="rect">
            <a:avLst/>
          </a:prstGeom>
        </p:spPr>
      </p:pic>
    </p:spTree>
    <p:extLst>
      <p:ext uri="{BB962C8B-B14F-4D97-AF65-F5344CB8AC3E}">
        <p14:creationId xmlns:p14="http://schemas.microsoft.com/office/powerpoint/2010/main" val="428916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23" y="476672"/>
            <a:ext cx="8856984" cy="5909310"/>
          </a:xfrm>
          <a:prstGeom prst="rect">
            <a:avLst/>
          </a:prstGeom>
        </p:spPr>
        <p:txBody>
          <a:bodyPr wrap="square">
            <a:spAutoFit/>
          </a:bodyPr>
          <a:lstStyle/>
          <a:p>
            <a:r>
              <a:rPr lang="en-NZ" dirty="0">
                <a:solidFill>
                  <a:srgbClr val="FF0000"/>
                </a:solidFill>
              </a:rPr>
              <a:t>(Achieve)</a:t>
            </a:r>
            <a:br>
              <a:rPr lang="en-NZ" dirty="0">
                <a:solidFill>
                  <a:srgbClr val="FF0000"/>
                </a:solidFill>
              </a:rPr>
            </a:br>
            <a:r>
              <a:rPr lang="en-NZ" dirty="0">
                <a:solidFill>
                  <a:srgbClr val="FF0000"/>
                </a:solidFill>
              </a:rPr>
              <a:t>Making and discussing predictions (estimates) of the next two cycles of data </a:t>
            </a:r>
            <a:br>
              <a:rPr lang="en-NZ" dirty="0">
                <a:solidFill>
                  <a:srgbClr val="FF0000"/>
                </a:solidFill>
              </a:rPr>
            </a:br>
            <a:r>
              <a:rPr lang="en-NZ" dirty="0">
                <a:solidFill>
                  <a:srgbClr val="FF0000"/>
                </a:solidFill>
              </a:rPr>
              <a:t>Explain a couple of predictions </a:t>
            </a:r>
            <a:r>
              <a:rPr lang="en-NZ" dirty="0" err="1">
                <a:solidFill>
                  <a:srgbClr val="FF0000"/>
                </a:solidFill>
              </a:rPr>
              <a:t>eg</a:t>
            </a:r>
            <a:r>
              <a:rPr lang="en-NZ" dirty="0">
                <a:solidFill>
                  <a:srgbClr val="FF0000"/>
                </a:solidFill>
              </a:rPr>
              <a:t> Jan 2012 tourist numbers are...</a:t>
            </a:r>
            <a:br>
              <a:rPr lang="en-NZ" dirty="0">
                <a:solidFill>
                  <a:srgbClr val="FF0000"/>
                </a:solidFill>
              </a:rPr>
            </a:br>
            <a:r>
              <a:rPr lang="en-NZ" dirty="0">
                <a:solidFill>
                  <a:srgbClr val="FF0000"/>
                </a:solidFill>
              </a:rPr>
              <a:t>A prediction MUST have correct units (and things like millions)</a:t>
            </a:r>
            <a:br>
              <a:rPr lang="en-NZ" dirty="0">
                <a:solidFill>
                  <a:srgbClr val="FF0000"/>
                </a:solidFill>
              </a:rPr>
            </a:br>
            <a:r>
              <a:rPr lang="en-NZ" dirty="0">
                <a:solidFill>
                  <a:srgbClr val="FF0000"/>
                </a:solidFill>
              </a:rPr>
              <a:t>Just copying the </a:t>
            </a:r>
            <a:r>
              <a:rPr lang="en-NZ" dirty="0" err="1">
                <a:solidFill>
                  <a:srgbClr val="FF0000"/>
                </a:solidFill>
              </a:rPr>
              <a:t>iNZight</a:t>
            </a:r>
            <a:r>
              <a:rPr lang="en-NZ" dirty="0">
                <a:solidFill>
                  <a:srgbClr val="FF0000"/>
                </a:solidFill>
              </a:rPr>
              <a:t> graph and table of predictions is NOT enough, as these are not rounded and with correct units. </a:t>
            </a:r>
            <a:endParaRPr lang="en-NZ" dirty="0" smtClean="0">
              <a:solidFill>
                <a:srgbClr val="FF0000"/>
              </a:solidFill>
            </a:endParaRPr>
          </a:p>
          <a:p>
            <a:endParaRPr lang="en-NZ" dirty="0"/>
          </a:p>
          <a:p>
            <a:endParaRPr lang="en-NZ" dirty="0"/>
          </a:p>
          <a:p>
            <a:r>
              <a:rPr lang="en-NZ" b="1" dirty="0">
                <a:solidFill>
                  <a:srgbClr val="FF9900"/>
                </a:solidFill>
              </a:rPr>
              <a:t>(Merit)</a:t>
            </a:r>
            <a:br>
              <a:rPr lang="en-NZ" b="1" dirty="0">
                <a:solidFill>
                  <a:srgbClr val="FF9900"/>
                </a:solidFill>
              </a:rPr>
            </a:br>
            <a:r>
              <a:rPr lang="en-NZ" b="1" dirty="0">
                <a:solidFill>
                  <a:srgbClr val="FF9900"/>
                </a:solidFill>
              </a:rPr>
              <a:t>Emphasise that the predictions are estimates of future data values.</a:t>
            </a:r>
            <a:br>
              <a:rPr lang="en-NZ" b="1" dirty="0">
                <a:solidFill>
                  <a:srgbClr val="FF9900"/>
                </a:solidFill>
              </a:rPr>
            </a:br>
            <a:r>
              <a:rPr lang="en-NZ" b="1" dirty="0">
                <a:solidFill>
                  <a:srgbClr val="FF9900"/>
                </a:solidFill>
              </a:rPr>
              <a:t>Discuss them in context and rounded sensibly.</a:t>
            </a:r>
            <a:br>
              <a:rPr lang="en-NZ" b="1" dirty="0">
                <a:solidFill>
                  <a:srgbClr val="FF9900"/>
                </a:solidFill>
              </a:rPr>
            </a:br>
            <a:r>
              <a:rPr lang="en-NZ" b="1" dirty="0">
                <a:solidFill>
                  <a:srgbClr val="FF9900"/>
                </a:solidFill>
              </a:rPr>
              <a:t>Discuss what the prediction error means (prediction interval</a:t>
            </a:r>
            <a:r>
              <a:rPr lang="en-NZ" b="1" dirty="0" smtClean="0">
                <a:solidFill>
                  <a:srgbClr val="FF9900"/>
                </a:solidFill>
              </a:rPr>
              <a:t>)</a:t>
            </a:r>
          </a:p>
          <a:p>
            <a:endParaRPr lang="en-NZ" dirty="0"/>
          </a:p>
          <a:p>
            <a:endParaRPr lang="en-NZ" dirty="0"/>
          </a:p>
          <a:p>
            <a:r>
              <a:rPr lang="en-NZ" b="1" dirty="0">
                <a:solidFill>
                  <a:srgbClr val="00FF00"/>
                </a:solidFill>
              </a:rPr>
              <a:t>(Excellence)</a:t>
            </a:r>
            <a:br>
              <a:rPr lang="en-NZ" b="1" dirty="0">
                <a:solidFill>
                  <a:srgbClr val="00FF00"/>
                </a:solidFill>
              </a:rPr>
            </a:br>
            <a:r>
              <a:rPr lang="en-NZ" b="1" dirty="0">
                <a:solidFill>
                  <a:srgbClr val="00FF00"/>
                </a:solidFill>
              </a:rPr>
              <a:t>How might the forecasts be used (and who might use them) - discuss.</a:t>
            </a:r>
            <a:br>
              <a:rPr lang="en-NZ" b="1" dirty="0">
                <a:solidFill>
                  <a:srgbClr val="00FF00"/>
                </a:solidFill>
              </a:rPr>
            </a:br>
            <a:r>
              <a:rPr lang="en-NZ" b="1" dirty="0">
                <a:solidFill>
                  <a:srgbClr val="00FF00"/>
                </a:solidFill>
              </a:rPr>
              <a:t>Be careful if the end of the trend line has been influenced by the position in the seasonal cycle of the end </a:t>
            </a:r>
            <a:r>
              <a:rPr lang="en-NZ" b="1" dirty="0" smtClean="0">
                <a:solidFill>
                  <a:srgbClr val="00FF00"/>
                </a:solidFill>
              </a:rPr>
              <a:t>point more detail to follow</a:t>
            </a:r>
            <a:r>
              <a:rPr lang="en-NZ" b="1" dirty="0">
                <a:solidFill>
                  <a:srgbClr val="00FF00"/>
                </a:solidFill>
              </a:rPr>
              <a:t/>
            </a:r>
            <a:br>
              <a:rPr lang="en-NZ" b="1" dirty="0">
                <a:solidFill>
                  <a:srgbClr val="00FF00"/>
                </a:solidFill>
              </a:rPr>
            </a:br>
            <a:r>
              <a:rPr lang="en-NZ" b="1" dirty="0">
                <a:solidFill>
                  <a:srgbClr val="00FF00"/>
                </a:solidFill>
              </a:rPr>
              <a:t>This is discussion worth noting, exploring and investigating.</a:t>
            </a:r>
            <a:br>
              <a:rPr lang="en-NZ" b="1" dirty="0">
                <a:solidFill>
                  <a:srgbClr val="00FF00"/>
                </a:solidFill>
              </a:rPr>
            </a:br>
            <a:r>
              <a:rPr lang="en-NZ" b="1" dirty="0">
                <a:solidFill>
                  <a:srgbClr val="00FF00"/>
                </a:solidFill>
              </a:rPr>
              <a:t>You could also compare Excel predictions with </a:t>
            </a:r>
            <a:r>
              <a:rPr lang="en-NZ" b="1" dirty="0" err="1">
                <a:solidFill>
                  <a:srgbClr val="00FF00"/>
                </a:solidFill>
              </a:rPr>
              <a:t>iNZight</a:t>
            </a:r>
            <a:r>
              <a:rPr lang="en-NZ" b="1" dirty="0">
                <a:solidFill>
                  <a:srgbClr val="00FF00"/>
                </a:solidFill>
              </a:rPr>
              <a:t> predictions, and discuss the differences and prediction interval. </a:t>
            </a:r>
            <a:endParaRPr lang="en-NZ" dirty="0">
              <a:solidFill>
                <a:srgbClr val="00FF00"/>
              </a:solidFill>
            </a:endParaRPr>
          </a:p>
        </p:txBody>
      </p:sp>
    </p:spTree>
    <p:extLst>
      <p:ext uri="{BB962C8B-B14F-4D97-AF65-F5344CB8AC3E}">
        <p14:creationId xmlns:p14="http://schemas.microsoft.com/office/powerpoint/2010/main" val="140306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997839"/>
            <a:ext cx="8064896" cy="2308324"/>
          </a:xfrm>
          <a:prstGeom prst="rect">
            <a:avLst/>
          </a:prstGeom>
        </p:spPr>
        <p:txBody>
          <a:bodyPr wrap="square">
            <a:spAutoFit/>
          </a:bodyPr>
          <a:lstStyle/>
          <a:p>
            <a:r>
              <a:rPr lang="en-NZ" b="1" dirty="0"/>
              <a:t>Holt-Winter method </a:t>
            </a:r>
            <a:r>
              <a:rPr lang="en-NZ" dirty="0"/>
              <a:t>uses exponential smoothing - where recent data has greater weight, and old data has low weight. The weighting changes by a constant ratio (exponential decay</a:t>
            </a:r>
            <a:r>
              <a:rPr lang="en-NZ" dirty="0" smtClean="0"/>
              <a:t>)</a:t>
            </a:r>
          </a:p>
          <a:p>
            <a:r>
              <a:rPr lang="en-NZ" dirty="0"/>
              <a:t/>
            </a:r>
            <a:br>
              <a:rPr lang="en-NZ" dirty="0"/>
            </a:br>
            <a:r>
              <a:rPr lang="en-NZ" dirty="0"/>
              <a:t>Smooth's the trend, seasonal and sub-series, then puts these together and produces a prediction</a:t>
            </a:r>
            <a:r>
              <a:rPr lang="en-NZ" dirty="0" smtClean="0"/>
              <a:t>.</a:t>
            </a:r>
          </a:p>
          <a:p>
            <a:endParaRPr lang="en-NZ" dirty="0"/>
          </a:p>
          <a:p>
            <a:r>
              <a:rPr lang="en-NZ" dirty="0"/>
              <a:t>It is an Additive Model: standard trend + seasonal effect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620688"/>
            <a:ext cx="5715000" cy="723900"/>
          </a:xfrm>
          <a:prstGeom prst="rect">
            <a:avLst/>
          </a:prstGeom>
        </p:spPr>
      </p:pic>
      <p:sp>
        <p:nvSpPr>
          <p:cNvPr id="4" name="TextBox 3"/>
          <p:cNvSpPr txBox="1"/>
          <p:nvPr/>
        </p:nvSpPr>
        <p:spPr>
          <a:xfrm>
            <a:off x="539552" y="4941168"/>
            <a:ext cx="7992888" cy="646331"/>
          </a:xfrm>
          <a:prstGeom prst="rect">
            <a:avLst/>
          </a:prstGeom>
          <a:noFill/>
        </p:spPr>
        <p:txBody>
          <a:bodyPr wrap="square" rtlCol="0">
            <a:spAutoFit/>
          </a:bodyPr>
          <a:lstStyle/>
          <a:p>
            <a:r>
              <a:rPr lang="en-NZ" b="1" dirty="0" smtClean="0">
                <a:solidFill>
                  <a:srgbClr val="FF0000"/>
                </a:solidFill>
              </a:rPr>
              <a:t>state in your report you have used Holt-Winter additive model to make your predictions.</a:t>
            </a:r>
            <a:endParaRPr lang="en-NZ" b="1" dirty="0">
              <a:solidFill>
                <a:srgbClr val="FF0000"/>
              </a:solidFill>
            </a:endParaRPr>
          </a:p>
        </p:txBody>
      </p:sp>
    </p:spTree>
    <p:extLst>
      <p:ext uri="{BB962C8B-B14F-4D97-AF65-F5344CB8AC3E}">
        <p14:creationId xmlns:p14="http://schemas.microsoft.com/office/powerpoint/2010/main" val="137691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268760"/>
            <a:ext cx="8568952" cy="2031325"/>
          </a:xfrm>
          <a:prstGeom prst="rect">
            <a:avLst/>
          </a:prstGeom>
        </p:spPr>
        <p:txBody>
          <a:bodyPr wrap="square">
            <a:spAutoFit/>
          </a:bodyPr>
          <a:lstStyle/>
          <a:p>
            <a:pPr marL="285750" indent="-285750">
              <a:buFont typeface="Arial" panose="020B0604020202020204" pitchFamily="34" charset="0"/>
              <a:buChar char="•"/>
            </a:pPr>
            <a:r>
              <a:rPr lang="en-NZ" dirty="0"/>
              <a:t>Graph of predictions with 95% upper and lower limits for predictions (95% confidence interval for prediction interval</a:t>
            </a:r>
            <a:r>
              <a:rPr lang="en-NZ" dirty="0" smtClean="0"/>
              <a:t>) </a:t>
            </a:r>
            <a:r>
              <a:rPr lang="en-NZ" dirty="0" smtClean="0">
                <a:solidFill>
                  <a:srgbClr val="FF0000"/>
                </a:solidFill>
              </a:rPr>
              <a:t>You are 95% confident the value will lie between the two limits</a:t>
            </a:r>
            <a:endParaRPr lang="en-NZ" dirty="0" smtClean="0"/>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And predictions in table form</a:t>
            </a:r>
          </a:p>
          <a:p>
            <a:pPr lvl="1"/>
            <a:r>
              <a:rPr lang="en-NZ" dirty="0"/>
              <a:t>By default will give two years of predictions</a:t>
            </a:r>
          </a:p>
          <a:p>
            <a:endParaRPr lang="en-NZ" dirty="0"/>
          </a:p>
        </p:txBody>
      </p:sp>
      <p:sp>
        <p:nvSpPr>
          <p:cNvPr id="3" name="TextBox 2"/>
          <p:cNvSpPr txBox="1"/>
          <p:nvPr/>
        </p:nvSpPr>
        <p:spPr>
          <a:xfrm>
            <a:off x="845975" y="629980"/>
            <a:ext cx="6768752" cy="477054"/>
          </a:xfrm>
          <a:prstGeom prst="rect">
            <a:avLst/>
          </a:prstGeom>
          <a:noFill/>
        </p:spPr>
        <p:txBody>
          <a:bodyPr wrap="square" rtlCol="0">
            <a:spAutoFit/>
          </a:bodyPr>
          <a:lstStyle/>
          <a:p>
            <a:r>
              <a:rPr lang="en-NZ" sz="2500" b="1" dirty="0" err="1" smtClean="0"/>
              <a:t>iNZight</a:t>
            </a:r>
            <a:r>
              <a:rPr lang="en-NZ" sz="2500" b="1" dirty="0" smtClean="0"/>
              <a:t> produces for you</a:t>
            </a:r>
            <a:endParaRPr lang="en-NZ" sz="25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00085"/>
            <a:ext cx="4682339" cy="267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76056" y="3501008"/>
            <a:ext cx="3744416" cy="2031325"/>
          </a:xfrm>
          <a:prstGeom prst="rect">
            <a:avLst/>
          </a:prstGeom>
          <a:ln>
            <a:solidFill>
              <a:schemeClr val="tx1"/>
            </a:solidFill>
          </a:ln>
        </p:spPr>
        <p:txBody>
          <a:bodyPr wrap="square">
            <a:spAutoFit/>
          </a:bodyPr>
          <a:lstStyle/>
          <a:p>
            <a:r>
              <a:rPr lang="en-NZ" sz="1400" dirty="0"/>
              <a:t> fitted lower 95% bound upper 95% bound</a:t>
            </a:r>
          </a:p>
          <a:p>
            <a:r>
              <a:rPr lang="en-NZ" sz="1400" dirty="0"/>
              <a:t>2012 Q1 102.09952        93.40710        110.7919</a:t>
            </a:r>
          </a:p>
          <a:p>
            <a:r>
              <a:rPr lang="en-NZ" sz="1400" dirty="0"/>
              <a:t>2012 Q2 121.48063       112.34506        130.6162</a:t>
            </a:r>
          </a:p>
          <a:p>
            <a:r>
              <a:rPr lang="en-NZ" sz="1400" dirty="0"/>
              <a:t>2012 Q3  99.41817        89.39781        109.4385</a:t>
            </a:r>
          </a:p>
          <a:p>
            <a:r>
              <a:rPr lang="en-NZ" sz="1400" dirty="0"/>
              <a:t>2012 Q4 117.86402       106.47029        129.2577</a:t>
            </a:r>
          </a:p>
          <a:p>
            <a:r>
              <a:rPr lang="en-NZ" sz="1400" dirty="0"/>
              <a:t>2013 Q1 100.67345        85.44517        115.9017</a:t>
            </a:r>
          </a:p>
          <a:p>
            <a:r>
              <a:rPr lang="en-NZ" sz="1400" dirty="0"/>
              <a:t>2013 Q2 120.05456       102.83635        137.2728</a:t>
            </a:r>
          </a:p>
          <a:p>
            <a:r>
              <a:rPr lang="en-NZ" sz="1400" dirty="0"/>
              <a:t>2013 Q3  97.99210        78.40309        117.5811</a:t>
            </a:r>
          </a:p>
          <a:p>
            <a:r>
              <a:rPr lang="en-NZ" sz="1400" dirty="0"/>
              <a:t>2013 Q4 116.43795        94.14221        138.7337</a:t>
            </a:r>
          </a:p>
        </p:txBody>
      </p:sp>
    </p:spTree>
    <p:extLst>
      <p:ext uri="{BB962C8B-B14F-4D97-AF65-F5344CB8AC3E}">
        <p14:creationId xmlns:p14="http://schemas.microsoft.com/office/powerpoint/2010/main" val="3078149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2843808" y="3789040"/>
            <a:ext cx="3312368"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err="1" smtClean="0"/>
              <a:t>Youtube</a:t>
            </a:r>
            <a:r>
              <a:rPr lang="en-NZ" dirty="0" smtClean="0"/>
              <a:t> video to watch</a:t>
            </a:r>
            <a:endParaRPr lang="en-NZ" dirty="0"/>
          </a:p>
        </p:txBody>
      </p:sp>
      <p:sp>
        <p:nvSpPr>
          <p:cNvPr id="4" name="Rectangle 3">
            <a:hlinkClick r:id="rId3"/>
          </p:cNvPr>
          <p:cNvSpPr/>
          <p:nvPr/>
        </p:nvSpPr>
        <p:spPr>
          <a:xfrm>
            <a:off x="3059832" y="620688"/>
            <a:ext cx="2880320"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First video</a:t>
            </a:r>
            <a:endParaRPr lang="en-NZ" dirty="0"/>
          </a:p>
        </p:txBody>
      </p:sp>
    </p:spTree>
    <p:extLst>
      <p:ext uri="{BB962C8B-B14F-4D97-AF65-F5344CB8AC3E}">
        <p14:creationId xmlns:p14="http://schemas.microsoft.com/office/powerpoint/2010/main" val="277431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2512" y="315859"/>
            <a:ext cx="6984776" cy="430887"/>
          </a:xfrm>
          <a:prstGeom prst="rect">
            <a:avLst/>
          </a:prstGeom>
          <a:noFill/>
        </p:spPr>
        <p:txBody>
          <a:bodyPr wrap="square" rtlCol="0">
            <a:spAutoFit/>
          </a:bodyPr>
          <a:lstStyle/>
          <a:p>
            <a:pPr algn="ctr"/>
            <a:r>
              <a:rPr lang="en-NZ" sz="2200" dirty="0" smtClean="0"/>
              <a:t>add your predictions to 3 of your power points</a:t>
            </a:r>
            <a:endParaRPr lang="en-NZ" sz="2200" dirty="0"/>
          </a:p>
        </p:txBody>
      </p:sp>
      <p:sp>
        <p:nvSpPr>
          <p:cNvPr id="4" name="Rectangle 3"/>
          <p:cNvSpPr/>
          <p:nvPr/>
        </p:nvSpPr>
        <p:spPr>
          <a:xfrm>
            <a:off x="400269" y="3501008"/>
            <a:ext cx="8568952" cy="3139321"/>
          </a:xfrm>
          <a:prstGeom prst="rect">
            <a:avLst/>
          </a:prstGeom>
        </p:spPr>
        <p:txBody>
          <a:bodyPr wrap="square">
            <a:spAutoFit/>
          </a:bodyPr>
          <a:lstStyle/>
          <a:p>
            <a:r>
              <a:rPr lang="en-NZ" i="1" dirty="0"/>
              <a:t>Using the holt-winters model for calculating forecasts I estimate that the total amount of money spent on food in Supermarket and Grocery in NZ in Q4 2010 is 2770 million dollars but could be between $2666 and $2867 million dollar, for Q4 2011 the total amount spent is predicted to be $2810 million dollars but could be between $2614 and $3008 million dollars. </a:t>
            </a:r>
          </a:p>
          <a:p>
            <a:r>
              <a:rPr lang="en-NZ" i="1" dirty="0"/>
              <a:t>Using such a model to make forecasts assumes that the seasonal pattern of total amount of money spent in Supermarket and Grocery in NZ is reasonable constant and not too varied. The fitted model fits the data fairly well (apart from just after 2004 and 2008) and the seasonal effects have remained relatively constant but with some small variation in the first and last quarters. Therefore I am reasonably confident that my forecasts are accurate. </a:t>
            </a:r>
            <a:endParaRPr lang="en-NZ" i="1" dirty="0"/>
          </a:p>
        </p:txBody>
      </p:sp>
      <p:sp>
        <p:nvSpPr>
          <p:cNvPr id="5" name="TextBox 4"/>
          <p:cNvSpPr txBox="1"/>
          <p:nvPr/>
        </p:nvSpPr>
        <p:spPr>
          <a:xfrm>
            <a:off x="1008314" y="746746"/>
            <a:ext cx="7488832" cy="369332"/>
          </a:xfrm>
          <a:prstGeom prst="rect">
            <a:avLst/>
          </a:prstGeom>
          <a:noFill/>
        </p:spPr>
        <p:txBody>
          <a:bodyPr wrap="square" rtlCol="0">
            <a:spAutoFit/>
          </a:bodyPr>
          <a:lstStyle/>
          <a:p>
            <a:r>
              <a:rPr lang="en-NZ" dirty="0" smtClean="0"/>
              <a:t>This example comes from the low excellence exemplar we have used</a:t>
            </a:r>
            <a:endParaRPr lang="en-NZ"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25" t="26135" r="33189" b="23462"/>
          <a:stretch/>
        </p:blipFill>
        <p:spPr bwMode="auto">
          <a:xfrm>
            <a:off x="206388" y="1083556"/>
            <a:ext cx="4608512" cy="232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08104" y="1925206"/>
            <a:ext cx="2989042" cy="646331"/>
          </a:xfrm>
          <a:prstGeom prst="rect">
            <a:avLst/>
          </a:prstGeom>
          <a:noFill/>
        </p:spPr>
        <p:txBody>
          <a:bodyPr wrap="square" rtlCol="0">
            <a:spAutoFit/>
          </a:bodyPr>
          <a:lstStyle/>
          <a:p>
            <a:r>
              <a:rPr lang="en-NZ" b="1" dirty="0" smtClean="0">
                <a:solidFill>
                  <a:srgbClr val="7030A0"/>
                </a:solidFill>
              </a:rPr>
              <a:t>Make sure your data is here as well!</a:t>
            </a:r>
            <a:endParaRPr lang="en-NZ" b="1" dirty="0">
              <a:solidFill>
                <a:srgbClr val="7030A0"/>
              </a:solidFill>
            </a:endParaRPr>
          </a:p>
        </p:txBody>
      </p:sp>
    </p:spTree>
    <p:extLst>
      <p:ext uri="{BB962C8B-B14F-4D97-AF65-F5344CB8AC3E}">
        <p14:creationId xmlns:p14="http://schemas.microsoft.com/office/powerpoint/2010/main" val="363523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924944"/>
            <a:ext cx="6984776" cy="430887"/>
          </a:xfrm>
          <a:prstGeom prst="rect">
            <a:avLst/>
          </a:prstGeom>
          <a:noFill/>
        </p:spPr>
        <p:txBody>
          <a:bodyPr wrap="square" rtlCol="0">
            <a:spAutoFit/>
          </a:bodyPr>
          <a:lstStyle/>
          <a:p>
            <a:pPr algn="ctr"/>
            <a:r>
              <a:rPr lang="en-NZ" sz="2200" dirty="0" smtClean="0"/>
              <a:t>other stuff I came across when doing my research</a:t>
            </a:r>
            <a:endParaRPr lang="en-NZ" sz="2200" dirty="0"/>
          </a:p>
        </p:txBody>
      </p:sp>
    </p:spTree>
    <p:extLst>
      <p:ext uri="{BB962C8B-B14F-4D97-AF65-F5344CB8AC3E}">
        <p14:creationId xmlns:p14="http://schemas.microsoft.com/office/powerpoint/2010/main" val="52145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32656"/>
            <a:ext cx="6696744" cy="369332"/>
          </a:xfrm>
          <a:prstGeom prst="rect">
            <a:avLst/>
          </a:prstGeom>
          <a:noFill/>
        </p:spPr>
        <p:txBody>
          <a:bodyPr wrap="square" rtlCol="0">
            <a:spAutoFit/>
          </a:bodyPr>
          <a:lstStyle/>
          <a:p>
            <a:r>
              <a:rPr lang="en-NZ" dirty="0" smtClean="0"/>
              <a:t>a whole bunch of videos on </a:t>
            </a:r>
            <a:r>
              <a:rPr lang="en-NZ" dirty="0" err="1" smtClean="0"/>
              <a:t>Youtube</a:t>
            </a:r>
            <a:endParaRPr lang="en-NZ" dirty="0"/>
          </a:p>
        </p:txBody>
      </p:sp>
      <p:pic>
        <p:nvPicPr>
          <p:cNvPr id="2050" name="Picture 2" descr="C:\Users\pgarnett\AppData\Local\Microsoft\Windows\Temporary Internet Files\Content.IE5\KL1MRC2F\MC900439586[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12776"/>
            <a:ext cx="764704" cy="7647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65960" y="3789040"/>
            <a:ext cx="2160240" cy="369332"/>
          </a:xfrm>
          <a:prstGeom prst="rect">
            <a:avLst/>
          </a:prstGeom>
          <a:noFill/>
        </p:spPr>
        <p:txBody>
          <a:bodyPr wrap="square" rtlCol="0">
            <a:spAutoFit/>
          </a:bodyPr>
          <a:lstStyle/>
          <a:p>
            <a:r>
              <a:rPr lang="en-NZ" dirty="0" smtClean="0"/>
              <a:t>Time Series residuals</a:t>
            </a:r>
            <a:endParaRPr lang="en-NZ" dirty="0"/>
          </a:p>
        </p:txBody>
      </p:sp>
      <p:sp>
        <p:nvSpPr>
          <p:cNvPr id="6" name="TextBox 5"/>
          <p:cNvSpPr txBox="1"/>
          <p:nvPr/>
        </p:nvSpPr>
        <p:spPr>
          <a:xfrm>
            <a:off x="1547664" y="2564904"/>
            <a:ext cx="2160240" cy="369332"/>
          </a:xfrm>
          <a:prstGeom prst="rect">
            <a:avLst/>
          </a:prstGeom>
          <a:noFill/>
        </p:spPr>
        <p:txBody>
          <a:bodyPr wrap="square" rtlCol="0">
            <a:spAutoFit/>
          </a:bodyPr>
          <a:lstStyle/>
          <a:p>
            <a:r>
              <a:rPr lang="en-NZ" dirty="0" smtClean="0"/>
              <a:t>Seasonal Variation</a:t>
            </a:r>
            <a:endParaRPr lang="en-NZ" dirty="0"/>
          </a:p>
        </p:txBody>
      </p:sp>
      <p:sp>
        <p:nvSpPr>
          <p:cNvPr id="7" name="TextBox 6"/>
          <p:cNvSpPr txBox="1"/>
          <p:nvPr/>
        </p:nvSpPr>
        <p:spPr>
          <a:xfrm>
            <a:off x="1907704" y="1610462"/>
            <a:ext cx="927680" cy="369332"/>
          </a:xfrm>
          <a:prstGeom prst="rect">
            <a:avLst/>
          </a:prstGeom>
          <a:noFill/>
        </p:spPr>
        <p:txBody>
          <a:bodyPr wrap="square" rtlCol="0">
            <a:spAutoFit/>
          </a:bodyPr>
          <a:lstStyle/>
          <a:p>
            <a:r>
              <a:rPr lang="en-NZ" dirty="0" smtClean="0"/>
              <a:t>Trend</a:t>
            </a:r>
            <a:endParaRPr lang="en-NZ" dirty="0"/>
          </a:p>
        </p:txBody>
      </p:sp>
      <p:sp>
        <p:nvSpPr>
          <p:cNvPr id="8" name="TextBox 7"/>
          <p:cNvSpPr txBox="1"/>
          <p:nvPr/>
        </p:nvSpPr>
        <p:spPr>
          <a:xfrm>
            <a:off x="1565960" y="4797152"/>
            <a:ext cx="3087960" cy="369332"/>
          </a:xfrm>
          <a:prstGeom prst="rect">
            <a:avLst/>
          </a:prstGeom>
          <a:noFill/>
        </p:spPr>
        <p:txBody>
          <a:bodyPr wrap="square" rtlCol="0">
            <a:spAutoFit/>
          </a:bodyPr>
          <a:lstStyle/>
          <a:p>
            <a:r>
              <a:rPr lang="en-NZ" dirty="0" smtClean="0"/>
              <a:t>Excellence Predictions</a:t>
            </a:r>
            <a:endParaRPr lang="en-NZ" dirty="0"/>
          </a:p>
        </p:txBody>
      </p:sp>
      <p:pic>
        <p:nvPicPr>
          <p:cNvPr id="9" name="Picture 2" descr="C:\Users\pgarnett\AppData\Local\Microsoft\Windows\Temporary Internet Files\Content.IE5\KL1MRC2F\MC900439586[1].png">
            <a:hlinkClick r:id="rId4"/>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367218"/>
            <a:ext cx="764704"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pgarnett\AppData\Local\Microsoft\Windows\Temporary Internet Files\Content.IE5\KL1MRC2F\MC900439586[1].png">
            <a:hlinkClick r:id="rId5"/>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91354"/>
            <a:ext cx="764704" cy="7647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pgarnett\AppData\Local\Microsoft\Windows\Temporary Internet Files\Content.IE5\KL1MRC2F\MC900439586[1].png">
            <a:hlinkClick r:id="rId6"/>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08" y="4599466"/>
            <a:ext cx="764704" cy="764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pgarnett\AppData\Local\Microsoft\Windows\Temporary Internet Files\Content.IE5\KL1MRC2F\MC900439586[1].png">
            <a:hlinkClick r:id="rId7"/>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08" y="5661248"/>
            <a:ext cx="764704" cy="7647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65960" y="5858934"/>
            <a:ext cx="3087960" cy="369332"/>
          </a:xfrm>
          <a:prstGeom prst="rect">
            <a:avLst/>
          </a:prstGeom>
          <a:noFill/>
        </p:spPr>
        <p:txBody>
          <a:bodyPr wrap="square" rtlCol="0">
            <a:spAutoFit/>
          </a:bodyPr>
          <a:lstStyle/>
          <a:p>
            <a:r>
              <a:rPr lang="en-NZ" dirty="0" smtClean="0"/>
              <a:t>Excellence Research</a:t>
            </a:r>
            <a:endParaRPr lang="en-NZ" dirty="0"/>
          </a:p>
        </p:txBody>
      </p:sp>
    </p:spTree>
    <p:extLst>
      <p:ext uri="{BB962C8B-B14F-4D97-AF65-F5344CB8AC3E}">
        <p14:creationId xmlns:p14="http://schemas.microsoft.com/office/powerpoint/2010/main" val="273227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457</Words>
  <Application>Microsoft Office PowerPoint</Application>
  <PresentationFormat>On-screen Show (4:3)</PresentationFormat>
  <Paragraphs>51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Statistics Time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seasonal variation</vt:lpstr>
      <vt:lpstr>cyclical component</vt:lpstr>
      <vt:lpstr>PowerPoint Presentation</vt:lpstr>
      <vt:lpstr>random variation</vt:lpstr>
    </vt:vector>
  </TitlesOfParts>
  <Company>Reporoa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Time Series</dc:title>
  <dc:creator>Pam Garnett</dc:creator>
  <cp:lastModifiedBy>Pam Garnett</cp:lastModifiedBy>
  <cp:revision>13</cp:revision>
  <dcterms:created xsi:type="dcterms:W3CDTF">2014-02-05T07:40:48Z</dcterms:created>
  <dcterms:modified xsi:type="dcterms:W3CDTF">2014-02-12T05:13:22Z</dcterms:modified>
</cp:coreProperties>
</file>