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9" r:id="rId4"/>
    <p:sldId id="268" r:id="rId5"/>
    <p:sldId id="274" r:id="rId6"/>
    <p:sldId id="270" r:id="rId7"/>
    <p:sldId id="271" r:id="rId8"/>
    <p:sldId id="272" r:id="rId9"/>
    <p:sldId id="273" r:id="rId10"/>
    <p:sldId id="267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1ADEB"/>
    <a:srgbClr val="BBE0E3"/>
    <a:srgbClr val="FF3399"/>
    <a:srgbClr val="BABEE4"/>
    <a:srgbClr val="A5A1FD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 autoAdjust="0"/>
  </p:normalViewPr>
  <p:slideViewPr>
    <p:cSldViewPr snapToGrid="0">
      <p:cViewPr varScale="1">
        <p:scale>
          <a:sx n="72" d="100"/>
          <a:sy n="72" d="100"/>
        </p:scale>
        <p:origin x="-3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89FE1-2D81-4981-8170-DFD15FB671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69319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40B6C-7EF3-4DC2-AEAE-E0CF807C3DF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0317059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BDEE0-387C-4603-81FD-698A30AE16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87706663"/>
      </p:ext>
    </p:extLst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AEC55F8-6490-4840-9D25-A90A5C2BC20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544997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85F40-DE50-4548-8325-82C09FCB0A9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862967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7CE6B-DE30-4DBE-9F51-A85AD4404C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131924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5B73C-4DE9-41DF-BA78-64D754B72B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19574706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EFDE8-6C9A-4C99-ABD9-D7CEF493D1A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320408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0A64B1-E502-4BDB-91CE-5643E9DC5F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3447788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62A14-845A-4561-AB2B-9504605361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101932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88E4C0-90B2-4E47-8750-0AAE51538DC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5181096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C4EB-DA6D-4574-9D46-FFC5026726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329054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967D4B-7020-45A0-A8B3-A0C7E09CCC5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dissolv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  <a:latin typeface="Comic Sans MS" panose="030F0702030302020204" pitchFamily="66" charset="0"/>
              </a:rPr>
              <a:t>3.2 Linear Programming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3 Credits</a:t>
            </a:r>
          </a:p>
          <a:p>
            <a:pPr eaLnBrk="1" hangingPunct="1"/>
            <a:r>
              <a:rPr lang="en-US" altLang="en-US" smtClean="0">
                <a:latin typeface="Comic Sans MS" panose="030F0702030302020204" pitchFamily="66" charset="0"/>
              </a:rPr>
              <a:t>AS 91574</a:t>
            </a:r>
          </a:p>
        </p:txBody>
      </p:sp>
    </p:spTree>
    <p:extLst>
      <p:ext uri="{BB962C8B-B14F-4D97-AF65-F5344CB8AC3E}">
        <p14:creationId xmlns:p14="http://schemas.microsoft.com/office/powerpoint/2010/main" val="350410918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1090" y="528935"/>
            <a:ext cx="72202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solidFill>
                  <a:srgbClr val="0000CC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anose="030F0702030302020204" pitchFamily="66" charset="0"/>
              </a:rPr>
              <a:t>Success Criteria</a:t>
            </a:r>
            <a:endParaRPr lang="en-US" sz="5400" b="1" cap="all" spc="0" dirty="0">
              <a:ln w="0"/>
              <a:solidFill>
                <a:srgbClr val="0000CC"/>
              </a:solidFill>
              <a:effectLst>
                <a:reflection blurRad="12700" stA="50000" endPos="50000" dist="5000" dir="5400000" sy="-100000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Smiley Face 5"/>
          <p:cNvSpPr/>
          <p:nvPr/>
        </p:nvSpPr>
        <p:spPr>
          <a:xfrm>
            <a:off x="1043608" y="4684170"/>
            <a:ext cx="1080120" cy="1152128"/>
          </a:xfrm>
          <a:prstGeom prst="smileyFace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7" name="Smiley Face 6"/>
          <p:cNvSpPr/>
          <p:nvPr/>
        </p:nvSpPr>
        <p:spPr>
          <a:xfrm>
            <a:off x="3774198" y="4653136"/>
            <a:ext cx="1080120" cy="1152128"/>
          </a:xfrm>
          <a:prstGeom prst="smileyFace">
            <a:avLst>
              <a:gd name="adj" fmla="val 87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Smiley Face 7"/>
          <p:cNvSpPr/>
          <p:nvPr/>
        </p:nvSpPr>
        <p:spPr>
          <a:xfrm>
            <a:off x="6660232" y="4684170"/>
            <a:ext cx="1080120" cy="1152128"/>
          </a:xfrm>
          <a:prstGeom prst="smileyFace">
            <a:avLst>
              <a:gd name="adj" fmla="val -4653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330424" y="19975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>
                <a:solidFill>
                  <a:prstClr val="black"/>
                </a:solidFill>
              </a:rPr>
              <a:t>I can find the maximum or minimum of an objective function knowing the constraints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37755" y="3366655"/>
            <a:ext cx="7491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solidFill>
                  <a:srgbClr val="7030A0"/>
                </a:solidFill>
              </a:rPr>
              <a:t>Delta 4.01 page 55</a:t>
            </a:r>
          </a:p>
          <a:p>
            <a:r>
              <a:rPr lang="en-NZ" b="1" dirty="0" smtClean="0">
                <a:solidFill>
                  <a:srgbClr val="7030A0"/>
                </a:solidFill>
              </a:rPr>
              <a:t>10 Ticks Level 9 pack 4 page 41</a:t>
            </a:r>
            <a:endParaRPr lang="en-NZ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0818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0424" y="2492896"/>
            <a:ext cx="8229600" cy="17362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>
                <a:solidFill>
                  <a:prstClr val="black"/>
                </a:solidFill>
              </a:rPr>
              <a:t>I can find the maximum or minimum of an objective function knowing the constraints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endParaRPr lang="en-NZ" dirty="0">
              <a:solidFill>
                <a:prstClr val="black"/>
              </a:solidFill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635859" y="1698903"/>
            <a:ext cx="3795205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000" b="1" cap="all" dirty="0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Learning objectives</a:t>
            </a:r>
            <a:endParaRPr lang="en-US" sz="3000" b="1" cap="all" dirty="0">
              <a:ln w="0"/>
              <a:gradFill flip="none">
                <a:gsLst>
                  <a:gs pos="0">
                    <a:srgbClr val="4F81BD">
                      <a:tint val="75000"/>
                      <a:shade val="75000"/>
                      <a:satMod val="170000"/>
                    </a:srgbClr>
                  </a:gs>
                  <a:gs pos="49000">
                    <a:srgbClr val="4F81BD">
                      <a:tint val="88000"/>
                      <a:shade val="65000"/>
                      <a:satMod val="172000"/>
                    </a:srgbClr>
                  </a:gs>
                  <a:gs pos="50000">
                    <a:srgbClr val="4F81BD">
                      <a:shade val="65000"/>
                      <a:satMod val="130000"/>
                    </a:srgbClr>
                  </a:gs>
                  <a:gs pos="92000">
                    <a:srgbClr val="4F81BD">
                      <a:shade val="50000"/>
                      <a:satMod val="120000"/>
                    </a:srgbClr>
                  </a:gs>
                  <a:gs pos="100000">
                    <a:srgbClr val="4F81BD">
                      <a:shade val="48000"/>
                      <a:satMod val="120000"/>
                    </a:srgb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6302" y="404664"/>
            <a:ext cx="59895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/>
              </a:rPr>
              <a:t>Linear Programming</a:t>
            </a:r>
            <a:endParaRPr lang="en-US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390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" t="44899" r="4433" b="20621"/>
          <a:stretch/>
        </p:blipFill>
        <p:spPr bwMode="auto">
          <a:xfrm>
            <a:off x="114300" y="1215487"/>
            <a:ext cx="8915400" cy="1973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1336" y="4218709"/>
            <a:ext cx="8333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b="1" dirty="0" smtClean="0">
                <a:solidFill>
                  <a:srgbClr val="FF0000"/>
                </a:solidFill>
              </a:rPr>
              <a:t>we might not make it to 10 equations!</a:t>
            </a:r>
            <a:endParaRPr lang="en-N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60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645" y="1174173"/>
            <a:ext cx="87595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000" dirty="0" smtClean="0">
                <a:latin typeface="Comic Sans MS" panose="030F0702030302020204" pitchFamily="66" charset="0"/>
              </a:rPr>
              <a:t>There is a procedure for this </a:t>
            </a:r>
            <a:r>
              <a:rPr lang="en-NZ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</a:p>
          <a:p>
            <a:endParaRPr lang="en-NZ" sz="20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NZ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Identify the objective function to be optimised and the constraints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NZ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Draw the region formed by the constraints – the feasible region.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NZ" sz="2000" dirty="0">
                <a:latin typeface="Comic Sans MS" panose="030F0702030302020204" pitchFamily="66" charset="0"/>
                <a:sym typeface="Wingdings" panose="05000000000000000000" pitchFamily="2" charset="2"/>
              </a:rPr>
              <a:t>D</a:t>
            </a:r>
            <a:r>
              <a:rPr lang="en-NZ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etermine the co-ordinates of the vertices of the feasible region.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NZ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Evaluate the objective function by substituting  the x and y values of each vertex of the feasible region.</a:t>
            </a:r>
          </a:p>
          <a:p>
            <a:pPr marL="457200" indent="-457200">
              <a:spcAft>
                <a:spcPts val="600"/>
              </a:spcAft>
              <a:buAutoNum type="arabicPeriod"/>
            </a:pPr>
            <a:r>
              <a:rPr lang="en-NZ" sz="2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Make your decision!</a:t>
            </a:r>
            <a:endParaRPr lang="en-NZ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383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1" t="13373" r="24597" b="10368"/>
          <a:stretch/>
        </p:blipFill>
        <p:spPr bwMode="auto">
          <a:xfrm>
            <a:off x="298075" y="148444"/>
            <a:ext cx="8461612" cy="6537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425489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1" t="23318" r="39930" b="48561"/>
          <a:stretch/>
        </p:blipFill>
        <p:spPr bwMode="auto">
          <a:xfrm>
            <a:off x="-52438" y="83127"/>
            <a:ext cx="9196438" cy="437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" y="4454372"/>
            <a:ext cx="25196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Define the unknowns</a:t>
            </a:r>
          </a:p>
          <a:p>
            <a:endParaRPr lang="en-NZ" dirty="0"/>
          </a:p>
          <a:p>
            <a:r>
              <a:rPr lang="en-NZ" dirty="0" smtClean="0"/>
              <a:t>x = </a:t>
            </a:r>
          </a:p>
          <a:p>
            <a:endParaRPr lang="en-NZ" dirty="0"/>
          </a:p>
          <a:p>
            <a:r>
              <a:rPr lang="en-NZ" dirty="0" smtClean="0"/>
              <a:t>y = 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3779520" y="5039360"/>
            <a:ext cx="4897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x = number of  type A circuits produced</a:t>
            </a:r>
          </a:p>
          <a:p>
            <a:endParaRPr lang="en-NZ" dirty="0" smtClean="0"/>
          </a:p>
          <a:p>
            <a:r>
              <a:rPr lang="en-NZ" dirty="0" smtClean="0"/>
              <a:t>y = number of type B circuits produced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3779520" y="5039360"/>
            <a:ext cx="442976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38875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1" t="23318" r="39930" b="48561"/>
          <a:stretch/>
        </p:blipFill>
        <p:spPr bwMode="auto">
          <a:xfrm>
            <a:off x="-52438" y="83127"/>
            <a:ext cx="9196438" cy="437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" y="4454372"/>
            <a:ext cx="25196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define the constraints</a:t>
            </a:r>
          </a:p>
          <a:p>
            <a:endParaRPr lang="en-NZ" dirty="0"/>
          </a:p>
          <a:p>
            <a:r>
              <a:rPr lang="en-NZ" dirty="0" smtClean="0"/>
              <a:t>resistors</a:t>
            </a:r>
          </a:p>
          <a:p>
            <a:endParaRPr lang="en-NZ" dirty="0"/>
          </a:p>
          <a:p>
            <a:r>
              <a:rPr lang="en-NZ" dirty="0" smtClean="0"/>
              <a:t>transistors</a:t>
            </a:r>
          </a:p>
          <a:p>
            <a:endParaRPr lang="en-NZ" dirty="0"/>
          </a:p>
          <a:p>
            <a:r>
              <a:rPr lang="en-NZ" dirty="0" smtClean="0"/>
              <a:t>capacitors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293360" y="5008369"/>
            <a:ext cx="314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resistors      20x + 10y ≤ 200</a:t>
            </a:r>
          </a:p>
          <a:p>
            <a:endParaRPr lang="en-NZ" dirty="0"/>
          </a:p>
          <a:p>
            <a:r>
              <a:rPr lang="en-NZ" dirty="0" smtClean="0"/>
              <a:t>transistors  10x + 20y ≤ 120</a:t>
            </a:r>
          </a:p>
          <a:p>
            <a:endParaRPr lang="en-NZ" dirty="0"/>
          </a:p>
          <a:p>
            <a:r>
              <a:rPr lang="en-NZ" dirty="0" smtClean="0"/>
              <a:t>capacitors   10x + 30y ≤ 150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5293360" y="4823703"/>
            <a:ext cx="3149600" cy="16619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536280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91" t="23318" r="39930" b="48561"/>
          <a:stretch/>
        </p:blipFill>
        <p:spPr bwMode="auto">
          <a:xfrm>
            <a:off x="-52438" y="83127"/>
            <a:ext cx="9196438" cy="4371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92480" y="5193035"/>
            <a:ext cx="25196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What is the profit?</a:t>
            </a:r>
          </a:p>
          <a:p>
            <a:endParaRPr lang="en-NZ" dirty="0"/>
          </a:p>
          <a:p>
            <a:r>
              <a:rPr lang="en-NZ" dirty="0" smtClean="0"/>
              <a:t>P =  ? ? ? ? ? ? </a:t>
            </a:r>
            <a:endParaRPr lang="en-NZ" dirty="0"/>
          </a:p>
        </p:txBody>
      </p:sp>
      <p:sp>
        <p:nvSpPr>
          <p:cNvPr id="3" name="TextBox 2"/>
          <p:cNvSpPr txBox="1"/>
          <p:nvPr/>
        </p:nvSpPr>
        <p:spPr>
          <a:xfrm>
            <a:off x="5293360" y="5627281"/>
            <a:ext cx="1757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P = 5x + 12y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5120640" y="5598076"/>
            <a:ext cx="2103120" cy="398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877644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040" y="487679"/>
            <a:ext cx="77012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the problem can be summarised as</a:t>
            </a:r>
          </a:p>
          <a:p>
            <a:endParaRPr lang="en-NZ" dirty="0"/>
          </a:p>
          <a:p>
            <a:r>
              <a:rPr lang="en-NZ" dirty="0" smtClean="0"/>
              <a:t>maximise the profit  P = 5x + 12y</a:t>
            </a:r>
          </a:p>
          <a:p>
            <a:endParaRPr lang="en-NZ" dirty="0"/>
          </a:p>
          <a:p>
            <a:r>
              <a:rPr lang="en-NZ" dirty="0" smtClean="0"/>
              <a:t>subject to     20x + 10y ≤ 200</a:t>
            </a:r>
          </a:p>
          <a:p>
            <a:r>
              <a:rPr lang="en-NZ" dirty="0"/>
              <a:t> </a:t>
            </a:r>
            <a:r>
              <a:rPr lang="en-NZ" dirty="0" smtClean="0"/>
              <a:t>                    10x + 20y ≤ 120</a:t>
            </a:r>
          </a:p>
          <a:p>
            <a:r>
              <a:rPr lang="en-NZ" dirty="0" smtClean="0"/>
              <a:t>                     10x  + 30y ≤ 150</a:t>
            </a:r>
          </a:p>
          <a:p>
            <a:r>
              <a:rPr lang="en-NZ" dirty="0"/>
              <a:t> </a:t>
            </a:r>
            <a:r>
              <a:rPr lang="en-NZ" dirty="0" smtClean="0"/>
              <a:t>                     x ≥ 0</a:t>
            </a:r>
          </a:p>
          <a:p>
            <a:r>
              <a:rPr lang="en-NZ" dirty="0"/>
              <a:t> </a:t>
            </a:r>
            <a:r>
              <a:rPr lang="en-NZ" dirty="0" smtClean="0"/>
              <a:t>                     y ≥ 0</a:t>
            </a: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447040" y="4342785"/>
            <a:ext cx="680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NZ" dirty="0" smtClean="0"/>
              <a:t>draw a graph to show the feasible region</a:t>
            </a:r>
          </a:p>
          <a:p>
            <a:pPr marL="342900" indent="-342900">
              <a:buAutoNum type="arabicPeriod"/>
            </a:pPr>
            <a:r>
              <a:rPr lang="en-NZ" dirty="0" smtClean="0"/>
              <a:t>solve for  the intersections</a:t>
            </a:r>
          </a:p>
          <a:p>
            <a:pPr marL="342900" indent="-342900">
              <a:buAutoNum type="arabicPeriod"/>
            </a:pPr>
            <a:r>
              <a:rPr lang="en-NZ" dirty="0" smtClean="0"/>
              <a:t>use the values to find the maximum profit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0578045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251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3.2 Linear Programming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Success Criteria</vt:lpstr>
    </vt:vector>
  </TitlesOfParts>
  <Company>Whiteboardmaths.com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 (Regions)</dc:title>
  <dc:creator>Pam Garnett</dc:creator>
  <cp:lastModifiedBy>Pam Garnett</cp:lastModifiedBy>
  <cp:revision>39</cp:revision>
  <dcterms:created xsi:type="dcterms:W3CDTF">2004-09-18T17:24:27Z</dcterms:created>
  <dcterms:modified xsi:type="dcterms:W3CDTF">2014-05-05T09:53:41Z</dcterms:modified>
</cp:coreProperties>
</file>