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5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kaniuk.LYNFIELD\Dropbox\13mas\Time%20Series\Hardware%20sales%20not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kaniuk.LYNFIELD\Dropbox\13mas\Time%20Series\Hardware%20sales%20not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cat>
            <c:multiLvlStrRef>
              <c:f>Sheet1!$A$3:$B$30</c:f>
              <c:multiLvlStrCache>
                <c:ptCount val="28"/>
                <c:lvl>
                  <c:pt idx="0">
                    <c:v>Mon</c:v>
                  </c:pt>
                  <c:pt idx="1">
                    <c:v>Tues</c:v>
                  </c:pt>
                  <c:pt idx="2">
                    <c:v>Wed</c:v>
                  </c:pt>
                  <c:pt idx="3">
                    <c:v>Thur</c:v>
                  </c:pt>
                  <c:pt idx="4">
                    <c:v>Fri</c:v>
                  </c:pt>
                  <c:pt idx="5">
                    <c:v>Sat</c:v>
                  </c:pt>
                  <c:pt idx="6">
                    <c:v>Sun</c:v>
                  </c:pt>
                  <c:pt idx="7">
                    <c:v>Mon</c:v>
                  </c:pt>
                  <c:pt idx="8">
                    <c:v>Tues</c:v>
                  </c:pt>
                  <c:pt idx="9">
                    <c:v>Wed</c:v>
                  </c:pt>
                  <c:pt idx="10">
                    <c:v>Thur</c:v>
                  </c:pt>
                  <c:pt idx="11">
                    <c:v>Fri</c:v>
                  </c:pt>
                  <c:pt idx="12">
                    <c:v>Sat</c:v>
                  </c:pt>
                  <c:pt idx="13">
                    <c:v>Sun</c:v>
                  </c:pt>
                  <c:pt idx="14">
                    <c:v>Mon</c:v>
                  </c:pt>
                  <c:pt idx="15">
                    <c:v>Tues</c:v>
                  </c:pt>
                  <c:pt idx="16">
                    <c:v>Wed</c:v>
                  </c:pt>
                  <c:pt idx="17">
                    <c:v>Thur</c:v>
                  </c:pt>
                  <c:pt idx="18">
                    <c:v>Fri</c:v>
                  </c:pt>
                  <c:pt idx="19">
                    <c:v>Sat</c:v>
                  </c:pt>
                  <c:pt idx="20">
                    <c:v>Sun</c:v>
                  </c:pt>
                  <c:pt idx="21">
                    <c:v>Mon</c:v>
                  </c:pt>
                  <c:pt idx="22">
                    <c:v>Tues</c:v>
                  </c:pt>
                  <c:pt idx="23">
                    <c:v>Wed</c:v>
                  </c:pt>
                  <c:pt idx="24">
                    <c:v>Thur</c:v>
                  </c:pt>
                  <c:pt idx="25">
                    <c:v>Fri</c:v>
                  </c:pt>
                  <c:pt idx="26">
                    <c:v>Sat</c:v>
                  </c:pt>
                  <c:pt idx="27">
                    <c:v>Sun</c:v>
                  </c:pt>
                </c:lvl>
                <c:lvl>
                  <c:pt idx="0">
                    <c:v>1</c:v>
                  </c:pt>
                  <c:pt idx="7">
                    <c:v>2</c:v>
                  </c:pt>
                  <c:pt idx="14">
                    <c:v>3</c:v>
                  </c:pt>
                  <c:pt idx="21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323968"/>
        <c:axId val="130325888"/>
      </c:lineChart>
      <c:catAx>
        <c:axId val="130323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0325888"/>
        <c:crosses val="autoZero"/>
        <c:auto val="1"/>
        <c:lblAlgn val="ctr"/>
        <c:lblOffset val="100"/>
        <c:noMultiLvlLbl val="0"/>
      </c:catAx>
      <c:valAx>
        <c:axId val="130325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Sales per day ($000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32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cat>
            <c:multiLvlStrRef>
              <c:f>Sheet1!$A$3:$B$30</c:f>
              <c:multiLvlStrCache>
                <c:ptCount val="28"/>
                <c:lvl>
                  <c:pt idx="0">
                    <c:v>Mon</c:v>
                  </c:pt>
                  <c:pt idx="1">
                    <c:v>Tues</c:v>
                  </c:pt>
                  <c:pt idx="2">
                    <c:v>Wed</c:v>
                  </c:pt>
                  <c:pt idx="3">
                    <c:v>Thur</c:v>
                  </c:pt>
                  <c:pt idx="4">
                    <c:v>Fri</c:v>
                  </c:pt>
                  <c:pt idx="5">
                    <c:v>Sat</c:v>
                  </c:pt>
                  <c:pt idx="6">
                    <c:v>Sun</c:v>
                  </c:pt>
                  <c:pt idx="7">
                    <c:v>Mon</c:v>
                  </c:pt>
                  <c:pt idx="8">
                    <c:v>Tues</c:v>
                  </c:pt>
                  <c:pt idx="9">
                    <c:v>Wed</c:v>
                  </c:pt>
                  <c:pt idx="10">
                    <c:v>Thur</c:v>
                  </c:pt>
                  <c:pt idx="11">
                    <c:v>Fri</c:v>
                  </c:pt>
                  <c:pt idx="12">
                    <c:v>Sat</c:v>
                  </c:pt>
                  <c:pt idx="13">
                    <c:v>Sun</c:v>
                  </c:pt>
                  <c:pt idx="14">
                    <c:v>Mon</c:v>
                  </c:pt>
                  <c:pt idx="15">
                    <c:v>Tues</c:v>
                  </c:pt>
                  <c:pt idx="16">
                    <c:v>Wed</c:v>
                  </c:pt>
                  <c:pt idx="17">
                    <c:v>Thur</c:v>
                  </c:pt>
                  <c:pt idx="18">
                    <c:v>Fri</c:v>
                  </c:pt>
                  <c:pt idx="19">
                    <c:v>Sat</c:v>
                  </c:pt>
                  <c:pt idx="20">
                    <c:v>Sun</c:v>
                  </c:pt>
                  <c:pt idx="21">
                    <c:v>Mon</c:v>
                  </c:pt>
                  <c:pt idx="22">
                    <c:v>Tues</c:v>
                  </c:pt>
                  <c:pt idx="23">
                    <c:v>Wed</c:v>
                  </c:pt>
                  <c:pt idx="24">
                    <c:v>Thur</c:v>
                  </c:pt>
                  <c:pt idx="25">
                    <c:v>Fri</c:v>
                  </c:pt>
                  <c:pt idx="26">
                    <c:v>Sat</c:v>
                  </c:pt>
                  <c:pt idx="27">
                    <c:v>Sun</c:v>
                  </c:pt>
                </c:lvl>
                <c:lvl>
                  <c:pt idx="0">
                    <c:v>1</c:v>
                  </c:pt>
                  <c:pt idx="7">
                    <c:v>2</c:v>
                  </c:pt>
                  <c:pt idx="14">
                    <c:v>3</c:v>
                  </c:pt>
                  <c:pt idx="21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601152"/>
        <c:axId val="131603072"/>
      </c:lineChart>
      <c:catAx>
        <c:axId val="13160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1603072"/>
        <c:crosses val="autoZero"/>
        <c:auto val="1"/>
        <c:lblAlgn val="ctr"/>
        <c:lblOffset val="100"/>
        <c:noMultiLvlLbl val="0"/>
      </c:catAx>
      <c:valAx>
        <c:axId val="131603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Sales per day ($000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60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cat>
            <c:multiLvlStrRef>
              <c:f>Sheet1!$A$3:$B$30</c:f>
              <c:multiLvlStrCache>
                <c:ptCount val="28"/>
                <c:lvl>
                  <c:pt idx="0">
                    <c:v>Mon</c:v>
                  </c:pt>
                  <c:pt idx="1">
                    <c:v>Tues</c:v>
                  </c:pt>
                  <c:pt idx="2">
                    <c:v>Wed</c:v>
                  </c:pt>
                  <c:pt idx="3">
                    <c:v>Thur</c:v>
                  </c:pt>
                  <c:pt idx="4">
                    <c:v>Fri</c:v>
                  </c:pt>
                  <c:pt idx="5">
                    <c:v>Sat</c:v>
                  </c:pt>
                  <c:pt idx="6">
                    <c:v>Sun</c:v>
                  </c:pt>
                  <c:pt idx="7">
                    <c:v>Mon</c:v>
                  </c:pt>
                  <c:pt idx="8">
                    <c:v>Tues</c:v>
                  </c:pt>
                  <c:pt idx="9">
                    <c:v>Wed</c:v>
                  </c:pt>
                  <c:pt idx="10">
                    <c:v>Thur</c:v>
                  </c:pt>
                  <c:pt idx="11">
                    <c:v>Fri</c:v>
                  </c:pt>
                  <c:pt idx="12">
                    <c:v>Sat</c:v>
                  </c:pt>
                  <c:pt idx="13">
                    <c:v>Sun</c:v>
                  </c:pt>
                  <c:pt idx="14">
                    <c:v>Mon</c:v>
                  </c:pt>
                  <c:pt idx="15">
                    <c:v>Tues</c:v>
                  </c:pt>
                  <c:pt idx="16">
                    <c:v>Wed</c:v>
                  </c:pt>
                  <c:pt idx="17">
                    <c:v>Thur</c:v>
                  </c:pt>
                  <c:pt idx="18">
                    <c:v>Fri</c:v>
                  </c:pt>
                  <c:pt idx="19">
                    <c:v>Sat</c:v>
                  </c:pt>
                  <c:pt idx="20">
                    <c:v>Sun</c:v>
                  </c:pt>
                  <c:pt idx="21">
                    <c:v>Mon</c:v>
                  </c:pt>
                  <c:pt idx="22">
                    <c:v>Tues</c:v>
                  </c:pt>
                  <c:pt idx="23">
                    <c:v>Wed</c:v>
                  </c:pt>
                  <c:pt idx="24">
                    <c:v>Thur</c:v>
                  </c:pt>
                  <c:pt idx="25">
                    <c:v>Fri</c:v>
                  </c:pt>
                  <c:pt idx="26">
                    <c:v>Sat</c:v>
                  </c:pt>
                  <c:pt idx="27">
                    <c:v>Sun</c:v>
                  </c:pt>
                </c:lvl>
                <c:lvl>
                  <c:pt idx="0">
                    <c:v>1</c:v>
                  </c:pt>
                  <c:pt idx="7">
                    <c:v>2</c:v>
                  </c:pt>
                  <c:pt idx="14">
                    <c:v>3</c:v>
                  </c:pt>
                  <c:pt idx="21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654400"/>
        <c:axId val="131656320"/>
      </c:lineChart>
      <c:catAx>
        <c:axId val="131654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1656320"/>
        <c:crosses val="autoZero"/>
        <c:auto val="1"/>
        <c:lblAlgn val="ctr"/>
        <c:lblOffset val="100"/>
        <c:noMultiLvlLbl val="0"/>
      </c:catAx>
      <c:valAx>
        <c:axId val="131656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Sales per day ($000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654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</c:strCache>
            </c:strRef>
          </c:tx>
          <c:cat>
            <c:multiLvlStrRef>
              <c:f>Sheet1!$A$2:$B$30</c:f>
              <c:multiLvlStrCache>
                <c:ptCount val="29"/>
                <c:lvl>
                  <c:pt idx="1">
                    <c:v>Mon</c:v>
                  </c:pt>
                  <c:pt idx="2">
                    <c:v>Tues</c:v>
                  </c:pt>
                  <c:pt idx="3">
                    <c:v>Wed</c:v>
                  </c:pt>
                  <c:pt idx="4">
                    <c:v>Thur</c:v>
                  </c:pt>
                  <c:pt idx="5">
                    <c:v>Fri</c:v>
                  </c:pt>
                  <c:pt idx="6">
                    <c:v>Sat</c:v>
                  </c:pt>
                  <c:pt idx="7">
                    <c:v>Sun</c:v>
                  </c:pt>
                  <c:pt idx="8">
                    <c:v>Mon</c:v>
                  </c:pt>
                  <c:pt idx="9">
                    <c:v>Tues</c:v>
                  </c:pt>
                  <c:pt idx="10">
                    <c:v>Wed</c:v>
                  </c:pt>
                  <c:pt idx="11">
                    <c:v>Thur</c:v>
                  </c:pt>
                  <c:pt idx="12">
                    <c:v>Fri</c:v>
                  </c:pt>
                  <c:pt idx="13">
                    <c:v>Sat</c:v>
                  </c:pt>
                  <c:pt idx="14">
                    <c:v>Sun</c:v>
                  </c:pt>
                  <c:pt idx="15">
                    <c:v>Mon</c:v>
                  </c:pt>
                  <c:pt idx="16">
                    <c:v>Tues</c:v>
                  </c:pt>
                  <c:pt idx="17">
                    <c:v>Wed</c:v>
                  </c:pt>
                  <c:pt idx="18">
                    <c:v>Thur</c:v>
                  </c:pt>
                  <c:pt idx="19">
                    <c:v>Fri</c:v>
                  </c:pt>
                  <c:pt idx="20">
                    <c:v>Sat</c:v>
                  </c:pt>
                  <c:pt idx="21">
                    <c:v>Sun</c:v>
                  </c:pt>
                  <c:pt idx="22">
                    <c:v>Mon</c:v>
                  </c:pt>
                  <c:pt idx="23">
                    <c:v>Tues</c:v>
                  </c:pt>
                  <c:pt idx="24">
                    <c:v>Wed</c:v>
                  </c:pt>
                  <c:pt idx="25">
                    <c:v>Thur</c:v>
                  </c:pt>
                  <c:pt idx="26">
                    <c:v>Fri</c:v>
                  </c:pt>
                  <c:pt idx="27">
                    <c:v>Sat</c:v>
                  </c:pt>
                  <c:pt idx="28">
                    <c:v>Sun</c:v>
                  </c:pt>
                </c:lvl>
                <c:lvl>
                  <c:pt idx="1">
                    <c:v>1</c:v>
                  </c:pt>
                  <c:pt idx="8">
                    <c:v>2</c:v>
                  </c:pt>
                  <c:pt idx="15">
                    <c:v>3</c:v>
                  </c:pt>
                  <c:pt idx="22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24640"/>
        <c:axId val="131835008"/>
      </c:lineChart>
      <c:catAx>
        <c:axId val="13182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1835008"/>
        <c:crosses val="autoZero"/>
        <c:auto val="1"/>
        <c:lblAlgn val="ctr"/>
        <c:lblOffset val="100"/>
        <c:noMultiLvlLbl val="0"/>
      </c:catAx>
      <c:valAx>
        <c:axId val="131835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Sales ($000)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824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</c:strCache>
            </c:strRef>
          </c:tx>
          <c:cat>
            <c:multiLvlStrRef>
              <c:f>Sheet1!$A$2:$B$30</c:f>
              <c:multiLvlStrCache>
                <c:ptCount val="29"/>
                <c:lvl>
                  <c:pt idx="1">
                    <c:v>Mon</c:v>
                  </c:pt>
                  <c:pt idx="2">
                    <c:v>Tues</c:v>
                  </c:pt>
                  <c:pt idx="3">
                    <c:v>Wed</c:v>
                  </c:pt>
                  <c:pt idx="4">
                    <c:v>Thur</c:v>
                  </c:pt>
                  <c:pt idx="5">
                    <c:v>Fri</c:v>
                  </c:pt>
                  <c:pt idx="6">
                    <c:v>Sat</c:v>
                  </c:pt>
                  <c:pt idx="7">
                    <c:v>Sun</c:v>
                  </c:pt>
                  <c:pt idx="8">
                    <c:v>Mon</c:v>
                  </c:pt>
                  <c:pt idx="9">
                    <c:v>Tues</c:v>
                  </c:pt>
                  <c:pt idx="10">
                    <c:v>Wed</c:v>
                  </c:pt>
                  <c:pt idx="11">
                    <c:v>Thur</c:v>
                  </c:pt>
                  <c:pt idx="12">
                    <c:v>Fri</c:v>
                  </c:pt>
                  <c:pt idx="13">
                    <c:v>Sat</c:v>
                  </c:pt>
                  <c:pt idx="14">
                    <c:v>Sun</c:v>
                  </c:pt>
                  <c:pt idx="15">
                    <c:v>Mon</c:v>
                  </c:pt>
                  <c:pt idx="16">
                    <c:v>Tues</c:v>
                  </c:pt>
                  <c:pt idx="17">
                    <c:v>Wed</c:v>
                  </c:pt>
                  <c:pt idx="18">
                    <c:v>Thur</c:v>
                  </c:pt>
                  <c:pt idx="19">
                    <c:v>Fri</c:v>
                  </c:pt>
                  <c:pt idx="20">
                    <c:v>Sat</c:v>
                  </c:pt>
                  <c:pt idx="21">
                    <c:v>Sun</c:v>
                  </c:pt>
                  <c:pt idx="22">
                    <c:v>Mon</c:v>
                  </c:pt>
                  <c:pt idx="23">
                    <c:v>Tues</c:v>
                  </c:pt>
                  <c:pt idx="24">
                    <c:v>Wed</c:v>
                  </c:pt>
                  <c:pt idx="25">
                    <c:v>Thur</c:v>
                  </c:pt>
                  <c:pt idx="26">
                    <c:v>Fri</c:v>
                  </c:pt>
                  <c:pt idx="27">
                    <c:v>Sat</c:v>
                  </c:pt>
                  <c:pt idx="28">
                    <c:v>Sun</c:v>
                  </c:pt>
                </c:lvl>
                <c:lvl>
                  <c:pt idx="1">
                    <c:v>1</c:v>
                  </c:pt>
                  <c:pt idx="8">
                    <c:v>2</c:v>
                  </c:pt>
                  <c:pt idx="15">
                    <c:v>3</c:v>
                  </c:pt>
                  <c:pt idx="22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000384"/>
        <c:axId val="132014848"/>
      </c:lineChart>
      <c:catAx>
        <c:axId val="132000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2014848"/>
        <c:crosses val="autoZero"/>
        <c:auto val="1"/>
        <c:lblAlgn val="ctr"/>
        <c:lblOffset val="100"/>
        <c:noMultiLvlLbl val="0"/>
      </c:catAx>
      <c:valAx>
        <c:axId val="132014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Sales ($000)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200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Hardware shop sales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cat>
            <c:multiLvlStrRef>
              <c:f>Sheet1!$A$3:$B$30</c:f>
              <c:multiLvlStrCache>
                <c:ptCount val="28"/>
                <c:lvl>
                  <c:pt idx="0">
                    <c:v>Mon</c:v>
                  </c:pt>
                  <c:pt idx="1">
                    <c:v>Tues</c:v>
                  </c:pt>
                  <c:pt idx="2">
                    <c:v>Wed</c:v>
                  </c:pt>
                  <c:pt idx="3">
                    <c:v>Thur</c:v>
                  </c:pt>
                  <c:pt idx="4">
                    <c:v>Fri</c:v>
                  </c:pt>
                  <c:pt idx="5">
                    <c:v>Sat</c:v>
                  </c:pt>
                  <c:pt idx="6">
                    <c:v>Sun</c:v>
                  </c:pt>
                  <c:pt idx="7">
                    <c:v>Mon</c:v>
                  </c:pt>
                  <c:pt idx="8">
                    <c:v>Tues</c:v>
                  </c:pt>
                  <c:pt idx="9">
                    <c:v>Wed</c:v>
                  </c:pt>
                  <c:pt idx="10">
                    <c:v>Thur</c:v>
                  </c:pt>
                  <c:pt idx="11">
                    <c:v>Fri</c:v>
                  </c:pt>
                  <c:pt idx="12">
                    <c:v>Sat</c:v>
                  </c:pt>
                  <c:pt idx="13">
                    <c:v>Sun</c:v>
                  </c:pt>
                  <c:pt idx="14">
                    <c:v>Mon</c:v>
                  </c:pt>
                  <c:pt idx="15">
                    <c:v>Tues</c:v>
                  </c:pt>
                  <c:pt idx="16">
                    <c:v>Wed</c:v>
                  </c:pt>
                  <c:pt idx="17">
                    <c:v>Thur</c:v>
                  </c:pt>
                  <c:pt idx="18">
                    <c:v>Fri</c:v>
                  </c:pt>
                  <c:pt idx="19">
                    <c:v>Sat</c:v>
                  </c:pt>
                  <c:pt idx="20">
                    <c:v>Sun</c:v>
                  </c:pt>
                  <c:pt idx="21">
                    <c:v>Mon</c:v>
                  </c:pt>
                  <c:pt idx="22">
                    <c:v>Tues</c:v>
                  </c:pt>
                  <c:pt idx="23">
                    <c:v>Wed</c:v>
                  </c:pt>
                  <c:pt idx="24">
                    <c:v>Thur</c:v>
                  </c:pt>
                  <c:pt idx="25">
                    <c:v>Fri</c:v>
                  </c:pt>
                  <c:pt idx="26">
                    <c:v>Sat</c:v>
                  </c:pt>
                  <c:pt idx="27">
                    <c:v>Sun</c:v>
                  </c:pt>
                </c:lvl>
                <c:lvl>
                  <c:pt idx="0">
                    <c:v>1</c:v>
                  </c:pt>
                  <c:pt idx="7">
                    <c:v>2</c:v>
                  </c:pt>
                  <c:pt idx="14">
                    <c:v>3</c:v>
                  </c:pt>
                  <c:pt idx="21">
                    <c:v>4</c:v>
                  </c:pt>
                </c:lvl>
              </c:multiLvlStrCache>
            </c:multiLvl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86</c:v>
                </c:pt>
                <c:pt idx="1">
                  <c:v>125</c:v>
                </c:pt>
                <c:pt idx="2">
                  <c:v>115</c:v>
                </c:pt>
                <c:pt idx="3">
                  <c:v>150</c:v>
                </c:pt>
                <c:pt idx="4">
                  <c:v>168</c:v>
                </c:pt>
                <c:pt idx="5">
                  <c:v>291</c:v>
                </c:pt>
                <c:pt idx="6">
                  <c:v>102</c:v>
                </c:pt>
                <c:pt idx="7">
                  <c:v>83</c:v>
                </c:pt>
                <c:pt idx="8">
                  <c:v>118</c:v>
                </c:pt>
                <c:pt idx="9">
                  <c:v>112</c:v>
                </c:pt>
                <c:pt idx="10">
                  <c:v>141</c:v>
                </c:pt>
                <c:pt idx="11">
                  <c:v>171</c:v>
                </c:pt>
                <c:pt idx="12">
                  <c:v>282</c:v>
                </c:pt>
                <c:pt idx="13">
                  <c:v>99</c:v>
                </c:pt>
                <c:pt idx="14">
                  <c:v>82</c:v>
                </c:pt>
                <c:pt idx="15">
                  <c:v>117</c:v>
                </c:pt>
                <c:pt idx="16">
                  <c:v>108</c:v>
                </c:pt>
                <c:pt idx="17">
                  <c:v>155</c:v>
                </c:pt>
                <c:pt idx="18">
                  <c:v>165</c:v>
                </c:pt>
                <c:pt idx="19">
                  <c:v>271</c:v>
                </c:pt>
                <c:pt idx="20">
                  <c:v>88</c:v>
                </c:pt>
                <c:pt idx="21">
                  <c:v>75</c:v>
                </c:pt>
                <c:pt idx="22">
                  <c:v>127</c:v>
                </c:pt>
                <c:pt idx="23">
                  <c:v>109</c:v>
                </c:pt>
                <c:pt idx="24">
                  <c:v>141</c:v>
                </c:pt>
                <c:pt idx="25">
                  <c:v>155</c:v>
                </c:pt>
                <c:pt idx="26">
                  <c:v>269</c:v>
                </c:pt>
                <c:pt idx="27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85920"/>
        <c:axId val="133592192"/>
      </c:lineChart>
      <c:catAx>
        <c:axId val="133585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Day and week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3592192"/>
        <c:crosses val="autoZero"/>
        <c:auto val="1"/>
        <c:lblAlgn val="ctr"/>
        <c:lblOffset val="100"/>
        <c:noMultiLvlLbl val="0"/>
      </c:catAx>
      <c:valAx>
        <c:axId val="133592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Sales per day ($000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358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38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860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796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06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517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544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624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019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821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7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54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4DBA9-C03D-42EE-9A85-E4901833FAFA}" type="datetimeFigureOut">
              <a:rPr lang="en-NZ" smtClean="0"/>
              <a:t>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1872-6A1C-42C5-9BB2-2569675CB3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890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Statistics</a:t>
            </a:r>
            <a:br>
              <a:rPr lang="en-NZ" dirty="0" smtClean="0"/>
            </a:br>
            <a:r>
              <a:rPr lang="en-NZ" dirty="0" smtClean="0"/>
              <a:t>Time Series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Seasonal Effect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58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23455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Now add </a:t>
            </a:r>
            <a:r>
              <a:rPr lang="en-NZ" sz="2200" dirty="0" smtClean="0"/>
              <a:t>comments on seasonal effects to </a:t>
            </a:r>
            <a:r>
              <a:rPr lang="en-NZ" sz="2200" dirty="0" smtClean="0"/>
              <a:t>your Export of Dairy Products time series</a:t>
            </a:r>
            <a:endParaRPr lang="en-NZ" sz="2200" dirty="0"/>
          </a:p>
        </p:txBody>
      </p:sp>
      <p:pic>
        <p:nvPicPr>
          <p:cNvPr id="10242" name="Picture 2" descr="C:\Users\pgarnett\AppData\Local\Microsoft\Windows\Temporary Internet Files\Content.IE5\3WFY0IOT\MP9001789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4768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pgarnett\AppData\Local\Microsoft\Windows\Temporary Internet Files\Content.IE5\3WFY0IOT\MP9001789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8960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pgarnett\AppData\Local\Microsoft\Windows\Temporary Internet Files\Content.IE5\U0UIXO74\MP90022757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91" y="3064768"/>
            <a:ext cx="240792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24583"/>
          <a:stretch/>
        </p:blipFill>
        <p:spPr bwMode="auto">
          <a:xfrm>
            <a:off x="21637" y="476672"/>
            <a:ext cx="8499185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47797"/>
            <a:ext cx="5626968" cy="437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54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90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49067"/>
              </p:ext>
            </p:extLst>
          </p:nvPr>
        </p:nvGraphicFramePr>
        <p:xfrm>
          <a:off x="0" y="389231"/>
          <a:ext cx="9234547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2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92080" y="1052736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Identify how long the pattern is.</a:t>
            </a:r>
          </a:p>
          <a:p>
            <a:endParaRPr lang="en-N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What is the period of time it takes for the pattern to  repeat?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86916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The season is a weekly (7 days) pattern</a:t>
            </a:r>
            <a:r>
              <a:rPr lang="en-NZ" sz="2400" dirty="0" smtClean="0"/>
              <a:t>.</a:t>
            </a:r>
            <a:endParaRPr lang="en-NZ" sz="24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07333"/>
              </p:ext>
            </p:extLst>
          </p:nvPr>
        </p:nvGraphicFramePr>
        <p:xfrm>
          <a:off x="251520" y="260648"/>
          <a:ext cx="4824536" cy="276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7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1436" y="699954"/>
            <a:ext cx="353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Describe the highs and the lows in each pattern….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117305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Highest sales always seem to occur on  a Friday, where sales of between $290 000 and $250 000  have occurred. The  weekly high values have decreased slightly over the four week period</a:t>
            </a:r>
            <a:r>
              <a:rPr lang="en-N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515719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Lowest sales of $100 000 or less have occurred on Saturdays and Sundays. These low values have not changed over the four week period</a:t>
            </a:r>
            <a:r>
              <a:rPr lang="en-NZ" dirty="0" smtClean="0"/>
              <a:t>.</a:t>
            </a:r>
            <a:endParaRPr lang="en-NZ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49687"/>
              </p:ext>
            </p:extLst>
          </p:nvPr>
        </p:nvGraphicFramePr>
        <p:xfrm>
          <a:off x="251520" y="260648"/>
          <a:ext cx="4824536" cy="276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1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83918"/>
              </p:ext>
            </p:extLst>
          </p:nvPr>
        </p:nvGraphicFramePr>
        <p:xfrm>
          <a:off x="323529" y="548680"/>
          <a:ext cx="4320479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0072" y="90872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Describe the absolute high and / or low over the entire time period.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42900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Over these 4 weeks the highest value of sales in one day was about $290 000, on the Friday of Week  1. The lowest value of sales was  about $75 000 on Sunday, Week 3.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95048"/>
              </p:ext>
            </p:extLst>
          </p:nvPr>
        </p:nvGraphicFramePr>
        <p:xfrm>
          <a:off x="323529" y="548680"/>
          <a:ext cx="4320479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1052736"/>
            <a:ext cx="352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Describe what happens in between the high and low  points..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1" y="3789040"/>
            <a:ext cx="799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Each week sales generally increase slowly from Monday through to Thursday. There is a large jump in sales on 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F</a:t>
            </a:r>
            <a:r>
              <a:rPr lang="en-NZ" sz="2400" i="1" dirty="0" smtClean="0">
                <a:latin typeface="Arial" pitchFamily="34" charset="0"/>
                <a:cs typeface="Arial" pitchFamily="34" charset="0"/>
              </a:rPr>
              <a:t>ridays and a steep decline to Saturday’s sales figures.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5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0072" y="90872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Describe how consistent is the seasonal pattern from one week to the next…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269" y="4581128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i="1" dirty="0" smtClean="0">
                <a:latin typeface="Arial" pitchFamily="34" charset="0"/>
                <a:cs typeface="Arial" pitchFamily="34" charset="0"/>
              </a:rPr>
              <a:t>The seasonal pattern is very consistent from week to week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5405"/>
              </p:ext>
            </p:extLst>
          </p:nvPr>
        </p:nvGraphicFramePr>
        <p:xfrm>
          <a:off x="251520" y="260649"/>
          <a:ext cx="48245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Always, always put</a:t>
            </a:r>
          </a:p>
          <a:p>
            <a:endParaRPr lang="en-NZ" sz="2400" dirty="0">
              <a:latin typeface="Arial" pitchFamily="34" charset="0"/>
              <a:cs typeface="Arial" pitchFamily="34" charset="0"/>
            </a:endParaRPr>
          </a:p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N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Dates</a:t>
            </a:r>
          </a:p>
          <a:p>
            <a:endParaRPr lang="en-N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Values</a:t>
            </a:r>
          </a:p>
          <a:p>
            <a:endParaRPr lang="en-N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Context (units)</a:t>
            </a:r>
          </a:p>
          <a:p>
            <a:endParaRPr lang="en-NZ" sz="2400" dirty="0">
              <a:latin typeface="Arial" pitchFamily="34" charset="0"/>
              <a:cs typeface="Arial" pitchFamily="34" charset="0"/>
            </a:endParaRPr>
          </a:p>
          <a:p>
            <a:r>
              <a:rPr lang="en-NZ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NZ" sz="2400" dirty="0" smtClean="0">
                <a:latin typeface="Arial" pitchFamily="34" charset="0"/>
                <a:cs typeface="Arial" pitchFamily="34" charset="0"/>
              </a:rPr>
              <a:t>n your writing</a:t>
            </a:r>
            <a:endParaRPr lang="en-N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620688"/>
            <a:ext cx="2928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Summary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3779" y="2060848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200" dirty="0">
                <a:latin typeface="Arial" pitchFamily="34" charset="0"/>
                <a:cs typeface="Arial" pitchFamily="34" charset="0"/>
              </a:rPr>
              <a:t>Identify how long the pattern is</a:t>
            </a:r>
            <a:r>
              <a:rPr lang="en-NZ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200" dirty="0" smtClean="0">
                <a:latin typeface="Arial" pitchFamily="34" charset="0"/>
                <a:cs typeface="Arial" pitchFamily="34" charset="0"/>
              </a:rPr>
              <a:t>Describe </a:t>
            </a:r>
            <a:r>
              <a:rPr lang="en-NZ" sz="2200" dirty="0">
                <a:latin typeface="Arial" pitchFamily="34" charset="0"/>
                <a:cs typeface="Arial" pitchFamily="34" charset="0"/>
              </a:rPr>
              <a:t>the highs and the lows in each pattern</a:t>
            </a:r>
            <a:r>
              <a:rPr lang="en-NZ" sz="2200" dirty="0" smtClean="0">
                <a:latin typeface="Arial" pitchFamily="34" charset="0"/>
                <a:cs typeface="Arial" pitchFamily="34" charset="0"/>
              </a:rPr>
              <a:t>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200" dirty="0" smtClean="0">
                <a:latin typeface="Arial" pitchFamily="34" charset="0"/>
                <a:cs typeface="Arial" pitchFamily="34" charset="0"/>
              </a:rPr>
              <a:t>Describe </a:t>
            </a:r>
            <a:r>
              <a:rPr lang="en-NZ" sz="2200" dirty="0">
                <a:latin typeface="Arial" pitchFamily="34" charset="0"/>
                <a:cs typeface="Arial" pitchFamily="34" charset="0"/>
              </a:rPr>
              <a:t>the absolute high and / or low over the entire time period</a:t>
            </a:r>
            <a:r>
              <a:rPr lang="en-NZ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200" dirty="0" smtClean="0">
                <a:latin typeface="Arial" pitchFamily="34" charset="0"/>
                <a:cs typeface="Arial" pitchFamily="34" charset="0"/>
              </a:rPr>
              <a:t>Describe </a:t>
            </a:r>
            <a:r>
              <a:rPr lang="en-NZ" sz="2200" dirty="0">
                <a:latin typeface="Arial" pitchFamily="34" charset="0"/>
                <a:cs typeface="Arial" pitchFamily="34" charset="0"/>
              </a:rPr>
              <a:t>what happens in between the high and low  points.</a:t>
            </a:r>
            <a:endParaRPr lang="en-NZ" sz="2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200" dirty="0" smtClean="0">
                <a:latin typeface="Arial" pitchFamily="34" charset="0"/>
                <a:cs typeface="Arial" pitchFamily="34" charset="0"/>
              </a:rPr>
              <a:t>Describe </a:t>
            </a:r>
            <a:r>
              <a:rPr lang="en-NZ" sz="2200" dirty="0">
                <a:latin typeface="Arial" pitchFamily="34" charset="0"/>
                <a:cs typeface="Arial" pitchFamily="34" charset="0"/>
              </a:rPr>
              <a:t>how consistent is the seasonal pattern from one week to the next…</a:t>
            </a:r>
            <a:endParaRPr lang="en-NZ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54452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60" y="55976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pgarnett\AppData\Local\Microsoft\Windows\Temporary Internet Files\Content.IE5\413144CK\MC900292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060" y="5750024"/>
            <a:ext cx="1785823" cy="10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1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373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Statistics Time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Time Series</dc:title>
  <dc:creator>Pam Garnett</dc:creator>
  <cp:lastModifiedBy>Pam Garnett</cp:lastModifiedBy>
  <cp:revision>3</cp:revision>
  <dcterms:created xsi:type="dcterms:W3CDTF">2014-02-05T07:40:48Z</dcterms:created>
  <dcterms:modified xsi:type="dcterms:W3CDTF">2014-02-05T08:03:50Z</dcterms:modified>
</cp:coreProperties>
</file>