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290" r:id="rId4"/>
    <p:sldId id="292" r:id="rId5"/>
    <p:sldId id="293" r:id="rId6"/>
    <p:sldId id="294" r:id="rId7"/>
    <p:sldId id="291" r:id="rId8"/>
    <p:sldId id="295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A007-FB16-4C9B-B652-C13B311E2DC0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2940-FC55-48F1-9943-C023F75F52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5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02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1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927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43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39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55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95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13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15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37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9384-FB24-4FE0-9E76-C1BDC581B745}" type="datetimeFigureOut">
              <a:rPr lang="en-NZ" smtClean="0"/>
              <a:t>10/02/2014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12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1.5</a:t>
            </a:r>
            <a:br>
              <a:rPr lang="en-NZ" dirty="0" smtClean="0"/>
            </a:br>
            <a:r>
              <a:rPr lang="en-NZ" dirty="0" smtClean="0"/>
              <a:t>Measurement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NZ" dirty="0" smtClean="0"/>
              <a:t>AS 91030</a:t>
            </a:r>
          </a:p>
        </p:txBody>
      </p:sp>
    </p:spTree>
    <p:extLst>
      <p:ext uri="{BB962C8B-B14F-4D97-AF65-F5344CB8AC3E}">
        <p14:creationId xmlns:p14="http://schemas.microsoft.com/office/powerpoint/2010/main" val="117611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1931" y="260648"/>
            <a:ext cx="4296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Area of Circles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area of a circle</a:t>
            </a:r>
          </a:p>
          <a:p>
            <a:r>
              <a:rPr lang="en-NZ" dirty="0" smtClean="0"/>
              <a:t>I can find the area of part of a circle</a:t>
            </a:r>
          </a:p>
          <a:p>
            <a:r>
              <a:rPr lang="en-NZ" dirty="0" smtClean="0"/>
              <a:t>I can find the area of an annulus</a:t>
            </a:r>
          </a:p>
          <a:p>
            <a:r>
              <a:rPr lang="en-NZ" dirty="0" smtClean="0"/>
              <a:t>I can find the radius when I know the area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32240" y="1793339"/>
            <a:ext cx="2133600" cy="365125"/>
          </a:xfrm>
        </p:spPr>
        <p:txBody>
          <a:bodyPr/>
          <a:lstStyle/>
          <a:p>
            <a:fld id="{F4259313-3A7C-4EF8-A01C-287E007BEA89}" type="datetime3">
              <a:rPr lang="en-NZ" sz="2200" b="1" smtClean="0">
                <a:solidFill>
                  <a:schemeClr val="tx1"/>
                </a:solidFill>
              </a:rPr>
              <a:t>10 February 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7699" y="1628800"/>
            <a:ext cx="4032448" cy="40324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Connector 2"/>
          <p:cNvCxnSpPr>
            <a:stCxn id="2" idx="0"/>
            <a:endCxn id="2" idx="4"/>
          </p:cNvCxnSpPr>
          <p:nvPr/>
        </p:nvCxnSpPr>
        <p:spPr>
          <a:xfrm>
            <a:off x="2383923" y="1628800"/>
            <a:ext cx="0" cy="4032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" idx="6"/>
          </p:cNvCxnSpPr>
          <p:nvPr/>
        </p:nvCxnSpPr>
        <p:spPr>
          <a:xfrm flipH="1">
            <a:off x="2383923" y="3645024"/>
            <a:ext cx="2016224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51931" y="260648"/>
            <a:ext cx="4296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Area of Circles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148478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rule you need to use is</a:t>
            </a:r>
          </a:p>
          <a:p>
            <a:endParaRPr lang="en-NZ" dirty="0"/>
          </a:p>
          <a:p>
            <a:r>
              <a:rPr lang="en-NZ" dirty="0" smtClean="0"/>
              <a:t>Area = </a:t>
            </a:r>
            <a:r>
              <a:rPr lang="el-GR" dirty="0" smtClean="0"/>
              <a:t>Π</a:t>
            </a:r>
            <a:r>
              <a:rPr lang="en-NZ" dirty="0" smtClean="0"/>
              <a:t>r</a:t>
            </a:r>
            <a:r>
              <a:rPr lang="el-GR" dirty="0" smtClean="0">
                <a:latin typeface="Comic Sans MS"/>
              </a:rPr>
              <a:t>²</a:t>
            </a:r>
            <a:r>
              <a:rPr lang="en-NZ" dirty="0" smtClean="0">
                <a:latin typeface="Comic Sans MS"/>
              </a:rPr>
              <a:t>  (</a:t>
            </a:r>
            <a:r>
              <a:rPr lang="el-GR" dirty="0" smtClean="0"/>
              <a:t>Π</a:t>
            </a:r>
            <a:r>
              <a:rPr lang="en-NZ" dirty="0" smtClean="0"/>
              <a:t> x radius x radius)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292494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when the radius = 12 cm</a:t>
            </a:r>
          </a:p>
          <a:p>
            <a:endParaRPr lang="en-NZ" dirty="0"/>
          </a:p>
          <a:p>
            <a:r>
              <a:rPr lang="en-NZ" dirty="0" smtClean="0"/>
              <a:t>Area = </a:t>
            </a:r>
            <a:r>
              <a:rPr lang="el-GR" dirty="0" smtClean="0"/>
              <a:t>Π</a:t>
            </a:r>
            <a:r>
              <a:rPr lang="en-NZ" dirty="0" smtClean="0"/>
              <a:t> x 12</a:t>
            </a:r>
            <a:r>
              <a:rPr lang="el-GR" dirty="0" smtClean="0">
                <a:latin typeface="Comic Sans MS"/>
              </a:rPr>
              <a:t>²</a:t>
            </a:r>
            <a:r>
              <a:rPr lang="en-NZ" dirty="0" smtClean="0">
                <a:latin typeface="Comic Sans MS"/>
              </a:rPr>
              <a:t>    (</a:t>
            </a:r>
            <a:r>
              <a:rPr lang="el-GR" dirty="0" smtClean="0"/>
              <a:t>Π</a:t>
            </a:r>
            <a:r>
              <a:rPr lang="en-NZ" dirty="0" smtClean="0"/>
              <a:t> x 12 x 12)</a:t>
            </a:r>
          </a:p>
          <a:p>
            <a:r>
              <a:rPr lang="en-NZ" dirty="0"/>
              <a:t> </a:t>
            </a:r>
            <a:r>
              <a:rPr lang="en-NZ" dirty="0" smtClean="0"/>
              <a:t>         = 452cm</a:t>
            </a:r>
            <a:r>
              <a:rPr lang="el-GR" dirty="0" smtClean="0">
                <a:latin typeface="Comic Sans MS"/>
              </a:rPr>
              <a:t>²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60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467544" y="484245"/>
            <a:ext cx="5904656" cy="5760640"/>
          </a:xfrm>
          <a:prstGeom prst="pie">
            <a:avLst>
              <a:gd name="adj1" fmla="val 539725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5753" y="484245"/>
            <a:ext cx="4330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Parts of circles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1484784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rule you need to use is</a:t>
            </a:r>
          </a:p>
          <a:p>
            <a:endParaRPr lang="en-NZ" dirty="0"/>
          </a:p>
          <a:p>
            <a:r>
              <a:rPr lang="en-NZ" dirty="0" smtClean="0"/>
              <a:t>Area = </a:t>
            </a:r>
            <a:r>
              <a:rPr lang="el-GR" dirty="0" smtClean="0"/>
              <a:t>Π</a:t>
            </a:r>
            <a:r>
              <a:rPr lang="en-NZ" dirty="0" smtClean="0"/>
              <a:t>r</a:t>
            </a:r>
            <a:r>
              <a:rPr lang="el-GR" dirty="0" smtClean="0">
                <a:latin typeface="Comic Sans MS"/>
              </a:rPr>
              <a:t>²</a:t>
            </a:r>
            <a:r>
              <a:rPr lang="en-NZ" dirty="0" smtClean="0">
                <a:latin typeface="Comic Sans MS"/>
              </a:rPr>
              <a:t>  (</a:t>
            </a:r>
            <a:r>
              <a:rPr lang="el-GR" dirty="0" smtClean="0"/>
              <a:t>Π</a:t>
            </a:r>
            <a:r>
              <a:rPr lang="en-NZ" dirty="0" smtClean="0"/>
              <a:t> x radius x radius)</a:t>
            </a:r>
          </a:p>
          <a:p>
            <a:endParaRPr lang="en-NZ" dirty="0"/>
          </a:p>
          <a:p>
            <a:r>
              <a:rPr lang="en-NZ" dirty="0" smtClean="0"/>
              <a:t>but now we only have half a circle!</a:t>
            </a:r>
          </a:p>
          <a:p>
            <a:endParaRPr lang="en-NZ" dirty="0"/>
          </a:p>
          <a:p>
            <a:r>
              <a:rPr lang="en-NZ" dirty="0"/>
              <a:t>Area = </a:t>
            </a:r>
            <a:r>
              <a:rPr lang="el-GR" dirty="0"/>
              <a:t>Π</a:t>
            </a:r>
            <a:r>
              <a:rPr lang="en-NZ" dirty="0"/>
              <a:t>r</a:t>
            </a:r>
            <a:r>
              <a:rPr lang="el-GR" dirty="0" smtClean="0">
                <a:latin typeface="Comic Sans MS"/>
              </a:rPr>
              <a:t>²÷</a:t>
            </a:r>
            <a:r>
              <a:rPr lang="en-NZ" dirty="0" smtClean="0">
                <a:latin typeface="Comic Sans MS"/>
              </a:rPr>
              <a:t> 2</a:t>
            </a:r>
          </a:p>
          <a:p>
            <a:endParaRPr lang="en-NZ" dirty="0">
              <a:latin typeface="Comic Sans MS"/>
            </a:endParaRPr>
          </a:p>
          <a:p>
            <a:r>
              <a:rPr lang="en-NZ" dirty="0" smtClean="0">
                <a:latin typeface="Comic Sans MS"/>
              </a:rPr>
              <a:t>when the radius = 4m</a:t>
            </a:r>
          </a:p>
          <a:p>
            <a:endParaRPr lang="en-NZ" dirty="0">
              <a:latin typeface="Comic Sans MS"/>
            </a:endParaRPr>
          </a:p>
          <a:p>
            <a:r>
              <a:rPr lang="en-NZ" dirty="0"/>
              <a:t>Area = </a:t>
            </a:r>
            <a:r>
              <a:rPr lang="el-GR" dirty="0" smtClean="0"/>
              <a:t>Π</a:t>
            </a:r>
            <a:r>
              <a:rPr lang="en-NZ" dirty="0" smtClean="0"/>
              <a:t>x4</a:t>
            </a:r>
            <a:r>
              <a:rPr lang="el-GR" dirty="0" smtClean="0">
                <a:latin typeface="Comic Sans MS"/>
              </a:rPr>
              <a:t>²</a:t>
            </a:r>
            <a:r>
              <a:rPr lang="el-GR" dirty="0">
                <a:latin typeface="Comic Sans MS"/>
              </a:rPr>
              <a:t>÷</a:t>
            </a:r>
            <a:r>
              <a:rPr lang="en-NZ" dirty="0">
                <a:latin typeface="Comic Sans MS"/>
              </a:rPr>
              <a:t> </a:t>
            </a:r>
            <a:r>
              <a:rPr lang="en-NZ" dirty="0" smtClean="0">
                <a:latin typeface="Comic Sans MS"/>
              </a:rPr>
              <a:t>2</a:t>
            </a:r>
          </a:p>
          <a:p>
            <a:endParaRPr lang="en-NZ" dirty="0">
              <a:latin typeface="Comic Sans MS"/>
            </a:endParaRPr>
          </a:p>
          <a:p>
            <a:r>
              <a:rPr lang="en-NZ" dirty="0" smtClean="0">
                <a:latin typeface="Comic Sans MS"/>
              </a:rPr>
              <a:t>       = 25 m</a:t>
            </a:r>
            <a:r>
              <a:rPr lang="el-GR" dirty="0" smtClean="0">
                <a:latin typeface="Comic Sans MS"/>
              </a:rPr>
              <a:t>²</a:t>
            </a:r>
            <a:endParaRPr lang="en-NZ" dirty="0">
              <a:latin typeface="Comic Sans MS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344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467544" y="484245"/>
            <a:ext cx="5904656" cy="5760640"/>
          </a:xfrm>
          <a:prstGeom prst="pie">
            <a:avLst>
              <a:gd name="adj1" fmla="val 2159427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652120" y="37990"/>
                <a:ext cx="3600400" cy="3670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The rule you need to use is</a:t>
                </a:r>
              </a:p>
              <a:p>
                <a:endParaRPr lang="en-NZ" dirty="0"/>
              </a:p>
              <a:p>
                <a:r>
                  <a:rPr lang="en-NZ" dirty="0" smtClean="0"/>
                  <a:t>Area = </a:t>
                </a:r>
                <a:r>
                  <a:rPr lang="el-GR" dirty="0" smtClean="0"/>
                  <a:t>Π</a:t>
                </a:r>
                <a:r>
                  <a:rPr lang="en-NZ" dirty="0" smtClean="0"/>
                  <a:t>r</a:t>
                </a:r>
                <a:r>
                  <a:rPr lang="el-GR" dirty="0" smtClean="0">
                    <a:latin typeface="Comic Sans MS"/>
                  </a:rPr>
                  <a:t>²</a:t>
                </a:r>
                <a:r>
                  <a:rPr lang="en-NZ" dirty="0" smtClean="0">
                    <a:latin typeface="Comic Sans MS"/>
                  </a:rPr>
                  <a:t>  (</a:t>
                </a:r>
                <a:r>
                  <a:rPr lang="el-GR" dirty="0" smtClean="0"/>
                  <a:t>Π</a:t>
                </a:r>
                <a:r>
                  <a:rPr lang="en-NZ" dirty="0" smtClean="0"/>
                  <a:t> x radius x radius)</a:t>
                </a:r>
              </a:p>
              <a:p>
                <a:endParaRPr lang="en-NZ" dirty="0"/>
              </a:p>
              <a:p>
                <a:r>
                  <a:rPr lang="en-NZ" dirty="0" smtClean="0"/>
                  <a:t>but now we only have part of a circle!</a:t>
                </a:r>
              </a:p>
              <a:p>
                <a:endParaRPr lang="en-NZ" dirty="0"/>
              </a:p>
              <a:p>
                <a:r>
                  <a:rPr lang="en-NZ" dirty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l-GR" dirty="0" smtClean="0"/>
                  <a:t>Π</a:t>
                </a:r>
                <a:r>
                  <a:rPr lang="en-NZ" dirty="0"/>
                  <a:t>r</a:t>
                </a:r>
                <a:r>
                  <a:rPr lang="el-GR" dirty="0" smtClean="0">
                    <a:latin typeface="Comic Sans MS"/>
                  </a:rPr>
                  <a:t>²</a:t>
                </a:r>
                <a:endParaRPr lang="en-NZ" dirty="0" smtClean="0">
                  <a:latin typeface="Comic Sans MS"/>
                </a:endParaRPr>
              </a:p>
              <a:p>
                <a:endParaRPr lang="en-NZ" dirty="0">
                  <a:latin typeface="Comic Sans MS"/>
                </a:endParaRPr>
              </a:p>
              <a:p>
                <a:r>
                  <a:rPr lang="en-NZ" dirty="0" smtClean="0">
                    <a:latin typeface="Comic Sans MS"/>
                  </a:rPr>
                  <a:t>when the radius = 6m</a:t>
                </a:r>
              </a:p>
              <a:p>
                <a:r>
                  <a:rPr lang="en-NZ" dirty="0" smtClean="0"/>
                  <a:t>Area </a:t>
                </a:r>
                <a:r>
                  <a:rPr lang="en-N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b="0" i="1" dirty="0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NZ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en-NZ" dirty="0" smtClean="0"/>
                  <a:t>x6</a:t>
                </a:r>
                <a:r>
                  <a:rPr lang="el-GR" dirty="0" smtClean="0">
                    <a:latin typeface="Comic Sans MS"/>
                  </a:rPr>
                  <a:t>²</a:t>
                </a:r>
                <a:r>
                  <a:rPr lang="en-NZ" dirty="0" smtClean="0">
                    <a:latin typeface="Comic Sans MS"/>
                  </a:rPr>
                  <a:t>       = 84.8 m</a:t>
                </a:r>
                <a:r>
                  <a:rPr lang="el-GR" dirty="0" smtClean="0">
                    <a:latin typeface="Comic Sans MS"/>
                  </a:rPr>
                  <a:t>²</a:t>
                </a:r>
                <a:endParaRPr lang="en-NZ" dirty="0">
                  <a:latin typeface="Comic Sans MS"/>
                </a:endParaRPr>
              </a:p>
              <a:p>
                <a:endParaRPr lang="en-NZ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7990"/>
                <a:ext cx="3600400" cy="3670236"/>
              </a:xfrm>
              <a:prstGeom prst="rect">
                <a:avLst/>
              </a:prstGeom>
              <a:blipFill rotWithShape="1">
                <a:blip r:embed="rId2"/>
                <a:stretch>
                  <a:fillRect l="-1354" t="-83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69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e 2"/>
          <p:cNvSpPr/>
          <p:nvPr/>
        </p:nvSpPr>
        <p:spPr>
          <a:xfrm>
            <a:off x="467544" y="484245"/>
            <a:ext cx="5904656" cy="5760640"/>
          </a:xfrm>
          <a:prstGeom prst="pie">
            <a:avLst>
              <a:gd name="adj1" fmla="val 2126134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317989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200</a:t>
            </a:r>
            <a:r>
              <a:rPr lang="en-NZ" dirty="0" smtClean="0">
                <a:latin typeface="Comic Sans MS"/>
              </a:rPr>
              <a:t>°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788024" y="548680"/>
                <a:ext cx="3600400" cy="3926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The rule you need to use is</a:t>
                </a:r>
              </a:p>
              <a:p>
                <a:endParaRPr lang="en-NZ" dirty="0"/>
              </a:p>
              <a:p>
                <a:r>
                  <a:rPr lang="en-NZ" dirty="0" smtClean="0"/>
                  <a:t>Area = </a:t>
                </a:r>
                <a:r>
                  <a:rPr lang="el-GR" dirty="0" smtClean="0"/>
                  <a:t>Π</a:t>
                </a:r>
                <a:r>
                  <a:rPr lang="en-NZ" dirty="0" smtClean="0"/>
                  <a:t>r</a:t>
                </a:r>
                <a:r>
                  <a:rPr lang="el-GR" dirty="0" smtClean="0">
                    <a:latin typeface="Comic Sans MS"/>
                  </a:rPr>
                  <a:t>²</a:t>
                </a:r>
                <a:r>
                  <a:rPr lang="en-NZ" dirty="0" smtClean="0">
                    <a:latin typeface="Comic Sans MS"/>
                  </a:rPr>
                  <a:t>  (</a:t>
                </a:r>
                <a:r>
                  <a:rPr lang="el-GR" dirty="0" smtClean="0"/>
                  <a:t>Π</a:t>
                </a:r>
                <a:r>
                  <a:rPr lang="en-NZ" dirty="0" smtClean="0"/>
                  <a:t> x radius x radius)</a:t>
                </a:r>
              </a:p>
              <a:p>
                <a:endParaRPr lang="en-NZ" dirty="0"/>
              </a:p>
              <a:p>
                <a:r>
                  <a:rPr lang="en-NZ" dirty="0" smtClean="0"/>
                  <a:t>but now we only have part of a circle!</a:t>
                </a:r>
              </a:p>
              <a:p>
                <a:endParaRPr lang="en-NZ" dirty="0"/>
              </a:p>
              <a:p>
                <a:r>
                  <a:rPr lang="en-NZ" dirty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360</m:t>
                        </m:r>
                      </m:den>
                    </m:f>
                  </m:oMath>
                </a14:m>
                <a:r>
                  <a:rPr lang="el-GR" dirty="0" smtClean="0"/>
                  <a:t>Π</a:t>
                </a:r>
                <a:r>
                  <a:rPr lang="en-NZ" dirty="0"/>
                  <a:t>r</a:t>
                </a:r>
                <a:r>
                  <a:rPr lang="el-GR" dirty="0" smtClean="0">
                    <a:latin typeface="Comic Sans MS"/>
                  </a:rPr>
                  <a:t>²</a:t>
                </a:r>
                <a:endParaRPr lang="en-NZ" dirty="0" smtClean="0">
                  <a:latin typeface="Comic Sans MS"/>
                </a:endParaRPr>
              </a:p>
              <a:p>
                <a:endParaRPr lang="en-NZ" dirty="0">
                  <a:latin typeface="Comic Sans MS"/>
                </a:endParaRPr>
              </a:p>
              <a:p>
                <a:r>
                  <a:rPr lang="en-NZ" dirty="0" smtClean="0">
                    <a:latin typeface="Comic Sans MS"/>
                  </a:rPr>
                  <a:t>when the diameter = 8m</a:t>
                </a:r>
              </a:p>
              <a:p>
                <a:endParaRPr lang="en-NZ" dirty="0" smtClean="0">
                  <a:latin typeface="Comic Sans MS"/>
                </a:endParaRPr>
              </a:p>
              <a:p>
                <a:r>
                  <a:rPr lang="en-NZ" dirty="0" smtClean="0"/>
                  <a:t>Area </a:t>
                </a:r>
                <a:r>
                  <a:rPr lang="en-N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NZ" b="0" i="1" dirty="0" smtClean="0">
                            <a:latin typeface="Cambria Math"/>
                            <a:ea typeface="Cambria Math"/>
                          </a:rPr>
                          <m:t>200</m:t>
                        </m:r>
                      </m:num>
                      <m:den>
                        <m:r>
                          <a:rPr lang="en-NZ" b="0" i="1" dirty="0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en-NZ" dirty="0" smtClean="0"/>
                  <a:t>x4</a:t>
                </a:r>
                <a:r>
                  <a:rPr lang="el-GR" dirty="0" smtClean="0">
                    <a:latin typeface="Comic Sans MS"/>
                  </a:rPr>
                  <a:t>²</a:t>
                </a:r>
                <a:r>
                  <a:rPr lang="en-NZ" dirty="0" smtClean="0">
                    <a:latin typeface="Comic Sans MS"/>
                  </a:rPr>
                  <a:t>       = 27.9 m</a:t>
                </a:r>
                <a:r>
                  <a:rPr lang="el-GR" dirty="0" smtClean="0">
                    <a:latin typeface="Comic Sans MS"/>
                  </a:rPr>
                  <a:t>²</a:t>
                </a:r>
                <a:endParaRPr lang="en-NZ" dirty="0">
                  <a:latin typeface="Comic Sans MS"/>
                </a:endParaRPr>
              </a:p>
              <a:p>
                <a:endParaRPr lang="en-NZ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48680"/>
                <a:ext cx="3600400" cy="3926203"/>
              </a:xfrm>
              <a:prstGeom prst="rect">
                <a:avLst/>
              </a:prstGeom>
              <a:blipFill rotWithShape="1">
                <a:blip r:embed="rId2"/>
                <a:stretch>
                  <a:fillRect l="-1354" t="-77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74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9512" y="1628800"/>
            <a:ext cx="3744416" cy="3744416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Oval 3"/>
          <p:cNvSpPr/>
          <p:nvPr/>
        </p:nvSpPr>
        <p:spPr>
          <a:xfrm>
            <a:off x="1043608" y="2492896"/>
            <a:ext cx="2016224" cy="20162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Rectangle 1"/>
          <p:cNvSpPr/>
          <p:nvPr/>
        </p:nvSpPr>
        <p:spPr>
          <a:xfrm>
            <a:off x="633806" y="484245"/>
            <a:ext cx="2537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Annulus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9827" y="599878"/>
            <a:ext cx="162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Think donuts!</a:t>
            </a:r>
            <a:endParaRPr lang="en-NZ" dirty="0"/>
          </a:p>
        </p:txBody>
      </p:sp>
      <p:sp>
        <p:nvSpPr>
          <p:cNvPr id="6" name="AutoShape 2" descr="data:image/jpeg;base64,/9j/4AAQSkZJRgABAQAAAQABAAD/2wCEAAkGBxQTEhUUEhQTERMWFRUYGBMXFRkYHxkZFhcWFx0WGhgfHigiHRomGxMUJTEhJSwrLi4uGh8zOjM4NygtLisBCgoKDg0OGxAQGzAkICQsLy0vNC8vLywsOCwvNCwsLC8tLyw0LCwsNCwsLCwsLDQuLCwsLCwsLCwsLCwsLCwsLP/AABEIAMIBAwMBEQACEQEDEQH/xAAbAAEAAgMBAQAAAAAAAAAAAAAABQYDBAcCAf/EAEIQAAIBAgQDBQUGBAQEBwAAAAECAwARBAUSIQYxQRMiUWFxBxQyQoEjUmJykaFDkrHBM1OCohUkk7IWVGNzg7PS/8QAGwEBAAMBAQEBAAAAAAAAAAAAAAMEBQIBBgf/xAA4EQACAQIEAQoFAwQCAwAAAAAAAQIDEQQSITFBBRNRYXGBkaGx8CIywdHhM1LxFCNCQxVyFjSi/9oADAMBAAIRAxEAPwDuNAKAUAoBQCgFAKAUAoBQCgFAKAUAoBQCgFAKAUAoBQCgFAKAUAoBQCgFAKAUAoBQCgFAKAUAoBQCgFAKAUAoBQGpiszhjOmSWKNrXszqpt42JoDaU33G48aA+0AoBQCgFAKAUAoBQCgFAKAUAoBQCgFAKAUAoBQCgFAKAUAoBQCgFAKArHFudyofd8JvOyamfunsVY6FYqb3JOogWItG16qYvG08LFOfHbuJIU3N6EPDg541PZYqRGO5XShV25ksXDyaj1bVfrXz0uXq0nokl4vz08i2sLG25sZZJiId43urWY4eULZWPxBXjA0X2vYML6jY6jXVHl2rB2qJSV91o7e/aPJYVPbQteV5is6alupB0uhtdGsDpNvIggjYggjnX0tGtCtBTg7plOUXF2ZuVKcigFAKAUAoBQCgFAKAUAoBQCgFAKAUAoBQCgFAKAUAoBQCgFAKAGgKPl9nBnI7832hbrZrlFP5UKr9K+D5RxEq2Im29E2l2LTztc1KMFGCNuqJKKA+YWbsp45OSuVik8wx+zPqJGAHlI1bnIeKcK3NN6S9V91p4FXEwvHN0Fur64oCgFAKAUAoBQCgFAKAUAoBQCgFAKAUAoBQCgFAKAUAoBQCgFAKA0c7xPZwSN102UDqz91R9WZRXFSoqcXOWyV/A9Su7IqgxcUQCNJGpVVFi4FtrDYnYV+fRo1aicoxbXUmzVzRWjZnlltawLsxARFtdmIJsLm3IE3JAABJNhevcPh6mIqKnTWvvcTmoq7M0uCxKrqaJGUblY5Sz28lKKD6A38L1sT5AqqF4zTfRt5/wV1i1fVGnjDrgYxkG8ZZGHjbUrD62NY9KTo1oya1i15MsSSlFrpLph5g6qw5MoYejC4r9DMkyUAoBQCgFAKAUAoBQCgFAKAUAoBQCgFAKAUAoBQCgFAKAUAoBQEdxGoOFnv/AJT7+FgSG+h3+lcyipJxezCdjZwOCSJBHGoVR+5PNmPVidyTuTXsYqKUYqyQbvuVeAxQZhZSBCFKC1tMc0xU9n4LtFy8ZwPmArOSo0sc7WUpx80/qvQl+J0+pMtWIxSRi8jqgsTdmC7KCxO/gASfIVpERz3HQl4r37JO0xE2pu6EUtLJFrHMWLxkr002r4nEVoSxVSUFe7suvZO3bZ+Joxi1BJk7wLGOzVxqLHDwpMWBVhMgJKsGAIssgttbTpttavsqVSFSOaDujPaadmWupDwUAoBQCgFAKAUAoBQCgFAKAUAoBQCgFAKAUAoBQCgFAKAUAoDBjZ0RCZCAnI3F76tgoHzEk2Ci5N7UBRs9x+JjPZRvJHC0doo5EHaTEndElEgZNCBe8w1AOzNfTcUcZWqQtGEfmur/ALev3vaxLTgpbngSsV7OPDrGlrES6NNj0EaFgw8QSo9a+bhybNyzVJ69Wr8XYvZ9LJGs+WOxVneNyhvGGjkdUPiivMwU+a2rSlSc45JVJtf9vwRqKTukjdTFuCElCnXssiXALWuFZTcoTbY3YX8DYHJxOA5pc5B3S36fz5EqnfRmxw5mYii7kTNLKEcRd5VRNIVS0rL3iSrElQxubW21Hdp1qXJ+HTqO7lrot9u5WVim4urPTgby5ziTuGwzD7gR/wCXtO0NvXR9Kqf+QNS1p6duvoSf0mm5OZVmImQsAVZTpdDzVgAbX6ggqQeoIreoV4V6aqQejKsouLszcY23OwHWpjk51xJx8zEx4IgLyOIIBv5xKdrfjYEHoLENWpheTnP4qmi6OP4KtXEqOkSnS42VjqaaZm8TK5/TvbegtWrHCUErZF6lR1pt3uTvD/Gc+HYCVmxEPVWOp181c7t6MTfoR1pYnk2LWalo+jh+PQmpYlp2nsdTwWLSVFkjYOjC6sOo/sfI7isRpp2ZfM9eAUAoBQCgFAKAUAoBQCgFAKAUAoBQCgFAKAjsyziOEhbNJIbkRppLWFrsbkADccyOe1QYjE0sPHNVdl76DqEJSdkVkZ5M74efQsqufs4AApUSIXL9oz6dYjVhewG5UW1E1m4flSVbFOio6K/HXTj+PUmnRUYZrmbiWd1kikxCpFEFdVYSFlDuyW1kqoViBZefzC+4vfxUZOKsc0Wk9SP/AOIRf5sZ8g6m/oL1QUJPZFnMlxPEUzzkph11NvdiVGmx0m6tuu+12HiQHsVqzSwrestCKdZLYnsJwdAqBZDIzay9xNKve7TtBYa97G2/W1WpYelJNOPUQc5LpNfiHhUGE9jKyaEkCq7M4OohtJJudJZRcENtta1781MJSqRjGS+Xbq4BTkncgMSsJeJtD4cWIkJSSDSuglVdrKA4fTpub2L22vXyX9LjIRmpQbt1ZterfS178Nr8C9nptqz+ht8JZjomADSYh3VlkS6ax2LEpIVJXSxWS5QC/eFhZa2uSlWhOdOUMsd9mtdNFff8FevlaTTuzR9oXFBkY4ZdcMIAMnaK0Zlvbu2YA9kLi5+Y7ch3vruT6FOT5ybWnD6v6GZiakl8MSo1vmeKAUBZuA+IPd5hE5+wmYDflHIdg3krGwPnpO3eJyOUsLdc7Hdb/cuYarZ5H3HWKxC8KAUAoBQCgFAKAUAoBQCgFAKAUAoBQCgNXG40R2Fi8jX0Rrza3M+AUXF2OwuOpAIFJyrKsSxiZYtLhXEkjkBJSSCXB/xCWdAwZkHdZr72r5ypyTWrVqnOS0bunu+pW7H5KxbVeMYqy1M2ZZQ2EgEhjXGMkpOlgxjiV9TFxFue7fQDc6VOrYBhWtRwdLD/ABwjeVrN8X/JxTfOzUJyyryLBkWbw42HYDYLriNjp6qR4qbXVh4dCCBbjJSV0cVqM6M8k/fWjzmGEwcCh5lRVLBV1amAZvuruFNrkkAbBidr102RqLexNRRhQFUBVAACgWAA2AA6Ch4VjiDgeHFTGZ3dWKqLWRx3eVtSkj0Bt1tckmOdNSd2WqGLnRi4xSd+lXIzBZVmGCmQRE4qAuoZdYACkgE6Ha8ZAvbQSDbcVyozi97rzJalXD1YO8cs+rZ93C/tl8qYoGL3ZNRbSLnSSbcyvI+ovz9PCgMOaZbFiIzHMiup8RuD0ZT8rDmCNwa8aT3PYycXdbnERlcidsQQVgIWRQvI63iZ1N9kDxju22El7gLatHkvHST5iey0T9DrlXCwtHEU9M6u11/5e+0xV9EYQoDFO6gWbqCNNrkjqAo3NcSlFaM9SfA65wBnpxOGAkJ7aKyPq5sPkkP5gN/xBq+YxNHmqjjw4dhq0p543LPVckFAKAUAoBQCgFAKAUAoBQCgFAKAUBF8RZ2mEi1v3mJ0pGDYu3h5Da5PQA+lcVKkacc0juEHOWVGjwSJJITiZzrmnZmv0WNWKpGg6JYarc7uSSTSlJygpPjqeTioyaXAsVdnIoCmwZJLDmgkhS2HdWZ2BAUa1bUlr3uZUifl87W5Go1BqpdbNFyVeMsMqcvmT07P5+hi9pp2w4b4Nblv0Uf9hkryr/j2o6wP+z/pL6F3qUokVmnEWGw50yyjXt9moZ2F+RKqCQPM2FcynGO7JaVCpVdoRbN/B4pZY0kQ3R1V1NiLqwBBsdxsRzroiasZqApeYf8AFjM/Z9yMO2gL2GkoCdJOu76itr8t722qKXOX0tYu0/6TIs+a/VaxnyTOsaJ0gxeGaz6rTImy6VJu5Uslja17qbkd3fb2MpXtJHFWlQy56U+5rX7MsJyuG8p7KO8w0ynQAZBYrZza7CxI38akKzbascXzXLzh5pIWuTG1gx+ZSAyNfqSrLfzv4V9RhK3PUlJ77Pt96mTWhkm0R7uSdKdPib7vkPFv6cz4GZtt2j7/ACcJcWYTIEJCDW/zEn/ub+w8uQqpiMXTw+i1l73ZNToyqa7I2uH85xWEnMySRHUhQxmJtJFwQTaQEkW236nxrFxGKnXazcC7TpRp7FlHtNxa7uuFK+ASRfpftDv9KrEpc+C+Mkx2pTG0EqAEoTcMvLUhIBsCQCCARceN6AtFAKAUAoBQCgFAKAUAoBQCgFAeZJAoLMQAASSdgANyTQHHM9zc4uczG4TdYlPyx3ve3RmsGP0HyisHGYjnZ2Wy93NfDUebjd7s6JwXiLZdCz91UR9z9yNmAb0KqD9a2aH6UexehmVfnl2s88F5tPikkmmCrGXtEoFiLX1Am5vY2W+3eV+lgOoSclckxNGNKeRO7SV+3qJ3F4uOJdUrpGv3nYKP1NdlffQiJOL8GP4wbzRHcfqqkVxzkFxRYWFrvaD8GbGZZbBjoU1HtIyQ6MjeIIuCOhVmH18a6aUkRxnOm3bR6r6NGvxg2J7ALhFZndwrFWVWVCGJIJItdgq3G4DEjlceTzW+Hc6oc1nvV26uPV3mlk3A2HjAMw94k5tq+DUdzaPk2+931HzrmNKK13ZLVxtWosqeWPQtF+TNxVxIcMUhhTtJ5ASq2JAUbX0L3nN/lW3I3I2v7OTjsrs4w9GNRtykopbv7LiRUWWZrL3pMQIL7hNSgr5FUS36u1cZaj3du4ndTCR0jBy63K3oWzLlkjhUYiVZHVTrlsEBAJNyOQstrnYbE2HISooyabbSsjYwuJSRA8bLIjC4dSGB9CK9DTTsyMz7iSHCFFl1l5AxVVAJsmkMbkgbF1633rmU4x3JqGGqV21TV7dn1Oce0HMYZ5IpcO3fdTE6spVl0XdW0n4hZpRcXF9IrU5Kr3coRe5Tx+FqUrOpG3vpKrK2m0abbXJ8AevmxN+fmT538bilQhkhu/LrKdClzjvLY8IgAsNhXzzd9WaJ5lltsN2PJf7nwHn/AH2oD5HDvdjqbx6DyUdP6mgOmeyjJ2AfFOLBx2cW3NQbu/5WZVA/ITyIoDodAKAUAoBQCgFAKAUAoBQCgFAVH2k5how6wg96dtJ/9te8/wBD3EPlJVXGVMlJ23envuLGGhnqLq1KVw/k7YucRAkIAGlcHdUJIAH4mIIHhZj8tjl4PD87K72XuxexNbm42W7Ok8TYfTgJ44lsBh3RUQcl0abKBv8ADyArclfK7GbRtzkc211fxPnBSWwUO1rhm+juzA/UMD9a8grRS6jrEyUq02v3P1PGd8KxYqZJZHlGldOhWABFyedtSk33KkE2XwpKmpbnVDFVKKfN6X421Mq8KYMC3u0R/Ey6m+rm7H9a9yR6Dl4is3fO/Fkixjgiv3Iook8lVEUeHIAAV1sRatlRx/tCj0D3eN5HI/iAxqn5ri7Gx5KLdCwqnVxtKGzu+r7linhZz30K9/4yxt9Xap+Tsl0fpfVb/VVL/kql9l5lr+ih0s24uPsUCpZMO6j4lVXQkfhYuwU+oP8AepFynrrHzOHgdNJF9ybNosTGJImuOTKdmRuZRh0O49QQRcEGtOE4zWaL0KEouLszaxeGWRHjcakdWVh4qwsR+hro8vYp3s+maKTE4RySUcspPWx0OwHQG0T28ZTUNLS8Oj0L+N/uKFf9y17Vo/oXHEYZHFnRXHgyhv61MUCmcccKYcYZ54kEDwjtPs+6pVfjug7t9BfcAG9t7XFTYVqFeM+v10FapUlRlTb06Oz07jlOH3Go827x9T0+gsPpTETc6snLpOKcVGKSNdpbswa6optdT5A3Yjcc/S3M+EJ2bCKqi4sBzJ/uT/egLbwhwbJimWSZWjww33urS/hXqEPV+o+HnqUDr8cYUBVAVQAAALAAbAAdBQHqgFAKAUAoBQCgFAKAUAoBQCgOYe0XEasYF6RwqB5NIzM37LFWTylL4ox7/fgaOBjo5Fk9m2FC4TtPmllkJ9EYxKPS0d7eLGruDhlox69fEq4mWaq/AtdWSAqOdccIj9lhl95l3FxcrccwoUFpCL8lFuY1Ai1RSqpOyV2XKODlOOebUY9L49i4k1w9ip3h1YqNYpNTWA2uvRiuptJ57XPIHa9hJFtrUr1VCMmoO66bWPuSZ9Bi1LQPrta4IKmzfC2lgDpNjY8jY9QaRkpbCpSnTdpqxWPabmJtFh1OzXkk9EI0KfIvdv8A46pY+rkp5Vx9OJPg6ead3wKCNWr5Sv1uNuXnvvesX4bdZp63PTtbzPQXtevErnp4ecKAX7t/r9L8q6UW3oeXS3NzL8bJBJ2sD9m9rHa4YDfS6/Mu58CLmxF6loYidF6eBHVoxqLUuOG9ovdHa4dtXUxupB8+9pI9N/WtKPKNNrVMovBTvo0OGsTBPmL4hJGjeSM/8vImltRWJTpcMUYaYAbAk7knap6VWnUk5QfAVZVI0VSktE73+hfKslMqefR5jLOY4NMGHAW0hKd+4717hmuDcBQoG19W9hHJTbstEWqLw8Y3qJyfRsvHc5XxJlUmDmeFyGYkMjhdIZZCW1BeQCnWLfg6XrtbaleTTbcVZeJH+7KBt3SPmBsfG5PXxN69OTo3ss4VTszip40fWVMGpQbKLntgvwhmLfEACQoPWgOlUAoBQCgFAKAUAoBQCgFAKAUAoBQHIeL3vj8T5PGB6e7wn+rGsTlB3q9xq4Nf2+8uvs4xIbBhPmjllVv9TmVf9si1p4SeajHw8ChiI5ajJvPME08EkSP2TOttdr2FxcWuDYi42IO9TtXViOElGSbV7PYqOBznBZahQMcRLe0sqKoBYbaAzMFCrYgIGNt77kkxKUKayl6dLEYuXOtadei7rlk4c4iixis0QcaSAdQFt78mUlSdjcA3G1+YvJGSkrop1aUqUssvJp+hAcUZC2HcYzAgxupPaIoJFm3LBBzUkDUgtf4hZlueJxa+KO/qWsPVjNczWfw8H0P7dK2KpxHmnvUyTAadeGiFr3AKy4lW0n5l1A2PUW9KzOUW24vqJ8LDI5Rvez4GDLMrnxH+BE0gBsX2VARsRrJAJBG4W5HhVelhKtRXSsus7qYinDR7m7mnCEsUWvEvg0S/J5XNz0AHZbt5AE1cp8mTvaMtepFeWOhxjoVwY23xI4G/eHeHrYd7fzW/jUtXkDGQjmUb9j199lzmnyph5OzdjIG12aNxYXB6g8rg7izbfS52rIlFwbjONn4MvqSks0XoZJZVW2ohQTa5Nt/CuVFvY6bS3PssugawSpTvhhzUp3gw8wRXVOTjNSjuczipRaZ23LBJ2MfbEGXQusgWGuw1WHQXvYV9MYRs0BBcS5DhcbpjmNpUu0bIwWRb7Ei97qbbggg2G2wsBXs19nuHjwspjEk0yrrVpGuSY2EmkKAEBbRpva/e51xUi5QcVxR1CWWSbJn2dz68DH10tKv0Ej6f9pWo8LLNRi+r00O66tUkWWpyIUAoBQCgFAKAUAoBQCgFAKAUAoDkXGEdsfifxPGR6dhCv9VNYnKCtV7jVwb/ALfeeOG87OEm7Q3MTALKv4QTaQDxW526gsOdq8wWI5uWV7P1GKo545lujrOJiEkbKGKh0K60NiAwtqU+O9wa3DKInIOFYML3kBkktpEj2uq/dUABVHoLmwuTYVxCnGGxYxGKq138b06OBO12VxQFL47weHefCtPPHCNeiRGkVWeJztp3vbtAqkjksjm4teoatGFRrNwJadScE8vEl+Is8iwMClVUkjTDCtlBsPL4Y1Frm2wsBckA26NGVaeSJXnNQjdnJcwx0s8nazv2km9jyCg/Ki/KvLzNhck719Lh8NCgrR36TMqVZTepgqwRmzkuXpNioUfUodmQuhswvHJpPgbPp2YEeVZPK+Gp1aF5LVePiXMFWnTqfC9zcz/JZcNKI5GtzZJAO7Io2PdPIi4uL3BI3sd/hcRh3QfSn799J9LRrKquhojsaLxuOV0b+hqrB2kmTyV00d2gk1KrWtcA29RevqDBMUGPid3jSRHkjtrQMCy35agDcfWh601qRXEPCcGLOtgUlsAJFt03GpTcNbxtcdCK4lBS3JqOJqUtI7PdPVeBEcKZxJHJPg8U+toVcrISSSqAEhid/geNxck2Zhc6bnmEndxfAlxNKOSNeCspXuuhr77o9+yhSMAoPRyP0VL/AL3qPBu9Jd/qyLEfqPu9EXKrJAKAUAoBQCgFAKAUAoBQCgFAKAUBy/2kYcri9QsO0gXTf7yM4J9LNFWTyjFZoyfv3c0cFL4ZRKtEWv3gACBt1B6jbYjzrOlltoXVfidOyvPkw+Hy2KRXLTwQqG2spCwp3rm+7zINvE19LmtZMxo0nNSlHhr52LHj1kMTiEqspRtDMLgPY6SR4XtXRGrX1KYvCuPbvPjWVuoWacg/ylFH0WoclT93kXv6nDLRUf8A6ZMcNYTHxyMMVLHLDpOnvFnDXW2/Zr3bar6ixvax513FSXzO5BXlRlZ04uPTrdd3E3M54bgxJ1SKRIF0iRGKtYXIB6MBqawYEC58aShGW6PKOJq0f05WOdcU8Hy4X7RGafDKtvOEXJJKDuhCTcsgA6kCxatPkurCjJxk9Ha38lTlCTr2mopPjbj126enpK4DX0Jkn2vQSPDa3xeGA59sn7HUf2Bqlyh/68u71RPh/wBRHTeOsuE2DkNrvEDKnjeMElR+ZdS/6q+Vr01UpuPu5r0p5JqRzrIcq96nSG102aU9BEDuD+f4R6k/KaxsFR5ypd7I08VVyQtxZ2Wt4yCh8XZI2Gf37CsUYPd1O4BkYAsOpRmI1qeh1AgrvDUjlfOR34mjhayqRWGqbPZ8U/5Lfk2YriIUmUWDjdeelgSGUnxDBh9KlTTV0UZwcJOMt1oVb2hLBGpcL/zU6NCCGYfZkASOVva4Q6Q1r3ZRyqviaipQcuOyJaClN83/AI3u/fkSXs8h04GMnmzzN9DK+n/aFrrCxy0Yrq9dTmvK9ST6yyVOQigFAKAUAoBQCgFAKAUAoBQCgFAUz2m4LVDFMBvE+lvyTWX/AOwQ/S9U8dTzUm1w1LOEnlqduhzWDC6QQGJOnSPoLKT+K1hcWv4ViznmNSMbF84rTXgMHiYQCYxER5B1Ur6fapCD4b+FfQ1XeKkuGpn4H9R03/knHv4eaLzl+MSaNJYzdHAI6fQjoQbgjoQalTuU5RcW090Ys2zWLDJrlbSL2AAuWY/Kq9TsfQAk7AmvG0ldnVOnKpJRgrtmnw1n4xgdljeNUbSCxU3PUbEi42uN7XG/O3kJqSujuvQlRlkk1fqJeSQKCzEKoFySbADxJrohIscT4O9ve8N/1k/re1c5ltck5qolfK7djK7nnAsU/wBrg3SJm30c4nJ6i3wE+K3HM6bm9aGGx1Sj8L1XvYqVKEZ6rRlKx3D+KhNpMPKfxRqZQfMFLkD8wHpWtT5QoT427fdinLD1FwuSHBeEZcWkkkOICxLIyn3eXdyvZhfht8Mjm5IAsKqco4mEoKEHfXUmw1JqV2i34mHM8UDvFgIzcCIlZJCDt9owVlFx0U7eNYbUns7eZqQlRj80XLvsvq/TsJLhHIRg4BGSruSxaQAjVudIJJudK2H05V5TpqnHKjirUzzcvyecZxhg47gzByP8tWkF/AsoKg+pr2VSMd2SU8LWqawi36eOxky7N8Nj45Y0JddOmRGUqdMgYD6EBtx4GvYyjJaHNWjUoytNWe/ux5yvBLl+Ek1yNIkfays2mx0gFiLDrYdOZJ2F7UjFQjY8rVZVqjm93/BybNsynnlaVwplcjSgJNkW1ol2+8+npcsW5m1YdWo8RPyXf7u/A0qcFRh5s7VlOCEEEUI3EcaJfx0qBf62rdSSVkZLd3c269PBQCgFAKAUAoBQCgFAKAUAoBQCgNfMMGs0TxOLpIjI3owtseh35141fRhOxxfEYZ4neKT/ABI2Kt0uRuGA8GUqw8mFfOV6TpTcX7Rt0qiqQUie4Sz5Yb4bEANhZSR3hcRs/wAQYHbsnJN/ukknYkrfwOK/1T7vt9vAqYqh/sj3/c6RgsHHBGEiXQi6iFFzzJY+ZJJJ+taiVtihKTk7yd2UXJsvkzLEHE4pGWBfhjYEAg2IiA6qLAu3zMAu4BVYVFzlmltwRo1KsMPS5uk7yfzNeifv7dBiiCgKoCqBYKBYAeAA5VOZpqZzlUeJj7KW5XUrbG26m4/cV40mrM7p1JU5KUXZojRwZg7W7Nz59tNf9dd645qHQTvG4hu+d+Jk4f4ZjwjytE8hWTT9mxFgRffYAk72ubmwG9exgo7HFbETrWc7XXG2r7ScrsgIDP8Ai3D4UlWJkkFrxpbu3tbWxIVeY2JuQdga4lUjHcsUcNUrXcVot29F4kdlfFOKlmRTgnSN2sW0y90ff1tGq269PIna/kZyb+XQ7q0KUIXVROXQk/Usec5cMRC8LMyK4sStr2uDbcEEG1iDzBIrtq6sVoSyyUug0cs4UwsIFoxK4/iSgO30uLL6KAK8jCMdkS1sTVrO83f08CXggVBZFVAd7KAN/HauiAh+N5QuAxN9tULxj80o7NR/M61HVaUJN9DO6avNJdJz/gvKBPjUYi6wgSNfcCx+zW3Ql11X/wDS9Ky+T6blLM9l6/g0MbOytxfodcrYMwUAoBQCgFAKAUAoBQCgFAKAUAoBQCgKX7QshLr7zEpLxraRQLl4xc6gOrJcmw5gsNzpFU8Zh+djdbr3Ys4atzcrPZnOpJksdRW1rm/LSdr35W3/AHrDUZPY1W1xOv8ABmO7bBQsTqZUEbnqXj7jE+pW/oRX0lKeeCl0mJUjlk4k1UhwU7iHPZ5MR7lgrCS32kp20gAEgGxsAGTU9jYsqjvElY5SbeWO5co0YKnz1Xa9klxfbwXSSfC/D7YbW0k8mIeTTe5bSAurkGZiW727E72GwrqEXHd3Iq9ZVGssVFLo+r4mtn3HGGwspifW8i21BTGNOoBhcu63uCDteuZ1Ix0Z1QwlSss0bW62kZcq41wk9rSdkTyEllBJ5AOCUJ8gxNexqRlszyrhK1JXlHTp3XiixV2VyCyThSDDMXAaWW7HtZSGYaiSbWAAJ1G7W1G+5NcqCTuiapXnUioyei2XAycSZ+MIE+zeVpCQoUbd2xOpunMWABJ8LAkJSyrY8o0uclbMl2uyIaD2gRhgs0E0RO+3e2HXSdLkflU1xzyW6aLP/H1JfpyjLsevnYteBxiTIskTB0bkw8jYjyIIIIO4IIqUpNNOzPOZY+OCNpZW0oguTYnmbAADckkgADckgV42krsJNuyOWcTcSSYtlGkxxKw0Qjdmc91S1ti3esEFxc8ybWx8RinXfN01o/M0qNBUlnnudA4PyT3XDhWt2rnXKRv3iANAP3VAA87E9TWpRpKlBRXtlCrUdSTkycqUjFAKAUAoBQCgFAKAUAoBQCgFAKAUAoBQHNeNeEOzY4iBNUVyzxqN4iebqBzjPVenPl8Odi8K3edPfiun8+997uHxCVoz24ERw9n8mEZmjCyRvYtGW0hiAAHVgDZrAC9jcADoCKeFxbo/DLVFmvhlU1W50Ph/iqHFHQNUUtr9k9rkDmVIJDD0NxtcC9a9GvCqvhZnVKM6fzG9gsmhillmRbSSm7G5PmQoOygm5NuZ9BaVJJ3OZTlKKi3otu/c+YvPMPFKIZJVjkKhgGuosxZR3z3bkq1he+1Lq9jxQk4uSWiJAAHfY+denJE5vw3h8RvJGA/+Yndb0JHxDya4rmUIy3RLRr1KLvTdjbhSLCwAFhHDCgGp2+FVFrljXuxHrJ9bI3E8Y4RAT2uvyRGa/wBQLD1JA865dSC4liODrydlB+FvUwcL8SS4uRz2HZwBbrLqJubgBb2CsSNROkkLa1zcGkJuXAYihGjZZk3xS4d5MZwkBiY4kRmFd27QAgW5Hfr4db107W1K8W07rcokfGawjs8HhgsIJIaR2DMSd202JF/xNfxAtas+fKEIO0FfyRdWFqVPiqS18WQme8QTYmxmZFjQ6hGgKqDb4mJJLEAnfYeXWqdfFzrLKlZFilho0vibuWrgXhgqRicQpVv4UTDdQRbtGHRyCbL8oJvubLoYTC80s0vm9CnicRzjyx2LzV0qigFAKAUAoBQCgFAKAUAoBQCgFAKAUAoBQCgKJxRwTctNhALm5bD7AMeZaMnZWPVT3Tz2N70cVg1U+KOj9S3QxLh8Mtijbhrd5HRhtujow3Hgytv+9ZHx0Z9DRo/BUj0otmUcezRgLiE94UfxE0q/1U2Rj5gp6VpUuUVtUXeilUwT3gySzHOMsxgHbO0TqDZ2V4yt+Y120MPIkirXPUKi1kvQipvEUJXhdef3RG4HLsuhdGjzPSEdW0pLCCdJB0nQouDaxFtwTXqdOOufzJKmIqVE1Kmrvjl1JzH8f4ZNollnPkpRR6s9rjzUNXM8bRhxv2a/ghhhqkuFu0gMZx7NICvYYdVIIKOWlBB23Fk2qq+Ulwj5k6wL4yNDB55ChBbLsE5HzKNFvRSj/wBRSHKEL6wt2e0dzw9Vq2dvtv8Akl8R7Q5LWjw8aeDNKWt/oCC/8wrqXKUf8Yv34kSwMuLRV8xzaXFENNJ2mknSo2RSNjpUdRuLklhuL1Rr4mpU0lougt0qEIarVmCGNncJGrSSHlGouT5+AH4jYDqaipUZ1XaKJKlSMFeTOgcLcFiIibE6ZJQQUjG6Rnob/O/nyHQXGo7WGwkaWr1fvYzK+IlU02RcqtlYUAoBQCgFAKAUAoBQCgFAKAUAoBQCgFAKAUAoBQEVnfD0GKH2qd8CyyqdLr5Buov8puPKuKlONRWkrncJyg7xZScz4ExEdzCyYhfA2jf037jHzunpWbU5N4wfj9y7DG/vXgVzF4SWL/FilitzLIwX+cDQfoapTwtaO8fDX0LMcRTlszWjnVvhZW9CDUDVtyZO+wkjY2sxUdbAH9zyr1NLdBpmJsPp+DRHc946Bc/W43587866z3+bXvPMtttDxEF1WjfrcotnYn925WHoBa1dJTmtI399Rw3GO7sTGF4cxE5uuFc3FtUiCMAefaWJX0Bqeng676u8iniaS6yzZV7O2294lVFFvsoB4dO0YcvIKD51dp8nwTvN39+JVnjJPSCsXTKsphw66II1jB523LEbXZjdmPmSTV6MVFWirIqOTbuzdro8FAKAUAoBQCgFAKAUAoBQCgFAKAUAoBQCgFAKAUAoBQCgFAauJy2GT/Eiik/Mit/UUBpnhjBf+Uwv/Qj/APzXmVdB7mfSe4uHsIu64XDKfEQxj+1epW2DdyQiiVRZQFHgABQ8PdAKAUAoBQCgFAKAUAoBQCgFAKAUAoBQCgFAKAUAoBQCgFAKAUAoBQCgFAKAUAoBQCgF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7" name="AutoShape 4" descr="data:image/jpeg;base64,/9j/4AAQSkZJRgABAQAAAQABAAD/2wCEAAkGBxQTEhUUEhQTERMWFRUYGBMXFRkYHxkZFhcWFx0WGhgfHigiHRomGxMUJTEhJSwrLi4uGh8zOjM4NygtLisBCgoKDg0OGxAQGzAkICQsLy0vNC8vLywsOCwvNCwsLC8tLyw0LCwsNCwsLCwsLDQuLCwsLCwsLCwsLCwsLCwsLP/AABEIAMIBAwMBEQACEQEDEQH/xAAbAAEAAgMBAQAAAAAAAAAAAAAABQYDBAcCAf/EAEIQAAIBAgQDBQUGBAQEBwAAAAECAwARBAUSIQYxQRMiUWFxBxQyQoEjUmJykaFDkrHBM1OCohUkk7IWVGNzg7PS/8QAGwEBAAMBAQEBAAAAAAAAAAAAAAMEBQIBBgf/xAA4EQACAQIEAQoFAwQCAwAAAAAAAQIDEQQSITFBBRNRYXGBkaGx8CIywdHhM1LxFCNCQxVyFjSi/9oADAMBAAIRAxEAPwDuNAKAUAoBQCgFAKAUAoBQCgFAKAUAoBQCgFAKAUAoBQCgFAKAUAoBQCgFAKAUAoBQCgFAKAUAoBQCgFAKAUAoBQGpiszhjOmSWKNrXszqpt42JoDaU33G48aA+0AoBQCgFAKAUAoBQCgFAKAUAoBQCgFAKAUAoBQCgFAKAUAoBQCgFAKArHFudyofd8JvOyamfunsVY6FYqb3JOogWItG16qYvG08LFOfHbuJIU3N6EPDg541PZYqRGO5XShV25ksXDyaj1bVfrXz0uXq0nokl4vz08i2sLG25sZZJiId43urWY4eULZWPxBXjA0X2vYML6jY6jXVHl2rB2qJSV91o7e/aPJYVPbQteV5is6alupB0uhtdGsDpNvIggjYggjnX0tGtCtBTg7plOUXF2ZuVKcigFAKAUAoBQCgFAKAUAoBQCgFAKAUAoBQCgFAKAUAoBQCgFAKAGgKPl9nBnI7832hbrZrlFP5UKr9K+D5RxEq2Im29E2l2LTztc1KMFGCNuqJKKA+YWbsp45OSuVik8wx+zPqJGAHlI1bnIeKcK3NN6S9V91p4FXEwvHN0Fur64oCgFAKAUAoBQCgFAKAUAoBQCgFAKAUAoBQCgFAKAUAoBQCgFAKA0c7xPZwSN102UDqz91R9WZRXFSoqcXOWyV/A9Su7IqgxcUQCNJGpVVFi4FtrDYnYV+fRo1aicoxbXUmzVzRWjZnlltawLsxARFtdmIJsLm3IE3JAABJNhevcPh6mIqKnTWvvcTmoq7M0uCxKrqaJGUblY5Sz28lKKD6A38L1sT5AqqF4zTfRt5/wV1i1fVGnjDrgYxkG8ZZGHjbUrD62NY9KTo1oya1i15MsSSlFrpLph5g6qw5MoYejC4r9DMkyUAoBQCgFAKAUAoBQCgFAKAUAoBQCgFAKAUAoBQCgFAKAUAoBQEdxGoOFnv/AJT7+FgSG+h3+lcyipJxezCdjZwOCSJBHGoVR+5PNmPVidyTuTXsYqKUYqyQbvuVeAxQZhZSBCFKC1tMc0xU9n4LtFy8ZwPmArOSo0sc7WUpx80/qvQl+J0+pMtWIxSRi8jqgsTdmC7KCxO/gASfIVpERz3HQl4r37JO0xE2pu6EUtLJFrHMWLxkr002r4nEVoSxVSUFe7suvZO3bZ+Joxi1BJk7wLGOzVxqLHDwpMWBVhMgJKsGAIssgttbTpttavsqVSFSOaDujPaadmWupDwUAoBQCgFAKAUAoBQCgFAKAUAoBQCgFAKAUAoBQCgFAKAUAoDBjZ0RCZCAnI3F76tgoHzEk2Ci5N7UBRs9x+JjPZRvJHC0doo5EHaTEndElEgZNCBe8w1AOzNfTcUcZWqQtGEfmur/ALev3vaxLTgpbngSsV7OPDrGlrES6NNj0EaFgw8QSo9a+bhybNyzVJ69Wr8XYvZ9LJGs+WOxVneNyhvGGjkdUPiivMwU+a2rSlSc45JVJtf9vwRqKTukjdTFuCElCnXssiXALWuFZTcoTbY3YX8DYHJxOA5pc5B3S36fz5EqnfRmxw5mYii7kTNLKEcRd5VRNIVS0rL3iSrElQxubW21Hdp1qXJ+HTqO7lrot9u5WVim4urPTgby5ziTuGwzD7gR/wCXtO0NvXR9Kqf+QNS1p6duvoSf0mm5OZVmImQsAVZTpdDzVgAbX6ggqQeoIreoV4V6aqQejKsouLszcY23OwHWpjk51xJx8zEx4IgLyOIIBv5xKdrfjYEHoLENWpheTnP4qmi6OP4KtXEqOkSnS42VjqaaZm8TK5/TvbegtWrHCUErZF6lR1pt3uTvD/Gc+HYCVmxEPVWOp181c7t6MTfoR1pYnk2LWalo+jh+PQmpYlp2nsdTwWLSVFkjYOjC6sOo/sfI7isRpp2ZfM9eAUAoBQCgFAKAUAoBQCgFAKAUAoBQCgFAKAjsyziOEhbNJIbkRppLWFrsbkADccyOe1QYjE0sPHNVdl76DqEJSdkVkZ5M74efQsqufs4AApUSIXL9oz6dYjVhewG5UW1E1m4flSVbFOio6K/HXTj+PUmnRUYZrmbiWd1kikxCpFEFdVYSFlDuyW1kqoViBZefzC+4vfxUZOKsc0Wk9SP/AOIRf5sZ8g6m/oL1QUJPZFnMlxPEUzzkph11NvdiVGmx0m6tuu+12HiQHsVqzSwrestCKdZLYnsJwdAqBZDIzay9xNKve7TtBYa97G2/W1WpYelJNOPUQc5LpNfiHhUGE9jKyaEkCq7M4OohtJJudJZRcENtta1781MJSqRjGS+Xbq4BTkncgMSsJeJtD4cWIkJSSDSuglVdrKA4fTpub2L22vXyX9LjIRmpQbt1ZterfS178Nr8C9nptqz+ht8JZjomADSYh3VlkS6ax2LEpIVJXSxWS5QC/eFhZa2uSlWhOdOUMsd9mtdNFff8FevlaTTuzR9oXFBkY4ZdcMIAMnaK0Zlvbu2YA9kLi5+Y7ch3vruT6FOT5ybWnD6v6GZiakl8MSo1vmeKAUBZuA+IPd5hE5+wmYDflHIdg3krGwPnpO3eJyOUsLdc7Hdb/cuYarZ5H3HWKxC8KAUAoBQCgFAKAUAoBQCgFAKAUAoBQCgNXG40R2Fi8jX0Rrza3M+AUXF2OwuOpAIFJyrKsSxiZYtLhXEkjkBJSSCXB/xCWdAwZkHdZr72r5ypyTWrVqnOS0bunu+pW7H5KxbVeMYqy1M2ZZQ2EgEhjXGMkpOlgxjiV9TFxFue7fQDc6VOrYBhWtRwdLD/ABwjeVrN8X/JxTfOzUJyyryLBkWbw42HYDYLriNjp6qR4qbXVh4dCCBbjJSV0cVqM6M8k/fWjzmGEwcCh5lRVLBV1amAZvuruFNrkkAbBidr102RqLexNRRhQFUBVAACgWAA2AA6Ch4VjiDgeHFTGZ3dWKqLWRx3eVtSkj0Bt1tckmOdNSd2WqGLnRi4xSd+lXIzBZVmGCmQRE4qAuoZdYACkgE6Ha8ZAvbQSDbcVyozi97rzJalXD1YO8cs+rZ93C/tl8qYoGL3ZNRbSLnSSbcyvI+ovz9PCgMOaZbFiIzHMiup8RuD0ZT8rDmCNwa8aT3PYycXdbnERlcidsQQVgIWRQvI63iZ1N9kDxju22El7gLatHkvHST5iey0T9DrlXCwtHEU9M6u11/5e+0xV9EYQoDFO6gWbqCNNrkjqAo3NcSlFaM9SfA65wBnpxOGAkJ7aKyPq5sPkkP5gN/xBq+YxNHmqjjw4dhq0p543LPVckFAKAUAoBQCgFAKAUAoBQCgFAKAUBF8RZ2mEi1v3mJ0pGDYu3h5Da5PQA+lcVKkacc0juEHOWVGjwSJJITiZzrmnZmv0WNWKpGg6JYarc7uSSTSlJygpPjqeTioyaXAsVdnIoCmwZJLDmgkhS2HdWZ2BAUa1bUlr3uZUifl87W5Go1BqpdbNFyVeMsMqcvmT07P5+hi9pp2w4b4Nblv0Uf9hkryr/j2o6wP+z/pL6F3qUokVmnEWGw50yyjXt9moZ2F+RKqCQPM2FcynGO7JaVCpVdoRbN/B4pZY0kQ3R1V1NiLqwBBsdxsRzroiasZqApeYf8AFjM/Z9yMO2gL2GkoCdJOu76itr8t722qKXOX0tYu0/6TIs+a/VaxnyTOsaJ0gxeGaz6rTImy6VJu5Uslja17qbkd3fb2MpXtJHFWlQy56U+5rX7MsJyuG8p7KO8w0ynQAZBYrZza7CxI38akKzbascXzXLzh5pIWuTG1gx+ZSAyNfqSrLfzv4V9RhK3PUlJ77Pt96mTWhkm0R7uSdKdPib7vkPFv6cz4GZtt2j7/ACcJcWYTIEJCDW/zEn/ub+w8uQqpiMXTw+i1l73ZNToyqa7I2uH85xWEnMySRHUhQxmJtJFwQTaQEkW236nxrFxGKnXazcC7TpRp7FlHtNxa7uuFK+ASRfpftDv9KrEpc+C+Mkx2pTG0EqAEoTcMvLUhIBsCQCCARceN6AtFAKAUAoBQCgFAKAUAoBQCgFAeZJAoLMQAASSdgANyTQHHM9zc4uczG4TdYlPyx3ve3RmsGP0HyisHGYjnZ2Wy93NfDUebjd7s6JwXiLZdCz91UR9z9yNmAb0KqD9a2aH6UexehmVfnl2s88F5tPikkmmCrGXtEoFiLX1Am5vY2W+3eV+lgOoSclckxNGNKeRO7SV+3qJ3F4uOJdUrpGv3nYKP1NdlffQiJOL8GP4wbzRHcfqqkVxzkFxRYWFrvaD8GbGZZbBjoU1HtIyQ6MjeIIuCOhVmH18a6aUkRxnOm3bR6r6NGvxg2J7ALhFZndwrFWVWVCGJIJItdgq3G4DEjlceTzW+Hc6oc1nvV26uPV3mlk3A2HjAMw94k5tq+DUdzaPk2+931HzrmNKK13ZLVxtWosqeWPQtF+TNxVxIcMUhhTtJ5ASq2JAUbX0L3nN/lW3I3I2v7OTjsrs4w9GNRtykopbv7LiRUWWZrL3pMQIL7hNSgr5FUS36u1cZaj3du4ndTCR0jBy63K3oWzLlkjhUYiVZHVTrlsEBAJNyOQstrnYbE2HISooyabbSsjYwuJSRA8bLIjC4dSGB9CK9DTTsyMz7iSHCFFl1l5AxVVAJsmkMbkgbF1633rmU4x3JqGGqV21TV7dn1Oce0HMYZ5IpcO3fdTE6spVl0XdW0n4hZpRcXF9IrU5Kr3coRe5Tx+FqUrOpG3vpKrK2m0abbXJ8AevmxN+fmT538bilQhkhu/LrKdClzjvLY8IgAsNhXzzd9WaJ5lltsN2PJf7nwHn/AH2oD5HDvdjqbx6DyUdP6mgOmeyjJ2AfFOLBx2cW3NQbu/5WZVA/ITyIoDodAKAUAoBQCgFAKAUAoBQCgFAVH2k5how6wg96dtJ/9te8/wBD3EPlJVXGVMlJ23envuLGGhnqLq1KVw/k7YucRAkIAGlcHdUJIAH4mIIHhZj8tjl4PD87K72XuxexNbm42W7Ok8TYfTgJ44lsBh3RUQcl0abKBv8ADyArclfK7GbRtzkc211fxPnBSWwUO1rhm+juzA/UMD9a8grRS6jrEyUq02v3P1PGd8KxYqZJZHlGldOhWABFyedtSk33KkE2XwpKmpbnVDFVKKfN6X421Mq8KYMC3u0R/Ey6m+rm7H9a9yR6Dl4is3fO/Fkixjgiv3Iook8lVEUeHIAAV1sRatlRx/tCj0D3eN5HI/iAxqn5ri7Gx5KLdCwqnVxtKGzu+r7linhZz30K9/4yxt9Xap+Tsl0fpfVb/VVL/kql9l5lr+ih0s24uPsUCpZMO6j4lVXQkfhYuwU+oP8AepFynrrHzOHgdNJF9ybNosTGJImuOTKdmRuZRh0O49QQRcEGtOE4zWaL0KEouLszaxeGWRHjcakdWVh4qwsR+hro8vYp3s+maKTE4RySUcspPWx0OwHQG0T28ZTUNLS8Oj0L+N/uKFf9y17Vo/oXHEYZHFnRXHgyhv61MUCmcccKYcYZ54kEDwjtPs+6pVfjug7t9BfcAG9t7XFTYVqFeM+v10FapUlRlTb06Oz07jlOH3Go827x9T0+gsPpTETc6snLpOKcVGKSNdpbswa6optdT5A3Yjcc/S3M+EJ2bCKqi4sBzJ/uT/egLbwhwbJimWSZWjww33urS/hXqEPV+o+HnqUDr8cYUBVAVQAAALAAbAAdBQHqgFAKAUAoBQCgFAKAUAoBQCgOYe0XEasYF6RwqB5NIzM37LFWTylL4ox7/fgaOBjo5Fk9m2FC4TtPmllkJ9EYxKPS0d7eLGruDhlox69fEq4mWaq/AtdWSAqOdccIj9lhl95l3FxcrccwoUFpCL8lFuY1Ai1RSqpOyV2XKODlOOebUY9L49i4k1w9ip3h1YqNYpNTWA2uvRiuptJ57XPIHa9hJFtrUr1VCMmoO66bWPuSZ9Bi1LQPrta4IKmzfC2lgDpNjY8jY9QaRkpbCpSnTdpqxWPabmJtFh1OzXkk9EI0KfIvdv8A46pY+rkp5Vx9OJPg6ead3wKCNWr5Sv1uNuXnvvesX4bdZp63PTtbzPQXtevErnp4ecKAX7t/r9L8q6UW3oeXS3NzL8bJBJ2sD9m9rHa4YDfS6/Mu58CLmxF6loYidF6eBHVoxqLUuOG9ovdHa4dtXUxupB8+9pI9N/WtKPKNNrVMovBTvo0OGsTBPmL4hJGjeSM/8vImltRWJTpcMUYaYAbAk7knap6VWnUk5QfAVZVI0VSktE73+hfKslMqefR5jLOY4NMGHAW0hKd+4717hmuDcBQoG19W9hHJTbstEWqLw8Y3qJyfRsvHc5XxJlUmDmeFyGYkMjhdIZZCW1BeQCnWLfg6XrtbaleTTbcVZeJH+7KBt3SPmBsfG5PXxN69OTo3ss4VTszip40fWVMGpQbKLntgvwhmLfEACQoPWgOlUAoBQCgFAKAUAoBQCgFAKAUAoBQHIeL3vj8T5PGB6e7wn+rGsTlB3q9xq4Nf2+8uvs4xIbBhPmjllVv9TmVf9si1p4SeajHw8ChiI5ajJvPME08EkSP2TOttdr2FxcWuDYi42IO9TtXViOElGSbV7PYqOBznBZahQMcRLe0sqKoBYbaAzMFCrYgIGNt77kkxKUKayl6dLEYuXOtadei7rlk4c4iixis0QcaSAdQFt78mUlSdjcA3G1+YvJGSkrop1aUqUssvJp+hAcUZC2HcYzAgxupPaIoJFm3LBBzUkDUgtf4hZlueJxa+KO/qWsPVjNczWfw8H0P7dK2KpxHmnvUyTAadeGiFr3AKy4lW0n5l1A2PUW9KzOUW24vqJ8LDI5Rvez4GDLMrnxH+BE0gBsX2VARsRrJAJBG4W5HhVelhKtRXSsus7qYinDR7m7mnCEsUWvEvg0S/J5XNz0AHZbt5AE1cp8mTvaMtepFeWOhxjoVwY23xI4G/eHeHrYd7fzW/jUtXkDGQjmUb9j199lzmnyph5OzdjIG12aNxYXB6g8rg7izbfS52rIlFwbjONn4MvqSks0XoZJZVW2ohQTa5Nt/CuVFvY6bS3PssugawSpTvhhzUp3gw8wRXVOTjNSjuczipRaZ23LBJ2MfbEGXQusgWGuw1WHQXvYV9MYRs0BBcS5DhcbpjmNpUu0bIwWRb7Ei97qbbggg2G2wsBXs19nuHjwspjEk0yrrVpGuSY2EmkKAEBbRpva/e51xUi5QcVxR1CWWSbJn2dz68DH10tKv0Ej6f9pWo8LLNRi+r00O66tUkWWpyIUAoBQCgFAKAUAoBQCgFAKAUAoDkXGEdsfifxPGR6dhCv9VNYnKCtV7jVwb/ALfeeOG87OEm7Q3MTALKv4QTaQDxW526gsOdq8wWI5uWV7P1GKo545lujrOJiEkbKGKh0K60NiAwtqU+O9wa3DKInIOFYML3kBkktpEj2uq/dUABVHoLmwuTYVxCnGGxYxGKq138b06OBO12VxQFL47weHefCtPPHCNeiRGkVWeJztp3vbtAqkjksjm4teoatGFRrNwJadScE8vEl+Is8iwMClVUkjTDCtlBsPL4Y1Frm2wsBckA26NGVaeSJXnNQjdnJcwx0s8nazv2km9jyCg/Ki/KvLzNhck719Lh8NCgrR36TMqVZTepgqwRmzkuXpNioUfUodmQuhswvHJpPgbPp2YEeVZPK+Gp1aF5LVePiXMFWnTqfC9zcz/JZcNKI5GtzZJAO7Io2PdPIi4uL3BI3sd/hcRh3QfSn799J9LRrKquhojsaLxuOV0b+hqrB2kmTyV00d2gk1KrWtcA29RevqDBMUGPid3jSRHkjtrQMCy35agDcfWh601qRXEPCcGLOtgUlsAJFt03GpTcNbxtcdCK4lBS3JqOJqUtI7PdPVeBEcKZxJHJPg8U+toVcrISSSqAEhid/geNxck2Zhc6bnmEndxfAlxNKOSNeCspXuuhr77o9+yhSMAoPRyP0VL/AL3qPBu9Jd/qyLEfqPu9EXKrJAKAUAoBQCgFAKAUAoBQCgFAKAUBy/2kYcri9QsO0gXTf7yM4J9LNFWTyjFZoyfv3c0cFL4ZRKtEWv3gACBt1B6jbYjzrOlltoXVfidOyvPkw+Hy2KRXLTwQqG2spCwp3rm+7zINvE19LmtZMxo0nNSlHhr52LHj1kMTiEqspRtDMLgPY6SR4XtXRGrX1KYvCuPbvPjWVuoWacg/ylFH0WoclT93kXv6nDLRUf8A6ZMcNYTHxyMMVLHLDpOnvFnDXW2/Zr3bar6ixvax513FSXzO5BXlRlZ04uPTrdd3E3M54bgxJ1SKRIF0iRGKtYXIB6MBqawYEC58aShGW6PKOJq0f05WOdcU8Hy4X7RGafDKtvOEXJJKDuhCTcsgA6kCxatPkurCjJxk9Ha38lTlCTr2mopPjbj126enpK4DX0Jkn2vQSPDa3xeGA59sn7HUf2Bqlyh/68u71RPh/wBRHTeOsuE2DkNrvEDKnjeMElR+ZdS/6q+Vr01UpuPu5r0p5JqRzrIcq96nSG102aU9BEDuD+f4R6k/KaxsFR5ypd7I08VVyQtxZ2Wt4yCh8XZI2Gf37CsUYPd1O4BkYAsOpRmI1qeh1AgrvDUjlfOR34mjhayqRWGqbPZ8U/5Lfk2YriIUmUWDjdeelgSGUnxDBh9KlTTV0UZwcJOMt1oVb2hLBGpcL/zU6NCCGYfZkASOVva4Q6Q1r3ZRyqviaipQcuOyJaClN83/AI3u/fkSXs8h04GMnmzzN9DK+n/aFrrCxy0Yrq9dTmvK9ST6yyVOQigFAKAUAoBQCgFAKAUAoBQCgFAUz2m4LVDFMBvE+lvyTWX/AOwQ/S9U8dTzUm1w1LOEnlqduhzWDC6QQGJOnSPoLKT+K1hcWv4ViznmNSMbF84rTXgMHiYQCYxER5B1Ur6fapCD4b+FfQ1XeKkuGpn4H9R03/knHv4eaLzl+MSaNJYzdHAI6fQjoQbgjoQalTuU5RcW090Ys2zWLDJrlbSL2AAuWY/Kq9TsfQAk7AmvG0ldnVOnKpJRgrtmnw1n4xgdljeNUbSCxU3PUbEi42uN7XG/O3kJqSujuvQlRlkk1fqJeSQKCzEKoFySbADxJrohIscT4O9ve8N/1k/re1c5ltck5qolfK7djK7nnAsU/wBrg3SJm30c4nJ6i3wE+K3HM6bm9aGGx1Sj8L1XvYqVKEZ6rRlKx3D+KhNpMPKfxRqZQfMFLkD8wHpWtT5QoT427fdinLD1FwuSHBeEZcWkkkOICxLIyn3eXdyvZhfht8Mjm5IAsKqco4mEoKEHfXUmw1JqV2i34mHM8UDvFgIzcCIlZJCDt9owVlFx0U7eNYbUns7eZqQlRj80XLvsvq/TsJLhHIRg4BGSruSxaQAjVudIJJudK2H05V5TpqnHKjirUzzcvyecZxhg47gzByP8tWkF/AsoKg+pr2VSMd2SU8LWqawi36eOxky7N8Nj45Y0JddOmRGUqdMgYD6EBtx4GvYyjJaHNWjUoytNWe/ux5yvBLl+Ek1yNIkfays2mx0gFiLDrYdOZJ2F7UjFQjY8rVZVqjm93/BybNsynnlaVwplcjSgJNkW1ol2+8+npcsW5m1YdWo8RPyXf7u/A0qcFRh5s7VlOCEEEUI3EcaJfx0qBf62rdSSVkZLd3c269PBQCgFAKAUAoBQCgFAKAUAoBQCgNfMMGs0TxOLpIjI3owtseh35141fRhOxxfEYZ4neKT/ABI2Kt0uRuGA8GUqw8mFfOV6TpTcX7Rt0qiqQUie4Sz5Yb4bEANhZSR3hcRs/wAQYHbsnJN/ukknYkrfwOK/1T7vt9vAqYqh/sj3/c6RgsHHBGEiXQi6iFFzzJY+ZJJJ+taiVtihKTk7yd2UXJsvkzLEHE4pGWBfhjYEAg2IiA6qLAu3zMAu4BVYVFzlmltwRo1KsMPS5uk7yfzNeifv7dBiiCgKoCqBYKBYAeAA5VOZpqZzlUeJj7KW5XUrbG26m4/cV40mrM7p1JU5KUXZojRwZg7W7Nz59tNf9dd645qHQTvG4hu+d+Jk4f4ZjwjytE8hWTT9mxFgRffYAk72ubmwG9exgo7HFbETrWc7XXG2r7ScrsgIDP8Ai3D4UlWJkkFrxpbu3tbWxIVeY2JuQdga4lUjHcsUcNUrXcVot29F4kdlfFOKlmRTgnSN2sW0y90ff1tGq269PIna/kZyb+XQ7q0KUIXVROXQk/Usec5cMRC8LMyK4sStr2uDbcEEG1iDzBIrtq6sVoSyyUug0cs4UwsIFoxK4/iSgO30uLL6KAK8jCMdkS1sTVrO83f08CXggVBZFVAd7KAN/HauiAh+N5QuAxN9tULxj80o7NR/M61HVaUJN9DO6avNJdJz/gvKBPjUYi6wgSNfcCx+zW3Ql11X/wDS9Ky+T6blLM9l6/g0MbOytxfodcrYMwUAoBQCgFAKAUAoBQCgFAKAUAoBQCgKX7QshLr7zEpLxraRQLl4xc6gOrJcmw5gsNzpFU8Zh+djdbr3Ys4atzcrPZnOpJksdRW1rm/LSdr35W3/AHrDUZPY1W1xOv8ABmO7bBQsTqZUEbnqXj7jE+pW/oRX0lKeeCl0mJUjlk4k1UhwU7iHPZ5MR7lgrCS32kp20gAEgGxsAGTU9jYsqjvElY5SbeWO5co0YKnz1Xa9klxfbwXSSfC/D7YbW0k8mIeTTe5bSAurkGZiW727E72GwrqEXHd3Iq9ZVGssVFLo+r4mtn3HGGwspifW8i21BTGNOoBhcu63uCDteuZ1Ix0Z1QwlSss0bW62kZcq41wk9rSdkTyEllBJ5AOCUJ8gxNexqRlszyrhK1JXlHTp3XiixV2VyCyThSDDMXAaWW7HtZSGYaiSbWAAJ1G7W1G+5NcqCTuiapXnUioyei2XAycSZ+MIE+zeVpCQoUbd2xOpunMWABJ8LAkJSyrY8o0uclbMl2uyIaD2gRhgs0E0RO+3e2HXSdLkflU1xzyW6aLP/H1JfpyjLsevnYteBxiTIskTB0bkw8jYjyIIIIO4IIqUpNNOzPOZY+OCNpZW0oguTYnmbAADckkgADckgV42krsJNuyOWcTcSSYtlGkxxKw0Qjdmc91S1ti3esEFxc8ybWx8RinXfN01o/M0qNBUlnnudA4PyT3XDhWt2rnXKRv3iANAP3VAA87E9TWpRpKlBRXtlCrUdSTkycqUjFAKAUAoBQCgFAKAUAoBQCgFAKAUAoBQHNeNeEOzY4iBNUVyzxqN4iebqBzjPVenPl8Odi8K3edPfiun8+997uHxCVoz24ERw9n8mEZmjCyRvYtGW0hiAAHVgDZrAC9jcADoCKeFxbo/DLVFmvhlU1W50Ph/iqHFHQNUUtr9k9rkDmVIJDD0NxtcC9a9GvCqvhZnVKM6fzG9gsmhillmRbSSm7G5PmQoOygm5NuZ9BaVJJ3OZTlKKi3otu/c+YvPMPFKIZJVjkKhgGuosxZR3z3bkq1he+1Lq9jxQk4uSWiJAAHfY+denJE5vw3h8RvJGA/+Yndb0JHxDya4rmUIy3RLRr1KLvTdjbhSLCwAFhHDCgGp2+FVFrljXuxHrJ9bI3E8Y4RAT2uvyRGa/wBQLD1JA865dSC4liODrydlB+FvUwcL8SS4uRz2HZwBbrLqJubgBb2CsSNROkkLa1zcGkJuXAYihGjZZk3xS4d5MZwkBiY4kRmFd27QAgW5Hfr4db107W1K8W07rcokfGawjs8HhgsIJIaR2DMSd202JF/xNfxAtas+fKEIO0FfyRdWFqVPiqS18WQme8QTYmxmZFjQ6hGgKqDb4mJJLEAnfYeXWqdfFzrLKlZFilho0vibuWrgXhgqRicQpVv4UTDdQRbtGHRyCbL8oJvubLoYTC80s0vm9CnicRzjyx2LzV0qigFAKAUAoBQCgFAKAUAoBQCgFAKAUAoBQCgKJxRwTctNhALm5bD7AMeZaMnZWPVT3Tz2N70cVg1U+KOj9S3QxLh8Mtijbhrd5HRhtujow3Hgytv+9ZHx0Z9DRo/BUj0otmUcezRgLiE94UfxE0q/1U2Rj5gp6VpUuUVtUXeilUwT3gySzHOMsxgHbO0TqDZ2V4yt+Y120MPIkirXPUKi1kvQipvEUJXhdef3RG4HLsuhdGjzPSEdW0pLCCdJB0nQouDaxFtwTXqdOOufzJKmIqVE1Kmrvjl1JzH8f4ZNollnPkpRR6s9rjzUNXM8bRhxv2a/ghhhqkuFu0gMZx7NICvYYdVIIKOWlBB23Fk2qq+Ulwj5k6wL4yNDB55ChBbLsE5HzKNFvRSj/wBRSHKEL6wt2e0dzw9Vq2dvtv8Akl8R7Q5LWjw8aeDNKWt/oCC/8wrqXKUf8Yv34kSwMuLRV8xzaXFENNJ2mknSo2RSNjpUdRuLklhuL1Rr4mpU0lougt0qEIarVmCGNncJGrSSHlGouT5+AH4jYDqaipUZ1XaKJKlSMFeTOgcLcFiIibE6ZJQQUjG6Rnob/O/nyHQXGo7WGwkaWr1fvYzK+IlU02RcqtlYUAoBQCgFAKAUAoBQCgFAKAUAoBQCgFAKAUAoBQEVnfD0GKH2qd8CyyqdLr5Buov8puPKuKlONRWkrncJyg7xZScz4ExEdzCyYhfA2jf037jHzunpWbU5N4wfj9y7DG/vXgVzF4SWL/FilitzLIwX+cDQfoapTwtaO8fDX0LMcRTlszWjnVvhZW9CDUDVtyZO+wkjY2sxUdbAH9zyr1NLdBpmJsPp+DRHc946Bc/W43587866z3+bXvPMtttDxEF1WjfrcotnYn925WHoBa1dJTmtI399Rw3GO7sTGF4cxE5uuFc3FtUiCMAefaWJX0Bqeng676u8iniaS6yzZV7O2294lVFFvsoB4dO0YcvIKD51dp8nwTvN39+JVnjJPSCsXTKsphw66II1jB523LEbXZjdmPmSTV6MVFWirIqOTbuzdro8FAKAUAoBQCgFAKAUAoBQCgFAKAUAoBQCgFAKAUAoBQCgFAauJy2GT/Eiik/Mit/UUBpnhjBf+Uwv/Qj/APzXmVdB7mfSe4uHsIu64XDKfEQxj+1epW2DdyQiiVRZQFHgABQ8PdAKAUAoBQCgFAKAUAoBQCgFAKAUAoBQCgFAKAUAoBQCgFAKAUAoBQCgFAKAUAoBQCgF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095562"/>
            <a:ext cx="2152650" cy="21240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987824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8 cm</a:t>
            </a:r>
            <a:endParaRPr lang="en-NZ" dirty="0"/>
          </a:p>
        </p:txBody>
      </p:sp>
      <p:sp>
        <p:nvSpPr>
          <p:cNvPr id="15" name="TextBox 14"/>
          <p:cNvSpPr txBox="1"/>
          <p:nvPr/>
        </p:nvSpPr>
        <p:spPr>
          <a:xfrm>
            <a:off x="1902743" y="384451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3cm</a:t>
            </a:r>
            <a:endParaRPr lang="en-NZ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3284984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To find the area of the pink section</a:t>
            </a:r>
          </a:p>
          <a:p>
            <a:r>
              <a:rPr lang="en-NZ" dirty="0" smtClean="0"/>
              <a:t>Find the area of the big circle</a:t>
            </a:r>
          </a:p>
          <a:p>
            <a:r>
              <a:rPr lang="en-NZ" dirty="0" smtClean="0"/>
              <a:t>Find the area of the small circle</a:t>
            </a:r>
          </a:p>
          <a:p>
            <a:r>
              <a:rPr lang="en-NZ" dirty="0" smtClean="0"/>
              <a:t>do a subtraction </a:t>
            </a:r>
            <a:endParaRPr lang="en-NZ" dirty="0"/>
          </a:p>
          <a:p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779912" y="5373215"/>
                <a:ext cx="504056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200" dirty="0" smtClean="0"/>
                  <a:t>area = </a:t>
                </a:r>
                <a14:m>
                  <m:oMath xmlns:m="http://schemas.openxmlformats.org/officeDocument/2006/math">
                    <m:r>
                      <a:rPr lang="en-NZ" sz="22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200" dirty="0" smtClean="0"/>
                  <a:t> x 8</a:t>
                </a:r>
                <a:r>
                  <a:rPr lang="en-NZ" sz="2200" dirty="0" smtClean="0">
                    <a:latin typeface="Comic Sans MS"/>
                  </a:rPr>
                  <a:t>² - </a:t>
                </a:r>
                <a14:m>
                  <m:oMath xmlns:m="http://schemas.openxmlformats.org/officeDocument/2006/math">
                    <m:r>
                      <a:rPr lang="en-NZ" sz="22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NZ" sz="2200" dirty="0"/>
                  <a:t> x </a:t>
                </a:r>
                <a:r>
                  <a:rPr lang="en-NZ" sz="2200" dirty="0" smtClean="0"/>
                  <a:t>3</a:t>
                </a:r>
                <a:r>
                  <a:rPr lang="en-NZ" sz="2200" dirty="0" smtClean="0">
                    <a:latin typeface="Comic Sans MS"/>
                  </a:rPr>
                  <a:t>² = 173 cm</a:t>
                </a:r>
                <a:r>
                  <a:rPr lang="en-NZ" sz="2200" dirty="0">
                    <a:latin typeface="Comic Sans MS"/>
                  </a:rPr>
                  <a:t>²</a:t>
                </a:r>
                <a:endParaRPr lang="en-NZ" sz="2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373215"/>
                <a:ext cx="5040560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1451" t="-9859" b="-2676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>
            <a:endCxn id="3" idx="7"/>
          </p:cNvCxnSpPr>
          <p:nvPr/>
        </p:nvCxnSpPr>
        <p:spPr>
          <a:xfrm flipV="1">
            <a:off x="2051720" y="2177157"/>
            <a:ext cx="1323851" cy="13238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5"/>
          </p:cNvCxnSpPr>
          <p:nvPr/>
        </p:nvCxnSpPr>
        <p:spPr>
          <a:xfrm>
            <a:off x="2051720" y="3501008"/>
            <a:ext cx="712843" cy="7128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2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9552" y="1268760"/>
            <a:ext cx="3240360" cy="324036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Rectangle 1"/>
          <p:cNvSpPr/>
          <p:nvPr/>
        </p:nvSpPr>
        <p:spPr>
          <a:xfrm>
            <a:off x="2535944" y="476672"/>
            <a:ext cx="50990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200" b="1" dirty="0"/>
              <a:t>I can find the radius when I know the area</a:t>
            </a:r>
          </a:p>
        </p:txBody>
      </p:sp>
      <p:cxnSp>
        <p:nvCxnSpPr>
          <p:cNvPr id="5" name="Straight Connector 4"/>
          <p:cNvCxnSpPr>
            <a:endCxn id="3" idx="6"/>
          </p:cNvCxnSpPr>
          <p:nvPr/>
        </p:nvCxnSpPr>
        <p:spPr>
          <a:xfrm>
            <a:off x="2159732" y="2888940"/>
            <a:ext cx="16201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788024" y="1124744"/>
                <a:ext cx="3600400" cy="3536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The rule you need to use is</a:t>
                </a:r>
              </a:p>
              <a:p>
                <a:endParaRPr lang="en-NZ" dirty="0"/>
              </a:p>
              <a:p>
                <a:r>
                  <a:rPr lang="en-NZ" dirty="0" smtClean="0"/>
                  <a:t>Area = </a:t>
                </a:r>
                <a:r>
                  <a:rPr lang="el-GR" dirty="0" smtClean="0"/>
                  <a:t>Π</a:t>
                </a:r>
                <a:r>
                  <a:rPr lang="en-NZ" dirty="0" smtClean="0"/>
                  <a:t>r</a:t>
                </a:r>
                <a:r>
                  <a:rPr lang="el-GR" dirty="0" smtClean="0">
                    <a:latin typeface="Comic Sans MS"/>
                  </a:rPr>
                  <a:t>²</a:t>
                </a:r>
                <a:r>
                  <a:rPr lang="en-NZ" dirty="0" smtClean="0">
                    <a:latin typeface="Comic Sans MS"/>
                  </a:rPr>
                  <a:t>  (</a:t>
                </a:r>
                <a:r>
                  <a:rPr lang="el-GR" dirty="0" smtClean="0"/>
                  <a:t>Π</a:t>
                </a:r>
                <a:r>
                  <a:rPr lang="en-NZ" dirty="0" smtClean="0"/>
                  <a:t> x radius x radius)</a:t>
                </a:r>
              </a:p>
              <a:p>
                <a:endParaRPr lang="en-NZ" dirty="0"/>
              </a:p>
              <a:p>
                <a:r>
                  <a:rPr lang="en-NZ" dirty="0" smtClean="0"/>
                  <a:t>when the area = 150 cm</a:t>
                </a:r>
                <a:r>
                  <a:rPr lang="en-NZ" dirty="0" smtClean="0">
                    <a:latin typeface="Comic Sans MS"/>
                  </a:rPr>
                  <a:t>²</a:t>
                </a:r>
              </a:p>
              <a:p>
                <a:endParaRPr lang="en-NZ" dirty="0">
                  <a:latin typeface="Comic Sans MS"/>
                </a:endParaRPr>
              </a:p>
              <a:p>
                <a:r>
                  <a:rPr lang="en-NZ" dirty="0" smtClean="0">
                    <a:latin typeface="Comic Sans MS"/>
                  </a:rPr>
                  <a:t>150 = </a:t>
                </a:r>
                <a14:m>
                  <m:oMath xmlns:m="http://schemas.openxmlformats.org/officeDocument/2006/math">
                    <m:r>
                      <a:rPr lang="en-NZ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NZ" b="0" i="1" smtClean="0">
                        <a:latin typeface="Cambria Math"/>
                        <a:ea typeface="Cambria Math"/>
                      </a:rPr>
                      <m:t>²</m:t>
                    </m:r>
                  </m:oMath>
                </a14:m>
                <a:r>
                  <a:rPr lang="en-NZ" dirty="0" smtClean="0">
                    <a:latin typeface="Comic Sans MS"/>
                  </a:rPr>
                  <a:t> </a:t>
                </a:r>
              </a:p>
              <a:p>
                <a:endParaRPr lang="en-NZ" dirty="0">
                  <a:latin typeface="Comic Sans MS"/>
                </a:endParaRPr>
              </a:p>
              <a:p>
                <a14:m>
                  <m:oMath xmlns:m="http://schemas.openxmlformats.org/officeDocument/2006/math">
                    <m:r>
                      <a:rPr lang="en-NZ" i="1">
                        <a:latin typeface="Cambria Math"/>
                        <a:ea typeface="Cambria Math"/>
                      </a:rPr>
                      <m:t>𝑟</m:t>
                    </m:r>
                    <m:r>
                      <a:rPr lang="en-NZ" i="1">
                        <a:latin typeface="Cambria Math"/>
                        <a:ea typeface="Cambria Math"/>
                      </a:rPr>
                      <m:t>²</m:t>
                    </m:r>
                  </m:oMath>
                </a14:m>
                <a:r>
                  <a:rPr lang="en-NZ" dirty="0" smtClean="0">
                    <a:latin typeface="Comic Sans M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150</m:t>
                        </m:r>
                      </m:num>
                      <m:den>
                        <m:r>
                          <a:rPr lang="en-NZ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NZ" dirty="0" smtClean="0">
                    <a:latin typeface="Comic Sans MS"/>
                  </a:rPr>
                  <a:t> </a:t>
                </a:r>
              </a:p>
              <a:p>
                <a:endParaRPr lang="en-NZ" dirty="0">
                  <a:latin typeface="Comic Sans MS"/>
                </a:endParaRPr>
              </a:p>
              <a:p>
                <a:r>
                  <a:rPr lang="en-NZ" dirty="0" smtClean="0">
                    <a:latin typeface="Comic Sans MS"/>
                  </a:rPr>
                  <a:t>r = </a:t>
                </a:r>
                <a:endParaRPr lang="en-NZ" dirty="0">
                  <a:latin typeface="Comic Sans MS"/>
                </a:endParaRPr>
              </a:p>
              <a:p>
                <a:endParaRPr lang="en-NZ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124744"/>
                <a:ext cx="3600400" cy="3536417"/>
              </a:xfrm>
              <a:prstGeom prst="rect">
                <a:avLst/>
              </a:prstGeom>
              <a:blipFill rotWithShape="1">
                <a:blip r:embed="rId2"/>
                <a:stretch>
                  <a:fillRect l="-1354" t="-86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220072" y="3847194"/>
                <a:ext cx="798808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NZ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NZ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NZ" b="0" i="1" smtClean="0">
                                  <a:latin typeface="Cambria Math"/>
                                </a:rPr>
                                <m:t>150</m:t>
                              </m:r>
                            </m:num>
                            <m:den>
                              <m:r>
                                <a:rPr lang="en-NZ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NZ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847194"/>
                <a:ext cx="798808" cy="9106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788024" y="51571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mtClean="0"/>
              <a:t>r = 6.9 cm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0540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1710021" y="332656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060848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area of a circle</a:t>
            </a:r>
          </a:p>
          <a:p>
            <a:r>
              <a:rPr lang="en-NZ" dirty="0" smtClean="0"/>
              <a:t>I can find the area of part of a circle</a:t>
            </a:r>
          </a:p>
          <a:p>
            <a:r>
              <a:rPr lang="en-NZ" dirty="0" smtClean="0"/>
              <a:t>I can find the area of an annulus</a:t>
            </a:r>
          </a:p>
          <a:p>
            <a:r>
              <a:rPr lang="en-NZ" dirty="0" smtClean="0"/>
              <a:t>I can find the radius when I know the area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4" name="Smiley Face 3"/>
          <p:cNvSpPr/>
          <p:nvPr/>
        </p:nvSpPr>
        <p:spPr>
          <a:xfrm>
            <a:off x="1043608" y="522920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Smiley Face 4"/>
          <p:cNvSpPr/>
          <p:nvPr/>
        </p:nvSpPr>
        <p:spPr>
          <a:xfrm>
            <a:off x="3774198" y="519816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6660232" y="522920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02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403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1.5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Measurement</dc:title>
  <dc:creator>Pam Garnett</dc:creator>
  <cp:lastModifiedBy>Pam Garnett</cp:lastModifiedBy>
  <cp:revision>15</cp:revision>
  <dcterms:created xsi:type="dcterms:W3CDTF">2014-02-02T01:56:25Z</dcterms:created>
  <dcterms:modified xsi:type="dcterms:W3CDTF">2014-02-10T08:53:32Z</dcterms:modified>
</cp:coreProperties>
</file>