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</p:sldMasterIdLst>
  <p:sldIdLst>
    <p:sldId id="256" r:id="rId4"/>
    <p:sldId id="265" r:id="rId5"/>
    <p:sldId id="276" r:id="rId6"/>
    <p:sldId id="257" r:id="rId7"/>
    <p:sldId id="292" r:id="rId8"/>
    <p:sldId id="293" r:id="rId9"/>
    <p:sldId id="295" r:id="rId10"/>
    <p:sldId id="298" r:id="rId11"/>
    <p:sldId id="299" r:id="rId12"/>
    <p:sldId id="294" r:id="rId13"/>
    <p:sldId id="296" r:id="rId14"/>
    <p:sldId id="297" r:id="rId15"/>
    <p:sldId id="300" r:id="rId16"/>
    <p:sldId id="302" r:id="rId17"/>
    <p:sldId id="304" r:id="rId18"/>
    <p:sldId id="305" r:id="rId19"/>
    <p:sldId id="306" r:id="rId20"/>
    <p:sldId id="307" r:id="rId21"/>
    <p:sldId id="258" r:id="rId22"/>
    <p:sldId id="263" r:id="rId23"/>
    <p:sldId id="309" r:id="rId24"/>
    <p:sldId id="310" r:id="rId25"/>
    <p:sldId id="312" r:id="rId26"/>
    <p:sldId id="313" r:id="rId27"/>
    <p:sldId id="314" r:id="rId28"/>
    <p:sldId id="315" r:id="rId29"/>
    <p:sldId id="311" r:id="rId30"/>
    <p:sldId id="318" r:id="rId31"/>
    <p:sldId id="319" r:id="rId32"/>
    <p:sldId id="320" r:id="rId33"/>
    <p:sldId id="321" r:id="rId34"/>
    <p:sldId id="30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396E-8B48-46F7-A905-C59284D394B7}" type="datetimeFigureOut">
              <a:rPr lang="en-NZ" smtClean="0"/>
              <a:t>17/03/2014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78E1-3457-4307-9798-916573DEA8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297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396E-8B48-46F7-A905-C59284D394B7}" type="datetimeFigureOut">
              <a:rPr lang="en-NZ" smtClean="0"/>
              <a:t>17/03/2014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78E1-3457-4307-9798-916573DEA8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284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396E-8B48-46F7-A905-C59284D394B7}" type="datetimeFigureOut">
              <a:rPr lang="en-NZ" smtClean="0"/>
              <a:t>17/03/2014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78E1-3457-4307-9798-916573DEA8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8194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A0AC30-8F33-47EE-9A52-05E3247FA29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922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922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922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grpSp>
          <p:nvGrpSpPr>
            <p:cNvPr id="922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922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23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923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923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923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grpSp>
          <p:nvGrpSpPr>
            <p:cNvPr id="923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923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4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4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4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4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24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924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24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7321D-79A1-4233-A63B-AD37020AA69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75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EE73C-F7F2-435A-9AC2-1C3B565B768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11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BE8E2-7C09-4966-83FD-7A9A17EAAC1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94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C31F6-C7CD-4DCC-B792-DAE30006D9D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78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DBC3E-FBE9-49B1-8F24-E1966C9AC3E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44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65A71-A02E-425A-8EC4-638682FA4FE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1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8500F-46EC-4EC3-9DE4-A69B55530B1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3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396E-8B48-46F7-A905-C59284D394B7}" type="datetimeFigureOut">
              <a:rPr lang="en-NZ" smtClean="0"/>
              <a:t>17/03/2014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78E1-3457-4307-9798-916573DEA8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2510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0F6A4-5C90-4B2D-95D3-6048D46E46E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13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986CA-1537-4FDD-B380-B22CC51C318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71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2F80F-4EB4-4175-8AF5-29B6140F2EF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44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81E302-09F6-4991-BD35-DBEC5475638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03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A7B2588-1C0A-4BF9-811C-4922E09BB08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64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6F11089-C78D-415A-9982-86B1F8758B5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52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E3421F8-2278-4009-BB0B-4A9722AB25D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0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A0AC30-8F33-47EE-9A52-05E3247FA29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922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922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922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grpSp>
          <p:nvGrpSpPr>
            <p:cNvPr id="922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922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23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923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923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923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grpSp>
          <p:nvGrpSpPr>
            <p:cNvPr id="923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923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4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4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4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4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24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924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55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7321D-79A1-4233-A63B-AD37020AA69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01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EE73C-F7F2-435A-9AC2-1C3B565B768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396E-8B48-46F7-A905-C59284D394B7}" type="datetimeFigureOut">
              <a:rPr lang="en-NZ" smtClean="0"/>
              <a:t>17/03/2014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78E1-3457-4307-9798-916573DEA8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83478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BE8E2-7C09-4966-83FD-7A9A17EAAC1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627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C31F6-C7CD-4DCC-B792-DAE30006D9D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7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DBC3E-FBE9-49B1-8F24-E1966C9AC3E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99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65A71-A02E-425A-8EC4-638682FA4FE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61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8500F-46EC-4EC3-9DE4-A69B55530B1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429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0F6A4-5C90-4B2D-95D3-6048D46E46E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916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986CA-1537-4FDD-B380-B22CC51C318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57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2F80F-4EB4-4175-8AF5-29B6140F2EF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895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81E302-09F6-4991-BD35-DBEC5475638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50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A7B2588-1C0A-4BF9-811C-4922E09BB08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2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396E-8B48-46F7-A905-C59284D394B7}" type="datetimeFigureOut">
              <a:rPr lang="en-NZ" smtClean="0"/>
              <a:t>17/03/2014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78E1-3457-4307-9798-916573DEA8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58277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6F11089-C78D-415A-9982-86B1F8758B5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839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E3421F8-2278-4009-BB0B-4A9722AB25D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396E-8B48-46F7-A905-C59284D394B7}" type="datetimeFigureOut">
              <a:rPr lang="en-NZ" smtClean="0"/>
              <a:t>17/03/2014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78E1-3457-4307-9798-916573DEA8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126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396E-8B48-46F7-A905-C59284D394B7}" type="datetimeFigureOut">
              <a:rPr lang="en-NZ" smtClean="0"/>
              <a:t>17/03/2014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78E1-3457-4307-9798-916573DEA8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271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396E-8B48-46F7-A905-C59284D394B7}" type="datetimeFigureOut">
              <a:rPr lang="en-NZ" smtClean="0"/>
              <a:t>17/03/2014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78E1-3457-4307-9798-916573DEA8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306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396E-8B48-46F7-A905-C59284D394B7}" type="datetimeFigureOut">
              <a:rPr lang="en-NZ" smtClean="0"/>
              <a:t>17/03/2014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78E1-3457-4307-9798-916573DEA8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405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396E-8B48-46F7-A905-C59284D394B7}" type="datetimeFigureOut">
              <a:rPr lang="en-NZ" smtClean="0"/>
              <a:t>17/03/2014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78E1-3457-4307-9798-916573DEA8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217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8396E-8B48-46F7-A905-C59284D394B7}" type="datetimeFigureOut">
              <a:rPr lang="en-NZ" smtClean="0"/>
              <a:t>17/03/2014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778E1-3457-4307-9798-916573DEA8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44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F9AE4C-F5C5-4F7C-BC1D-FD746897A8C5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820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820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grpSp>
        <p:nvGrpSpPr>
          <p:cNvPr id="820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820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820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820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820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821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821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grpSp>
          <p:nvGrpSpPr>
            <p:cNvPr id="821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821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821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1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1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821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22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822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2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2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2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2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2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2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2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822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823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823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823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2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823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23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823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3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3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3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4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4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4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4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824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28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F9AE4C-F5C5-4F7C-BC1D-FD746897A8C5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820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820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grpSp>
        <p:nvGrpSpPr>
          <p:cNvPr id="820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820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820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820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820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821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821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grpSp>
          <p:nvGrpSpPr>
            <p:cNvPr id="821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821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821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1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1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821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22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822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2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2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2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2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2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2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2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822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823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823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823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2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823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23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823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3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3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3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4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4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4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4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824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223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Number properties and operations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8821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5175"/>
            <a:ext cx="6870700" cy="987425"/>
          </a:xfrm>
          <a:solidFill>
            <a:schemeClr val="accent1"/>
          </a:solidFill>
        </p:spPr>
        <p:txBody>
          <a:bodyPr/>
          <a:lstStyle/>
          <a:p>
            <a:r>
              <a:rPr lang="en-GB" altLang="en-US">
                <a:solidFill>
                  <a:schemeClr val="folHlink"/>
                </a:solidFill>
              </a:rPr>
              <a:t>Remember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  <a:p>
            <a:pPr>
              <a:buFontTx/>
              <a:buNone/>
            </a:pPr>
            <a:r>
              <a:rPr lang="en-GB" altLang="en-US">
                <a:solidFill>
                  <a:schemeClr val="folHlink"/>
                </a:solidFill>
              </a:rPr>
              <a:t>        When you add fractions</a:t>
            </a:r>
          </a:p>
          <a:p>
            <a:pPr>
              <a:buFontTx/>
              <a:buNone/>
            </a:pPr>
            <a:r>
              <a:rPr lang="en-GB" altLang="en-US">
                <a:solidFill>
                  <a:schemeClr val="folHlink"/>
                </a:solidFill>
              </a:rPr>
              <a:t> The denominators must be the same</a:t>
            </a:r>
          </a:p>
        </p:txBody>
      </p:sp>
    </p:spTree>
    <p:extLst>
      <p:ext uri="{BB962C8B-B14F-4D97-AF65-F5344CB8AC3E}">
        <p14:creationId xmlns:p14="http://schemas.microsoft.com/office/powerpoint/2010/main" val="132169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GB" altLang="en-US">
                <a:solidFill>
                  <a:schemeClr val="folHlink"/>
                </a:solidFill>
              </a:rPr>
              <a:t>What Happens if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133600"/>
            <a:ext cx="8424862" cy="1168400"/>
          </a:xfrm>
        </p:spPr>
        <p:txBody>
          <a:bodyPr/>
          <a:lstStyle/>
          <a:p>
            <a:r>
              <a:rPr lang="en-GB" altLang="en-US" dirty="0"/>
              <a:t>The two bottom </a:t>
            </a:r>
            <a:r>
              <a:rPr lang="en-GB" altLang="en-US" dirty="0" smtClean="0"/>
              <a:t>numbers (denominators) </a:t>
            </a:r>
            <a:r>
              <a:rPr lang="en-GB" altLang="en-US" dirty="0"/>
              <a:t>are different</a:t>
            </a:r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sz="2800" dirty="0"/>
          </a:p>
          <a:p>
            <a:endParaRPr lang="en-GB" altLang="en-US" sz="2800" dirty="0"/>
          </a:p>
        </p:txBody>
      </p:sp>
      <p:graphicFrame>
        <p:nvGraphicFramePr>
          <p:cNvPr id="4301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059113" y="3213100"/>
          <a:ext cx="2433637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3" imgW="380880" imgH="393480" progId="Equation.3">
                  <p:embed/>
                </p:oleObj>
              </mc:Choice>
              <mc:Fallback>
                <p:oleObj name="Equation" r:id="rId3" imgW="380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213100"/>
                        <a:ext cx="2433637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33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60" name="Object 4"/>
          <p:cNvGraphicFramePr>
            <a:graphicFrameLocks noGrp="1" noChangeAspect="1"/>
          </p:cNvGraphicFramePr>
          <p:nvPr>
            <p:ph type="title"/>
          </p:nvPr>
        </p:nvGraphicFramePr>
        <p:xfrm>
          <a:off x="2195513" y="1412875"/>
          <a:ext cx="2354262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Equation" r:id="rId3" imgW="380880" imgH="393480" progId="Equation.3">
                  <p:embed/>
                </p:oleObj>
              </mc:Choice>
              <mc:Fallback>
                <p:oleObj name="Equation" r:id="rId3" imgW="380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412875"/>
                        <a:ext cx="2354262" cy="273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3141663"/>
            <a:ext cx="717550" cy="1584325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4800"/>
              <a:t>2</a:t>
            </a:r>
          </a:p>
          <a:p>
            <a:pPr>
              <a:buFontTx/>
              <a:buNone/>
            </a:pPr>
            <a:r>
              <a:rPr lang="en-GB" altLang="en-US" sz="2800"/>
              <a:t>       </a:t>
            </a:r>
          </a:p>
        </p:txBody>
      </p:sp>
      <p:graphicFrame>
        <p:nvGraphicFramePr>
          <p:cNvPr id="45068" name="Object 1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476375" y="3068638"/>
          <a:ext cx="7762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Equation" r:id="rId5" imgW="114120" imgH="126720" progId="Equation.3">
                  <p:embed/>
                </p:oleObj>
              </mc:Choice>
              <mc:Fallback>
                <p:oleObj name="Equation" r:id="rId5" imgW="1141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068638"/>
                        <a:ext cx="77628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3" name="Object 1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476375" y="1916113"/>
          <a:ext cx="63341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Equation" r:id="rId7" imgW="114120" imgH="126720" progId="Equation.3">
                  <p:embed/>
                </p:oleObj>
              </mc:Choice>
              <mc:Fallback>
                <p:oleObj name="Equation" r:id="rId7" imgW="114120" imgH="12672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916113"/>
                        <a:ext cx="633413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684213" y="1916113"/>
            <a:ext cx="6477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800" smtClean="0">
                <a:solidFill>
                  <a:srgbClr val="000000"/>
                </a:solidFill>
              </a:rPr>
              <a:t>2</a:t>
            </a:r>
          </a:p>
        </p:txBody>
      </p:sp>
      <p:graphicFrame>
        <p:nvGraphicFramePr>
          <p:cNvPr id="45075" name="Object 19"/>
          <p:cNvGraphicFramePr>
            <a:graphicFrameLocks noChangeAspect="1"/>
          </p:cNvGraphicFramePr>
          <p:nvPr/>
        </p:nvGraphicFramePr>
        <p:xfrm>
          <a:off x="5940425" y="1484313"/>
          <a:ext cx="2354263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Equation" r:id="rId9" imgW="380880" imgH="393480" progId="Equation.3">
                  <p:embed/>
                </p:oleObj>
              </mc:Choice>
              <mc:Fallback>
                <p:oleObj name="Equation" r:id="rId9" imgW="380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1484313"/>
                        <a:ext cx="2354263" cy="273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6" name="Object 20"/>
          <p:cNvGraphicFramePr>
            <a:graphicFrameLocks noChangeAspect="1"/>
          </p:cNvGraphicFramePr>
          <p:nvPr/>
        </p:nvGraphicFramePr>
        <p:xfrm>
          <a:off x="4859338" y="2492375"/>
          <a:ext cx="91916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Equation" r:id="rId11" imgW="126720" imgH="101520" progId="Equation.3">
                  <p:embed/>
                </p:oleObj>
              </mc:Choice>
              <mc:Fallback>
                <p:oleObj name="Equation" r:id="rId11" imgW="126720" imgH="101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492375"/>
                        <a:ext cx="919162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7" name="Object 21"/>
          <p:cNvGraphicFramePr>
            <a:graphicFrameLocks noChangeAspect="1"/>
          </p:cNvGraphicFramePr>
          <p:nvPr/>
        </p:nvGraphicFramePr>
        <p:xfrm>
          <a:off x="6156325" y="4292600"/>
          <a:ext cx="800100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Equation" r:id="rId13" imgW="152280" imgH="393480" progId="Equation.3">
                  <p:embed/>
                </p:oleObj>
              </mc:Choice>
              <mc:Fallback>
                <p:oleObj name="Equation" r:id="rId13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4292600"/>
                        <a:ext cx="800100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8" name="Object 22"/>
          <p:cNvGraphicFramePr>
            <a:graphicFrameLocks noChangeAspect="1"/>
          </p:cNvGraphicFramePr>
          <p:nvPr/>
        </p:nvGraphicFramePr>
        <p:xfrm>
          <a:off x="5076825" y="4941888"/>
          <a:ext cx="91916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Equation" r:id="rId15" imgW="126720" imgH="101520" progId="Equation.3">
                  <p:embed/>
                </p:oleObj>
              </mc:Choice>
              <mc:Fallback>
                <p:oleObj name="Equation" r:id="rId15" imgW="126720" imgH="101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941888"/>
                        <a:ext cx="91916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636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450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0" t="12376" r="22299" b="15285"/>
          <a:stretch/>
        </p:blipFill>
        <p:spPr bwMode="auto">
          <a:xfrm>
            <a:off x="539552" y="476672"/>
            <a:ext cx="6671997" cy="498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322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3" t="16007" r="24289" b="19693"/>
          <a:stretch/>
        </p:blipFill>
        <p:spPr bwMode="auto">
          <a:xfrm>
            <a:off x="539552" y="548680"/>
            <a:ext cx="7298162" cy="551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16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8" t="17724" r="3495" b="67656"/>
          <a:stretch/>
        </p:blipFill>
        <p:spPr bwMode="auto">
          <a:xfrm>
            <a:off x="0" y="1052735"/>
            <a:ext cx="9073008" cy="85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618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8" t="30850" r="3495" b="55518"/>
          <a:stretch/>
        </p:blipFill>
        <p:spPr bwMode="auto">
          <a:xfrm>
            <a:off x="0" y="908720"/>
            <a:ext cx="1068798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685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8" t="45229" r="3495" b="35164"/>
          <a:stretch/>
        </p:blipFill>
        <p:spPr bwMode="auto">
          <a:xfrm>
            <a:off x="-3484" y="764704"/>
            <a:ext cx="907300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829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8" t="65956" r="3495" b="9980"/>
          <a:stretch/>
        </p:blipFill>
        <p:spPr bwMode="auto">
          <a:xfrm>
            <a:off x="70992" y="980728"/>
            <a:ext cx="9073008" cy="140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890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Success Criteria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043608" y="4684170"/>
            <a:ext cx="1080120" cy="1152128"/>
          </a:xfrm>
          <a:prstGeom prst="smileyFac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Smiley Face 6"/>
          <p:cNvSpPr/>
          <p:nvPr/>
        </p:nvSpPr>
        <p:spPr>
          <a:xfrm>
            <a:off x="3774198" y="4653136"/>
            <a:ext cx="1080120" cy="1152128"/>
          </a:xfrm>
          <a:prstGeom prst="smileyFace">
            <a:avLst>
              <a:gd name="adj" fmla="val 87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Smiley Face 7"/>
          <p:cNvSpPr/>
          <p:nvPr/>
        </p:nvSpPr>
        <p:spPr>
          <a:xfrm>
            <a:off x="6660232" y="4684170"/>
            <a:ext cx="1080120" cy="1152128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2330" y="2348880"/>
            <a:ext cx="8229600" cy="23042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I can add and subtract fractions</a:t>
            </a:r>
          </a:p>
          <a:p>
            <a:pPr lvl="1"/>
            <a:r>
              <a:rPr lang="en-NZ" dirty="0" smtClean="0"/>
              <a:t>on a calculator</a:t>
            </a:r>
          </a:p>
          <a:p>
            <a:pPr lvl="1"/>
            <a:r>
              <a:rPr lang="en-NZ" dirty="0" smtClean="0"/>
              <a:t>on my phone</a:t>
            </a:r>
          </a:p>
          <a:p>
            <a:pPr lvl="1"/>
            <a:r>
              <a:rPr lang="en-NZ" dirty="0" smtClean="0"/>
              <a:t>on paper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  <p:sp>
        <p:nvSpPr>
          <p:cNvPr id="2" name="TextBox 1"/>
          <p:cNvSpPr txBox="1"/>
          <p:nvPr/>
        </p:nvSpPr>
        <p:spPr>
          <a:xfrm>
            <a:off x="375657" y="1453426"/>
            <a:ext cx="8396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10 Ticks worksheet    questions: 1,4,7, . . . . . . . paper method</a:t>
            </a:r>
          </a:p>
          <a:p>
            <a:r>
              <a:rPr lang="en-NZ" dirty="0"/>
              <a:t> </a:t>
            </a:r>
            <a:r>
              <a:rPr lang="en-NZ" dirty="0" smtClean="0"/>
              <a:t>                                                        2, 5, 8, . . . . . . . calculator</a:t>
            </a:r>
          </a:p>
          <a:p>
            <a:r>
              <a:rPr lang="en-NZ" dirty="0"/>
              <a:t> </a:t>
            </a:r>
            <a:r>
              <a:rPr lang="en-NZ" dirty="0" smtClean="0"/>
              <a:t>                                                        3, 6, 9, . . . . . . . . on your phone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406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30424" y="3068960"/>
            <a:ext cx="8229600" cy="15121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I can add and subtract integers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23528" y="1698903"/>
            <a:ext cx="379520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Learning objectives</a:t>
            </a:r>
            <a:endParaRPr lang="en-US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1893" y="404664"/>
            <a:ext cx="2778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ecimals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980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323528" y="1698903"/>
            <a:ext cx="379520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Learning objectives</a:t>
            </a:r>
            <a:endParaRPr lang="en-US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9383" y="404664"/>
            <a:ext cx="3303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Fractions 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5346" y="2564904"/>
            <a:ext cx="8229600" cy="23042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I can multiply and divide fractions</a:t>
            </a:r>
          </a:p>
          <a:p>
            <a:pPr lvl="1"/>
            <a:r>
              <a:rPr lang="en-NZ" dirty="0" smtClean="0"/>
              <a:t>on a calculator</a:t>
            </a:r>
          </a:p>
          <a:p>
            <a:pPr lvl="1"/>
            <a:r>
              <a:rPr lang="en-NZ" dirty="0" smtClean="0"/>
              <a:t>on my phone</a:t>
            </a:r>
          </a:p>
          <a:p>
            <a:pPr lvl="1"/>
            <a:r>
              <a:rPr lang="en-NZ" dirty="0" smtClean="0"/>
              <a:t>on paper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4903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1" t="16679" r="22590" b="17281"/>
          <a:stretch/>
        </p:blipFill>
        <p:spPr bwMode="auto">
          <a:xfrm>
            <a:off x="323528" y="548680"/>
            <a:ext cx="8435124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3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1" t="31390" r="38141" b="31924"/>
          <a:stretch/>
        </p:blipFill>
        <p:spPr bwMode="auto">
          <a:xfrm>
            <a:off x="899591" y="908720"/>
            <a:ext cx="696386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49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4" t="10453" r="39820" b="5640"/>
          <a:stretch/>
        </p:blipFill>
        <p:spPr bwMode="auto">
          <a:xfrm>
            <a:off x="467544" y="348343"/>
            <a:ext cx="4680520" cy="617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1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3" t="20050" r="22500" b="12193"/>
          <a:stretch/>
        </p:blipFill>
        <p:spPr bwMode="auto">
          <a:xfrm>
            <a:off x="323528" y="188640"/>
            <a:ext cx="8594644" cy="65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6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7" t="19162" r="20196" b="13791"/>
          <a:stretch/>
        </p:blipFill>
        <p:spPr bwMode="auto">
          <a:xfrm>
            <a:off x="377138" y="548680"/>
            <a:ext cx="8581196" cy="574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02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14252" r="27034" b="10811"/>
          <a:stretch/>
        </p:blipFill>
        <p:spPr bwMode="auto">
          <a:xfrm>
            <a:off x="583704" y="116632"/>
            <a:ext cx="7869769" cy="642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1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5" t="40306" r="38947" b="24547"/>
          <a:stretch/>
        </p:blipFill>
        <p:spPr bwMode="auto">
          <a:xfrm>
            <a:off x="539552" y="908720"/>
            <a:ext cx="5935638" cy="301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3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23174" r="28322" b="65255"/>
          <a:stretch/>
        </p:blipFill>
        <p:spPr bwMode="auto">
          <a:xfrm>
            <a:off x="323528" y="1730828"/>
            <a:ext cx="8296689" cy="90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5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35487" r="33113" b="53524"/>
          <a:stretch/>
        </p:blipFill>
        <p:spPr bwMode="auto">
          <a:xfrm>
            <a:off x="307504" y="1340768"/>
            <a:ext cx="829994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94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Success Criteria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043608" y="4684170"/>
            <a:ext cx="1080120" cy="1152128"/>
          </a:xfrm>
          <a:prstGeom prst="smileyFac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Smiley Face 6"/>
          <p:cNvSpPr/>
          <p:nvPr/>
        </p:nvSpPr>
        <p:spPr>
          <a:xfrm>
            <a:off x="3774198" y="4653136"/>
            <a:ext cx="1080120" cy="1152128"/>
          </a:xfrm>
          <a:prstGeom prst="smileyFace">
            <a:avLst>
              <a:gd name="adj" fmla="val 87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Smiley Face 7"/>
          <p:cNvSpPr/>
          <p:nvPr/>
        </p:nvSpPr>
        <p:spPr>
          <a:xfrm>
            <a:off x="6660232" y="4684170"/>
            <a:ext cx="1080120" cy="1152128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79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t="21042" r="14113" b="65317"/>
          <a:stretch/>
        </p:blipFill>
        <p:spPr bwMode="auto">
          <a:xfrm>
            <a:off x="323528" y="1124744"/>
            <a:ext cx="8712968" cy="91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60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t="50370" r="18339" b="34460"/>
          <a:stretch/>
        </p:blipFill>
        <p:spPr bwMode="auto">
          <a:xfrm>
            <a:off x="107504" y="1196752"/>
            <a:ext cx="875508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62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Success Criteria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043608" y="4684170"/>
            <a:ext cx="1080120" cy="1152128"/>
          </a:xfrm>
          <a:prstGeom prst="smileyFac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Smiley Face 6"/>
          <p:cNvSpPr/>
          <p:nvPr/>
        </p:nvSpPr>
        <p:spPr>
          <a:xfrm>
            <a:off x="3774198" y="4653136"/>
            <a:ext cx="1080120" cy="1152128"/>
          </a:xfrm>
          <a:prstGeom prst="smileyFace">
            <a:avLst>
              <a:gd name="adj" fmla="val 87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Smiley Face 7"/>
          <p:cNvSpPr/>
          <p:nvPr/>
        </p:nvSpPr>
        <p:spPr>
          <a:xfrm>
            <a:off x="6660232" y="4684170"/>
            <a:ext cx="1080120" cy="1152128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2330" y="2348880"/>
            <a:ext cx="8229600" cy="23042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I can multiply and divide fractions</a:t>
            </a:r>
          </a:p>
          <a:p>
            <a:pPr lvl="1"/>
            <a:r>
              <a:rPr lang="en-NZ" dirty="0" smtClean="0"/>
              <a:t>on a calculator</a:t>
            </a:r>
          </a:p>
          <a:p>
            <a:pPr lvl="1"/>
            <a:r>
              <a:rPr lang="en-NZ" dirty="0" smtClean="0"/>
              <a:t>on my phone</a:t>
            </a:r>
          </a:p>
          <a:p>
            <a:pPr lvl="1"/>
            <a:r>
              <a:rPr lang="en-NZ" dirty="0" smtClean="0"/>
              <a:t>on paper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  <p:sp>
        <p:nvSpPr>
          <p:cNvPr id="2" name="TextBox 1"/>
          <p:cNvSpPr txBox="1"/>
          <p:nvPr/>
        </p:nvSpPr>
        <p:spPr>
          <a:xfrm>
            <a:off x="375657" y="1453426"/>
            <a:ext cx="8396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10 Ticks worksheet    questions: 1,4,7, . . . . . . . paper method</a:t>
            </a:r>
          </a:p>
          <a:p>
            <a:r>
              <a:rPr lang="en-NZ" dirty="0"/>
              <a:t> </a:t>
            </a:r>
            <a:r>
              <a:rPr lang="en-NZ" dirty="0" smtClean="0"/>
              <a:t>                                                        2, 5, 8, . . . . . . . calculator</a:t>
            </a:r>
          </a:p>
          <a:p>
            <a:r>
              <a:rPr lang="en-NZ" dirty="0"/>
              <a:t> </a:t>
            </a:r>
            <a:r>
              <a:rPr lang="en-NZ" dirty="0" smtClean="0"/>
              <a:t>                                                        3, 6, 9, . . . . . . . . on your phone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3512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3452" y="404664"/>
            <a:ext cx="279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Fractions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2780928"/>
            <a:ext cx="8229600" cy="23042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I can add and subtract fractions</a:t>
            </a:r>
          </a:p>
          <a:p>
            <a:pPr lvl="1"/>
            <a:r>
              <a:rPr lang="en-NZ" dirty="0" smtClean="0"/>
              <a:t>on a calculator</a:t>
            </a:r>
          </a:p>
          <a:p>
            <a:pPr lvl="1"/>
            <a:r>
              <a:rPr lang="en-NZ" dirty="0" smtClean="0"/>
              <a:t>on my phone</a:t>
            </a:r>
          </a:p>
          <a:p>
            <a:pPr lvl="1"/>
            <a:r>
              <a:rPr lang="en-NZ" dirty="0" smtClean="0"/>
              <a:t>on paper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23528" y="1698903"/>
            <a:ext cx="379520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Learning objectives</a:t>
            </a:r>
            <a:endParaRPr lang="en-US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69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GB" altLang="en-US"/>
              <a:t>Adding Fractions</a:t>
            </a:r>
          </a:p>
        </p:txBody>
      </p:sp>
      <p:sp>
        <p:nvSpPr>
          <p:cNvPr id="15409" name="Rectangle 49"/>
          <p:cNvSpPr>
            <a:spLocks noGrp="1" noChangeArrowheads="1"/>
          </p:cNvSpPr>
          <p:nvPr>
            <p:ph type="body" sz="half" idx="1"/>
          </p:nvPr>
        </p:nvSpPr>
        <p:spPr>
          <a:xfrm>
            <a:off x="2700338" y="4437063"/>
            <a:ext cx="646112" cy="736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en-US" sz="2000"/>
              <a:t>  </a:t>
            </a:r>
            <a:r>
              <a:rPr lang="en-GB" altLang="en-US" sz="4800"/>
              <a:t>+</a:t>
            </a:r>
          </a:p>
        </p:txBody>
      </p:sp>
      <p:graphicFrame>
        <p:nvGraphicFramePr>
          <p:cNvPr id="15399" name="Object 3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490663" y="3860800"/>
          <a:ext cx="890587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3" imgW="152280" imgH="393480" progId="Equation.3">
                  <p:embed/>
                </p:oleObj>
              </mc:Choice>
              <mc:Fallback>
                <p:oleObj name="Equation" r:id="rId3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3860800"/>
                        <a:ext cx="890587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6" name="Group 36"/>
          <p:cNvGraphicFramePr>
            <a:graphicFrameLocks noGrp="1"/>
          </p:cNvGraphicFramePr>
          <p:nvPr/>
        </p:nvGraphicFramePr>
        <p:xfrm>
          <a:off x="1187450" y="2492375"/>
          <a:ext cx="1368425" cy="1152526"/>
        </p:xfrm>
        <a:graphic>
          <a:graphicData uri="http://schemas.openxmlformats.org/drawingml/2006/table">
            <a:tbl>
              <a:tblPr/>
              <a:tblGrid>
                <a:gridCol w="647700"/>
                <a:gridCol w="720725"/>
              </a:tblGrid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414" name="Group 54"/>
          <p:cNvGraphicFramePr>
            <a:graphicFrameLocks noGrp="1"/>
          </p:cNvGraphicFramePr>
          <p:nvPr/>
        </p:nvGraphicFramePr>
        <p:xfrm>
          <a:off x="3348038" y="2492375"/>
          <a:ext cx="1368425" cy="1152526"/>
        </p:xfrm>
        <a:graphic>
          <a:graphicData uri="http://schemas.openxmlformats.org/drawingml/2006/table">
            <a:tbl>
              <a:tblPr/>
              <a:tblGrid>
                <a:gridCol w="647700"/>
                <a:gridCol w="720725"/>
              </a:tblGrid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405" name="Object 4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708400" y="3933825"/>
          <a:ext cx="792163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5" imgW="152280" imgH="393480" progId="Equation.3">
                  <p:embed/>
                </p:oleObj>
              </mc:Choice>
              <mc:Fallback>
                <p:oleObj name="Equation" r:id="rId5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3933825"/>
                        <a:ext cx="792163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11" name="Rectangle 51"/>
          <p:cNvSpPr>
            <a:spLocks noChangeArrowheads="1"/>
          </p:cNvSpPr>
          <p:nvPr/>
        </p:nvSpPr>
        <p:spPr bwMode="auto">
          <a:xfrm>
            <a:off x="4859338" y="4292600"/>
            <a:ext cx="5762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5400" smtClean="0">
                <a:solidFill>
                  <a:srgbClr val="000000"/>
                </a:solidFill>
              </a:rPr>
              <a:t>=</a:t>
            </a:r>
          </a:p>
        </p:txBody>
      </p:sp>
      <p:graphicFrame>
        <p:nvGraphicFramePr>
          <p:cNvPr id="15412" name="Object 5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940425" y="3860800"/>
          <a:ext cx="720725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7" imgW="152280" imgH="393480" progId="Equation.3">
                  <p:embed/>
                </p:oleObj>
              </mc:Choice>
              <mc:Fallback>
                <p:oleObj name="Equation" r:id="rId7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860800"/>
                        <a:ext cx="720725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477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9" grpId="0" build="p"/>
      <p:bldP spid="154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92150"/>
            <a:ext cx="6870700" cy="1060450"/>
          </a:xfrm>
          <a:solidFill>
            <a:schemeClr val="accent1"/>
          </a:solidFill>
        </p:spPr>
        <p:txBody>
          <a:bodyPr/>
          <a:lstStyle/>
          <a:p>
            <a:r>
              <a:rPr lang="en-GB" altLang="en-US"/>
              <a:t>	Why Not ???????????</a:t>
            </a:r>
          </a:p>
        </p:txBody>
      </p:sp>
      <p:graphicFrame>
        <p:nvGraphicFramePr>
          <p:cNvPr id="32772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2051050" y="2420938"/>
          <a:ext cx="792163" cy="25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3" imgW="152280" imgH="393480" progId="Equation.3">
                  <p:embed/>
                </p:oleObj>
              </mc:Choice>
              <mc:Fallback>
                <p:oleObj name="Equation" r:id="rId3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420938"/>
                        <a:ext cx="792163" cy="259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500563" y="2420938"/>
          <a:ext cx="792162" cy="25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5" imgW="152280" imgH="393480" progId="Equation.3">
                  <p:embed/>
                </p:oleObj>
              </mc:Choice>
              <mc:Fallback>
                <p:oleObj name="Equation" r:id="rId5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420938"/>
                        <a:ext cx="792162" cy="259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3563938" y="3284538"/>
            <a:ext cx="7572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 </a:t>
            </a:r>
            <a:r>
              <a:rPr lang="en-GB" altLang="en-US" sz="5400" smtClean="0">
                <a:solidFill>
                  <a:srgbClr val="000000"/>
                </a:solidFill>
              </a:rPr>
              <a:t>+</a:t>
            </a:r>
          </a:p>
        </p:txBody>
      </p:sp>
      <p:graphicFrame>
        <p:nvGraphicFramePr>
          <p:cNvPr id="32778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419850" y="2492375"/>
          <a:ext cx="839788" cy="244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7" imgW="139680" imgH="393480" progId="Equation.3">
                  <p:embed/>
                </p:oleObj>
              </mc:Choice>
              <mc:Fallback>
                <p:oleObj name="Equation" r:id="rId7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2492375"/>
                        <a:ext cx="839788" cy="244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5580063" y="3284538"/>
            <a:ext cx="533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5400" smtClean="0">
                <a:solidFill>
                  <a:srgbClr val="00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9435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637761"/>
              </p:ext>
            </p:extLst>
          </p:nvPr>
        </p:nvGraphicFramePr>
        <p:xfrm>
          <a:off x="539552" y="1412776"/>
          <a:ext cx="7560840" cy="702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5105"/>
                <a:gridCol w="945105"/>
                <a:gridCol w="945105"/>
                <a:gridCol w="945105"/>
                <a:gridCol w="945105"/>
                <a:gridCol w="945105"/>
                <a:gridCol w="945105"/>
                <a:gridCol w="945105"/>
              </a:tblGrid>
              <a:tr h="702078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2051050" y="2420938"/>
          <a:ext cx="792163" cy="25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3" imgW="152280" imgH="393480" progId="Equation.3">
                  <p:embed/>
                </p:oleObj>
              </mc:Choice>
              <mc:Fallback>
                <p:oleObj name="Equation" r:id="rId3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420938"/>
                        <a:ext cx="792163" cy="259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4500563" y="2420938"/>
          <a:ext cx="792162" cy="25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5" imgW="152280" imgH="393480" progId="Equation.3">
                  <p:embed/>
                </p:oleObj>
              </mc:Choice>
              <mc:Fallback>
                <p:oleObj name="Equation" r:id="rId5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420938"/>
                        <a:ext cx="792162" cy="259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563938" y="3284538"/>
            <a:ext cx="7572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 </a:t>
            </a:r>
            <a:r>
              <a:rPr lang="en-GB" altLang="en-US" sz="5400" smtClean="0">
                <a:solidFill>
                  <a:srgbClr val="000000"/>
                </a:solidFill>
              </a:rPr>
              <a:t>+</a:t>
            </a: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6419850" y="2492375"/>
          <a:ext cx="839788" cy="244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7" imgW="139680" imgH="393480" progId="Equation.3">
                  <p:embed/>
                </p:oleObj>
              </mc:Choice>
              <mc:Fallback>
                <p:oleObj name="Equation" r:id="rId7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2492375"/>
                        <a:ext cx="839788" cy="244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580063" y="3284538"/>
            <a:ext cx="533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5400" smtClean="0">
                <a:solidFill>
                  <a:srgbClr val="00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175653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2" t="12282" r="16698" b="5481"/>
          <a:stretch/>
        </p:blipFill>
        <p:spPr bwMode="auto">
          <a:xfrm>
            <a:off x="323528" y="404664"/>
            <a:ext cx="7415355" cy="491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432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2" t="10034" r="19413" b="5361"/>
          <a:stretch/>
        </p:blipFill>
        <p:spPr bwMode="auto">
          <a:xfrm>
            <a:off x="179512" y="260648"/>
            <a:ext cx="7632847" cy="573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410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219</Words>
  <Application>Microsoft Office PowerPoint</Application>
  <PresentationFormat>On-screen Show (4:3)</PresentationFormat>
  <Paragraphs>52</Paragraphs>
  <Slides>32</Slides>
  <Notes>0</Notes>
  <HiddenSlides>2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Office Theme</vt:lpstr>
      <vt:lpstr>Crayons</vt:lpstr>
      <vt:lpstr>1_Crayons</vt:lpstr>
      <vt:lpstr>Equation</vt:lpstr>
      <vt:lpstr>Number properties and operations</vt:lpstr>
      <vt:lpstr>PowerPoint Presentation</vt:lpstr>
      <vt:lpstr>Success Criteria</vt:lpstr>
      <vt:lpstr>PowerPoint Presentation</vt:lpstr>
      <vt:lpstr>Adding Fractions</vt:lpstr>
      <vt:lpstr> Why Not ???????????</vt:lpstr>
      <vt:lpstr>PowerPoint Presentation</vt:lpstr>
      <vt:lpstr>PowerPoint Presentation</vt:lpstr>
      <vt:lpstr>PowerPoint Presentation</vt:lpstr>
      <vt:lpstr>Remember</vt:lpstr>
      <vt:lpstr>What Happens if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Success Criteria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Success Criteria</vt:lpstr>
    </vt:vector>
  </TitlesOfParts>
  <Company>Reporoa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properties and operations</dc:title>
  <dc:creator>Pam Garnett</dc:creator>
  <cp:lastModifiedBy>Pam Garnett</cp:lastModifiedBy>
  <cp:revision>15</cp:revision>
  <dcterms:created xsi:type="dcterms:W3CDTF">2014-02-02T02:59:16Z</dcterms:created>
  <dcterms:modified xsi:type="dcterms:W3CDTF">2014-03-17T07:25:13Z</dcterms:modified>
</cp:coreProperties>
</file>