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62" r:id="rId7"/>
    <p:sldId id="263" r:id="rId8"/>
    <p:sldId id="264"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EF0067F0-08B0-49DF-A3D2-4E33DF8F2A63}" type="datetimeFigureOut">
              <a:rPr lang="en-NZ" smtClean="0"/>
              <a:t>13/02/2014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8832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F0067F0-08B0-49DF-A3D2-4E33DF8F2A63}" type="datetimeFigureOut">
              <a:rPr lang="en-NZ" smtClean="0"/>
              <a:t>13/02/2014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2502308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F0067F0-08B0-49DF-A3D2-4E33DF8F2A63}" type="datetimeFigureOut">
              <a:rPr lang="en-NZ" smtClean="0"/>
              <a:t>13/02/2014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3869468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F0067F0-08B0-49DF-A3D2-4E33DF8F2A63}" type="datetimeFigureOut">
              <a:rPr lang="en-NZ" smtClean="0"/>
              <a:t>13/02/2014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1191404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0067F0-08B0-49DF-A3D2-4E33DF8F2A63}" type="datetimeFigureOut">
              <a:rPr lang="en-NZ" smtClean="0"/>
              <a:t>13/02/2014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13499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EF0067F0-08B0-49DF-A3D2-4E33DF8F2A63}" type="datetimeFigureOut">
              <a:rPr lang="en-NZ" smtClean="0"/>
              <a:t>13/02/2014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3119148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EF0067F0-08B0-49DF-A3D2-4E33DF8F2A63}" type="datetimeFigureOut">
              <a:rPr lang="en-NZ" smtClean="0"/>
              <a:t>13/02/2014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83209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EF0067F0-08B0-49DF-A3D2-4E33DF8F2A63}" type="datetimeFigureOut">
              <a:rPr lang="en-NZ" smtClean="0"/>
              <a:t>13/02/2014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157676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0067F0-08B0-49DF-A3D2-4E33DF8F2A63}" type="datetimeFigureOut">
              <a:rPr lang="en-NZ" smtClean="0"/>
              <a:t>13/02/2014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74464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067F0-08B0-49DF-A3D2-4E33DF8F2A63}" type="datetimeFigureOut">
              <a:rPr lang="en-NZ" smtClean="0"/>
              <a:t>13/02/2014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2446908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0067F0-08B0-49DF-A3D2-4E33DF8F2A63}" type="datetimeFigureOut">
              <a:rPr lang="en-NZ" smtClean="0"/>
              <a:t>13/02/2014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9114A95-10BA-45FF-A5CC-1AEC8CF221ED}" type="slidenum">
              <a:rPr lang="en-NZ" smtClean="0"/>
              <a:t>‹#›</a:t>
            </a:fld>
            <a:endParaRPr lang="en-NZ"/>
          </a:p>
        </p:txBody>
      </p:sp>
    </p:spTree>
    <p:extLst>
      <p:ext uri="{BB962C8B-B14F-4D97-AF65-F5344CB8AC3E}">
        <p14:creationId xmlns:p14="http://schemas.microsoft.com/office/powerpoint/2010/main" val="562567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067F0-08B0-49DF-A3D2-4E33DF8F2A63}" type="datetimeFigureOut">
              <a:rPr lang="en-NZ" smtClean="0"/>
              <a:t>13/02/2014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14A95-10BA-45FF-A5CC-1AEC8CF221ED}" type="slidenum">
              <a:rPr lang="en-NZ" smtClean="0"/>
              <a:t>‹#›</a:t>
            </a:fld>
            <a:endParaRPr lang="en-NZ"/>
          </a:p>
        </p:txBody>
      </p:sp>
    </p:spTree>
    <p:extLst>
      <p:ext uri="{BB962C8B-B14F-4D97-AF65-F5344CB8AC3E}">
        <p14:creationId xmlns:p14="http://schemas.microsoft.com/office/powerpoint/2010/main" val="3973561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1SeqZFpZUko"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Statistics</a:t>
            </a:r>
            <a:br>
              <a:rPr lang="en-NZ" dirty="0" smtClean="0"/>
            </a:br>
            <a:r>
              <a:rPr lang="en-NZ" dirty="0" smtClean="0"/>
              <a:t>Time Series</a:t>
            </a:r>
            <a:endParaRPr lang="en-NZ" dirty="0"/>
          </a:p>
        </p:txBody>
      </p:sp>
      <p:sp>
        <p:nvSpPr>
          <p:cNvPr id="3" name="Subtitle 2"/>
          <p:cNvSpPr>
            <a:spLocks noGrp="1"/>
          </p:cNvSpPr>
          <p:nvPr>
            <p:ph type="subTitle" idx="1"/>
          </p:nvPr>
        </p:nvSpPr>
        <p:spPr/>
        <p:txBody>
          <a:bodyPr/>
          <a:lstStyle/>
          <a:p>
            <a:r>
              <a:rPr lang="en-NZ" dirty="0" smtClean="0"/>
              <a:t>Decomposition</a:t>
            </a:r>
            <a:endParaRPr lang="en-NZ" dirty="0"/>
          </a:p>
        </p:txBody>
      </p:sp>
    </p:spTree>
    <p:extLst>
      <p:ext uri="{BB962C8B-B14F-4D97-AF65-F5344CB8AC3E}">
        <p14:creationId xmlns:p14="http://schemas.microsoft.com/office/powerpoint/2010/main" val="3769559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856984" cy="5632311"/>
          </a:xfrm>
          <a:prstGeom prst="rect">
            <a:avLst/>
          </a:prstGeom>
        </p:spPr>
        <p:txBody>
          <a:bodyPr wrap="square">
            <a:spAutoFit/>
          </a:bodyPr>
          <a:lstStyle/>
          <a:p>
            <a:r>
              <a:rPr lang="en-NZ" b="1" dirty="0" smtClean="0"/>
              <a:t>Merit</a:t>
            </a:r>
          </a:p>
          <a:p>
            <a:r>
              <a:rPr lang="en-NZ" dirty="0"/>
              <a:t/>
            </a:r>
            <a:br>
              <a:rPr lang="en-NZ" dirty="0"/>
            </a:br>
            <a:r>
              <a:rPr lang="en-NZ" dirty="0"/>
              <a:t>Decomposing data separates it into the </a:t>
            </a:r>
            <a:r>
              <a:rPr lang="en-NZ" b="1" dirty="0"/>
              <a:t>Trend,</a:t>
            </a:r>
            <a:r>
              <a:rPr lang="en-NZ" dirty="0"/>
              <a:t> </a:t>
            </a:r>
            <a:r>
              <a:rPr lang="en-NZ" b="1" dirty="0"/>
              <a:t>Seasonal</a:t>
            </a:r>
            <a:r>
              <a:rPr lang="en-NZ" dirty="0"/>
              <a:t>, &amp; </a:t>
            </a:r>
            <a:r>
              <a:rPr lang="en-NZ" b="1" dirty="0"/>
              <a:t>Residual component.</a:t>
            </a:r>
            <a:endParaRPr lang="en-NZ" dirty="0"/>
          </a:p>
          <a:p>
            <a:r>
              <a:rPr lang="en-NZ" dirty="0"/>
              <a:t>The relative influence of each of the components (as a percentage of the overall variation can be investigated</a:t>
            </a:r>
            <a:r>
              <a:rPr lang="en-NZ" dirty="0" smtClean="0"/>
              <a:t>.</a:t>
            </a:r>
          </a:p>
          <a:p>
            <a:endParaRPr lang="en-NZ" dirty="0"/>
          </a:p>
          <a:p>
            <a:r>
              <a:rPr lang="en-NZ" b="1" dirty="0"/>
              <a:t>What is the total variation of the Data? (over the time period)</a:t>
            </a:r>
            <a:endParaRPr lang="en-NZ" dirty="0"/>
          </a:p>
          <a:p>
            <a:r>
              <a:rPr lang="en-NZ" dirty="0"/>
              <a:t>What is the Trend Component (% of the total variation of the Data) </a:t>
            </a:r>
            <a:br>
              <a:rPr lang="en-NZ" dirty="0"/>
            </a:br>
            <a:r>
              <a:rPr lang="en-NZ" dirty="0"/>
              <a:t>What is the Seasonal Component (% of the total variation of the Data) </a:t>
            </a:r>
            <a:br>
              <a:rPr lang="en-NZ" dirty="0"/>
            </a:br>
            <a:r>
              <a:rPr lang="en-NZ" dirty="0"/>
              <a:t>What is the Residual Component (% of the total variation of the Data</a:t>
            </a:r>
            <a:r>
              <a:rPr lang="en-NZ" dirty="0" smtClean="0"/>
              <a:t>)</a:t>
            </a:r>
          </a:p>
          <a:p>
            <a:endParaRPr lang="en-NZ" dirty="0"/>
          </a:p>
          <a:p>
            <a:r>
              <a:rPr lang="en-NZ" b="1" dirty="0"/>
              <a:t>How do these compare?</a:t>
            </a:r>
            <a:endParaRPr lang="en-NZ" dirty="0"/>
          </a:p>
          <a:p>
            <a:r>
              <a:rPr lang="en-NZ" dirty="0"/>
              <a:t>Discussion MUST be in </a:t>
            </a:r>
            <a:r>
              <a:rPr lang="en-NZ" dirty="0" smtClean="0"/>
              <a:t>CONTEXT</a:t>
            </a:r>
          </a:p>
          <a:p>
            <a:endParaRPr lang="en-NZ" dirty="0"/>
          </a:p>
          <a:p>
            <a:r>
              <a:rPr lang="en-NZ" b="1" dirty="0"/>
              <a:t>'As a guide' a good model has the residual component of variation is less than 10% of the total variation</a:t>
            </a:r>
            <a:r>
              <a:rPr lang="en-NZ" b="1" dirty="0" smtClean="0"/>
              <a:t>.</a:t>
            </a:r>
          </a:p>
          <a:p>
            <a:endParaRPr lang="en-NZ" dirty="0"/>
          </a:p>
          <a:p>
            <a:r>
              <a:rPr lang="en-NZ" b="1" dirty="0"/>
              <a:t>Residuals</a:t>
            </a:r>
            <a:r>
              <a:rPr lang="en-NZ" dirty="0"/>
              <a:t> - Are there any unusual observations - do they warrant further investigation.</a:t>
            </a:r>
          </a:p>
          <a:p>
            <a:r>
              <a:rPr lang="en-NZ" dirty="0"/>
              <a:t>Note: </a:t>
            </a:r>
            <a:r>
              <a:rPr lang="en-NZ" dirty="0" err="1"/>
              <a:t>iNZight</a:t>
            </a:r>
            <a:r>
              <a:rPr lang="en-NZ" dirty="0"/>
              <a:t> graphs do not have labels on the vertical axis. For Merit or better you will need to add a </a:t>
            </a:r>
            <a:r>
              <a:rPr lang="en-NZ" dirty="0" smtClean="0"/>
              <a:t>label </a:t>
            </a:r>
            <a:r>
              <a:rPr lang="en-NZ" dirty="0"/>
              <a:t>with units on the vertical axis.</a:t>
            </a:r>
          </a:p>
        </p:txBody>
      </p:sp>
    </p:spTree>
    <p:extLst>
      <p:ext uri="{BB962C8B-B14F-4D97-AF65-F5344CB8AC3E}">
        <p14:creationId xmlns:p14="http://schemas.microsoft.com/office/powerpoint/2010/main" val="412516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08720"/>
            <a:ext cx="7272808" cy="3477875"/>
          </a:xfrm>
          <a:prstGeom prst="rect">
            <a:avLst/>
          </a:prstGeom>
          <a:noFill/>
        </p:spPr>
        <p:txBody>
          <a:bodyPr wrap="square" rtlCol="0">
            <a:spAutoFit/>
          </a:bodyPr>
          <a:lstStyle/>
          <a:p>
            <a:r>
              <a:rPr lang="en-NZ" sz="2200" dirty="0" smtClean="0"/>
              <a:t>The purpose of the decompose function in </a:t>
            </a:r>
            <a:r>
              <a:rPr lang="en-NZ" sz="2200" dirty="0" err="1" smtClean="0"/>
              <a:t>iNZight</a:t>
            </a:r>
            <a:r>
              <a:rPr lang="en-NZ" sz="2200" dirty="0" smtClean="0"/>
              <a:t> is to enable us to identify the relative contribution of each component to the overall variation in the raw data series.</a:t>
            </a:r>
          </a:p>
          <a:p>
            <a:endParaRPr lang="en-NZ" sz="2200" dirty="0"/>
          </a:p>
          <a:p>
            <a:r>
              <a:rPr lang="en-NZ" sz="2200" dirty="0"/>
              <a:t>W</a:t>
            </a:r>
            <a:r>
              <a:rPr lang="en-NZ" sz="2200" dirty="0" smtClean="0"/>
              <a:t>e are interested in what is causing the variation in the raw data series.</a:t>
            </a:r>
          </a:p>
          <a:p>
            <a:endParaRPr lang="en-NZ" sz="2200" dirty="0" smtClean="0"/>
          </a:p>
          <a:p>
            <a:r>
              <a:rPr lang="en-NZ" sz="2200" dirty="0" smtClean="0"/>
              <a:t>Is it the seasonal component?</a:t>
            </a:r>
          </a:p>
          <a:p>
            <a:r>
              <a:rPr lang="en-NZ" sz="2200" dirty="0" smtClean="0"/>
              <a:t>Is it the trend?</a:t>
            </a:r>
          </a:p>
          <a:p>
            <a:r>
              <a:rPr lang="en-NZ" sz="2200" dirty="0" smtClean="0"/>
              <a:t>is it some other residual factor?</a:t>
            </a:r>
            <a:endParaRPr lang="en-NZ" sz="2200" dirty="0"/>
          </a:p>
        </p:txBody>
      </p:sp>
    </p:spTree>
    <p:extLst>
      <p:ext uri="{BB962C8B-B14F-4D97-AF65-F5344CB8AC3E}">
        <p14:creationId xmlns:p14="http://schemas.microsoft.com/office/powerpoint/2010/main" val="2596564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6941"/>
          <a:stretch/>
        </p:blipFill>
        <p:spPr bwMode="auto">
          <a:xfrm>
            <a:off x="467544" y="8620"/>
            <a:ext cx="8424936" cy="3725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67544" y="3933056"/>
            <a:ext cx="8424936" cy="2031325"/>
          </a:xfrm>
          <a:prstGeom prst="rect">
            <a:avLst/>
          </a:prstGeom>
          <a:noFill/>
        </p:spPr>
        <p:txBody>
          <a:bodyPr wrap="square" rtlCol="0">
            <a:spAutoFit/>
          </a:bodyPr>
          <a:lstStyle/>
          <a:p>
            <a:r>
              <a:rPr lang="en-NZ" dirty="0" smtClean="0"/>
              <a:t>Long term trend – Looking at the decomposed series I can see from the raw data that the peak is about $3500 million in dairy exports and the low is $1300 million. This gives a variation of $2200 million over the six year period.</a:t>
            </a:r>
          </a:p>
          <a:p>
            <a:r>
              <a:rPr lang="en-NZ" dirty="0" smtClean="0"/>
              <a:t>The trend is clearly an increasing one from a low of $1500in 2006 to one of $3000 million by the end of 2011, an increase of about $250 million per year. In 2009 exports of dairy dropped slightly , perhaps reflecting the onset of the global economic recession </a:t>
            </a:r>
            <a:r>
              <a:rPr lang="en-NZ" i="1" dirty="0" smtClean="0"/>
              <a:t>(add reference here), </a:t>
            </a:r>
            <a:r>
              <a:rPr lang="en-NZ" dirty="0" smtClean="0"/>
              <a:t>but then resumed their upward trend.</a:t>
            </a:r>
            <a:endParaRPr lang="en-NZ" dirty="0"/>
          </a:p>
        </p:txBody>
      </p:sp>
    </p:spTree>
    <p:extLst>
      <p:ext uri="{BB962C8B-B14F-4D97-AF65-F5344CB8AC3E}">
        <p14:creationId xmlns:p14="http://schemas.microsoft.com/office/powerpoint/2010/main" val="46955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0000" b="26164"/>
          <a:stretch/>
        </p:blipFill>
        <p:spPr bwMode="auto">
          <a:xfrm>
            <a:off x="323528" y="332656"/>
            <a:ext cx="8424936" cy="1673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95536" y="3356992"/>
            <a:ext cx="8424936" cy="1200329"/>
          </a:xfrm>
          <a:prstGeom prst="rect">
            <a:avLst/>
          </a:prstGeom>
          <a:noFill/>
        </p:spPr>
        <p:txBody>
          <a:bodyPr wrap="square" rtlCol="0">
            <a:spAutoFit/>
          </a:bodyPr>
          <a:lstStyle/>
          <a:p>
            <a:r>
              <a:rPr lang="en-NZ" dirty="0" smtClean="0"/>
              <a:t>Looking at seasonal component of the time series I can see it goes from -$650 million to $400 million which gives a total seasonal variation of $1050 million. For dairy exports the low occur in July to September each year (-$650 million during the winter months) and the high in October to December ($400 million during the </a:t>
            </a:r>
            <a:r>
              <a:rPr lang="en-NZ" dirty="0"/>
              <a:t>S</a:t>
            </a:r>
            <a:r>
              <a:rPr lang="en-NZ" dirty="0" smtClean="0"/>
              <a:t>pring).</a:t>
            </a:r>
            <a:endParaRPr lang="en-NZ" dirty="0"/>
          </a:p>
        </p:txBody>
      </p:sp>
    </p:spTree>
    <p:extLst>
      <p:ext uri="{BB962C8B-B14F-4D97-AF65-F5344CB8AC3E}">
        <p14:creationId xmlns:p14="http://schemas.microsoft.com/office/powerpoint/2010/main" val="162585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72285"/>
          <a:stretch/>
        </p:blipFill>
        <p:spPr bwMode="auto">
          <a:xfrm>
            <a:off x="500134" y="476672"/>
            <a:ext cx="8424936" cy="19457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95536" y="3068960"/>
            <a:ext cx="8136904" cy="2862322"/>
          </a:xfrm>
          <a:prstGeom prst="rect">
            <a:avLst/>
          </a:prstGeom>
          <a:noFill/>
        </p:spPr>
        <p:txBody>
          <a:bodyPr wrap="square" rtlCol="0">
            <a:spAutoFit/>
          </a:bodyPr>
          <a:lstStyle/>
          <a:p>
            <a:r>
              <a:rPr lang="en-NZ" dirty="0" smtClean="0"/>
              <a:t>There is some residual activity in the series.</a:t>
            </a:r>
          </a:p>
          <a:p>
            <a:r>
              <a:rPr lang="en-NZ" dirty="0" smtClean="0"/>
              <a:t>Residuals have a range of $750 million ($400 million to -$350 million), but most residuals lie within the range ±$200 million. two residuals that fall outside this range are when exports dropped at the end of 2006 and 2009. These residual activities could be such things as the exchange rate; the lower the value of the NZ dollar the more attractive in terms of price our goods are to overseas countries, or the onset of the global economic recession, or the drought (</a:t>
            </a:r>
            <a:r>
              <a:rPr lang="en-NZ" i="1" dirty="0" smtClean="0"/>
              <a:t>try and find a web site to support your idea)</a:t>
            </a:r>
            <a:r>
              <a:rPr lang="en-NZ" dirty="0" smtClean="0"/>
              <a:t>.</a:t>
            </a:r>
          </a:p>
          <a:p>
            <a:endParaRPr lang="en-NZ" dirty="0"/>
          </a:p>
          <a:p>
            <a:r>
              <a:rPr lang="en-NZ" dirty="0" smtClean="0"/>
              <a:t>The main driving force in this series however is the trend which is an increasing one. </a:t>
            </a:r>
            <a:endParaRPr lang="en-NZ" dirty="0"/>
          </a:p>
        </p:txBody>
      </p:sp>
    </p:spTree>
    <p:extLst>
      <p:ext uri="{BB962C8B-B14F-4D97-AF65-F5344CB8AC3E}">
        <p14:creationId xmlns:p14="http://schemas.microsoft.com/office/powerpoint/2010/main" val="323266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hlinkClick r:id="rId2"/>
          </p:cNvPr>
          <p:cNvSpPr/>
          <p:nvPr/>
        </p:nvSpPr>
        <p:spPr>
          <a:xfrm>
            <a:off x="2987824" y="2464465"/>
            <a:ext cx="3096344"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smtClean="0"/>
              <a:t>on </a:t>
            </a:r>
            <a:r>
              <a:rPr lang="en-NZ" dirty="0" err="1"/>
              <a:t>Y</a:t>
            </a:r>
            <a:r>
              <a:rPr lang="en-NZ" dirty="0" err="1" smtClean="0"/>
              <a:t>outube</a:t>
            </a:r>
            <a:endParaRPr lang="en-NZ" dirty="0"/>
          </a:p>
        </p:txBody>
      </p:sp>
    </p:spTree>
    <p:extLst>
      <p:ext uri="{BB962C8B-B14F-4D97-AF65-F5344CB8AC3E}">
        <p14:creationId xmlns:p14="http://schemas.microsoft.com/office/powerpoint/2010/main" val="3633178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712968" cy="369332"/>
          </a:xfrm>
          <a:prstGeom prst="rect">
            <a:avLst/>
          </a:prstGeom>
          <a:noFill/>
        </p:spPr>
        <p:txBody>
          <a:bodyPr wrap="square" rtlCol="0">
            <a:spAutoFit/>
          </a:bodyPr>
          <a:lstStyle/>
          <a:p>
            <a:r>
              <a:rPr lang="en-NZ" b="1" dirty="0" smtClean="0"/>
              <a:t>from the low excellence </a:t>
            </a:r>
            <a:r>
              <a:rPr lang="en-NZ" b="1" dirty="0" err="1" smtClean="0"/>
              <a:t>examplar</a:t>
            </a:r>
            <a:r>
              <a:rPr lang="en-NZ" b="1" dirty="0" smtClean="0"/>
              <a:t> </a:t>
            </a:r>
            <a:r>
              <a:rPr lang="en-NZ" b="1" dirty="0" smtClean="0"/>
              <a:t>we have</a:t>
            </a:r>
            <a:endParaRPr lang="en-NZ" b="1" dirty="0"/>
          </a:p>
        </p:txBody>
      </p:sp>
      <p:sp>
        <p:nvSpPr>
          <p:cNvPr id="3" name="Rectangle 2"/>
          <p:cNvSpPr/>
          <p:nvPr/>
        </p:nvSpPr>
        <p:spPr>
          <a:xfrm>
            <a:off x="-25219" y="1124744"/>
            <a:ext cx="8856984" cy="3970318"/>
          </a:xfrm>
          <a:prstGeom prst="rect">
            <a:avLst/>
          </a:prstGeom>
        </p:spPr>
        <p:txBody>
          <a:bodyPr wrap="square">
            <a:spAutoFit/>
          </a:bodyPr>
          <a:lstStyle/>
          <a:p>
            <a:r>
              <a:rPr lang="en-NZ" i="1" dirty="0" smtClean="0"/>
              <a:t>Looking </a:t>
            </a:r>
            <a:r>
              <a:rPr lang="en-NZ" i="1" dirty="0"/>
              <a:t>at the residual plot most residuals are within $50 million of the </a:t>
            </a:r>
            <a:r>
              <a:rPr lang="en-NZ" i="1" dirty="0" err="1"/>
              <a:t>trendline</a:t>
            </a:r>
            <a:r>
              <a:rPr lang="en-NZ" i="1" dirty="0"/>
              <a:t>. The overall range of the raw data is $884 million (maximum – minimum = 2756-1872) so a residual of $50 million is quite small in proportion to $884 million. The exception would be the unusual residuals from Q1 2004 which is right on the $50 million mark and Q1 2008 which is about $75 million above the </a:t>
            </a:r>
            <a:r>
              <a:rPr lang="en-NZ" i="1" dirty="0" err="1"/>
              <a:t>trendline</a:t>
            </a:r>
            <a:r>
              <a:rPr lang="en-NZ" i="1" dirty="0"/>
              <a:t>. There is also a bit of a difference between the raw and fitted data for these times looking at the holt-winters plot. </a:t>
            </a:r>
          </a:p>
          <a:p>
            <a:r>
              <a:rPr lang="en-NZ" i="1" dirty="0"/>
              <a:t>Below is a comparison of the actual data values and predicted values for the last three consecutive quarters of the recorded data. To calculate the predictions, the model was refitted and the predictions re-calculated with the last three data points removed</a:t>
            </a:r>
            <a:r>
              <a:rPr lang="en-NZ" i="1" dirty="0" smtClean="0"/>
              <a:t>.</a:t>
            </a:r>
          </a:p>
          <a:p>
            <a:r>
              <a:rPr lang="en-NZ" i="1" dirty="0" smtClean="0"/>
              <a:t> </a:t>
            </a:r>
          </a:p>
          <a:p>
            <a:r>
              <a:rPr lang="en-NZ" i="1" dirty="0" smtClean="0"/>
              <a:t>Date </a:t>
            </a:r>
            <a:r>
              <a:rPr lang="en-NZ" i="1" dirty="0"/>
              <a:t>	</a:t>
            </a:r>
            <a:r>
              <a:rPr lang="en-NZ" i="1" dirty="0" smtClean="0"/>
              <a:t>     Actual </a:t>
            </a:r>
            <a:r>
              <a:rPr lang="en-NZ" i="1" dirty="0"/>
              <a:t>data 	Prediction 	Lower Limit 	Upper Limit 	</a:t>
            </a:r>
          </a:p>
          <a:p>
            <a:r>
              <a:rPr lang="fr-FR" i="1" dirty="0"/>
              <a:t>Q1 2010, </a:t>
            </a:r>
            <a:r>
              <a:rPr lang="fr-FR" i="1" dirty="0" smtClean="0"/>
              <a:t>	</a:t>
            </a:r>
            <a:r>
              <a:rPr lang="fr-FR" i="1" dirty="0"/>
              <a:t>	$2526 </a:t>
            </a:r>
            <a:r>
              <a:rPr lang="fr-FR" i="1" dirty="0" smtClean="0"/>
              <a:t>	$</a:t>
            </a:r>
            <a:r>
              <a:rPr lang="fr-FR" i="1" dirty="0"/>
              <a:t>2595 	</a:t>
            </a:r>
            <a:r>
              <a:rPr lang="fr-FR" i="1" dirty="0" smtClean="0"/>
              <a:t>	$</a:t>
            </a:r>
            <a:r>
              <a:rPr lang="fr-FR" i="1" dirty="0"/>
              <a:t>2493 </a:t>
            </a:r>
            <a:r>
              <a:rPr lang="fr-FR" i="1" dirty="0" smtClean="0"/>
              <a:t>	</a:t>
            </a:r>
            <a:r>
              <a:rPr lang="fr-FR" i="1" dirty="0"/>
              <a:t>	$2697 	</a:t>
            </a:r>
          </a:p>
          <a:p>
            <a:r>
              <a:rPr lang="fr-FR" i="1" dirty="0"/>
              <a:t>Q2 2010 	</a:t>
            </a:r>
            <a:r>
              <a:rPr lang="fr-FR" i="1" dirty="0" smtClean="0"/>
              <a:t>	$</a:t>
            </a:r>
            <a:r>
              <a:rPr lang="fr-FR" i="1" dirty="0"/>
              <a:t>2468 	$2488. </a:t>
            </a:r>
            <a:r>
              <a:rPr lang="fr-FR" i="1" dirty="0" smtClean="0"/>
              <a:t>	</a:t>
            </a:r>
            <a:r>
              <a:rPr lang="fr-FR" i="1" dirty="0"/>
              <a:t>	$2362 	</a:t>
            </a:r>
            <a:r>
              <a:rPr lang="fr-FR" i="1" dirty="0" smtClean="0"/>
              <a:t>	$</a:t>
            </a:r>
            <a:r>
              <a:rPr lang="fr-FR" i="1" dirty="0"/>
              <a:t>2615 	</a:t>
            </a:r>
          </a:p>
          <a:p>
            <a:r>
              <a:rPr lang="fr-FR" i="1" dirty="0"/>
              <a:t>Q3 2010 	</a:t>
            </a:r>
            <a:r>
              <a:rPr lang="fr-FR" i="1" dirty="0" smtClean="0"/>
              <a:t>	$</a:t>
            </a:r>
            <a:r>
              <a:rPr lang="fr-FR" i="1" dirty="0"/>
              <a:t>2471 	$2505 	</a:t>
            </a:r>
            <a:r>
              <a:rPr lang="fr-FR" i="1" dirty="0" smtClean="0"/>
              <a:t>	$</a:t>
            </a:r>
            <a:r>
              <a:rPr lang="fr-FR" i="1" dirty="0"/>
              <a:t>2356 	</a:t>
            </a:r>
            <a:r>
              <a:rPr lang="fr-FR" i="1" dirty="0" smtClean="0"/>
              <a:t>	$</a:t>
            </a:r>
            <a:r>
              <a:rPr lang="fr-FR" i="1" dirty="0"/>
              <a:t>2654 	</a:t>
            </a:r>
          </a:p>
        </p:txBody>
      </p:sp>
      <p:sp>
        <p:nvSpPr>
          <p:cNvPr id="4" name="Rectangle 3"/>
          <p:cNvSpPr/>
          <p:nvPr/>
        </p:nvSpPr>
        <p:spPr>
          <a:xfrm>
            <a:off x="0" y="5517232"/>
            <a:ext cx="8831765" cy="923330"/>
          </a:xfrm>
          <a:prstGeom prst="rect">
            <a:avLst/>
          </a:prstGeom>
        </p:spPr>
        <p:txBody>
          <a:bodyPr wrap="square">
            <a:spAutoFit/>
          </a:bodyPr>
          <a:lstStyle/>
          <a:p>
            <a:r>
              <a:rPr lang="en-NZ" i="1" dirty="0"/>
              <a:t>All actual data values (which are in millions of dollars, rounded to the nearest dollar) are in the prediction intervals which means that the fitted model is a good fit and we can rely on the forecasts produced. </a:t>
            </a:r>
          </a:p>
        </p:txBody>
      </p:sp>
    </p:spTree>
    <p:extLst>
      <p:ext uri="{BB962C8B-B14F-4D97-AF65-F5344CB8AC3E}">
        <p14:creationId xmlns:p14="http://schemas.microsoft.com/office/powerpoint/2010/main" val="24412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723455"/>
            <a:ext cx="8136904" cy="769441"/>
          </a:xfrm>
          <a:prstGeom prst="rect">
            <a:avLst/>
          </a:prstGeom>
          <a:noFill/>
        </p:spPr>
        <p:txBody>
          <a:bodyPr wrap="square" rtlCol="0">
            <a:spAutoFit/>
          </a:bodyPr>
          <a:lstStyle/>
          <a:p>
            <a:r>
              <a:rPr lang="en-NZ" sz="2200" dirty="0" smtClean="0"/>
              <a:t>Now add comments on the residual component to 3 of your time series power points.</a:t>
            </a:r>
            <a:endParaRPr lang="en-NZ" sz="2200" dirty="0"/>
          </a:p>
        </p:txBody>
      </p:sp>
      <p:pic>
        <p:nvPicPr>
          <p:cNvPr id="10242" name="Picture 2" descr="C:\Users\pgarnett\AppData\Local\Microsoft\Windows\Temporary Internet Files\Content.IE5\3WFY0IOT\MP9001789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064768"/>
            <a:ext cx="2438400"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pgarnett\AppData\Local\Microsoft\Windows\Temporary Internet Files\Content.IE5\3WFY0IOT\MP900178988[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068960"/>
            <a:ext cx="2438400" cy="3657600"/>
          </a:xfrm>
          <a:prstGeom prst="rect">
            <a:avLst/>
          </a:prstGeom>
          <a:noFill/>
          <a:extLst>
            <a:ext uri="{909E8E84-426E-40DD-AFC4-6F175D3DCCD1}">
              <a14:hiddenFill xmlns:a14="http://schemas.microsoft.com/office/drawing/2010/main">
                <a:solidFill>
                  <a:srgbClr val="FFFFFF"/>
                </a:solidFill>
              </a14:hiddenFill>
            </a:ext>
          </a:extLst>
        </p:spPr>
      </p:pic>
      <p:pic>
        <p:nvPicPr>
          <p:cNvPr id="10244" name="Picture 4" descr="C:\Users\pgarnett\AppData\Local\Microsoft\Windows\Temporary Internet Files\Content.IE5\U0UIXO74\MP90022757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91" y="3064768"/>
            <a:ext cx="240792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128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595</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Statistics Time Series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Reporoa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Time Series</dc:title>
  <dc:creator>Pam Garnett</dc:creator>
  <cp:lastModifiedBy>Pam Garnett</cp:lastModifiedBy>
  <cp:revision>11</cp:revision>
  <dcterms:created xsi:type="dcterms:W3CDTF">2014-02-05T07:37:23Z</dcterms:created>
  <dcterms:modified xsi:type="dcterms:W3CDTF">2014-02-12T19:03:58Z</dcterms:modified>
</cp:coreProperties>
</file>