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72" r:id="rId5"/>
    <p:sldId id="276" r:id="rId6"/>
    <p:sldId id="277" r:id="rId7"/>
    <p:sldId id="278" r:id="rId8"/>
    <p:sldId id="273" r:id="rId9"/>
    <p:sldId id="274" r:id="rId10"/>
    <p:sldId id="281" r:id="rId11"/>
    <p:sldId id="280" r:id="rId12"/>
    <p:sldId id="279" r:id="rId13"/>
    <p:sldId id="283" r:id="rId14"/>
    <p:sldId id="282" r:id="rId15"/>
    <p:sldId id="285" r:id="rId16"/>
    <p:sldId id="28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5" autoAdjust="0"/>
    <p:restoredTop sz="94660"/>
  </p:normalViewPr>
  <p:slideViewPr>
    <p:cSldViewPr>
      <p:cViewPr>
        <p:scale>
          <a:sx n="66" d="100"/>
          <a:sy n="66" d="100"/>
        </p:scale>
        <p:origin x="-2202" y="-5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uk/url?sa=i&amp;rct=j&amp;q=&amp;esrc=s&amp;frm=1&amp;source=images&amp;cd=&amp;cad=rja&amp;docid=BxQF_v9wPMHAWM&amp;tbnid=wvUgR8WIZ0JBeM:&amp;ved=0CAUQjRw&amp;url=http://www.statistics4u.info/fundstat_eng/cc_multivar_stat.html&amp;ei=fNYWU7rpDsLkkAWr4IDYDg&amp;bvm=bv.62286460,d.dGI&amp;psig=AFQjCNE8pqQS7jIWJwGwULapMeS5UlZ6UQ&amp;ust=1394091982314531"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1D055554-31C6-4C4E-B920-1FBCAC20848D}" type="datetimeFigureOut">
              <a:rPr lang="en-NZ" smtClean="0"/>
              <a:t>24/03/2014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2A42AD-B0AB-4F50-9A9C-B3AC22C75B06}" type="slidenum">
              <a:rPr lang="en-NZ" smtClean="0"/>
              <a:t>‹#›</a:t>
            </a:fld>
            <a:endParaRPr lang="en-NZ"/>
          </a:p>
        </p:txBody>
      </p:sp>
    </p:spTree>
    <p:extLst>
      <p:ext uri="{BB962C8B-B14F-4D97-AF65-F5344CB8AC3E}">
        <p14:creationId xmlns:p14="http://schemas.microsoft.com/office/powerpoint/2010/main" val="3090589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1D055554-31C6-4C4E-B920-1FBCAC20848D}" type="datetimeFigureOut">
              <a:rPr lang="en-NZ" smtClean="0"/>
              <a:t>24/03/2014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2A42AD-B0AB-4F50-9A9C-B3AC22C75B06}" type="slidenum">
              <a:rPr lang="en-NZ" smtClean="0"/>
              <a:t>‹#›</a:t>
            </a:fld>
            <a:endParaRPr lang="en-NZ"/>
          </a:p>
        </p:txBody>
      </p:sp>
    </p:spTree>
    <p:extLst>
      <p:ext uri="{BB962C8B-B14F-4D97-AF65-F5344CB8AC3E}">
        <p14:creationId xmlns:p14="http://schemas.microsoft.com/office/powerpoint/2010/main" val="1421568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1D055554-31C6-4C4E-B920-1FBCAC20848D}" type="datetimeFigureOut">
              <a:rPr lang="en-NZ" smtClean="0"/>
              <a:t>24/03/2014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2A42AD-B0AB-4F50-9A9C-B3AC22C75B06}" type="slidenum">
              <a:rPr lang="en-NZ" smtClean="0"/>
              <a:t>‹#›</a:t>
            </a:fld>
            <a:endParaRPr lang="en-NZ"/>
          </a:p>
        </p:txBody>
      </p:sp>
    </p:spTree>
    <p:extLst>
      <p:ext uri="{BB962C8B-B14F-4D97-AF65-F5344CB8AC3E}">
        <p14:creationId xmlns:p14="http://schemas.microsoft.com/office/powerpoint/2010/main" val="231585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1D055554-31C6-4C4E-B920-1FBCAC20848D}" type="datetimeFigureOut">
              <a:rPr lang="en-NZ" smtClean="0"/>
              <a:t>24/03/2014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2A42AD-B0AB-4F50-9A9C-B3AC22C75B06}" type="slidenum">
              <a:rPr lang="en-NZ" smtClean="0"/>
              <a:t>‹#›</a:t>
            </a:fld>
            <a:endParaRPr lang="en-NZ"/>
          </a:p>
        </p:txBody>
      </p:sp>
    </p:spTree>
    <p:extLst>
      <p:ext uri="{BB962C8B-B14F-4D97-AF65-F5344CB8AC3E}">
        <p14:creationId xmlns:p14="http://schemas.microsoft.com/office/powerpoint/2010/main" val="329922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055554-31C6-4C4E-B920-1FBCAC20848D}" type="datetimeFigureOut">
              <a:rPr lang="en-NZ" smtClean="0"/>
              <a:t>24/03/2014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2A42AD-B0AB-4F50-9A9C-B3AC22C75B06}" type="slidenum">
              <a:rPr lang="en-NZ" smtClean="0"/>
              <a:t>‹#›</a:t>
            </a:fld>
            <a:endParaRPr lang="en-NZ"/>
          </a:p>
        </p:txBody>
      </p:sp>
    </p:spTree>
    <p:extLst>
      <p:ext uri="{BB962C8B-B14F-4D97-AF65-F5344CB8AC3E}">
        <p14:creationId xmlns:p14="http://schemas.microsoft.com/office/powerpoint/2010/main" val="301677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1D055554-31C6-4C4E-B920-1FBCAC20848D}" type="datetimeFigureOut">
              <a:rPr lang="en-NZ" smtClean="0"/>
              <a:t>24/03/2014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C2A42AD-B0AB-4F50-9A9C-B3AC22C75B06}" type="slidenum">
              <a:rPr lang="en-NZ" smtClean="0"/>
              <a:t>‹#›</a:t>
            </a:fld>
            <a:endParaRPr lang="en-NZ"/>
          </a:p>
        </p:txBody>
      </p:sp>
    </p:spTree>
    <p:extLst>
      <p:ext uri="{BB962C8B-B14F-4D97-AF65-F5344CB8AC3E}">
        <p14:creationId xmlns:p14="http://schemas.microsoft.com/office/powerpoint/2010/main" val="3484314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1D055554-31C6-4C4E-B920-1FBCAC20848D}" type="datetimeFigureOut">
              <a:rPr lang="en-NZ" smtClean="0"/>
              <a:t>24/03/2014</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4C2A42AD-B0AB-4F50-9A9C-B3AC22C75B06}" type="slidenum">
              <a:rPr lang="en-NZ" smtClean="0"/>
              <a:t>‹#›</a:t>
            </a:fld>
            <a:endParaRPr lang="en-NZ"/>
          </a:p>
        </p:txBody>
      </p:sp>
    </p:spTree>
    <p:extLst>
      <p:ext uri="{BB962C8B-B14F-4D97-AF65-F5344CB8AC3E}">
        <p14:creationId xmlns:p14="http://schemas.microsoft.com/office/powerpoint/2010/main" val="3715685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1D055554-31C6-4C4E-B920-1FBCAC20848D}" type="datetimeFigureOut">
              <a:rPr lang="en-NZ" smtClean="0"/>
              <a:t>24/03/2014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4C2A42AD-B0AB-4F50-9A9C-B3AC22C75B06}" type="slidenum">
              <a:rPr lang="en-NZ" smtClean="0"/>
              <a:t>‹#›</a:t>
            </a:fld>
            <a:endParaRPr lang="en-NZ"/>
          </a:p>
        </p:txBody>
      </p:sp>
    </p:spTree>
    <p:extLst>
      <p:ext uri="{BB962C8B-B14F-4D97-AF65-F5344CB8AC3E}">
        <p14:creationId xmlns:p14="http://schemas.microsoft.com/office/powerpoint/2010/main" val="67921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55554-31C6-4C4E-B920-1FBCAC20848D}" type="datetimeFigureOut">
              <a:rPr lang="en-NZ" smtClean="0"/>
              <a:t>24/03/2014</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4C2A42AD-B0AB-4F50-9A9C-B3AC22C75B06}" type="slidenum">
              <a:rPr lang="en-NZ" smtClean="0"/>
              <a:t>‹#›</a:t>
            </a:fld>
            <a:endParaRPr lang="en-NZ"/>
          </a:p>
        </p:txBody>
      </p:sp>
      <p:pic>
        <p:nvPicPr>
          <p:cNvPr id="1026" name="Picture 2" descr="https://encrypted-tbn0.gstatic.com/images?q=tbn:ANd9GcS-XeoFvWZxYcU67r1y6t_bt_wH7CPrPq0RHFG_-CtGMLZuX_-7">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8384" y="5733256"/>
            <a:ext cx="1008112" cy="1041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5344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55554-31C6-4C4E-B920-1FBCAC20848D}" type="datetimeFigureOut">
              <a:rPr lang="en-NZ" smtClean="0"/>
              <a:t>24/03/2014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C2A42AD-B0AB-4F50-9A9C-B3AC22C75B06}" type="slidenum">
              <a:rPr lang="en-NZ" smtClean="0"/>
              <a:t>‹#›</a:t>
            </a:fld>
            <a:endParaRPr lang="en-NZ"/>
          </a:p>
        </p:txBody>
      </p:sp>
    </p:spTree>
    <p:extLst>
      <p:ext uri="{BB962C8B-B14F-4D97-AF65-F5344CB8AC3E}">
        <p14:creationId xmlns:p14="http://schemas.microsoft.com/office/powerpoint/2010/main" val="264026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55554-31C6-4C4E-B920-1FBCAC20848D}" type="datetimeFigureOut">
              <a:rPr lang="en-NZ" smtClean="0"/>
              <a:t>24/03/2014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C2A42AD-B0AB-4F50-9A9C-B3AC22C75B06}" type="slidenum">
              <a:rPr lang="en-NZ" smtClean="0"/>
              <a:t>‹#›</a:t>
            </a:fld>
            <a:endParaRPr lang="en-NZ"/>
          </a:p>
        </p:txBody>
      </p:sp>
    </p:spTree>
    <p:extLst>
      <p:ext uri="{BB962C8B-B14F-4D97-AF65-F5344CB8AC3E}">
        <p14:creationId xmlns:p14="http://schemas.microsoft.com/office/powerpoint/2010/main" val="3793892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55554-31C6-4C4E-B920-1FBCAC20848D}" type="datetimeFigureOut">
              <a:rPr lang="en-NZ" smtClean="0"/>
              <a:t>24/03/2014</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A42AD-B0AB-4F50-9A9C-B3AC22C75B06}" type="slidenum">
              <a:rPr lang="en-NZ" smtClean="0"/>
              <a:t>‹#›</a:t>
            </a:fld>
            <a:endParaRPr lang="en-NZ"/>
          </a:p>
        </p:txBody>
      </p:sp>
    </p:spTree>
    <p:extLst>
      <p:ext uri="{BB962C8B-B14F-4D97-AF65-F5344CB8AC3E}">
        <p14:creationId xmlns:p14="http://schemas.microsoft.com/office/powerpoint/2010/main" val="1162746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Bivariate Data</a:t>
            </a:r>
            <a:endParaRPr lang="en-NZ" dirty="0"/>
          </a:p>
        </p:txBody>
      </p:sp>
      <p:sp>
        <p:nvSpPr>
          <p:cNvPr id="3" name="Subtitle 2"/>
          <p:cNvSpPr>
            <a:spLocks noGrp="1"/>
          </p:cNvSpPr>
          <p:nvPr>
            <p:ph type="subTitle" idx="1"/>
          </p:nvPr>
        </p:nvSpPr>
        <p:spPr/>
        <p:txBody>
          <a:bodyPr/>
          <a:lstStyle/>
          <a:p>
            <a:r>
              <a:rPr lang="en-NZ" dirty="0" smtClean="0"/>
              <a:t>3.9</a:t>
            </a:r>
          </a:p>
          <a:p>
            <a:r>
              <a:rPr lang="en-NZ" dirty="0" smtClean="0"/>
              <a:t>4 credits</a:t>
            </a:r>
            <a:endParaRPr lang="en-NZ" dirty="0"/>
          </a:p>
        </p:txBody>
      </p:sp>
    </p:spTree>
    <p:extLst>
      <p:ext uri="{BB962C8B-B14F-4D97-AF65-F5344CB8AC3E}">
        <p14:creationId xmlns:p14="http://schemas.microsoft.com/office/powerpoint/2010/main" val="2312438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28" t="11513" r="8572" b="8402"/>
          <a:stretch/>
        </p:blipFill>
        <p:spPr bwMode="auto">
          <a:xfrm>
            <a:off x="11721" y="260648"/>
            <a:ext cx="9032142" cy="5812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8885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520" y="1484784"/>
            <a:ext cx="8640960" cy="4247317"/>
          </a:xfrm>
          <a:prstGeom prst="rect">
            <a:avLst/>
          </a:prstGeom>
        </p:spPr>
        <p:txBody>
          <a:bodyPr wrap="square">
            <a:spAutoFit/>
          </a:bodyPr>
          <a:lstStyle/>
          <a:p>
            <a:r>
              <a:rPr lang="en-NZ" dirty="0"/>
              <a:t>A residual plot allows you to determine if your regression model is a good fit to your data. When plotted, the residuals should </a:t>
            </a:r>
            <a:br>
              <a:rPr lang="en-NZ" dirty="0"/>
            </a:br>
            <a:r>
              <a:rPr lang="en-NZ" dirty="0"/>
              <a:t/>
            </a:r>
            <a:br>
              <a:rPr lang="en-NZ" dirty="0"/>
            </a:br>
            <a:r>
              <a:rPr lang="en-NZ" dirty="0"/>
              <a:t>a) be horizontal. If the residuals are curved or have a slope, then your regression model is not accounting for all but the random variation in the data. </a:t>
            </a:r>
            <a:br>
              <a:rPr lang="en-NZ" dirty="0"/>
            </a:br>
            <a:r>
              <a:rPr lang="en-NZ" dirty="0"/>
              <a:t/>
            </a:r>
            <a:br>
              <a:rPr lang="en-NZ" dirty="0"/>
            </a:br>
            <a:r>
              <a:rPr lang="en-NZ" dirty="0"/>
              <a:t>b) have about the same width throughout the range. If they don't, then your model doesn't meet the requirement for equal variance. </a:t>
            </a:r>
            <a:br>
              <a:rPr lang="en-NZ" dirty="0"/>
            </a:br>
            <a:r>
              <a:rPr lang="en-NZ" dirty="0"/>
              <a:t/>
            </a:r>
            <a:br>
              <a:rPr lang="en-NZ" dirty="0"/>
            </a:br>
            <a:r>
              <a:rPr lang="en-NZ" dirty="0"/>
              <a:t>c) be uniformly scattered along the horizontal axis. If they aren't then your data are clustered and your regression model could be biased. </a:t>
            </a:r>
            <a:br>
              <a:rPr lang="en-NZ" dirty="0"/>
            </a:br>
            <a:r>
              <a:rPr lang="en-NZ" dirty="0"/>
              <a:t/>
            </a:r>
            <a:br>
              <a:rPr lang="en-NZ" dirty="0"/>
            </a:br>
            <a:r>
              <a:rPr lang="en-NZ" dirty="0"/>
              <a:t>d) be random. There should be no recognizable pattern. Good regression models give uncorrelated residuals. </a:t>
            </a:r>
            <a:br>
              <a:rPr lang="en-NZ" dirty="0"/>
            </a:br>
            <a:endParaRPr lang="en-NZ" dirty="0"/>
          </a:p>
        </p:txBody>
      </p:sp>
    </p:spTree>
    <p:extLst>
      <p:ext uri="{BB962C8B-B14F-4D97-AF65-F5344CB8AC3E}">
        <p14:creationId xmlns:p14="http://schemas.microsoft.com/office/powerpoint/2010/main" val="2866738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667" t="48461" r="30381" b="25672"/>
          <a:stretch/>
        </p:blipFill>
        <p:spPr bwMode="auto">
          <a:xfrm>
            <a:off x="-6447" y="1340768"/>
            <a:ext cx="9148058" cy="3098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5536" y="807763"/>
            <a:ext cx="7632848" cy="369332"/>
          </a:xfrm>
          <a:prstGeom prst="rect">
            <a:avLst/>
          </a:prstGeom>
          <a:noFill/>
        </p:spPr>
        <p:txBody>
          <a:bodyPr wrap="square" rtlCol="0">
            <a:spAutoFit/>
          </a:bodyPr>
          <a:lstStyle/>
          <a:p>
            <a:r>
              <a:rPr lang="en-NZ" dirty="0" smtClean="0"/>
              <a:t>We use residual plots to see if the observed error is random and unpredictable</a:t>
            </a:r>
            <a:endParaRPr lang="en-NZ" dirty="0"/>
          </a:p>
        </p:txBody>
      </p:sp>
    </p:spTree>
    <p:extLst>
      <p:ext uri="{BB962C8B-B14F-4D97-AF65-F5344CB8AC3E}">
        <p14:creationId xmlns:p14="http://schemas.microsoft.com/office/powerpoint/2010/main" val="2907511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0"/>
            <a:ext cx="64008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5536" y="620688"/>
            <a:ext cx="1728192" cy="369332"/>
          </a:xfrm>
          <a:prstGeom prst="rect">
            <a:avLst/>
          </a:prstGeom>
          <a:noFill/>
        </p:spPr>
        <p:txBody>
          <a:bodyPr wrap="square" rtlCol="0">
            <a:spAutoFit/>
          </a:bodyPr>
          <a:lstStyle/>
          <a:p>
            <a:r>
              <a:rPr lang="en-NZ" dirty="0" smtClean="0"/>
              <a:t>Rugby</a:t>
            </a:r>
            <a:endParaRPr lang="en-NZ" dirty="0"/>
          </a:p>
        </p:txBody>
      </p:sp>
    </p:spTree>
    <p:extLst>
      <p:ext uri="{BB962C8B-B14F-4D97-AF65-F5344CB8AC3E}">
        <p14:creationId xmlns:p14="http://schemas.microsoft.com/office/powerpoint/2010/main" val="3505154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3649"/>
            <a:ext cx="6616824" cy="6616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5536" y="1052736"/>
            <a:ext cx="1800200" cy="369332"/>
          </a:xfrm>
          <a:prstGeom prst="rect">
            <a:avLst/>
          </a:prstGeom>
          <a:noFill/>
        </p:spPr>
        <p:txBody>
          <a:bodyPr wrap="square" rtlCol="0">
            <a:spAutoFit/>
          </a:bodyPr>
          <a:lstStyle/>
          <a:p>
            <a:r>
              <a:rPr lang="en-NZ" dirty="0" smtClean="0"/>
              <a:t>diamonds</a:t>
            </a:r>
            <a:endParaRPr lang="en-NZ" dirty="0"/>
          </a:p>
        </p:txBody>
      </p:sp>
    </p:spTree>
    <p:extLst>
      <p:ext uri="{BB962C8B-B14F-4D97-AF65-F5344CB8AC3E}">
        <p14:creationId xmlns:p14="http://schemas.microsoft.com/office/powerpoint/2010/main" val="757665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592" y="4634845"/>
            <a:ext cx="8496944" cy="2123658"/>
          </a:xfrm>
          <a:prstGeom prst="rect">
            <a:avLst/>
          </a:prstGeom>
        </p:spPr>
        <p:txBody>
          <a:bodyPr wrap="square">
            <a:spAutoFit/>
          </a:bodyPr>
          <a:lstStyle/>
          <a:p>
            <a:pPr lvl="0"/>
            <a:r>
              <a:rPr lang="en-NZ" sz="2200" dirty="0"/>
              <a:t>Looking at my residuals plot I think that the first car I predicted to weigh 1470kg might actually weigh slightly more than this due to most of the values being above the predicted line in the middle of the range. Based on looking at the residuals the car that I predicted would weigh 2990kg probably will not weigh this much as the weighted average line shows a clear curve downwards, but I do not have any other cars to compare it to.</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42" y="117061"/>
            <a:ext cx="4352528" cy="43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190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196752"/>
            <a:ext cx="8064896" cy="1477328"/>
          </a:xfrm>
          <a:prstGeom prst="rect">
            <a:avLst/>
          </a:prstGeom>
          <a:noFill/>
        </p:spPr>
        <p:txBody>
          <a:bodyPr wrap="square" rtlCol="0">
            <a:spAutoFit/>
          </a:bodyPr>
          <a:lstStyle/>
          <a:p>
            <a:r>
              <a:rPr lang="en-NZ" dirty="0" smtClean="0"/>
              <a:t>Your turn</a:t>
            </a:r>
          </a:p>
          <a:p>
            <a:endParaRPr lang="en-NZ" dirty="0"/>
          </a:p>
          <a:p>
            <a:r>
              <a:rPr lang="en-NZ" dirty="0" smtClean="0"/>
              <a:t>White booklet page 23</a:t>
            </a:r>
          </a:p>
          <a:p>
            <a:endParaRPr lang="en-NZ" dirty="0"/>
          </a:p>
          <a:p>
            <a:r>
              <a:rPr lang="en-NZ" dirty="0" err="1" smtClean="0"/>
              <a:t>Nulake</a:t>
            </a:r>
            <a:endParaRPr lang="en-NZ" dirty="0"/>
          </a:p>
        </p:txBody>
      </p:sp>
    </p:spTree>
    <p:extLst>
      <p:ext uri="{BB962C8B-B14F-4D97-AF65-F5344CB8AC3E}">
        <p14:creationId xmlns:p14="http://schemas.microsoft.com/office/powerpoint/2010/main" val="388560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2271" y="260648"/>
            <a:ext cx="423577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Bivariate Data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Title 3"/>
          <p:cNvSpPr txBox="1">
            <a:spLocks/>
          </p:cNvSpPr>
          <p:nvPr/>
        </p:nvSpPr>
        <p:spPr>
          <a:xfrm>
            <a:off x="323528" y="1698903"/>
            <a:ext cx="3795205" cy="553998"/>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Learning objectives</a:t>
            </a:r>
            <a:endParaRPr lang="en-US" sz="3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Content Placeholder 2"/>
          <p:cNvSpPr txBox="1">
            <a:spLocks/>
          </p:cNvSpPr>
          <p:nvPr/>
        </p:nvSpPr>
        <p:spPr>
          <a:xfrm>
            <a:off x="323528" y="2708920"/>
            <a:ext cx="8229600" cy="237626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NZ" dirty="0" smtClean="0"/>
              <a:t>Know what bivariate data is</a:t>
            </a:r>
          </a:p>
          <a:p>
            <a:r>
              <a:rPr lang="en-NZ" dirty="0" smtClean="0"/>
              <a:t>plot graphs of bivariate data</a:t>
            </a:r>
          </a:p>
          <a:p>
            <a:r>
              <a:rPr lang="en-NZ" dirty="0" smtClean="0"/>
              <a:t>write reports on bivariate data</a:t>
            </a:r>
          </a:p>
          <a:p>
            <a:pPr marL="0" indent="0">
              <a:buFont typeface="Arial" panose="020B0604020202020204" pitchFamily="34" charset="0"/>
              <a:buNone/>
            </a:pPr>
            <a:endParaRPr lang="en-NZ" dirty="0"/>
          </a:p>
        </p:txBody>
      </p:sp>
    </p:spTree>
    <p:extLst>
      <p:ext uri="{BB962C8B-B14F-4D97-AF65-F5344CB8AC3E}">
        <p14:creationId xmlns:p14="http://schemas.microsoft.com/office/powerpoint/2010/main" val="2480532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20688"/>
            <a:ext cx="1584176" cy="861774"/>
          </a:xfrm>
          <a:prstGeom prst="rect">
            <a:avLst/>
          </a:prstGeom>
          <a:noFill/>
        </p:spPr>
        <p:txBody>
          <a:bodyPr wrap="square" rtlCol="0">
            <a:spAutoFit/>
          </a:bodyPr>
          <a:lstStyle/>
          <a:p>
            <a:r>
              <a:rPr lang="en-NZ" sz="5000" b="1" dirty="0" smtClean="0">
                <a:solidFill>
                  <a:srgbClr val="7030A0"/>
                </a:solidFill>
              </a:rPr>
              <a:t>A</a:t>
            </a:r>
            <a:r>
              <a:rPr lang="en-NZ" sz="2500" dirty="0" smtClean="0">
                <a:solidFill>
                  <a:srgbClr val="7030A0"/>
                </a:solidFill>
              </a:rPr>
              <a:t>nalysis-</a:t>
            </a:r>
            <a:endParaRPr lang="en-NZ" sz="5000" b="1" dirty="0" smtClean="0">
              <a:solidFill>
                <a:srgbClr val="7030A0"/>
              </a:solidFill>
            </a:endParaRPr>
          </a:p>
        </p:txBody>
      </p:sp>
      <p:sp>
        <p:nvSpPr>
          <p:cNvPr id="3" name="TextBox 2"/>
          <p:cNvSpPr txBox="1"/>
          <p:nvPr/>
        </p:nvSpPr>
        <p:spPr>
          <a:xfrm>
            <a:off x="496077" y="1606297"/>
            <a:ext cx="8352928" cy="3170099"/>
          </a:xfrm>
          <a:prstGeom prst="rect">
            <a:avLst/>
          </a:prstGeom>
          <a:noFill/>
        </p:spPr>
        <p:txBody>
          <a:bodyPr wrap="square" rtlCol="0">
            <a:spAutoFit/>
          </a:bodyPr>
          <a:lstStyle/>
          <a:p>
            <a:pPr marL="342900" indent="-342900">
              <a:buFont typeface="Arial" panose="020B0604020202020204" pitchFamily="34" charset="0"/>
              <a:buChar char="•"/>
            </a:pPr>
            <a:r>
              <a:rPr lang="en-NZ" sz="2500" dirty="0" smtClean="0"/>
              <a:t>REGRESSION LINE</a:t>
            </a:r>
            <a:endParaRPr lang="en-NZ" sz="2500" dirty="0"/>
          </a:p>
          <a:p>
            <a:pPr marL="800100" lvl="1" indent="-342900">
              <a:buFont typeface="Arial" panose="020B0604020202020204" pitchFamily="34" charset="0"/>
              <a:buChar char="•"/>
            </a:pPr>
            <a:r>
              <a:rPr lang="en-NZ" sz="2500" dirty="0" smtClean="0"/>
              <a:t>interpret the regression line for your data</a:t>
            </a:r>
          </a:p>
          <a:p>
            <a:pPr marL="800100" lvl="1" indent="-342900">
              <a:buFont typeface="Arial" panose="020B0604020202020204" pitchFamily="34" charset="0"/>
              <a:buChar char="•"/>
            </a:pPr>
            <a:r>
              <a:rPr lang="en-NZ" sz="2500" dirty="0" smtClean="0"/>
              <a:t>state that it is only giving the average increase over the whole graph</a:t>
            </a:r>
            <a:endParaRPr lang="en-NZ" sz="2500" dirty="0"/>
          </a:p>
          <a:p>
            <a:endParaRPr lang="en-NZ" sz="2500" dirty="0"/>
          </a:p>
          <a:p>
            <a:r>
              <a:rPr lang="en-NZ" sz="2500" dirty="0" smtClean="0">
                <a:solidFill>
                  <a:srgbClr val="00B0F0"/>
                </a:solidFill>
              </a:rPr>
              <a:t>the regression line </a:t>
            </a:r>
            <a:r>
              <a:rPr lang="en-NZ" sz="2500" b="1" i="1" dirty="0" smtClean="0">
                <a:solidFill>
                  <a:schemeClr val="accent6">
                    <a:lumMod val="75000"/>
                  </a:schemeClr>
                </a:solidFill>
              </a:rPr>
              <a:t>weight = 217.97 x Engine size + 812.32 </a:t>
            </a:r>
            <a:r>
              <a:rPr lang="en-NZ" sz="2500" i="1" dirty="0" smtClean="0">
                <a:solidFill>
                  <a:srgbClr val="00B0F0"/>
                </a:solidFill>
              </a:rPr>
              <a:t>means that for every one litre in increase in engine size, the weight of the car increases by 217.97 kg on </a:t>
            </a:r>
            <a:r>
              <a:rPr lang="en-NZ" sz="2500" b="1" i="1" dirty="0" smtClean="0">
                <a:solidFill>
                  <a:srgbClr val="00B0F0"/>
                </a:solidFill>
              </a:rPr>
              <a:t>average</a:t>
            </a:r>
            <a:r>
              <a:rPr lang="en-NZ" sz="2500" i="1" dirty="0" smtClean="0">
                <a:solidFill>
                  <a:srgbClr val="00B0F0"/>
                </a:solidFill>
              </a:rPr>
              <a:t>.</a:t>
            </a:r>
            <a:endParaRPr lang="en-NZ" sz="2500" dirty="0" smtClean="0">
              <a:solidFill>
                <a:srgbClr val="00B0F0"/>
              </a:solidFill>
            </a:endParaRPr>
          </a:p>
        </p:txBody>
      </p:sp>
      <p:sp>
        <p:nvSpPr>
          <p:cNvPr id="4" name="TextBox 3"/>
          <p:cNvSpPr txBox="1"/>
          <p:nvPr/>
        </p:nvSpPr>
        <p:spPr>
          <a:xfrm>
            <a:off x="496077" y="5229200"/>
            <a:ext cx="2707771" cy="369332"/>
          </a:xfrm>
          <a:prstGeom prst="rect">
            <a:avLst/>
          </a:prstGeom>
          <a:noFill/>
        </p:spPr>
        <p:txBody>
          <a:bodyPr wrap="square" rtlCol="0">
            <a:spAutoFit/>
          </a:bodyPr>
          <a:lstStyle/>
          <a:p>
            <a:r>
              <a:rPr lang="en-NZ" b="1" dirty="0" smtClean="0">
                <a:solidFill>
                  <a:srgbClr val="FF0000"/>
                </a:solidFill>
              </a:rPr>
              <a:t>NB. include your units</a:t>
            </a:r>
            <a:endParaRPr lang="en-NZ" b="1" dirty="0">
              <a:solidFill>
                <a:srgbClr val="FF0000"/>
              </a:solidFill>
            </a:endParaRPr>
          </a:p>
        </p:txBody>
      </p:sp>
    </p:spTree>
    <p:extLst>
      <p:ext uri="{BB962C8B-B14F-4D97-AF65-F5344CB8AC3E}">
        <p14:creationId xmlns:p14="http://schemas.microsoft.com/office/powerpoint/2010/main" val="3749980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20688"/>
            <a:ext cx="1584176" cy="861774"/>
          </a:xfrm>
          <a:prstGeom prst="rect">
            <a:avLst/>
          </a:prstGeom>
          <a:noFill/>
        </p:spPr>
        <p:txBody>
          <a:bodyPr wrap="square" rtlCol="0">
            <a:spAutoFit/>
          </a:bodyPr>
          <a:lstStyle/>
          <a:p>
            <a:r>
              <a:rPr lang="en-NZ" sz="5000" b="1" dirty="0" smtClean="0">
                <a:solidFill>
                  <a:srgbClr val="7030A0"/>
                </a:solidFill>
              </a:rPr>
              <a:t>A</a:t>
            </a:r>
            <a:r>
              <a:rPr lang="en-NZ" sz="2500" dirty="0" smtClean="0">
                <a:solidFill>
                  <a:srgbClr val="7030A0"/>
                </a:solidFill>
              </a:rPr>
              <a:t>nalysis-</a:t>
            </a:r>
            <a:endParaRPr lang="en-NZ" sz="5000" b="1" dirty="0" smtClean="0">
              <a:solidFill>
                <a:srgbClr val="7030A0"/>
              </a:solidFill>
            </a:endParaRPr>
          </a:p>
        </p:txBody>
      </p:sp>
      <p:sp>
        <p:nvSpPr>
          <p:cNvPr id="3" name="TextBox 2"/>
          <p:cNvSpPr txBox="1"/>
          <p:nvPr/>
        </p:nvSpPr>
        <p:spPr>
          <a:xfrm>
            <a:off x="496077" y="1606297"/>
            <a:ext cx="8352928" cy="3554819"/>
          </a:xfrm>
          <a:prstGeom prst="rect">
            <a:avLst/>
          </a:prstGeom>
          <a:noFill/>
        </p:spPr>
        <p:txBody>
          <a:bodyPr wrap="square" rtlCol="0">
            <a:spAutoFit/>
          </a:bodyPr>
          <a:lstStyle/>
          <a:p>
            <a:pPr marL="342900" indent="-342900">
              <a:buFont typeface="Arial" panose="020B0604020202020204" pitchFamily="34" charset="0"/>
              <a:buChar char="•"/>
            </a:pPr>
            <a:r>
              <a:rPr lang="en-NZ" sz="2500" dirty="0" smtClean="0"/>
              <a:t>PREDICTIONS</a:t>
            </a:r>
          </a:p>
          <a:p>
            <a:pPr marL="800100" lvl="1" indent="-342900">
              <a:buFont typeface="Arial" panose="020B0604020202020204" pitchFamily="34" charset="0"/>
              <a:buChar char="•"/>
            </a:pPr>
            <a:r>
              <a:rPr lang="en-NZ" sz="2500" dirty="0" smtClean="0"/>
              <a:t>use your regression line to make at least two predictions</a:t>
            </a:r>
          </a:p>
          <a:p>
            <a:pPr marL="1257300" lvl="2" indent="-342900">
              <a:buFont typeface="Wingdings" panose="05000000000000000000" pitchFamily="2" charset="2"/>
              <a:buChar char="§"/>
            </a:pPr>
            <a:r>
              <a:rPr lang="en-NZ" sz="2500" dirty="0" smtClean="0"/>
              <a:t>one using interpolation </a:t>
            </a:r>
            <a:r>
              <a:rPr lang="en-NZ" sz="2000" dirty="0" smtClean="0"/>
              <a:t>(a prediction within the data range)</a:t>
            </a:r>
          </a:p>
          <a:p>
            <a:pPr marL="1257300" lvl="2" indent="-342900">
              <a:buFont typeface="Wingdings" panose="05000000000000000000" pitchFamily="2" charset="2"/>
              <a:buChar char="§"/>
            </a:pPr>
            <a:r>
              <a:rPr lang="en-NZ" sz="2500" dirty="0"/>
              <a:t>one using </a:t>
            </a:r>
            <a:r>
              <a:rPr lang="en-NZ" sz="2500" dirty="0" smtClean="0"/>
              <a:t>extrapolation </a:t>
            </a:r>
            <a:r>
              <a:rPr lang="en-NZ" sz="2000" dirty="0"/>
              <a:t>(a prediction </a:t>
            </a:r>
            <a:r>
              <a:rPr lang="en-NZ" sz="2000" dirty="0" smtClean="0"/>
              <a:t>outside </a:t>
            </a:r>
            <a:r>
              <a:rPr lang="en-NZ" sz="2000" dirty="0"/>
              <a:t>the data range</a:t>
            </a:r>
            <a:r>
              <a:rPr lang="en-NZ" sz="2000" dirty="0" smtClean="0"/>
              <a:t>)</a:t>
            </a:r>
          </a:p>
          <a:p>
            <a:pPr marL="800100" lvl="1" indent="-342900">
              <a:buFont typeface="Arial" panose="020B0604020202020204" pitchFamily="34" charset="0"/>
              <a:buChar char="•"/>
            </a:pPr>
            <a:r>
              <a:rPr lang="en-NZ" sz="2500" dirty="0" smtClean="0"/>
              <a:t>show your calculation</a:t>
            </a:r>
          </a:p>
          <a:p>
            <a:pPr marL="800100" lvl="1" indent="-342900">
              <a:buFont typeface="Arial" panose="020B0604020202020204" pitchFamily="34" charset="0"/>
              <a:buChar char="•"/>
            </a:pPr>
            <a:r>
              <a:rPr lang="en-NZ" sz="2500" dirty="0" smtClean="0"/>
              <a:t>comment on how reliable you think these predictions are</a:t>
            </a:r>
          </a:p>
          <a:p>
            <a:pPr marL="800100" lvl="1" indent="-342900">
              <a:buFont typeface="Arial" panose="020B0604020202020204" pitchFamily="34" charset="0"/>
              <a:buChar char="•"/>
            </a:pPr>
            <a:r>
              <a:rPr lang="en-NZ" sz="2500" dirty="0" smtClean="0"/>
              <a:t>round your prediction to match the original data </a:t>
            </a:r>
          </a:p>
          <a:p>
            <a:pPr marL="800100" lvl="1" indent="-342900">
              <a:buFont typeface="Arial" panose="020B0604020202020204" pitchFamily="34" charset="0"/>
              <a:buChar char="•"/>
            </a:pPr>
            <a:r>
              <a:rPr lang="en-NZ" sz="2500" dirty="0" smtClean="0"/>
              <a:t>How widely can these predictions be used?</a:t>
            </a:r>
            <a:endParaRPr lang="en-NZ" sz="2500" dirty="0"/>
          </a:p>
        </p:txBody>
      </p:sp>
    </p:spTree>
    <p:extLst>
      <p:ext uri="{BB962C8B-B14F-4D97-AF65-F5344CB8AC3E}">
        <p14:creationId xmlns:p14="http://schemas.microsoft.com/office/powerpoint/2010/main" val="3221345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20688"/>
            <a:ext cx="1584176" cy="861774"/>
          </a:xfrm>
          <a:prstGeom prst="rect">
            <a:avLst/>
          </a:prstGeom>
          <a:noFill/>
        </p:spPr>
        <p:txBody>
          <a:bodyPr wrap="square" rtlCol="0">
            <a:spAutoFit/>
          </a:bodyPr>
          <a:lstStyle/>
          <a:p>
            <a:r>
              <a:rPr lang="en-NZ" sz="5000" b="1" dirty="0" smtClean="0">
                <a:solidFill>
                  <a:srgbClr val="7030A0"/>
                </a:solidFill>
              </a:rPr>
              <a:t>A</a:t>
            </a:r>
            <a:r>
              <a:rPr lang="en-NZ" sz="2500" dirty="0" smtClean="0">
                <a:solidFill>
                  <a:srgbClr val="7030A0"/>
                </a:solidFill>
              </a:rPr>
              <a:t>nalysis-</a:t>
            </a:r>
            <a:endParaRPr lang="en-NZ" sz="5000" b="1" dirty="0" smtClean="0">
              <a:solidFill>
                <a:srgbClr val="7030A0"/>
              </a:solidFill>
            </a:endParaRPr>
          </a:p>
        </p:txBody>
      </p:sp>
      <p:sp>
        <p:nvSpPr>
          <p:cNvPr id="3" name="Rectangle 2"/>
          <p:cNvSpPr/>
          <p:nvPr/>
        </p:nvSpPr>
        <p:spPr>
          <a:xfrm>
            <a:off x="539552" y="1628800"/>
            <a:ext cx="8424936" cy="3554819"/>
          </a:xfrm>
          <a:prstGeom prst="rect">
            <a:avLst/>
          </a:prstGeom>
        </p:spPr>
        <p:txBody>
          <a:bodyPr wrap="square">
            <a:spAutoFit/>
          </a:bodyPr>
          <a:lstStyle/>
          <a:p>
            <a:pPr marL="342900" indent="-342900">
              <a:buFont typeface="Arial" panose="020B0604020202020204" pitchFamily="34" charset="0"/>
              <a:buChar char="•"/>
            </a:pPr>
            <a:r>
              <a:rPr lang="en-NZ" sz="2500" dirty="0" smtClean="0"/>
              <a:t>PREDICTIONS</a:t>
            </a:r>
          </a:p>
          <a:p>
            <a:pPr lvl="1"/>
            <a:r>
              <a:rPr lang="en-NZ" sz="2500" dirty="0" smtClean="0">
                <a:solidFill>
                  <a:schemeClr val="accent6"/>
                </a:solidFill>
              </a:rPr>
              <a:t>Interpolation</a:t>
            </a:r>
          </a:p>
          <a:p>
            <a:pPr lvl="1"/>
            <a:endParaRPr lang="en-NZ" sz="2500" dirty="0"/>
          </a:p>
          <a:p>
            <a:pPr lvl="1"/>
            <a:r>
              <a:rPr lang="en-NZ" sz="2500" dirty="0" smtClean="0">
                <a:solidFill>
                  <a:srgbClr val="00B0F0"/>
                </a:solidFill>
              </a:rPr>
              <a:t>217.97 x 3 + 812.32 = 1466.23</a:t>
            </a:r>
          </a:p>
          <a:p>
            <a:pPr lvl="1"/>
            <a:endParaRPr lang="en-NZ" sz="2500" dirty="0" smtClean="0"/>
          </a:p>
          <a:p>
            <a:pPr lvl="1"/>
            <a:r>
              <a:rPr lang="en-NZ" sz="2500" dirty="0" smtClean="0">
                <a:solidFill>
                  <a:srgbClr val="00B0F0"/>
                </a:solidFill>
              </a:rPr>
              <a:t>Based on my regression line I would predict that a car with a 3 litre engine would weigh approximately 170 kg. I am confident in this prediction as it is right in the middle of my data range and I have similar values to this result.</a:t>
            </a:r>
            <a:endParaRPr lang="en-NZ" sz="2500" dirty="0">
              <a:solidFill>
                <a:srgbClr val="00B0F0"/>
              </a:solidFill>
            </a:endParaRPr>
          </a:p>
        </p:txBody>
      </p:sp>
      <p:sp>
        <p:nvSpPr>
          <p:cNvPr id="4" name="Line Callout 1 3"/>
          <p:cNvSpPr/>
          <p:nvPr/>
        </p:nvSpPr>
        <p:spPr>
          <a:xfrm>
            <a:off x="6263564" y="620688"/>
            <a:ext cx="2232248" cy="1512168"/>
          </a:xfrm>
          <a:prstGeom prst="borderCallout1">
            <a:avLst>
              <a:gd name="adj1" fmla="val 98459"/>
              <a:gd name="adj2" fmla="val 50009"/>
              <a:gd name="adj3" fmla="val 208702"/>
              <a:gd name="adj4" fmla="val 318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substitute 3 into your regression line formula to get this value</a:t>
            </a:r>
            <a:endParaRPr lang="en-NZ" dirty="0"/>
          </a:p>
        </p:txBody>
      </p:sp>
    </p:spTree>
    <p:extLst>
      <p:ext uri="{BB962C8B-B14F-4D97-AF65-F5344CB8AC3E}">
        <p14:creationId xmlns:p14="http://schemas.microsoft.com/office/powerpoint/2010/main" val="3241420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20688"/>
            <a:ext cx="1584176" cy="861774"/>
          </a:xfrm>
          <a:prstGeom prst="rect">
            <a:avLst/>
          </a:prstGeom>
          <a:noFill/>
        </p:spPr>
        <p:txBody>
          <a:bodyPr wrap="square" rtlCol="0">
            <a:spAutoFit/>
          </a:bodyPr>
          <a:lstStyle/>
          <a:p>
            <a:r>
              <a:rPr lang="en-NZ" sz="5000" b="1" dirty="0" smtClean="0">
                <a:solidFill>
                  <a:srgbClr val="7030A0"/>
                </a:solidFill>
              </a:rPr>
              <a:t>A</a:t>
            </a:r>
            <a:r>
              <a:rPr lang="en-NZ" sz="2500" dirty="0" smtClean="0">
                <a:solidFill>
                  <a:srgbClr val="7030A0"/>
                </a:solidFill>
              </a:rPr>
              <a:t>nalysis-</a:t>
            </a:r>
            <a:endParaRPr lang="en-NZ" sz="5000" b="1" dirty="0" smtClean="0">
              <a:solidFill>
                <a:srgbClr val="7030A0"/>
              </a:solidFill>
            </a:endParaRPr>
          </a:p>
        </p:txBody>
      </p:sp>
      <p:sp>
        <p:nvSpPr>
          <p:cNvPr id="3" name="Rectangle 2"/>
          <p:cNvSpPr/>
          <p:nvPr/>
        </p:nvSpPr>
        <p:spPr>
          <a:xfrm>
            <a:off x="539552" y="1628800"/>
            <a:ext cx="8424936" cy="3554819"/>
          </a:xfrm>
          <a:prstGeom prst="rect">
            <a:avLst/>
          </a:prstGeom>
        </p:spPr>
        <p:txBody>
          <a:bodyPr wrap="square">
            <a:spAutoFit/>
          </a:bodyPr>
          <a:lstStyle/>
          <a:p>
            <a:pPr marL="342900" indent="-342900">
              <a:buFont typeface="Arial" panose="020B0604020202020204" pitchFamily="34" charset="0"/>
              <a:buChar char="•"/>
            </a:pPr>
            <a:r>
              <a:rPr lang="en-NZ" sz="2500" dirty="0" smtClean="0"/>
              <a:t>PREDICTIONS</a:t>
            </a:r>
          </a:p>
          <a:p>
            <a:pPr lvl="1"/>
            <a:r>
              <a:rPr lang="en-NZ" sz="2500" dirty="0" smtClean="0">
                <a:solidFill>
                  <a:schemeClr val="accent6"/>
                </a:solidFill>
              </a:rPr>
              <a:t>Extrapolation</a:t>
            </a:r>
          </a:p>
          <a:p>
            <a:pPr lvl="1"/>
            <a:endParaRPr lang="en-NZ" sz="2500" dirty="0"/>
          </a:p>
          <a:p>
            <a:pPr lvl="1"/>
            <a:r>
              <a:rPr lang="en-NZ" sz="2500" dirty="0" smtClean="0">
                <a:solidFill>
                  <a:srgbClr val="00B0F0"/>
                </a:solidFill>
              </a:rPr>
              <a:t>217.97 x 10 + 812.32</a:t>
            </a:r>
          </a:p>
          <a:p>
            <a:pPr lvl="1"/>
            <a:endParaRPr lang="en-NZ" sz="2500" dirty="0" smtClean="0"/>
          </a:p>
          <a:p>
            <a:pPr lvl="1"/>
            <a:r>
              <a:rPr lang="en-NZ" sz="2500" dirty="0" smtClean="0">
                <a:solidFill>
                  <a:srgbClr val="00B0F0"/>
                </a:solidFill>
              </a:rPr>
              <a:t>Based on my regression line I would predict that a car with a 10 litre engine would weigh approximately 2990 kg. I can not be confident in this prediction as </a:t>
            </a:r>
            <a:r>
              <a:rPr lang="en-NZ" sz="2500" dirty="0" err="1" smtClean="0">
                <a:solidFill>
                  <a:srgbClr val="00B0F0"/>
                </a:solidFill>
              </a:rPr>
              <a:t>i</a:t>
            </a:r>
            <a:r>
              <a:rPr lang="en-NZ" sz="2500" dirty="0" smtClean="0">
                <a:solidFill>
                  <a:srgbClr val="00B0F0"/>
                </a:solidFill>
              </a:rPr>
              <a:t> do not have any cars to compare it to.</a:t>
            </a:r>
            <a:endParaRPr lang="en-NZ" sz="2500" dirty="0">
              <a:solidFill>
                <a:srgbClr val="00B0F0"/>
              </a:solidFill>
            </a:endParaRPr>
          </a:p>
        </p:txBody>
      </p:sp>
      <p:sp>
        <p:nvSpPr>
          <p:cNvPr id="4" name="Line Callout 1 3"/>
          <p:cNvSpPr/>
          <p:nvPr/>
        </p:nvSpPr>
        <p:spPr>
          <a:xfrm>
            <a:off x="6263564" y="620688"/>
            <a:ext cx="2232248" cy="1512168"/>
          </a:xfrm>
          <a:prstGeom prst="borderCallout1">
            <a:avLst>
              <a:gd name="adj1" fmla="val 98459"/>
              <a:gd name="adj2" fmla="val 50009"/>
              <a:gd name="adj3" fmla="val 223623"/>
              <a:gd name="adj4" fmla="val 350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substitute 3 into your regression line formula to get this value</a:t>
            </a:r>
            <a:endParaRPr lang="en-NZ" dirty="0"/>
          </a:p>
        </p:txBody>
      </p:sp>
    </p:spTree>
    <p:extLst>
      <p:ext uri="{BB962C8B-B14F-4D97-AF65-F5344CB8AC3E}">
        <p14:creationId xmlns:p14="http://schemas.microsoft.com/office/powerpoint/2010/main" val="1805278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20688"/>
            <a:ext cx="1584176" cy="861774"/>
          </a:xfrm>
          <a:prstGeom prst="rect">
            <a:avLst/>
          </a:prstGeom>
          <a:noFill/>
        </p:spPr>
        <p:txBody>
          <a:bodyPr wrap="square" rtlCol="0">
            <a:spAutoFit/>
          </a:bodyPr>
          <a:lstStyle/>
          <a:p>
            <a:r>
              <a:rPr lang="en-NZ" sz="5000" b="1" dirty="0" smtClean="0">
                <a:solidFill>
                  <a:srgbClr val="7030A0"/>
                </a:solidFill>
              </a:rPr>
              <a:t>A</a:t>
            </a:r>
            <a:r>
              <a:rPr lang="en-NZ" sz="2500" dirty="0" smtClean="0">
                <a:solidFill>
                  <a:srgbClr val="7030A0"/>
                </a:solidFill>
              </a:rPr>
              <a:t>nalysis-</a:t>
            </a:r>
            <a:endParaRPr lang="en-NZ" sz="5000" b="1" dirty="0" smtClean="0">
              <a:solidFill>
                <a:srgbClr val="7030A0"/>
              </a:solidFill>
            </a:endParaRPr>
          </a:p>
        </p:txBody>
      </p:sp>
      <p:sp>
        <p:nvSpPr>
          <p:cNvPr id="3" name="Rectangle 2"/>
          <p:cNvSpPr/>
          <p:nvPr/>
        </p:nvSpPr>
        <p:spPr>
          <a:xfrm>
            <a:off x="123984" y="1628800"/>
            <a:ext cx="5168096" cy="1400383"/>
          </a:xfrm>
          <a:prstGeom prst="rect">
            <a:avLst/>
          </a:prstGeom>
        </p:spPr>
        <p:txBody>
          <a:bodyPr wrap="square">
            <a:spAutoFit/>
          </a:bodyPr>
          <a:lstStyle/>
          <a:p>
            <a:pPr marL="342900" indent="-342900">
              <a:buFont typeface="Arial" panose="020B0604020202020204" pitchFamily="34" charset="0"/>
              <a:buChar char="•"/>
            </a:pPr>
            <a:r>
              <a:rPr lang="en-NZ" sz="2500" dirty="0" smtClean="0"/>
              <a:t>CONFIDENCE IN PREDICTIONS</a:t>
            </a:r>
          </a:p>
          <a:p>
            <a:pPr marL="800100" lvl="1" indent="-342900">
              <a:buFont typeface="Arial" panose="020B0604020202020204" pitchFamily="34" charset="0"/>
              <a:buChar char="•"/>
            </a:pPr>
            <a:r>
              <a:rPr lang="en-NZ" sz="2000" dirty="0" smtClean="0"/>
              <a:t>add dotted lines manually to your graph</a:t>
            </a:r>
          </a:p>
          <a:p>
            <a:pPr marL="800100" lvl="1" indent="-342900">
              <a:buFont typeface="Arial" panose="020B0604020202020204" pitchFamily="34" charset="0"/>
              <a:buChar char="•"/>
            </a:pPr>
            <a:r>
              <a:rPr lang="en-NZ" sz="2000" dirty="0" smtClean="0"/>
              <a:t>you can now see the values the weight of the car lies between </a:t>
            </a:r>
            <a:endParaRPr lang="en-NZ" sz="2000" dirty="0"/>
          </a:p>
        </p:txBody>
      </p:sp>
      <p:grpSp>
        <p:nvGrpSpPr>
          <p:cNvPr id="5" name="Group 4"/>
          <p:cNvGrpSpPr/>
          <p:nvPr/>
        </p:nvGrpSpPr>
        <p:grpSpPr>
          <a:xfrm>
            <a:off x="5148064" y="383550"/>
            <a:ext cx="3609340" cy="3275330"/>
            <a:chOff x="0" y="0"/>
            <a:chExt cx="3609340" cy="3275330"/>
          </a:xfrm>
        </p:grpSpPr>
        <p:grpSp>
          <p:nvGrpSpPr>
            <p:cNvPr id="6" name="Group 5"/>
            <p:cNvGrpSpPr/>
            <p:nvPr/>
          </p:nvGrpSpPr>
          <p:grpSpPr>
            <a:xfrm>
              <a:off x="0" y="0"/>
              <a:ext cx="3609340" cy="3275330"/>
              <a:chOff x="0" y="0"/>
              <a:chExt cx="3609340" cy="3275413"/>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0" y="47708"/>
                <a:ext cx="3609340" cy="3227705"/>
              </a:xfrm>
              <a:prstGeom prst="rect">
                <a:avLst/>
              </a:prstGeom>
              <a:ln>
                <a:noFill/>
              </a:ln>
              <a:extLst>
                <a:ext uri="{53640926-AAD7-44D8-BBD7-CCE9431645EC}">
                  <a14:shadowObscured xmlns:a14="http://schemas.microsoft.com/office/drawing/2010/main"/>
                </a:ext>
              </a:extLst>
            </p:spPr>
          </p:pic>
          <p:cxnSp>
            <p:nvCxnSpPr>
              <p:cNvPr id="11" name="Straight Connector 10"/>
              <p:cNvCxnSpPr/>
              <p:nvPr/>
            </p:nvCxnSpPr>
            <p:spPr>
              <a:xfrm flipV="1">
                <a:off x="445273" y="0"/>
                <a:ext cx="2186305" cy="181229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516834" y="214686"/>
                <a:ext cx="2878373" cy="2385965"/>
              </a:xfrm>
              <a:prstGeom prst="line">
                <a:avLst/>
              </a:prstGeom>
              <a:ln>
                <a:prstDash val="dash"/>
              </a:ln>
            </p:spPr>
            <p:style>
              <a:lnRef idx="1">
                <a:schemeClr val="dk1"/>
              </a:lnRef>
              <a:fillRef idx="0">
                <a:schemeClr val="dk1"/>
              </a:fillRef>
              <a:effectRef idx="0">
                <a:schemeClr val="dk1"/>
              </a:effectRef>
              <a:fontRef idx="minor">
                <a:schemeClr val="tx1"/>
              </a:fontRef>
            </p:style>
          </p:cxnSp>
        </p:grpSp>
        <p:cxnSp>
          <p:nvCxnSpPr>
            <p:cNvPr id="7" name="Straight Connector 6"/>
            <p:cNvCxnSpPr/>
            <p:nvPr/>
          </p:nvCxnSpPr>
          <p:spPr>
            <a:xfrm flipV="1">
              <a:off x="1828800" y="659958"/>
              <a:ext cx="0" cy="21548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32737" y="1510747"/>
              <a:ext cx="129606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32737" y="675860"/>
              <a:ext cx="129606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323528" y="3658880"/>
            <a:ext cx="7056784" cy="1323439"/>
          </a:xfrm>
          <a:prstGeom prst="rect">
            <a:avLst/>
          </a:prstGeom>
          <a:noFill/>
        </p:spPr>
        <p:txBody>
          <a:bodyPr wrap="square" rtlCol="0">
            <a:spAutoFit/>
          </a:bodyPr>
          <a:lstStyle/>
          <a:p>
            <a:r>
              <a:rPr lang="en-NZ" sz="2000" dirty="0" smtClean="0">
                <a:solidFill>
                  <a:srgbClr val="00B0F0"/>
                </a:solidFill>
              </a:rPr>
              <a:t>From the graph I can now see the prediction I made earlier for a car with a 3 litre engine is likely to lie between 1280 kg and 1650 kg (as shown by the light grey lines) and is unlikely to be exactly 1470kg. </a:t>
            </a:r>
            <a:endParaRPr lang="en-NZ" sz="2000" dirty="0">
              <a:solidFill>
                <a:srgbClr val="00B0F0"/>
              </a:solidFill>
            </a:endParaRPr>
          </a:p>
        </p:txBody>
      </p:sp>
    </p:spTree>
    <p:extLst>
      <p:ext uri="{BB962C8B-B14F-4D97-AF65-F5344CB8AC3E}">
        <p14:creationId xmlns:p14="http://schemas.microsoft.com/office/powerpoint/2010/main" val="2570224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20688"/>
            <a:ext cx="1584176" cy="861774"/>
          </a:xfrm>
          <a:prstGeom prst="rect">
            <a:avLst/>
          </a:prstGeom>
          <a:noFill/>
        </p:spPr>
        <p:txBody>
          <a:bodyPr wrap="square" rtlCol="0">
            <a:spAutoFit/>
          </a:bodyPr>
          <a:lstStyle/>
          <a:p>
            <a:r>
              <a:rPr lang="en-NZ" sz="5000" b="1" dirty="0" smtClean="0">
                <a:solidFill>
                  <a:srgbClr val="7030A0"/>
                </a:solidFill>
              </a:rPr>
              <a:t>A</a:t>
            </a:r>
            <a:r>
              <a:rPr lang="en-NZ" sz="2500" dirty="0" smtClean="0">
                <a:solidFill>
                  <a:srgbClr val="7030A0"/>
                </a:solidFill>
              </a:rPr>
              <a:t>nalysis-</a:t>
            </a:r>
            <a:endParaRPr lang="en-NZ" sz="5000" b="1" dirty="0" smtClean="0">
              <a:solidFill>
                <a:srgbClr val="7030A0"/>
              </a:solidFill>
            </a:endParaRPr>
          </a:p>
        </p:txBody>
      </p:sp>
      <p:sp>
        <p:nvSpPr>
          <p:cNvPr id="3" name="TextBox 2"/>
          <p:cNvSpPr txBox="1"/>
          <p:nvPr/>
        </p:nvSpPr>
        <p:spPr>
          <a:xfrm>
            <a:off x="496077" y="1606297"/>
            <a:ext cx="8352928" cy="4324261"/>
          </a:xfrm>
          <a:prstGeom prst="rect">
            <a:avLst/>
          </a:prstGeom>
          <a:noFill/>
        </p:spPr>
        <p:txBody>
          <a:bodyPr wrap="square" rtlCol="0">
            <a:spAutoFit/>
          </a:bodyPr>
          <a:lstStyle/>
          <a:p>
            <a:pPr marL="342900" indent="-342900">
              <a:buFont typeface="Arial" panose="020B0604020202020204" pitchFamily="34" charset="0"/>
              <a:buChar char="•"/>
            </a:pPr>
            <a:r>
              <a:rPr lang="en-NZ" sz="2500" dirty="0" smtClean="0"/>
              <a:t>CAUSATION</a:t>
            </a:r>
          </a:p>
          <a:p>
            <a:r>
              <a:rPr lang="en-NZ" sz="2500" dirty="0"/>
              <a:t>	</a:t>
            </a:r>
            <a:r>
              <a:rPr lang="en-NZ" sz="2000" dirty="0" smtClean="0"/>
              <a:t>a causal relationship exists if the occurrence of the first event causes 	the second. Examples of this might be hot weather and the sales of 	ice cream, or the amount of revision done and the final result.</a:t>
            </a:r>
          </a:p>
          <a:p>
            <a:endParaRPr lang="en-NZ" sz="2000" dirty="0"/>
          </a:p>
          <a:p>
            <a:r>
              <a:rPr lang="en-NZ" sz="2000" dirty="0" smtClean="0"/>
              <a:t>Causal relationships can only be determined by controlled experiments.</a:t>
            </a:r>
          </a:p>
          <a:p>
            <a:endParaRPr lang="en-NZ" sz="2000" dirty="0"/>
          </a:p>
          <a:p>
            <a:r>
              <a:rPr lang="en-NZ" sz="2000" dirty="0" smtClean="0"/>
              <a:t>A lurking variable is a variable that is responsible for the relationship between your x and y variables. For  example, a positive correlation exists between shoe size and reading ability but increasing a person’s shoe size does not increase their reading ability. The lurking variable here that influences the other two is age!</a:t>
            </a:r>
          </a:p>
          <a:p>
            <a:endParaRPr lang="en-NZ" sz="2500" dirty="0"/>
          </a:p>
        </p:txBody>
      </p:sp>
    </p:spTree>
    <p:extLst>
      <p:ext uri="{BB962C8B-B14F-4D97-AF65-F5344CB8AC3E}">
        <p14:creationId xmlns:p14="http://schemas.microsoft.com/office/powerpoint/2010/main" val="2542485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20688"/>
            <a:ext cx="1584176" cy="861774"/>
          </a:xfrm>
          <a:prstGeom prst="rect">
            <a:avLst/>
          </a:prstGeom>
          <a:noFill/>
        </p:spPr>
        <p:txBody>
          <a:bodyPr wrap="square" rtlCol="0">
            <a:spAutoFit/>
          </a:bodyPr>
          <a:lstStyle/>
          <a:p>
            <a:r>
              <a:rPr lang="en-NZ" sz="5000" b="1" dirty="0" smtClean="0">
                <a:solidFill>
                  <a:srgbClr val="7030A0"/>
                </a:solidFill>
              </a:rPr>
              <a:t>A</a:t>
            </a:r>
            <a:r>
              <a:rPr lang="en-NZ" sz="2500" dirty="0" smtClean="0">
                <a:solidFill>
                  <a:srgbClr val="7030A0"/>
                </a:solidFill>
              </a:rPr>
              <a:t>nalysis-</a:t>
            </a:r>
            <a:endParaRPr lang="en-NZ" sz="5000" b="1" dirty="0" smtClean="0">
              <a:solidFill>
                <a:srgbClr val="7030A0"/>
              </a:solidFill>
            </a:endParaRPr>
          </a:p>
        </p:txBody>
      </p:sp>
      <p:sp>
        <p:nvSpPr>
          <p:cNvPr id="3" name="TextBox 2"/>
          <p:cNvSpPr txBox="1"/>
          <p:nvPr/>
        </p:nvSpPr>
        <p:spPr>
          <a:xfrm>
            <a:off x="323528" y="1612394"/>
            <a:ext cx="5422527" cy="1400383"/>
          </a:xfrm>
          <a:prstGeom prst="rect">
            <a:avLst/>
          </a:prstGeom>
          <a:noFill/>
        </p:spPr>
        <p:txBody>
          <a:bodyPr wrap="square" rtlCol="0">
            <a:spAutoFit/>
          </a:bodyPr>
          <a:lstStyle/>
          <a:p>
            <a:pPr marL="342900" indent="-342900">
              <a:buFont typeface="Arial" panose="020B0604020202020204" pitchFamily="34" charset="0"/>
              <a:buChar char="•"/>
            </a:pPr>
            <a:r>
              <a:rPr lang="en-NZ" sz="2500" dirty="0" smtClean="0"/>
              <a:t>RESIDUALS</a:t>
            </a:r>
          </a:p>
          <a:p>
            <a:pPr marL="800100" lvl="1" indent="-342900">
              <a:buFont typeface="Arial" panose="020B0604020202020204" pitchFamily="34" charset="0"/>
              <a:buChar char="•"/>
            </a:pPr>
            <a:r>
              <a:rPr lang="en-NZ" sz="2000" dirty="0" smtClean="0"/>
              <a:t>use </a:t>
            </a:r>
            <a:r>
              <a:rPr lang="en-NZ" sz="2000" dirty="0" err="1" smtClean="0"/>
              <a:t>iNZight</a:t>
            </a:r>
            <a:r>
              <a:rPr lang="en-NZ" sz="2000" dirty="0" smtClean="0"/>
              <a:t> to create a plot of the residuals</a:t>
            </a:r>
          </a:p>
          <a:p>
            <a:pPr marL="800100" lvl="1" indent="-342900">
              <a:buFont typeface="Arial" panose="020B0604020202020204" pitchFamily="34" charset="0"/>
              <a:buChar char="•"/>
            </a:pPr>
            <a:r>
              <a:rPr lang="en-NZ" sz="2000" dirty="0" smtClean="0"/>
              <a:t>use the plot to justify how accurate you think your predictions are</a:t>
            </a:r>
            <a:endParaRPr lang="en-NZ" sz="2000" dirty="0"/>
          </a:p>
        </p:txBody>
      </p:sp>
      <p:sp>
        <p:nvSpPr>
          <p:cNvPr id="4" name="TextBox 3"/>
          <p:cNvSpPr txBox="1"/>
          <p:nvPr/>
        </p:nvSpPr>
        <p:spPr>
          <a:xfrm>
            <a:off x="467544" y="3501008"/>
            <a:ext cx="7776864" cy="1477328"/>
          </a:xfrm>
          <a:prstGeom prst="rect">
            <a:avLst/>
          </a:prstGeom>
          <a:noFill/>
        </p:spPr>
        <p:txBody>
          <a:bodyPr wrap="square" rtlCol="0">
            <a:spAutoFit/>
          </a:bodyPr>
          <a:lstStyle/>
          <a:p>
            <a:r>
              <a:rPr lang="en-NZ" dirty="0" smtClean="0">
                <a:solidFill>
                  <a:srgbClr val="FF0000"/>
                </a:solidFill>
              </a:rPr>
              <a:t>NB. the dotted line at 0 represents your regression line</a:t>
            </a:r>
          </a:p>
          <a:p>
            <a:r>
              <a:rPr lang="en-NZ" dirty="0" smtClean="0">
                <a:solidFill>
                  <a:srgbClr val="FF0000"/>
                </a:solidFill>
              </a:rPr>
              <a:t>red line – middle of green lines</a:t>
            </a:r>
          </a:p>
          <a:p>
            <a:endParaRPr lang="en-NZ" dirty="0">
              <a:solidFill>
                <a:srgbClr val="FF0000"/>
              </a:solidFill>
            </a:endParaRPr>
          </a:p>
          <a:p>
            <a:r>
              <a:rPr lang="en-NZ" dirty="0" smtClean="0">
                <a:solidFill>
                  <a:srgbClr val="FF0000"/>
                </a:solidFill>
              </a:rPr>
              <a:t>if the red and green lines bend away from your line you should try a different model</a:t>
            </a:r>
            <a:endParaRPr lang="en-NZ" dirty="0">
              <a:solidFill>
                <a:srgbClr val="FF0000"/>
              </a:solidFill>
            </a:endParaRPr>
          </a:p>
        </p:txBody>
      </p:sp>
      <p:sp>
        <p:nvSpPr>
          <p:cNvPr id="5" name="TextBox 4"/>
          <p:cNvSpPr txBox="1"/>
          <p:nvPr/>
        </p:nvSpPr>
        <p:spPr>
          <a:xfrm>
            <a:off x="467544" y="4365104"/>
            <a:ext cx="7776864" cy="369332"/>
          </a:xfrm>
          <a:prstGeom prst="rect">
            <a:avLst/>
          </a:prstGeom>
          <a:noFill/>
        </p:spPr>
        <p:txBody>
          <a:bodyPr wrap="square" rtlCol="0">
            <a:spAutoFit/>
          </a:bodyPr>
          <a:lstStyle/>
          <a:p>
            <a:endParaRPr lang="en-NZ"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7032" y="0"/>
            <a:ext cx="3395663" cy="340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290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TotalTime>
  <Words>543</Words>
  <Application>Microsoft Office PowerPoint</Application>
  <PresentationFormat>On-screen Show (4:3)</PresentationFormat>
  <Paragraphs>70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Bivariate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Reporoa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Series</dc:title>
  <dc:creator>Pam Garnett</dc:creator>
  <cp:lastModifiedBy>Pam Garnett</cp:lastModifiedBy>
  <cp:revision>47</cp:revision>
  <dcterms:created xsi:type="dcterms:W3CDTF">2014-02-02T04:54:09Z</dcterms:created>
  <dcterms:modified xsi:type="dcterms:W3CDTF">2014-03-24T08:34:01Z</dcterms:modified>
</cp:coreProperties>
</file>