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81" r:id="rId3"/>
    <p:sldId id="286" r:id="rId4"/>
    <p:sldId id="308" r:id="rId5"/>
    <p:sldId id="309" r:id="rId6"/>
    <p:sldId id="287" r:id="rId7"/>
    <p:sldId id="288" r:id="rId8"/>
    <p:sldId id="311" r:id="rId9"/>
    <p:sldId id="314" r:id="rId10"/>
    <p:sldId id="310" r:id="rId11"/>
    <p:sldId id="315" r:id="rId12"/>
    <p:sldId id="312" r:id="rId13"/>
    <p:sldId id="316" r:id="rId14"/>
    <p:sldId id="313" r:id="rId15"/>
    <p:sldId id="318" r:id="rId16"/>
    <p:sldId id="319" r:id="rId17"/>
    <p:sldId id="320" r:id="rId18"/>
    <p:sldId id="321" r:id="rId19"/>
    <p:sldId id="317" r:id="rId20"/>
    <p:sldId id="290" r:id="rId21"/>
    <p:sldId id="291" r:id="rId22"/>
    <p:sldId id="322" r:id="rId23"/>
    <p:sldId id="323" r:id="rId24"/>
    <p:sldId id="292" r:id="rId25"/>
    <p:sldId id="327" r:id="rId26"/>
    <p:sldId id="324" r:id="rId27"/>
    <p:sldId id="325" r:id="rId28"/>
    <p:sldId id="326" r:id="rId29"/>
    <p:sldId id="293" r:id="rId30"/>
    <p:sldId id="294" r:id="rId31"/>
    <p:sldId id="330" r:id="rId32"/>
    <p:sldId id="295" r:id="rId33"/>
    <p:sldId id="296" r:id="rId34"/>
    <p:sldId id="297" r:id="rId35"/>
    <p:sldId id="331" r:id="rId36"/>
    <p:sldId id="328" r:id="rId37"/>
    <p:sldId id="329" r:id="rId38"/>
    <p:sldId id="298" r:id="rId39"/>
    <p:sldId id="299" r:id="rId40"/>
    <p:sldId id="300" r:id="rId41"/>
    <p:sldId id="333" r:id="rId42"/>
    <p:sldId id="301" r:id="rId43"/>
    <p:sldId id="302" r:id="rId44"/>
    <p:sldId id="303" r:id="rId45"/>
    <p:sldId id="334" r:id="rId46"/>
    <p:sldId id="335" r:id="rId47"/>
    <p:sldId id="304" r:id="rId48"/>
    <p:sldId id="305" r:id="rId49"/>
    <p:sldId id="306" r:id="rId50"/>
    <p:sldId id="336" r:id="rId51"/>
    <p:sldId id="337" r:id="rId52"/>
    <p:sldId id="307" r:id="rId53"/>
    <p:sldId id="338" r:id="rId54"/>
    <p:sldId id="339" r:id="rId55"/>
    <p:sldId id="340" r:id="rId56"/>
    <p:sldId id="342" r:id="rId57"/>
    <p:sldId id="344" r:id="rId58"/>
    <p:sldId id="345" r:id="rId59"/>
    <p:sldId id="347" r:id="rId60"/>
    <p:sldId id="346" r:id="rId61"/>
    <p:sldId id="341" r:id="rId62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984CB1BB-D0CD-438B-95E9-63DEE76231D9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3A470A80-C3F9-4F00-9BFC-44BC4470B9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85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946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4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73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223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347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57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89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65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47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550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DF22-A010-4108-A0FC-9E4C48DF786A}" type="datetimeFigureOut">
              <a:rPr lang="en-NZ" smtClean="0"/>
              <a:t>14/04/2014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5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Trig Identities and Formulae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AS 91575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1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Tahoma" pitchFamily="34" charset="0"/>
                <a:cs typeface="Tahoma" pitchFamily="34" charset="0"/>
              </a:rPr>
              <a:t>called a phase shift.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en-US" sz="1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 </a:t>
            </a:r>
          </a:p>
        </p:txBody>
      </p:sp>
      <p:pic>
        <p:nvPicPr>
          <p:cNvPr id="2050" name="Picture 2" descr="Cos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26226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" y="404664"/>
            <a:ext cx="9115603" cy="606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EF8002"/>
                </a:solidFill>
                <a:effectLst/>
                <a:latin typeface="Tahoma" pitchFamily="34" charset="0"/>
                <a:cs typeface="Tahoma" pitchFamily="34" charset="0"/>
              </a:rPr>
              <a:t>It has a period of π.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en-US" sz="1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 </a:t>
            </a:r>
          </a:p>
        </p:txBody>
      </p:sp>
      <p:pic>
        <p:nvPicPr>
          <p:cNvPr id="3074" name="Picture 2" descr="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" y="228600"/>
            <a:ext cx="9256107" cy="55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4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192688" cy="638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 now you’ve seen the complicated version here are the easier versions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  <p:pic>
        <p:nvPicPr>
          <p:cNvPr id="1026" name="Picture 2" descr="http://www.rapidtables.com/math/trigonometry/arcsin/arcsin-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96" y="1484784"/>
            <a:ext cx="6001680" cy="484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44208" y="2420888"/>
                <a:ext cx="2520280" cy="1013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domain: -1 ≤ x ≤ 1</a:t>
                </a:r>
              </a:p>
              <a:p>
                <a:endParaRPr lang="en-NZ" dirty="0"/>
              </a:p>
              <a:p>
                <a:r>
                  <a:rPr lang="en-NZ" dirty="0" smtClean="0"/>
                  <a:t>range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−</m:t>
                        </m:r>
                        <m:r>
                          <a:rPr lang="en-NZ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 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420888"/>
                <a:ext cx="2520280" cy="1013739"/>
              </a:xfrm>
              <a:prstGeom prst="rect">
                <a:avLst/>
              </a:prstGeom>
              <a:blipFill rotWithShape="1">
                <a:blip r:embed="rId3"/>
                <a:stretch>
                  <a:fillRect l="-1932" t="-3012" b="-361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5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verse Cosine - Arccosine function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908720"/>
            <a:ext cx="630716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44208" y="2420888"/>
                <a:ext cx="25202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domain: -1 ≤ x ≤ 1</a:t>
                </a:r>
              </a:p>
              <a:p>
                <a:endParaRPr lang="en-NZ" dirty="0"/>
              </a:p>
              <a:p>
                <a:r>
                  <a:rPr lang="en-NZ" dirty="0" smtClean="0"/>
                  <a:t>range :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</a:rPr>
                      <m:t>0</m:t>
                    </m:r>
                    <m:r>
                      <a:rPr lang="en-NZ" b="0" i="1" smtClean="0">
                        <a:latin typeface="Cambria Math"/>
                      </a:rPr>
                      <m:t> 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 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NZ" b="0" dirty="0" smtClean="0">
                  <a:ea typeface="Cambria Math"/>
                </a:endParaRP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420888"/>
                <a:ext cx="252028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932" t="-253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verse Tangent - Arctangent function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8" y="404664"/>
            <a:ext cx="709555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5157192"/>
                <a:ext cx="2520280" cy="73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domain: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endParaRPr lang="en-NZ" dirty="0"/>
              </a:p>
              <a:p>
                <a:r>
                  <a:rPr lang="en-NZ" dirty="0" smtClean="0"/>
                  <a:t>range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−</m:t>
                        </m:r>
                        <m:r>
                          <a:rPr lang="en-NZ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 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157192"/>
                <a:ext cx="2520280" cy="736740"/>
              </a:xfrm>
              <a:prstGeom prst="rect">
                <a:avLst/>
              </a:prstGeom>
              <a:blipFill rotWithShape="1">
                <a:blip r:embed="rId3"/>
                <a:stretch>
                  <a:fillRect l="-1932" t="-4132" b="-495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3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551" y="404664"/>
            <a:ext cx="8136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why do we have the easy versions?</a:t>
            </a:r>
          </a:p>
          <a:p>
            <a:endParaRPr lang="en-NZ" sz="2200" dirty="0" smtClean="0"/>
          </a:p>
          <a:p>
            <a:r>
              <a:rPr lang="en-NZ" sz="2200" dirty="0" smtClean="0"/>
              <a:t>The three inverse trig graphs are not graphs of functions because some vertical lines would cross them more than once.</a:t>
            </a:r>
          </a:p>
          <a:p>
            <a:endParaRPr lang="en-NZ" sz="2200" dirty="0"/>
          </a:p>
          <a:p>
            <a:r>
              <a:rPr lang="en-NZ" sz="2200" dirty="0" smtClean="0"/>
              <a:t>We have drawn the graphs of inverse </a:t>
            </a:r>
            <a:r>
              <a:rPr lang="en-NZ" sz="2200" i="1" dirty="0" smtClean="0"/>
              <a:t>relations</a:t>
            </a:r>
            <a:r>
              <a:rPr lang="en-NZ" sz="2200" dirty="0" smtClean="0"/>
              <a:t> rather than the graphs of inverse </a:t>
            </a:r>
            <a:r>
              <a:rPr lang="en-NZ" sz="2200" i="1" dirty="0" smtClean="0"/>
              <a:t>functions</a:t>
            </a:r>
            <a:endParaRPr lang="en-NZ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429000"/>
            <a:ext cx="81369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If we want to draw the graph of an inverse function we restrict the domain of the original trig function. </a:t>
            </a:r>
          </a:p>
          <a:p>
            <a:r>
              <a:rPr lang="en-NZ" sz="2200" dirty="0" smtClean="0"/>
              <a:t>This means we only reflect a small portion of the graph of the original trig function in the line y = x and the result is the graph of the inverse function.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36681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30171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Summary of inverse trig functions </a:t>
            </a:r>
            <a:endParaRPr lang="en-US" sz="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4413702"/>
                  </p:ext>
                </p:extLst>
              </p:nvPr>
            </p:nvGraphicFramePr>
            <p:xfrm>
              <a:off x="251520" y="2204864"/>
              <a:ext cx="8712968" cy="41197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/>
                    <a:gridCol w="2448272"/>
                    <a:gridCol w="36724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Function</a:t>
                          </a:r>
                          <a:endParaRPr lang="en-NZ" sz="5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Domain</a:t>
                          </a:r>
                          <a:endParaRPr lang="en-NZ" sz="5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Range =</a:t>
                          </a:r>
                        </a:p>
                        <a:p>
                          <a:pPr algn="ctr"/>
                          <a:r>
                            <a:rPr lang="en-NZ" sz="3000" dirty="0" smtClean="0"/>
                            <a:t>Set of principal values</a:t>
                          </a:r>
                          <a:endParaRPr lang="en-NZ" sz="30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sin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  <a:endParaRPr lang="en-NZ" sz="5000" dirty="0"/>
                        </a:p>
                      </a:txBody>
                      <a:tcPr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dirty="0" smtClean="0"/>
                            <a:t>-1 ≤ x ≤ 1</a:t>
                          </a:r>
                          <a:endParaRPr lang="en-NZ" sz="4800" dirty="0"/>
                        </a:p>
                      </a:txBody>
                      <a:tcPr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500" dirty="0" smtClean="0">
                              <a:latin typeface="+mn-lt"/>
                            </a:rPr>
                            <a:t>-90°≤ y ≤ 90°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NZ" sz="25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NZ" sz="25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NZ" sz="2500" dirty="0" smtClean="0">
                              <a:latin typeface="+mn-lt"/>
                            </a:rPr>
                            <a:t> ≤ y ≤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NZ" sz="25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NZ" sz="25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NZ" sz="250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5000" dirty="0" smtClean="0"/>
                            <a:t>cos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4800" dirty="0" smtClean="0"/>
                            <a:t>-1 ≤ x ≤ 1</a:t>
                          </a: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2500" dirty="0" smtClean="0">
                              <a:latin typeface="+mn-lt"/>
                            </a:rPr>
                            <a:t>0°≤ y ≤ 180°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2500" dirty="0" smtClean="0">
                              <a:latin typeface="+mn-lt"/>
                            </a:rPr>
                            <a:t>0°≤ y ≤ </a:t>
                          </a:r>
                          <a14:m>
                            <m:oMath xmlns:m="http://schemas.openxmlformats.org/officeDocument/2006/math">
                              <m:r>
                                <a:rPr lang="en-NZ" sz="250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oMath>
                          </a14:m>
                          <a:endParaRPr lang="en-NZ" sz="2500" dirty="0" smtClean="0">
                            <a:latin typeface="+mn-lt"/>
                          </a:endParaRP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5000" dirty="0" smtClean="0"/>
                            <a:t>tan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</a:p>
                      </a:txBody>
                      <a:tcPr anchor="ctr"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NZ" sz="5000" i="1" smtClean="0">
                                    <a:latin typeface="Cambria Math"/>
                                    <a:ea typeface="Cambria Math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en-NZ" sz="5000" dirty="0"/>
                        </a:p>
                      </a:txBody>
                      <a:tcPr anchor="ctr"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2500" dirty="0" smtClean="0">
                              <a:latin typeface="+mn-lt"/>
                            </a:rPr>
                            <a:t>-90°&lt; y &lt; 90°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NZ" sz="25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NZ" sz="25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NZ" sz="2500" dirty="0" smtClean="0">
                              <a:latin typeface="+mn-lt"/>
                            </a:rPr>
                            <a:t> &lt; y &lt;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NZ" sz="25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NZ" sz="25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NZ" sz="2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NZ" sz="2500" dirty="0"/>
                        </a:p>
                      </a:txBody>
                      <a:tcPr anchor="ctr">
                        <a:solidFill>
                          <a:srgbClr val="00FF0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6685973"/>
                  </p:ext>
                </p:extLst>
              </p:nvPr>
            </p:nvGraphicFramePr>
            <p:xfrm>
              <a:off x="251520" y="2204864"/>
              <a:ext cx="8712968" cy="41197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/>
                    <a:gridCol w="2448272"/>
                    <a:gridCol w="3672408"/>
                  </a:tblGrid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Function</a:t>
                          </a:r>
                          <a:endParaRPr lang="en-NZ" sz="5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Domain</a:t>
                          </a:r>
                          <a:endParaRPr lang="en-NZ" sz="5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Range =</a:t>
                          </a:r>
                        </a:p>
                        <a:p>
                          <a:pPr algn="ctr"/>
                          <a:r>
                            <a:rPr lang="en-NZ" sz="3000" dirty="0" smtClean="0"/>
                            <a:t>Set of principal values</a:t>
                          </a:r>
                          <a:endParaRPr lang="en-NZ" sz="3000" dirty="0"/>
                        </a:p>
                      </a:txBody>
                      <a:tcPr anchor="ctr"/>
                    </a:tc>
                  </a:tr>
                  <a:tr h="9778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5000" dirty="0" smtClean="0"/>
                            <a:t>sin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  <a:endParaRPr lang="en-NZ" sz="5000" dirty="0"/>
                        </a:p>
                      </a:txBody>
                      <a:tcPr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dirty="0" smtClean="0"/>
                            <a:t>-1 ≤ x ≤ 1</a:t>
                          </a:r>
                          <a:endParaRPr lang="en-NZ" sz="4800" dirty="0"/>
                        </a:p>
                      </a:txBody>
                      <a:tcPr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7148" t="-147826" b="-214286"/>
                          </a:stretch>
                        </a:blipFill>
                      </a:tcPr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5000" dirty="0" smtClean="0"/>
                            <a:t>cos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4800" dirty="0" smtClean="0"/>
                            <a:t>-1 ≤ x ≤ 1</a:t>
                          </a:r>
                        </a:p>
                      </a:txBody>
                      <a:tcPr anchor="ctr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37148" t="-285000" b="-146429"/>
                          </a:stretch>
                        </a:blipFill>
                      </a:tcPr>
                    </a:tc>
                  </a:tr>
                  <a:tr h="97783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Z" sz="5000" dirty="0" smtClean="0"/>
                            <a:t>tan</a:t>
                          </a:r>
                          <a:r>
                            <a:rPr lang="en-NZ" sz="5000" baseline="30000" dirty="0" smtClean="0"/>
                            <a:t>-1</a:t>
                          </a:r>
                          <a:r>
                            <a:rPr lang="en-NZ" sz="5000" dirty="0" smtClean="0"/>
                            <a:t>(x)</a:t>
                          </a:r>
                        </a:p>
                      </a:txBody>
                      <a:tcPr anchor="ctr"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5721" t="-336875" r="-150000" b="-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37148" t="-336875" b="-2812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004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591" y="1844824"/>
            <a:ext cx="766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inverse trig functions</a:t>
            </a:r>
          </a:p>
        </p:txBody>
      </p:sp>
    </p:spTree>
    <p:extLst>
      <p:ext uri="{BB962C8B-B14F-4D97-AF65-F5344CB8AC3E}">
        <p14:creationId xmlns:p14="http://schemas.microsoft.com/office/powerpoint/2010/main" val="21872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195" y="1844824"/>
            <a:ext cx="88017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inverses for the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reciprocal trig functions</a:t>
            </a:r>
          </a:p>
        </p:txBody>
      </p:sp>
    </p:spTree>
    <p:extLst>
      <p:ext uri="{BB962C8B-B14F-4D97-AF65-F5344CB8AC3E}">
        <p14:creationId xmlns:p14="http://schemas.microsoft.com/office/powerpoint/2010/main" val="33164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657" y="0"/>
            <a:ext cx="72999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Inverses for the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Reciprocal Trig Functions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11881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the inverses of reciprocal trig functions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what do you think sec </a:t>
            </a:r>
            <a:r>
              <a:rPr lang="en-NZ" b="1" baseline="30000" dirty="0" smtClean="0"/>
              <a:t>-1</a:t>
            </a:r>
            <a:r>
              <a:rPr lang="en-NZ" b="1" dirty="0" smtClean="0"/>
              <a:t>(x) means?</a:t>
            </a:r>
            <a:endParaRPr lang="en-N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36096" y="1412776"/>
                <a:ext cx="3384376" cy="2818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          y = </a:t>
                </a:r>
                <a:r>
                  <a:rPr lang="en-NZ" dirty="0"/>
                  <a:t>sec </a:t>
                </a:r>
                <a:r>
                  <a:rPr lang="en-NZ" baseline="30000" dirty="0"/>
                  <a:t>-1</a:t>
                </a:r>
                <a:r>
                  <a:rPr lang="en-NZ" dirty="0"/>
                  <a:t>(x</a:t>
                </a:r>
                <a:r>
                  <a:rPr lang="en-NZ" dirty="0" smtClean="0"/>
                  <a:t>)</a:t>
                </a:r>
              </a:p>
              <a:p>
                <a:r>
                  <a:rPr lang="en-NZ" dirty="0" smtClean="0"/>
                  <a:t>then      x = sec(y)</a:t>
                </a:r>
              </a:p>
              <a:p>
                <a:endParaRPr lang="en-NZ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sz="2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NZ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N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NZ" sz="2200" b="0" i="0" smtClean="0">
                            <a:latin typeface="Cambria Math"/>
                          </a:rPr>
                          <m:t>sec</m:t>
                        </m:r>
                        <m:r>
                          <a:rPr lang="en-NZ" sz="2200" b="0" i="1" smtClean="0">
                            <a:latin typeface="Cambria Math"/>
                          </a:rPr>
                          <m:t>⁡(</m:t>
                        </m:r>
                        <m:r>
                          <a:rPr lang="en-NZ" sz="2200" b="0" i="1" smtClean="0">
                            <a:latin typeface="Cambria Math"/>
                          </a:rPr>
                          <m:t>𝑦</m:t>
                        </m:r>
                        <m:r>
                          <a:rPr lang="en-NZ" sz="22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NZ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NZ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NZ" sz="2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NZ" sz="2200" b="0" i="1" smtClean="0">
                            <a:latin typeface="Cambria Math"/>
                          </a:rPr>
                          <m:t>(</m:t>
                        </m:r>
                        <m:r>
                          <a:rPr lang="en-NZ" sz="2200" b="0" i="1" smtClean="0">
                            <a:latin typeface="Cambria Math"/>
                          </a:rPr>
                          <m:t>𝑦</m:t>
                        </m:r>
                        <m:r>
                          <a:rPr lang="en-NZ" sz="2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NZ" sz="2200" dirty="0" smtClean="0"/>
                  <a:t> </a:t>
                </a:r>
              </a:p>
              <a:p>
                <a:endParaRPr lang="en-NZ" dirty="0"/>
              </a:p>
              <a:p>
                <a:r>
                  <a:rPr lang="en-NZ" dirty="0" smtClean="0"/>
                  <a:t>cos(y)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NZ" dirty="0"/>
              </a:p>
              <a:p>
                <a:endParaRPr lang="en-NZ" dirty="0" smtClean="0"/>
              </a:p>
              <a:p>
                <a:r>
                  <a:rPr lang="en-NZ" dirty="0" smtClean="0"/>
                  <a:t>y = cos</a:t>
                </a:r>
                <a:r>
                  <a:rPr lang="en-NZ" baseline="30000" dirty="0" smtClean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NZ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412776"/>
                <a:ext cx="3384376" cy="2818016"/>
              </a:xfrm>
              <a:prstGeom prst="rect">
                <a:avLst/>
              </a:prstGeom>
              <a:blipFill rotWithShape="1">
                <a:blip r:embed="rId2"/>
                <a:stretch>
                  <a:fillRect l="-1622" t="-108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499992" y="949370"/>
            <a:ext cx="4104456" cy="406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5000" b="1" dirty="0" smtClean="0"/>
              <a:t>?</a:t>
            </a:r>
            <a:endParaRPr lang="en-NZ" sz="15000" b="1" dirty="0"/>
          </a:p>
        </p:txBody>
      </p:sp>
    </p:spTree>
    <p:extLst>
      <p:ext uri="{BB962C8B-B14F-4D97-AF65-F5344CB8AC3E}">
        <p14:creationId xmlns:p14="http://schemas.microsoft.com/office/powerpoint/2010/main" val="386280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Evaluate cosec</a:t>
            </a:r>
            <a:r>
              <a:rPr lang="en-NZ" b="1" baseline="30000" dirty="0" smtClean="0"/>
              <a:t>-1</a:t>
            </a:r>
            <a:r>
              <a:rPr lang="en-NZ" b="1" dirty="0" smtClean="0"/>
              <a:t>(-2) in radians.</a:t>
            </a:r>
            <a:endParaRPr lang="en-N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916832"/>
                <a:ext cx="3384376" cy="3776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          y = cosec </a:t>
                </a:r>
                <a:r>
                  <a:rPr lang="en-NZ" baseline="30000" dirty="0"/>
                  <a:t>-1</a:t>
                </a:r>
                <a:r>
                  <a:rPr lang="en-NZ" dirty="0"/>
                  <a:t>(x</a:t>
                </a:r>
                <a:r>
                  <a:rPr lang="en-NZ" dirty="0" smtClean="0"/>
                  <a:t>)</a:t>
                </a:r>
              </a:p>
              <a:p>
                <a:r>
                  <a:rPr lang="en-NZ" dirty="0" smtClean="0"/>
                  <a:t>then      x = cosec(y)</a:t>
                </a:r>
              </a:p>
              <a:p>
                <a:endParaRPr lang="en-NZ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sz="2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NZ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N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NZ" sz="2200" b="0" i="0" smtClean="0">
                            <a:latin typeface="Cambria Math"/>
                          </a:rPr>
                          <m:t>cosec</m:t>
                        </m:r>
                        <m:r>
                          <a:rPr lang="en-NZ" sz="2200" b="0" i="1" smtClean="0">
                            <a:latin typeface="Cambria Math"/>
                          </a:rPr>
                          <m:t>⁡(</m:t>
                        </m:r>
                        <m:r>
                          <a:rPr lang="en-NZ" sz="2200" b="0" i="1" smtClean="0">
                            <a:latin typeface="Cambria Math"/>
                          </a:rPr>
                          <m:t>𝑦</m:t>
                        </m:r>
                        <m:r>
                          <a:rPr lang="en-NZ" sz="22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NZ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NZ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NZ" sz="2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NZ" sz="2200" b="0" i="1" smtClean="0">
                            <a:latin typeface="Cambria Math"/>
                          </a:rPr>
                          <m:t>(</m:t>
                        </m:r>
                        <m:r>
                          <a:rPr lang="en-NZ" sz="2200" b="0" i="1" smtClean="0">
                            <a:latin typeface="Cambria Math"/>
                          </a:rPr>
                          <m:t>𝑦</m:t>
                        </m:r>
                        <m:r>
                          <a:rPr lang="en-NZ" sz="2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NZ" sz="2200" dirty="0" smtClean="0"/>
                  <a:t> </a:t>
                </a:r>
              </a:p>
              <a:p>
                <a:endParaRPr lang="en-NZ" dirty="0"/>
              </a:p>
              <a:p>
                <a:r>
                  <a:rPr lang="en-NZ" dirty="0" smtClean="0"/>
                  <a:t>sin(y)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NZ" dirty="0"/>
              </a:p>
              <a:p>
                <a:endParaRPr lang="en-NZ" dirty="0" smtClean="0"/>
              </a:p>
              <a:p>
                <a:r>
                  <a:rPr lang="en-NZ" dirty="0" smtClean="0"/>
                  <a:t>y = sin</a:t>
                </a:r>
                <a:r>
                  <a:rPr lang="en-NZ" baseline="30000" dirty="0" smtClean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NZ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NZ" dirty="0" smtClean="0"/>
                  <a:t> </a:t>
                </a:r>
              </a:p>
              <a:p>
                <a:endParaRPr lang="en-NZ" dirty="0"/>
              </a:p>
              <a:p>
                <a:r>
                  <a:rPr lang="en-NZ" dirty="0" smtClean="0"/>
                  <a:t>so  </a:t>
                </a:r>
                <a:r>
                  <a:rPr lang="en-NZ" dirty="0"/>
                  <a:t>cosec </a:t>
                </a:r>
                <a:r>
                  <a:rPr lang="en-NZ" baseline="30000" dirty="0"/>
                  <a:t>-1</a:t>
                </a:r>
                <a:r>
                  <a:rPr lang="en-NZ" dirty="0"/>
                  <a:t>(x</a:t>
                </a:r>
                <a:r>
                  <a:rPr lang="en-NZ" dirty="0" smtClean="0"/>
                  <a:t>) </a:t>
                </a:r>
                <a:r>
                  <a:rPr lang="en-NZ" dirty="0"/>
                  <a:t>= sin</a:t>
                </a:r>
                <a:r>
                  <a:rPr lang="en-NZ" baseline="30000" dirty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NZ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NZ" dirty="0"/>
                  <a:t> 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6832"/>
                <a:ext cx="3384376" cy="3776547"/>
              </a:xfrm>
              <a:prstGeom prst="rect">
                <a:avLst/>
              </a:prstGeom>
              <a:blipFill rotWithShape="1">
                <a:blip r:embed="rId2"/>
                <a:stretch>
                  <a:fillRect l="-1622" t="-80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2040" y="1916832"/>
                <a:ext cx="3384376" cy="2029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so  </a:t>
                </a:r>
                <a:r>
                  <a:rPr lang="en-NZ" dirty="0"/>
                  <a:t>cosec </a:t>
                </a:r>
                <a:r>
                  <a:rPr lang="en-NZ" baseline="30000" dirty="0"/>
                  <a:t>-1</a:t>
                </a:r>
                <a:r>
                  <a:rPr lang="en-NZ" dirty="0"/>
                  <a:t>(x</a:t>
                </a:r>
                <a:r>
                  <a:rPr lang="en-NZ" dirty="0" smtClean="0"/>
                  <a:t>) </a:t>
                </a:r>
                <a:r>
                  <a:rPr lang="en-NZ" dirty="0"/>
                  <a:t>= sin</a:t>
                </a:r>
                <a:r>
                  <a:rPr lang="en-NZ" baseline="30000" dirty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NZ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NZ" dirty="0" smtClean="0"/>
              </a:p>
              <a:p>
                <a:endParaRPr lang="en-NZ" dirty="0"/>
              </a:p>
              <a:p>
                <a:r>
                  <a:rPr lang="en-NZ" dirty="0" smtClean="0"/>
                  <a:t>giving us </a:t>
                </a:r>
                <a:r>
                  <a:rPr lang="en-NZ" dirty="0"/>
                  <a:t>cosec </a:t>
                </a:r>
                <a:r>
                  <a:rPr lang="en-NZ" baseline="30000" dirty="0"/>
                  <a:t>-</a:t>
                </a:r>
                <a:r>
                  <a:rPr lang="en-NZ" baseline="30000" dirty="0" smtClean="0"/>
                  <a:t>1</a:t>
                </a:r>
                <a:r>
                  <a:rPr lang="en-NZ" dirty="0" smtClean="0"/>
                  <a:t>(-2) </a:t>
                </a:r>
                <a:r>
                  <a:rPr lang="en-NZ" dirty="0"/>
                  <a:t>= sin</a:t>
                </a:r>
                <a:r>
                  <a:rPr lang="en-NZ" baseline="30000" dirty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NZ" b="0" i="1" smtClean="0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endParaRPr lang="en-NZ" dirty="0" smtClean="0"/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                         = </a:t>
                </a:r>
                <a:r>
                  <a:rPr lang="en-NZ" dirty="0"/>
                  <a:t>sin</a:t>
                </a:r>
                <a:r>
                  <a:rPr lang="en-NZ" baseline="30000" dirty="0"/>
                  <a:t>-1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i="1">
                            <a:latin typeface="Cambria Math"/>
                          </a:rPr>
                        </m:ctrlPr>
                      </m:dPr>
                      <m:e>
                        <m:r>
                          <a:rPr lang="en-NZ" b="0" i="1" smtClean="0">
                            <a:latin typeface="Cambria Math"/>
                          </a:rPr>
                          <m:t>−0.5</m:t>
                        </m:r>
                      </m:e>
                    </m:d>
                  </m:oMath>
                </a14:m>
                <a:endParaRPr lang="en-NZ" dirty="0" smtClean="0"/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                          = -0.5236</a:t>
                </a:r>
                <a:endParaRPr lang="en-NZ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916832"/>
                <a:ext cx="3384376" cy="2029402"/>
              </a:xfrm>
              <a:prstGeom prst="rect">
                <a:avLst/>
              </a:prstGeom>
              <a:blipFill rotWithShape="1">
                <a:blip r:embed="rId3"/>
                <a:stretch>
                  <a:fillRect l="-14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6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191" y="2134362"/>
            <a:ext cx="8229600" cy="118813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the inverses of reciprocal trig functions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7.01 page 114</a:t>
            </a:r>
          </a:p>
        </p:txBody>
      </p:sp>
    </p:spTree>
    <p:extLst>
      <p:ext uri="{BB962C8B-B14F-4D97-AF65-F5344CB8AC3E}">
        <p14:creationId xmlns:p14="http://schemas.microsoft.com/office/powerpoint/2010/main" val="28372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297" y="1844824"/>
            <a:ext cx="7421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Inverse Trig Identities</a:t>
            </a:r>
          </a:p>
        </p:txBody>
      </p:sp>
    </p:spTree>
    <p:extLst>
      <p:ext uri="{BB962C8B-B14F-4D97-AF65-F5344CB8AC3E}">
        <p14:creationId xmlns:p14="http://schemas.microsoft.com/office/powerpoint/2010/main" val="17458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9512" y="2564904"/>
                <a:ext cx="8749126" cy="133600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5400" dirty="0" smtClean="0"/>
                  <a:t>sin</a:t>
                </a:r>
                <a:r>
                  <a:rPr lang="en-NZ" sz="5400" baseline="30000" dirty="0" smtClean="0"/>
                  <a:t>-1</a:t>
                </a:r>
                <a:r>
                  <a:rPr lang="en-NZ" sz="5400" dirty="0" smtClean="0"/>
                  <a:t>(x) + cos</a:t>
                </a:r>
                <a:r>
                  <a:rPr lang="en-NZ" sz="5400" baseline="30000" dirty="0" smtClean="0"/>
                  <a:t>-1</a:t>
                </a:r>
                <a:r>
                  <a:rPr lang="en-NZ" sz="5400" dirty="0" smtClean="0"/>
                  <a:t>(x) = 90</a:t>
                </a:r>
                <a:r>
                  <a:rPr lang="en-NZ" sz="5400" dirty="0" smtClean="0">
                    <a:latin typeface="Comic Sans MS"/>
                  </a:rPr>
                  <a:t>°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NZ" sz="5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NZ" sz="54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NZ" sz="5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NZ" sz="540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NZ" sz="5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NZ" sz="5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564904"/>
                <a:ext cx="8749126" cy="1336007"/>
              </a:xfrm>
              <a:prstGeom prst="rect">
                <a:avLst/>
              </a:prstGeom>
              <a:blipFill rotWithShape="1">
                <a:blip r:embed="rId2"/>
                <a:stretch>
                  <a:fillRect l="-3199" b="-1221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476672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b="1" dirty="0" smtClean="0"/>
              <a:t>Inverse trig identity</a:t>
            </a:r>
            <a:endParaRPr lang="en-NZ" sz="2500" b="1" dirty="0"/>
          </a:p>
        </p:txBody>
      </p:sp>
    </p:spTree>
    <p:extLst>
      <p:ext uri="{BB962C8B-B14F-4D97-AF65-F5344CB8AC3E}">
        <p14:creationId xmlns:p14="http://schemas.microsoft.com/office/powerpoint/2010/main" val="23275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Evaluate</a:t>
            </a:r>
          </a:p>
          <a:p>
            <a:endParaRPr lang="en-NZ" sz="2200" dirty="0"/>
          </a:p>
          <a:p>
            <a:r>
              <a:rPr lang="en-NZ" sz="2200" dirty="0" smtClean="0"/>
              <a:t>sin[sin</a:t>
            </a:r>
            <a:r>
              <a:rPr lang="en-NZ" sz="2200" baseline="30000" dirty="0" smtClean="0"/>
              <a:t>-1</a:t>
            </a:r>
            <a:r>
              <a:rPr lang="en-NZ" sz="2200" dirty="0" smtClean="0"/>
              <a:t>(2x)]</a:t>
            </a:r>
            <a:endParaRPr lang="en-NZ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sin and sin</a:t>
            </a:r>
            <a:r>
              <a:rPr lang="en-NZ" sz="2200" baseline="30000" dirty="0" smtClean="0"/>
              <a:t>-1</a:t>
            </a:r>
            <a:r>
              <a:rPr lang="en-NZ" sz="2200" dirty="0" smtClean="0"/>
              <a:t> are inverse functions </a:t>
            </a:r>
          </a:p>
          <a:p>
            <a:r>
              <a:rPr lang="en-NZ" sz="2200" dirty="0" smtClean="0"/>
              <a:t>so</a:t>
            </a:r>
          </a:p>
          <a:p>
            <a:endParaRPr lang="en-NZ" sz="2200" dirty="0"/>
          </a:p>
          <a:p>
            <a:r>
              <a:rPr lang="en-NZ" sz="2200" dirty="0" smtClean="0"/>
              <a:t>sin[sin</a:t>
            </a:r>
            <a:r>
              <a:rPr lang="en-NZ" sz="2200" baseline="30000" dirty="0" smtClean="0"/>
              <a:t>-1</a:t>
            </a:r>
            <a:r>
              <a:rPr lang="en-NZ" sz="2200" dirty="0" smtClean="0"/>
              <a:t>(2x)] = 2x</a:t>
            </a:r>
            <a:endParaRPr lang="en-NZ" sz="2200" dirty="0"/>
          </a:p>
          <a:p>
            <a:endParaRPr lang="en-NZ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040490"/>
            <a:ext cx="28083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dirty="0" smtClean="0">
                <a:solidFill>
                  <a:srgbClr val="00B0F0"/>
                </a:solidFill>
              </a:rPr>
              <a:t>let sin</a:t>
            </a:r>
            <a:r>
              <a:rPr lang="en-NZ" sz="2200" b="1" baseline="30000" dirty="0" smtClean="0">
                <a:solidFill>
                  <a:srgbClr val="00B0F0"/>
                </a:solidFill>
              </a:rPr>
              <a:t>-1</a:t>
            </a:r>
            <a:r>
              <a:rPr lang="en-NZ" sz="2200" b="1" dirty="0" smtClean="0">
                <a:solidFill>
                  <a:srgbClr val="00B0F0"/>
                </a:solidFill>
              </a:rPr>
              <a:t>(2x) = y</a:t>
            </a:r>
            <a:endParaRPr lang="en-NZ" sz="2200" b="1" dirty="0">
              <a:solidFill>
                <a:srgbClr val="00B0F0"/>
              </a:solidFill>
            </a:endParaRPr>
          </a:p>
          <a:p>
            <a:r>
              <a:rPr lang="en-NZ" sz="2200" b="1" dirty="0" smtClean="0">
                <a:solidFill>
                  <a:srgbClr val="00B0F0"/>
                </a:solidFill>
              </a:rPr>
              <a:t>then 2x = sin(y)</a:t>
            </a:r>
            <a:endParaRPr lang="en-NZ" sz="2200" b="1" dirty="0">
              <a:solidFill>
                <a:srgbClr val="00B0F0"/>
              </a:solidFill>
            </a:endParaRPr>
          </a:p>
          <a:p>
            <a:r>
              <a:rPr lang="en-NZ" sz="2200" b="1" dirty="0" smtClean="0">
                <a:solidFill>
                  <a:srgbClr val="00B0F0"/>
                </a:solidFill>
              </a:rPr>
              <a:t>the question asks for </a:t>
            </a:r>
          </a:p>
          <a:p>
            <a:r>
              <a:rPr lang="en-NZ" sz="2200" b="1" dirty="0" smtClean="0">
                <a:solidFill>
                  <a:srgbClr val="00B0F0"/>
                </a:solidFill>
              </a:rPr>
              <a:t>sin[sin</a:t>
            </a:r>
            <a:r>
              <a:rPr lang="en-NZ" sz="2200" b="1" baseline="30000" dirty="0" smtClean="0">
                <a:solidFill>
                  <a:srgbClr val="00B0F0"/>
                </a:solidFill>
              </a:rPr>
              <a:t>-1</a:t>
            </a:r>
            <a:r>
              <a:rPr lang="en-NZ" sz="2200" b="1" dirty="0" smtClean="0">
                <a:solidFill>
                  <a:srgbClr val="00B0F0"/>
                </a:solidFill>
              </a:rPr>
              <a:t>(2x)] = sin(y)</a:t>
            </a:r>
          </a:p>
          <a:p>
            <a:r>
              <a:rPr lang="en-NZ" sz="2200" b="1" dirty="0">
                <a:solidFill>
                  <a:srgbClr val="00B0F0"/>
                </a:solidFill>
              </a:rPr>
              <a:t> </a:t>
            </a:r>
            <a:r>
              <a:rPr lang="en-NZ" sz="2200" b="1" dirty="0" smtClean="0">
                <a:solidFill>
                  <a:srgbClr val="00B0F0"/>
                </a:solidFill>
              </a:rPr>
              <a:t>                      = 2x</a:t>
            </a:r>
            <a:endParaRPr lang="en-NZ" sz="2200" b="1" dirty="0">
              <a:solidFill>
                <a:srgbClr val="00B0F0"/>
              </a:solidFill>
            </a:endParaRPr>
          </a:p>
          <a:p>
            <a:endParaRPr lang="en-NZ" sz="2200" b="1" dirty="0">
              <a:solidFill>
                <a:srgbClr val="00B0F0"/>
              </a:solidFill>
            </a:endParaRPr>
          </a:p>
          <a:p>
            <a:endParaRPr lang="en-NZ" sz="22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548680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Evaluate</a:t>
            </a:r>
          </a:p>
          <a:p>
            <a:endParaRPr lang="en-NZ" sz="2200" dirty="0"/>
          </a:p>
          <a:p>
            <a:r>
              <a:rPr lang="en-NZ" sz="2200" dirty="0" smtClean="0"/>
              <a:t>sin[cos</a:t>
            </a:r>
            <a:r>
              <a:rPr lang="en-NZ" sz="2200" baseline="30000" dirty="0" smtClean="0"/>
              <a:t>-1</a:t>
            </a:r>
            <a:r>
              <a:rPr lang="en-NZ" sz="2200" dirty="0" smtClean="0"/>
              <a:t>(3x)]</a:t>
            </a:r>
            <a:endParaRPr lang="en-NZ" sz="2200" dirty="0"/>
          </a:p>
        </p:txBody>
      </p:sp>
      <p:sp>
        <p:nvSpPr>
          <p:cNvPr id="6" name="Right Triangle 5"/>
          <p:cNvSpPr/>
          <p:nvPr/>
        </p:nvSpPr>
        <p:spPr>
          <a:xfrm flipH="1">
            <a:off x="5995190" y="1844824"/>
            <a:ext cx="2088232" cy="131443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7884368" y="2978661"/>
            <a:ext cx="199054" cy="180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6136" y="1556792"/>
            <a:ext cx="108012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9992" y="198884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angle who has a  cosine 3x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1</a:t>
            </a:r>
            <a:endParaRPr lang="en-N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3x</a:t>
            </a:r>
            <a:endParaRPr lang="en-NZ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08104" y="2718065"/>
            <a:ext cx="828092" cy="3508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59380" y="2231630"/>
                <a:ext cx="1184620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N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NZ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9</m:t>
                              </m:r>
                              <m:r>
                                <a:rPr lang="en-N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380" y="2231630"/>
                <a:ext cx="1184620" cy="4377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716016" y="404049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 the sin of this angle       is</a:t>
            </a:r>
          </a:p>
          <a:p>
            <a:endParaRPr lang="en-NZ" dirty="0"/>
          </a:p>
          <a:p>
            <a:r>
              <a:rPr lang="en-NZ" dirty="0"/>
              <a:t>sin[cos</a:t>
            </a:r>
            <a:r>
              <a:rPr lang="en-NZ" baseline="30000" dirty="0"/>
              <a:t>-1</a:t>
            </a:r>
            <a:r>
              <a:rPr lang="en-NZ" dirty="0"/>
              <a:t>(3x</a:t>
            </a:r>
            <a:r>
              <a:rPr lang="en-NZ" dirty="0" smtClean="0"/>
              <a:t>)] = </a:t>
            </a:r>
            <a:endParaRPr lang="en-NZ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488596" y="3221360"/>
            <a:ext cx="550710" cy="10037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11938" y="4526130"/>
                <a:ext cx="1184620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N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NZ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9</m:t>
                              </m:r>
                              <m:r>
                                <a:rPr lang="en-N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938" y="4526130"/>
                <a:ext cx="1184620" cy="4377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69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13" grpId="0"/>
      <p:bldP spid="14" grpId="0"/>
      <p:bldP spid="15" grpId="0"/>
      <p:bldP spid="18" grpId="0"/>
      <p:bldP spid="19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191" y="2134362"/>
            <a:ext cx="8229600" cy="118813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the inverses of reciprocal trig functions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7.02 page 115</a:t>
            </a:r>
          </a:p>
        </p:txBody>
      </p:sp>
    </p:spTree>
    <p:extLst>
      <p:ext uri="{BB962C8B-B14F-4D97-AF65-F5344CB8AC3E}">
        <p14:creationId xmlns:p14="http://schemas.microsoft.com/office/powerpoint/2010/main" val="40886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983" y="1844824"/>
            <a:ext cx="8700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Trigonometric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24587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5242" y="260648"/>
            <a:ext cx="6409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Inverse Trig Functions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recognise and evaluate an inverse trig function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850" y="0"/>
            <a:ext cx="7193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Trigonometric Equations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principal solution to a trig equation</a:t>
            </a:r>
          </a:p>
          <a:p>
            <a:r>
              <a:rPr lang="en-NZ" dirty="0" smtClean="0"/>
              <a:t>I can find all the solutions to a trig equation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5" y="1268760"/>
            <a:ext cx="8587410" cy="54048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381521"/>
            <a:ext cx="4536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Solve sin(x) = 0.75  in degrees</a:t>
            </a:r>
            <a:endParaRPr lang="en-NZ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81307"/>
            <a:ext cx="5832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the first solution is called the </a:t>
            </a:r>
            <a:r>
              <a:rPr lang="en-NZ" sz="2200" b="1" dirty="0" smtClean="0"/>
              <a:t>principal solution</a:t>
            </a:r>
            <a:endParaRPr lang="en-NZ" sz="2200" b="1" dirty="0"/>
          </a:p>
        </p:txBody>
      </p:sp>
    </p:spTree>
    <p:extLst>
      <p:ext uri="{BB962C8B-B14F-4D97-AF65-F5344CB8AC3E}">
        <p14:creationId xmlns:p14="http://schemas.microsoft.com/office/powerpoint/2010/main" val="16514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9458" y="1520788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principal solution to a trig equation</a:t>
            </a:r>
          </a:p>
          <a:p>
            <a:r>
              <a:rPr lang="en-NZ" dirty="0" smtClean="0"/>
              <a:t>I can find all the solutions to a trig equation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7.03 page 117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37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71943" y="1844824"/>
                <a:ext cx="7036285" cy="175432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all" spc="0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solutions involving </a:t>
                </a:r>
              </a:p>
              <a:p>
                <a:pPr algn="ctr"/>
                <a:r>
                  <a:rPr lang="en-US" sz="5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exact values of </a:t>
                </a:r>
                <a14:m>
                  <m:oMath xmlns:m="http://schemas.openxmlformats.org/officeDocument/2006/math">
                    <m:r>
                      <a:rPr lang="en-US" sz="5400" b="1" i="1" cap="all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943" y="1844824"/>
                <a:ext cx="7036285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4333" t="-9756" r="-4246" b="-2369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6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11631" y="0"/>
                <a:ext cx="5710025" cy="175432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Solutions involving </a:t>
                </a:r>
              </a:p>
              <a:p>
                <a:pPr algn="ctr"/>
                <a:r>
                  <a:rPr lang="en-US" sz="5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exact values of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5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31" y="0"/>
                <a:ext cx="5710025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6617" t="-11111" r="-6510" b="-2534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2708920"/>
                <a:ext cx="8229600" cy="237626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NZ" dirty="0" smtClean="0"/>
                  <a:t>I can give the answer to a trig equation in terms of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8229600" cy="2376264"/>
              </a:xfrm>
              <a:prstGeom prst="rect">
                <a:avLst/>
              </a:prstGeom>
              <a:blipFill rotWithShape="1">
                <a:blip r:embed="rId3"/>
                <a:stretch>
                  <a:fillRect l="-1630" t="-3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322" y="2564904"/>
            <a:ext cx="87933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easier to work in degrees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then convert to radians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4910" y="188640"/>
            <a:ext cx="6174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message from your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teacher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4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9640"/>
            <a:ext cx="9091010" cy="34563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89585" y="571281"/>
            <a:ext cx="4536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Solve sin(x) = 0.5  in radians</a:t>
            </a:r>
            <a:endParaRPr lang="en-NZ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632385" y="2132275"/>
            <a:ext cx="5832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the first solution is called the </a:t>
            </a:r>
            <a:r>
              <a:rPr lang="en-NZ" sz="2200" b="1" dirty="0" smtClean="0"/>
              <a:t>principal solution</a:t>
            </a:r>
            <a:endParaRPr lang="en-NZ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1268760"/>
                <a:ext cx="5670106" cy="54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dirty="0" smtClean="0"/>
                  <a:t>this gives us x = 30</a:t>
                </a:r>
                <a:r>
                  <a:rPr lang="en-NZ" sz="2200" dirty="0" smtClean="0">
                    <a:latin typeface="Comic Sans MS"/>
                  </a:rPr>
                  <a:t>°  which in radians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NZ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68760"/>
                <a:ext cx="5670106" cy="543547"/>
              </a:xfrm>
              <a:prstGeom prst="rect">
                <a:avLst/>
              </a:prstGeom>
              <a:blipFill rotWithShape="1">
                <a:blip r:embed="rId3"/>
                <a:stretch>
                  <a:fillRect l="-1398" b="-898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2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936"/>
            <a:ext cx="9091010" cy="34563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89585" y="571281"/>
            <a:ext cx="4536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Solve sin(x) = -0.5  in radians</a:t>
            </a:r>
            <a:endParaRPr lang="en-NZ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689585" y="2060848"/>
            <a:ext cx="5832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the first solution is called the </a:t>
            </a:r>
            <a:r>
              <a:rPr lang="en-NZ" sz="2200" b="1" dirty="0" smtClean="0"/>
              <a:t>principal solution</a:t>
            </a:r>
            <a:endParaRPr lang="en-NZ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1268760"/>
                <a:ext cx="5670106" cy="57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dirty="0" smtClean="0"/>
                  <a:t>this gives us x = 210</a:t>
                </a:r>
                <a:r>
                  <a:rPr lang="en-NZ" sz="2200" dirty="0" smtClean="0">
                    <a:latin typeface="Comic Sans MS"/>
                  </a:rPr>
                  <a:t>°  which in radians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0" i="1" smtClean="0">
                            <a:latin typeface="Cambria Math"/>
                          </a:rPr>
                          <m:t>7</m:t>
                        </m:r>
                        <m:r>
                          <a:rPr lang="en-NZ" sz="2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NZ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68760"/>
                <a:ext cx="5670106" cy="571310"/>
              </a:xfrm>
              <a:prstGeom prst="rect">
                <a:avLst/>
              </a:prstGeom>
              <a:blipFill rotWithShape="1">
                <a:blip r:embed="rId3"/>
                <a:stretch>
                  <a:fillRect l="-1398" b="-744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60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23528" y="1844824"/>
                <a:ext cx="8229600" cy="237626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NZ" dirty="0" smtClean="0"/>
                  <a:t>I can give the answer to a trig equation in terms of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NZ" dirty="0" smtClean="0"/>
              </a:p>
              <a:p>
                <a:pPr marL="0" indent="0">
                  <a:buNone/>
                </a:pPr>
                <a:r>
                  <a:rPr lang="en-NZ" b="1" dirty="0" smtClean="0">
                    <a:solidFill>
                      <a:srgbClr val="7030A0"/>
                    </a:solidFill>
                  </a:rPr>
                  <a:t>exercise 7.04 page 120</a:t>
                </a:r>
                <a:endParaRPr lang="en-NZ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44824"/>
                <a:ext cx="8229600" cy="2376264"/>
              </a:xfrm>
              <a:prstGeom prst="rect">
                <a:avLst/>
              </a:prstGeom>
              <a:blipFill rotWithShape="1">
                <a:blip r:embed="rId2"/>
                <a:stretch>
                  <a:fillRect l="-1852" t="-334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7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626" y="1844824"/>
            <a:ext cx="6472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Multiple Solutions</a:t>
            </a:r>
          </a:p>
        </p:txBody>
      </p:sp>
    </p:spTree>
    <p:extLst>
      <p:ext uri="{BB962C8B-B14F-4D97-AF65-F5344CB8AC3E}">
        <p14:creationId xmlns:p14="http://schemas.microsoft.com/office/powerpoint/2010/main" val="1413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5401" y="2348880"/>
                <a:ext cx="2448272" cy="130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200" b="1" dirty="0" smtClean="0"/>
                  <a:t>Reciprocal of sin(x)</a:t>
                </a:r>
              </a:p>
              <a:p>
                <a:pPr algn="ctr"/>
                <a:endParaRPr lang="en-NZ" sz="2200" b="1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NZ" sz="2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NZ" sz="2200" b="1" i="0" smtClean="0">
                            <a:latin typeface="Cambria Math"/>
                          </a:rPr>
                          <m:t>𝐬𝐢𝐧</m:t>
                        </m:r>
                        <m:r>
                          <a:rPr lang="en-NZ" sz="2200" b="1" i="1" smtClean="0">
                            <a:latin typeface="Cambria Math"/>
                          </a:rPr>
                          <m:t>(</m:t>
                        </m:r>
                        <m:r>
                          <a:rPr lang="en-NZ" sz="2200" b="1" i="1" smtClean="0">
                            <a:latin typeface="Cambria Math"/>
                          </a:rPr>
                          <m:t>𝒙</m:t>
                        </m:r>
                        <m:r>
                          <a:rPr lang="en-NZ" sz="2200" b="1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NZ" sz="2200" b="1" i="1" smtClean="0">
                        <a:latin typeface="Cambria Math"/>
                      </a:rPr>
                      <m:t>=</m:t>
                    </m:r>
                    <m:r>
                      <a:rPr lang="en-NZ" sz="2200" b="1" i="0" smtClean="0">
                        <a:latin typeface="Cambria Math"/>
                      </a:rPr>
                      <m:t>𝐜𝐨𝐬𝐞𝐜</m:t>
                    </m:r>
                    <m:r>
                      <a:rPr lang="en-NZ" sz="2200" b="1" i="0" smtClean="0">
                        <a:latin typeface="Cambria Math"/>
                      </a:rPr>
                      <m:t>(</m:t>
                    </m:r>
                    <m:r>
                      <a:rPr lang="en-NZ" sz="2200" b="1" i="0" smtClean="0">
                        <a:latin typeface="Cambria Math"/>
                      </a:rPr>
                      <m:t>𝐱</m:t>
                    </m:r>
                    <m:r>
                      <a:rPr lang="en-NZ" sz="2200" b="1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NZ" sz="2200" b="1" dirty="0" smtClean="0"/>
                  <a:t> </a:t>
                </a:r>
                <a:endParaRPr lang="en-NZ" sz="22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1" y="2348880"/>
                <a:ext cx="2448272" cy="1302344"/>
              </a:xfrm>
              <a:prstGeom prst="rect">
                <a:avLst/>
              </a:prstGeom>
              <a:blipFill rotWithShape="1">
                <a:blip r:embed="rId2"/>
                <a:stretch>
                  <a:fillRect l="-1746" t="-2804" r="-199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83968" y="1700808"/>
                <a:ext cx="4752528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200" b="1" dirty="0" smtClean="0"/>
                  <a:t>Inverse of sin(x)</a:t>
                </a:r>
              </a:p>
              <a:p>
                <a:pPr algn="ctr"/>
                <a:endParaRPr lang="en-NZ" sz="22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NZ" sz="2200" b="1" i="1" smtClean="0">
                        <a:latin typeface="Cambria Math"/>
                      </a:rPr>
                      <m:t>𝒔𝒊𝒏</m:t>
                    </m:r>
                    <m:r>
                      <a:rPr lang="en-NZ" sz="2200" b="1" i="1" baseline="30000" smtClean="0">
                        <a:latin typeface="Cambria Math"/>
                      </a:rPr>
                      <m:t>−</m:t>
                    </m:r>
                    <m:r>
                      <a:rPr lang="en-NZ" sz="2200" b="1" i="1" baseline="30000" smtClean="0">
                        <a:latin typeface="Cambria Math"/>
                      </a:rPr>
                      <m:t>𝟏</m:t>
                    </m:r>
                    <m:r>
                      <a:rPr lang="en-NZ" sz="2200" b="1" i="1" smtClean="0">
                        <a:latin typeface="Cambria Math"/>
                      </a:rPr>
                      <m:t>(</m:t>
                    </m:r>
                    <m:r>
                      <a:rPr lang="en-NZ" sz="2200" b="1" i="1" smtClean="0">
                        <a:latin typeface="Cambria Math"/>
                      </a:rPr>
                      <m:t>𝒙</m:t>
                    </m:r>
                    <m:r>
                      <a:rPr lang="en-NZ" sz="22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NZ" sz="2200" b="1" dirty="0" smtClean="0"/>
                  <a:t> </a:t>
                </a:r>
              </a:p>
              <a:p>
                <a:pPr algn="ctr"/>
                <a:endParaRPr lang="en-NZ" sz="2200" b="1" dirty="0"/>
              </a:p>
              <a:p>
                <a:pPr algn="ctr"/>
                <a:r>
                  <a:rPr lang="en-NZ" sz="2200" b="1" dirty="0" smtClean="0"/>
                  <a:t>if y = </a:t>
                </a:r>
                <a14:m>
                  <m:oMath xmlns:m="http://schemas.openxmlformats.org/officeDocument/2006/math">
                    <m:r>
                      <a:rPr lang="en-NZ" sz="2200" b="1" i="1">
                        <a:latin typeface="Cambria Math"/>
                      </a:rPr>
                      <m:t>𝒔𝒊𝒏</m:t>
                    </m:r>
                    <m:r>
                      <a:rPr lang="en-NZ" sz="2200" b="1" i="1" baseline="30000">
                        <a:latin typeface="Cambria Math"/>
                      </a:rPr>
                      <m:t>−</m:t>
                    </m:r>
                    <m:r>
                      <a:rPr lang="en-NZ" sz="2200" b="1" i="1" baseline="30000">
                        <a:latin typeface="Cambria Math"/>
                      </a:rPr>
                      <m:t>𝟏</m:t>
                    </m:r>
                    <m:r>
                      <a:rPr lang="en-NZ" sz="2200" b="1" i="1">
                        <a:latin typeface="Cambria Math"/>
                      </a:rPr>
                      <m:t>(</m:t>
                    </m:r>
                    <m:r>
                      <a:rPr lang="en-NZ" sz="2200" b="1" i="1">
                        <a:latin typeface="Cambria Math"/>
                      </a:rPr>
                      <m:t>𝒙</m:t>
                    </m:r>
                    <m:r>
                      <a:rPr lang="en-NZ" sz="2200" b="1" i="1">
                        <a:latin typeface="Cambria Math"/>
                      </a:rPr>
                      <m:t>)</m:t>
                    </m:r>
                  </m:oMath>
                </a14:m>
                <a:r>
                  <a:rPr lang="en-NZ" sz="2200" b="1" dirty="0" smtClean="0"/>
                  <a:t>  </a:t>
                </a:r>
              </a:p>
              <a:p>
                <a:pPr algn="ctr"/>
                <a:r>
                  <a:rPr lang="en-NZ" sz="2200" b="1" dirty="0" smtClean="0"/>
                  <a:t>(read as inverse sin(x)) </a:t>
                </a:r>
                <a:endParaRPr lang="en-NZ" sz="2200" b="1" dirty="0"/>
              </a:p>
              <a:p>
                <a:pPr algn="ctr"/>
                <a:r>
                  <a:rPr lang="en-NZ" sz="2200" b="1" dirty="0" smtClean="0"/>
                  <a:t>x = sin(y)</a:t>
                </a:r>
              </a:p>
              <a:p>
                <a:pPr algn="ctr"/>
                <a:endParaRPr lang="en-NZ" sz="22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NZ" sz="2200" b="1" i="1">
                        <a:latin typeface="Cambria Math"/>
                      </a:rPr>
                      <m:t>𝒔𝒊𝒏</m:t>
                    </m:r>
                    <m:r>
                      <a:rPr lang="en-NZ" sz="2200" b="1" i="1" baseline="30000">
                        <a:latin typeface="Cambria Math"/>
                      </a:rPr>
                      <m:t>−</m:t>
                    </m:r>
                    <m:r>
                      <a:rPr lang="en-NZ" sz="2200" b="1" i="1" baseline="30000">
                        <a:latin typeface="Cambria Math"/>
                      </a:rPr>
                      <m:t>𝟏</m:t>
                    </m:r>
                    <m:r>
                      <a:rPr lang="en-NZ" sz="2200" b="1" i="1">
                        <a:latin typeface="Cambria Math"/>
                      </a:rPr>
                      <m:t>(</m:t>
                    </m:r>
                    <m:r>
                      <a:rPr lang="en-NZ" sz="2200" b="1" i="1">
                        <a:latin typeface="Cambria Math"/>
                      </a:rPr>
                      <m:t>𝒙</m:t>
                    </m:r>
                    <m:r>
                      <a:rPr lang="en-NZ" sz="2200" b="1" i="1">
                        <a:latin typeface="Cambria Math"/>
                      </a:rPr>
                      <m:t>)</m:t>
                    </m:r>
                  </m:oMath>
                </a14:m>
                <a:r>
                  <a:rPr lang="en-NZ" sz="2200" b="1" dirty="0"/>
                  <a:t> </a:t>
                </a:r>
                <a:r>
                  <a:rPr lang="en-NZ" sz="2200" b="1" dirty="0" smtClean="0"/>
                  <a:t> also written arc sin (x)</a:t>
                </a:r>
                <a:endParaRPr lang="en-NZ" sz="2200" b="1" dirty="0"/>
              </a:p>
              <a:p>
                <a:pPr algn="ctr"/>
                <a:r>
                  <a:rPr lang="en-NZ" sz="2200" b="1" dirty="0" smtClean="0"/>
                  <a:t> </a:t>
                </a:r>
                <a:endParaRPr lang="en-NZ" sz="2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700808"/>
                <a:ext cx="4752528" cy="3477875"/>
              </a:xfrm>
              <a:prstGeom prst="rect">
                <a:avLst/>
              </a:prstGeom>
              <a:blipFill rotWithShape="1">
                <a:blip r:embed="rId3"/>
                <a:stretch>
                  <a:fillRect t="-10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31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8253" y="260648"/>
            <a:ext cx="54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Multiple Solutions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11881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multiple solutions to a trig equation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9" t="42667" r="37083" b="28666"/>
          <a:stretch/>
        </p:blipFill>
        <p:spPr bwMode="auto">
          <a:xfrm>
            <a:off x="179512" y="908720"/>
            <a:ext cx="886309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8304" y="50131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 solutions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7164288" y="4793376"/>
            <a:ext cx="151828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7624" y="4005064"/>
                <a:ext cx="576064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how many solution are there for sin(5x) = 0.5 between 0 and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i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NZ" b="0" i="0" smtClean="0">
                        <a:latin typeface="Cambria Math"/>
                        <a:ea typeface="Cambria Math"/>
                      </a:rPr>
                      <m:t> ?</m:t>
                    </m:r>
                  </m:oMath>
                </a14:m>
                <a:r>
                  <a:rPr lang="en-NZ" dirty="0" smtClean="0"/>
                  <a:t> </a:t>
                </a:r>
              </a:p>
              <a:p>
                <a:endParaRPr lang="en-NZ" dirty="0"/>
              </a:p>
              <a:p>
                <a:r>
                  <a:rPr lang="en-NZ" dirty="0" smtClean="0"/>
                  <a:t>what are they?</a:t>
                </a:r>
              </a:p>
              <a:p>
                <a:endParaRPr lang="en-NZ" dirty="0"/>
              </a:p>
              <a:p>
                <a:r>
                  <a:rPr lang="en-NZ" dirty="0" smtClean="0"/>
                  <a:t>give your answers in degrees and radians.</a:t>
                </a:r>
                <a:endParaRPr lang="en-NZ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005064"/>
                <a:ext cx="576064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952" t="-1736" b="-451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8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191" y="1916832"/>
            <a:ext cx="8229600" cy="118813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multiple solutions to a trig equation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7.05 page 121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16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85" y="1844824"/>
            <a:ext cx="77612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solving trig equations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by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factorising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8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495" y="78141"/>
            <a:ext cx="66316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Trig equations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factorising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factorise trig equations and then find the solution in degrees or radians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>
                <a:latin typeface="Comic Sans MS" panose="030F0702030302020204" pitchFamily="66" charset="0"/>
              </a:rPr>
              <a:t>solve       2 sin</a:t>
            </a:r>
            <a:r>
              <a:rPr lang="en-NZ" sz="2200" baseline="30000" dirty="0" smtClean="0">
                <a:latin typeface="Comic Sans MS" panose="030F0702030302020204" pitchFamily="66" charset="0"/>
              </a:rPr>
              <a:t>2</a:t>
            </a:r>
            <a:r>
              <a:rPr lang="en-NZ" sz="2200" dirty="0" smtClean="0">
                <a:latin typeface="Comic Sans MS" panose="030F0702030302020204" pitchFamily="66" charset="0"/>
              </a:rPr>
              <a:t>(x) + sin(x) = 0   for 0° ≤ x ≤ 360°</a:t>
            </a:r>
            <a:endParaRPr lang="en-NZ" sz="2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it’s all about factorising, can you see a common factor?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5649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sin(x)[2sin(x) + 1] = 0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5796136" y="2564904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factorising gives this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284984"/>
            <a:ext cx="680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one of these = 0  so deal with them separately and see what you get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40050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sin(x) = 0 gives</a:t>
            </a:r>
          </a:p>
          <a:p>
            <a:r>
              <a:rPr lang="en-NZ" dirty="0" smtClean="0">
                <a:latin typeface="Comic Sans MS" panose="030F0702030302020204" pitchFamily="66" charset="0"/>
              </a:rPr>
              <a:t>0</a:t>
            </a:r>
            <a:r>
              <a:rPr lang="en-NZ" dirty="0" smtClean="0">
                <a:latin typeface="Comic Sans MS"/>
              </a:rPr>
              <a:t>°, 180°, 360°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5940152" y="3861048"/>
            <a:ext cx="30963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1</a:t>
            </a:r>
            <a:r>
              <a:rPr lang="en-NZ" dirty="0" smtClean="0"/>
              <a:t>st equation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18721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2sin(x) + 1 = 0  gives</a:t>
            </a:r>
          </a:p>
          <a:p>
            <a:r>
              <a:rPr lang="en-NZ" dirty="0" smtClean="0"/>
              <a:t>210 </a:t>
            </a:r>
            <a:r>
              <a:rPr lang="en-NZ" dirty="0" smtClean="0">
                <a:latin typeface="Comic Sans MS"/>
              </a:rPr>
              <a:t>° and 330°</a:t>
            </a:r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5940152" y="4941168"/>
            <a:ext cx="2808312" cy="892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equation 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6021288"/>
            <a:ext cx="694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equation has 5 solutions </a:t>
            </a:r>
            <a:r>
              <a:rPr lang="en-NZ" dirty="0" smtClean="0">
                <a:latin typeface="Comic Sans MS" panose="030F0702030302020204" pitchFamily="66" charset="0"/>
              </a:rPr>
              <a:t>{ 0</a:t>
            </a:r>
            <a:r>
              <a:rPr lang="en-NZ" dirty="0" smtClean="0">
                <a:latin typeface="Comic Sans MS"/>
              </a:rPr>
              <a:t>°, 180°, 210°, 330°, 360°}</a:t>
            </a:r>
            <a:endParaRPr lang="en-NZ" dirty="0"/>
          </a:p>
        </p:txBody>
      </p:sp>
      <p:sp>
        <p:nvSpPr>
          <p:cNvPr id="13" name="Rectangle 12"/>
          <p:cNvSpPr/>
          <p:nvPr/>
        </p:nvSpPr>
        <p:spPr>
          <a:xfrm>
            <a:off x="395536" y="5949280"/>
            <a:ext cx="61206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final solution set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13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>
                <a:latin typeface="Comic Sans MS" panose="030F0702030302020204" pitchFamily="66" charset="0"/>
              </a:rPr>
              <a:t>solve       sin(x) + cos(2x) = 0 for 0° ≤ x ≤ 360°</a:t>
            </a:r>
            <a:endParaRPr lang="en-NZ" sz="2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60905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this one’s about using trig identities. which one will you pick ?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5649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[2sin(x) + 1][sin(x) </a:t>
            </a:r>
            <a:r>
              <a:rPr lang="en-NZ" dirty="0"/>
              <a:t>– 1 </a:t>
            </a:r>
            <a:r>
              <a:rPr lang="en-NZ" dirty="0" smtClean="0"/>
              <a:t>]= 0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5940152" y="2519217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factorising gives this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284984"/>
            <a:ext cx="680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one of these = 0  so deal with them separately and see what you get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40050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sin(x) - 1 = 0 gives</a:t>
            </a:r>
          </a:p>
          <a:p>
            <a:r>
              <a:rPr lang="en-NZ" dirty="0" smtClean="0">
                <a:latin typeface="Comic Sans MS" panose="030F0702030302020204" pitchFamily="66" charset="0"/>
              </a:rPr>
              <a:t>90</a:t>
            </a:r>
            <a:r>
              <a:rPr lang="en-NZ" dirty="0" smtClean="0">
                <a:latin typeface="Comic Sans MS"/>
              </a:rPr>
              <a:t>°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5988698" y="3861048"/>
            <a:ext cx="2952328" cy="790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1</a:t>
            </a:r>
            <a:r>
              <a:rPr lang="en-NZ" dirty="0" smtClean="0"/>
              <a:t>st equation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12993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2sin(x) + 1 = 0  gives</a:t>
            </a:r>
          </a:p>
          <a:p>
            <a:r>
              <a:rPr lang="en-NZ" dirty="0" smtClean="0"/>
              <a:t>210 </a:t>
            </a:r>
            <a:r>
              <a:rPr lang="en-NZ" dirty="0" smtClean="0">
                <a:latin typeface="Comic Sans MS"/>
              </a:rPr>
              <a:t>° and 330°</a:t>
            </a:r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5889444" y="4883889"/>
            <a:ext cx="2808312" cy="892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2</a:t>
            </a:r>
            <a:r>
              <a:rPr lang="en-NZ" baseline="30000" dirty="0" smtClean="0"/>
              <a:t>nd</a:t>
            </a:r>
            <a:r>
              <a:rPr lang="en-NZ" dirty="0" smtClean="0"/>
              <a:t> equation 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6021288"/>
            <a:ext cx="694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equation has 3 solutions </a:t>
            </a:r>
            <a:r>
              <a:rPr lang="en-NZ" dirty="0" smtClean="0">
                <a:latin typeface="Comic Sans MS" panose="030F0702030302020204" pitchFamily="66" charset="0"/>
              </a:rPr>
              <a:t>{ 90</a:t>
            </a:r>
            <a:r>
              <a:rPr lang="en-NZ" dirty="0" smtClean="0">
                <a:latin typeface="Comic Sans MS"/>
              </a:rPr>
              <a:t>°, 210°, 330°}</a:t>
            </a:r>
            <a:endParaRPr lang="en-NZ" dirty="0"/>
          </a:p>
        </p:txBody>
      </p:sp>
      <p:sp>
        <p:nvSpPr>
          <p:cNvPr id="13" name="Rectangle 12"/>
          <p:cNvSpPr/>
          <p:nvPr/>
        </p:nvSpPr>
        <p:spPr>
          <a:xfrm>
            <a:off x="306658" y="5963063"/>
            <a:ext cx="61206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final solution set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2128925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now it’s all about factorising, you need two brackets this time.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6403065" y="1430237"/>
            <a:ext cx="209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cos(2x) = 1 – 2sin</a:t>
            </a:r>
            <a:r>
              <a:rPr lang="en-NZ" baseline="30000" dirty="0" smtClean="0"/>
              <a:t>2</a:t>
            </a:r>
            <a:r>
              <a:rPr lang="en-NZ" dirty="0" smtClean="0"/>
              <a:t>(x)</a:t>
            </a:r>
            <a:endParaRPr lang="en-NZ" dirty="0"/>
          </a:p>
        </p:txBody>
      </p:sp>
      <p:sp>
        <p:nvSpPr>
          <p:cNvPr id="15" name="Rectangle 14"/>
          <p:cNvSpPr/>
          <p:nvPr/>
        </p:nvSpPr>
        <p:spPr>
          <a:xfrm>
            <a:off x="6228184" y="1340768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the identity to pick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38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191" y="198884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factorise trig equations and then find the solution in degrees or radians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7.06 page 122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35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480" y="1844824"/>
            <a:ext cx="63052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converting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sums to Products</a:t>
            </a:r>
          </a:p>
        </p:txBody>
      </p:sp>
    </p:spTree>
    <p:extLst>
      <p:ext uri="{BB962C8B-B14F-4D97-AF65-F5344CB8AC3E}">
        <p14:creationId xmlns:p14="http://schemas.microsoft.com/office/powerpoint/2010/main" val="4233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744" y="78141"/>
            <a:ext cx="845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Converting Sums to Products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solve trig equations by converting sums to products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5576" y="1274857"/>
                <a:ext cx="79208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dirty="0" smtClean="0"/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sz="2200" b="0" i="0">
                        <a:latin typeface="Cambria Math"/>
                      </a:rPr>
                      <m:t>sin</m:t>
                    </m:r>
                    <m:r>
                      <a:rPr lang="en-NZ" sz="2200" b="0" i="0" baseline="30000" smtClean="0">
                        <a:latin typeface="Cambria Math"/>
                      </a:rPr>
                      <m:t>−1</m:t>
                    </m:r>
                    <m:d>
                      <m:dPr>
                        <m:ctrlPr>
                          <a:rPr lang="en-NZ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NZ" sz="2200" b="0" i="0" smtClean="0">
                            <a:latin typeface="Cambria Math"/>
                          </a:rPr>
                          <m:t>0.707</m:t>
                        </m:r>
                      </m:e>
                    </m:d>
                    <m:r>
                      <a:rPr lang="en-NZ" sz="2200" b="0" i="1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NZ" sz="2200" b="0" i="0" smtClean="0">
                        <a:latin typeface="Cambria Math"/>
                      </a:rPr>
                      <m:t>in</m:t>
                    </m:r>
                    <m:r>
                      <a:rPr lang="en-NZ" sz="22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NZ" sz="2200" b="0" i="0" smtClean="0">
                        <a:latin typeface="Cambria Math"/>
                      </a:rPr>
                      <m:t>radians</m:t>
                    </m:r>
                    <m:r>
                      <a:rPr lang="en-NZ" sz="22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NZ" sz="2200" b="0" i="0" smtClean="0">
                        <a:latin typeface="Cambria Math"/>
                      </a:rPr>
                      <m:t>and</m:t>
                    </m:r>
                    <m:r>
                      <a:rPr lang="en-NZ" sz="22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NZ" sz="2200" b="0" i="0" smtClean="0">
                        <a:latin typeface="Cambria Math"/>
                      </a:rPr>
                      <m:t>degrees</m:t>
                    </m:r>
                    <m:r>
                      <a:rPr lang="en-NZ" sz="2200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NZ" b="1" dirty="0"/>
                  <a:t> 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74857"/>
                <a:ext cx="792088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1001" t="-517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55576" y="22048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It’s ok all we need to do is use a calculator in radians and then degrees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755576" y="2204864"/>
            <a:ext cx="69127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HINT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6101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620688"/>
                <a:ext cx="741682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b="1" dirty="0" smtClean="0">
                    <a:latin typeface="Comic Sans MS" panose="030F0702030302020204" pitchFamily="66" charset="0"/>
                  </a:rPr>
                  <a:t>solve sin(4x) = sin(2x)  for 0 ≤ x ≤ 2</a:t>
                </a:r>
                <a14:m>
                  <m:oMath xmlns:m="http://schemas.openxmlformats.org/officeDocument/2006/math">
                    <m:r>
                      <a:rPr lang="en-NZ" sz="2200" b="1" i="0" smtClean="0">
                        <a:latin typeface="Cambria Math"/>
                        <a:ea typeface="Cambria Math"/>
                      </a:rPr>
                      <m:t>𝛑</m:t>
                    </m:r>
                  </m:oMath>
                </a14:m>
                <a:endParaRPr lang="en-NZ" sz="2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0688"/>
                <a:ext cx="7416824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1068" t="-8451" b="-267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67544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rearrange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sin(4x) – sin(2x) = 0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555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convert the difference to a product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260555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2cos(3x)sin(x) = 0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deal with each part of the equation in turn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393305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cos(3x) = 0 gives</a:t>
            </a:r>
          </a:p>
          <a:p>
            <a:r>
              <a:rPr lang="en-NZ" dirty="0" smtClean="0"/>
              <a:t>30</a:t>
            </a:r>
            <a:r>
              <a:rPr lang="en-NZ" dirty="0" smtClean="0">
                <a:latin typeface="Comic Sans MS"/>
              </a:rPr>
              <a:t>°, 90°, 150°, 210°, 270°, 330°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503191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sin(x) = 0 gives</a:t>
            </a:r>
          </a:p>
          <a:p>
            <a:r>
              <a:rPr lang="en-NZ" dirty="0" smtClean="0">
                <a:latin typeface="Comic Sans MS"/>
              </a:rPr>
              <a:t>0°, 180°, 360°</a:t>
            </a:r>
            <a:endParaRPr lang="en-NZ" dirty="0"/>
          </a:p>
        </p:txBody>
      </p:sp>
      <p:sp>
        <p:nvSpPr>
          <p:cNvPr id="10" name="Rectangle 9"/>
          <p:cNvSpPr/>
          <p:nvPr/>
        </p:nvSpPr>
        <p:spPr>
          <a:xfrm>
            <a:off x="6444208" y="1844824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rearrange</a:t>
            </a:r>
            <a:endParaRPr lang="en-NZ" b="1" dirty="0"/>
          </a:p>
        </p:txBody>
      </p:sp>
      <p:sp>
        <p:nvSpPr>
          <p:cNvPr id="11" name="Rectangle 10"/>
          <p:cNvSpPr/>
          <p:nvPr/>
        </p:nvSpPr>
        <p:spPr>
          <a:xfrm>
            <a:off x="6444208" y="2605554"/>
            <a:ext cx="2160240" cy="535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as a product</a:t>
            </a:r>
            <a:endParaRPr lang="en-NZ" b="1" dirty="0"/>
          </a:p>
        </p:txBody>
      </p:sp>
      <p:sp>
        <p:nvSpPr>
          <p:cNvPr id="12" name="Rectangle 11"/>
          <p:cNvSpPr/>
          <p:nvPr/>
        </p:nvSpPr>
        <p:spPr>
          <a:xfrm>
            <a:off x="6444208" y="3798333"/>
            <a:ext cx="2699792" cy="998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1</a:t>
            </a:r>
            <a:r>
              <a:rPr lang="en-NZ" b="1" baseline="30000" dirty="0" smtClean="0"/>
              <a:t>st</a:t>
            </a:r>
            <a:r>
              <a:rPr lang="en-NZ" b="1" dirty="0" smtClean="0"/>
              <a:t> equation</a:t>
            </a:r>
            <a:endParaRPr lang="en-NZ" b="1" dirty="0"/>
          </a:p>
        </p:txBody>
      </p:sp>
      <p:sp>
        <p:nvSpPr>
          <p:cNvPr id="13" name="Rectangle 12"/>
          <p:cNvSpPr/>
          <p:nvPr/>
        </p:nvSpPr>
        <p:spPr>
          <a:xfrm>
            <a:off x="6444208" y="5031915"/>
            <a:ext cx="2520280" cy="773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2</a:t>
            </a:r>
            <a:r>
              <a:rPr lang="en-NZ" b="1" baseline="30000" dirty="0" smtClean="0"/>
              <a:t>nd</a:t>
            </a:r>
            <a:r>
              <a:rPr lang="en-NZ" b="1" dirty="0" smtClean="0"/>
              <a:t> equation</a:t>
            </a:r>
            <a:endParaRPr lang="en-NZ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60932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there are 9 solutions altogether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84240" y="5922865"/>
                <a:ext cx="3418052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N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NZ" b="0" i="1" smtClean="0">
                              <a:latin typeface="Cambria Math"/>
                            </a:rPr>
                            <m:t>0, 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NZ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, 2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240" y="5922865"/>
                <a:ext cx="3418052" cy="710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51520" y="5922864"/>
            <a:ext cx="7056784" cy="823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final solution set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75130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dirty="0" smtClean="0">
                <a:latin typeface="Comic Sans MS" panose="030F0702030302020204" pitchFamily="66" charset="0"/>
              </a:rPr>
              <a:t>solve cos(3x) - cos(x) = 0  for 0</a:t>
            </a:r>
            <a:r>
              <a:rPr lang="en-NZ" sz="2200" b="1" dirty="0" smtClean="0">
                <a:latin typeface="Comic Sans MS"/>
              </a:rPr>
              <a:t>°</a:t>
            </a:r>
            <a:r>
              <a:rPr lang="en-NZ" sz="2200" b="1" dirty="0" smtClean="0">
                <a:latin typeface="Comic Sans MS" panose="030F0702030302020204" pitchFamily="66" charset="0"/>
              </a:rPr>
              <a:t> ≤ x ≤ 180</a:t>
            </a:r>
            <a:r>
              <a:rPr lang="en-NZ" sz="2200" b="1" dirty="0" smtClean="0">
                <a:latin typeface="Comic Sans MS"/>
              </a:rPr>
              <a:t>°</a:t>
            </a:r>
            <a:endParaRPr lang="en-NZ" sz="22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convert the difference to a product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368757" y="14847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2sin(2x)sin(-x) = 0</a:t>
            </a:r>
          </a:p>
          <a:p>
            <a:r>
              <a:rPr lang="en-NZ" dirty="0" smtClean="0"/>
              <a:t>-2sin(2x)sin(x) = 0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deal with each part of the equation in turn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6423935" y="256490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sin(2x) = 0 gives</a:t>
            </a:r>
          </a:p>
          <a:p>
            <a:r>
              <a:rPr lang="en-NZ" dirty="0">
                <a:latin typeface="Comic Sans MS"/>
              </a:rPr>
              <a:t> 0</a:t>
            </a:r>
            <a:r>
              <a:rPr lang="en-NZ" dirty="0" smtClean="0">
                <a:latin typeface="Comic Sans MS"/>
              </a:rPr>
              <a:t>°,90°, 180°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353944" y="349167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sin(x) = 0 gives</a:t>
            </a:r>
          </a:p>
          <a:p>
            <a:r>
              <a:rPr lang="en-NZ" dirty="0" smtClean="0">
                <a:latin typeface="Comic Sans MS"/>
              </a:rPr>
              <a:t>0°, 180°</a:t>
            </a:r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6365981" y="1540242"/>
            <a:ext cx="2160240" cy="535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as a product</a:t>
            </a:r>
            <a:endParaRPr lang="en-NZ" b="1" dirty="0"/>
          </a:p>
        </p:txBody>
      </p:sp>
      <p:sp>
        <p:nvSpPr>
          <p:cNvPr id="12" name="Rectangle 11"/>
          <p:cNvSpPr/>
          <p:nvPr/>
        </p:nvSpPr>
        <p:spPr>
          <a:xfrm>
            <a:off x="5958408" y="2600037"/>
            <a:ext cx="26997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1</a:t>
            </a:r>
            <a:r>
              <a:rPr lang="en-NZ" b="1" baseline="30000" dirty="0" smtClean="0"/>
              <a:t>st</a:t>
            </a:r>
            <a:r>
              <a:rPr lang="en-NZ" b="1" dirty="0" smtClean="0"/>
              <a:t> equation</a:t>
            </a:r>
            <a:endParaRPr lang="en-NZ" b="1" dirty="0"/>
          </a:p>
        </p:txBody>
      </p:sp>
      <p:sp>
        <p:nvSpPr>
          <p:cNvPr id="13" name="Rectangle 12"/>
          <p:cNvSpPr/>
          <p:nvPr/>
        </p:nvSpPr>
        <p:spPr>
          <a:xfrm>
            <a:off x="6005941" y="3427797"/>
            <a:ext cx="2520280" cy="773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2</a:t>
            </a:r>
            <a:r>
              <a:rPr lang="en-NZ" b="1" baseline="30000" dirty="0" smtClean="0"/>
              <a:t>nd</a:t>
            </a:r>
            <a:r>
              <a:rPr lang="en-NZ" b="1" dirty="0" smtClean="0"/>
              <a:t> equation</a:t>
            </a:r>
            <a:endParaRPr lang="en-NZ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60932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there are 3 solutions altogether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85119" y="6093296"/>
                <a:ext cx="1618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N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NZ" b="0" i="1" smtClean="0">
                              <a:latin typeface="Cambria Math"/>
                            </a:rPr>
                            <m:t>0°, 90°, 180°</m:t>
                          </m:r>
                        </m:e>
                      </m:d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119" y="6093296"/>
                <a:ext cx="161858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58213" y="5866387"/>
            <a:ext cx="7056784" cy="823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final solution set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0644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9518" y="1772816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solve trig equations by converting sums to products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7.07 page 123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02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756" y="1844824"/>
            <a:ext cx="52327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Application of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trig functions</a:t>
            </a:r>
          </a:p>
        </p:txBody>
      </p:sp>
    </p:spTree>
    <p:extLst>
      <p:ext uri="{BB962C8B-B14F-4D97-AF65-F5344CB8AC3E}">
        <p14:creationId xmlns:p14="http://schemas.microsoft.com/office/powerpoint/2010/main" val="3322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9518" y="1772816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have consolidated my understanding with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</a:rPr>
              <a:t>exercise 7.08 page 124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03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795" y="1844824"/>
            <a:ext cx="7270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general solution</a:t>
            </a:r>
          </a:p>
        </p:txBody>
      </p:sp>
    </p:spTree>
    <p:extLst>
      <p:ext uri="{BB962C8B-B14F-4D97-AF65-F5344CB8AC3E}">
        <p14:creationId xmlns:p14="http://schemas.microsoft.com/office/powerpoint/2010/main" val="16126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>
                <a:latin typeface="Comic Sans MS" panose="030F0702030302020204" pitchFamily="66" charset="0"/>
              </a:rPr>
              <a:t>sin x = ½</a:t>
            </a:r>
            <a:endParaRPr lang="en-NZ" sz="25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2410" y="1556792"/>
                <a:ext cx="6015814" cy="64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latin typeface="Comic Sans MS" panose="030F0702030302020204" pitchFamily="66" charset="0"/>
                  </a:rPr>
                  <a:t>solutions are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    and </a:t>
                </a:r>
                <a:r>
                  <a:rPr lang="en-NZ" sz="2500" dirty="0">
                    <a:latin typeface="Comic Sans MS" panose="030F0702030302020204" pitchFamily="66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</a:t>
                </a:r>
                <a:endParaRPr lang="en-NZ" sz="25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0" y="1556792"/>
                <a:ext cx="6015814" cy="644279"/>
              </a:xfrm>
              <a:prstGeom prst="rect">
                <a:avLst/>
              </a:prstGeom>
              <a:blipFill rotWithShape="1">
                <a:blip r:embed="rId2"/>
                <a:stretch>
                  <a:fillRect l="-1722" b="-84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627783" y="1556792"/>
            <a:ext cx="2880320" cy="64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hidden under here</a:t>
            </a:r>
            <a:endParaRPr lang="en-N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1005" y="2794223"/>
            <a:ext cx="6735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how often do these solutions repeat themselves?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4" y="278092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latin typeface="Comic Sans MS" panose="030F0702030302020204" pitchFamily="66" charset="0"/>
                  </a:rPr>
                  <a:t>every 2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NZ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780928"/>
                <a:ext cx="115212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762" t="-6557" b="-2623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84168" y="2636912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191004" y="3789040"/>
            <a:ext cx="679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 how do give a solution that repeats itself?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3404" y="4509120"/>
                <a:ext cx="6793263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000" dirty="0" smtClean="0">
                    <a:latin typeface="Comic Sans MS" panose="030F0702030302020204" pitchFamily="66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+ 2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sz="20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NZ" sz="20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sz="2000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NZ" sz="2000" dirty="0">
                    <a:latin typeface="Comic Sans MS" panose="030F0702030302020204" pitchFamily="66" charset="0"/>
                  </a:rPr>
                  <a:t>and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000" dirty="0">
                    <a:latin typeface="Comic Sans MS" panose="030F0702030302020204" pitchFamily="66" charset="0"/>
                  </a:rPr>
                  <a:t>  </a:t>
                </a:r>
                <a:r>
                  <a:rPr lang="en-NZ" sz="2000" dirty="0" smtClean="0">
                    <a:latin typeface="Comic Sans MS" panose="030F0702030302020204" pitchFamily="66" charset="0"/>
                  </a:rPr>
                  <a:t>+ </a:t>
                </a:r>
                <a:r>
                  <a:rPr lang="en-NZ" sz="2000" dirty="0"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sz="2000">
                        <a:latin typeface="Cambria Math"/>
                        <a:ea typeface="Cambria Math"/>
                      </a:rPr>
                      <m:t>n</m:t>
                    </m:r>
                    <m:r>
                      <a:rPr lang="en-NZ" sz="20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</a:t>
                </a:r>
                <a:endParaRPr lang="en-NZ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04" y="4509120"/>
                <a:ext cx="6793263" cy="533929"/>
              </a:xfrm>
              <a:prstGeom prst="rect">
                <a:avLst/>
              </a:prstGeom>
              <a:blipFill rotWithShape="1">
                <a:blip r:embed="rId4"/>
                <a:stretch>
                  <a:fillRect l="-897" b="-689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1004" y="4394977"/>
            <a:ext cx="409296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671312" y="5445224"/>
            <a:ext cx="679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 you’ve found your first general solution !   Well done</a:t>
            </a:r>
            <a:endParaRPr lang="en-NZ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620688"/>
            <a:ext cx="32004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>
                <a:latin typeface="Comic Sans MS" panose="030F0702030302020204" pitchFamily="66" charset="0"/>
              </a:rPr>
              <a:t>2sin</a:t>
            </a:r>
            <a:r>
              <a:rPr lang="en-NZ" sz="2500" dirty="0" smtClean="0">
                <a:latin typeface="Comic Sans MS"/>
              </a:rPr>
              <a:t>²(x) – sin(x) = 0</a:t>
            </a:r>
            <a:endParaRPr lang="en-NZ" sz="25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2410" y="1556792"/>
                <a:ext cx="7311958" cy="605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latin typeface="Comic Sans MS" panose="030F0702030302020204" pitchFamily="66" charset="0"/>
                  </a:rPr>
                  <a:t>factorising gives   sin(x)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    and sin(x) </a:t>
                </a:r>
                <a:r>
                  <a:rPr lang="en-NZ" sz="2500" dirty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NZ" sz="250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</a:t>
                </a:r>
                <a:endParaRPr lang="en-NZ" sz="25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0" y="1556792"/>
                <a:ext cx="7311958" cy="605037"/>
              </a:xfrm>
              <a:prstGeom prst="rect">
                <a:avLst/>
              </a:prstGeom>
              <a:blipFill rotWithShape="1">
                <a:blip r:embed="rId5"/>
                <a:stretch>
                  <a:fillRect l="-1418" b="-900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335778" y="1537170"/>
            <a:ext cx="4200635" cy="64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hidden under here</a:t>
            </a:r>
            <a:endParaRPr lang="en-N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1" y="2776282"/>
            <a:ext cx="5785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solving these gives us principal solutions of 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4" y="2776282"/>
                <a:ext cx="2915816" cy="766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NZ" b="0" i="0" smtClean="0">
                        <a:latin typeface="Cambria Math"/>
                        <a:ea typeface="Cambria Math"/>
                      </a:rPr>
                      <m:t>=0,  </m:t>
                    </m:r>
                    <m:r>
                      <a:rPr lang="en-NZ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, . . . . . . </m:t>
                    </m:r>
                  </m:oMath>
                </a14:m>
                <a:endParaRPr lang="en-NZ" b="0" dirty="0" smtClean="0">
                  <a:latin typeface="Comic Sans MS" panose="030F0702030302020204" pitchFamily="66" charset="0"/>
                  <a:ea typeface="Cambria Math"/>
                </a:endParaRPr>
              </a:p>
              <a:p>
                <a:r>
                  <a:rPr lang="en-NZ" dirty="0">
                    <a:latin typeface="Comic Sans MS" panose="030F0702030302020204" pitchFamily="66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dirty="0">
                    <a:latin typeface="Comic Sans MS" panose="030F0702030302020204" pitchFamily="66" charset="0"/>
                  </a:rPr>
                  <a:t>     and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NZ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776282"/>
                <a:ext cx="2915816" cy="766685"/>
              </a:xfrm>
              <a:prstGeom prst="rect">
                <a:avLst/>
              </a:prstGeom>
              <a:blipFill rotWithShape="1">
                <a:blip r:embed="rId3"/>
                <a:stretch>
                  <a:fillRect l="-1883" t="-3175" b="-396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228184" y="2835588"/>
            <a:ext cx="2304256" cy="809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191003" y="3933056"/>
            <a:ext cx="6793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 how do give a solution that repeats itself?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3404" y="4509120"/>
                <a:ext cx="6793263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000" dirty="0" smtClean="0">
                    <a:latin typeface="Comic Sans MS" panose="030F0702030302020204" pitchFamily="66" charset="0"/>
                  </a:rPr>
                  <a:t>x = n</a:t>
                </a:r>
                <a:r>
                  <a:rPr lang="en-NZ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NZ" sz="20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+ 2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sz="20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NZ" sz="20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sz="2000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NZ" sz="2000" dirty="0">
                    <a:latin typeface="Comic Sans MS" panose="030F0702030302020204" pitchFamily="66" charset="0"/>
                  </a:rPr>
                  <a:t>and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0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2000" dirty="0">
                    <a:latin typeface="Comic Sans MS" panose="030F0702030302020204" pitchFamily="66" charset="0"/>
                  </a:rPr>
                  <a:t>  </a:t>
                </a:r>
                <a:r>
                  <a:rPr lang="en-NZ" sz="2000" dirty="0" smtClean="0">
                    <a:latin typeface="Comic Sans MS" panose="030F0702030302020204" pitchFamily="66" charset="0"/>
                  </a:rPr>
                  <a:t>+ </a:t>
                </a:r>
                <a:r>
                  <a:rPr lang="en-NZ" sz="2000" dirty="0"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NZ" sz="2000">
                        <a:latin typeface="Cambria Math"/>
                        <a:ea typeface="Cambria Math"/>
                      </a:rPr>
                      <m:t>n</m:t>
                    </m:r>
                    <m:r>
                      <a:rPr lang="en-NZ" sz="20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000" dirty="0" smtClean="0">
                    <a:latin typeface="Comic Sans MS" panose="030F0702030302020204" pitchFamily="66" charset="0"/>
                  </a:rPr>
                  <a:t> </a:t>
                </a:r>
                <a:endParaRPr lang="en-NZ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04" y="4509120"/>
                <a:ext cx="6793263" cy="533929"/>
              </a:xfrm>
              <a:prstGeom prst="rect">
                <a:avLst/>
              </a:prstGeom>
              <a:blipFill rotWithShape="1">
                <a:blip r:embed="rId4"/>
                <a:stretch>
                  <a:fillRect l="-897" b="-689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1003" y="4509120"/>
            <a:ext cx="524509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671312" y="5445224"/>
            <a:ext cx="786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 you’ve found your second general solution !   Well done</a:t>
            </a:r>
            <a:endParaRPr lang="en-NZ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620688"/>
            <a:ext cx="32004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>
                <a:latin typeface="Comic Sans MS" panose="030F0702030302020204" pitchFamily="66" charset="0"/>
              </a:rPr>
              <a:t>2cos(3t) – 1 </a:t>
            </a:r>
            <a:r>
              <a:rPr lang="en-NZ" sz="2500" dirty="0" smtClean="0">
                <a:latin typeface="Comic Sans MS"/>
              </a:rPr>
              <a:t>= 0</a:t>
            </a:r>
            <a:endParaRPr lang="en-NZ" sz="25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2410" y="1556792"/>
                <a:ext cx="7311958" cy="643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latin typeface="Comic Sans MS" panose="030F0702030302020204" pitchFamily="66" charset="0"/>
                  </a:rPr>
                  <a:t>solve for 3t        </a:t>
                </a:r>
                <a:r>
                  <a:rPr lang="en-NZ" sz="2500" dirty="0" err="1" smtClean="0">
                    <a:latin typeface="Comic Sans MS" panose="030F0702030302020204" pitchFamily="66" charset="0"/>
                  </a:rPr>
                  <a:t>3t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    and 3t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NZ" sz="25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0" y="1556792"/>
                <a:ext cx="7311958" cy="643831"/>
              </a:xfrm>
              <a:prstGeom prst="rect">
                <a:avLst/>
              </a:prstGeom>
              <a:blipFill rotWithShape="1">
                <a:blip r:embed="rId2"/>
                <a:stretch>
                  <a:fillRect l="-1418" b="-84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627784" y="1556792"/>
            <a:ext cx="4200635" cy="64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hidden under here</a:t>
            </a:r>
            <a:endParaRPr lang="en-NZ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3403" y="2901415"/>
            <a:ext cx="3580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put this into a general form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312" y="5445224"/>
            <a:ext cx="786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so you’ve found your </a:t>
            </a:r>
            <a:r>
              <a:rPr lang="en-NZ" sz="2000" dirty="0" smtClean="0">
                <a:latin typeface="Comic Sans MS" panose="030F0702030302020204" pitchFamily="66" charset="0"/>
              </a:rPr>
              <a:t>third </a:t>
            </a:r>
            <a:r>
              <a:rPr lang="en-NZ" sz="2000" dirty="0" smtClean="0">
                <a:latin typeface="Comic Sans MS" panose="030F0702030302020204" pitchFamily="66" charset="0"/>
              </a:rPr>
              <a:t>general solution !   Well done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67944" y="2780927"/>
                <a:ext cx="4836792" cy="643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latin typeface="Comic Sans MS" panose="030F0702030302020204" pitchFamily="66" charset="0"/>
                  </a:rPr>
                  <a:t>3t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+ 2n</a:t>
                </a:r>
                <a14:m>
                  <m:oMath xmlns:m="http://schemas.openxmlformats.org/officeDocument/2006/math">
                    <m:r>
                      <a:rPr lang="en-NZ" sz="25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and 3t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500" dirty="0">
                    <a:latin typeface="Comic Sans MS" panose="030F0702030302020204" pitchFamily="66" charset="0"/>
                  </a:rPr>
                  <a:t> + 2n</a:t>
                </a:r>
                <a14:m>
                  <m:oMath xmlns:m="http://schemas.openxmlformats.org/officeDocument/2006/math">
                    <m:r>
                      <a:rPr lang="en-NZ" sz="25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500" dirty="0">
                    <a:latin typeface="Comic Sans MS" panose="030F0702030302020204" pitchFamily="66" charset="0"/>
                  </a:rPr>
                  <a:t> </a:t>
                </a:r>
                <a:endParaRPr lang="en-NZ" sz="25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780927"/>
                <a:ext cx="4836792" cy="643831"/>
              </a:xfrm>
              <a:prstGeom prst="rect">
                <a:avLst/>
              </a:prstGeom>
              <a:blipFill rotWithShape="1">
                <a:blip r:embed="rId3"/>
                <a:stretch>
                  <a:fillRect l="-2015" b="-84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72001" y="2780927"/>
            <a:ext cx="4996475" cy="646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433733" y="3789040"/>
            <a:ext cx="2050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now solve for t</a:t>
            </a:r>
            <a:endParaRPr lang="en-NZ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33733" y="4509120"/>
                <a:ext cx="4836792" cy="643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latin typeface="Comic Sans MS" panose="030F0702030302020204" pitchFamily="66" charset="0"/>
                  </a:rPr>
                  <a:t>t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NZ" sz="25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5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and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t </a:t>
                </a:r>
                <a:r>
                  <a:rPr lang="en-NZ" sz="25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NZ" sz="25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25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NZ" sz="25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NZ" sz="2500" i="1">
                        <a:latin typeface="Cambria Math"/>
                      </a:rPr>
                      <m:t> </m:t>
                    </m:r>
                  </m:oMath>
                </a14:m>
                <a:r>
                  <a:rPr lang="en-NZ" sz="2500" dirty="0">
                    <a:latin typeface="Comic Sans MS" panose="030F0702030302020204" pitchFamily="66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NZ" sz="25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500" dirty="0">
                    <a:latin typeface="Comic Sans MS" panose="030F0702030302020204" pitchFamily="66" charset="0"/>
                  </a:rPr>
                  <a:t> </a:t>
                </a:r>
                <a:endParaRPr lang="en-NZ" sz="25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3" y="4509120"/>
                <a:ext cx="4836792" cy="643959"/>
              </a:xfrm>
              <a:prstGeom prst="rect">
                <a:avLst/>
              </a:prstGeom>
              <a:blipFill rotWithShape="1">
                <a:blip r:embed="rId4"/>
                <a:stretch>
                  <a:fillRect l="-2015" b="-952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12168" y="4544077"/>
            <a:ext cx="524509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6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cos(x</a:t>
            </a:r>
            <a:r>
              <a:rPr lang="en-NZ" smtClean="0"/>
              <a:t>) – sin(4x) = 0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69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593" y="1844824"/>
            <a:ext cx="76689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graphs of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inverse trig functions</a:t>
            </a:r>
          </a:p>
        </p:txBody>
      </p:sp>
    </p:spTree>
    <p:extLst>
      <p:ext uri="{BB962C8B-B14F-4D97-AF65-F5344CB8AC3E}">
        <p14:creationId xmlns:p14="http://schemas.microsoft.com/office/powerpoint/2010/main" val="10324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sin(3x) + sin (2x) + sin(x) = 0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70062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9518" y="1772816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have no idea what’s happening and wish I’d stayed at home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73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1708" y="0"/>
            <a:ext cx="64098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Graphs of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Inverse Trig Functions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recognise the graphs of inverse trig functions</a:t>
            </a:r>
          </a:p>
          <a:p>
            <a:r>
              <a:rPr lang="en-NZ" dirty="0" err="1"/>
              <a:t>I</a:t>
            </a:r>
            <a:r>
              <a:rPr lang="en-NZ" smtClean="0"/>
              <a:t> </a:t>
            </a:r>
            <a:r>
              <a:rPr lang="en-NZ" dirty="0" smtClean="0"/>
              <a:t>am aware of the term relations in </a:t>
            </a:r>
            <a:r>
              <a:rPr lang="en-NZ" smtClean="0"/>
              <a:t>this context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72200" y="1793339"/>
            <a:ext cx="1666528" cy="459562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14/04/2014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603"/>
            <a:ext cx="6768751" cy="6822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8184" y="6093296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oh dear me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62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Tahoma" pitchFamily="34" charset="0"/>
                <a:cs typeface="Tahoma" pitchFamily="34" charset="0"/>
              </a:rPr>
              <a:t>The greatest value of the sine wave is called the amplitude.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en-US" sz="1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 </a:t>
            </a:r>
          </a:p>
        </p:txBody>
      </p:sp>
      <p:pic>
        <p:nvPicPr>
          <p:cNvPr id="1026" name="Picture 2" descr="S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6" y="242887"/>
            <a:ext cx="8977730" cy="609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9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1860</Words>
  <Application>Microsoft Office PowerPoint</Application>
  <PresentationFormat>On-screen Show (4:3)</PresentationFormat>
  <Paragraphs>300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Trig Identities and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Identities and Formulae</dc:title>
  <dc:creator>Pam Garnett</dc:creator>
  <cp:lastModifiedBy>Pam Garnett</cp:lastModifiedBy>
  <cp:revision>57</cp:revision>
  <cp:lastPrinted>2014-03-29T03:24:21Z</cp:lastPrinted>
  <dcterms:created xsi:type="dcterms:W3CDTF">2014-03-01T03:10:04Z</dcterms:created>
  <dcterms:modified xsi:type="dcterms:W3CDTF">2014-04-14T08:53:22Z</dcterms:modified>
</cp:coreProperties>
</file>