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ctiveX/activeX2.xml" ContentType="application/vnd.ms-office.activeX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BD3C8-223A-4202-9027-0213D3669EB8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27CA8-41AF-45CF-B579-0589A6E3CA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858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8CC66-6529-4228-952C-6A2B48302FCA}" type="slidenum">
              <a:rPr lang="en-GB"/>
              <a:pPr/>
              <a:t>3</a:t>
            </a:fld>
            <a:endParaRPr lang="en-GB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net is of a square-based pyramid.</a:t>
            </a:r>
          </a:p>
          <a:p>
            <a:r>
              <a:rPr lang="en-US"/>
              <a:t>Ask pupils to describe or sketch other possible nets for the same shape.</a:t>
            </a:r>
          </a:p>
          <a:p>
            <a:r>
              <a:rPr lang="en-US"/>
              <a:t>Challenge pupils to construct the net of a square-based pyramid of base length 3 cm, and sloping edge of length 4 cm, using a ruler and a pair of compasses.</a:t>
            </a:r>
          </a:p>
          <a:p>
            <a:r>
              <a:rPr lang="en-US" i="1"/>
              <a:t>Links:</a:t>
            </a:r>
          </a:p>
          <a:p>
            <a:r>
              <a:rPr lang="en-US" i="1"/>
              <a:t>S6 Construction and loci – constructing nets.</a:t>
            </a:r>
          </a:p>
          <a:p>
            <a:r>
              <a:rPr lang="en-US" i="1"/>
              <a:t>S8 Perimeter, area and volume – surface area.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CFA04-6B7D-4DF7-A51B-C14418AE132F}" type="slidenum">
              <a:rPr lang="en-GB"/>
              <a:pPr/>
              <a:t>4</a:t>
            </a:fld>
            <a:endParaRPr lang="en-GB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animation shows how the net can be folded up to make to make a pyramid.</a:t>
            </a:r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895C6-6A9A-489F-A437-3FA6DA160654}" type="slidenum">
              <a:rPr lang="en-GB"/>
              <a:pPr/>
              <a:t>5</a:t>
            </a:fld>
            <a:endParaRPr lang="en-GB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/>
              <a:t>Ask pupils to describe or sketch other possible nets for the same shape.</a:t>
            </a:r>
          </a:p>
          <a:p>
            <a:r>
              <a:rPr lang="en-GB"/>
              <a:t>Challenge pupils to construct the net of a cuboid of length 5 cm, width 3 cm and height 2 cm, using a ruler and a protractor, a set square or a pair of compasses.</a:t>
            </a:r>
          </a:p>
          <a:p>
            <a:r>
              <a:rPr lang="en-GB" i="1"/>
              <a:t>Links:</a:t>
            </a:r>
          </a:p>
          <a:p>
            <a:r>
              <a:rPr lang="en-GB" i="1"/>
              <a:t>S6 Construction and loci – constructing nets.</a:t>
            </a:r>
          </a:p>
          <a:p>
            <a:r>
              <a:rPr lang="en-GB" i="1"/>
              <a:t>S8 Perimeter, area and volume – surface area of a cuboid.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62E21-38F4-4495-9C0F-E69E96A11916}" type="slidenum">
              <a:rPr lang="en-GB"/>
              <a:pPr/>
              <a:t>6</a:t>
            </a:fld>
            <a:endParaRPr lang="en-GB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Ask pupils to describe or sketch other possible nets for the same shape.</a:t>
            </a:r>
          </a:p>
          <a:p>
            <a:r>
              <a:rPr lang="en-US"/>
              <a:t>Stress that the slanting edge of the triangular face must be the same length as the edge of the rectangle that will join onto it.</a:t>
            </a:r>
          </a:p>
          <a:p>
            <a:r>
              <a:rPr lang="en-US"/>
              <a:t>Challenge pupils to construct the net of a triangular prism with a length of 5 cm and a triangular cross section whose base is 2 cm and whose slanting edge is 3 cm. They should use a ruler and a pair of compasses.</a:t>
            </a:r>
          </a:p>
          <a:p>
            <a:r>
              <a:rPr lang="en-US" i="1"/>
              <a:t>Link:</a:t>
            </a:r>
          </a:p>
          <a:p>
            <a:r>
              <a:rPr lang="en-US" i="1"/>
              <a:t>S6 Construction and loci </a:t>
            </a:r>
            <a:r>
              <a:rPr lang="en-GB" i="1"/>
              <a:t>–</a:t>
            </a:r>
            <a:r>
              <a:rPr lang="en-US" i="1"/>
              <a:t> constructing nets.</a:t>
            </a:r>
            <a:endParaRPr lang="en-GB" i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43F95-CB81-4E74-A992-E9D51163C23F}" type="slidenum">
              <a:rPr lang="en-GB"/>
              <a:pPr/>
              <a:t>7</a:t>
            </a:fld>
            <a:endParaRPr lang="en-GB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Ask pupils to describe or sketch other possible nets for the same shape.</a:t>
            </a:r>
          </a:p>
          <a:p>
            <a:r>
              <a:rPr lang="en-US"/>
              <a:t>Stress that each triangle is an equilateral triangle.</a:t>
            </a:r>
          </a:p>
          <a:p>
            <a:r>
              <a:rPr lang="en-US"/>
              <a:t>Challenge pupils to construct the net of a tetrahedron with edge length 4 cm, using a ruler and a pair of compasses.</a:t>
            </a:r>
          </a:p>
          <a:p>
            <a:r>
              <a:rPr lang="en-US" i="1"/>
              <a:t>Link:</a:t>
            </a:r>
          </a:p>
          <a:p>
            <a:r>
              <a:rPr lang="en-US" i="1"/>
              <a:t>S6 Construction and loci </a:t>
            </a:r>
            <a:r>
              <a:rPr lang="en-GB" i="1"/>
              <a:t>–</a:t>
            </a:r>
            <a:r>
              <a:rPr lang="en-US" i="1"/>
              <a:t> constructing nets.</a:t>
            </a:r>
          </a:p>
          <a:p>
            <a:r>
              <a:rPr lang="en-US" i="1"/>
              <a:t>S8 Perimeter, area and volume – surface area.</a:t>
            </a:r>
          </a:p>
          <a:p>
            <a:endParaRPr lang="en-GB" i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615D0-E9BA-419F-8715-3F082E2DF1A4}" type="slidenum">
              <a:rPr lang="en-GB"/>
              <a:pPr/>
              <a:t>8</a:t>
            </a:fld>
            <a:endParaRPr lang="en-GB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Ask pupils to describe or sketch other possible nets for the same shape.</a:t>
            </a:r>
          </a:p>
          <a:p>
            <a:r>
              <a:rPr lang="en-US"/>
              <a:t>Stress that the height of each rectangle must be the same lengths as edges of the pentagon.</a:t>
            </a:r>
          </a:p>
          <a:p>
            <a:r>
              <a:rPr lang="en-US"/>
              <a:t>Challenge pupils to construct this net using a ruler and a protractor. The length of the completed prism should be 5 cm with the edges of the pentagonal faces of length 2 cm.</a:t>
            </a:r>
          </a:p>
          <a:p>
            <a:r>
              <a:rPr lang="en-US" i="1"/>
              <a:t>Link:</a:t>
            </a:r>
          </a:p>
          <a:p>
            <a:r>
              <a:rPr lang="en-US" i="1"/>
              <a:t>S6 Construction and loci </a:t>
            </a:r>
            <a:r>
              <a:rPr lang="en-GB" i="1"/>
              <a:t>–</a:t>
            </a:r>
            <a:r>
              <a:rPr lang="en-US" i="1"/>
              <a:t> constructing nets.</a:t>
            </a:r>
          </a:p>
          <a:p>
            <a:r>
              <a:rPr lang="en-US" i="1"/>
              <a:t>S8 Perimeter, area and volume – surface area.</a:t>
            </a:r>
          </a:p>
          <a:p>
            <a:endParaRPr lang="en-GB" i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E83BE-0B34-4194-8C84-7A5D04BF9624}" type="slidenum">
              <a:rPr lang="en-GB"/>
              <a:pPr/>
              <a:t>9</a:t>
            </a:fld>
            <a:endParaRPr lang="en-GB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Pupils could make this net and fold it into a cube to verify which sides touch.</a:t>
            </a:r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F47D2-B8ED-4C02-880F-F6D069132808}" type="slidenum">
              <a:rPr lang="en-GB"/>
              <a:pPr/>
              <a:t>10</a:t>
            </a:fld>
            <a:endParaRPr lang="en-GB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Six different squares joined together are shown each time this activity is reset. Pupils must decide whether or not they represent the net of a cube.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976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778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600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30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702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753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991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142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51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973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FD04-1D5C-4E08-AE93-95B0781837B2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827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FD04-1D5C-4E08-AE93-95B0781837B2}" type="datetimeFigureOut">
              <a:rPr lang="en-NZ" smtClean="0"/>
              <a:t>13/04/2014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E9720-7EFF-4181-B9BF-D9DC745EE3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069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jpeg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4679"/>
          </a:xfrm>
        </p:spPr>
        <p:txBody>
          <a:bodyPr>
            <a:normAutofit/>
          </a:bodyPr>
          <a:lstStyle/>
          <a:p>
            <a:r>
              <a:rPr lang="en-NZ" dirty="0" smtClean="0"/>
              <a:t>Geometry</a:t>
            </a:r>
            <a:br>
              <a:rPr lang="en-NZ" dirty="0" smtClean="0"/>
            </a:br>
            <a:r>
              <a:rPr lang="en-NZ" dirty="0"/>
              <a:t/>
            </a:r>
            <a:br>
              <a:rPr lang="en-NZ" dirty="0"/>
            </a:br>
            <a:r>
              <a:rPr lang="en-NZ" dirty="0" smtClean="0"/>
              <a:t>Three Dimensions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4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02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05" name="Picture 5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17" name="Rectangle 1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0813" y="150813"/>
            <a:ext cx="8229600" cy="561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/>
              <a:t>Nets of cubes</a:t>
            </a:r>
            <a:endParaRPr lang="en-GB" sz="2800" b="1"/>
          </a:p>
        </p:txBody>
      </p:sp>
      <p:grpSp>
        <p:nvGrpSpPr>
          <p:cNvPr id="256019" name="Group 19"/>
          <p:cNvGrpSpPr>
            <a:grpSpLocks/>
          </p:cNvGrpSpPr>
          <p:nvPr/>
        </p:nvGrpSpPr>
        <p:grpSpPr bwMode="auto">
          <a:xfrm>
            <a:off x="7304088" y="115888"/>
            <a:ext cx="576262" cy="576262"/>
            <a:chOff x="4601" y="73"/>
            <a:chExt cx="363" cy="363"/>
          </a:xfrm>
        </p:grpSpPr>
        <p:pic>
          <p:nvPicPr>
            <p:cNvPr id="256020" name="Picture 20" descr="flash icon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9" y="108"/>
              <a:ext cx="282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021" name="Oval 21"/>
            <p:cNvSpPr>
              <a:spLocks noChangeAspect="1" noChangeArrowheads="1"/>
            </p:cNvSpPr>
            <p:nvPr/>
          </p:nvSpPr>
          <p:spPr bwMode="auto">
            <a:xfrm>
              <a:off x="4601" y="73"/>
              <a:ext cx="363" cy="363"/>
            </a:xfrm>
            <a:prstGeom prst="ellipse">
              <a:avLst/>
            </a:prstGeom>
            <a:noFill/>
            <a:ln w="1270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256022" name="Oval 22"/>
            <p:cNvSpPr>
              <a:spLocks noChangeAspect="1" noChangeArrowheads="1"/>
            </p:cNvSpPr>
            <p:nvPr/>
          </p:nvSpPr>
          <p:spPr bwMode="auto">
            <a:xfrm>
              <a:off x="4629" y="106"/>
              <a:ext cx="295" cy="295"/>
            </a:xfrm>
            <a:prstGeom prst="ellips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2061-8D58-4404-8AB9-67F28338B0C8}" type="datetime3">
              <a:rPr lang="en-US" smtClean="0"/>
              <a:t>13 April 2014</a:t>
            </a:fld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0" name="ShockwaveFlash1" r:id="rId2" imgW="9143818" imgH="5181448"/>
        </mc:Choice>
        <mc:Fallback>
          <p:control name="ShockwaveFlash1" r:id="rId2" imgW="9143818" imgH="5181448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914400"/>
                  <a:ext cx="9144000" cy="518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0229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62902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did you remember?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34888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Draw all the nets for a cube you can remember onto your note paper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33265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E972368-C9E9-41AA-B1AE-D6A19667F2E3}" type="datetime3">
              <a:rPr lang="en-US" sz="2400" b="1" smtClean="0"/>
              <a:t>13 April 2014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33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7"/>
          <p:cNvSpPr>
            <a:spLocks noChangeArrowheads="1"/>
          </p:cNvSpPr>
          <p:nvPr/>
        </p:nvSpPr>
        <p:spPr bwMode="auto">
          <a:xfrm>
            <a:off x="181211" y="1747379"/>
            <a:ext cx="2228850" cy="2228850"/>
          </a:xfrm>
          <a:prstGeom prst="cube">
            <a:avLst>
              <a:gd name="adj" fmla="val 25000"/>
            </a:avLst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9483" y="217942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0061" y="362339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495" y="41847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6300192" y="1565660"/>
            <a:ext cx="2419350" cy="1889125"/>
          </a:xfrm>
          <a:prstGeom prst="cube">
            <a:avLst>
              <a:gd name="adj" fmla="val 60111"/>
            </a:avLst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0392" y="28869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6216" y="346333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8793" y="28618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1295636" y="4562978"/>
            <a:ext cx="5200650" cy="1412875"/>
          </a:xfrm>
          <a:prstGeom prst="cube">
            <a:avLst>
              <a:gd name="adj" fmla="val 58764"/>
            </a:avLst>
          </a:prstGeom>
          <a:solidFill>
            <a:srgbClr val="0000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5516" y="549908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192" y="549908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67844" y="614715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65331"/>
            <a:ext cx="7154857" cy="120032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Draw each cuboid accurately on isometric paper</a:t>
            </a:r>
          </a:p>
          <a:p>
            <a:r>
              <a:rPr lang="en-US" sz="2400" dirty="0" smtClean="0"/>
              <a:t>Draw a plan view, side elevation and front elevation</a:t>
            </a:r>
          </a:p>
          <a:p>
            <a:r>
              <a:rPr lang="en-US" sz="2400" dirty="0" smtClean="0"/>
              <a:t>Draw the net of each cuboid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40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7"/>
          <p:cNvSpPr>
            <a:spLocks noChangeArrowheads="1"/>
          </p:cNvSpPr>
          <p:nvPr/>
        </p:nvSpPr>
        <p:spPr bwMode="auto">
          <a:xfrm>
            <a:off x="2915816" y="1682676"/>
            <a:ext cx="2228850" cy="2228850"/>
          </a:xfrm>
          <a:prstGeom prst="cube">
            <a:avLst>
              <a:gd name="adj" fmla="val 25000"/>
            </a:avLst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21147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9994" y="37268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0100" y="412007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45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2"/>
          <p:cNvSpPr>
            <a:spLocks noChangeArrowheads="1"/>
          </p:cNvSpPr>
          <p:nvPr/>
        </p:nvSpPr>
        <p:spPr bwMode="auto">
          <a:xfrm>
            <a:off x="2987824" y="1772816"/>
            <a:ext cx="2419350" cy="1889125"/>
          </a:xfrm>
          <a:prstGeom prst="cube">
            <a:avLst>
              <a:gd name="adj" fmla="val 60111"/>
            </a:avLst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8257" y="288429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367048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6425" y="30689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693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1907704" y="2060848"/>
            <a:ext cx="5200650" cy="1412875"/>
          </a:xfrm>
          <a:prstGeom prst="cube">
            <a:avLst>
              <a:gd name="adj" fmla="val 58764"/>
            </a:avLst>
          </a:prstGeom>
          <a:solidFill>
            <a:srgbClr val="0000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9969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12260" y="29969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36450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 cm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650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31975"/>
            <a:ext cx="3109913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908720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you sketch the net for this cuboid?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065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166973" y="6093296"/>
            <a:ext cx="648072" cy="648072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4011639" y="6093295"/>
            <a:ext cx="656759" cy="694793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925140" y="6093296"/>
            <a:ext cx="601825" cy="64807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1" name="Picture 2" descr="C:\Users\pgarnett\AppData\Local\Microsoft\Windows\Temporary Internet Files\Content.IE5\WBUM89UW\MC9003116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14" y="4911675"/>
            <a:ext cx="1505276" cy="103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pgarnett\AppData\Local\Microsoft\Windows\Temporary Internet Files\Content.IE5\A1WZYC2M\MC90038258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766" y="4707243"/>
            <a:ext cx="1343786" cy="134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pgarnett\AppData\Local\Microsoft\Windows\Temporary Internet Files\Content.IE5\QMWU7UXH\MP90041008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9" y="4707243"/>
            <a:ext cx="1863780" cy="124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213859" y="1412776"/>
            <a:ext cx="8229600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/>
            <a:r>
              <a:rPr lang="en-GB" dirty="0"/>
              <a:t>Recognise 3D shapes represented as nets</a:t>
            </a:r>
          </a:p>
          <a:p>
            <a:pPr marL="571500" indent="-571500"/>
            <a:r>
              <a:rPr lang="en-GB" dirty="0"/>
              <a:t>Recognise the nets of cubes             </a:t>
            </a:r>
            <a:endParaRPr lang="en-GB" dirty="0" smtClean="0"/>
          </a:p>
          <a:p>
            <a:pPr marL="571500" indent="-571500"/>
            <a:r>
              <a:rPr lang="en-GB" dirty="0" smtClean="0"/>
              <a:t>Sketch </a:t>
            </a:r>
            <a:r>
              <a:rPr lang="en-GB" dirty="0"/>
              <a:t>simple nets of 3D shapes</a:t>
            </a:r>
          </a:p>
          <a:p>
            <a:pPr marL="571500" indent="-571500"/>
            <a:r>
              <a:rPr lang="en-GB" dirty="0"/>
              <a:t>Construct simple nets of 3D </a:t>
            </a:r>
            <a:r>
              <a:rPr lang="en-GB" dirty="0" smtClean="0"/>
              <a:t>shapes</a:t>
            </a:r>
          </a:p>
          <a:p>
            <a:pPr marL="0" indent="0" algn="ctr">
              <a:buNone/>
            </a:pPr>
            <a:r>
              <a:rPr lang="en-GB" sz="2500" b="1" dirty="0" smtClean="0">
                <a:solidFill>
                  <a:srgbClr val="7030A0"/>
                </a:solidFill>
              </a:rPr>
              <a:t>10 Ticks level 4 pack 8 page 27 - 28</a:t>
            </a:r>
          </a:p>
          <a:p>
            <a:pPr marL="0" indent="0" algn="ctr">
              <a:buNone/>
            </a:pPr>
            <a:r>
              <a:rPr lang="en-GB" sz="2500" b="1" dirty="0" smtClean="0">
                <a:solidFill>
                  <a:srgbClr val="7030A0"/>
                </a:solidFill>
              </a:rPr>
              <a:t>10 Ticks level 6 pack 4 page 33 - 34</a:t>
            </a:r>
            <a:endParaRPr lang="en-GB" sz="2500" b="1" dirty="0">
              <a:solidFill>
                <a:srgbClr val="7030A0"/>
              </a:solidFill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92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8560" y="404664"/>
            <a:ext cx="5344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Three Dimensions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2780928"/>
            <a:ext cx="8229600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/>
            <a:r>
              <a:rPr lang="en-GB" dirty="0"/>
              <a:t>Recognise 3D shapes represented as nets</a:t>
            </a:r>
          </a:p>
          <a:p>
            <a:pPr marL="571500" indent="-571500"/>
            <a:r>
              <a:rPr lang="en-GB" dirty="0"/>
              <a:t>Recognise the nets of cubes             </a:t>
            </a:r>
            <a:endParaRPr lang="en-GB" dirty="0" smtClean="0"/>
          </a:p>
          <a:p>
            <a:pPr marL="571500" indent="-571500"/>
            <a:r>
              <a:rPr lang="en-GB" dirty="0" smtClean="0"/>
              <a:t>Sketch </a:t>
            </a:r>
            <a:r>
              <a:rPr lang="en-GB" dirty="0"/>
              <a:t>simple nets of 3D shapes</a:t>
            </a:r>
          </a:p>
          <a:p>
            <a:pPr marL="571500" indent="-571500"/>
            <a:r>
              <a:rPr lang="en-GB" dirty="0"/>
              <a:t>Construct simple nets of 3D </a:t>
            </a:r>
            <a:r>
              <a:rPr lang="en-GB" dirty="0" smtClean="0"/>
              <a:t>shapes</a:t>
            </a:r>
            <a:endParaRPr lang="en-GB" sz="1800" b="1" dirty="0"/>
          </a:p>
          <a:p>
            <a:endParaRPr lang="en-NZ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40152" y="1793339"/>
            <a:ext cx="2133600" cy="365125"/>
          </a:xfrm>
        </p:spPr>
        <p:txBody>
          <a:bodyPr/>
          <a:lstStyle/>
          <a:p>
            <a:fld id="{D0B17858-06C0-4D4A-B2A7-737B290B0F46}" type="datetime1">
              <a:rPr lang="en-NZ" sz="2200" b="1" smtClean="0">
                <a:solidFill>
                  <a:schemeClr val="tx1"/>
                </a:solidFill>
              </a:rPr>
              <a:t>13/04/2014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7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0" name="Rectangle 20"/>
          <p:cNvSpPr>
            <a:spLocks noChangeArrowheads="1"/>
          </p:cNvSpPr>
          <p:nvPr/>
        </p:nvSpPr>
        <p:spPr bwMode="auto">
          <a:xfrm>
            <a:off x="533400" y="1066800"/>
            <a:ext cx="7391400" cy="2743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45762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4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2400" y="152400"/>
            <a:ext cx="7162800" cy="68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Nets</a:t>
            </a:r>
            <a:endParaRPr lang="en-GB"/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762000" y="21336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000066"/>
                </a:solidFill>
              </a:rPr>
              <a:t>Here is an example of a net:</a:t>
            </a:r>
          </a:p>
        </p:txBody>
      </p:sp>
      <p:pic>
        <p:nvPicPr>
          <p:cNvPr id="245766" name="Picture 6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8439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000066"/>
                </a:solidFill>
              </a:rPr>
              <a:t>This means that if you cut this shape out and folded it along the dotted lines, you could stick the edges together to make a 3-D shape.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1295400" y="5486400"/>
            <a:ext cx="6553200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66"/>
                </a:solidFill>
              </a:rPr>
              <a:t>Can you tell which 3-D shape it would make?</a:t>
            </a:r>
          </a:p>
        </p:txBody>
      </p:sp>
      <p:grpSp>
        <p:nvGrpSpPr>
          <p:cNvPr id="245777" name="Group 17"/>
          <p:cNvGrpSpPr>
            <a:grpSpLocks/>
          </p:cNvGrpSpPr>
          <p:nvPr/>
        </p:nvGrpSpPr>
        <p:grpSpPr bwMode="auto">
          <a:xfrm rot="2700000">
            <a:off x="4421981" y="764382"/>
            <a:ext cx="3271837" cy="3276600"/>
            <a:chOff x="2199" y="1480"/>
            <a:chExt cx="1361" cy="1363"/>
          </a:xfrm>
        </p:grpSpPr>
        <p:sp>
          <p:nvSpPr>
            <p:cNvPr id="245775" name="Freeform 15"/>
            <p:cNvSpPr>
              <a:spLocks/>
            </p:cNvSpPr>
            <p:nvPr/>
          </p:nvSpPr>
          <p:spPr bwMode="auto">
            <a:xfrm>
              <a:off x="2199" y="1480"/>
              <a:ext cx="1361" cy="1363"/>
            </a:xfrm>
            <a:custGeom>
              <a:avLst/>
              <a:gdLst>
                <a:gd name="T0" fmla="*/ 680 w 1361"/>
                <a:gd name="T1" fmla="*/ 0 h 1363"/>
                <a:gd name="T2" fmla="*/ 432 w 1361"/>
                <a:gd name="T3" fmla="*/ 425 h 1363"/>
                <a:gd name="T4" fmla="*/ 0 w 1361"/>
                <a:gd name="T5" fmla="*/ 684 h 1363"/>
                <a:gd name="T6" fmla="*/ 428 w 1361"/>
                <a:gd name="T7" fmla="*/ 929 h 1363"/>
                <a:gd name="T8" fmla="*/ 682 w 1361"/>
                <a:gd name="T9" fmla="*/ 1363 h 1363"/>
                <a:gd name="T10" fmla="*/ 932 w 1361"/>
                <a:gd name="T11" fmla="*/ 929 h 1363"/>
                <a:gd name="T12" fmla="*/ 1361 w 1361"/>
                <a:gd name="T13" fmla="*/ 684 h 1363"/>
                <a:gd name="T14" fmla="*/ 927 w 1361"/>
                <a:gd name="T15" fmla="*/ 427 h 1363"/>
                <a:gd name="T16" fmla="*/ 680 w 1361"/>
                <a:gd name="T17" fmla="*/ 0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1" h="1363">
                  <a:moveTo>
                    <a:pt x="680" y="0"/>
                  </a:moveTo>
                  <a:lnTo>
                    <a:pt x="432" y="425"/>
                  </a:lnTo>
                  <a:lnTo>
                    <a:pt x="0" y="684"/>
                  </a:lnTo>
                  <a:lnTo>
                    <a:pt x="428" y="929"/>
                  </a:lnTo>
                  <a:lnTo>
                    <a:pt x="682" y="1363"/>
                  </a:lnTo>
                  <a:lnTo>
                    <a:pt x="932" y="929"/>
                  </a:lnTo>
                  <a:lnTo>
                    <a:pt x="1361" y="684"/>
                  </a:lnTo>
                  <a:lnTo>
                    <a:pt x="927" y="427"/>
                  </a:lnTo>
                  <a:lnTo>
                    <a:pt x="680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770" name="Rectangle 10"/>
            <p:cNvSpPr>
              <a:spLocks noChangeArrowheads="1"/>
            </p:cNvSpPr>
            <p:nvPr/>
          </p:nvSpPr>
          <p:spPr bwMode="auto">
            <a:xfrm>
              <a:off x="2631" y="1912"/>
              <a:ext cx="499" cy="4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5165-A619-4499-95CD-E5F933AAA74D}" type="datetime3">
              <a:rPr lang="en-US" smtClean="0"/>
              <a:t>13 April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5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7" grpId="0" autoUpdateAnimBg="0"/>
      <p:bldP spid="2457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812" name="Picture 4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7821" name="Rectangle 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0813" y="168275"/>
            <a:ext cx="8229600" cy="561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/>
              <a:t>Nets</a:t>
            </a:r>
            <a:endParaRPr lang="en-GB" sz="2800" b="1"/>
          </a:p>
        </p:txBody>
      </p:sp>
      <p:grpSp>
        <p:nvGrpSpPr>
          <p:cNvPr id="247822" name="Group 14"/>
          <p:cNvGrpSpPr>
            <a:grpSpLocks/>
          </p:cNvGrpSpPr>
          <p:nvPr/>
        </p:nvGrpSpPr>
        <p:grpSpPr bwMode="auto">
          <a:xfrm>
            <a:off x="7304088" y="115888"/>
            <a:ext cx="576262" cy="576262"/>
            <a:chOff x="4601" y="73"/>
            <a:chExt cx="363" cy="363"/>
          </a:xfrm>
        </p:grpSpPr>
        <p:pic>
          <p:nvPicPr>
            <p:cNvPr id="247823" name="Picture 15" descr="flash icon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9" y="108"/>
              <a:ext cx="282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7824" name="Oval 16"/>
            <p:cNvSpPr>
              <a:spLocks noChangeAspect="1" noChangeArrowheads="1"/>
            </p:cNvSpPr>
            <p:nvPr/>
          </p:nvSpPr>
          <p:spPr bwMode="auto">
            <a:xfrm>
              <a:off x="4601" y="73"/>
              <a:ext cx="363" cy="363"/>
            </a:xfrm>
            <a:prstGeom prst="ellipse">
              <a:avLst/>
            </a:prstGeom>
            <a:noFill/>
            <a:ln w="1270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  <p:sp>
          <p:nvSpPr>
            <p:cNvPr id="247825" name="Oval 17"/>
            <p:cNvSpPr>
              <a:spLocks noChangeAspect="1" noChangeArrowheads="1"/>
            </p:cNvSpPr>
            <p:nvPr/>
          </p:nvSpPr>
          <p:spPr bwMode="auto">
            <a:xfrm>
              <a:off x="4629" y="106"/>
              <a:ext cx="295" cy="295"/>
            </a:xfrm>
            <a:prstGeom prst="ellips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3986-8D1C-442A-A702-E2D20B543495}" type="datetime3">
              <a:rPr lang="en-US" smtClean="0"/>
              <a:t>13 April 2014</a:t>
            </a:fld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46" name="ShockwaveFlash1" r:id="rId2" imgW="9143818" imgH="5181448"/>
        </mc:Choice>
        <mc:Fallback>
          <p:control name="ShockwaveFlash1" r:id="rId2" imgW="9143818" imgH="5181448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908050"/>
                  <a:ext cx="9144000" cy="518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8524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876300" y="2062163"/>
            <a:ext cx="7391400" cy="28146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67267" name="Picture 3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268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2400" y="152400"/>
            <a:ext cx="7162800" cy="68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Nets</a:t>
            </a:r>
            <a:endParaRPr lang="en-GB"/>
          </a:p>
        </p:txBody>
      </p:sp>
      <p:pic>
        <p:nvPicPr>
          <p:cNvPr id="267269" name="Picture 5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1295400" y="1190625"/>
            <a:ext cx="6553200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66"/>
                </a:solidFill>
              </a:rPr>
              <a:t>What</a:t>
            </a:r>
            <a:r>
              <a:rPr lang="en-GB">
                <a:solidFill>
                  <a:srgbClr val="000066"/>
                </a:solidFill>
              </a:rPr>
              <a:t> 3-D shape would</a:t>
            </a:r>
            <a:r>
              <a:rPr lang="en-US">
                <a:solidFill>
                  <a:srgbClr val="000066"/>
                </a:solidFill>
              </a:rPr>
              <a:t> this net</a:t>
            </a:r>
            <a:r>
              <a:rPr lang="en-GB">
                <a:solidFill>
                  <a:srgbClr val="000066"/>
                </a:solidFill>
              </a:rPr>
              <a:t> make?</a:t>
            </a:r>
          </a:p>
        </p:txBody>
      </p:sp>
      <p:sp>
        <p:nvSpPr>
          <p:cNvPr id="267287" name="Text Box 23"/>
          <p:cNvSpPr txBox="1">
            <a:spLocks noChangeArrowheads="1"/>
          </p:cNvSpPr>
          <p:nvPr/>
        </p:nvSpPr>
        <p:spPr bwMode="auto">
          <a:xfrm>
            <a:off x="3871913" y="5334000"/>
            <a:ext cx="1400175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 cuboid</a:t>
            </a:r>
            <a:endParaRPr lang="en-GB"/>
          </a:p>
        </p:txBody>
      </p:sp>
      <p:grpSp>
        <p:nvGrpSpPr>
          <p:cNvPr id="267298" name="Group 34"/>
          <p:cNvGrpSpPr>
            <a:grpSpLocks/>
          </p:cNvGrpSpPr>
          <p:nvPr/>
        </p:nvGrpSpPr>
        <p:grpSpPr bwMode="auto">
          <a:xfrm>
            <a:off x="2057400" y="2173288"/>
            <a:ext cx="5029200" cy="2508250"/>
            <a:chOff x="1296" y="1369"/>
            <a:chExt cx="3168" cy="1580"/>
          </a:xfrm>
        </p:grpSpPr>
        <p:sp>
          <p:nvSpPr>
            <p:cNvPr id="267289" name="Rectangle 25"/>
            <p:cNvSpPr>
              <a:spLocks noChangeArrowheads="1"/>
            </p:cNvSpPr>
            <p:nvPr/>
          </p:nvSpPr>
          <p:spPr bwMode="auto">
            <a:xfrm rot="-5400000">
              <a:off x="3897" y="1933"/>
              <a:ext cx="680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0" name="Rectangle 26"/>
            <p:cNvSpPr>
              <a:spLocks noChangeArrowheads="1"/>
            </p:cNvSpPr>
            <p:nvPr/>
          </p:nvSpPr>
          <p:spPr bwMode="auto">
            <a:xfrm rot="-5400000">
              <a:off x="2319" y="1933"/>
              <a:ext cx="680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1" name="Rectangle 27"/>
            <p:cNvSpPr>
              <a:spLocks noChangeArrowheads="1"/>
            </p:cNvSpPr>
            <p:nvPr/>
          </p:nvSpPr>
          <p:spPr bwMode="auto">
            <a:xfrm>
              <a:off x="1299" y="2496"/>
              <a:ext cx="113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2" name="Rectangle 28"/>
            <p:cNvSpPr>
              <a:spLocks noChangeArrowheads="1"/>
            </p:cNvSpPr>
            <p:nvPr/>
          </p:nvSpPr>
          <p:spPr bwMode="auto">
            <a:xfrm>
              <a:off x="2877" y="1369"/>
              <a:ext cx="113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3" name="Rectangle 29"/>
            <p:cNvSpPr>
              <a:spLocks noChangeArrowheads="1"/>
            </p:cNvSpPr>
            <p:nvPr/>
          </p:nvSpPr>
          <p:spPr bwMode="auto">
            <a:xfrm rot="-5400000">
              <a:off x="1526" y="1593"/>
              <a:ext cx="680" cy="11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4" name="Rectangle 30"/>
            <p:cNvSpPr>
              <a:spLocks noChangeArrowheads="1"/>
            </p:cNvSpPr>
            <p:nvPr/>
          </p:nvSpPr>
          <p:spPr bwMode="auto">
            <a:xfrm rot="-5400000">
              <a:off x="3104" y="1587"/>
              <a:ext cx="680" cy="11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6" name="Freeform 32"/>
            <p:cNvSpPr>
              <a:spLocks/>
            </p:cNvSpPr>
            <p:nvPr/>
          </p:nvSpPr>
          <p:spPr bwMode="auto">
            <a:xfrm>
              <a:off x="1296" y="1370"/>
              <a:ext cx="3168" cy="1579"/>
            </a:xfrm>
            <a:custGeom>
              <a:avLst/>
              <a:gdLst>
                <a:gd name="T0" fmla="*/ 0 w 3168"/>
                <a:gd name="T1" fmla="*/ 1577 h 1579"/>
                <a:gd name="T2" fmla="*/ 3 w 3168"/>
                <a:gd name="T3" fmla="*/ 448 h 1579"/>
                <a:gd name="T4" fmla="*/ 1581 w 3168"/>
                <a:gd name="T5" fmla="*/ 448 h 1579"/>
                <a:gd name="T6" fmla="*/ 1584 w 3168"/>
                <a:gd name="T7" fmla="*/ 0 h 1579"/>
                <a:gd name="T8" fmla="*/ 2714 w 3168"/>
                <a:gd name="T9" fmla="*/ 0 h 1579"/>
                <a:gd name="T10" fmla="*/ 2714 w 3168"/>
                <a:gd name="T11" fmla="*/ 448 h 1579"/>
                <a:gd name="T12" fmla="*/ 3165 w 3168"/>
                <a:gd name="T13" fmla="*/ 448 h 1579"/>
                <a:gd name="T14" fmla="*/ 3168 w 3168"/>
                <a:gd name="T15" fmla="*/ 1129 h 1579"/>
                <a:gd name="T16" fmla="*/ 1133 w 3168"/>
                <a:gd name="T17" fmla="*/ 1129 h 1579"/>
                <a:gd name="T18" fmla="*/ 1131 w 3168"/>
                <a:gd name="T19" fmla="*/ 1579 h 1579"/>
                <a:gd name="T20" fmla="*/ 0 w 3168"/>
                <a:gd name="T21" fmla="*/ 1577 h 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8" h="1579">
                  <a:moveTo>
                    <a:pt x="0" y="1577"/>
                  </a:moveTo>
                  <a:lnTo>
                    <a:pt x="3" y="448"/>
                  </a:lnTo>
                  <a:lnTo>
                    <a:pt x="1581" y="448"/>
                  </a:lnTo>
                  <a:lnTo>
                    <a:pt x="1584" y="0"/>
                  </a:lnTo>
                  <a:lnTo>
                    <a:pt x="2714" y="0"/>
                  </a:lnTo>
                  <a:lnTo>
                    <a:pt x="2714" y="448"/>
                  </a:lnTo>
                  <a:lnTo>
                    <a:pt x="3165" y="448"/>
                  </a:lnTo>
                  <a:lnTo>
                    <a:pt x="3168" y="1129"/>
                  </a:lnTo>
                  <a:lnTo>
                    <a:pt x="1133" y="1129"/>
                  </a:lnTo>
                  <a:lnTo>
                    <a:pt x="1131" y="1579"/>
                  </a:lnTo>
                  <a:lnTo>
                    <a:pt x="0" y="1577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42B3-6E9F-4F95-97E2-E4B4CF0F30AF}" type="datetime3">
              <a:rPr lang="en-US" smtClean="0"/>
              <a:t>13 April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43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876300" y="2062163"/>
            <a:ext cx="7391400" cy="28146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65219" name="Picture 3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220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2400" y="152400"/>
            <a:ext cx="7162800" cy="68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Nets</a:t>
            </a:r>
            <a:endParaRPr lang="en-GB"/>
          </a:p>
        </p:txBody>
      </p:sp>
      <p:pic>
        <p:nvPicPr>
          <p:cNvPr id="265222" name="Picture 6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1295400" y="1190625"/>
            <a:ext cx="6553200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66"/>
                </a:solidFill>
              </a:rPr>
              <a:t>What</a:t>
            </a:r>
            <a:r>
              <a:rPr lang="en-GB">
                <a:solidFill>
                  <a:srgbClr val="000066"/>
                </a:solidFill>
              </a:rPr>
              <a:t> 3-D shape would</a:t>
            </a:r>
            <a:r>
              <a:rPr lang="en-US">
                <a:solidFill>
                  <a:srgbClr val="000066"/>
                </a:solidFill>
              </a:rPr>
              <a:t> this net</a:t>
            </a:r>
            <a:r>
              <a:rPr lang="en-GB">
                <a:solidFill>
                  <a:srgbClr val="000066"/>
                </a:solidFill>
              </a:rPr>
              <a:t> make?</a:t>
            </a:r>
          </a:p>
        </p:txBody>
      </p:sp>
      <p:grpSp>
        <p:nvGrpSpPr>
          <p:cNvPr id="265247" name="Group 31"/>
          <p:cNvGrpSpPr>
            <a:grpSpLocks/>
          </p:cNvGrpSpPr>
          <p:nvPr/>
        </p:nvGrpSpPr>
        <p:grpSpPr bwMode="auto">
          <a:xfrm>
            <a:off x="2516188" y="2214563"/>
            <a:ext cx="4111625" cy="2514600"/>
            <a:chOff x="1363" y="1395"/>
            <a:chExt cx="2590" cy="1584"/>
          </a:xfrm>
        </p:grpSpPr>
        <p:sp>
          <p:nvSpPr>
            <p:cNvPr id="265237" name="AutoShape 21"/>
            <p:cNvSpPr>
              <a:spLocks noChangeArrowheads="1"/>
            </p:cNvSpPr>
            <p:nvPr/>
          </p:nvSpPr>
          <p:spPr bwMode="auto">
            <a:xfrm rot="-5400000">
              <a:off x="1437" y="1923"/>
              <a:ext cx="433" cy="53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43" name="AutoShape 27"/>
            <p:cNvSpPr>
              <a:spLocks noChangeArrowheads="1"/>
            </p:cNvSpPr>
            <p:nvPr/>
          </p:nvSpPr>
          <p:spPr bwMode="auto">
            <a:xfrm rot="5400000" flipH="1">
              <a:off x="3458" y="1921"/>
              <a:ext cx="433" cy="53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29" name="Rectangle 13"/>
            <p:cNvSpPr>
              <a:spLocks noChangeArrowheads="1"/>
            </p:cNvSpPr>
            <p:nvPr/>
          </p:nvSpPr>
          <p:spPr bwMode="auto">
            <a:xfrm>
              <a:off x="1920" y="2403"/>
              <a:ext cx="1488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31" name="Rectangle 15"/>
            <p:cNvSpPr>
              <a:spLocks noChangeArrowheads="1"/>
            </p:cNvSpPr>
            <p:nvPr/>
          </p:nvSpPr>
          <p:spPr bwMode="auto">
            <a:xfrm>
              <a:off x="1920" y="1395"/>
              <a:ext cx="1488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32" name="Line 16"/>
            <p:cNvSpPr>
              <a:spLocks noChangeShapeType="1"/>
            </p:cNvSpPr>
            <p:nvPr/>
          </p:nvSpPr>
          <p:spPr bwMode="auto">
            <a:xfrm rot="12120000">
              <a:off x="3377" y="207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234" name="Line 18"/>
            <p:cNvSpPr>
              <a:spLocks noChangeShapeType="1"/>
            </p:cNvSpPr>
            <p:nvPr/>
          </p:nvSpPr>
          <p:spPr bwMode="auto">
            <a:xfrm rot="9480000" flipV="1">
              <a:off x="3377" y="2301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235" name="Line 19"/>
            <p:cNvSpPr>
              <a:spLocks noChangeShapeType="1"/>
            </p:cNvSpPr>
            <p:nvPr/>
          </p:nvSpPr>
          <p:spPr bwMode="auto">
            <a:xfrm rot="9480000" flipH="1">
              <a:off x="1363" y="2079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236" name="Line 20"/>
            <p:cNvSpPr>
              <a:spLocks noChangeShapeType="1"/>
            </p:cNvSpPr>
            <p:nvPr/>
          </p:nvSpPr>
          <p:spPr bwMode="auto">
            <a:xfrm rot="12120000" flipH="1" flipV="1">
              <a:off x="1363" y="230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239" name="Line 23"/>
            <p:cNvSpPr>
              <a:spLocks noChangeShapeType="1"/>
            </p:cNvSpPr>
            <p:nvPr/>
          </p:nvSpPr>
          <p:spPr bwMode="auto">
            <a:xfrm>
              <a:off x="1920" y="2403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240" name="Line 24"/>
            <p:cNvSpPr>
              <a:spLocks noChangeShapeType="1"/>
            </p:cNvSpPr>
            <p:nvPr/>
          </p:nvSpPr>
          <p:spPr bwMode="auto">
            <a:xfrm>
              <a:off x="1920" y="1395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241" name="Line 25"/>
            <p:cNvSpPr>
              <a:spLocks noChangeShapeType="1"/>
            </p:cNvSpPr>
            <p:nvPr/>
          </p:nvSpPr>
          <p:spPr bwMode="auto">
            <a:xfrm>
              <a:off x="3408" y="1395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242" name="Line 26"/>
            <p:cNvSpPr>
              <a:spLocks noChangeShapeType="1"/>
            </p:cNvSpPr>
            <p:nvPr/>
          </p:nvSpPr>
          <p:spPr bwMode="auto">
            <a:xfrm>
              <a:off x="3408" y="2403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244" name="Line 28"/>
            <p:cNvSpPr>
              <a:spLocks noChangeShapeType="1"/>
            </p:cNvSpPr>
            <p:nvPr/>
          </p:nvSpPr>
          <p:spPr bwMode="auto">
            <a:xfrm>
              <a:off x="1920" y="2979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245" name="Line 29"/>
            <p:cNvSpPr>
              <a:spLocks noChangeShapeType="1"/>
            </p:cNvSpPr>
            <p:nvPr/>
          </p:nvSpPr>
          <p:spPr bwMode="auto">
            <a:xfrm>
              <a:off x="1932" y="1397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230" name="Rectangle 14"/>
            <p:cNvSpPr>
              <a:spLocks noChangeArrowheads="1"/>
            </p:cNvSpPr>
            <p:nvPr/>
          </p:nvSpPr>
          <p:spPr bwMode="auto">
            <a:xfrm>
              <a:off x="1920" y="1971"/>
              <a:ext cx="1488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65246" name="Text Box 30"/>
          <p:cNvSpPr txBox="1">
            <a:spLocks noChangeArrowheads="1"/>
          </p:cNvSpPr>
          <p:nvPr/>
        </p:nvSpPr>
        <p:spPr bwMode="auto">
          <a:xfrm>
            <a:off x="3270250" y="5334000"/>
            <a:ext cx="2603500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 triangular prism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514C-A494-4E74-92E1-7D0D4D44912D}" type="datetime3">
              <a:rPr lang="en-US" smtClean="0"/>
              <a:t>13 April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22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876300" y="2062163"/>
            <a:ext cx="7391400" cy="28146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79555" name="Picture 3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9556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2400" y="152400"/>
            <a:ext cx="7162800" cy="68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Nets</a:t>
            </a:r>
            <a:endParaRPr lang="en-GB"/>
          </a:p>
        </p:txBody>
      </p:sp>
      <p:pic>
        <p:nvPicPr>
          <p:cNvPr id="279557" name="Picture 5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1295400" y="1190625"/>
            <a:ext cx="6553200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66"/>
                </a:solidFill>
              </a:rPr>
              <a:t>What</a:t>
            </a:r>
            <a:r>
              <a:rPr lang="en-GB">
                <a:solidFill>
                  <a:srgbClr val="000066"/>
                </a:solidFill>
              </a:rPr>
              <a:t> 3-D shape would</a:t>
            </a:r>
            <a:r>
              <a:rPr lang="en-US">
                <a:solidFill>
                  <a:srgbClr val="000066"/>
                </a:solidFill>
              </a:rPr>
              <a:t> this net</a:t>
            </a:r>
            <a:r>
              <a:rPr lang="en-GB">
                <a:solidFill>
                  <a:srgbClr val="000066"/>
                </a:solidFill>
              </a:rPr>
              <a:t> make?</a:t>
            </a:r>
          </a:p>
        </p:txBody>
      </p:sp>
      <p:sp>
        <p:nvSpPr>
          <p:cNvPr id="279575" name="Text Box 23"/>
          <p:cNvSpPr txBox="1">
            <a:spLocks noChangeArrowheads="1"/>
          </p:cNvSpPr>
          <p:nvPr/>
        </p:nvSpPr>
        <p:spPr bwMode="auto">
          <a:xfrm>
            <a:off x="3270250" y="5334000"/>
            <a:ext cx="2060575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 tetrahedron</a:t>
            </a:r>
            <a:endParaRPr lang="en-GB"/>
          </a:p>
        </p:txBody>
      </p:sp>
      <p:grpSp>
        <p:nvGrpSpPr>
          <p:cNvPr id="279585" name="Group 33"/>
          <p:cNvGrpSpPr>
            <a:grpSpLocks/>
          </p:cNvGrpSpPr>
          <p:nvPr/>
        </p:nvGrpSpPr>
        <p:grpSpPr bwMode="auto">
          <a:xfrm>
            <a:off x="2122488" y="2616200"/>
            <a:ext cx="4899025" cy="1706563"/>
            <a:chOff x="1241" y="1632"/>
            <a:chExt cx="3086" cy="1075"/>
          </a:xfrm>
        </p:grpSpPr>
        <p:sp>
          <p:nvSpPr>
            <p:cNvPr id="279581" name="AutoShape 29"/>
            <p:cNvSpPr>
              <a:spLocks noChangeArrowheads="1"/>
            </p:cNvSpPr>
            <p:nvPr/>
          </p:nvSpPr>
          <p:spPr bwMode="auto">
            <a:xfrm>
              <a:off x="1241" y="1632"/>
              <a:ext cx="3086" cy="1075"/>
            </a:xfrm>
            <a:prstGeom prst="parallelogram">
              <a:avLst>
                <a:gd name="adj" fmla="val 5855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2" name="Freeform 30"/>
            <p:cNvSpPr>
              <a:spLocks/>
            </p:cNvSpPr>
            <p:nvPr/>
          </p:nvSpPr>
          <p:spPr bwMode="auto">
            <a:xfrm>
              <a:off x="1862" y="1638"/>
              <a:ext cx="615" cy="1069"/>
            </a:xfrm>
            <a:custGeom>
              <a:avLst/>
              <a:gdLst>
                <a:gd name="T0" fmla="*/ 0 w 615"/>
                <a:gd name="T1" fmla="*/ 0 h 1069"/>
                <a:gd name="T2" fmla="*/ 615 w 615"/>
                <a:gd name="T3" fmla="*/ 1069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15" h="1069">
                  <a:moveTo>
                    <a:pt x="0" y="0"/>
                  </a:moveTo>
                  <a:lnTo>
                    <a:pt x="615" y="1069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3" name="Freeform 31"/>
            <p:cNvSpPr>
              <a:spLocks/>
            </p:cNvSpPr>
            <p:nvPr/>
          </p:nvSpPr>
          <p:spPr bwMode="auto">
            <a:xfrm>
              <a:off x="3084" y="1632"/>
              <a:ext cx="615" cy="1069"/>
            </a:xfrm>
            <a:custGeom>
              <a:avLst/>
              <a:gdLst>
                <a:gd name="T0" fmla="*/ 0 w 615"/>
                <a:gd name="T1" fmla="*/ 0 h 1069"/>
                <a:gd name="T2" fmla="*/ 615 w 615"/>
                <a:gd name="T3" fmla="*/ 1069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15" h="1069">
                  <a:moveTo>
                    <a:pt x="0" y="0"/>
                  </a:moveTo>
                  <a:lnTo>
                    <a:pt x="615" y="1069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9584" name="Freeform 32"/>
            <p:cNvSpPr>
              <a:spLocks/>
            </p:cNvSpPr>
            <p:nvPr/>
          </p:nvSpPr>
          <p:spPr bwMode="auto">
            <a:xfrm flipH="1">
              <a:off x="2485" y="1632"/>
              <a:ext cx="615" cy="1069"/>
            </a:xfrm>
            <a:custGeom>
              <a:avLst/>
              <a:gdLst>
                <a:gd name="T0" fmla="*/ 0 w 615"/>
                <a:gd name="T1" fmla="*/ 0 h 1069"/>
                <a:gd name="T2" fmla="*/ 615 w 615"/>
                <a:gd name="T3" fmla="*/ 1069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15" h="1069">
                  <a:moveTo>
                    <a:pt x="0" y="0"/>
                  </a:moveTo>
                  <a:lnTo>
                    <a:pt x="615" y="1069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B5B1-3202-4D1F-9789-C8904BB959F5}" type="datetime3">
              <a:rPr lang="en-US" smtClean="0"/>
              <a:t>13 April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876300" y="2062163"/>
            <a:ext cx="7391400" cy="28146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81603" name="Picture 3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1604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2400" y="152400"/>
            <a:ext cx="7162800" cy="68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Nets</a:t>
            </a:r>
            <a:endParaRPr lang="en-GB"/>
          </a:p>
        </p:txBody>
      </p:sp>
      <p:pic>
        <p:nvPicPr>
          <p:cNvPr id="281605" name="Picture 5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1295400" y="1190625"/>
            <a:ext cx="6553200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66"/>
                </a:solidFill>
              </a:rPr>
              <a:t>What</a:t>
            </a:r>
            <a:r>
              <a:rPr lang="en-GB">
                <a:solidFill>
                  <a:srgbClr val="000066"/>
                </a:solidFill>
              </a:rPr>
              <a:t> 3-D shape would</a:t>
            </a:r>
            <a:r>
              <a:rPr lang="en-US">
                <a:solidFill>
                  <a:srgbClr val="000066"/>
                </a:solidFill>
              </a:rPr>
              <a:t> this net</a:t>
            </a:r>
            <a:r>
              <a:rPr lang="en-GB">
                <a:solidFill>
                  <a:srgbClr val="000066"/>
                </a:solidFill>
              </a:rPr>
              <a:t> make?</a:t>
            </a:r>
          </a:p>
        </p:txBody>
      </p:sp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3151188" y="5334000"/>
            <a:ext cx="2841625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 pentagonal prism</a:t>
            </a:r>
            <a:endParaRPr lang="en-GB"/>
          </a:p>
        </p:txBody>
      </p:sp>
      <p:grpSp>
        <p:nvGrpSpPr>
          <p:cNvPr id="281634" name="Group 34"/>
          <p:cNvGrpSpPr>
            <a:grpSpLocks/>
          </p:cNvGrpSpPr>
          <p:nvPr/>
        </p:nvGrpSpPr>
        <p:grpSpPr bwMode="auto">
          <a:xfrm>
            <a:off x="2743200" y="2251075"/>
            <a:ext cx="3659188" cy="2384425"/>
            <a:chOff x="1871" y="1418"/>
            <a:chExt cx="2305" cy="1502"/>
          </a:xfrm>
        </p:grpSpPr>
        <p:sp>
          <p:nvSpPr>
            <p:cNvPr id="281614" name="Rectangle 14"/>
            <p:cNvSpPr>
              <a:spLocks noChangeArrowheads="1"/>
            </p:cNvSpPr>
            <p:nvPr/>
          </p:nvSpPr>
          <p:spPr bwMode="auto">
            <a:xfrm>
              <a:off x="2352" y="1418"/>
              <a:ext cx="1340" cy="15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16" name="AutoShape 16"/>
            <p:cNvSpPr>
              <a:spLocks noChangeArrowheads="1"/>
            </p:cNvSpPr>
            <p:nvPr/>
          </p:nvSpPr>
          <p:spPr bwMode="auto">
            <a:xfrm rot="-5400000">
              <a:off x="1858" y="1632"/>
              <a:ext cx="509" cy="484"/>
            </a:xfrm>
            <a:prstGeom prst="pentagon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18" name="Line 18"/>
            <p:cNvSpPr>
              <a:spLocks noChangeShapeType="1"/>
            </p:cNvSpPr>
            <p:nvPr/>
          </p:nvSpPr>
          <p:spPr bwMode="auto">
            <a:xfrm>
              <a:off x="2352" y="2319"/>
              <a:ext cx="134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19" name="Line 19"/>
            <p:cNvSpPr>
              <a:spLocks noChangeShapeType="1"/>
            </p:cNvSpPr>
            <p:nvPr/>
          </p:nvSpPr>
          <p:spPr bwMode="auto">
            <a:xfrm>
              <a:off x="2352" y="2018"/>
              <a:ext cx="134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20" name="Line 20"/>
            <p:cNvSpPr>
              <a:spLocks noChangeShapeType="1"/>
            </p:cNvSpPr>
            <p:nvPr/>
          </p:nvSpPr>
          <p:spPr bwMode="auto">
            <a:xfrm>
              <a:off x="2352" y="2619"/>
              <a:ext cx="134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21" name="Line 21"/>
            <p:cNvSpPr>
              <a:spLocks noChangeShapeType="1"/>
            </p:cNvSpPr>
            <p:nvPr/>
          </p:nvSpPr>
          <p:spPr bwMode="auto">
            <a:xfrm>
              <a:off x="2352" y="1717"/>
              <a:ext cx="134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24" name="AutoShape 24"/>
            <p:cNvSpPr>
              <a:spLocks noChangeArrowheads="1"/>
            </p:cNvSpPr>
            <p:nvPr/>
          </p:nvSpPr>
          <p:spPr bwMode="auto">
            <a:xfrm rot="5400000" flipH="1">
              <a:off x="3679" y="2223"/>
              <a:ext cx="509" cy="484"/>
            </a:xfrm>
            <a:prstGeom prst="pentagon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25" name="Line 25"/>
            <p:cNvSpPr>
              <a:spLocks noChangeShapeType="1"/>
            </p:cNvSpPr>
            <p:nvPr/>
          </p:nvSpPr>
          <p:spPr bwMode="auto">
            <a:xfrm>
              <a:off x="2316" y="1765"/>
              <a:ext cx="104" cy="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26" name="Line 26"/>
            <p:cNvSpPr>
              <a:spLocks noChangeShapeType="1"/>
            </p:cNvSpPr>
            <p:nvPr/>
          </p:nvSpPr>
          <p:spPr bwMode="auto">
            <a:xfrm>
              <a:off x="2316" y="1892"/>
              <a:ext cx="104" cy="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27" name="Line 27"/>
            <p:cNvSpPr>
              <a:spLocks noChangeShapeType="1"/>
            </p:cNvSpPr>
            <p:nvPr/>
          </p:nvSpPr>
          <p:spPr bwMode="auto">
            <a:xfrm>
              <a:off x="2316" y="1829"/>
              <a:ext cx="104" cy="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28" name="Line 28"/>
            <p:cNvSpPr>
              <a:spLocks noChangeShapeType="1"/>
            </p:cNvSpPr>
            <p:nvPr/>
          </p:nvSpPr>
          <p:spPr bwMode="auto">
            <a:xfrm>
              <a:off x="2316" y="1956"/>
              <a:ext cx="104" cy="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29" name="Line 29"/>
            <p:cNvSpPr>
              <a:spLocks noChangeShapeType="1"/>
            </p:cNvSpPr>
            <p:nvPr/>
          </p:nvSpPr>
          <p:spPr bwMode="auto">
            <a:xfrm>
              <a:off x="3653" y="2380"/>
              <a:ext cx="103" cy="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30" name="Line 30"/>
            <p:cNvSpPr>
              <a:spLocks noChangeShapeType="1"/>
            </p:cNvSpPr>
            <p:nvPr/>
          </p:nvSpPr>
          <p:spPr bwMode="auto">
            <a:xfrm>
              <a:off x="3653" y="2507"/>
              <a:ext cx="103" cy="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31" name="Line 31"/>
            <p:cNvSpPr>
              <a:spLocks noChangeShapeType="1"/>
            </p:cNvSpPr>
            <p:nvPr/>
          </p:nvSpPr>
          <p:spPr bwMode="auto">
            <a:xfrm>
              <a:off x="3653" y="2443"/>
              <a:ext cx="103" cy="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1632" name="Line 32"/>
            <p:cNvSpPr>
              <a:spLocks noChangeShapeType="1"/>
            </p:cNvSpPr>
            <p:nvPr/>
          </p:nvSpPr>
          <p:spPr bwMode="auto">
            <a:xfrm>
              <a:off x="3653" y="2570"/>
              <a:ext cx="103" cy="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A2DB-9EF9-43CF-86F9-7D84F78E2B50}" type="datetime3">
              <a:rPr lang="en-US" smtClean="0"/>
              <a:t>13 April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11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858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861" name="Picture 5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9862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0813" y="150813"/>
            <a:ext cx="8229600" cy="561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800" b="1"/>
              <a:t>Nets of cubes</a:t>
            </a:r>
            <a:endParaRPr lang="en-GB" sz="2800" b="1"/>
          </a:p>
        </p:txBody>
      </p:sp>
      <p:sp>
        <p:nvSpPr>
          <p:cNvPr id="249883" name="Text Box 27"/>
          <p:cNvSpPr txBox="1">
            <a:spLocks noChangeArrowheads="1"/>
          </p:cNvSpPr>
          <p:nvPr/>
        </p:nvSpPr>
        <p:spPr bwMode="auto">
          <a:xfrm>
            <a:off x="5211763" y="1371600"/>
            <a:ext cx="3779837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When the net is folded up which sides will touch?</a:t>
            </a:r>
            <a:endParaRPr lang="en-GB"/>
          </a:p>
        </p:txBody>
      </p:sp>
      <p:sp>
        <p:nvSpPr>
          <p:cNvPr id="249885" name="Text Box 29"/>
          <p:cNvSpPr txBox="1">
            <a:spLocks noChangeArrowheads="1"/>
          </p:cNvSpPr>
          <p:nvPr/>
        </p:nvSpPr>
        <p:spPr bwMode="auto">
          <a:xfrm>
            <a:off x="6500813" y="2438400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 and</a:t>
            </a:r>
            <a:endParaRPr lang="en-GB"/>
          </a:p>
        </p:txBody>
      </p:sp>
      <p:sp>
        <p:nvSpPr>
          <p:cNvPr id="249886" name="Text Box 30"/>
          <p:cNvSpPr txBox="1">
            <a:spLocks noChangeArrowheads="1"/>
          </p:cNvSpPr>
          <p:nvPr/>
        </p:nvSpPr>
        <p:spPr bwMode="auto">
          <a:xfrm>
            <a:off x="7410450" y="2438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B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249888" name="Text Box 32"/>
          <p:cNvSpPr txBox="1">
            <a:spLocks noChangeArrowheads="1"/>
          </p:cNvSpPr>
          <p:nvPr/>
        </p:nvSpPr>
        <p:spPr bwMode="auto">
          <a:xfrm>
            <a:off x="6500813" y="2922588"/>
            <a:ext cx="998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 and</a:t>
            </a:r>
            <a:endParaRPr lang="en-GB"/>
          </a:p>
        </p:txBody>
      </p:sp>
      <p:sp>
        <p:nvSpPr>
          <p:cNvPr id="249889" name="Text Box 33"/>
          <p:cNvSpPr txBox="1">
            <a:spLocks noChangeArrowheads="1"/>
          </p:cNvSpPr>
          <p:nvPr/>
        </p:nvSpPr>
        <p:spPr bwMode="auto">
          <a:xfrm>
            <a:off x="7410450" y="29225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N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249891" name="Text Box 35"/>
          <p:cNvSpPr txBox="1">
            <a:spLocks noChangeArrowheads="1"/>
          </p:cNvSpPr>
          <p:nvPr/>
        </p:nvSpPr>
        <p:spPr bwMode="auto">
          <a:xfrm>
            <a:off x="6500813" y="3406775"/>
            <a:ext cx="998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 and</a:t>
            </a:r>
            <a:endParaRPr lang="en-GB"/>
          </a:p>
        </p:txBody>
      </p:sp>
      <p:sp>
        <p:nvSpPr>
          <p:cNvPr id="249892" name="Text Box 36"/>
          <p:cNvSpPr txBox="1">
            <a:spLocks noChangeArrowheads="1"/>
          </p:cNvSpPr>
          <p:nvPr/>
        </p:nvSpPr>
        <p:spPr bwMode="auto">
          <a:xfrm>
            <a:off x="7410450" y="34067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M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249894" name="Text Box 38"/>
          <p:cNvSpPr txBox="1">
            <a:spLocks noChangeArrowheads="1"/>
          </p:cNvSpPr>
          <p:nvPr/>
        </p:nvSpPr>
        <p:spPr bwMode="auto">
          <a:xfrm>
            <a:off x="6500813" y="3890963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 and</a:t>
            </a:r>
            <a:endParaRPr lang="en-GB"/>
          </a:p>
        </p:txBody>
      </p:sp>
      <p:sp>
        <p:nvSpPr>
          <p:cNvPr id="249895" name="Text Box 39"/>
          <p:cNvSpPr txBox="1">
            <a:spLocks noChangeArrowheads="1"/>
          </p:cNvSpPr>
          <p:nvPr/>
        </p:nvSpPr>
        <p:spPr bwMode="auto">
          <a:xfrm>
            <a:off x="7410450" y="38909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L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249897" name="Text Box 41"/>
          <p:cNvSpPr txBox="1">
            <a:spLocks noChangeArrowheads="1"/>
          </p:cNvSpPr>
          <p:nvPr/>
        </p:nvSpPr>
        <p:spPr bwMode="auto">
          <a:xfrm>
            <a:off x="6500813" y="4375150"/>
            <a:ext cx="96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 and</a:t>
            </a:r>
            <a:endParaRPr lang="en-GB"/>
          </a:p>
        </p:txBody>
      </p:sp>
      <p:sp>
        <p:nvSpPr>
          <p:cNvPr id="249898" name="Text Box 42"/>
          <p:cNvSpPr txBox="1">
            <a:spLocks noChangeArrowheads="1"/>
          </p:cNvSpPr>
          <p:nvPr/>
        </p:nvSpPr>
        <p:spPr bwMode="auto">
          <a:xfrm>
            <a:off x="7410450" y="437515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I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249900" name="Text Box 44"/>
          <p:cNvSpPr txBox="1">
            <a:spLocks noChangeArrowheads="1"/>
          </p:cNvSpPr>
          <p:nvPr/>
        </p:nvSpPr>
        <p:spPr bwMode="auto">
          <a:xfrm>
            <a:off x="6500813" y="4859338"/>
            <a:ext cx="101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 and</a:t>
            </a:r>
            <a:endParaRPr lang="en-GB"/>
          </a:p>
        </p:txBody>
      </p:sp>
      <p:sp>
        <p:nvSpPr>
          <p:cNvPr id="249901" name="Text Box 45"/>
          <p:cNvSpPr txBox="1">
            <a:spLocks noChangeArrowheads="1"/>
          </p:cNvSpPr>
          <p:nvPr/>
        </p:nvSpPr>
        <p:spPr bwMode="auto">
          <a:xfrm>
            <a:off x="7410450" y="48593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H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249903" name="Text Box 47"/>
          <p:cNvSpPr txBox="1">
            <a:spLocks noChangeArrowheads="1"/>
          </p:cNvSpPr>
          <p:nvPr/>
        </p:nvSpPr>
        <p:spPr bwMode="auto">
          <a:xfrm>
            <a:off x="6500813" y="5343525"/>
            <a:ext cx="93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J and</a:t>
            </a:r>
            <a:endParaRPr lang="en-GB"/>
          </a:p>
        </p:txBody>
      </p:sp>
      <p:sp>
        <p:nvSpPr>
          <p:cNvPr id="249904" name="Text Box 48"/>
          <p:cNvSpPr txBox="1">
            <a:spLocks noChangeArrowheads="1"/>
          </p:cNvSpPr>
          <p:nvPr/>
        </p:nvSpPr>
        <p:spPr bwMode="auto">
          <a:xfrm>
            <a:off x="7410450" y="53435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K</a:t>
            </a:r>
            <a:endParaRPr lang="en-GB">
              <a:solidFill>
                <a:srgbClr val="FF6600"/>
              </a:solidFill>
            </a:endParaRPr>
          </a:p>
        </p:txBody>
      </p:sp>
      <p:grpSp>
        <p:nvGrpSpPr>
          <p:cNvPr id="249914" name="Group 58"/>
          <p:cNvGrpSpPr>
            <a:grpSpLocks/>
          </p:cNvGrpSpPr>
          <p:nvPr/>
        </p:nvGrpSpPr>
        <p:grpSpPr bwMode="auto">
          <a:xfrm>
            <a:off x="381000" y="1219200"/>
            <a:ext cx="4648200" cy="4648200"/>
            <a:chOff x="240" y="768"/>
            <a:chExt cx="2928" cy="2928"/>
          </a:xfrm>
        </p:grpSpPr>
        <p:sp>
          <p:nvSpPr>
            <p:cNvPr id="249905" name="Rectangle 49"/>
            <p:cNvSpPr>
              <a:spLocks noChangeArrowheads="1"/>
            </p:cNvSpPr>
            <p:nvPr/>
          </p:nvSpPr>
          <p:spPr bwMode="auto">
            <a:xfrm>
              <a:off x="240" y="768"/>
              <a:ext cx="2928" cy="29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9860" name="Text Box 4"/>
            <p:cNvSpPr txBox="1">
              <a:spLocks noChangeArrowheads="1"/>
            </p:cNvSpPr>
            <p:nvPr/>
          </p:nvSpPr>
          <p:spPr bwMode="auto">
            <a:xfrm>
              <a:off x="588" y="912"/>
              <a:ext cx="224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>
                  <a:solidFill>
                    <a:srgbClr val="000066"/>
                  </a:solidFill>
                </a:rPr>
                <a:t>Here is a net of a cube.</a:t>
              </a:r>
            </a:p>
          </p:txBody>
        </p:sp>
        <p:sp>
          <p:nvSpPr>
            <p:cNvPr id="249869" name="Text Box 13"/>
            <p:cNvSpPr txBox="1">
              <a:spLocks noChangeArrowheads="1"/>
            </p:cNvSpPr>
            <p:nvPr/>
          </p:nvSpPr>
          <p:spPr bwMode="auto">
            <a:xfrm>
              <a:off x="677" y="1344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M</a:t>
              </a:r>
              <a:endParaRPr lang="en-GB" sz="1800" b="1"/>
            </a:p>
          </p:txBody>
        </p:sp>
        <p:sp>
          <p:nvSpPr>
            <p:cNvPr id="249870" name="Text Box 14"/>
            <p:cNvSpPr txBox="1">
              <a:spLocks noChangeArrowheads="1"/>
            </p:cNvSpPr>
            <p:nvPr/>
          </p:nvSpPr>
          <p:spPr bwMode="auto">
            <a:xfrm>
              <a:off x="1279" y="1344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N</a:t>
              </a:r>
              <a:endParaRPr lang="en-GB" sz="1800" b="1"/>
            </a:p>
          </p:txBody>
        </p:sp>
        <p:sp>
          <p:nvSpPr>
            <p:cNvPr id="249871" name="Text Box 15"/>
            <p:cNvSpPr txBox="1">
              <a:spLocks noChangeArrowheads="1"/>
            </p:cNvSpPr>
            <p:nvPr/>
          </p:nvSpPr>
          <p:spPr bwMode="auto">
            <a:xfrm>
              <a:off x="1677" y="173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A</a:t>
              </a:r>
              <a:endParaRPr lang="en-GB" sz="1800" b="1"/>
            </a:p>
          </p:txBody>
        </p:sp>
        <p:sp>
          <p:nvSpPr>
            <p:cNvPr id="249872" name="Text Box 16"/>
            <p:cNvSpPr txBox="1">
              <a:spLocks noChangeArrowheads="1"/>
            </p:cNvSpPr>
            <p:nvPr/>
          </p:nvSpPr>
          <p:spPr bwMode="auto">
            <a:xfrm>
              <a:off x="1873" y="1934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B</a:t>
              </a:r>
              <a:endParaRPr lang="en-GB" sz="1800" b="1"/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2480" y="1934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C</a:t>
              </a:r>
              <a:endParaRPr lang="en-GB" sz="1800" b="1"/>
            </a:p>
          </p:txBody>
        </p:sp>
        <p:sp>
          <p:nvSpPr>
            <p:cNvPr id="249874" name="Text Box 18"/>
            <p:cNvSpPr txBox="1">
              <a:spLocks noChangeArrowheads="1"/>
            </p:cNvSpPr>
            <p:nvPr/>
          </p:nvSpPr>
          <p:spPr bwMode="auto">
            <a:xfrm>
              <a:off x="2857" y="2342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D</a:t>
              </a:r>
              <a:endParaRPr lang="en-GB" sz="1800" b="1"/>
            </a:p>
          </p:txBody>
        </p:sp>
        <p:sp>
          <p:nvSpPr>
            <p:cNvPr id="249875" name="Text Box 19"/>
            <p:cNvSpPr txBox="1">
              <a:spLocks noChangeArrowheads="1"/>
            </p:cNvSpPr>
            <p:nvPr/>
          </p:nvSpPr>
          <p:spPr bwMode="auto">
            <a:xfrm>
              <a:off x="2857" y="294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E</a:t>
              </a:r>
              <a:endParaRPr lang="en-GB" sz="1800" b="1"/>
            </a:p>
          </p:txBody>
        </p:sp>
        <p:sp>
          <p:nvSpPr>
            <p:cNvPr id="249876" name="Text Box 20"/>
            <p:cNvSpPr txBox="1">
              <a:spLocks noChangeArrowheads="1"/>
            </p:cNvSpPr>
            <p:nvPr/>
          </p:nvSpPr>
          <p:spPr bwMode="auto">
            <a:xfrm>
              <a:off x="2474" y="334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F</a:t>
              </a:r>
              <a:endParaRPr lang="en-GB" sz="1800" b="1"/>
            </a:p>
          </p:txBody>
        </p:sp>
        <p:sp>
          <p:nvSpPr>
            <p:cNvPr id="249877" name="Text Box 21"/>
            <p:cNvSpPr txBox="1">
              <a:spLocks noChangeArrowheads="1"/>
            </p:cNvSpPr>
            <p:nvPr/>
          </p:nvSpPr>
          <p:spPr bwMode="auto">
            <a:xfrm>
              <a:off x="2080" y="2941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G</a:t>
              </a:r>
              <a:endParaRPr lang="en-GB" sz="1800" b="1"/>
            </a:p>
          </p:txBody>
        </p:sp>
        <p:sp>
          <p:nvSpPr>
            <p:cNvPr id="249878" name="Text Box 22"/>
            <p:cNvSpPr txBox="1">
              <a:spLocks noChangeArrowheads="1"/>
            </p:cNvSpPr>
            <p:nvPr/>
          </p:nvSpPr>
          <p:spPr bwMode="auto">
            <a:xfrm>
              <a:off x="1895" y="2750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H</a:t>
              </a:r>
              <a:endParaRPr lang="en-GB" sz="1800" b="1"/>
            </a:p>
          </p:txBody>
        </p:sp>
        <p:sp>
          <p:nvSpPr>
            <p:cNvPr id="249879" name="Text Box 23"/>
            <p:cNvSpPr txBox="1">
              <a:spLocks noChangeArrowheads="1"/>
            </p:cNvSpPr>
            <p:nvPr/>
          </p:nvSpPr>
          <p:spPr bwMode="auto">
            <a:xfrm>
              <a:off x="1279" y="2750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I</a:t>
              </a:r>
              <a:endParaRPr lang="en-GB" sz="1800" b="1"/>
            </a:p>
          </p:txBody>
        </p:sp>
        <p:sp>
          <p:nvSpPr>
            <p:cNvPr id="249880" name="Text Box 24"/>
            <p:cNvSpPr txBox="1">
              <a:spLocks noChangeArrowheads="1"/>
            </p:cNvSpPr>
            <p:nvPr/>
          </p:nvSpPr>
          <p:spPr bwMode="auto">
            <a:xfrm>
              <a:off x="910" y="234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J</a:t>
              </a:r>
              <a:endParaRPr lang="en-GB" sz="1800" b="1"/>
            </a:p>
          </p:txBody>
        </p:sp>
        <p:sp>
          <p:nvSpPr>
            <p:cNvPr id="249881" name="Text Box 25"/>
            <p:cNvSpPr txBox="1">
              <a:spLocks noChangeArrowheads="1"/>
            </p:cNvSpPr>
            <p:nvPr/>
          </p:nvSpPr>
          <p:spPr bwMode="auto">
            <a:xfrm>
              <a:off x="662" y="216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K</a:t>
              </a:r>
              <a:endParaRPr lang="en-GB" sz="1800" b="1"/>
            </a:p>
          </p:txBody>
        </p:sp>
        <p:sp>
          <p:nvSpPr>
            <p:cNvPr id="249882" name="Text Box 26"/>
            <p:cNvSpPr txBox="1">
              <a:spLocks noChangeArrowheads="1"/>
            </p:cNvSpPr>
            <p:nvPr/>
          </p:nvSpPr>
          <p:spPr bwMode="auto">
            <a:xfrm>
              <a:off x="288" y="174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/>
                <a:t>L</a:t>
              </a:r>
              <a:endParaRPr lang="en-GB" sz="1800" b="1"/>
            </a:p>
          </p:txBody>
        </p:sp>
        <p:sp>
          <p:nvSpPr>
            <p:cNvPr id="249906" name="Freeform 50"/>
            <p:cNvSpPr>
              <a:spLocks/>
            </p:cNvSpPr>
            <p:nvPr/>
          </p:nvSpPr>
          <p:spPr bwMode="auto">
            <a:xfrm>
              <a:off x="501" y="1536"/>
              <a:ext cx="2393" cy="1798"/>
            </a:xfrm>
            <a:custGeom>
              <a:avLst/>
              <a:gdLst>
                <a:gd name="T0" fmla="*/ 1800 w 2393"/>
                <a:gd name="T1" fmla="*/ 1798 h 1798"/>
                <a:gd name="T2" fmla="*/ 2393 w 2393"/>
                <a:gd name="T3" fmla="*/ 1797 h 1798"/>
                <a:gd name="T4" fmla="*/ 2393 w 2393"/>
                <a:gd name="T5" fmla="*/ 603 h 1798"/>
                <a:gd name="T6" fmla="*/ 1201 w 2393"/>
                <a:gd name="T7" fmla="*/ 602 h 1798"/>
                <a:gd name="T8" fmla="*/ 1201 w 2393"/>
                <a:gd name="T9" fmla="*/ 0 h 1798"/>
                <a:gd name="T10" fmla="*/ 1 w 2393"/>
                <a:gd name="T11" fmla="*/ 0 h 1798"/>
                <a:gd name="T12" fmla="*/ 0 w 2393"/>
                <a:gd name="T13" fmla="*/ 597 h 1798"/>
                <a:gd name="T14" fmla="*/ 597 w 2393"/>
                <a:gd name="T15" fmla="*/ 598 h 1798"/>
                <a:gd name="T16" fmla="*/ 597 w 2393"/>
                <a:gd name="T17" fmla="*/ 1203 h 1798"/>
                <a:gd name="T18" fmla="*/ 1800 w 2393"/>
                <a:gd name="T19" fmla="*/ 1200 h 1798"/>
                <a:gd name="T20" fmla="*/ 1800 w 2393"/>
                <a:gd name="T21" fmla="*/ 1798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3" h="1798">
                  <a:moveTo>
                    <a:pt x="1800" y="1798"/>
                  </a:moveTo>
                  <a:lnTo>
                    <a:pt x="2393" y="1797"/>
                  </a:lnTo>
                  <a:lnTo>
                    <a:pt x="2393" y="603"/>
                  </a:lnTo>
                  <a:lnTo>
                    <a:pt x="1201" y="602"/>
                  </a:lnTo>
                  <a:lnTo>
                    <a:pt x="1201" y="0"/>
                  </a:lnTo>
                  <a:lnTo>
                    <a:pt x="1" y="0"/>
                  </a:lnTo>
                  <a:lnTo>
                    <a:pt x="0" y="597"/>
                  </a:lnTo>
                  <a:lnTo>
                    <a:pt x="597" y="598"/>
                  </a:lnTo>
                  <a:lnTo>
                    <a:pt x="597" y="1203"/>
                  </a:lnTo>
                  <a:lnTo>
                    <a:pt x="1800" y="1200"/>
                  </a:lnTo>
                  <a:lnTo>
                    <a:pt x="1800" y="1798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9908" name="Freeform 52"/>
            <p:cNvSpPr>
              <a:spLocks/>
            </p:cNvSpPr>
            <p:nvPr/>
          </p:nvSpPr>
          <p:spPr bwMode="auto">
            <a:xfrm>
              <a:off x="1100" y="1536"/>
              <a:ext cx="1" cy="592"/>
            </a:xfrm>
            <a:custGeom>
              <a:avLst/>
              <a:gdLst>
                <a:gd name="T0" fmla="*/ 0 w 1"/>
                <a:gd name="T1" fmla="*/ 0 h 592"/>
                <a:gd name="T2" fmla="*/ 0 w 1"/>
                <a:gd name="T3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92">
                  <a:moveTo>
                    <a:pt x="0" y="0"/>
                  </a:moveTo>
                  <a:lnTo>
                    <a:pt x="0" y="59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9910" name="Freeform 54"/>
            <p:cNvSpPr>
              <a:spLocks/>
            </p:cNvSpPr>
            <p:nvPr/>
          </p:nvSpPr>
          <p:spPr bwMode="auto">
            <a:xfrm>
              <a:off x="1702" y="2150"/>
              <a:ext cx="1" cy="592"/>
            </a:xfrm>
            <a:custGeom>
              <a:avLst/>
              <a:gdLst>
                <a:gd name="T0" fmla="*/ 0 w 1"/>
                <a:gd name="T1" fmla="*/ 0 h 592"/>
                <a:gd name="T2" fmla="*/ 0 w 1"/>
                <a:gd name="T3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92">
                  <a:moveTo>
                    <a:pt x="0" y="0"/>
                  </a:moveTo>
                  <a:lnTo>
                    <a:pt x="0" y="59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9911" name="Freeform 55"/>
            <p:cNvSpPr>
              <a:spLocks/>
            </p:cNvSpPr>
            <p:nvPr/>
          </p:nvSpPr>
          <p:spPr bwMode="auto">
            <a:xfrm>
              <a:off x="2301" y="2150"/>
              <a:ext cx="1" cy="592"/>
            </a:xfrm>
            <a:custGeom>
              <a:avLst/>
              <a:gdLst>
                <a:gd name="T0" fmla="*/ 0 w 1"/>
                <a:gd name="T1" fmla="*/ 0 h 592"/>
                <a:gd name="T2" fmla="*/ 0 w 1"/>
                <a:gd name="T3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92">
                  <a:moveTo>
                    <a:pt x="0" y="0"/>
                  </a:moveTo>
                  <a:lnTo>
                    <a:pt x="0" y="59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9912" name="Freeform 56"/>
            <p:cNvSpPr>
              <a:spLocks/>
            </p:cNvSpPr>
            <p:nvPr/>
          </p:nvSpPr>
          <p:spPr bwMode="auto">
            <a:xfrm rot="-5400000">
              <a:off x="1405" y="1842"/>
              <a:ext cx="1" cy="592"/>
            </a:xfrm>
            <a:custGeom>
              <a:avLst/>
              <a:gdLst>
                <a:gd name="T0" fmla="*/ 0 w 1"/>
                <a:gd name="T1" fmla="*/ 0 h 592"/>
                <a:gd name="T2" fmla="*/ 0 w 1"/>
                <a:gd name="T3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92">
                  <a:moveTo>
                    <a:pt x="0" y="0"/>
                  </a:moveTo>
                  <a:lnTo>
                    <a:pt x="0" y="59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9913" name="Freeform 57"/>
            <p:cNvSpPr>
              <a:spLocks/>
            </p:cNvSpPr>
            <p:nvPr/>
          </p:nvSpPr>
          <p:spPr bwMode="auto">
            <a:xfrm rot="-5400000">
              <a:off x="2595" y="2444"/>
              <a:ext cx="1" cy="592"/>
            </a:xfrm>
            <a:custGeom>
              <a:avLst/>
              <a:gdLst>
                <a:gd name="T0" fmla="*/ 0 w 1"/>
                <a:gd name="T1" fmla="*/ 0 h 592"/>
                <a:gd name="T2" fmla="*/ 0 w 1"/>
                <a:gd name="T3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92">
                  <a:moveTo>
                    <a:pt x="0" y="0"/>
                  </a:moveTo>
                  <a:lnTo>
                    <a:pt x="0" y="59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E1A9-705D-4D76-8C00-339C9D4A5F08}" type="datetime3">
              <a:rPr lang="en-US" smtClean="0"/>
              <a:t>13 April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84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83" grpId="0" animBg="1" autoUpdateAnimBg="0"/>
      <p:bldP spid="249885" grpId="0" autoUpdateAnimBg="0"/>
      <p:bldP spid="249886" grpId="0" autoUpdateAnimBg="0"/>
      <p:bldP spid="249888" grpId="0" autoUpdateAnimBg="0"/>
      <p:bldP spid="249889" grpId="0" autoUpdateAnimBg="0"/>
      <p:bldP spid="249891" grpId="0" autoUpdateAnimBg="0"/>
      <p:bldP spid="249892" grpId="0" autoUpdateAnimBg="0"/>
      <p:bldP spid="249894" grpId="0" autoUpdateAnimBg="0"/>
      <p:bldP spid="249895" grpId="0" autoUpdateAnimBg="0"/>
      <p:bldP spid="249897" grpId="0" autoUpdateAnimBg="0"/>
      <p:bldP spid="249898" grpId="0" autoUpdateAnimBg="0"/>
      <p:bldP spid="249900" grpId="0" autoUpdateAnimBg="0"/>
      <p:bldP spid="249901" grpId="0" autoUpdateAnimBg="0"/>
      <p:bldP spid="249903" grpId="0" autoUpdateAnimBg="0"/>
      <p:bldP spid="24990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794</Words>
  <Application>Microsoft Office PowerPoint</Application>
  <PresentationFormat>On-screen Show (4:3)</PresentationFormat>
  <Paragraphs>136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Geometry  Three Dimensions</vt:lpstr>
      <vt:lpstr>PowerPoint Presentation</vt:lpstr>
      <vt:lpstr>Nets</vt:lpstr>
      <vt:lpstr>Nets</vt:lpstr>
      <vt:lpstr>Nets</vt:lpstr>
      <vt:lpstr>Nets</vt:lpstr>
      <vt:lpstr>Nets</vt:lpstr>
      <vt:lpstr>Nets</vt:lpstr>
      <vt:lpstr>Nets of cubes</vt:lpstr>
      <vt:lpstr>Nets of cubes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 Three Dimensions</dc:title>
  <dc:creator>Pam Garnett</dc:creator>
  <cp:lastModifiedBy>Pam Garnett</cp:lastModifiedBy>
  <cp:revision>5</cp:revision>
  <dcterms:created xsi:type="dcterms:W3CDTF">2014-04-13T03:55:28Z</dcterms:created>
  <dcterms:modified xsi:type="dcterms:W3CDTF">2014-04-13T05:32:13Z</dcterms:modified>
</cp:coreProperties>
</file>