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57" r:id="rId5"/>
    <p:sldId id="263" r:id="rId6"/>
    <p:sldId id="262" r:id="rId7"/>
    <p:sldId id="270" r:id="rId8"/>
    <p:sldId id="258" r:id="rId9"/>
    <p:sldId id="260" r:id="rId10"/>
    <p:sldId id="261" r:id="rId11"/>
    <p:sldId id="272" r:id="rId12"/>
    <p:sldId id="269" r:id="rId13"/>
    <p:sldId id="259" r:id="rId14"/>
    <p:sldId id="264" r:id="rId15"/>
    <p:sldId id="265" r:id="rId16"/>
    <p:sldId id="266" r:id="rId17"/>
    <p:sldId id="267" r:id="rId18"/>
    <p:sldId id="268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55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9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50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74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885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11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110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890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459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472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176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9DC6-B525-471C-A1A3-120B852E3CCB}" type="datetimeFigureOut">
              <a:rPr lang="en-NZ" smtClean="0"/>
              <a:t>7/05/2014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B444-B5B1-485F-86AA-50E9B5314A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831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1.emf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audio" Target="../media/audio3.wav"/><Relationship Id="rId10" Type="http://schemas.openxmlformats.org/officeDocument/2006/relationships/image" Target="../media/image2.e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1.emf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audio" Target="../media/audio3.wav"/><Relationship Id="rId10" Type="http://schemas.openxmlformats.org/officeDocument/2006/relationships/image" Target="../media/image2.e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audio" Target="../media/audio3.wav"/><Relationship Id="rId10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Geometric Representations</a:t>
            </a:r>
            <a:br>
              <a:rPr lang="en-NZ" dirty="0" smtClean="0"/>
            </a:br>
            <a:r>
              <a:rPr lang="en-NZ" dirty="0" smtClean="0"/>
              <a:t>1.8 AS91033</a:t>
            </a:r>
            <a:br>
              <a:rPr lang="en-NZ" dirty="0" smtClean="0"/>
            </a:br>
            <a:r>
              <a:rPr lang="en-NZ" dirty="0" smtClean="0"/>
              <a:t>3 Credits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694928"/>
          </a:xfrm>
        </p:spPr>
        <p:txBody>
          <a:bodyPr/>
          <a:lstStyle/>
          <a:p>
            <a:r>
              <a:rPr lang="en-NZ" dirty="0" smtClean="0"/>
              <a:t>Constructions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741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0" name="Rectangle 1058"/>
          <p:cNvSpPr>
            <a:spLocks noGrp="1" noChangeArrowheads="1"/>
          </p:cNvSpPr>
          <p:nvPr>
            <p:ph type="title" idx="4294967295"/>
          </p:nvPr>
        </p:nvSpPr>
        <p:spPr>
          <a:xfrm>
            <a:off x="6629400" y="2541588"/>
            <a:ext cx="1809750" cy="1047750"/>
          </a:xfrm>
        </p:spPr>
        <p:txBody>
          <a:bodyPr/>
          <a:lstStyle/>
          <a:p>
            <a:r>
              <a:rPr lang="en-GB" altLang="en-US" sz="4000">
                <a:solidFill>
                  <a:schemeClr val="bg1"/>
                </a:solidFill>
              </a:rPr>
              <a:t>30 deg</a:t>
            </a:r>
          </a:p>
        </p:txBody>
      </p:sp>
      <p:sp>
        <p:nvSpPr>
          <p:cNvPr id="23556" name="Text Box 4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an </a:t>
            </a:r>
            <a:r>
              <a:rPr lang="en-GB" altLang="en-US">
                <a:solidFill>
                  <a:srgbClr val="0066FF"/>
                </a:solidFill>
              </a:rPr>
              <a:t>angle of 30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284413" y="6037263"/>
            <a:ext cx="4392612" cy="366712"/>
            <a:chOff x="2562" y="2568"/>
            <a:chExt cx="2767" cy="231"/>
          </a:xfrm>
        </p:grpSpPr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2880" y="2704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56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510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</p:grp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 descr="Parchment"/>
          <p:cNvSpPr txBox="1">
            <a:spLocks noChangeArrowheads="1"/>
          </p:cNvSpPr>
          <p:nvPr/>
        </p:nvSpPr>
        <p:spPr bwMode="auto">
          <a:xfrm>
            <a:off x="250825" y="13700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base line AB of any length.</a:t>
            </a:r>
          </a:p>
        </p:txBody>
      </p:sp>
      <p:sp>
        <p:nvSpPr>
          <p:cNvPr id="23564" name="Text Box 12" descr="Parchment"/>
          <p:cNvSpPr txBox="1">
            <a:spLocks noChangeArrowheads="1"/>
          </p:cNvSpPr>
          <p:nvPr/>
        </p:nvSpPr>
        <p:spPr bwMode="auto">
          <a:xfrm>
            <a:off x="230188" y="1728788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Construct an angle of 60</a:t>
            </a:r>
            <a:r>
              <a:rPr lang="en-GB" altLang="en-US" baseline="30000"/>
              <a:t>o</a:t>
            </a:r>
            <a:r>
              <a:rPr lang="en-GB" altLang="en-US"/>
              <a:t> at A.</a:t>
            </a:r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2990850" y="46720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2990850" y="46720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2990850" y="47101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3076575" y="504348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2790825" y="4748213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0" name="Freeform 18"/>
          <p:cNvSpPr>
            <a:spLocks/>
          </p:cNvSpPr>
          <p:nvPr/>
        </p:nvSpPr>
        <p:spPr bwMode="auto">
          <a:xfrm>
            <a:off x="2800350" y="475773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2809875" y="47767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2800350" y="48148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2819400" y="480536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2809875" y="48434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2828925" y="483393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2809875" y="48529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2828925" y="484346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2752725" y="47386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2762250" y="473868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2809875" y="486251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2828925" y="48625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2552700" y="4386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2590800" y="440531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2571750" y="4433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2600325" y="44434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2581275" y="4452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7" name="Freeform 35"/>
          <p:cNvSpPr>
            <a:spLocks/>
          </p:cNvSpPr>
          <p:nvPr/>
        </p:nvSpPr>
        <p:spPr bwMode="auto">
          <a:xfrm>
            <a:off x="2619375" y="4471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8" name="Freeform 36"/>
          <p:cNvSpPr>
            <a:spLocks/>
          </p:cNvSpPr>
          <p:nvPr/>
        </p:nvSpPr>
        <p:spPr bwMode="auto">
          <a:xfrm>
            <a:off x="2590800" y="448151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752725" y="4481513"/>
            <a:ext cx="9525" cy="1587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2733675" y="45100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2619375" y="46339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2562225" y="46529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3" name="Freeform 41"/>
          <p:cNvSpPr>
            <a:spLocks/>
          </p:cNvSpPr>
          <p:nvPr/>
        </p:nvSpPr>
        <p:spPr bwMode="auto">
          <a:xfrm>
            <a:off x="2638425" y="46339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2581275" y="46624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2657475" y="51577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2676525" y="5148263"/>
            <a:ext cx="1588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667000" y="51577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8" name="Freeform 46"/>
          <p:cNvSpPr>
            <a:spLocks/>
          </p:cNvSpPr>
          <p:nvPr/>
        </p:nvSpPr>
        <p:spPr bwMode="auto">
          <a:xfrm>
            <a:off x="2686050" y="51673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9" name="Freeform 47"/>
          <p:cNvSpPr>
            <a:spLocks/>
          </p:cNvSpPr>
          <p:nvPr/>
        </p:nvSpPr>
        <p:spPr bwMode="auto">
          <a:xfrm>
            <a:off x="2667000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0" name="Freeform 48"/>
          <p:cNvSpPr>
            <a:spLocks/>
          </p:cNvSpPr>
          <p:nvPr/>
        </p:nvSpPr>
        <p:spPr bwMode="auto">
          <a:xfrm>
            <a:off x="2676525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1" name="Freeform 49"/>
          <p:cNvSpPr>
            <a:spLocks/>
          </p:cNvSpPr>
          <p:nvPr/>
        </p:nvSpPr>
        <p:spPr bwMode="auto">
          <a:xfrm>
            <a:off x="2676525" y="51863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2" name="Freeform 50"/>
          <p:cNvSpPr>
            <a:spLocks/>
          </p:cNvSpPr>
          <p:nvPr/>
        </p:nvSpPr>
        <p:spPr bwMode="auto">
          <a:xfrm>
            <a:off x="2676525" y="5195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3" name="Freeform 51"/>
          <p:cNvSpPr>
            <a:spLocks/>
          </p:cNvSpPr>
          <p:nvPr/>
        </p:nvSpPr>
        <p:spPr bwMode="auto">
          <a:xfrm>
            <a:off x="2695575" y="51958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4" name="Freeform 52"/>
          <p:cNvSpPr>
            <a:spLocks/>
          </p:cNvSpPr>
          <p:nvPr/>
        </p:nvSpPr>
        <p:spPr bwMode="auto">
          <a:xfrm>
            <a:off x="2676525" y="5214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2676525" y="5214938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6" name="Freeform 54"/>
          <p:cNvSpPr>
            <a:spLocks/>
          </p:cNvSpPr>
          <p:nvPr/>
        </p:nvSpPr>
        <p:spPr bwMode="auto">
          <a:xfrm>
            <a:off x="2686050" y="521493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7" name="Freeform 55"/>
          <p:cNvSpPr>
            <a:spLocks/>
          </p:cNvSpPr>
          <p:nvPr/>
        </p:nvSpPr>
        <p:spPr bwMode="auto">
          <a:xfrm>
            <a:off x="2676525" y="522446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8" name="Freeform 56"/>
          <p:cNvSpPr>
            <a:spLocks/>
          </p:cNvSpPr>
          <p:nvPr/>
        </p:nvSpPr>
        <p:spPr bwMode="auto">
          <a:xfrm>
            <a:off x="2676525" y="52244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9" name="Freeform 57"/>
          <p:cNvSpPr>
            <a:spLocks/>
          </p:cNvSpPr>
          <p:nvPr/>
        </p:nvSpPr>
        <p:spPr bwMode="auto">
          <a:xfrm>
            <a:off x="2657475" y="5148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3610" name="Group 58"/>
          <p:cNvGrpSpPr>
            <a:grpSpLocks/>
          </p:cNvGrpSpPr>
          <p:nvPr/>
        </p:nvGrpSpPr>
        <p:grpSpPr bwMode="auto">
          <a:xfrm rot="-1300599">
            <a:off x="2362200" y="5186363"/>
            <a:ext cx="666750" cy="1079500"/>
            <a:chOff x="1572" y="2727"/>
            <a:chExt cx="420" cy="680"/>
          </a:xfrm>
        </p:grpSpPr>
        <p:sp>
          <p:nvSpPr>
            <p:cNvPr id="23611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2" name="Freeform 60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3" name="Freeform 61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4" name="Freeform 62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5" name="Freeform 63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6" name="Freeform 64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7" name="Freeform 65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8" name="Freeform 66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19" name="Freeform 67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0" name="Freeform 68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1" name="Freeform 69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2" name="Freeform 70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3" name="Freeform 7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4" name="Freeform 7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5" name="Freeform 7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6" name="Freeform 7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7" name="Freeform 75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8" name="Freeform 76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29" name="Freeform 77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0" name="Freeform 78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1" name="Freeform 79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2" name="Freeform 80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3" name="Freeform 81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4" name="Freeform 82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5" name="Freeform 83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6" name="Freeform 84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7" name="Freeform 85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8" name="Freeform 86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39" name="Freeform 87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0" name="Freeform 88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1" name="Freeform 89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2" name="Freeform 90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3" name="Freeform 91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4" name="Freeform 9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5" name="Freeform 93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6" name="Freeform 94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7" name="Freeform 95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8" name="Freeform 96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49" name="Freeform 97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0" name="Freeform 98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1" name="Freeform 99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2" name="Freeform 100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3" name="Freeform 101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4" name="Freeform 102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5" name="Freeform 103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6" name="Freeform 104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7" name="Freeform 105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8" name="Freeform 106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59" name="Freeform 107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0" name="Freeform 108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1" name="Freeform 109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2" name="Freeform 110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3" name="Freeform 11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4" name="Freeform 112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5" name="Freeform 113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6" name="Freeform 11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7" name="Freeform 115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8" name="Freeform 11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69" name="Freeform 117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0" name="Freeform 118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1" name="Freeform 11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2" name="Freeform 120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3" name="Freeform 121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4" name="Freeform 122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5" name="Freeform 123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6" name="Freeform 124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7" name="Freeform 125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8" name="Freeform 12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79" name="Freeform 12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0" name="Freeform 128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1" name="Freeform 129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2" name="Freeform 130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3" name="Freeform 13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4" name="Freeform 13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5" name="Freeform 133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6" name="Freeform 134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7" name="Freeform 135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8" name="Freeform 136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89" name="Freeform 137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0" name="Freeform 138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1" name="Freeform 139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2" name="Freeform 140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3" name="Freeform 141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4" name="Freeform 142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5" name="Freeform 143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6" name="Freeform 144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7" name="Freeform 145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8" name="Freeform 146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699" name="Freeform 147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0" name="Freeform 148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1" name="Freeform 149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2" name="Freeform 150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3" name="Freeform 151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4" name="Freeform 152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5" name="Freeform 153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6" name="Freeform 154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7" name="Freeform 155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8" name="Freeform 156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09" name="Freeform 157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0" name="Freeform 158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1" name="Freeform 159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2" name="Freeform 160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3" name="Freeform 161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4" name="Freeform 162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5" name="Freeform 163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6" name="Freeform 164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7" name="Freeform 165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8" name="Freeform 16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19" name="Freeform 167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0" name="Freeform 168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1" name="Freeform 169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2" name="Freeform 17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3" name="Freeform 17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4" name="Freeform 172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5" name="Freeform 173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6" name="Freeform 174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7" name="Freeform 175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8" name="Freeform 17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29" name="Freeform 177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0" name="Freeform 178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1" name="Freeform 179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2" name="Freeform 180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3" name="Freeform 181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4" name="Freeform 182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5" name="Freeform 183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6" name="Freeform 184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7" name="Freeform 185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8" name="Freeform 186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39" name="Freeform 187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0" name="Freeform 188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1" name="Freeform 189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2" name="Freeform 190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3" name="Freeform 191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4" name="Freeform 192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5" name="Freeform 193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6" name="Freeform 194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7" name="Freeform 195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8" name="Freeform 196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49" name="Freeform 197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0" name="Freeform 198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1" name="Freeform 199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2" name="Freeform 200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3" name="Freeform 201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4" name="Freeform 202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5" name="Freeform 203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6" name="Freeform 204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7" name="Freeform 205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8" name="Freeform 206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59" name="Freeform 207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0" name="Freeform 208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1" name="Freeform 209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2" name="Freeform 210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3" name="Freeform 211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4" name="Freeform 212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5" name="Freeform 213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6" name="Freeform 214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7" name="Freeform 215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8" name="Freeform 216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69" name="Freeform 217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0" name="Freeform 218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1" name="Freeform 219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2" name="Freeform 220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3" name="Freeform 221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4" name="Freeform 222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5" name="Freeform 223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6" name="Freeform 224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7" name="Freeform 225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8" name="Freeform 22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79" name="Freeform 227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0" name="Freeform 228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1" name="Freeform 229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2" name="Freeform 230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3" name="Freeform 23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4" name="Freeform 232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5" name="Freeform 233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6" name="Freeform 234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7" name="Freeform 235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8" name="Freeform 236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89" name="Freeform 237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0" name="Freeform 238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1" name="Freeform 239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2" name="Freeform 240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3" name="Freeform 241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4" name="Freeform 242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5" name="Freeform 243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6" name="Freeform 244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7" name="Freeform 245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8" name="Freeform 246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799" name="Freeform 247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0" name="Freeform 248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1" name="Freeform 249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2" name="Freeform 250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03" name="Freeform 251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3804" name="Freeform 252"/>
          <p:cNvSpPr>
            <a:spLocks/>
          </p:cNvSpPr>
          <p:nvPr/>
        </p:nvSpPr>
        <p:spPr bwMode="auto">
          <a:xfrm>
            <a:off x="2686050" y="5233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805" name="Freeform 253"/>
          <p:cNvSpPr>
            <a:spLocks/>
          </p:cNvSpPr>
          <p:nvPr/>
        </p:nvSpPr>
        <p:spPr bwMode="auto">
          <a:xfrm>
            <a:off x="3962400" y="3048000"/>
            <a:ext cx="1473200" cy="1041400"/>
          </a:xfrm>
          <a:custGeom>
            <a:avLst/>
            <a:gdLst>
              <a:gd name="T0" fmla="*/ 0 w 928"/>
              <a:gd name="T1" fmla="*/ 0 h 656"/>
              <a:gd name="T2" fmla="*/ 180 w 928"/>
              <a:gd name="T3" fmla="*/ 76 h 656"/>
              <a:gd name="T4" fmla="*/ 400 w 928"/>
              <a:gd name="T5" fmla="*/ 196 h 656"/>
              <a:gd name="T6" fmla="*/ 664 w 928"/>
              <a:gd name="T7" fmla="*/ 384 h 656"/>
              <a:gd name="T8" fmla="*/ 928 w 928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656">
                <a:moveTo>
                  <a:pt x="0" y="0"/>
                </a:moveTo>
                <a:cubicBezTo>
                  <a:pt x="56" y="21"/>
                  <a:pt x="113" y="43"/>
                  <a:pt x="180" y="76"/>
                </a:cubicBezTo>
                <a:cubicBezTo>
                  <a:pt x="247" y="109"/>
                  <a:pt x="319" y="145"/>
                  <a:pt x="400" y="196"/>
                </a:cubicBezTo>
                <a:cubicBezTo>
                  <a:pt x="481" y="247"/>
                  <a:pt x="576" y="307"/>
                  <a:pt x="664" y="384"/>
                </a:cubicBezTo>
                <a:cubicBezTo>
                  <a:pt x="752" y="461"/>
                  <a:pt x="886" y="610"/>
                  <a:pt x="928" y="656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806" name="Freeform 254"/>
          <p:cNvSpPr>
            <a:spLocks/>
          </p:cNvSpPr>
          <p:nvPr/>
        </p:nvSpPr>
        <p:spPr bwMode="auto">
          <a:xfrm>
            <a:off x="3886200" y="3016250"/>
            <a:ext cx="1238250" cy="717550"/>
          </a:xfrm>
          <a:custGeom>
            <a:avLst/>
            <a:gdLst>
              <a:gd name="T0" fmla="*/ 0 w 780"/>
              <a:gd name="T1" fmla="*/ 452 h 452"/>
              <a:gd name="T2" fmla="*/ 100 w 780"/>
              <a:gd name="T3" fmla="*/ 360 h 452"/>
              <a:gd name="T4" fmla="*/ 210 w 780"/>
              <a:gd name="T5" fmla="*/ 280 h 452"/>
              <a:gd name="T6" fmla="*/ 314 w 780"/>
              <a:gd name="T7" fmla="*/ 214 h 452"/>
              <a:gd name="T8" fmla="*/ 424 w 780"/>
              <a:gd name="T9" fmla="*/ 148 h 452"/>
              <a:gd name="T10" fmla="*/ 556 w 780"/>
              <a:gd name="T11" fmla="*/ 86 h 452"/>
              <a:gd name="T12" fmla="*/ 690 w 780"/>
              <a:gd name="T13" fmla="*/ 28 h 452"/>
              <a:gd name="T14" fmla="*/ 780 w 780"/>
              <a:gd name="T1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0" h="452">
                <a:moveTo>
                  <a:pt x="0" y="452"/>
                </a:moveTo>
                <a:cubicBezTo>
                  <a:pt x="32" y="420"/>
                  <a:pt x="65" y="389"/>
                  <a:pt x="100" y="360"/>
                </a:cubicBezTo>
                <a:cubicBezTo>
                  <a:pt x="135" y="331"/>
                  <a:pt x="174" y="304"/>
                  <a:pt x="210" y="280"/>
                </a:cubicBezTo>
                <a:cubicBezTo>
                  <a:pt x="246" y="256"/>
                  <a:pt x="278" y="236"/>
                  <a:pt x="314" y="214"/>
                </a:cubicBezTo>
                <a:cubicBezTo>
                  <a:pt x="350" y="192"/>
                  <a:pt x="384" y="169"/>
                  <a:pt x="424" y="148"/>
                </a:cubicBezTo>
                <a:cubicBezTo>
                  <a:pt x="464" y="127"/>
                  <a:pt x="512" y="106"/>
                  <a:pt x="556" y="86"/>
                </a:cubicBezTo>
                <a:cubicBezTo>
                  <a:pt x="600" y="66"/>
                  <a:pt x="653" y="42"/>
                  <a:pt x="690" y="28"/>
                </a:cubicBezTo>
                <a:cubicBezTo>
                  <a:pt x="727" y="14"/>
                  <a:pt x="753" y="7"/>
                  <a:pt x="780" y="0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810" name="Rectangle 258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811" name="Rectangle 259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812" name="Rectangle 260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3813" name="Rectangle 261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3814" name="Group 262"/>
          <p:cNvGrpSpPr>
            <a:grpSpLocks/>
          </p:cNvGrpSpPr>
          <p:nvPr/>
        </p:nvGrpSpPr>
        <p:grpSpPr bwMode="auto">
          <a:xfrm rot="1300599" flipH="1">
            <a:off x="5935663" y="5192713"/>
            <a:ext cx="666750" cy="1079500"/>
            <a:chOff x="1572" y="2727"/>
            <a:chExt cx="420" cy="680"/>
          </a:xfrm>
        </p:grpSpPr>
        <p:sp>
          <p:nvSpPr>
            <p:cNvPr id="23815" name="AutoShape 263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6" name="Freeform 264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7" name="Freeform 265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8" name="Freeform 266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19" name="Freeform 267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0" name="Freeform 26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1" name="Freeform 26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2" name="Freeform 27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3" name="Freeform 27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4" name="Freeform 272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5" name="Freeform 273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6" name="Freeform 274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7" name="Freeform 27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8" name="Freeform 27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29" name="Freeform 27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0" name="Freeform 27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1" name="Freeform 279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2" name="Freeform 280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3" name="Freeform 281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4" name="Freeform 282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5" name="Freeform 283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6" name="Freeform 284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7" name="Freeform 285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8" name="Freeform 286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39" name="Freeform 287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0" name="Freeform 288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1" name="Freeform 28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2" name="Freeform 290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3" name="Freeform 291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4" name="Freeform 292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5" name="Freeform 293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6" name="Freeform 294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7" name="Freeform 295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8" name="Freeform 29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49" name="Freeform 297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0" name="Freeform 298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1" name="Freeform 299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2" name="Freeform 300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3" name="Freeform 301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4" name="Freeform 302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5" name="Freeform 303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6" name="Freeform 304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7" name="Freeform 305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8" name="Freeform 306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59" name="Freeform 307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0" name="Freeform 308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1" name="Freeform 309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2" name="Freeform 310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3" name="Freeform 311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4" name="Freeform 312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5" name="Freeform 313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6" name="Freeform 314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7" name="Freeform 315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8" name="Freeform 316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69" name="Freeform 317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0" name="Freeform 318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1" name="Freeform 319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2" name="Freeform 32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3" name="Freeform 321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4" name="Freeform 322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5" name="Freeform 323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6" name="Freeform 324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7" name="Freeform 325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8" name="Freeform 326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79" name="Freeform 327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0" name="Freeform 328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1" name="Freeform 329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2" name="Freeform 330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3" name="Freeform 331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4" name="Freeform 332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5" name="Freeform 333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6" name="Freeform 334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7" name="Freeform 335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8" name="Freeform 336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89" name="Freeform 337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0" name="Freeform 338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1" name="Freeform 339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2" name="Freeform 340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3" name="Freeform 341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4" name="Freeform 342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5" name="Freeform 343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6" name="Freeform 344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7" name="Freeform 345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8" name="Freeform 346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899" name="Freeform 347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0" name="Freeform 348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1" name="Freeform 349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2" name="Freeform 350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3" name="Freeform 351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4" name="Freeform 352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5" name="Freeform 353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6" name="Freeform 354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7" name="Freeform 355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8" name="Freeform 356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09" name="Freeform 357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0" name="Freeform 358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1" name="Freeform 359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2" name="Freeform 360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3" name="Freeform 361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4" name="Freeform 362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5" name="Freeform 363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6" name="Freeform 364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7" name="Freeform 365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8" name="Freeform 366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19" name="Freeform 367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0" name="Freeform 368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1" name="Freeform 369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2" name="Freeform 370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3" name="Freeform 371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4" name="Freeform 372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5" name="Freeform 373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6" name="Freeform 37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7" name="Freeform 375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8" name="Freeform 376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29" name="Freeform 377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0" name="Freeform 378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1" name="Freeform 379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2" name="Freeform 380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3" name="Freeform 381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4" name="Freeform 382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5" name="Freeform 383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6" name="Freeform 384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7" name="Freeform 385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8" name="Freeform 386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39" name="Freeform 38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0" name="Freeform 388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1" name="Freeform 389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2" name="Freeform 390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3" name="Freeform 391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4" name="Freeform 392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5" name="Freeform 393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6" name="Freeform 394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7" name="Freeform 395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8" name="Freeform 396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49" name="Freeform 397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0" name="Freeform 398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1" name="Freeform 399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2" name="Freeform 400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3" name="Freeform 401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4" name="Freeform 402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5" name="Freeform 403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6" name="Freeform 404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7" name="Freeform 405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8" name="Freeform 406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59" name="Freeform 407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0" name="Freeform 408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1" name="Freeform 409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2" name="Freeform 410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3" name="Freeform 411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4" name="Freeform 412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5" name="Freeform 413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6" name="Freeform 414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7" name="Freeform 415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8" name="Freeform 416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69" name="Freeform 417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0" name="Freeform 418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1" name="Freeform 419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2" name="Freeform 420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3" name="Freeform 421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4" name="Freeform 422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5" name="Freeform 423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6" name="Freeform 424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7" name="Freeform 425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8" name="Freeform 426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79" name="Freeform 427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0" name="Freeform 428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1" name="Freeform 429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2" name="Freeform 430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3" name="Freeform 431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4" name="Freeform 432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5" name="Freeform 433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6" name="Freeform 434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7" name="Freeform 435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8" name="Freeform 436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89" name="Freeform 437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0" name="Freeform 438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1" name="Freeform 439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2" name="Freeform 440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3" name="Freeform 441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4" name="Freeform 442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5" name="Freeform 443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6" name="Freeform 444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7" name="Freeform 445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8" name="Freeform 446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999" name="Freeform 447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0" name="Freeform 448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1" name="Freeform 449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2" name="Freeform 450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3" name="Freeform 451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4" name="Freeform 452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5" name="Freeform 453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6" name="Freeform 454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7" name="Freeform 455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4010" name="Group 458"/>
          <p:cNvGrpSpPr>
            <a:grpSpLocks/>
          </p:cNvGrpSpPr>
          <p:nvPr/>
        </p:nvGrpSpPr>
        <p:grpSpPr bwMode="auto">
          <a:xfrm>
            <a:off x="2794000" y="2819400"/>
            <a:ext cx="1939925" cy="3422650"/>
            <a:chOff x="1760" y="1776"/>
            <a:chExt cx="1222" cy="2156"/>
          </a:xfrm>
        </p:grpSpPr>
        <p:sp>
          <p:nvSpPr>
            <p:cNvPr id="23807" name="Freeform 255"/>
            <p:cNvSpPr>
              <a:spLocks/>
            </p:cNvSpPr>
            <p:nvPr/>
          </p:nvSpPr>
          <p:spPr bwMode="auto">
            <a:xfrm>
              <a:off x="1760" y="1790"/>
              <a:ext cx="1222" cy="2142"/>
            </a:xfrm>
            <a:custGeom>
              <a:avLst/>
              <a:gdLst>
                <a:gd name="T0" fmla="*/ 0 w 1222"/>
                <a:gd name="T1" fmla="*/ 2142 h 2142"/>
                <a:gd name="T2" fmla="*/ 1222 w 1222"/>
                <a:gd name="T3" fmla="*/ 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2" h="2142">
                  <a:moveTo>
                    <a:pt x="0" y="2142"/>
                  </a:moveTo>
                  <a:lnTo>
                    <a:pt x="1222" y="0"/>
                  </a:ln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08" name="Text Box 456"/>
            <p:cNvSpPr txBox="1">
              <a:spLocks noChangeArrowheads="1"/>
            </p:cNvSpPr>
            <p:nvPr/>
          </p:nvSpPr>
          <p:spPr bwMode="auto">
            <a:xfrm>
              <a:off x="2640" y="1776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24011" name="Text Box 459" descr="Parchment"/>
          <p:cNvSpPr txBox="1">
            <a:spLocks noChangeArrowheads="1"/>
          </p:cNvSpPr>
          <p:nvPr/>
        </p:nvSpPr>
        <p:spPr bwMode="auto">
          <a:xfrm>
            <a:off x="228600" y="2090738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Bisect angle BAC.</a:t>
            </a:r>
          </a:p>
        </p:txBody>
      </p:sp>
      <p:sp>
        <p:nvSpPr>
          <p:cNvPr id="24021" name="Freeform 469"/>
          <p:cNvSpPr>
            <a:spLocks/>
          </p:cNvSpPr>
          <p:nvPr/>
        </p:nvSpPr>
        <p:spPr bwMode="auto">
          <a:xfrm>
            <a:off x="3286125" y="4905375"/>
            <a:ext cx="928688" cy="1538288"/>
          </a:xfrm>
          <a:custGeom>
            <a:avLst/>
            <a:gdLst>
              <a:gd name="T0" fmla="*/ 0 w 585"/>
              <a:gd name="T1" fmla="*/ 0 h 969"/>
              <a:gd name="T2" fmla="*/ 114 w 585"/>
              <a:gd name="T3" fmla="*/ 54 h 969"/>
              <a:gd name="T4" fmla="*/ 225 w 585"/>
              <a:gd name="T5" fmla="*/ 126 h 969"/>
              <a:gd name="T6" fmla="*/ 318 w 585"/>
              <a:gd name="T7" fmla="*/ 204 h 969"/>
              <a:gd name="T8" fmla="*/ 417 w 585"/>
              <a:gd name="T9" fmla="*/ 315 h 969"/>
              <a:gd name="T10" fmla="*/ 486 w 585"/>
              <a:gd name="T11" fmla="*/ 432 h 969"/>
              <a:gd name="T12" fmla="*/ 546 w 585"/>
              <a:gd name="T13" fmla="*/ 576 h 969"/>
              <a:gd name="T14" fmla="*/ 573 w 585"/>
              <a:gd name="T15" fmla="*/ 702 h 969"/>
              <a:gd name="T16" fmla="*/ 585 w 585"/>
              <a:gd name="T17" fmla="*/ 828 h 969"/>
              <a:gd name="T18" fmla="*/ 576 w 585"/>
              <a:gd name="T19" fmla="*/ 969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5" h="969">
                <a:moveTo>
                  <a:pt x="0" y="0"/>
                </a:moveTo>
                <a:cubicBezTo>
                  <a:pt x="38" y="16"/>
                  <a:pt x="77" y="33"/>
                  <a:pt x="114" y="54"/>
                </a:cubicBezTo>
                <a:cubicBezTo>
                  <a:pt x="151" y="75"/>
                  <a:pt x="191" y="101"/>
                  <a:pt x="225" y="126"/>
                </a:cubicBezTo>
                <a:cubicBezTo>
                  <a:pt x="259" y="151"/>
                  <a:pt x="286" y="173"/>
                  <a:pt x="318" y="204"/>
                </a:cubicBezTo>
                <a:cubicBezTo>
                  <a:pt x="350" y="235"/>
                  <a:pt x="389" y="277"/>
                  <a:pt x="417" y="315"/>
                </a:cubicBezTo>
                <a:cubicBezTo>
                  <a:pt x="445" y="353"/>
                  <a:pt x="465" y="389"/>
                  <a:pt x="486" y="432"/>
                </a:cubicBezTo>
                <a:cubicBezTo>
                  <a:pt x="507" y="475"/>
                  <a:pt x="532" y="531"/>
                  <a:pt x="546" y="576"/>
                </a:cubicBezTo>
                <a:cubicBezTo>
                  <a:pt x="560" y="621"/>
                  <a:pt x="567" y="660"/>
                  <a:pt x="573" y="702"/>
                </a:cubicBezTo>
                <a:cubicBezTo>
                  <a:pt x="579" y="744"/>
                  <a:pt x="585" y="784"/>
                  <a:pt x="585" y="828"/>
                </a:cubicBezTo>
                <a:cubicBezTo>
                  <a:pt x="585" y="872"/>
                  <a:pt x="580" y="920"/>
                  <a:pt x="576" y="969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022" name="Freeform 470"/>
          <p:cNvSpPr>
            <a:spLocks/>
          </p:cNvSpPr>
          <p:nvPr/>
        </p:nvSpPr>
        <p:spPr bwMode="auto">
          <a:xfrm>
            <a:off x="5149850" y="4362450"/>
            <a:ext cx="1009650" cy="1098550"/>
          </a:xfrm>
          <a:custGeom>
            <a:avLst/>
            <a:gdLst>
              <a:gd name="T0" fmla="*/ 0 w 636"/>
              <a:gd name="T1" fmla="*/ 0 h 692"/>
              <a:gd name="T2" fmla="*/ 156 w 636"/>
              <a:gd name="T3" fmla="*/ 92 h 692"/>
              <a:gd name="T4" fmla="*/ 312 w 636"/>
              <a:gd name="T5" fmla="*/ 216 h 692"/>
              <a:gd name="T6" fmla="*/ 436 w 636"/>
              <a:gd name="T7" fmla="*/ 348 h 692"/>
              <a:gd name="T8" fmla="*/ 552 w 636"/>
              <a:gd name="T9" fmla="*/ 524 h 692"/>
              <a:gd name="T10" fmla="*/ 636 w 636"/>
              <a:gd name="T11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" h="692">
                <a:moveTo>
                  <a:pt x="0" y="0"/>
                </a:moveTo>
                <a:cubicBezTo>
                  <a:pt x="52" y="28"/>
                  <a:pt x="104" y="56"/>
                  <a:pt x="156" y="92"/>
                </a:cubicBezTo>
                <a:cubicBezTo>
                  <a:pt x="208" y="128"/>
                  <a:pt x="266" y="174"/>
                  <a:pt x="312" y="216"/>
                </a:cubicBezTo>
                <a:cubicBezTo>
                  <a:pt x="358" y="258"/>
                  <a:pt x="396" y="297"/>
                  <a:pt x="436" y="348"/>
                </a:cubicBezTo>
                <a:cubicBezTo>
                  <a:pt x="476" y="399"/>
                  <a:pt x="519" y="467"/>
                  <a:pt x="552" y="524"/>
                </a:cubicBezTo>
                <a:cubicBezTo>
                  <a:pt x="585" y="581"/>
                  <a:pt x="610" y="636"/>
                  <a:pt x="636" y="692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023" name="Freeform 471"/>
          <p:cNvSpPr>
            <a:spLocks/>
          </p:cNvSpPr>
          <p:nvPr/>
        </p:nvSpPr>
        <p:spPr bwMode="auto">
          <a:xfrm>
            <a:off x="5257800" y="3848100"/>
            <a:ext cx="331788" cy="1435100"/>
          </a:xfrm>
          <a:custGeom>
            <a:avLst/>
            <a:gdLst>
              <a:gd name="T0" fmla="*/ 0 w 209"/>
              <a:gd name="T1" fmla="*/ 0 h 904"/>
              <a:gd name="T2" fmla="*/ 92 w 209"/>
              <a:gd name="T3" fmla="*/ 160 h 904"/>
              <a:gd name="T4" fmla="*/ 156 w 209"/>
              <a:gd name="T5" fmla="*/ 336 h 904"/>
              <a:gd name="T6" fmla="*/ 200 w 209"/>
              <a:gd name="T7" fmla="*/ 564 h 904"/>
              <a:gd name="T8" fmla="*/ 208 w 209"/>
              <a:gd name="T9" fmla="*/ 784 h 904"/>
              <a:gd name="T10" fmla="*/ 196 w 209"/>
              <a:gd name="T11" fmla="*/ 904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904">
                <a:moveTo>
                  <a:pt x="0" y="0"/>
                </a:moveTo>
                <a:cubicBezTo>
                  <a:pt x="33" y="52"/>
                  <a:pt x="66" y="104"/>
                  <a:pt x="92" y="160"/>
                </a:cubicBezTo>
                <a:cubicBezTo>
                  <a:pt x="118" y="216"/>
                  <a:pt x="138" y="269"/>
                  <a:pt x="156" y="336"/>
                </a:cubicBezTo>
                <a:cubicBezTo>
                  <a:pt x="174" y="403"/>
                  <a:pt x="191" y="489"/>
                  <a:pt x="200" y="564"/>
                </a:cubicBezTo>
                <a:cubicBezTo>
                  <a:pt x="209" y="639"/>
                  <a:pt x="209" y="727"/>
                  <a:pt x="208" y="784"/>
                </a:cubicBezTo>
                <a:cubicBezTo>
                  <a:pt x="207" y="841"/>
                  <a:pt x="201" y="872"/>
                  <a:pt x="196" y="904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4026" name="Group 474"/>
          <p:cNvGrpSpPr>
            <a:grpSpLocks/>
          </p:cNvGrpSpPr>
          <p:nvPr/>
        </p:nvGrpSpPr>
        <p:grpSpPr bwMode="auto">
          <a:xfrm>
            <a:off x="2794000" y="3676650"/>
            <a:ext cx="3816350" cy="2571750"/>
            <a:chOff x="1760" y="2316"/>
            <a:chExt cx="2404" cy="1620"/>
          </a:xfrm>
        </p:grpSpPr>
        <p:sp>
          <p:nvSpPr>
            <p:cNvPr id="24024" name="Line 472"/>
            <p:cNvSpPr>
              <a:spLocks noChangeShapeType="1"/>
            </p:cNvSpPr>
            <p:nvPr/>
          </p:nvSpPr>
          <p:spPr bwMode="auto">
            <a:xfrm flipV="1">
              <a:off x="1760" y="2544"/>
              <a:ext cx="236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25" name="Text Box 473"/>
            <p:cNvSpPr txBox="1">
              <a:spLocks noChangeArrowheads="1"/>
            </p:cNvSpPr>
            <p:nvPr/>
          </p:nvSpPr>
          <p:spPr bwMode="auto">
            <a:xfrm>
              <a:off x="3948" y="2316"/>
              <a:ext cx="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</p:grpSp>
      <p:grpSp>
        <p:nvGrpSpPr>
          <p:cNvPr id="24027" name="Group 475"/>
          <p:cNvGrpSpPr>
            <a:grpSpLocks/>
          </p:cNvGrpSpPr>
          <p:nvPr/>
        </p:nvGrpSpPr>
        <p:grpSpPr bwMode="auto">
          <a:xfrm rot="-1300599">
            <a:off x="3078163" y="3940175"/>
            <a:ext cx="666750" cy="1079500"/>
            <a:chOff x="1572" y="2727"/>
            <a:chExt cx="420" cy="680"/>
          </a:xfrm>
        </p:grpSpPr>
        <p:sp>
          <p:nvSpPr>
            <p:cNvPr id="24028" name="AutoShape 47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29" name="Freeform 47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0" name="Freeform 47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1" name="Freeform 47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2" name="Freeform 48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3" name="Freeform 48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4" name="Freeform 48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5" name="Freeform 48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6" name="Freeform 48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7" name="Freeform 48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8" name="Freeform 48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39" name="Freeform 48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0" name="Freeform 48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1" name="Freeform 48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2" name="Freeform 49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3" name="Freeform 49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4" name="Freeform 49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5" name="Freeform 49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6" name="Freeform 49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7" name="Freeform 49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8" name="Freeform 49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49" name="Freeform 49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0" name="Freeform 49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1" name="Freeform 49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2" name="Freeform 50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3" name="Freeform 50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4" name="Freeform 50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5" name="Freeform 50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6" name="Freeform 50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7" name="Freeform 50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8" name="Freeform 50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59" name="Freeform 50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0" name="Freeform 50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1" name="Freeform 50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2" name="Freeform 51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3" name="Freeform 51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4" name="Freeform 51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5" name="Freeform 51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6" name="Freeform 51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7" name="Freeform 51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8" name="Freeform 51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69" name="Freeform 51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0" name="Freeform 51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1" name="Freeform 51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2" name="Freeform 52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3" name="Freeform 52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4" name="Freeform 52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5" name="Freeform 523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6" name="Freeform 52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7" name="Freeform 52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8" name="Freeform 52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79" name="Freeform 52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0" name="Freeform 52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1" name="Freeform 52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2" name="Freeform 53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3" name="Freeform 53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4" name="Freeform 53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5" name="Freeform 53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6" name="Freeform 53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7" name="Freeform 53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8" name="Freeform 53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89" name="Freeform 53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0" name="Freeform 53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1" name="Freeform 53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2" name="Freeform 54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3" name="Freeform 54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4" name="Freeform 54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5" name="Freeform 54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6" name="Freeform 54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7" name="Freeform 54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8" name="Freeform 54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099" name="Freeform 54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0" name="Freeform 54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1" name="Freeform 54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2" name="Freeform 55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3" name="Freeform 55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4" name="Freeform 55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5" name="Freeform 55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6" name="Freeform 55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7" name="Freeform 55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8" name="Freeform 55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09" name="Freeform 55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0" name="Freeform 55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1" name="Freeform 55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2" name="Freeform 56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3" name="Freeform 56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4" name="Freeform 56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5" name="Freeform 56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6" name="Freeform 56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7" name="Freeform 56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8" name="Freeform 56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19" name="Freeform 56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0" name="Freeform 56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1" name="Freeform 56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2" name="Freeform 57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3" name="Freeform 57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4" name="Freeform 57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5" name="Freeform 57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6" name="Freeform 57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7" name="Freeform 57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8" name="Freeform 57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29" name="Freeform 57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0" name="Freeform 57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1" name="Freeform 57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2" name="Freeform 58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3" name="Freeform 58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4" name="Freeform 58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5" name="Freeform 58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6" name="Freeform 58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7" name="Freeform 58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8" name="Freeform 58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39" name="Freeform 58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0" name="Freeform 58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1" name="Freeform 58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2" name="Freeform 59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3" name="Freeform 59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4" name="Freeform 59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5" name="Freeform 59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6" name="Freeform 59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7" name="Freeform 59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8" name="Freeform 59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49" name="Freeform 59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0" name="Freeform 59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1" name="Freeform 59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2" name="Freeform 60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3" name="Freeform 60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4" name="Freeform 60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5" name="Freeform 60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6" name="Freeform 60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7" name="Freeform 60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8" name="Freeform 60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59" name="Freeform 60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0" name="Freeform 60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1" name="Freeform 60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2" name="Freeform 61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3" name="Freeform 61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4" name="Freeform 61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5" name="Freeform 61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6" name="Freeform 61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7" name="Freeform 61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8" name="Freeform 61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69" name="Freeform 61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0" name="Freeform 61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1" name="Freeform 61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2" name="Freeform 62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3" name="Freeform 62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4" name="Freeform 62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5" name="Freeform 62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6" name="Freeform 62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7" name="Freeform 62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8" name="Freeform 62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79" name="Freeform 62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0" name="Freeform 62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1" name="Freeform 62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2" name="Freeform 63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3" name="Freeform 63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4" name="Freeform 63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5" name="Freeform 63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6" name="Freeform 63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7" name="Freeform 63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8" name="Freeform 63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89" name="Freeform 63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0" name="Freeform 63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1" name="Freeform 63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2" name="Freeform 64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3" name="Freeform 64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4" name="Freeform 64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5" name="Freeform 64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6" name="Freeform 64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7" name="Freeform 64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8" name="Freeform 64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199" name="Freeform 64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0" name="Freeform 64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1" name="Freeform 64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2" name="Freeform 65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3" name="Freeform 65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4" name="Freeform 65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5" name="Freeform 65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6" name="Freeform 65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7" name="Freeform 65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8" name="Freeform 65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09" name="Freeform 65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0" name="Freeform 65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1" name="Freeform 65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2" name="Freeform 66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3" name="Freeform 66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4" name="Freeform 66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5" name="Freeform 66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6" name="Freeform 66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7" name="Freeform 66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8" name="Freeform 66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19" name="Freeform 66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0" name="Freeform 66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4221" name="Group 669"/>
          <p:cNvGrpSpPr>
            <a:grpSpLocks/>
          </p:cNvGrpSpPr>
          <p:nvPr/>
        </p:nvGrpSpPr>
        <p:grpSpPr bwMode="auto">
          <a:xfrm rot="3265928" flipH="1">
            <a:off x="4244975" y="5334000"/>
            <a:ext cx="666750" cy="1079500"/>
            <a:chOff x="1572" y="2727"/>
            <a:chExt cx="420" cy="680"/>
          </a:xfrm>
        </p:grpSpPr>
        <p:sp>
          <p:nvSpPr>
            <p:cNvPr id="24222" name="AutoShape 67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3" name="Freeform 67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4" name="Freeform 67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5" name="Freeform 67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6" name="Freeform 67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7" name="Freeform 67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8" name="Freeform 67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29" name="Freeform 67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0" name="Freeform 67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1" name="Freeform 67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2" name="Freeform 68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3" name="Freeform 68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4" name="Freeform 68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5" name="Freeform 68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6" name="Freeform 68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7" name="Freeform 68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8" name="Freeform 68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39" name="Freeform 68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0" name="Freeform 68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1" name="Freeform 68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2" name="Freeform 69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3" name="Freeform 69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4" name="Freeform 69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5" name="Freeform 69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6" name="Freeform 69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7" name="Freeform 69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8" name="Freeform 69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49" name="Freeform 69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0" name="Freeform 69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1" name="Freeform 69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2" name="Freeform 70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3" name="Freeform 70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4" name="Freeform 70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5" name="Freeform 70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6" name="Freeform 70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7" name="Freeform 70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8" name="Freeform 70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59" name="Freeform 70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0" name="Freeform 70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1" name="Freeform 70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2" name="Freeform 71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3" name="Freeform 71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4" name="Freeform 71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5" name="Freeform 71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6" name="Freeform 714"/>
            <p:cNvSpPr>
              <a:spLocks/>
            </p:cNvSpPr>
            <p:nvPr/>
          </p:nvSpPr>
          <p:spPr bwMode="auto">
            <a:xfrm flipH="1"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7" name="Freeform 71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8" name="Freeform 71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69" name="Freeform 71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0" name="Freeform 71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1" name="Freeform 71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2" name="Freeform 72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3" name="Freeform 721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4" name="Freeform 72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5" name="Freeform 72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6" name="Freeform 72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7" name="Freeform 72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8" name="Freeform 72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79" name="Freeform 72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0" name="Freeform 72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1" name="Freeform 72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2" name="Freeform 73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3" name="Freeform 73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4" name="Freeform 73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5" name="Freeform 73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6" name="Freeform 73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7" name="Freeform 73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8" name="Freeform 73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89" name="Freeform 73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0" name="Freeform 73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1" name="Freeform 73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2" name="Freeform 74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3" name="Freeform 74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4" name="Freeform 74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5" name="Freeform 74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6" name="Freeform 74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7" name="Freeform 74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8" name="Freeform 74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299" name="Freeform 74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0" name="Freeform 74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1" name="Freeform 74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2" name="Freeform 75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3" name="Freeform 75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4" name="Freeform 75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5" name="Freeform 75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6" name="Freeform 75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7" name="Freeform 75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8" name="Freeform 75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09" name="Freeform 75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0" name="Freeform 75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1" name="Freeform 75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2" name="Freeform 76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3" name="Freeform 76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4" name="Freeform 76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5" name="Freeform 76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6" name="Freeform 76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7" name="Freeform 76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8" name="Freeform 76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19" name="Freeform 76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0" name="Freeform 76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1" name="Freeform 76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2" name="Freeform 77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3" name="Freeform 77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4" name="Freeform 77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5" name="Freeform 77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6" name="Freeform 77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7" name="Freeform 77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8" name="Freeform 77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29" name="Freeform 77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0" name="Freeform 77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1" name="Freeform 77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2" name="Freeform 78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3" name="Freeform 78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4" name="Freeform 78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5" name="Freeform 78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6" name="Freeform 78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7" name="Freeform 78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8" name="Freeform 78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39" name="Freeform 78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0" name="Freeform 78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1" name="Freeform 78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2" name="Freeform 79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3" name="Freeform 79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4" name="Freeform 79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5" name="Freeform 79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6" name="Freeform 79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7" name="Freeform 79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8" name="Freeform 79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49" name="Freeform 79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0" name="Freeform 79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1" name="Freeform 79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2" name="Freeform 80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3" name="Freeform 80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4" name="Freeform 80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5" name="Freeform 80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6" name="Freeform 80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7" name="Freeform 80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8" name="Freeform 80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59" name="Freeform 80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0" name="Freeform 80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1" name="Freeform 80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2" name="Freeform 81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3" name="Freeform 81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4" name="Freeform 81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5" name="Freeform 81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6" name="Freeform 81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7" name="Freeform 81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8" name="Freeform 81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69" name="Freeform 81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0" name="Freeform 81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1" name="Freeform 81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2" name="Freeform 82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3" name="Freeform 82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4" name="Freeform 82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5" name="Freeform 82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6" name="Freeform 82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7" name="Freeform 82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8" name="Freeform 82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79" name="Freeform 82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0" name="Freeform 82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1" name="Freeform 82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2" name="Freeform 83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3" name="Freeform 83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4" name="Freeform 83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5" name="Freeform 83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6" name="Freeform 83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7" name="Freeform 83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8" name="Freeform 83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89" name="Freeform 83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0" name="Freeform 83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1" name="Freeform 83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2" name="Freeform 84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3" name="Freeform 84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4" name="Freeform 84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5" name="Freeform 84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6" name="Freeform 84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7" name="Freeform 84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8" name="Freeform 84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399" name="Freeform 84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0" name="Freeform 84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1" name="Freeform 84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2" name="Freeform 85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3" name="Freeform 85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4" name="Freeform 85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5" name="Freeform 85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6" name="Freeform 85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7" name="Freeform 85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8" name="Freeform 85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09" name="Freeform 85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0" name="Freeform 85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1" name="Freeform 85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2" name="Freeform 86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3" name="Freeform 86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4" name="Freeform 86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4415" name="Group 863"/>
          <p:cNvGrpSpPr>
            <a:grpSpLocks/>
          </p:cNvGrpSpPr>
          <p:nvPr/>
        </p:nvGrpSpPr>
        <p:grpSpPr bwMode="auto">
          <a:xfrm rot="-1300599">
            <a:off x="2373313" y="5192713"/>
            <a:ext cx="666750" cy="1079500"/>
            <a:chOff x="1572" y="2727"/>
            <a:chExt cx="420" cy="680"/>
          </a:xfrm>
        </p:grpSpPr>
        <p:sp>
          <p:nvSpPr>
            <p:cNvPr id="24416" name="AutoShape 864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7" name="Freeform 865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8" name="Freeform 866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19" name="Freeform 867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0" name="Freeform 868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1" name="Freeform 869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2" name="Freeform 870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3" name="Freeform 871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4" name="Freeform 872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5" name="Freeform 873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6" name="Freeform 874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7" name="Freeform 875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8" name="Freeform 876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29" name="Freeform 877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0" name="Freeform 878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1" name="Freeform 879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2" name="Freeform 880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3" name="Freeform 881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4" name="Freeform 882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5" name="Freeform 883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6" name="Freeform 884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7" name="Freeform 885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8" name="Freeform 886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39" name="Freeform 887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0" name="Freeform 888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1" name="Freeform 889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2" name="Freeform 890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3" name="Freeform 891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4" name="Freeform 892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5" name="Freeform 893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6" name="Freeform 894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7" name="Freeform 895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8" name="Freeform 89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49" name="Freeform 897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0" name="Freeform 89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1" name="Freeform 899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2" name="Freeform 90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3" name="Freeform 901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4" name="Freeform 90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5" name="Freeform 903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6" name="Freeform 904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7" name="Freeform 905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8" name="Freeform 906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59" name="Freeform 907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0" name="Freeform 908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1" name="Freeform 909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2" name="Freeform 910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3" name="Freeform 911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4" name="Freeform 912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5" name="Freeform 913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6" name="Freeform 914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7" name="Freeform 915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8" name="Freeform 91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69" name="Freeform 917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0" name="Freeform 918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1" name="Freeform 91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2" name="Freeform 920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3" name="Freeform 92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4" name="Freeform 922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5" name="Freeform 923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6" name="Freeform 92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7" name="Freeform 925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8" name="Freeform 926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79" name="Freeform 927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0" name="Freeform 928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1" name="Freeform 929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2" name="Freeform 930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3" name="Freeform 93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4" name="Freeform 93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5" name="Freeform 933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6" name="Freeform 934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7" name="Freeform 935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8" name="Freeform 93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89" name="Freeform 93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0" name="Freeform 938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1" name="Freeform 939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2" name="Freeform 940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3" name="Freeform 941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4" name="Freeform 942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5" name="Freeform 943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6" name="Freeform 944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7" name="Freeform 945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8" name="Freeform 946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499" name="Freeform 94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0" name="Freeform 94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1" name="Freeform 949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2" name="Freeform 950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3" name="Freeform 951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4" name="Freeform 952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5" name="Freeform 953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6" name="Freeform 954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7" name="Freeform 955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8" name="Freeform 956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09" name="Freeform 957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0" name="Freeform 958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1" name="Freeform 95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2" name="Freeform 960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3" name="Freeform 961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4" name="Freeform 962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5" name="Freeform 963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6" name="Freeform 964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7" name="Freeform 965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8" name="Freeform 966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19" name="Freeform 967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0" name="Freeform 968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1" name="Freeform 969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2" name="Freeform 970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3" name="Freeform 97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4" name="Freeform 972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5" name="Freeform 973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6" name="Freeform 974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7" name="Freeform 975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8" name="Freeform 97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29" name="Freeform 977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0" name="Freeform 978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1" name="Freeform 979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2" name="Freeform 98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3" name="Freeform 98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4" name="Freeform 982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5" name="Freeform 983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6" name="Freeform 984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7" name="Freeform 985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8" name="Freeform 986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39" name="Freeform 987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0" name="Freeform 988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1" name="Freeform 989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2" name="Freeform 990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3" name="Freeform 991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4" name="Freeform 992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5" name="Freeform 993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6" name="Freeform 994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7" name="Freeform 995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8" name="Freeform 996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49" name="Freeform 997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0" name="Freeform 998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1" name="Freeform 999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2" name="Freeform 1000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3" name="Freeform 1001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4" name="Freeform 1002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5" name="Freeform 1003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6" name="Freeform 1004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7" name="Freeform 1005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8" name="Freeform 1006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59" name="Freeform 1007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0" name="Freeform 1008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1" name="Freeform 1009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2" name="Freeform 1010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3" name="Freeform 1011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4" name="Freeform 1012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5" name="Freeform 1013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6" name="Freeform 1014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7" name="Freeform 1015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8" name="Freeform 1016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69" name="Freeform 1017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0" name="Freeform 1018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1" name="Freeform 1019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2" name="Freeform 1020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3" name="Freeform 102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4" name="Freeform 102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5" name="Freeform 1023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6" name="Freeform 1024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7" name="Freeform 1025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8" name="Freeform 1026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79" name="Freeform 1027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0" name="Freeform 1028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1" name="Freeform 1029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2" name="Freeform 1030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3" name="Freeform 103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4" name="Freeform 1032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5" name="Freeform 1033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6" name="Freeform 1034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7" name="Freeform 1035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8" name="Freeform 103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89" name="Freeform 1037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0" name="Freeform 1038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1" name="Freeform 1039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2" name="Freeform 104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3" name="Freeform 1041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4" name="Freeform 1042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5" name="Freeform 1043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6" name="Freeform 1044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7" name="Freeform 1045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8" name="Freeform 1046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599" name="Freeform 1047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0" name="Freeform 1048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1" name="Freeform 1049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2" name="Freeform 1050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3" name="Freeform 1051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4" name="Freeform 1052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5" name="Freeform 105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6" name="Freeform 105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7" name="Freeform 105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4608" name="Freeform 105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4609" name="Text Box 1057" descr="Parchment"/>
          <p:cNvSpPr txBox="1">
            <a:spLocks noChangeArrowheads="1"/>
          </p:cNvSpPr>
          <p:nvPr/>
        </p:nvSpPr>
        <p:spPr bwMode="auto">
          <a:xfrm>
            <a:off x="233363" y="2459038"/>
            <a:ext cx="8567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Angle BAD = 30</a:t>
            </a:r>
            <a:r>
              <a:rPr lang="en-GB" altLang="en-US" baseline="30000"/>
              <a:t>o</a:t>
            </a:r>
            <a:endParaRPr lang="en-GB" altLang="en-US"/>
          </a:p>
        </p:txBody>
      </p:sp>
      <p:sp>
        <p:nvSpPr>
          <p:cNvPr id="1046" name="TextBox 1045"/>
          <p:cNvSpPr txBox="1"/>
          <p:nvPr/>
        </p:nvSpPr>
        <p:spPr>
          <a:xfrm>
            <a:off x="4912668" y="195015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  <p:sp>
        <p:nvSpPr>
          <p:cNvPr id="1048" name="Freeform 450"/>
          <p:cNvSpPr>
            <a:spLocks/>
          </p:cNvSpPr>
          <p:nvPr/>
        </p:nvSpPr>
        <p:spPr bwMode="auto">
          <a:xfrm>
            <a:off x="2794000" y="2841625"/>
            <a:ext cx="1939925" cy="3400425"/>
          </a:xfrm>
          <a:custGeom>
            <a:avLst/>
            <a:gdLst>
              <a:gd name="T0" fmla="*/ 0 w 1222"/>
              <a:gd name="T1" fmla="*/ 2142 h 2142"/>
              <a:gd name="T2" fmla="*/ 1222 w 1222"/>
              <a:gd name="T3" fmla="*/ 0 h 21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22" h="2142">
                <a:moveTo>
                  <a:pt x="0" y="2142"/>
                </a:moveTo>
                <a:lnTo>
                  <a:pt x="122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242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4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80"/>
                                        <p:tgtEl>
                                          <p:spTgt spid="2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4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80"/>
                                        <p:tgtEl>
                                          <p:spTgt spid="24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  <p:bldP spid="23564" grpId="0" build="p"/>
      <p:bldP spid="23805" grpId="0" animBg="1"/>
      <p:bldP spid="23806" grpId="0" animBg="1"/>
      <p:bldP spid="24011" grpId="0" build="p"/>
      <p:bldP spid="24021" grpId="0" animBg="1"/>
      <p:bldP spid="24022" grpId="0" animBg="1"/>
      <p:bldP spid="24023" grpId="0" animBg="1"/>
      <p:bldP spid="24609" grpId="0" build="p"/>
      <p:bldP spid="1046" grpId="0"/>
      <p:bldP spid="10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7" name="Rectangle 9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390900" cy="876300"/>
          </a:xfrm>
        </p:spPr>
        <p:txBody>
          <a:bodyPr/>
          <a:lstStyle/>
          <a:p>
            <a:r>
              <a:rPr lang="en-GB" altLang="en-US">
                <a:solidFill>
                  <a:srgbClr val="FFFFFF"/>
                </a:solidFill>
              </a:rPr>
              <a:t>Perp Bisect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362402" y="323849"/>
            <a:ext cx="3024337" cy="46166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itchFamily="66" charset="0"/>
              </a:rPr>
              <a:t>Constructions</a:t>
            </a:r>
            <a:endParaRPr lang="en-GB" altLang="en-US" sz="2400" dirty="0">
              <a:latin typeface="Comic Sans MS" pitchFamily="66" charset="0"/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781550" y="4438650"/>
            <a:ext cx="302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168" name="Group 48"/>
          <p:cNvGrpSpPr>
            <a:grpSpLocks/>
          </p:cNvGrpSpPr>
          <p:nvPr/>
        </p:nvGrpSpPr>
        <p:grpSpPr bwMode="auto">
          <a:xfrm>
            <a:off x="4324350" y="4235455"/>
            <a:ext cx="4121150" cy="379413"/>
            <a:chOff x="2724" y="2668"/>
            <a:chExt cx="2596" cy="239"/>
          </a:xfrm>
        </p:grpSpPr>
        <p:grpSp>
          <p:nvGrpSpPr>
            <p:cNvPr id="5166" name="Group 46"/>
            <p:cNvGrpSpPr>
              <a:grpSpLocks/>
            </p:cNvGrpSpPr>
            <p:nvPr/>
          </p:nvGrpSpPr>
          <p:grpSpPr bwMode="auto">
            <a:xfrm>
              <a:off x="2724" y="2676"/>
              <a:ext cx="2238" cy="231"/>
              <a:chOff x="2724" y="2676"/>
              <a:chExt cx="2238" cy="231"/>
            </a:xfrm>
          </p:grpSpPr>
          <p:sp>
            <p:nvSpPr>
              <p:cNvPr id="5160" name="Oval 40"/>
              <p:cNvSpPr>
                <a:spLocks noChangeArrowheads="1"/>
              </p:cNvSpPr>
              <p:nvPr/>
            </p:nvSpPr>
            <p:spPr bwMode="auto">
              <a:xfrm>
                <a:off x="2992" y="276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1" name="Oval 41"/>
              <p:cNvSpPr>
                <a:spLocks noChangeArrowheads="1"/>
              </p:cNvSpPr>
              <p:nvPr/>
            </p:nvSpPr>
            <p:spPr bwMode="auto">
              <a:xfrm>
                <a:off x="4894" y="275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3" name="Text Box 43"/>
              <p:cNvSpPr txBox="1">
                <a:spLocks noChangeArrowheads="1"/>
              </p:cNvSpPr>
              <p:nvPr/>
            </p:nvSpPr>
            <p:spPr bwMode="auto">
              <a:xfrm>
                <a:off x="2724" y="2676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4948" y="2668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B</a:t>
              </a:r>
            </a:p>
          </p:txBody>
        </p:sp>
      </p:grpSp>
      <p:graphicFrame>
        <p:nvGraphicFramePr>
          <p:cNvPr id="5167" name="Object 47"/>
          <p:cNvGraphicFramePr>
            <a:graphicFrameLocks noChangeAspect="1"/>
          </p:cNvGraphicFramePr>
          <p:nvPr/>
        </p:nvGraphicFramePr>
        <p:xfrm>
          <a:off x="7142163" y="5356225"/>
          <a:ext cx="16065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5356225"/>
                        <a:ext cx="16065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9" name="Text Box 49" descr="Parchment"/>
          <p:cNvSpPr txBox="1">
            <a:spLocks noChangeArrowheads="1"/>
          </p:cNvSpPr>
          <p:nvPr/>
        </p:nvSpPr>
        <p:spPr bwMode="auto">
          <a:xfrm>
            <a:off x="395536" y="1556792"/>
            <a:ext cx="381642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1.</a:t>
            </a:r>
            <a:r>
              <a:rPr lang="en-GB" altLang="en-US" dirty="0"/>
              <a:t> Join both points with a straight line.</a:t>
            </a:r>
          </a:p>
        </p:txBody>
      </p:sp>
      <p:graphicFrame>
        <p:nvGraphicFramePr>
          <p:cNvPr id="5170" name="Object 50"/>
          <p:cNvGraphicFramePr>
            <a:graphicFrameLocks noChangeAspect="1"/>
          </p:cNvGraphicFramePr>
          <p:nvPr/>
        </p:nvGraphicFramePr>
        <p:xfrm>
          <a:off x="4581525" y="3427413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orelDRAW" r:id="rId9" imgW="667021" imgH="1080063" progId="CorelDRAW.Graphic.9">
                  <p:embed/>
                </p:oleObj>
              </mc:Choice>
              <mc:Fallback>
                <p:oleObj name="CorelDRAW" r:id="rId9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3427413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2" name="Object 52"/>
          <p:cNvGraphicFramePr>
            <a:graphicFrameLocks noChangeAspect="1"/>
          </p:cNvGraphicFramePr>
          <p:nvPr/>
        </p:nvGraphicFramePr>
        <p:xfrm>
          <a:off x="7394575" y="3397250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orelDRAW" r:id="rId11" imgW="667021" imgH="1080063" progId="CorelDRAW.Graphic.9">
                  <p:embed/>
                </p:oleObj>
              </mc:Choice>
              <mc:Fallback>
                <p:oleObj name="CorelDRAW" r:id="rId11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3397250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4" name="Text Box 54" descr="Parchment"/>
          <p:cNvSpPr txBox="1">
            <a:spLocks noChangeArrowheads="1"/>
          </p:cNvSpPr>
          <p:nvPr/>
        </p:nvSpPr>
        <p:spPr bwMode="auto">
          <a:xfrm>
            <a:off x="395536" y="1988840"/>
            <a:ext cx="351377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2.</a:t>
            </a:r>
            <a:r>
              <a:rPr lang="en-GB" altLang="en-US" dirty="0"/>
              <a:t> Place compass at A, set over halfway and draw 2 arcs</a:t>
            </a:r>
          </a:p>
        </p:txBody>
      </p:sp>
      <p:sp>
        <p:nvSpPr>
          <p:cNvPr id="5182" name="Text Box 62" descr="Parchment"/>
          <p:cNvSpPr txBox="1">
            <a:spLocks noChangeArrowheads="1"/>
          </p:cNvSpPr>
          <p:nvPr/>
        </p:nvSpPr>
        <p:spPr bwMode="auto">
          <a:xfrm>
            <a:off x="395738" y="2719685"/>
            <a:ext cx="3327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3.</a:t>
            </a:r>
            <a:r>
              <a:rPr lang="en-GB" altLang="en-US" dirty="0"/>
              <a:t> Place compass at B, with same distance set and draw 2 arcs to intersect first two.</a:t>
            </a:r>
          </a:p>
        </p:txBody>
      </p:sp>
      <p:sp>
        <p:nvSpPr>
          <p:cNvPr id="5200" name="Text Box 80" descr="Parchment"/>
          <p:cNvSpPr txBox="1">
            <a:spLocks noChangeArrowheads="1"/>
          </p:cNvSpPr>
          <p:nvPr/>
        </p:nvSpPr>
        <p:spPr bwMode="auto">
          <a:xfrm>
            <a:off x="380661" y="3655791"/>
            <a:ext cx="3312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4.</a:t>
            </a:r>
            <a:r>
              <a:rPr lang="en-GB" altLang="en-US" dirty="0"/>
              <a:t> Draw the perpendicular bisector through the points of intersection.</a:t>
            </a:r>
          </a:p>
        </p:txBody>
      </p:sp>
      <p:sp>
        <p:nvSpPr>
          <p:cNvPr id="5211" name="Freeform 91"/>
          <p:cNvSpPr>
            <a:spLocks/>
          </p:cNvSpPr>
          <p:nvPr/>
        </p:nvSpPr>
        <p:spPr bwMode="auto">
          <a:xfrm>
            <a:off x="5765800" y="2908300"/>
            <a:ext cx="762000" cy="977900"/>
          </a:xfrm>
          <a:custGeom>
            <a:avLst/>
            <a:gdLst>
              <a:gd name="T0" fmla="*/ 0 w 480"/>
              <a:gd name="T1" fmla="*/ 0 h 616"/>
              <a:gd name="T2" fmla="*/ 124 w 480"/>
              <a:gd name="T3" fmla="*/ 84 h 616"/>
              <a:gd name="T4" fmla="*/ 276 w 480"/>
              <a:gd name="T5" fmla="*/ 236 h 616"/>
              <a:gd name="T6" fmla="*/ 396 w 480"/>
              <a:gd name="T7" fmla="*/ 416 h 616"/>
              <a:gd name="T8" fmla="*/ 480 w 480"/>
              <a:gd name="T9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616">
                <a:moveTo>
                  <a:pt x="0" y="0"/>
                </a:moveTo>
                <a:cubicBezTo>
                  <a:pt x="39" y="22"/>
                  <a:pt x="78" y="45"/>
                  <a:pt x="124" y="84"/>
                </a:cubicBezTo>
                <a:cubicBezTo>
                  <a:pt x="170" y="123"/>
                  <a:pt x="231" y="181"/>
                  <a:pt x="276" y="236"/>
                </a:cubicBezTo>
                <a:cubicBezTo>
                  <a:pt x="321" y="291"/>
                  <a:pt x="362" y="353"/>
                  <a:pt x="396" y="416"/>
                </a:cubicBezTo>
                <a:cubicBezTo>
                  <a:pt x="430" y="479"/>
                  <a:pt x="455" y="547"/>
                  <a:pt x="480" y="61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2" name="Freeform 92"/>
          <p:cNvSpPr>
            <a:spLocks/>
          </p:cNvSpPr>
          <p:nvPr/>
        </p:nvSpPr>
        <p:spPr bwMode="auto">
          <a:xfrm>
            <a:off x="6032500" y="2908300"/>
            <a:ext cx="850900" cy="1308100"/>
          </a:xfrm>
          <a:custGeom>
            <a:avLst/>
            <a:gdLst>
              <a:gd name="T0" fmla="*/ 536 w 536"/>
              <a:gd name="T1" fmla="*/ 0 h 824"/>
              <a:gd name="T2" fmla="*/ 408 w 536"/>
              <a:gd name="T3" fmla="*/ 80 h 824"/>
              <a:gd name="T4" fmla="*/ 300 w 536"/>
              <a:gd name="T5" fmla="*/ 184 h 824"/>
              <a:gd name="T6" fmla="*/ 188 w 536"/>
              <a:gd name="T7" fmla="*/ 328 h 824"/>
              <a:gd name="T8" fmla="*/ 108 w 536"/>
              <a:gd name="T9" fmla="*/ 464 h 824"/>
              <a:gd name="T10" fmla="*/ 32 w 536"/>
              <a:gd name="T11" fmla="*/ 656 h 824"/>
              <a:gd name="T12" fmla="*/ 0 w 536"/>
              <a:gd name="T13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" h="824">
                <a:moveTo>
                  <a:pt x="536" y="0"/>
                </a:moveTo>
                <a:cubicBezTo>
                  <a:pt x="491" y="24"/>
                  <a:pt x="447" y="49"/>
                  <a:pt x="408" y="80"/>
                </a:cubicBezTo>
                <a:cubicBezTo>
                  <a:pt x="369" y="111"/>
                  <a:pt x="337" y="143"/>
                  <a:pt x="300" y="184"/>
                </a:cubicBezTo>
                <a:cubicBezTo>
                  <a:pt x="263" y="225"/>
                  <a:pt x="220" y="281"/>
                  <a:pt x="188" y="328"/>
                </a:cubicBezTo>
                <a:cubicBezTo>
                  <a:pt x="156" y="375"/>
                  <a:pt x="134" y="409"/>
                  <a:pt x="108" y="464"/>
                </a:cubicBezTo>
                <a:cubicBezTo>
                  <a:pt x="82" y="519"/>
                  <a:pt x="50" y="596"/>
                  <a:pt x="32" y="656"/>
                </a:cubicBezTo>
                <a:cubicBezTo>
                  <a:pt x="14" y="716"/>
                  <a:pt x="6" y="797"/>
                  <a:pt x="0" y="82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4" name="Freeform 94"/>
          <p:cNvSpPr>
            <a:spLocks/>
          </p:cNvSpPr>
          <p:nvPr/>
        </p:nvSpPr>
        <p:spPr bwMode="auto">
          <a:xfrm>
            <a:off x="6057900" y="4800600"/>
            <a:ext cx="527050" cy="958850"/>
          </a:xfrm>
          <a:custGeom>
            <a:avLst/>
            <a:gdLst>
              <a:gd name="T0" fmla="*/ 0 w 332"/>
              <a:gd name="T1" fmla="*/ 0 h 604"/>
              <a:gd name="T2" fmla="*/ 48 w 332"/>
              <a:gd name="T3" fmla="*/ 180 h 604"/>
              <a:gd name="T4" fmla="*/ 124 w 332"/>
              <a:gd name="T5" fmla="*/ 344 h 604"/>
              <a:gd name="T6" fmla="*/ 224 w 332"/>
              <a:gd name="T7" fmla="*/ 484 h 604"/>
              <a:gd name="T8" fmla="*/ 332 w 332"/>
              <a:gd name="T9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4">
                <a:moveTo>
                  <a:pt x="0" y="0"/>
                </a:moveTo>
                <a:cubicBezTo>
                  <a:pt x="13" y="61"/>
                  <a:pt x="27" y="123"/>
                  <a:pt x="48" y="180"/>
                </a:cubicBezTo>
                <a:cubicBezTo>
                  <a:pt x="69" y="237"/>
                  <a:pt x="95" y="293"/>
                  <a:pt x="124" y="344"/>
                </a:cubicBezTo>
                <a:cubicBezTo>
                  <a:pt x="153" y="395"/>
                  <a:pt x="189" y="441"/>
                  <a:pt x="224" y="484"/>
                </a:cubicBezTo>
                <a:cubicBezTo>
                  <a:pt x="259" y="527"/>
                  <a:pt x="313" y="583"/>
                  <a:pt x="332" y="60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6" name="Freeform 96"/>
          <p:cNvSpPr>
            <a:spLocks/>
          </p:cNvSpPr>
          <p:nvPr/>
        </p:nvSpPr>
        <p:spPr bwMode="auto">
          <a:xfrm>
            <a:off x="5861050" y="4667250"/>
            <a:ext cx="736600" cy="1238250"/>
          </a:xfrm>
          <a:custGeom>
            <a:avLst/>
            <a:gdLst>
              <a:gd name="T0" fmla="*/ 464 w 464"/>
              <a:gd name="T1" fmla="*/ 0 h 780"/>
              <a:gd name="T2" fmla="*/ 424 w 464"/>
              <a:gd name="T3" fmla="*/ 196 h 780"/>
              <a:gd name="T4" fmla="*/ 344 w 464"/>
              <a:gd name="T5" fmla="*/ 384 h 780"/>
              <a:gd name="T6" fmla="*/ 288 w 464"/>
              <a:gd name="T7" fmla="*/ 480 h 780"/>
              <a:gd name="T8" fmla="*/ 188 w 464"/>
              <a:gd name="T9" fmla="*/ 608 h 780"/>
              <a:gd name="T10" fmla="*/ 0 w 464"/>
              <a:gd name="T11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4" h="780">
                <a:moveTo>
                  <a:pt x="464" y="0"/>
                </a:moveTo>
                <a:cubicBezTo>
                  <a:pt x="454" y="66"/>
                  <a:pt x="444" y="132"/>
                  <a:pt x="424" y="196"/>
                </a:cubicBezTo>
                <a:cubicBezTo>
                  <a:pt x="404" y="260"/>
                  <a:pt x="367" y="337"/>
                  <a:pt x="344" y="384"/>
                </a:cubicBezTo>
                <a:cubicBezTo>
                  <a:pt x="321" y="431"/>
                  <a:pt x="314" y="443"/>
                  <a:pt x="288" y="480"/>
                </a:cubicBezTo>
                <a:cubicBezTo>
                  <a:pt x="262" y="517"/>
                  <a:pt x="236" y="558"/>
                  <a:pt x="188" y="608"/>
                </a:cubicBezTo>
                <a:cubicBezTo>
                  <a:pt x="140" y="658"/>
                  <a:pt x="70" y="719"/>
                  <a:pt x="0" y="78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219" name="Group 99"/>
          <p:cNvGrpSpPr>
            <a:grpSpLocks/>
          </p:cNvGrpSpPr>
          <p:nvPr/>
        </p:nvGrpSpPr>
        <p:grpSpPr bwMode="auto">
          <a:xfrm>
            <a:off x="6311900" y="3181350"/>
            <a:ext cx="193675" cy="2617788"/>
            <a:chOff x="3976" y="2004"/>
            <a:chExt cx="122" cy="1649"/>
          </a:xfrm>
        </p:grpSpPr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3976" y="2004"/>
              <a:ext cx="2" cy="1649"/>
            </a:xfrm>
            <a:custGeom>
              <a:avLst/>
              <a:gdLst>
                <a:gd name="T0" fmla="*/ 0 w 2"/>
                <a:gd name="T1" fmla="*/ 0 h 1649"/>
                <a:gd name="T2" fmla="*/ 2 w 2"/>
                <a:gd name="T3" fmla="*/ 1649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649">
                  <a:moveTo>
                    <a:pt x="0" y="0"/>
                  </a:moveTo>
                  <a:lnTo>
                    <a:pt x="2" y="164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978" y="2670"/>
              <a:ext cx="120" cy="1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3" y="528002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  <p:sp>
        <p:nvSpPr>
          <p:cNvPr id="30" name="Text Box 5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dirty="0"/>
              <a:t>To Construct an </a:t>
            </a:r>
            <a:r>
              <a:rPr lang="en-GB" altLang="en-US" dirty="0">
                <a:solidFill>
                  <a:srgbClr val="0066FF"/>
                </a:solidFill>
              </a:rPr>
              <a:t>angle of </a:t>
            </a:r>
            <a:r>
              <a:rPr lang="en-GB" altLang="en-US" dirty="0" smtClean="0">
                <a:solidFill>
                  <a:srgbClr val="0066FF"/>
                </a:solidFill>
              </a:rPr>
              <a:t>45</a:t>
            </a:r>
            <a:r>
              <a:rPr lang="en-GB" altLang="en-US" baseline="30000" dirty="0" smtClean="0">
                <a:solidFill>
                  <a:srgbClr val="0066FF"/>
                </a:solidFill>
              </a:rPr>
              <a:t>o</a:t>
            </a:r>
            <a:r>
              <a:rPr lang="en-GB" altLang="en-US" dirty="0"/>
              <a:t>.</a:t>
            </a:r>
            <a:endParaRPr lang="en-US" altLang="en-US" dirty="0"/>
          </a:p>
        </p:txBody>
      </p:sp>
      <p:sp>
        <p:nvSpPr>
          <p:cNvPr id="31" name="Text Box 80" descr="Parchment"/>
          <p:cNvSpPr txBox="1">
            <a:spLocks noChangeArrowheads="1"/>
          </p:cNvSpPr>
          <p:nvPr/>
        </p:nvSpPr>
        <p:spPr bwMode="auto">
          <a:xfrm>
            <a:off x="380661" y="4632846"/>
            <a:ext cx="3312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solidFill>
                  <a:srgbClr val="0000FF"/>
                </a:solidFill>
              </a:rPr>
              <a:t>5.</a:t>
            </a:r>
            <a:r>
              <a:rPr lang="en-GB" altLang="en-US" dirty="0" smtClean="0"/>
              <a:t> Now bisect the 90° angle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7399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"/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80"/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8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2" grpId="0" animBg="1"/>
      <p:bldP spid="5169" grpId="0" build="p"/>
      <p:bldP spid="5174" grpId="0" build="p"/>
      <p:bldP spid="5182" grpId="0" build="p"/>
      <p:bldP spid="5200" grpId="0" build="p"/>
      <p:bldP spid="5211" grpId="0" animBg="1"/>
      <p:bldP spid="5212" grpId="0" animBg="1"/>
      <p:bldP spid="5214" grpId="0" animBg="1"/>
      <p:bldP spid="5216" grpId="0" animBg="1"/>
      <p:bldP spid="2" grpId="0"/>
      <p:bldP spid="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438" y="1916832"/>
            <a:ext cx="6367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Constructions 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triangles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4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6" name="Rectangle 470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4198938"/>
            <a:ext cx="2495550" cy="8382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Eq Tri</a:t>
            </a:r>
          </a:p>
        </p:txBody>
      </p:sp>
      <p:sp>
        <p:nvSpPr>
          <p:cNvPr id="14342" name="Text Box 6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an </a:t>
            </a:r>
            <a:r>
              <a:rPr lang="en-GB" altLang="en-US">
                <a:solidFill>
                  <a:srgbClr val="0066FF"/>
                </a:solidFill>
              </a:rPr>
              <a:t>Equilateral Triangle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2284413" y="6037263"/>
            <a:ext cx="4392612" cy="366712"/>
            <a:chOff x="2562" y="2568"/>
            <a:chExt cx="2767" cy="231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2880" y="2704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256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510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</p:grp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13" descr="Parchment"/>
          <p:cNvSpPr txBox="1">
            <a:spLocks noChangeArrowheads="1"/>
          </p:cNvSpPr>
          <p:nvPr/>
        </p:nvSpPr>
        <p:spPr bwMode="auto">
          <a:xfrm>
            <a:off x="250825" y="13700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base line AB of any length.</a:t>
            </a:r>
          </a:p>
        </p:txBody>
      </p:sp>
      <p:sp>
        <p:nvSpPr>
          <p:cNvPr id="14350" name="Text Box 14" descr="Parchment"/>
          <p:cNvSpPr txBox="1">
            <a:spLocks noChangeArrowheads="1"/>
          </p:cNvSpPr>
          <p:nvPr/>
        </p:nvSpPr>
        <p:spPr bwMode="auto">
          <a:xfrm>
            <a:off x="230188" y="1728788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Place compass at A, set to distance AB and draw arc.</a:t>
            </a:r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2990850" y="46720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2990850" y="46720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2990850" y="47101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3076575" y="504348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39" name="Freeform 103"/>
          <p:cNvSpPr>
            <a:spLocks/>
          </p:cNvSpPr>
          <p:nvPr/>
        </p:nvSpPr>
        <p:spPr bwMode="auto">
          <a:xfrm>
            <a:off x="2790825" y="4748213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42" name="Freeform 106"/>
          <p:cNvSpPr>
            <a:spLocks/>
          </p:cNvSpPr>
          <p:nvPr/>
        </p:nvSpPr>
        <p:spPr bwMode="auto">
          <a:xfrm>
            <a:off x="2800350" y="475773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45" name="Freeform 109"/>
          <p:cNvSpPr>
            <a:spLocks/>
          </p:cNvSpPr>
          <p:nvPr/>
        </p:nvSpPr>
        <p:spPr bwMode="auto">
          <a:xfrm>
            <a:off x="2809875" y="47767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49" name="Freeform 113"/>
          <p:cNvSpPr>
            <a:spLocks/>
          </p:cNvSpPr>
          <p:nvPr/>
        </p:nvSpPr>
        <p:spPr bwMode="auto">
          <a:xfrm>
            <a:off x="2800350" y="48148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1" name="Freeform 115"/>
          <p:cNvSpPr>
            <a:spLocks/>
          </p:cNvSpPr>
          <p:nvPr/>
        </p:nvSpPr>
        <p:spPr bwMode="auto">
          <a:xfrm>
            <a:off x="2819400" y="480536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5" name="Freeform 119"/>
          <p:cNvSpPr>
            <a:spLocks/>
          </p:cNvSpPr>
          <p:nvPr/>
        </p:nvSpPr>
        <p:spPr bwMode="auto">
          <a:xfrm>
            <a:off x="2809875" y="48434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7" name="Freeform 121"/>
          <p:cNvSpPr>
            <a:spLocks/>
          </p:cNvSpPr>
          <p:nvPr/>
        </p:nvSpPr>
        <p:spPr bwMode="auto">
          <a:xfrm>
            <a:off x="2828925" y="483393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58" name="Freeform 122"/>
          <p:cNvSpPr>
            <a:spLocks/>
          </p:cNvSpPr>
          <p:nvPr/>
        </p:nvSpPr>
        <p:spPr bwMode="auto">
          <a:xfrm>
            <a:off x="2809875" y="48529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0" name="Freeform 124"/>
          <p:cNvSpPr>
            <a:spLocks/>
          </p:cNvSpPr>
          <p:nvPr/>
        </p:nvSpPr>
        <p:spPr bwMode="auto">
          <a:xfrm>
            <a:off x="2828925" y="484346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1" name="Freeform 125"/>
          <p:cNvSpPr>
            <a:spLocks/>
          </p:cNvSpPr>
          <p:nvPr/>
        </p:nvSpPr>
        <p:spPr bwMode="auto">
          <a:xfrm>
            <a:off x="2752725" y="47386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3" name="Freeform 127"/>
          <p:cNvSpPr>
            <a:spLocks/>
          </p:cNvSpPr>
          <p:nvPr/>
        </p:nvSpPr>
        <p:spPr bwMode="auto">
          <a:xfrm>
            <a:off x="2762250" y="473868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4" name="Freeform 128"/>
          <p:cNvSpPr>
            <a:spLocks/>
          </p:cNvSpPr>
          <p:nvPr/>
        </p:nvSpPr>
        <p:spPr bwMode="auto">
          <a:xfrm>
            <a:off x="2809875" y="486251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466" name="Freeform 130"/>
          <p:cNvSpPr>
            <a:spLocks/>
          </p:cNvSpPr>
          <p:nvPr/>
        </p:nvSpPr>
        <p:spPr bwMode="auto">
          <a:xfrm>
            <a:off x="2828925" y="48625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11" name="Freeform 175"/>
          <p:cNvSpPr>
            <a:spLocks/>
          </p:cNvSpPr>
          <p:nvPr/>
        </p:nvSpPr>
        <p:spPr bwMode="auto">
          <a:xfrm>
            <a:off x="2552700" y="4386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15" name="Freeform 179"/>
          <p:cNvSpPr>
            <a:spLocks/>
          </p:cNvSpPr>
          <p:nvPr/>
        </p:nvSpPr>
        <p:spPr bwMode="auto">
          <a:xfrm>
            <a:off x="2590800" y="440531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0" name="Freeform 184"/>
          <p:cNvSpPr>
            <a:spLocks/>
          </p:cNvSpPr>
          <p:nvPr/>
        </p:nvSpPr>
        <p:spPr bwMode="auto">
          <a:xfrm>
            <a:off x="2571750" y="4433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1" name="Freeform 185"/>
          <p:cNvSpPr>
            <a:spLocks/>
          </p:cNvSpPr>
          <p:nvPr/>
        </p:nvSpPr>
        <p:spPr bwMode="auto">
          <a:xfrm>
            <a:off x="2600325" y="44434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3" name="Freeform 187"/>
          <p:cNvSpPr>
            <a:spLocks/>
          </p:cNvSpPr>
          <p:nvPr/>
        </p:nvSpPr>
        <p:spPr bwMode="auto">
          <a:xfrm>
            <a:off x="2581275" y="4452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7" name="Freeform 191"/>
          <p:cNvSpPr>
            <a:spLocks/>
          </p:cNvSpPr>
          <p:nvPr/>
        </p:nvSpPr>
        <p:spPr bwMode="auto">
          <a:xfrm>
            <a:off x="2619375" y="4471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29" name="Freeform 193"/>
          <p:cNvSpPr>
            <a:spLocks/>
          </p:cNvSpPr>
          <p:nvPr/>
        </p:nvSpPr>
        <p:spPr bwMode="auto">
          <a:xfrm>
            <a:off x="2590800" y="448151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35" name="Freeform 199"/>
          <p:cNvSpPr>
            <a:spLocks/>
          </p:cNvSpPr>
          <p:nvPr/>
        </p:nvSpPr>
        <p:spPr bwMode="auto">
          <a:xfrm>
            <a:off x="2752725" y="4481513"/>
            <a:ext cx="9525" cy="1587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36" name="Freeform 200"/>
          <p:cNvSpPr>
            <a:spLocks/>
          </p:cNvSpPr>
          <p:nvPr/>
        </p:nvSpPr>
        <p:spPr bwMode="auto">
          <a:xfrm>
            <a:off x="2733675" y="45100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39" name="Freeform 203"/>
          <p:cNvSpPr>
            <a:spLocks/>
          </p:cNvSpPr>
          <p:nvPr/>
        </p:nvSpPr>
        <p:spPr bwMode="auto">
          <a:xfrm>
            <a:off x="2619375" y="46339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41" name="Freeform 205"/>
          <p:cNvSpPr>
            <a:spLocks/>
          </p:cNvSpPr>
          <p:nvPr/>
        </p:nvSpPr>
        <p:spPr bwMode="auto">
          <a:xfrm>
            <a:off x="2562225" y="46529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42" name="Freeform 206"/>
          <p:cNvSpPr>
            <a:spLocks/>
          </p:cNvSpPr>
          <p:nvPr/>
        </p:nvSpPr>
        <p:spPr bwMode="auto">
          <a:xfrm>
            <a:off x="2638425" y="46339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44" name="Freeform 208"/>
          <p:cNvSpPr>
            <a:spLocks/>
          </p:cNvSpPr>
          <p:nvPr/>
        </p:nvSpPr>
        <p:spPr bwMode="auto">
          <a:xfrm>
            <a:off x="2581275" y="46624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1" name="Freeform 225"/>
          <p:cNvSpPr>
            <a:spLocks/>
          </p:cNvSpPr>
          <p:nvPr/>
        </p:nvSpPr>
        <p:spPr bwMode="auto">
          <a:xfrm>
            <a:off x="2657475" y="51577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3" name="Freeform 227"/>
          <p:cNvSpPr>
            <a:spLocks/>
          </p:cNvSpPr>
          <p:nvPr/>
        </p:nvSpPr>
        <p:spPr bwMode="auto">
          <a:xfrm>
            <a:off x="2676525" y="5148263"/>
            <a:ext cx="1588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4" name="Freeform 228"/>
          <p:cNvSpPr>
            <a:spLocks/>
          </p:cNvSpPr>
          <p:nvPr/>
        </p:nvSpPr>
        <p:spPr bwMode="auto">
          <a:xfrm>
            <a:off x="2667000" y="51577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69" name="Freeform 233"/>
          <p:cNvSpPr>
            <a:spLocks/>
          </p:cNvSpPr>
          <p:nvPr/>
        </p:nvSpPr>
        <p:spPr bwMode="auto">
          <a:xfrm>
            <a:off x="2686050" y="51673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0" name="Freeform 234"/>
          <p:cNvSpPr>
            <a:spLocks/>
          </p:cNvSpPr>
          <p:nvPr/>
        </p:nvSpPr>
        <p:spPr bwMode="auto">
          <a:xfrm>
            <a:off x="2667000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1" name="Freeform 235"/>
          <p:cNvSpPr>
            <a:spLocks/>
          </p:cNvSpPr>
          <p:nvPr/>
        </p:nvSpPr>
        <p:spPr bwMode="auto">
          <a:xfrm>
            <a:off x="2676525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3" name="Freeform 237"/>
          <p:cNvSpPr>
            <a:spLocks/>
          </p:cNvSpPr>
          <p:nvPr/>
        </p:nvSpPr>
        <p:spPr bwMode="auto">
          <a:xfrm>
            <a:off x="2676525" y="51863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6" name="Freeform 240"/>
          <p:cNvSpPr>
            <a:spLocks/>
          </p:cNvSpPr>
          <p:nvPr/>
        </p:nvSpPr>
        <p:spPr bwMode="auto">
          <a:xfrm>
            <a:off x="2676525" y="5195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8" name="Freeform 242"/>
          <p:cNvSpPr>
            <a:spLocks/>
          </p:cNvSpPr>
          <p:nvPr/>
        </p:nvSpPr>
        <p:spPr bwMode="auto">
          <a:xfrm>
            <a:off x="2695575" y="51958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79" name="Freeform 243"/>
          <p:cNvSpPr>
            <a:spLocks/>
          </p:cNvSpPr>
          <p:nvPr/>
        </p:nvSpPr>
        <p:spPr bwMode="auto">
          <a:xfrm>
            <a:off x="2676525" y="5214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0" name="Freeform 244"/>
          <p:cNvSpPr>
            <a:spLocks/>
          </p:cNvSpPr>
          <p:nvPr/>
        </p:nvSpPr>
        <p:spPr bwMode="auto">
          <a:xfrm>
            <a:off x="2676525" y="5214938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1" name="Freeform 245"/>
          <p:cNvSpPr>
            <a:spLocks/>
          </p:cNvSpPr>
          <p:nvPr/>
        </p:nvSpPr>
        <p:spPr bwMode="auto">
          <a:xfrm>
            <a:off x="2686050" y="521493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2" name="Freeform 246"/>
          <p:cNvSpPr>
            <a:spLocks/>
          </p:cNvSpPr>
          <p:nvPr/>
        </p:nvSpPr>
        <p:spPr bwMode="auto">
          <a:xfrm>
            <a:off x="2676525" y="522446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5" name="Freeform 249"/>
          <p:cNvSpPr>
            <a:spLocks/>
          </p:cNvSpPr>
          <p:nvPr/>
        </p:nvSpPr>
        <p:spPr bwMode="auto">
          <a:xfrm>
            <a:off x="2676525" y="52244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588" name="Freeform 252"/>
          <p:cNvSpPr>
            <a:spLocks/>
          </p:cNvSpPr>
          <p:nvPr/>
        </p:nvSpPr>
        <p:spPr bwMode="auto">
          <a:xfrm>
            <a:off x="2657475" y="5148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14594" name="Group 258"/>
          <p:cNvGrpSpPr>
            <a:grpSpLocks/>
          </p:cNvGrpSpPr>
          <p:nvPr/>
        </p:nvGrpSpPr>
        <p:grpSpPr bwMode="auto">
          <a:xfrm rot="-1300599">
            <a:off x="2362200" y="5186363"/>
            <a:ext cx="666750" cy="1079500"/>
            <a:chOff x="1572" y="2727"/>
            <a:chExt cx="420" cy="680"/>
          </a:xfrm>
        </p:grpSpPr>
        <p:sp>
          <p:nvSpPr>
            <p:cNvPr id="14353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8" name="Freeform 62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5" name="Freeform 89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0" name="Freeform 94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2" name="Freeform 96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7" name="Freeform 101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0" name="Freeform 11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3" name="Freeform 117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4" name="Freeform 118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59" name="Freeform 12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8" name="Freeform 132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0" name="Freeform 134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1" name="Freeform 135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2" name="Freeform 136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3" name="Freeform 137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4" name="Freeform 138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79" name="Freeform 143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2" name="Freeform 146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3" name="Freeform 14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4" name="Freeform 148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5" name="Freeform 149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6" name="Freeform 150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7" name="Freeform 15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8" name="Freeform 15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89" name="Freeform 153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0" name="Freeform 154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1" name="Freeform 155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2" name="Freeform 156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3" name="Freeform 157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4" name="Freeform 158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5" name="Freeform 159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6" name="Freeform 160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8" name="Freeform 162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499" name="Freeform 163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0" name="Freeform 164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1" name="Freeform 165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2" name="Freeform 166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3" name="Freeform 167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4" name="Freeform 168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5" name="Freeform 169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6" name="Freeform 170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7" name="Freeform 171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8" name="Freeform 172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09" name="Freeform 173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0" name="Freeform 174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2" name="Freeform 17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3" name="Freeform 17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4" name="Freeform 17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6" name="Freeform 180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7" name="Freeform 181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8" name="Freeform 182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19" name="Freeform 183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2" name="Freeform 186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4" name="Freeform 18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5" name="Freeform 18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6" name="Freeform 19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28" name="Freeform 192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0" name="Freeform 194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1" name="Freeform 195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2" name="Freeform 196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3" name="Freeform 197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4" name="Freeform 198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7" name="Freeform 20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38" name="Freeform 20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0" name="Freeform 204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3" name="Freeform 207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5" name="Freeform 209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6" name="Freeform 210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7" name="Freeform 211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8" name="Freeform 212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49" name="Freeform 213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0" name="Freeform 214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1" name="Freeform 215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2" name="Freeform 216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3" name="Freeform 217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4" name="Freeform 218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6" name="Freeform 220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7" name="Freeform 22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8" name="Freeform 222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59" name="Freeform 223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0" name="Freeform 224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2" name="Freeform 22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5" name="Freeform 229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6" name="Freeform 230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7" name="Freeform 231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68" name="Freeform 232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2" name="Freeform 236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4" name="Freeform 23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5" name="Freeform 23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77" name="Freeform 241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3" name="Freeform 247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4" name="Freeform 248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6" name="Freeform 250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7" name="Freeform 251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89" name="Freeform 25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0" name="Freeform 25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1" name="Freeform 25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2" name="Freeform 25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4593" name="Freeform 257"/>
          <p:cNvSpPr>
            <a:spLocks/>
          </p:cNvSpPr>
          <p:nvPr/>
        </p:nvSpPr>
        <p:spPr bwMode="auto">
          <a:xfrm>
            <a:off x="2686050" y="5233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14595" name="Group 259"/>
          <p:cNvGrpSpPr>
            <a:grpSpLocks/>
          </p:cNvGrpSpPr>
          <p:nvPr/>
        </p:nvGrpSpPr>
        <p:grpSpPr bwMode="auto">
          <a:xfrm rot="1300599" flipH="1">
            <a:off x="5937250" y="5195888"/>
            <a:ext cx="666750" cy="1079500"/>
            <a:chOff x="1572" y="2727"/>
            <a:chExt cx="420" cy="680"/>
          </a:xfrm>
        </p:grpSpPr>
        <p:sp>
          <p:nvSpPr>
            <p:cNvPr id="14596" name="AutoShape 26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7" name="Freeform 26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8" name="Freeform 26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599" name="Freeform 26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0" name="Freeform 26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1" name="Freeform 26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2" name="Freeform 26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3" name="Freeform 26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4" name="Freeform 26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5" name="Freeform 26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6" name="Freeform 27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7" name="Freeform 27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8" name="Freeform 27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09" name="Freeform 27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0" name="Freeform 27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1" name="Freeform 27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2" name="Freeform 27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3" name="Freeform 27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4" name="Freeform 27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5" name="Freeform 27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6" name="Freeform 28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7" name="Freeform 28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8" name="Freeform 28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19" name="Freeform 28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0" name="Freeform 28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1" name="Freeform 28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2" name="Freeform 28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3" name="Freeform 28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4" name="Freeform 28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5" name="Freeform 28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6" name="Freeform 29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7" name="Freeform 29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8" name="Freeform 29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29" name="Freeform 29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0" name="Freeform 29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1" name="Freeform 29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2" name="Freeform 29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3" name="Freeform 29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4" name="Freeform 29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5" name="Freeform 29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6" name="Freeform 30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7" name="Freeform 30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8" name="Freeform 30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39" name="Freeform 30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0" name="Freeform 304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1" name="Freeform 30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2" name="Freeform 30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3" name="Freeform 30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4" name="Freeform 30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5" name="Freeform 30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6" name="Freeform 31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7" name="Freeform 311"/>
            <p:cNvSpPr>
              <a:spLocks/>
            </p:cNvSpPr>
            <p:nvPr/>
          </p:nvSpPr>
          <p:spPr bwMode="auto">
            <a:xfrm flipH="1" flipV="1"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8" name="Freeform 31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49" name="Freeform 31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0" name="Freeform 31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1" name="Freeform 31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2" name="Freeform 31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3" name="Freeform 31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4" name="Freeform 31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5" name="Freeform 31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6" name="Freeform 32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7" name="Freeform 32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8" name="Freeform 32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59" name="Freeform 32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0" name="Freeform 32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1" name="Freeform 32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2" name="Freeform 32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3" name="Freeform 32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4" name="Freeform 32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5" name="Freeform 32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6" name="Freeform 33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7" name="Freeform 33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8" name="Freeform 33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69" name="Freeform 33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0" name="Freeform 33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1" name="Freeform 33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2" name="Freeform 33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3" name="Freeform 33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4" name="Freeform 33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5" name="Freeform 33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6" name="Freeform 34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7" name="Freeform 34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8" name="Freeform 34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79" name="Freeform 34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0" name="Freeform 34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1" name="Freeform 34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2" name="Freeform 34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3" name="Freeform 34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4" name="Freeform 34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5" name="Freeform 34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6" name="Freeform 35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7" name="Freeform 35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8" name="Freeform 35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89" name="Freeform 35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0" name="Freeform 35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1" name="Freeform 35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2" name="Freeform 35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3" name="Freeform 35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4" name="Freeform 35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5" name="Freeform 35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6" name="Freeform 36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7" name="Freeform 36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8" name="Freeform 36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699" name="Freeform 36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0" name="Freeform 36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1" name="Freeform 36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2" name="Freeform 36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3" name="Freeform 36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4" name="Freeform 36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5" name="Freeform 36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6" name="Freeform 37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7" name="Freeform 37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8" name="Freeform 37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09" name="Freeform 37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0" name="Freeform 37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1" name="Freeform 37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2" name="Freeform 37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3" name="Freeform 37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4" name="Freeform 37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5" name="Freeform 37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6" name="Freeform 38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7" name="Freeform 38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8" name="Freeform 38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19" name="Freeform 38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0" name="Freeform 38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1" name="Freeform 38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2" name="Freeform 38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3" name="Freeform 38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4" name="Freeform 38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5" name="Freeform 38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6" name="Freeform 39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7" name="Freeform 39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8" name="Freeform 39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29" name="Freeform 39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0" name="Freeform 39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1" name="Freeform 39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2" name="Freeform 39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3" name="Freeform 39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4" name="Freeform 39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5" name="Freeform 39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6" name="Freeform 40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7" name="Freeform 40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8" name="Freeform 40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39" name="Freeform 40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0" name="Freeform 40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1" name="Freeform 40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2" name="Freeform 40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3" name="Freeform 40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4" name="Freeform 40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5" name="Freeform 40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6" name="Freeform 41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7" name="Freeform 41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8" name="Freeform 41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49" name="Freeform 41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0" name="Freeform 41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1" name="Freeform 41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2" name="Freeform 41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3" name="Freeform 41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4" name="Freeform 41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5" name="Freeform 41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6" name="Freeform 42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7" name="Freeform 42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8" name="Freeform 42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59" name="Freeform 42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0" name="Freeform 42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1" name="Freeform 42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2" name="Freeform 42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3" name="Freeform 42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4" name="Freeform 42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5" name="Freeform 42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6" name="Freeform 43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7" name="Freeform 43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8" name="Freeform 43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69" name="Freeform 43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0" name="Freeform 43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1" name="Freeform 43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2" name="Freeform 43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3" name="Freeform 43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4" name="Freeform 43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5" name="Freeform 43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6" name="Freeform 44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7" name="Freeform 44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8" name="Freeform 44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79" name="Freeform 44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0" name="Freeform 44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1" name="Freeform 44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2" name="Freeform 44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3" name="Freeform 44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4" name="Freeform 44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5" name="Freeform 44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6" name="Freeform 45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7" name="Freeform 45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4788" name="Freeform 45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4793" name="Freeform 457"/>
          <p:cNvSpPr>
            <a:spLocks/>
          </p:cNvSpPr>
          <p:nvPr/>
        </p:nvSpPr>
        <p:spPr bwMode="auto">
          <a:xfrm>
            <a:off x="3962400" y="3048000"/>
            <a:ext cx="1473200" cy="1041400"/>
          </a:xfrm>
          <a:custGeom>
            <a:avLst/>
            <a:gdLst>
              <a:gd name="T0" fmla="*/ 0 w 928"/>
              <a:gd name="T1" fmla="*/ 0 h 656"/>
              <a:gd name="T2" fmla="*/ 180 w 928"/>
              <a:gd name="T3" fmla="*/ 76 h 656"/>
              <a:gd name="T4" fmla="*/ 400 w 928"/>
              <a:gd name="T5" fmla="*/ 196 h 656"/>
              <a:gd name="T6" fmla="*/ 664 w 928"/>
              <a:gd name="T7" fmla="*/ 384 h 656"/>
              <a:gd name="T8" fmla="*/ 928 w 928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656">
                <a:moveTo>
                  <a:pt x="0" y="0"/>
                </a:moveTo>
                <a:cubicBezTo>
                  <a:pt x="56" y="21"/>
                  <a:pt x="113" y="43"/>
                  <a:pt x="180" y="76"/>
                </a:cubicBezTo>
                <a:cubicBezTo>
                  <a:pt x="247" y="109"/>
                  <a:pt x="319" y="145"/>
                  <a:pt x="400" y="196"/>
                </a:cubicBezTo>
                <a:cubicBezTo>
                  <a:pt x="481" y="247"/>
                  <a:pt x="576" y="307"/>
                  <a:pt x="664" y="384"/>
                </a:cubicBezTo>
                <a:cubicBezTo>
                  <a:pt x="752" y="461"/>
                  <a:pt x="886" y="610"/>
                  <a:pt x="928" y="656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6" name="Freeform 460"/>
          <p:cNvSpPr>
            <a:spLocks/>
          </p:cNvSpPr>
          <p:nvPr/>
        </p:nvSpPr>
        <p:spPr bwMode="auto">
          <a:xfrm>
            <a:off x="3886200" y="3016250"/>
            <a:ext cx="1238250" cy="717550"/>
          </a:xfrm>
          <a:custGeom>
            <a:avLst/>
            <a:gdLst>
              <a:gd name="T0" fmla="*/ 0 w 780"/>
              <a:gd name="T1" fmla="*/ 452 h 452"/>
              <a:gd name="T2" fmla="*/ 100 w 780"/>
              <a:gd name="T3" fmla="*/ 360 h 452"/>
              <a:gd name="T4" fmla="*/ 210 w 780"/>
              <a:gd name="T5" fmla="*/ 280 h 452"/>
              <a:gd name="T6" fmla="*/ 314 w 780"/>
              <a:gd name="T7" fmla="*/ 214 h 452"/>
              <a:gd name="T8" fmla="*/ 424 w 780"/>
              <a:gd name="T9" fmla="*/ 148 h 452"/>
              <a:gd name="T10" fmla="*/ 556 w 780"/>
              <a:gd name="T11" fmla="*/ 86 h 452"/>
              <a:gd name="T12" fmla="*/ 690 w 780"/>
              <a:gd name="T13" fmla="*/ 28 h 452"/>
              <a:gd name="T14" fmla="*/ 780 w 780"/>
              <a:gd name="T1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0" h="452">
                <a:moveTo>
                  <a:pt x="0" y="452"/>
                </a:moveTo>
                <a:cubicBezTo>
                  <a:pt x="32" y="420"/>
                  <a:pt x="65" y="389"/>
                  <a:pt x="100" y="360"/>
                </a:cubicBezTo>
                <a:cubicBezTo>
                  <a:pt x="135" y="331"/>
                  <a:pt x="174" y="304"/>
                  <a:pt x="210" y="280"/>
                </a:cubicBezTo>
                <a:cubicBezTo>
                  <a:pt x="246" y="256"/>
                  <a:pt x="278" y="236"/>
                  <a:pt x="314" y="214"/>
                </a:cubicBezTo>
                <a:cubicBezTo>
                  <a:pt x="350" y="192"/>
                  <a:pt x="384" y="169"/>
                  <a:pt x="424" y="148"/>
                </a:cubicBezTo>
                <a:cubicBezTo>
                  <a:pt x="464" y="127"/>
                  <a:pt x="512" y="106"/>
                  <a:pt x="556" y="86"/>
                </a:cubicBezTo>
                <a:cubicBezTo>
                  <a:pt x="600" y="66"/>
                  <a:pt x="653" y="42"/>
                  <a:pt x="690" y="28"/>
                </a:cubicBezTo>
                <a:cubicBezTo>
                  <a:pt x="727" y="14"/>
                  <a:pt x="753" y="7"/>
                  <a:pt x="780" y="0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7" name="Freeform 461"/>
          <p:cNvSpPr>
            <a:spLocks/>
          </p:cNvSpPr>
          <p:nvPr/>
        </p:nvSpPr>
        <p:spPr bwMode="auto">
          <a:xfrm>
            <a:off x="2794000" y="3292475"/>
            <a:ext cx="1689100" cy="2949575"/>
          </a:xfrm>
          <a:custGeom>
            <a:avLst/>
            <a:gdLst>
              <a:gd name="T0" fmla="*/ 0 w 1064"/>
              <a:gd name="T1" fmla="*/ 1858 h 1858"/>
              <a:gd name="T2" fmla="*/ 1064 w 1064"/>
              <a:gd name="T3" fmla="*/ 0 h 18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4" h="1858">
                <a:moveTo>
                  <a:pt x="0" y="1858"/>
                </a:moveTo>
                <a:lnTo>
                  <a:pt x="106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8" name="Freeform 462"/>
          <p:cNvSpPr>
            <a:spLocks/>
          </p:cNvSpPr>
          <p:nvPr/>
        </p:nvSpPr>
        <p:spPr bwMode="auto">
          <a:xfrm>
            <a:off x="4483100" y="3295650"/>
            <a:ext cx="1689100" cy="2959100"/>
          </a:xfrm>
          <a:custGeom>
            <a:avLst/>
            <a:gdLst>
              <a:gd name="T0" fmla="*/ 1064 w 1064"/>
              <a:gd name="T1" fmla="*/ 1864 h 1864"/>
              <a:gd name="T2" fmla="*/ 0 w 1064"/>
              <a:gd name="T3" fmla="*/ 0 h 18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4" h="1864">
                <a:moveTo>
                  <a:pt x="1064" y="186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799" name="Text Box 463" descr="Parchment"/>
          <p:cNvSpPr txBox="1">
            <a:spLocks noChangeArrowheads="1"/>
          </p:cNvSpPr>
          <p:nvPr/>
        </p:nvSpPr>
        <p:spPr bwMode="auto">
          <a:xfrm>
            <a:off x="260350" y="2116138"/>
            <a:ext cx="888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Place compass at B, with </a:t>
            </a:r>
            <a:r>
              <a:rPr lang="en-GB" altLang="en-US">
                <a:solidFill>
                  <a:srgbClr val="0066FF"/>
                </a:solidFill>
              </a:rPr>
              <a:t>same distance set</a:t>
            </a:r>
            <a:r>
              <a:rPr lang="en-GB" altLang="en-US"/>
              <a:t>, draw an arc to intersect first one.</a:t>
            </a:r>
          </a:p>
        </p:txBody>
      </p:sp>
      <p:sp>
        <p:nvSpPr>
          <p:cNvPr id="14800" name="Text Box 464" descr="Parchment"/>
          <p:cNvSpPr txBox="1">
            <a:spLocks noChangeArrowheads="1"/>
          </p:cNvSpPr>
          <p:nvPr/>
        </p:nvSpPr>
        <p:spPr bwMode="auto">
          <a:xfrm>
            <a:off x="260350" y="2465388"/>
            <a:ext cx="706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Join intersection point to A and B to form an equilateral triangle.</a:t>
            </a:r>
          </a:p>
        </p:txBody>
      </p:sp>
      <p:sp>
        <p:nvSpPr>
          <p:cNvPr id="14801" name="Rectangle 465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4802" name="Rectangle 466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4803" name="Rectangle 467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4804" name="Rectangle 468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6" name="TextBox 455"/>
          <p:cNvSpPr txBox="1"/>
          <p:nvPr/>
        </p:nvSpPr>
        <p:spPr>
          <a:xfrm>
            <a:off x="5046018" y="302591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5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14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14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build="p"/>
      <p:bldP spid="14350" grpId="0" build="p"/>
      <p:bldP spid="14793" grpId="0" animBg="1"/>
      <p:bldP spid="14796" grpId="0" animBg="1"/>
      <p:bldP spid="14797" grpId="0" animBg="1"/>
      <p:bldP spid="14798" grpId="0" animBg="1"/>
      <p:bldP spid="14799" grpId="0" build="p"/>
      <p:bldP spid="14800" grpId="0" build="p"/>
      <p:bldP spid="4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5" name="Rectangle 447"/>
          <p:cNvSpPr>
            <a:spLocks noGrp="1" noChangeArrowheads="1"/>
          </p:cNvSpPr>
          <p:nvPr>
            <p:ph type="title" idx="4294967295"/>
          </p:nvPr>
        </p:nvSpPr>
        <p:spPr>
          <a:xfrm>
            <a:off x="4838700" y="3570288"/>
            <a:ext cx="4057650" cy="9906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Tri 3 sides</a:t>
            </a:r>
          </a:p>
        </p:txBody>
      </p:sp>
      <p:sp>
        <p:nvSpPr>
          <p:cNvPr id="37896" name="Text Box 8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</a:t>
            </a:r>
            <a:r>
              <a:rPr lang="en-GB" altLang="en-US">
                <a:solidFill>
                  <a:srgbClr val="0066FF"/>
                </a:solidFill>
              </a:rPr>
              <a:t>a triangle, given 3 sides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7158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1:</a:t>
            </a:r>
            <a:r>
              <a:rPr lang="en-GB" altLang="en-US">
                <a:solidFill>
                  <a:srgbClr val="0066FF"/>
                </a:solidFill>
              </a:rPr>
              <a:t> To construct a triangle of sides 8 cm, 7cm and 6 cm.</a:t>
            </a:r>
          </a:p>
        </p:txBody>
      </p:sp>
      <p:sp>
        <p:nvSpPr>
          <p:cNvPr id="37900" name="Text Box 12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line 8cm long and use as base of triangle.</a:t>
            </a:r>
          </a:p>
        </p:txBody>
      </p: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1804988" y="5946775"/>
            <a:ext cx="5245100" cy="635000"/>
            <a:chOff x="1005" y="3206"/>
            <a:chExt cx="3304" cy="400"/>
          </a:xfrm>
        </p:grpSpPr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1221" y="3328"/>
              <a:ext cx="2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1005" y="322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4082" y="3206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2557" y="3375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8 cm</a:t>
              </a:r>
            </a:p>
          </p:txBody>
        </p:sp>
      </p:grpSp>
      <p:sp>
        <p:nvSpPr>
          <p:cNvPr id="37908" name="Text Box 20" descr="Parchment"/>
          <p:cNvSpPr txBox="1">
            <a:spLocks noChangeArrowheads="1"/>
          </p:cNvSpPr>
          <p:nvPr/>
        </p:nvSpPr>
        <p:spPr bwMode="auto">
          <a:xfrm>
            <a:off x="301625" y="19923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Set compass to 7 cm, place at  A and draw an arc.</a:t>
            </a:r>
          </a:p>
        </p:txBody>
      </p:sp>
      <p:sp>
        <p:nvSpPr>
          <p:cNvPr id="37928" name="Freeform 40"/>
          <p:cNvSpPr>
            <a:spLocks/>
          </p:cNvSpPr>
          <p:nvPr/>
        </p:nvSpPr>
        <p:spPr bwMode="auto">
          <a:xfrm>
            <a:off x="4229100" y="2794000"/>
            <a:ext cx="1479550" cy="1663700"/>
          </a:xfrm>
          <a:custGeom>
            <a:avLst/>
            <a:gdLst>
              <a:gd name="T0" fmla="*/ 0 w 932"/>
              <a:gd name="T1" fmla="*/ 0 h 1048"/>
              <a:gd name="T2" fmla="*/ 192 w 932"/>
              <a:gd name="T3" fmla="*/ 128 h 1048"/>
              <a:gd name="T4" fmla="*/ 364 w 932"/>
              <a:gd name="T5" fmla="*/ 268 h 1048"/>
              <a:gd name="T6" fmla="*/ 600 w 932"/>
              <a:gd name="T7" fmla="*/ 520 h 1048"/>
              <a:gd name="T8" fmla="*/ 776 w 932"/>
              <a:gd name="T9" fmla="*/ 760 h 1048"/>
              <a:gd name="T10" fmla="*/ 932 w 932"/>
              <a:gd name="T11" fmla="*/ 1048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2" h="1048">
                <a:moveTo>
                  <a:pt x="0" y="0"/>
                </a:moveTo>
                <a:cubicBezTo>
                  <a:pt x="65" y="41"/>
                  <a:pt x="131" y="83"/>
                  <a:pt x="192" y="128"/>
                </a:cubicBezTo>
                <a:cubicBezTo>
                  <a:pt x="253" y="173"/>
                  <a:pt x="296" y="203"/>
                  <a:pt x="364" y="268"/>
                </a:cubicBezTo>
                <a:cubicBezTo>
                  <a:pt x="432" y="333"/>
                  <a:pt x="531" y="438"/>
                  <a:pt x="600" y="520"/>
                </a:cubicBezTo>
                <a:cubicBezTo>
                  <a:pt x="669" y="602"/>
                  <a:pt x="721" y="672"/>
                  <a:pt x="776" y="760"/>
                </a:cubicBezTo>
                <a:cubicBezTo>
                  <a:pt x="831" y="848"/>
                  <a:pt x="881" y="948"/>
                  <a:pt x="932" y="1048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7933" name="Freeform 45"/>
          <p:cNvSpPr>
            <a:spLocks/>
          </p:cNvSpPr>
          <p:nvPr/>
        </p:nvSpPr>
        <p:spPr bwMode="auto">
          <a:xfrm>
            <a:off x="4467225" y="2990850"/>
            <a:ext cx="885825" cy="523875"/>
          </a:xfrm>
          <a:custGeom>
            <a:avLst/>
            <a:gdLst>
              <a:gd name="T0" fmla="*/ 558 w 558"/>
              <a:gd name="T1" fmla="*/ 0 h 330"/>
              <a:gd name="T2" fmla="*/ 450 w 558"/>
              <a:gd name="T3" fmla="*/ 48 h 330"/>
              <a:gd name="T4" fmla="*/ 327 w 558"/>
              <a:gd name="T5" fmla="*/ 105 h 330"/>
              <a:gd name="T6" fmla="*/ 213 w 558"/>
              <a:gd name="T7" fmla="*/ 174 h 330"/>
              <a:gd name="T8" fmla="*/ 111 w 558"/>
              <a:gd name="T9" fmla="*/ 243 h 330"/>
              <a:gd name="T10" fmla="*/ 0 w 558"/>
              <a:gd name="T11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8" h="330">
                <a:moveTo>
                  <a:pt x="558" y="0"/>
                </a:moveTo>
                <a:cubicBezTo>
                  <a:pt x="523" y="15"/>
                  <a:pt x="488" y="30"/>
                  <a:pt x="450" y="48"/>
                </a:cubicBezTo>
                <a:cubicBezTo>
                  <a:pt x="412" y="66"/>
                  <a:pt x="366" y="84"/>
                  <a:pt x="327" y="105"/>
                </a:cubicBezTo>
                <a:cubicBezTo>
                  <a:pt x="288" y="126"/>
                  <a:pt x="249" y="151"/>
                  <a:pt x="213" y="174"/>
                </a:cubicBezTo>
                <a:cubicBezTo>
                  <a:pt x="177" y="197"/>
                  <a:pt x="146" y="217"/>
                  <a:pt x="111" y="243"/>
                </a:cubicBezTo>
                <a:cubicBezTo>
                  <a:pt x="76" y="269"/>
                  <a:pt x="19" y="316"/>
                  <a:pt x="0" y="330"/>
                </a:cubicBezTo>
              </a:path>
            </a:pathLst>
          </a:custGeom>
          <a:noFill/>
          <a:ln w="31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37939" name="Group 51"/>
          <p:cNvGrpSpPr>
            <a:grpSpLocks/>
          </p:cNvGrpSpPr>
          <p:nvPr/>
        </p:nvGrpSpPr>
        <p:grpSpPr bwMode="auto">
          <a:xfrm>
            <a:off x="2152650" y="3252788"/>
            <a:ext cx="2681288" cy="2881312"/>
            <a:chOff x="1344" y="2025"/>
            <a:chExt cx="1689" cy="1815"/>
          </a:xfrm>
        </p:grpSpPr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1344" y="2025"/>
              <a:ext cx="1689" cy="1815"/>
            </a:xfrm>
            <a:custGeom>
              <a:avLst/>
              <a:gdLst>
                <a:gd name="T0" fmla="*/ 1689 w 1689"/>
                <a:gd name="T1" fmla="*/ 0 h 1815"/>
                <a:gd name="T2" fmla="*/ 0 w 1689"/>
                <a:gd name="T3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89" h="1815">
                  <a:moveTo>
                    <a:pt x="1689" y="0"/>
                  </a:moveTo>
                  <a:lnTo>
                    <a:pt x="0" y="181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1791" y="2761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7 cm</a:t>
              </a:r>
            </a:p>
          </p:txBody>
        </p:sp>
      </p:grpSp>
      <p:grpSp>
        <p:nvGrpSpPr>
          <p:cNvPr id="37940" name="Group 52"/>
          <p:cNvGrpSpPr>
            <a:grpSpLocks/>
          </p:cNvGrpSpPr>
          <p:nvPr/>
        </p:nvGrpSpPr>
        <p:grpSpPr bwMode="auto">
          <a:xfrm>
            <a:off x="4838700" y="3257550"/>
            <a:ext cx="1762125" cy="2881313"/>
            <a:chOff x="3036" y="2028"/>
            <a:chExt cx="1110" cy="1815"/>
          </a:xfrm>
        </p:grpSpPr>
        <p:sp>
          <p:nvSpPr>
            <p:cNvPr id="37936" name="Freeform 48"/>
            <p:cNvSpPr>
              <a:spLocks/>
            </p:cNvSpPr>
            <p:nvPr/>
          </p:nvSpPr>
          <p:spPr bwMode="auto">
            <a:xfrm>
              <a:off x="3036" y="2028"/>
              <a:ext cx="1110" cy="1815"/>
            </a:xfrm>
            <a:custGeom>
              <a:avLst/>
              <a:gdLst>
                <a:gd name="T0" fmla="*/ 0 w 1110"/>
                <a:gd name="T1" fmla="*/ 0 h 1815"/>
                <a:gd name="T2" fmla="*/ 1110 w 1110"/>
                <a:gd name="T3" fmla="*/ 1815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0" h="1815">
                  <a:moveTo>
                    <a:pt x="0" y="0"/>
                  </a:moveTo>
                  <a:lnTo>
                    <a:pt x="1110" y="181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38" name="Text Box 50"/>
            <p:cNvSpPr txBox="1">
              <a:spLocks noChangeArrowheads="1"/>
            </p:cNvSpPr>
            <p:nvPr/>
          </p:nvSpPr>
          <p:spPr bwMode="auto">
            <a:xfrm>
              <a:off x="3637" y="2788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6 cm</a:t>
              </a:r>
            </a:p>
          </p:txBody>
        </p:sp>
      </p:grpSp>
      <p:grpSp>
        <p:nvGrpSpPr>
          <p:cNvPr id="37941" name="Group 53"/>
          <p:cNvGrpSpPr>
            <a:grpSpLocks/>
          </p:cNvGrpSpPr>
          <p:nvPr/>
        </p:nvGrpSpPr>
        <p:grpSpPr bwMode="auto">
          <a:xfrm rot="-894811">
            <a:off x="1790700" y="5080000"/>
            <a:ext cx="666750" cy="1079500"/>
            <a:chOff x="1572" y="2727"/>
            <a:chExt cx="420" cy="680"/>
          </a:xfrm>
        </p:grpSpPr>
        <p:sp>
          <p:nvSpPr>
            <p:cNvPr id="37942" name="AutoShape 54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8" name="Freeform 60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49" name="Freeform 61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0" name="Freeform 62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1" name="Freeform 63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7" name="Freeform 69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8" name="Freeform 70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0" name="Freeform 72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1" name="Freeform 73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2" name="Freeform 74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3" name="Freeform 75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4" name="Freeform 76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5" name="Freeform 77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6" name="Freeform 78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7" name="Freeform 79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8" name="Freeform 80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69" name="Freeform 81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0" name="Freeform 82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2" name="Freeform 84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3" name="Freeform 85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4" name="Freeform 8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5" name="Freeform 87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6" name="Freeform 8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8" name="Freeform 9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79" name="Freeform 91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1" name="Freeform 93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2" name="Freeform 94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3" name="Freeform 95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4" name="Freeform 96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5" name="Freeform 97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7" name="Freeform 99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8" name="Freeform 100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89" name="Freeform 101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0" name="Freeform 102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1" name="Freeform 103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2" name="Freeform 104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3" name="Freeform 105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4" name="Freeform 10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5" name="Freeform 107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6" name="Freeform 108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7" name="Freeform 10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7999" name="Freeform 11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0" name="Freeform 112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1" name="Freeform 113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2" name="Freeform 11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3" name="Freeform 115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4" name="Freeform 116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5" name="Freeform 117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6" name="Freeform 118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7" name="Freeform 119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8" name="Freeform 120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09" name="Freeform 12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0" name="Freeform 12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1" name="Freeform 123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3" name="Freeform 125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4" name="Freeform 12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7" name="Freeform 129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8" name="Freeform 130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1" name="Freeform 133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2" name="Freeform 134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3" name="Freeform 135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4" name="Freeform 136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5" name="Freeform 13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6" name="Freeform 13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7" name="Freeform 139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8" name="Freeform 140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29" name="Freeform 141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0" name="Freeform 142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1" name="Freeform 143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2" name="Freeform 144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3" name="Freeform 145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4" name="Freeform 146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5" name="Freeform 147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6" name="Freeform 148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7" name="Freeform 14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8" name="Freeform 150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39" name="Freeform 151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0" name="Freeform 152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1" name="Freeform 153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2" name="Freeform 154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3" name="Freeform 155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4" name="Freeform 156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5" name="Freeform 157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6" name="Freeform 158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7" name="Freeform 159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8" name="Freeform 160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49" name="Freeform 16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0" name="Freeform 162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1" name="Freeform 163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2" name="Freeform 164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3" name="Freeform 165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4" name="Freeform 16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5" name="Freeform 167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6" name="Freeform 168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7" name="Freeform 169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8" name="Freeform 17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59" name="Freeform 17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0" name="Freeform 172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1" name="Freeform 173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2" name="Freeform 174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3" name="Freeform 175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4" name="Freeform 176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5" name="Freeform 177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6" name="Freeform 178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7" name="Freeform 179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8" name="Freeform 180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69" name="Freeform 181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0" name="Freeform 182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1" name="Freeform 183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2" name="Freeform 184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3" name="Freeform 185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4" name="Freeform 186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5" name="Freeform 187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6" name="Freeform 188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7" name="Freeform 189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8" name="Freeform 190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79" name="Freeform 191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0" name="Freeform 192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1" name="Freeform 193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2" name="Freeform 194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3" name="Freeform 195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4" name="Freeform 196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5" name="Freeform 197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6" name="Freeform 198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7" name="Freeform 199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8" name="Freeform 200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89" name="Freeform 201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0" name="Freeform 202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1" name="Freeform 203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2" name="Freeform 204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3" name="Freeform 205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4" name="Freeform 206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5" name="Freeform 207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6" name="Freeform 208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7" name="Freeform 209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8" name="Freeform 210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099" name="Freeform 21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0" name="Freeform 21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1" name="Freeform 213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2" name="Freeform 214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3" name="Freeform 215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4" name="Freeform 216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5" name="Freeform 217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6" name="Freeform 218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7" name="Freeform 219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8" name="Freeform 220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09" name="Freeform 22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0" name="Freeform 222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1" name="Freeform 223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2" name="Freeform 224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3" name="Freeform 225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4" name="Freeform 22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5" name="Freeform 227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6" name="Freeform 228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7" name="Freeform 229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8" name="Freeform 23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19" name="Freeform 231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0" name="Freeform 232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1" name="Freeform 233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2" name="Freeform 234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3" name="Freeform 235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4" name="Freeform 236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5" name="Freeform 237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6" name="Freeform 238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7" name="Freeform 239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8" name="Freeform 240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29" name="Freeform 241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0" name="Freeform 242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1" name="Freeform 24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2" name="Freeform 24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3" name="Freeform 24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4" name="Freeform 24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8135" name="Group 247"/>
          <p:cNvGrpSpPr>
            <a:grpSpLocks/>
          </p:cNvGrpSpPr>
          <p:nvPr/>
        </p:nvGrpSpPr>
        <p:grpSpPr bwMode="auto">
          <a:xfrm rot="894811" flipH="1">
            <a:off x="6310313" y="5068888"/>
            <a:ext cx="666750" cy="1079500"/>
            <a:chOff x="1572" y="2727"/>
            <a:chExt cx="420" cy="680"/>
          </a:xfrm>
        </p:grpSpPr>
        <p:sp>
          <p:nvSpPr>
            <p:cNvPr id="38136" name="AutoShape 248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7" name="Freeform 249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8" name="Freeform 250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39" name="Freeform 251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0" name="Freeform 252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1" name="Freeform 253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2" name="Freeform 254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3" name="Freeform 255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4" name="Freeform 256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5" name="Freeform 257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6" name="Freeform 258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7" name="Freeform 259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8" name="Freeform 260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49" name="Freeform 261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0" name="Freeform 262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1" name="Freeform 263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2" name="Freeform 264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3" name="Freeform 265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4" name="Freeform 266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5" name="Freeform 267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6" name="Freeform 268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7" name="Freeform 269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8" name="Freeform 270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59" name="Freeform 271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0" name="Freeform 272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1" name="Freeform 273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2" name="Freeform 274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3" name="Freeform 275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4" name="Freeform 276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5" name="Freeform 277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6" name="Freeform 278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7" name="Freeform 279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8" name="Freeform 28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69" name="Freeform 281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0" name="Freeform 28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1" name="Freeform 283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2" name="Freeform 28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3" name="Freeform 285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4" name="Freeform 28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5" name="Freeform 287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6" name="Freeform 288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7" name="Freeform 289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8" name="Freeform 290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79" name="Freeform 291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0" name="Freeform 292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1" name="Freeform 293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2" name="Freeform 294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3" name="Freeform 295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4" name="Freeform 296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5" name="Freeform 297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6" name="Freeform 298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7" name="Freeform 299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8" name="Freeform 300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89" name="Freeform 301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0" name="Freeform 302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1" name="Freeform 303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2" name="Freeform 304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3" name="Freeform 305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4" name="Freeform 306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5" name="Freeform 307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6" name="Freeform 308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7" name="Freeform 309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8" name="Freeform 310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199" name="Freeform 311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0" name="Freeform 312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1" name="Freeform 313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2" name="Freeform 314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3" name="Freeform 315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4" name="Freeform 316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5" name="Freeform 317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6" name="Freeform 318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7" name="Freeform 319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8" name="Freeform 320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09" name="Freeform 321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0" name="Freeform 322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1" name="Freeform 323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2" name="Freeform 324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3" name="Freeform 325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4" name="Freeform 326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5" name="Freeform 327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6" name="Freeform 328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7" name="Freeform 329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8" name="Freeform 330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19" name="Freeform 331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0" name="Freeform 332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1" name="Freeform 333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2" name="Freeform 334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3" name="Freeform 335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4" name="Freeform 336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5" name="Freeform 337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6" name="Freeform 338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7" name="Freeform 339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8" name="Freeform 340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29" name="Freeform 341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0" name="Freeform 342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1" name="Freeform 343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2" name="Freeform 344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3" name="Freeform 345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4" name="Freeform 346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5" name="Freeform 347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6" name="Freeform 348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7" name="Freeform 349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8" name="Freeform 350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39" name="Freeform 351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0" name="Freeform 352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1" name="Freeform 353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2" name="Freeform 354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3" name="Freeform 355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4" name="Freeform 356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5" name="Freeform 357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6" name="Freeform 358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7" name="Freeform 359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8" name="Freeform 360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49" name="Freeform 361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0" name="Freeform 362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1" name="Freeform 363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2" name="Freeform 364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3" name="Freeform 365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4" name="Freeform 366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5" name="Freeform 367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6" name="Freeform 368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7" name="Freeform 369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8" name="Freeform 370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59" name="Freeform 371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0" name="Freeform 372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1" name="Freeform 373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2" name="Freeform 374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3" name="Freeform 375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4" name="Freeform 376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5" name="Freeform 377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6" name="Freeform 378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7" name="Freeform 379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8" name="Freeform 380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69" name="Freeform 381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0" name="Freeform 382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1" name="Freeform 383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2" name="Freeform 384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3" name="Freeform 385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4" name="Freeform 386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5" name="Freeform 387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6" name="Freeform 388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7" name="Freeform 389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8" name="Freeform 390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79" name="Freeform 391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0" name="Freeform 392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1" name="Freeform 393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2" name="Freeform 394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3" name="Freeform 395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4" name="Freeform 396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5" name="Freeform 397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6" name="Freeform 398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7" name="Freeform 399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8" name="Freeform 400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89" name="Freeform 401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0" name="Freeform 402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1" name="Freeform 403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2" name="Freeform 404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3" name="Freeform 405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4" name="Freeform 406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5" name="Freeform 407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6" name="Freeform 408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7" name="Freeform 409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8" name="Freeform 410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299" name="Freeform 411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0" name="Freeform 412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1" name="Freeform 413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2" name="Freeform 414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3" name="Freeform 415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4" name="Freeform 416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5" name="Freeform 417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6" name="Freeform 418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7" name="Freeform 419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8" name="Freeform 420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09" name="Freeform 421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0" name="Freeform 422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1" name="Freeform 423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2" name="Freeform 42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3" name="Freeform 425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4" name="Freeform 426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5" name="Freeform 427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6" name="Freeform 428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7" name="Freeform 429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8" name="Freeform 430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19" name="Freeform 431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0" name="Freeform 432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1" name="Freeform 433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2" name="Freeform 434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3" name="Freeform 435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4" name="Freeform 436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5" name="Freeform 437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6" name="Freeform 438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7" name="Freeform 439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8328" name="Freeform 440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8329" name="Text Box 441" descr="Parchment"/>
          <p:cNvSpPr txBox="1">
            <a:spLocks noChangeArrowheads="1"/>
          </p:cNvSpPr>
          <p:nvPr/>
        </p:nvSpPr>
        <p:spPr bwMode="auto">
          <a:xfrm>
            <a:off x="319088" y="2747963"/>
            <a:ext cx="7234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 </a:t>
            </a:r>
            <a:r>
              <a:rPr lang="en-GB" altLang="en-US"/>
              <a:t>Draw straight lines from A and B to point of intersection.</a:t>
            </a:r>
          </a:p>
        </p:txBody>
      </p:sp>
      <p:sp>
        <p:nvSpPr>
          <p:cNvPr id="38330" name="Text Box 442" descr="Parchment"/>
          <p:cNvSpPr txBox="1">
            <a:spLocks noChangeArrowheads="1"/>
          </p:cNvSpPr>
          <p:nvPr/>
        </p:nvSpPr>
        <p:spPr bwMode="auto">
          <a:xfrm>
            <a:off x="307975" y="2360613"/>
            <a:ext cx="883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Set compass to 6 cm, place at  B and draw an arc to intersect the first one.</a:t>
            </a:r>
          </a:p>
        </p:txBody>
      </p:sp>
      <p:sp>
        <p:nvSpPr>
          <p:cNvPr id="38331" name="Rectangle 443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8332" name="Rectangle 444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8333" name="Rectangle 445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8334" name="Rectangle 446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6" name="TextBox 415"/>
          <p:cNvSpPr txBox="1"/>
          <p:nvPr/>
        </p:nvSpPr>
        <p:spPr>
          <a:xfrm>
            <a:off x="6019007" y="3119327"/>
            <a:ext cx="277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52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37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38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38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build="p"/>
      <p:bldP spid="37908" grpId="0" build="p"/>
      <p:bldP spid="37928" grpId="0" animBg="1"/>
      <p:bldP spid="37933" grpId="0" animBg="1"/>
      <p:bldP spid="38329" grpId="0" build="p"/>
      <p:bldP spid="38330" grpId="0" build="p"/>
      <p:bldP spid="4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84" name="Rectangle 428"/>
          <p:cNvSpPr>
            <a:spLocks noGrp="1" noChangeArrowheads="1"/>
          </p:cNvSpPr>
          <p:nvPr>
            <p:ph type="title" idx="4294967295"/>
          </p:nvPr>
        </p:nvSpPr>
        <p:spPr>
          <a:xfrm>
            <a:off x="4457700" y="2808288"/>
            <a:ext cx="3981450" cy="1143000"/>
          </a:xfrm>
        </p:spPr>
        <p:txBody>
          <a:bodyPr/>
          <a:lstStyle/>
          <a:p>
            <a:r>
              <a:rPr lang="en-GB" altLang="en-US" sz="4000">
                <a:solidFill>
                  <a:schemeClr val="bg1"/>
                </a:solidFill>
              </a:rPr>
              <a:t>Tri 1 side/2 angles</a:t>
            </a:r>
          </a:p>
        </p:txBody>
      </p:sp>
      <p:grpSp>
        <p:nvGrpSpPr>
          <p:cNvPr id="45476" name="Group 420"/>
          <p:cNvGrpSpPr>
            <a:grpSpLocks/>
          </p:cNvGrpSpPr>
          <p:nvPr/>
        </p:nvGrpSpPr>
        <p:grpSpPr bwMode="auto">
          <a:xfrm>
            <a:off x="5153025" y="4056063"/>
            <a:ext cx="3990975" cy="2381250"/>
            <a:chOff x="380" y="2408"/>
            <a:chExt cx="2514" cy="1500"/>
          </a:xfrm>
        </p:grpSpPr>
        <p:pic>
          <p:nvPicPr>
            <p:cNvPr id="45477" name="Picture 4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478" name="Rectangle 422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5474" name="Group 418"/>
          <p:cNvGrpSpPr>
            <a:grpSpLocks/>
          </p:cNvGrpSpPr>
          <p:nvPr/>
        </p:nvGrpSpPr>
        <p:grpSpPr bwMode="auto">
          <a:xfrm>
            <a:off x="128588" y="4049713"/>
            <a:ext cx="3990975" cy="2381250"/>
            <a:chOff x="380" y="2408"/>
            <a:chExt cx="2514" cy="1500"/>
          </a:xfrm>
        </p:grpSpPr>
        <p:pic>
          <p:nvPicPr>
            <p:cNvPr id="45471" name="Picture 4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473" name="Rectangle 417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6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8377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1:</a:t>
            </a:r>
            <a:r>
              <a:rPr lang="en-GB" altLang="en-US">
                <a:solidFill>
                  <a:srgbClr val="0066FF"/>
                </a:solidFill>
              </a:rPr>
              <a:t> To construct a triangle of side, 9 cm with angles of 35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 and  65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45064" name="Text Box 8" descr="Parchment"/>
          <p:cNvSpPr txBox="1">
            <a:spLocks noChangeArrowheads="1"/>
          </p:cNvSpPr>
          <p:nvPr/>
        </p:nvSpPr>
        <p:spPr bwMode="auto">
          <a:xfrm>
            <a:off x="742950" y="887413"/>
            <a:ext cx="68024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 To construct a triangle</a:t>
            </a:r>
            <a:r>
              <a:rPr lang="en-GB" altLang="en-US">
                <a:solidFill>
                  <a:srgbClr val="0066FF"/>
                </a:solidFill>
              </a:rPr>
              <a:t>, </a:t>
            </a:r>
            <a:r>
              <a:rPr lang="en-GB" altLang="en-US"/>
              <a:t>given </a:t>
            </a:r>
            <a:r>
              <a:rPr lang="en-GB" altLang="en-US">
                <a:solidFill>
                  <a:srgbClr val="0066FF"/>
                </a:solidFill>
              </a:rPr>
              <a:t>1 side </a:t>
            </a:r>
            <a:r>
              <a:rPr lang="en-GB" altLang="en-US"/>
              <a:t>and 2</a:t>
            </a:r>
            <a:r>
              <a:rPr lang="en-GB" altLang="en-US">
                <a:solidFill>
                  <a:srgbClr val="0066FF"/>
                </a:solidFill>
              </a:rPr>
              <a:t> angles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45066" name="Text Box 10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848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a straight line 9 cm long.</a:t>
            </a:r>
          </a:p>
        </p:txBody>
      </p: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744663" y="5902325"/>
            <a:ext cx="5702300" cy="603250"/>
            <a:chOff x="1137" y="3718"/>
            <a:chExt cx="3592" cy="380"/>
          </a:xfrm>
        </p:grpSpPr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1367" y="3887"/>
              <a:ext cx="3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5069" name="Text Box 13"/>
            <p:cNvSpPr txBox="1">
              <a:spLocks noChangeArrowheads="1"/>
            </p:cNvSpPr>
            <p:nvPr/>
          </p:nvSpPr>
          <p:spPr bwMode="auto">
            <a:xfrm>
              <a:off x="1137" y="376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45070" name="Text Box 14"/>
            <p:cNvSpPr txBox="1">
              <a:spLocks noChangeArrowheads="1"/>
            </p:cNvSpPr>
            <p:nvPr/>
          </p:nvSpPr>
          <p:spPr bwMode="auto">
            <a:xfrm>
              <a:off x="4502" y="371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45071" name="Text Box 15"/>
            <p:cNvSpPr txBox="1">
              <a:spLocks noChangeArrowheads="1"/>
            </p:cNvSpPr>
            <p:nvPr/>
          </p:nvSpPr>
          <p:spPr bwMode="auto">
            <a:xfrm>
              <a:off x="2761" y="3867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9 cm</a:t>
              </a:r>
            </a:p>
          </p:txBody>
        </p:sp>
      </p:grpSp>
      <p:sp>
        <p:nvSpPr>
          <p:cNvPr id="45460" name="Text Box 404" descr="Parchment"/>
          <p:cNvSpPr txBox="1">
            <a:spLocks noChangeArrowheads="1"/>
          </p:cNvSpPr>
          <p:nvPr/>
        </p:nvSpPr>
        <p:spPr bwMode="auto">
          <a:xfrm>
            <a:off x="334963" y="2308225"/>
            <a:ext cx="8358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 </a:t>
            </a:r>
            <a:r>
              <a:rPr lang="en-GB" altLang="en-US"/>
              <a:t>Draw straight lines from A and B to point of intersection to form the triangle.</a:t>
            </a:r>
          </a:p>
        </p:txBody>
      </p:sp>
      <p:sp>
        <p:nvSpPr>
          <p:cNvPr id="45470" name="Text Box 414" descr="Parchment"/>
          <p:cNvSpPr txBox="1">
            <a:spLocks noChangeArrowheads="1"/>
          </p:cNvSpPr>
          <p:nvPr/>
        </p:nvSpPr>
        <p:spPr bwMode="auto">
          <a:xfrm>
            <a:off x="344488" y="194786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Use a protractor to draw angles of 35</a:t>
            </a:r>
            <a:r>
              <a:rPr lang="en-GB" altLang="en-US" baseline="30000"/>
              <a:t>o</a:t>
            </a:r>
            <a:r>
              <a:rPr lang="en-GB" altLang="en-US"/>
              <a:t> and 65</a:t>
            </a:r>
            <a:r>
              <a:rPr lang="en-GB" altLang="en-US" baseline="30000"/>
              <a:t>o</a:t>
            </a:r>
            <a:r>
              <a:rPr lang="en-GB" altLang="en-US"/>
              <a:t> on either end of line.</a:t>
            </a:r>
          </a:p>
        </p:txBody>
      </p:sp>
      <p:sp>
        <p:nvSpPr>
          <p:cNvPr id="45475" name="Freeform 419"/>
          <p:cNvSpPr>
            <a:spLocks/>
          </p:cNvSpPr>
          <p:nvPr/>
        </p:nvSpPr>
        <p:spPr bwMode="auto">
          <a:xfrm>
            <a:off x="2111375" y="2598738"/>
            <a:ext cx="4911725" cy="3563937"/>
          </a:xfrm>
          <a:custGeom>
            <a:avLst/>
            <a:gdLst>
              <a:gd name="T0" fmla="*/ 0 w 3094"/>
              <a:gd name="T1" fmla="*/ 2245 h 2245"/>
              <a:gd name="T2" fmla="*/ 3094 w 3094"/>
              <a:gd name="T3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94" h="2245">
                <a:moveTo>
                  <a:pt x="0" y="2245"/>
                </a:moveTo>
                <a:lnTo>
                  <a:pt x="3094" y="0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5479" name="Line 423"/>
          <p:cNvSpPr>
            <a:spLocks noChangeShapeType="1"/>
          </p:cNvSpPr>
          <p:nvPr/>
        </p:nvSpPr>
        <p:spPr bwMode="auto">
          <a:xfrm flipH="1" flipV="1">
            <a:off x="5672138" y="3121025"/>
            <a:ext cx="1438275" cy="3033713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5480" name="Rectangle 424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481" name="Rectangle 425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482" name="Rectangle 426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5483" name="Rectangle 427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7" name="TextBox 26"/>
          <p:cNvSpPr txBox="1"/>
          <p:nvPr/>
        </p:nvSpPr>
        <p:spPr>
          <a:xfrm>
            <a:off x="427368" y="292494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8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45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80"/>
                                        <p:tgtEl>
                                          <p:spTgt spid="4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p"/>
      <p:bldP spid="45460" grpId="0" build="p"/>
      <p:bldP spid="45470" grpId="0" build="p"/>
      <p:bldP spid="45475" grpId="0" animBg="1"/>
      <p:bldP spid="45479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5153025" y="4056063"/>
            <a:ext cx="3990975" cy="2381250"/>
            <a:chOff x="380" y="2408"/>
            <a:chExt cx="2514" cy="1500"/>
          </a:xfrm>
        </p:grpSpPr>
        <p:pic>
          <p:nvPicPr>
            <p:cNvPr id="471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128588" y="4049713"/>
            <a:ext cx="3990975" cy="2381250"/>
            <a:chOff x="380" y="2408"/>
            <a:chExt cx="2514" cy="1500"/>
          </a:xfrm>
        </p:grpSpPr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Text Box 12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889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2:</a:t>
            </a:r>
            <a:r>
              <a:rPr lang="en-GB" altLang="en-US">
                <a:solidFill>
                  <a:srgbClr val="0066FF"/>
                </a:solidFill>
              </a:rPr>
              <a:t> To construct a triangle of side, 8 cm with angles of 30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 and 100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47117" name="Text Box 13" descr="Parchment"/>
          <p:cNvSpPr txBox="1">
            <a:spLocks noChangeArrowheads="1"/>
          </p:cNvSpPr>
          <p:nvPr/>
        </p:nvSpPr>
        <p:spPr bwMode="auto">
          <a:xfrm>
            <a:off x="742950" y="887413"/>
            <a:ext cx="68024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 To construct a triangle</a:t>
            </a:r>
            <a:r>
              <a:rPr lang="en-GB" altLang="en-US">
                <a:solidFill>
                  <a:srgbClr val="0066FF"/>
                </a:solidFill>
              </a:rPr>
              <a:t>, </a:t>
            </a:r>
            <a:r>
              <a:rPr lang="en-GB" altLang="en-US"/>
              <a:t>given </a:t>
            </a:r>
            <a:r>
              <a:rPr lang="en-GB" altLang="en-US">
                <a:solidFill>
                  <a:srgbClr val="0066FF"/>
                </a:solidFill>
              </a:rPr>
              <a:t>1 side </a:t>
            </a:r>
            <a:r>
              <a:rPr lang="en-GB" altLang="en-US"/>
              <a:t>and 2</a:t>
            </a:r>
            <a:r>
              <a:rPr lang="en-GB" altLang="en-US">
                <a:solidFill>
                  <a:srgbClr val="0066FF"/>
                </a:solidFill>
              </a:rPr>
              <a:t> angles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47118" name="Text Box 14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848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a straight line 8 cm long.</a:t>
            </a:r>
          </a:p>
        </p:txBody>
      </p: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1744663" y="5902325"/>
            <a:ext cx="5702300" cy="603250"/>
            <a:chOff x="1137" y="3718"/>
            <a:chExt cx="3592" cy="380"/>
          </a:xfrm>
        </p:grpSpPr>
        <p:sp>
          <p:nvSpPr>
            <p:cNvPr id="47120" name="Line 16"/>
            <p:cNvSpPr>
              <a:spLocks noChangeShapeType="1"/>
            </p:cNvSpPr>
            <p:nvPr/>
          </p:nvSpPr>
          <p:spPr bwMode="auto">
            <a:xfrm>
              <a:off x="1367" y="3887"/>
              <a:ext cx="3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137" y="376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4502" y="371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2761" y="3867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8 cm</a:t>
              </a:r>
            </a:p>
          </p:txBody>
        </p:sp>
      </p:grpSp>
      <p:sp>
        <p:nvSpPr>
          <p:cNvPr id="47124" name="Text Box 20" descr="Parchment"/>
          <p:cNvSpPr txBox="1">
            <a:spLocks noChangeArrowheads="1"/>
          </p:cNvSpPr>
          <p:nvPr/>
        </p:nvSpPr>
        <p:spPr bwMode="auto">
          <a:xfrm>
            <a:off x="334963" y="2308225"/>
            <a:ext cx="8358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 </a:t>
            </a:r>
            <a:r>
              <a:rPr lang="en-GB" altLang="en-US"/>
              <a:t>Draw straight lines from A and B to point of intersection to form the triangle.</a:t>
            </a:r>
          </a:p>
        </p:txBody>
      </p:sp>
      <p:sp>
        <p:nvSpPr>
          <p:cNvPr id="47125" name="Text Box 21" descr="Parchment"/>
          <p:cNvSpPr txBox="1">
            <a:spLocks noChangeArrowheads="1"/>
          </p:cNvSpPr>
          <p:nvPr/>
        </p:nvSpPr>
        <p:spPr bwMode="auto">
          <a:xfrm>
            <a:off x="344488" y="194786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Use a protractor to draw angles of 30</a:t>
            </a:r>
            <a:r>
              <a:rPr lang="en-GB" altLang="en-US" baseline="30000"/>
              <a:t>o</a:t>
            </a:r>
            <a:r>
              <a:rPr lang="en-GB" altLang="en-US"/>
              <a:t> and 100</a:t>
            </a:r>
            <a:r>
              <a:rPr lang="en-GB" altLang="en-US" baseline="30000"/>
              <a:t>o</a:t>
            </a:r>
            <a:r>
              <a:rPr lang="en-GB" altLang="en-US"/>
              <a:t> on either end of line.</a:t>
            </a:r>
          </a:p>
        </p:txBody>
      </p:sp>
      <p:sp>
        <p:nvSpPr>
          <p:cNvPr id="47126" name="Freeform 22"/>
          <p:cNvSpPr>
            <a:spLocks/>
          </p:cNvSpPr>
          <p:nvPr/>
        </p:nvSpPr>
        <p:spPr bwMode="auto">
          <a:xfrm>
            <a:off x="1409700" y="2686050"/>
            <a:ext cx="701675" cy="3476625"/>
          </a:xfrm>
          <a:custGeom>
            <a:avLst/>
            <a:gdLst>
              <a:gd name="T0" fmla="*/ 442 w 442"/>
              <a:gd name="T1" fmla="*/ 2190 h 2190"/>
              <a:gd name="T2" fmla="*/ 0 w 442"/>
              <a:gd name="T3" fmla="*/ 0 h 21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2" h="2190">
                <a:moveTo>
                  <a:pt x="442" y="219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7127" name="Freeform 23"/>
          <p:cNvSpPr>
            <a:spLocks/>
          </p:cNvSpPr>
          <p:nvPr/>
        </p:nvSpPr>
        <p:spPr bwMode="auto">
          <a:xfrm>
            <a:off x="762000" y="2609850"/>
            <a:ext cx="6348413" cy="3546475"/>
          </a:xfrm>
          <a:custGeom>
            <a:avLst/>
            <a:gdLst>
              <a:gd name="T0" fmla="*/ 3999 w 3999"/>
              <a:gd name="T1" fmla="*/ 2234 h 2234"/>
              <a:gd name="T2" fmla="*/ 0 w 3999"/>
              <a:gd name="T3" fmla="*/ 0 h 223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99" h="2234">
                <a:moveTo>
                  <a:pt x="3999" y="223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7131" name="Rectangle 27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6" name="TextBox 25"/>
          <p:cNvSpPr txBox="1"/>
          <p:nvPr/>
        </p:nvSpPr>
        <p:spPr>
          <a:xfrm>
            <a:off x="4856163" y="278092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8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4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80"/>
                                        <p:tgtEl>
                                          <p:spTgt spid="4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 build="p"/>
      <p:bldP spid="47124" grpId="0" build="p"/>
      <p:bldP spid="47125" grpId="0" build="p"/>
      <p:bldP spid="47126" grpId="0" animBg="1"/>
      <p:bldP spid="47127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824413" y="3698875"/>
            <a:ext cx="3990975" cy="2381250"/>
            <a:chOff x="380" y="2408"/>
            <a:chExt cx="2514" cy="1500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08"/>
              <a:ext cx="2514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1908" y="3756"/>
              <a:ext cx="568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7624763" y="53340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53340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9" name="Text Box 9" descr="Parchment"/>
          <p:cNvSpPr txBox="1">
            <a:spLocks noChangeArrowheads="1"/>
          </p:cNvSpPr>
          <p:nvPr/>
        </p:nvSpPr>
        <p:spPr bwMode="auto">
          <a:xfrm>
            <a:off x="250825" y="1312863"/>
            <a:ext cx="870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u="sng"/>
              <a:t>Example 2:</a:t>
            </a:r>
            <a:r>
              <a:rPr lang="en-GB" altLang="en-US">
                <a:solidFill>
                  <a:srgbClr val="0066FF"/>
                </a:solidFill>
              </a:rPr>
              <a:t> To construct a triangle of sides, 10 cm and 7cm with an angle of 115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51210" name="Text Box 10" descr="Parchment"/>
          <p:cNvSpPr txBox="1">
            <a:spLocks noChangeArrowheads="1"/>
          </p:cNvSpPr>
          <p:nvPr/>
        </p:nvSpPr>
        <p:spPr bwMode="auto">
          <a:xfrm>
            <a:off x="742950" y="887413"/>
            <a:ext cx="6802438" cy="37623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 To construct a triangle</a:t>
            </a:r>
            <a:r>
              <a:rPr lang="en-GB" altLang="en-US">
                <a:solidFill>
                  <a:srgbClr val="0066FF"/>
                </a:solidFill>
              </a:rPr>
              <a:t>, </a:t>
            </a:r>
            <a:r>
              <a:rPr lang="en-GB" altLang="en-US"/>
              <a:t>given </a:t>
            </a:r>
            <a:r>
              <a:rPr lang="en-GB" altLang="en-US">
                <a:solidFill>
                  <a:srgbClr val="0066FF"/>
                </a:solidFill>
              </a:rPr>
              <a:t>2 sides </a:t>
            </a:r>
            <a:r>
              <a:rPr lang="en-GB" altLang="en-US"/>
              <a:t>and an</a:t>
            </a:r>
            <a:r>
              <a:rPr lang="en-GB" altLang="en-US">
                <a:solidFill>
                  <a:srgbClr val="0066FF"/>
                </a:solidFill>
              </a:rPr>
              <a:t> angle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51211" name="Text Box 11" descr="Parchment"/>
          <p:cNvSpPr txBox="1">
            <a:spLocks noChangeArrowheads="1"/>
          </p:cNvSpPr>
          <p:nvPr/>
        </p:nvSpPr>
        <p:spPr bwMode="auto">
          <a:xfrm>
            <a:off x="322263" y="1624013"/>
            <a:ext cx="848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a straight line 10 cm long.</a:t>
            </a:r>
          </a:p>
        </p:txBody>
      </p:sp>
      <p:sp>
        <p:nvSpPr>
          <p:cNvPr id="51217" name="Text Box 17" descr="Parchment"/>
          <p:cNvSpPr txBox="1">
            <a:spLocks noChangeArrowheads="1"/>
          </p:cNvSpPr>
          <p:nvPr/>
        </p:nvSpPr>
        <p:spPr bwMode="auto">
          <a:xfrm>
            <a:off x="344488" y="196691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Use a protractor to draw an angle of 115</a:t>
            </a:r>
            <a:r>
              <a:rPr lang="en-GB" altLang="en-US" baseline="30000"/>
              <a:t>o</a:t>
            </a:r>
            <a:r>
              <a:rPr lang="en-GB" altLang="en-US"/>
              <a:t> on either end of line.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23" name="Text Box 23" descr="Parchment"/>
          <p:cNvSpPr txBox="1">
            <a:spLocks noChangeArrowheads="1"/>
          </p:cNvSpPr>
          <p:nvPr/>
        </p:nvSpPr>
        <p:spPr bwMode="auto">
          <a:xfrm>
            <a:off x="344488" y="233521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Mark off a length of 7 cm.</a:t>
            </a:r>
          </a:p>
        </p:txBody>
      </p:sp>
      <p:grpSp>
        <p:nvGrpSpPr>
          <p:cNvPr id="51224" name="Group 24"/>
          <p:cNvGrpSpPr>
            <a:grpSpLocks/>
          </p:cNvGrpSpPr>
          <p:nvPr/>
        </p:nvGrpSpPr>
        <p:grpSpPr bwMode="auto">
          <a:xfrm>
            <a:off x="836613" y="5591175"/>
            <a:ext cx="6350000" cy="584200"/>
            <a:chOff x="1137" y="3730"/>
            <a:chExt cx="4000" cy="368"/>
          </a:xfrm>
        </p:grpSpPr>
        <p:sp>
          <p:nvSpPr>
            <p:cNvPr id="51225" name="Line 25"/>
            <p:cNvSpPr>
              <a:spLocks noChangeShapeType="1"/>
            </p:cNvSpPr>
            <p:nvPr/>
          </p:nvSpPr>
          <p:spPr bwMode="auto">
            <a:xfrm>
              <a:off x="1361" y="3875"/>
              <a:ext cx="3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1226" name="Text Box 26"/>
            <p:cNvSpPr txBox="1">
              <a:spLocks noChangeArrowheads="1"/>
            </p:cNvSpPr>
            <p:nvPr/>
          </p:nvSpPr>
          <p:spPr bwMode="auto">
            <a:xfrm>
              <a:off x="1137" y="376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51227" name="Text Box 27"/>
            <p:cNvSpPr txBox="1">
              <a:spLocks noChangeArrowheads="1"/>
            </p:cNvSpPr>
            <p:nvPr/>
          </p:nvSpPr>
          <p:spPr bwMode="auto">
            <a:xfrm>
              <a:off x="4910" y="3730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2761" y="3867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10 cm</a:t>
              </a:r>
            </a:p>
          </p:txBody>
        </p:sp>
      </p:grpSp>
      <p:sp>
        <p:nvSpPr>
          <p:cNvPr id="51242" name="Freeform 42"/>
          <p:cNvSpPr>
            <a:spLocks/>
          </p:cNvSpPr>
          <p:nvPr/>
        </p:nvSpPr>
        <p:spPr bwMode="auto">
          <a:xfrm>
            <a:off x="6789738" y="1795463"/>
            <a:ext cx="1806575" cy="4025900"/>
          </a:xfrm>
          <a:custGeom>
            <a:avLst/>
            <a:gdLst>
              <a:gd name="T0" fmla="*/ 1138 w 1138"/>
              <a:gd name="T1" fmla="*/ 0 h 2536"/>
              <a:gd name="T2" fmla="*/ 0 w 1138"/>
              <a:gd name="T3" fmla="*/ 2536 h 2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38" h="2536">
                <a:moveTo>
                  <a:pt x="1138" y="0"/>
                </a:moveTo>
                <a:lnTo>
                  <a:pt x="0" y="2536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388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"/>
                                        <p:tgtEl>
                                          <p:spTgt spid="51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build="p"/>
      <p:bldP spid="51217" grpId="0" build="p"/>
      <p:bldP spid="51223" grpId="0" build="p"/>
      <p:bldP spid="512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241" name="Text Box 17" descr="Parchment"/>
          <p:cNvSpPr txBox="1">
            <a:spLocks noChangeArrowheads="1"/>
          </p:cNvSpPr>
          <p:nvPr/>
        </p:nvSpPr>
        <p:spPr bwMode="auto">
          <a:xfrm>
            <a:off x="344488" y="2335213"/>
            <a:ext cx="879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Mark off a length of 7 cm.</a:t>
            </a:r>
          </a:p>
        </p:txBody>
      </p:sp>
      <p:grpSp>
        <p:nvGrpSpPr>
          <p:cNvPr id="52251" name="Group 27"/>
          <p:cNvGrpSpPr>
            <a:grpSpLocks/>
          </p:cNvGrpSpPr>
          <p:nvPr/>
        </p:nvGrpSpPr>
        <p:grpSpPr bwMode="auto">
          <a:xfrm>
            <a:off x="250825" y="266700"/>
            <a:ext cx="8893175" cy="5908675"/>
            <a:chOff x="158" y="168"/>
            <a:chExt cx="5602" cy="3722"/>
          </a:xfrm>
        </p:grpSpPr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656" y="168"/>
              <a:ext cx="2232" cy="294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2400">
                  <a:latin typeface="Comic Sans MS" pitchFamily="66" charset="0"/>
                </a:rPr>
                <a:t>Constructions</a:t>
              </a:r>
            </a:p>
          </p:txBody>
        </p:sp>
        <p:graphicFrame>
          <p:nvGraphicFramePr>
            <p:cNvPr id="52232" name="Object 8"/>
            <p:cNvGraphicFramePr>
              <a:graphicFrameLocks noChangeAspect="1"/>
            </p:cNvGraphicFramePr>
            <p:nvPr/>
          </p:nvGraphicFramePr>
          <p:xfrm>
            <a:off x="4803" y="336"/>
            <a:ext cx="801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CorelDRAW" r:id="rId6" imgW="1605978" imgH="1160000" progId="CorelDRAW.Graphic.9">
                    <p:embed/>
                  </p:oleObj>
                </mc:Choice>
                <mc:Fallback>
                  <p:oleObj name="CorelDRAW" r:id="rId6" imgW="1605978" imgH="116000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3" y="336"/>
                          <a:ext cx="801" cy="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3" name="Text Box 9" descr="Parchment"/>
            <p:cNvSpPr txBox="1">
              <a:spLocks noChangeArrowheads="1"/>
            </p:cNvSpPr>
            <p:nvPr/>
          </p:nvSpPr>
          <p:spPr bwMode="auto">
            <a:xfrm>
              <a:off x="158" y="827"/>
              <a:ext cx="54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u="sng"/>
                <a:t>Example 2:</a:t>
              </a:r>
              <a:r>
                <a:rPr lang="en-GB" altLang="en-US">
                  <a:solidFill>
                    <a:srgbClr val="0066FF"/>
                  </a:solidFill>
                </a:rPr>
                <a:t> To construct a triangle of sides, 10 cm and 7cm with an angle of 115</a:t>
              </a:r>
              <a:r>
                <a:rPr lang="en-GB" altLang="en-US" baseline="30000">
                  <a:solidFill>
                    <a:srgbClr val="0066FF"/>
                  </a:solidFill>
                </a:rPr>
                <a:t>o</a:t>
              </a:r>
              <a:r>
                <a:rPr lang="en-GB" altLang="en-US">
                  <a:solidFill>
                    <a:srgbClr val="0066FF"/>
                  </a:solidFill>
                </a:rPr>
                <a:t>.</a:t>
              </a:r>
            </a:p>
          </p:txBody>
        </p:sp>
        <p:sp>
          <p:nvSpPr>
            <p:cNvPr id="52234" name="Text Box 10" descr="Parchment"/>
            <p:cNvSpPr txBox="1">
              <a:spLocks noChangeArrowheads="1"/>
            </p:cNvSpPr>
            <p:nvPr/>
          </p:nvSpPr>
          <p:spPr bwMode="auto">
            <a:xfrm>
              <a:off x="468" y="559"/>
              <a:ext cx="4285" cy="237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/>
                <a:t> To construct a triangle</a:t>
              </a:r>
              <a:r>
                <a:rPr lang="en-GB" altLang="en-US">
                  <a:solidFill>
                    <a:srgbClr val="0066FF"/>
                  </a:solidFill>
                </a:rPr>
                <a:t>, </a:t>
              </a:r>
              <a:r>
                <a:rPr lang="en-GB" altLang="en-US"/>
                <a:t>given </a:t>
              </a:r>
              <a:r>
                <a:rPr lang="en-GB" altLang="en-US">
                  <a:solidFill>
                    <a:srgbClr val="0066FF"/>
                  </a:solidFill>
                </a:rPr>
                <a:t>2 sides </a:t>
              </a:r>
              <a:r>
                <a:rPr lang="en-GB" altLang="en-US"/>
                <a:t>and an</a:t>
              </a:r>
              <a:r>
                <a:rPr lang="en-GB" altLang="en-US">
                  <a:solidFill>
                    <a:srgbClr val="0066FF"/>
                  </a:solidFill>
                </a:rPr>
                <a:t> angle</a:t>
              </a:r>
              <a:r>
                <a:rPr lang="en-GB" altLang="en-US"/>
                <a:t>.</a:t>
              </a:r>
              <a:endParaRPr lang="en-US" altLang="en-US"/>
            </a:p>
          </p:txBody>
        </p:sp>
        <p:sp>
          <p:nvSpPr>
            <p:cNvPr id="52235" name="Text Box 11" descr="Parchment"/>
            <p:cNvSpPr txBox="1">
              <a:spLocks noChangeArrowheads="1"/>
            </p:cNvSpPr>
            <p:nvPr/>
          </p:nvSpPr>
          <p:spPr bwMode="auto">
            <a:xfrm>
              <a:off x="203" y="1023"/>
              <a:ext cx="5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00FF"/>
                  </a:solidFill>
                </a:rPr>
                <a:t>1.</a:t>
              </a:r>
              <a:r>
                <a:rPr lang="en-GB" altLang="en-US"/>
                <a:t> Draw a straight line 10 cm long.</a:t>
              </a:r>
            </a:p>
          </p:txBody>
        </p:sp>
        <p:sp>
          <p:nvSpPr>
            <p:cNvPr id="52236" name="Text Box 12" descr="Parchment"/>
            <p:cNvSpPr txBox="1">
              <a:spLocks noChangeArrowheads="1"/>
            </p:cNvSpPr>
            <p:nvPr/>
          </p:nvSpPr>
          <p:spPr bwMode="auto">
            <a:xfrm>
              <a:off x="217" y="1239"/>
              <a:ext cx="5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 r:embed="rId5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00FF"/>
                  </a:solidFill>
                </a:rPr>
                <a:t>2.</a:t>
              </a:r>
              <a:r>
                <a:rPr lang="en-GB" altLang="en-US"/>
                <a:t> Use a protractor to draw an angle of 115</a:t>
              </a:r>
              <a:r>
                <a:rPr lang="en-GB" altLang="en-US" baseline="30000"/>
                <a:t>o</a:t>
              </a:r>
              <a:r>
                <a:rPr lang="en-GB" altLang="en-US"/>
                <a:t> on either end of line.</a:t>
              </a:r>
            </a:p>
          </p:txBody>
        </p:sp>
        <p:grpSp>
          <p:nvGrpSpPr>
            <p:cNvPr id="52242" name="Group 18"/>
            <p:cNvGrpSpPr>
              <a:grpSpLocks/>
            </p:cNvGrpSpPr>
            <p:nvPr/>
          </p:nvGrpSpPr>
          <p:grpSpPr bwMode="auto">
            <a:xfrm>
              <a:off x="527" y="3522"/>
              <a:ext cx="4000" cy="368"/>
              <a:chOff x="1137" y="3730"/>
              <a:chExt cx="4000" cy="368"/>
            </a:xfrm>
          </p:grpSpPr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>
                <a:off x="1361" y="3875"/>
                <a:ext cx="3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52244" name="Text Box 20"/>
              <p:cNvSpPr txBox="1">
                <a:spLocks noChangeArrowheads="1"/>
              </p:cNvSpPr>
              <p:nvPr/>
            </p:nvSpPr>
            <p:spPr bwMode="auto">
              <a:xfrm>
                <a:off x="1137" y="3764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A</a:t>
                </a:r>
                <a:endParaRPr lang="en-US" altLang="en-US"/>
              </a:p>
            </p:txBody>
          </p:sp>
          <p:sp>
            <p:nvSpPr>
              <p:cNvPr id="52245" name="Text Box 21"/>
              <p:cNvSpPr txBox="1">
                <a:spLocks noChangeArrowheads="1"/>
              </p:cNvSpPr>
              <p:nvPr/>
            </p:nvSpPr>
            <p:spPr bwMode="auto">
              <a:xfrm>
                <a:off x="4910" y="3730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B</a:t>
                </a:r>
                <a:endParaRPr lang="en-US" altLang="en-US"/>
              </a:p>
            </p:txBody>
          </p:sp>
          <p:sp>
            <p:nvSpPr>
              <p:cNvPr id="52246" name="Text Box 22"/>
              <p:cNvSpPr txBox="1">
                <a:spLocks noChangeArrowheads="1"/>
              </p:cNvSpPr>
              <p:nvPr/>
            </p:nvSpPr>
            <p:spPr bwMode="auto">
              <a:xfrm>
                <a:off x="2761" y="3867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10 cm</a:t>
                </a:r>
              </a:p>
            </p:txBody>
          </p:sp>
        </p:grpSp>
        <p:sp>
          <p:nvSpPr>
            <p:cNvPr id="52250" name="Freeform 26"/>
            <p:cNvSpPr>
              <a:spLocks/>
            </p:cNvSpPr>
            <p:nvPr/>
          </p:nvSpPr>
          <p:spPr bwMode="auto">
            <a:xfrm>
              <a:off x="4277" y="1131"/>
              <a:ext cx="1138" cy="2536"/>
            </a:xfrm>
            <a:custGeom>
              <a:avLst/>
              <a:gdLst>
                <a:gd name="T0" fmla="*/ 1138 w 1138"/>
                <a:gd name="T1" fmla="*/ 0 h 2536"/>
                <a:gd name="T2" fmla="*/ 0 w 1138"/>
                <a:gd name="T3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38" h="2536">
                  <a:moveTo>
                    <a:pt x="1138" y="0"/>
                  </a:moveTo>
                  <a:lnTo>
                    <a:pt x="0" y="2536"/>
                  </a:ln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2252" name="Freeform 28"/>
          <p:cNvSpPr>
            <a:spLocks/>
          </p:cNvSpPr>
          <p:nvPr/>
        </p:nvSpPr>
        <p:spPr bwMode="auto">
          <a:xfrm>
            <a:off x="1200150" y="2266950"/>
            <a:ext cx="7186613" cy="3551238"/>
          </a:xfrm>
          <a:custGeom>
            <a:avLst/>
            <a:gdLst>
              <a:gd name="T0" fmla="*/ 0 w 4527"/>
              <a:gd name="T1" fmla="*/ 2237 h 2237"/>
              <a:gd name="T2" fmla="*/ 4527 w 4527"/>
              <a:gd name="T3" fmla="*/ 0 h 22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27" h="2237">
                <a:moveTo>
                  <a:pt x="0" y="2237"/>
                </a:moveTo>
                <a:lnTo>
                  <a:pt x="452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253" name="Text Box 29" descr="Parchment"/>
          <p:cNvSpPr txBox="1">
            <a:spLocks noChangeArrowheads="1"/>
          </p:cNvSpPr>
          <p:nvPr/>
        </p:nvSpPr>
        <p:spPr bwMode="auto">
          <a:xfrm>
            <a:off x="354013" y="2670175"/>
            <a:ext cx="8358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 </a:t>
            </a:r>
            <a:r>
              <a:rPr lang="en-GB" altLang="en-US"/>
              <a:t>Join end points to form the required triangle.</a:t>
            </a:r>
          </a:p>
        </p:txBody>
      </p:sp>
      <p:grpSp>
        <p:nvGrpSpPr>
          <p:cNvPr id="52255" name="Group 31"/>
          <p:cNvGrpSpPr>
            <a:grpSpLocks/>
          </p:cNvGrpSpPr>
          <p:nvPr/>
        </p:nvGrpSpPr>
        <p:grpSpPr bwMode="auto">
          <a:xfrm>
            <a:off x="7581900" y="2095500"/>
            <a:ext cx="762000" cy="3905250"/>
            <a:chOff x="4776" y="1320"/>
            <a:chExt cx="480" cy="2460"/>
          </a:xfrm>
        </p:grpSpPr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 rot="6853920">
              <a:off x="3550" y="2550"/>
              <a:ext cx="2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254" name="Text Box 30"/>
            <p:cNvSpPr txBox="1">
              <a:spLocks noChangeArrowheads="1"/>
            </p:cNvSpPr>
            <p:nvPr/>
          </p:nvSpPr>
          <p:spPr bwMode="auto">
            <a:xfrm>
              <a:off x="4776" y="267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7 cm</a:t>
              </a:r>
            </a:p>
          </p:txBody>
        </p:sp>
      </p:grp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172200" y="539115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115</a:t>
            </a:r>
            <a:r>
              <a:rPr lang="en-GB" altLang="en-US" baseline="30000"/>
              <a:t>o</a:t>
            </a:r>
            <a:endParaRPr lang="en-GB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12118" y="3328673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0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52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2" grpId="0" animBg="1"/>
      <p:bldP spid="52253" grpId="0" build="p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Practice these techniques from</a:t>
            </a:r>
          </a:p>
          <a:p>
            <a:endParaRPr lang="en-NZ" dirty="0"/>
          </a:p>
          <a:p>
            <a:r>
              <a:rPr lang="en-NZ" dirty="0" smtClean="0"/>
              <a:t>MEP 14.3 and 14.6</a:t>
            </a:r>
          </a:p>
          <a:p>
            <a:endParaRPr lang="en-NZ" dirty="0"/>
          </a:p>
          <a:p>
            <a:r>
              <a:rPr lang="en-NZ" dirty="0" err="1" smtClean="0"/>
              <a:t>NuLake</a:t>
            </a:r>
            <a:r>
              <a:rPr lang="en-NZ" dirty="0" smtClean="0"/>
              <a:t> questions 1 – 20</a:t>
            </a:r>
          </a:p>
          <a:p>
            <a:endParaRPr lang="en-NZ" dirty="0"/>
          </a:p>
          <a:p>
            <a:r>
              <a:rPr lang="en-NZ" dirty="0" smtClean="0"/>
              <a:t>10 Ticks  Level 5 pack 3 page 7-8  triangles SSA ASA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Level 6 pack 4 page 31-32 triangles SSS, bisecting an angle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Level 6 pack 8 page 27 – 28 Perpendiculars, angle bisector</a:t>
            </a:r>
          </a:p>
          <a:p>
            <a:r>
              <a:rPr lang="en-NZ" dirty="0"/>
              <a:t> </a:t>
            </a:r>
            <a:r>
              <a:rPr lang="en-NZ" dirty="0" smtClean="0"/>
              <a:t>               Level 7 pack 5 page 3 - 6 mixed exercise </a:t>
            </a:r>
            <a:endParaRPr lang="en-NZ" dirty="0"/>
          </a:p>
        </p:txBody>
      </p:sp>
      <p:sp>
        <p:nvSpPr>
          <p:cNvPr id="3" name="TextBox 2"/>
          <p:cNvSpPr txBox="1"/>
          <p:nvPr/>
        </p:nvSpPr>
        <p:spPr>
          <a:xfrm>
            <a:off x="2456334" y="436510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688" y="404664"/>
            <a:ext cx="414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Constructions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1831" y="2492896"/>
            <a:ext cx="8229600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I can </a:t>
            </a:r>
            <a:r>
              <a:rPr lang="en-NZ" dirty="0" smtClean="0"/>
              <a:t>bisect an angle or a line</a:t>
            </a:r>
            <a:endParaRPr lang="en-NZ" dirty="0" smtClean="0"/>
          </a:p>
          <a:p>
            <a:r>
              <a:rPr lang="en-NZ" dirty="0" smtClean="0"/>
              <a:t>I can </a:t>
            </a:r>
            <a:r>
              <a:rPr lang="en-NZ" dirty="0" smtClean="0"/>
              <a:t>construct perpendiculars to a point/line</a:t>
            </a:r>
            <a:endParaRPr lang="en-NZ" dirty="0" smtClean="0"/>
          </a:p>
          <a:p>
            <a:r>
              <a:rPr lang="en-NZ" dirty="0" smtClean="0"/>
              <a:t>I can </a:t>
            </a:r>
            <a:r>
              <a:rPr lang="en-NZ" dirty="0" smtClean="0"/>
              <a:t>construct parallel lines</a:t>
            </a:r>
          </a:p>
          <a:p>
            <a:r>
              <a:rPr lang="en-NZ" dirty="0" smtClean="0"/>
              <a:t>I can construct triangles</a:t>
            </a:r>
          </a:p>
          <a:p>
            <a:r>
              <a:rPr lang="en-NZ" dirty="0" smtClean="0"/>
              <a:t>I can construct 30</a:t>
            </a:r>
            <a:r>
              <a:rPr lang="en-NZ" dirty="0" smtClean="0">
                <a:latin typeface="Comic Sans MS"/>
              </a:rPr>
              <a:t>°, </a:t>
            </a:r>
            <a:r>
              <a:rPr lang="en-NZ" dirty="0" smtClean="0"/>
              <a:t>45° and 60° angles</a:t>
            </a:r>
            <a:endParaRPr lang="en-N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23528" y="1698903"/>
            <a:ext cx="379520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Learning objectives</a:t>
            </a:r>
            <a:endParaRPr lang="en-US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0152" y="1793339"/>
            <a:ext cx="2133600" cy="365125"/>
          </a:xfrm>
        </p:spPr>
        <p:txBody>
          <a:bodyPr/>
          <a:lstStyle/>
          <a:p>
            <a:fld id="{D0B17858-06C0-4D4A-B2A7-737B290B0F46}" type="datetime1">
              <a:rPr lang="en-NZ" sz="2200" b="1" smtClean="0">
                <a:solidFill>
                  <a:schemeClr val="tx1"/>
                </a:solidFill>
              </a:rPr>
              <a:t>7/05/2014</a:t>
            </a:fld>
            <a:endParaRPr lang="en-NZ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438" y="1916832"/>
            <a:ext cx="6367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Constructions 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lines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3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7" name="Rectangle 9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3390900" cy="876300"/>
          </a:xfrm>
        </p:spPr>
        <p:txBody>
          <a:bodyPr/>
          <a:lstStyle/>
          <a:p>
            <a:r>
              <a:rPr lang="en-GB" altLang="en-US">
                <a:solidFill>
                  <a:srgbClr val="FFFFFF"/>
                </a:solidFill>
              </a:rPr>
              <a:t>Perp Bisect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62150" y="323850"/>
            <a:ext cx="5559425" cy="46166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itchFamily="66" charset="0"/>
              </a:rPr>
              <a:t>Perpendicular Bisector of a line</a:t>
            </a:r>
            <a:endParaRPr lang="en-GB" altLang="en-US" sz="2400" dirty="0">
              <a:latin typeface="Comic Sans MS" pitchFamily="66" charset="0"/>
            </a:endParaRPr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781550" y="4438650"/>
            <a:ext cx="302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168" name="Group 48"/>
          <p:cNvGrpSpPr>
            <a:grpSpLocks/>
          </p:cNvGrpSpPr>
          <p:nvPr/>
        </p:nvGrpSpPr>
        <p:grpSpPr bwMode="auto">
          <a:xfrm>
            <a:off x="4324350" y="4235455"/>
            <a:ext cx="4121150" cy="379413"/>
            <a:chOff x="2724" y="2668"/>
            <a:chExt cx="2596" cy="239"/>
          </a:xfrm>
        </p:grpSpPr>
        <p:grpSp>
          <p:nvGrpSpPr>
            <p:cNvPr id="5166" name="Group 46"/>
            <p:cNvGrpSpPr>
              <a:grpSpLocks/>
            </p:cNvGrpSpPr>
            <p:nvPr/>
          </p:nvGrpSpPr>
          <p:grpSpPr bwMode="auto">
            <a:xfrm>
              <a:off x="2724" y="2676"/>
              <a:ext cx="2238" cy="231"/>
              <a:chOff x="2724" y="2676"/>
              <a:chExt cx="2238" cy="231"/>
            </a:xfrm>
          </p:grpSpPr>
          <p:sp>
            <p:nvSpPr>
              <p:cNvPr id="5160" name="Oval 40"/>
              <p:cNvSpPr>
                <a:spLocks noChangeArrowheads="1"/>
              </p:cNvSpPr>
              <p:nvPr/>
            </p:nvSpPr>
            <p:spPr bwMode="auto">
              <a:xfrm>
                <a:off x="2992" y="276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1" name="Oval 41"/>
              <p:cNvSpPr>
                <a:spLocks noChangeArrowheads="1"/>
              </p:cNvSpPr>
              <p:nvPr/>
            </p:nvSpPr>
            <p:spPr bwMode="auto">
              <a:xfrm>
                <a:off x="4894" y="2758"/>
                <a:ext cx="68" cy="6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5163" name="Text Box 43"/>
              <p:cNvSpPr txBox="1">
                <a:spLocks noChangeArrowheads="1"/>
              </p:cNvSpPr>
              <p:nvPr/>
            </p:nvSpPr>
            <p:spPr bwMode="auto">
              <a:xfrm>
                <a:off x="2724" y="2676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Comic Sans MS" pitchFamily="66" charset="0"/>
                  </a:rPr>
                  <a:t>A</a:t>
                </a:r>
              </a:p>
            </p:txBody>
          </p:sp>
        </p:grpSp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4948" y="2668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B</a:t>
              </a:r>
            </a:p>
          </p:txBody>
        </p:sp>
      </p:grpSp>
      <p:graphicFrame>
        <p:nvGraphicFramePr>
          <p:cNvPr id="5167" name="Object 47"/>
          <p:cNvGraphicFramePr>
            <a:graphicFrameLocks noChangeAspect="1"/>
          </p:cNvGraphicFramePr>
          <p:nvPr/>
        </p:nvGraphicFramePr>
        <p:xfrm>
          <a:off x="7142163" y="5356225"/>
          <a:ext cx="1606550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63" y="5356225"/>
                        <a:ext cx="1606550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9" name="Text Box 49" descr="Parchment"/>
          <p:cNvSpPr txBox="1">
            <a:spLocks noChangeArrowheads="1"/>
          </p:cNvSpPr>
          <p:nvPr/>
        </p:nvSpPr>
        <p:spPr bwMode="auto">
          <a:xfrm>
            <a:off x="395536" y="1556792"/>
            <a:ext cx="381642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1.</a:t>
            </a:r>
            <a:r>
              <a:rPr lang="en-GB" altLang="en-US" dirty="0"/>
              <a:t> Join both points with a straight line.</a:t>
            </a:r>
          </a:p>
        </p:txBody>
      </p:sp>
      <p:graphicFrame>
        <p:nvGraphicFramePr>
          <p:cNvPr id="5170" name="Object 50"/>
          <p:cNvGraphicFramePr>
            <a:graphicFrameLocks noChangeAspect="1"/>
          </p:cNvGraphicFramePr>
          <p:nvPr/>
        </p:nvGraphicFramePr>
        <p:xfrm>
          <a:off x="4581525" y="3427413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9" imgW="667021" imgH="1080063" progId="CorelDRAW.Graphic.9">
                  <p:embed/>
                </p:oleObj>
              </mc:Choice>
              <mc:Fallback>
                <p:oleObj name="CorelDRAW" r:id="rId9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3427413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2" name="Object 52"/>
          <p:cNvGraphicFramePr>
            <a:graphicFrameLocks noChangeAspect="1"/>
          </p:cNvGraphicFramePr>
          <p:nvPr/>
        </p:nvGraphicFramePr>
        <p:xfrm>
          <a:off x="7394575" y="3397250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11" imgW="667021" imgH="1080063" progId="CorelDRAW.Graphic.9">
                  <p:embed/>
                </p:oleObj>
              </mc:Choice>
              <mc:Fallback>
                <p:oleObj name="CorelDRAW" r:id="rId11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3397250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4" name="Text Box 54" descr="Parchment"/>
          <p:cNvSpPr txBox="1">
            <a:spLocks noChangeArrowheads="1"/>
          </p:cNvSpPr>
          <p:nvPr/>
        </p:nvSpPr>
        <p:spPr bwMode="auto">
          <a:xfrm>
            <a:off x="395536" y="2204864"/>
            <a:ext cx="351377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2.</a:t>
            </a:r>
            <a:r>
              <a:rPr lang="en-GB" altLang="en-US" dirty="0"/>
              <a:t> Place compass at A, set over halfway and draw 2 arcs</a:t>
            </a:r>
          </a:p>
        </p:txBody>
      </p:sp>
      <p:sp>
        <p:nvSpPr>
          <p:cNvPr id="5182" name="Text Box 62" descr="Parchment"/>
          <p:cNvSpPr txBox="1">
            <a:spLocks noChangeArrowheads="1"/>
          </p:cNvSpPr>
          <p:nvPr/>
        </p:nvSpPr>
        <p:spPr bwMode="auto">
          <a:xfrm>
            <a:off x="395536" y="3007278"/>
            <a:ext cx="3327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3.</a:t>
            </a:r>
            <a:r>
              <a:rPr lang="en-GB" altLang="en-US" dirty="0"/>
              <a:t> Place compass at B, with same distance set and draw 2 arcs to intersect first two.</a:t>
            </a:r>
          </a:p>
        </p:txBody>
      </p:sp>
      <p:sp>
        <p:nvSpPr>
          <p:cNvPr id="5200" name="Text Box 80" descr="Parchment"/>
          <p:cNvSpPr txBox="1">
            <a:spLocks noChangeArrowheads="1"/>
          </p:cNvSpPr>
          <p:nvPr/>
        </p:nvSpPr>
        <p:spPr bwMode="auto">
          <a:xfrm>
            <a:off x="395536" y="4040490"/>
            <a:ext cx="3312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4.</a:t>
            </a:r>
            <a:r>
              <a:rPr lang="en-GB" altLang="en-US" dirty="0"/>
              <a:t> Draw the perpendicular bisector through the points of intersection.</a:t>
            </a:r>
          </a:p>
        </p:txBody>
      </p:sp>
      <p:sp>
        <p:nvSpPr>
          <p:cNvPr id="5211" name="Freeform 91"/>
          <p:cNvSpPr>
            <a:spLocks/>
          </p:cNvSpPr>
          <p:nvPr/>
        </p:nvSpPr>
        <p:spPr bwMode="auto">
          <a:xfrm>
            <a:off x="5765800" y="2908300"/>
            <a:ext cx="762000" cy="977900"/>
          </a:xfrm>
          <a:custGeom>
            <a:avLst/>
            <a:gdLst>
              <a:gd name="T0" fmla="*/ 0 w 480"/>
              <a:gd name="T1" fmla="*/ 0 h 616"/>
              <a:gd name="T2" fmla="*/ 124 w 480"/>
              <a:gd name="T3" fmla="*/ 84 h 616"/>
              <a:gd name="T4" fmla="*/ 276 w 480"/>
              <a:gd name="T5" fmla="*/ 236 h 616"/>
              <a:gd name="T6" fmla="*/ 396 w 480"/>
              <a:gd name="T7" fmla="*/ 416 h 616"/>
              <a:gd name="T8" fmla="*/ 480 w 480"/>
              <a:gd name="T9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616">
                <a:moveTo>
                  <a:pt x="0" y="0"/>
                </a:moveTo>
                <a:cubicBezTo>
                  <a:pt x="39" y="22"/>
                  <a:pt x="78" y="45"/>
                  <a:pt x="124" y="84"/>
                </a:cubicBezTo>
                <a:cubicBezTo>
                  <a:pt x="170" y="123"/>
                  <a:pt x="231" y="181"/>
                  <a:pt x="276" y="236"/>
                </a:cubicBezTo>
                <a:cubicBezTo>
                  <a:pt x="321" y="291"/>
                  <a:pt x="362" y="353"/>
                  <a:pt x="396" y="416"/>
                </a:cubicBezTo>
                <a:cubicBezTo>
                  <a:pt x="430" y="479"/>
                  <a:pt x="455" y="547"/>
                  <a:pt x="480" y="616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2" name="Freeform 92"/>
          <p:cNvSpPr>
            <a:spLocks/>
          </p:cNvSpPr>
          <p:nvPr/>
        </p:nvSpPr>
        <p:spPr bwMode="auto">
          <a:xfrm>
            <a:off x="6032500" y="2908300"/>
            <a:ext cx="850900" cy="1308100"/>
          </a:xfrm>
          <a:custGeom>
            <a:avLst/>
            <a:gdLst>
              <a:gd name="T0" fmla="*/ 536 w 536"/>
              <a:gd name="T1" fmla="*/ 0 h 824"/>
              <a:gd name="T2" fmla="*/ 408 w 536"/>
              <a:gd name="T3" fmla="*/ 80 h 824"/>
              <a:gd name="T4" fmla="*/ 300 w 536"/>
              <a:gd name="T5" fmla="*/ 184 h 824"/>
              <a:gd name="T6" fmla="*/ 188 w 536"/>
              <a:gd name="T7" fmla="*/ 328 h 824"/>
              <a:gd name="T8" fmla="*/ 108 w 536"/>
              <a:gd name="T9" fmla="*/ 464 h 824"/>
              <a:gd name="T10" fmla="*/ 32 w 536"/>
              <a:gd name="T11" fmla="*/ 656 h 824"/>
              <a:gd name="T12" fmla="*/ 0 w 536"/>
              <a:gd name="T13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" h="824">
                <a:moveTo>
                  <a:pt x="536" y="0"/>
                </a:moveTo>
                <a:cubicBezTo>
                  <a:pt x="491" y="24"/>
                  <a:pt x="447" y="49"/>
                  <a:pt x="408" y="80"/>
                </a:cubicBezTo>
                <a:cubicBezTo>
                  <a:pt x="369" y="111"/>
                  <a:pt x="337" y="143"/>
                  <a:pt x="300" y="184"/>
                </a:cubicBezTo>
                <a:cubicBezTo>
                  <a:pt x="263" y="225"/>
                  <a:pt x="220" y="281"/>
                  <a:pt x="188" y="328"/>
                </a:cubicBezTo>
                <a:cubicBezTo>
                  <a:pt x="156" y="375"/>
                  <a:pt x="134" y="409"/>
                  <a:pt x="108" y="464"/>
                </a:cubicBezTo>
                <a:cubicBezTo>
                  <a:pt x="82" y="519"/>
                  <a:pt x="50" y="596"/>
                  <a:pt x="32" y="656"/>
                </a:cubicBezTo>
                <a:cubicBezTo>
                  <a:pt x="14" y="716"/>
                  <a:pt x="6" y="797"/>
                  <a:pt x="0" y="82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4" name="Freeform 94"/>
          <p:cNvSpPr>
            <a:spLocks/>
          </p:cNvSpPr>
          <p:nvPr/>
        </p:nvSpPr>
        <p:spPr bwMode="auto">
          <a:xfrm>
            <a:off x="6057900" y="4800600"/>
            <a:ext cx="527050" cy="958850"/>
          </a:xfrm>
          <a:custGeom>
            <a:avLst/>
            <a:gdLst>
              <a:gd name="T0" fmla="*/ 0 w 332"/>
              <a:gd name="T1" fmla="*/ 0 h 604"/>
              <a:gd name="T2" fmla="*/ 48 w 332"/>
              <a:gd name="T3" fmla="*/ 180 h 604"/>
              <a:gd name="T4" fmla="*/ 124 w 332"/>
              <a:gd name="T5" fmla="*/ 344 h 604"/>
              <a:gd name="T6" fmla="*/ 224 w 332"/>
              <a:gd name="T7" fmla="*/ 484 h 604"/>
              <a:gd name="T8" fmla="*/ 332 w 332"/>
              <a:gd name="T9" fmla="*/ 604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604">
                <a:moveTo>
                  <a:pt x="0" y="0"/>
                </a:moveTo>
                <a:cubicBezTo>
                  <a:pt x="13" y="61"/>
                  <a:pt x="27" y="123"/>
                  <a:pt x="48" y="180"/>
                </a:cubicBezTo>
                <a:cubicBezTo>
                  <a:pt x="69" y="237"/>
                  <a:pt x="95" y="293"/>
                  <a:pt x="124" y="344"/>
                </a:cubicBezTo>
                <a:cubicBezTo>
                  <a:pt x="153" y="395"/>
                  <a:pt x="189" y="441"/>
                  <a:pt x="224" y="484"/>
                </a:cubicBezTo>
                <a:cubicBezTo>
                  <a:pt x="259" y="527"/>
                  <a:pt x="313" y="583"/>
                  <a:pt x="332" y="60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16" name="Freeform 96"/>
          <p:cNvSpPr>
            <a:spLocks/>
          </p:cNvSpPr>
          <p:nvPr/>
        </p:nvSpPr>
        <p:spPr bwMode="auto">
          <a:xfrm>
            <a:off x="5861050" y="4667250"/>
            <a:ext cx="736600" cy="1238250"/>
          </a:xfrm>
          <a:custGeom>
            <a:avLst/>
            <a:gdLst>
              <a:gd name="T0" fmla="*/ 464 w 464"/>
              <a:gd name="T1" fmla="*/ 0 h 780"/>
              <a:gd name="T2" fmla="*/ 424 w 464"/>
              <a:gd name="T3" fmla="*/ 196 h 780"/>
              <a:gd name="T4" fmla="*/ 344 w 464"/>
              <a:gd name="T5" fmla="*/ 384 h 780"/>
              <a:gd name="T6" fmla="*/ 288 w 464"/>
              <a:gd name="T7" fmla="*/ 480 h 780"/>
              <a:gd name="T8" fmla="*/ 188 w 464"/>
              <a:gd name="T9" fmla="*/ 608 h 780"/>
              <a:gd name="T10" fmla="*/ 0 w 464"/>
              <a:gd name="T11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4" h="780">
                <a:moveTo>
                  <a:pt x="464" y="0"/>
                </a:moveTo>
                <a:cubicBezTo>
                  <a:pt x="454" y="66"/>
                  <a:pt x="444" y="132"/>
                  <a:pt x="424" y="196"/>
                </a:cubicBezTo>
                <a:cubicBezTo>
                  <a:pt x="404" y="260"/>
                  <a:pt x="367" y="337"/>
                  <a:pt x="344" y="384"/>
                </a:cubicBezTo>
                <a:cubicBezTo>
                  <a:pt x="321" y="431"/>
                  <a:pt x="314" y="443"/>
                  <a:pt x="288" y="480"/>
                </a:cubicBezTo>
                <a:cubicBezTo>
                  <a:pt x="262" y="517"/>
                  <a:pt x="236" y="558"/>
                  <a:pt x="188" y="608"/>
                </a:cubicBezTo>
                <a:cubicBezTo>
                  <a:pt x="140" y="658"/>
                  <a:pt x="70" y="719"/>
                  <a:pt x="0" y="78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5219" name="Group 99"/>
          <p:cNvGrpSpPr>
            <a:grpSpLocks/>
          </p:cNvGrpSpPr>
          <p:nvPr/>
        </p:nvGrpSpPr>
        <p:grpSpPr bwMode="auto">
          <a:xfrm>
            <a:off x="6311900" y="3181350"/>
            <a:ext cx="193675" cy="2617788"/>
            <a:chOff x="3976" y="2004"/>
            <a:chExt cx="122" cy="1649"/>
          </a:xfrm>
        </p:grpSpPr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3976" y="2004"/>
              <a:ext cx="2" cy="1649"/>
            </a:xfrm>
            <a:custGeom>
              <a:avLst/>
              <a:gdLst>
                <a:gd name="T0" fmla="*/ 0 w 2"/>
                <a:gd name="T1" fmla="*/ 0 h 1649"/>
                <a:gd name="T2" fmla="*/ 2 w 2"/>
                <a:gd name="T3" fmla="*/ 1649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649">
                  <a:moveTo>
                    <a:pt x="0" y="0"/>
                  </a:moveTo>
                  <a:lnTo>
                    <a:pt x="2" y="164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5218" name="Rectangle 98"/>
            <p:cNvSpPr>
              <a:spLocks noChangeArrowheads="1"/>
            </p:cNvSpPr>
            <p:nvPr/>
          </p:nvSpPr>
          <p:spPr bwMode="auto">
            <a:xfrm>
              <a:off x="3978" y="2670"/>
              <a:ext cx="120" cy="1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9553" y="528002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3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5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"/>
                                        <p:tgtEl>
                                          <p:spTgt spid="5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80"/>
                                        <p:tgtEl>
                                          <p:spTgt spid="5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80"/>
                                        <p:tgtEl>
                                          <p:spTgt spid="5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2" grpId="0" animBg="1"/>
      <p:bldP spid="5169" grpId="0" build="p"/>
      <p:bldP spid="5174" grpId="0" build="p"/>
      <p:bldP spid="5182" grpId="0" build="p"/>
      <p:bldP spid="5200" grpId="0" build="p"/>
      <p:bldP spid="5211" grpId="0" animBg="1"/>
      <p:bldP spid="5212" grpId="0" animBg="1"/>
      <p:bldP spid="5214" grpId="0" animBg="1"/>
      <p:bldP spid="521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 descr="Parchment"/>
          <p:cNvSpPr txBox="1">
            <a:spLocks noChangeArrowheads="1"/>
          </p:cNvSpPr>
          <p:nvPr/>
        </p:nvSpPr>
        <p:spPr bwMode="auto">
          <a:xfrm>
            <a:off x="419100" y="1071563"/>
            <a:ext cx="835818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the perpendicular to a given line from a given point, not on the line.</a:t>
            </a:r>
            <a:endParaRPr lang="en-US" alt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705100" y="43815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7567613" y="323850"/>
          <a:ext cx="10810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3" y="323850"/>
                        <a:ext cx="108108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Text Box 11" descr="Parchment"/>
          <p:cNvSpPr txBox="1">
            <a:spLocks noChangeArrowheads="1"/>
          </p:cNvSpPr>
          <p:nvPr/>
        </p:nvSpPr>
        <p:spPr bwMode="auto">
          <a:xfrm>
            <a:off x="300038" y="1538288"/>
            <a:ext cx="7234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With centre </a:t>
            </a:r>
            <a:r>
              <a:rPr lang="en-GB" altLang="en-US">
                <a:solidFill>
                  <a:srgbClr val="0066FF"/>
                </a:solidFill>
              </a:rPr>
              <a:t>P</a:t>
            </a:r>
            <a:r>
              <a:rPr lang="en-GB" altLang="en-US"/>
              <a:t>, draw an arc of a circle that intersects AB at 2 points.</a:t>
            </a:r>
          </a:p>
        </p:txBody>
      </p:sp>
      <p:sp>
        <p:nvSpPr>
          <p:cNvPr id="29708" name="Text Box 12" descr="Parchment"/>
          <p:cNvSpPr txBox="1">
            <a:spLocks noChangeArrowheads="1"/>
          </p:cNvSpPr>
          <p:nvPr/>
        </p:nvSpPr>
        <p:spPr bwMode="auto">
          <a:xfrm>
            <a:off x="311150" y="1873250"/>
            <a:ext cx="8256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With centre C</a:t>
            </a:r>
            <a:r>
              <a:rPr lang="en-GB" altLang="en-US">
                <a:solidFill>
                  <a:srgbClr val="0066FF"/>
                </a:solidFill>
              </a:rPr>
              <a:t> </a:t>
            </a:r>
            <a:r>
              <a:rPr lang="en-GB" altLang="en-US"/>
              <a:t>and compass set over ½ distance CD draw arc below AB.</a:t>
            </a:r>
          </a:p>
        </p:txBody>
      </p:sp>
      <p:grpSp>
        <p:nvGrpSpPr>
          <p:cNvPr id="30128" name="Group 432"/>
          <p:cNvGrpSpPr>
            <a:grpSpLocks/>
          </p:cNvGrpSpPr>
          <p:nvPr/>
        </p:nvGrpSpPr>
        <p:grpSpPr bwMode="auto">
          <a:xfrm>
            <a:off x="2147888" y="3562350"/>
            <a:ext cx="5287962" cy="1103313"/>
            <a:chOff x="1101" y="2184"/>
            <a:chExt cx="3331" cy="695"/>
          </a:xfrm>
        </p:grpSpPr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1323" y="2772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1101" y="264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4205" y="264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2401" y="2184"/>
              <a:ext cx="38" cy="3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021138" y="3181350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66FF"/>
                </a:solidFill>
              </a:rPr>
              <a:t>P</a:t>
            </a:r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9909" name="Text Box 213" descr="Parchment"/>
          <p:cNvSpPr txBox="1">
            <a:spLocks noChangeArrowheads="1"/>
          </p:cNvSpPr>
          <p:nvPr/>
        </p:nvSpPr>
        <p:spPr bwMode="auto">
          <a:xfrm>
            <a:off x="293688" y="2198688"/>
            <a:ext cx="8850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With centre D and </a:t>
            </a:r>
            <a:r>
              <a:rPr lang="en-GB" altLang="en-US">
                <a:solidFill>
                  <a:srgbClr val="0066FF"/>
                </a:solidFill>
              </a:rPr>
              <a:t>same distance set</a:t>
            </a:r>
            <a:r>
              <a:rPr lang="en-GB" altLang="en-US"/>
              <a:t>, draw an arc to intersect the previous one.</a:t>
            </a:r>
            <a:endParaRPr lang="en-GB" altLang="en-US">
              <a:solidFill>
                <a:srgbClr val="0066FF"/>
              </a:solidFill>
            </a:endParaRPr>
          </a:p>
        </p:txBody>
      </p:sp>
      <p:grpSp>
        <p:nvGrpSpPr>
          <p:cNvPr id="29921" name="Group 225"/>
          <p:cNvGrpSpPr>
            <a:grpSpLocks/>
          </p:cNvGrpSpPr>
          <p:nvPr/>
        </p:nvGrpSpPr>
        <p:grpSpPr bwMode="auto">
          <a:xfrm rot="2026443">
            <a:off x="4279900" y="2690813"/>
            <a:ext cx="666750" cy="1079500"/>
            <a:chOff x="1572" y="2727"/>
            <a:chExt cx="420" cy="680"/>
          </a:xfrm>
        </p:grpSpPr>
        <p:sp>
          <p:nvSpPr>
            <p:cNvPr id="29922" name="AutoShape 22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3" name="Freeform 22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4" name="Freeform 22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5" name="Freeform 22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6" name="Freeform 23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7" name="Freeform 23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8" name="Freeform 23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29" name="Freeform 23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0" name="Freeform 23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1" name="Freeform 23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2" name="Freeform 23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3" name="Freeform 23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4" name="Freeform 23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5" name="Freeform 23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6" name="Freeform 24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7" name="Freeform 24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8" name="Freeform 24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39" name="Freeform 24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0" name="Freeform 24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1" name="Freeform 24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2" name="Freeform 24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3" name="Freeform 24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4" name="Freeform 24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5" name="Freeform 24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6" name="Freeform 25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7" name="Freeform 25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8" name="Freeform 25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49" name="Freeform 25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0" name="Freeform 25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1" name="Freeform 25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2" name="Freeform 25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3" name="Freeform 25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4" name="Freeform 25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5" name="Freeform 25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6" name="Freeform 26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7" name="Freeform 26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8" name="Freeform 26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59" name="Freeform 26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0" name="Freeform 26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1" name="Freeform 26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2" name="Freeform 26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3" name="Freeform 26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4" name="Freeform 26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5" name="Freeform 26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6" name="Freeform 27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7" name="Freeform 27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8" name="Freeform 27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69" name="Freeform 273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0" name="Freeform 27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1" name="Freeform 27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2" name="Freeform 27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3" name="Freeform 27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4" name="Freeform 27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5" name="Freeform 27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6" name="Freeform 28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7" name="Freeform 28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8" name="Freeform 28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79" name="Freeform 28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0" name="Freeform 28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1" name="Freeform 28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2" name="Freeform 28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3" name="Freeform 28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4" name="Freeform 28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5" name="Freeform 28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6" name="Freeform 29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7" name="Freeform 29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8" name="Freeform 29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89" name="Freeform 29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0" name="Freeform 29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1" name="Freeform 29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2" name="Freeform 29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3" name="Freeform 29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4" name="Freeform 29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5" name="Freeform 29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6" name="Freeform 30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7" name="Freeform 30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8" name="Freeform 30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999" name="Freeform 30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0" name="Freeform 30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1" name="Freeform 30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2" name="Freeform 30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3" name="Freeform 30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4" name="Freeform 30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5" name="Freeform 30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6" name="Freeform 31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7" name="Freeform 31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8" name="Freeform 31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09" name="Freeform 31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0" name="Freeform 31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1" name="Freeform 31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2" name="Freeform 31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3" name="Freeform 31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4" name="Freeform 31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5" name="Freeform 31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6" name="Freeform 32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7" name="Freeform 32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8" name="Freeform 32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19" name="Freeform 32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0" name="Freeform 32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1" name="Freeform 32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2" name="Freeform 32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3" name="Freeform 32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4" name="Freeform 32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5" name="Freeform 32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6" name="Freeform 33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7" name="Freeform 33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8" name="Freeform 33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29" name="Freeform 33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0" name="Freeform 33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1" name="Freeform 33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2" name="Freeform 33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3" name="Freeform 33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4" name="Freeform 33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5" name="Freeform 33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6" name="Freeform 34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7" name="Freeform 34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8" name="Freeform 34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39" name="Freeform 34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0" name="Freeform 34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1" name="Freeform 34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2" name="Freeform 34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3" name="Freeform 34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4" name="Freeform 34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5" name="Freeform 34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6" name="Freeform 35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7" name="Freeform 35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8" name="Freeform 35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49" name="Freeform 35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0" name="Freeform 35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1" name="Freeform 35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2" name="Freeform 35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3" name="Freeform 35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4" name="Freeform 35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5" name="Freeform 35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6" name="Freeform 36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7" name="Freeform 36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8" name="Freeform 36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59" name="Freeform 36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0" name="Freeform 36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1" name="Freeform 36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2" name="Freeform 36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3" name="Freeform 36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4" name="Freeform 36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5" name="Freeform 36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6" name="Freeform 37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7" name="Freeform 37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8" name="Freeform 37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69" name="Freeform 37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0" name="Freeform 37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1" name="Freeform 37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2" name="Freeform 37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3" name="Freeform 37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4" name="Freeform 37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5" name="Freeform 37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6" name="Freeform 38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7" name="Freeform 38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8" name="Freeform 38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79" name="Freeform 38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0" name="Freeform 38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1" name="Freeform 38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2" name="Freeform 38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3" name="Freeform 38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4" name="Freeform 38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5" name="Freeform 38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6" name="Freeform 39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7" name="Freeform 39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8" name="Freeform 39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89" name="Freeform 39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0" name="Freeform 39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1" name="Freeform 39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2" name="Freeform 39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3" name="Freeform 39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4" name="Freeform 39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5" name="Freeform 39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6" name="Freeform 40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7" name="Freeform 40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8" name="Freeform 40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099" name="Freeform 40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0" name="Freeform 40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1" name="Freeform 40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2" name="Freeform 40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3" name="Freeform 40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4" name="Freeform 40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5" name="Freeform 40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6" name="Freeform 41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7" name="Freeform 41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8" name="Freeform 41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09" name="Freeform 41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0" name="Freeform 41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1" name="Freeform 41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2" name="Freeform 41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3" name="Freeform 41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14" name="Freeform 41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0115" name="Rectangle 41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116" name="Rectangle 42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117" name="Rectangle 42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0118" name="Rectangle 42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30129" name="Group 433"/>
          <p:cNvGrpSpPr>
            <a:grpSpLocks/>
          </p:cNvGrpSpPr>
          <p:nvPr/>
        </p:nvGrpSpPr>
        <p:grpSpPr bwMode="auto">
          <a:xfrm>
            <a:off x="2705100" y="4205288"/>
            <a:ext cx="3111500" cy="917575"/>
            <a:chOff x="1452" y="2589"/>
            <a:chExt cx="1960" cy="578"/>
          </a:xfrm>
        </p:grpSpPr>
        <p:sp>
          <p:nvSpPr>
            <p:cNvPr id="30125" name="Freeform 429"/>
            <p:cNvSpPr>
              <a:spLocks/>
            </p:cNvSpPr>
            <p:nvPr/>
          </p:nvSpPr>
          <p:spPr bwMode="auto">
            <a:xfrm>
              <a:off x="1542" y="2589"/>
              <a:ext cx="1758" cy="578"/>
            </a:xfrm>
            <a:custGeom>
              <a:avLst/>
              <a:gdLst>
                <a:gd name="T0" fmla="*/ 0 w 1758"/>
                <a:gd name="T1" fmla="*/ 0 h 578"/>
                <a:gd name="T2" fmla="*/ 72 w 1758"/>
                <a:gd name="T3" fmla="*/ 126 h 578"/>
                <a:gd name="T4" fmla="*/ 159 w 1758"/>
                <a:gd name="T5" fmla="*/ 252 h 578"/>
                <a:gd name="T6" fmla="*/ 324 w 1758"/>
                <a:gd name="T7" fmla="*/ 399 h 578"/>
                <a:gd name="T8" fmla="*/ 504 w 1758"/>
                <a:gd name="T9" fmla="*/ 495 h 578"/>
                <a:gd name="T10" fmla="*/ 747 w 1758"/>
                <a:gd name="T11" fmla="*/ 567 h 578"/>
                <a:gd name="T12" fmla="*/ 1041 w 1758"/>
                <a:gd name="T13" fmla="*/ 561 h 578"/>
                <a:gd name="T14" fmla="*/ 1266 w 1758"/>
                <a:gd name="T15" fmla="*/ 492 h 578"/>
                <a:gd name="T16" fmla="*/ 1425 w 1758"/>
                <a:gd name="T17" fmla="*/ 411 h 578"/>
                <a:gd name="T18" fmla="*/ 1581 w 1758"/>
                <a:gd name="T19" fmla="*/ 273 h 578"/>
                <a:gd name="T20" fmla="*/ 1710 w 1758"/>
                <a:gd name="T21" fmla="*/ 111 h 578"/>
                <a:gd name="T22" fmla="*/ 1758 w 1758"/>
                <a:gd name="T2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8" h="578">
                  <a:moveTo>
                    <a:pt x="0" y="0"/>
                  </a:moveTo>
                  <a:cubicBezTo>
                    <a:pt x="22" y="42"/>
                    <a:pt x="45" y="84"/>
                    <a:pt x="72" y="126"/>
                  </a:cubicBezTo>
                  <a:cubicBezTo>
                    <a:pt x="99" y="168"/>
                    <a:pt x="117" y="206"/>
                    <a:pt x="159" y="252"/>
                  </a:cubicBezTo>
                  <a:cubicBezTo>
                    <a:pt x="201" y="298"/>
                    <a:pt x="267" y="359"/>
                    <a:pt x="324" y="399"/>
                  </a:cubicBezTo>
                  <a:cubicBezTo>
                    <a:pt x="381" y="439"/>
                    <a:pt x="434" y="467"/>
                    <a:pt x="504" y="495"/>
                  </a:cubicBezTo>
                  <a:cubicBezTo>
                    <a:pt x="574" y="523"/>
                    <a:pt x="658" y="556"/>
                    <a:pt x="747" y="567"/>
                  </a:cubicBezTo>
                  <a:cubicBezTo>
                    <a:pt x="836" y="578"/>
                    <a:pt x="955" y="573"/>
                    <a:pt x="1041" y="561"/>
                  </a:cubicBezTo>
                  <a:cubicBezTo>
                    <a:pt x="1127" y="549"/>
                    <a:pt x="1202" y="517"/>
                    <a:pt x="1266" y="492"/>
                  </a:cubicBezTo>
                  <a:cubicBezTo>
                    <a:pt x="1330" y="467"/>
                    <a:pt x="1373" y="447"/>
                    <a:pt x="1425" y="411"/>
                  </a:cubicBezTo>
                  <a:cubicBezTo>
                    <a:pt x="1477" y="375"/>
                    <a:pt x="1534" y="323"/>
                    <a:pt x="1581" y="273"/>
                  </a:cubicBezTo>
                  <a:cubicBezTo>
                    <a:pt x="1628" y="223"/>
                    <a:pt x="1681" y="156"/>
                    <a:pt x="1710" y="111"/>
                  </a:cubicBezTo>
                  <a:cubicBezTo>
                    <a:pt x="1739" y="66"/>
                    <a:pt x="1748" y="33"/>
                    <a:pt x="1758" y="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26" name="Text Box 430"/>
            <p:cNvSpPr txBox="1">
              <a:spLocks noChangeArrowheads="1"/>
            </p:cNvSpPr>
            <p:nvPr/>
          </p:nvSpPr>
          <p:spPr bwMode="auto">
            <a:xfrm>
              <a:off x="1452" y="276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D</a:t>
              </a:r>
            </a:p>
          </p:txBody>
        </p:sp>
        <p:sp>
          <p:nvSpPr>
            <p:cNvPr id="30127" name="Text Box 431"/>
            <p:cNvSpPr txBox="1">
              <a:spLocks noChangeArrowheads="1"/>
            </p:cNvSpPr>
            <p:nvPr/>
          </p:nvSpPr>
          <p:spPr bwMode="auto">
            <a:xfrm>
              <a:off x="3172" y="276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30131" name="Freeform 435"/>
          <p:cNvSpPr>
            <a:spLocks/>
          </p:cNvSpPr>
          <p:nvPr/>
        </p:nvSpPr>
        <p:spPr bwMode="auto">
          <a:xfrm>
            <a:off x="3824288" y="5243513"/>
            <a:ext cx="819150" cy="844550"/>
          </a:xfrm>
          <a:custGeom>
            <a:avLst/>
            <a:gdLst>
              <a:gd name="T0" fmla="*/ 516 w 516"/>
              <a:gd name="T1" fmla="*/ 0 h 532"/>
              <a:gd name="T2" fmla="*/ 448 w 516"/>
              <a:gd name="T3" fmla="*/ 124 h 532"/>
              <a:gd name="T4" fmla="*/ 356 w 516"/>
              <a:gd name="T5" fmla="*/ 252 h 532"/>
              <a:gd name="T6" fmla="*/ 248 w 516"/>
              <a:gd name="T7" fmla="*/ 360 h 532"/>
              <a:gd name="T8" fmla="*/ 116 w 516"/>
              <a:gd name="T9" fmla="*/ 472 h 532"/>
              <a:gd name="T10" fmla="*/ 0 w 516"/>
              <a:gd name="T11" fmla="*/ 53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6" h="532">
                <a:moveTo>
                  <a:pt x="516" y="0"/>
                </a:moveTo>
                <a:cubicBezTo>
                  <a:pt x="495" y="41"/>
                  <a:pt x="475" y="82"/>
                  <a:pt x="448" y="124"/>
                </a:cubicBezTo>
                <a:cubicBezTo>
                  <a:pt x="421" y="166"/>
                  <a:pt x="389" y="213"/>
                  <a:pt x="356" y="252"/>
                </a:cubicBezTo>
                <a:cubicBezTo>
                  <a:pt x="323" y="291"/>
                  <a:pt x="288" y="323"/>
                  <a:pt x="248" y="360"/>
                </a:cubicBezTo>
                <a:cubicBezTo>
                  <a:pt x="208" y="397"/>
                  <a:pt x="157" y="443"/>
                  <a:pt x="116" y="472"/>
                </a:cubicBezTo>
                <a:cubicBezTo>
                  <a:pt x="75" y="501"/>
                  <a:pt x="37" y="516"/>
                  <a:pt x="0" y="532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0132" name="Freeform 436"/>
          <p:cNvSpPr>
            <a:spLocks/>
          </p:cNvSpPr>
          <p:nvPr/>
        </p:nvSpPr>
        <p:spPr bwMode="auto">
          <a:xfrm>
            <a:off x="3919538" y="5440363"/>
            <a:ext cx="781050" cy="679450"/>
          </a:xfrm>
          <a:custGeom>
            <a:avLst/>
            <a:gdLst>
              <a:gd name="T0" fmla="*/ 0 w 492"/>
              <a:gd name="T1" fmla="*/ 0 h 428"/>
              <a:gd name="T2" fmla="*/ 96 w 492"/>
              <a:gd name="T3" fmla="*/ 140 h 428"/>
              <a:gd name="T4" fmla="*/ 216 w 492"/>
              <a:gd name="T5" fmla="*/ 252 h 428"/>
              <a:gd name="T6" fmla="*/ 364 w 492"/>
              <a:gd name="T7" fmla="*/ 368 h 428"/>
              <a:gd name="T8" fmla="*/ 492 w 492"/>
              <a:gd name="T9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" h="428">
                <a:moveTo>
                  <a:pt x="0" y="0"/>
                </a:moveTo>
                <a:cubicBezTo>
                  <a:pt x="30" y="49"/>
                  <a:pt x="60" y="98"/>
                  <a:pt x="96" y="140"/>
                </a:cubicBezTo>
                <a:cubicBezTo>
                  <a:pt x="132" y="182"/>
                  <a:pt x="171" y="214"/>
                  <a:pt x="216" y="252"/>
                </a:cubicBezTo>
                <a:cubicBezTo>
                  <a:pt x="261" y="290"/>
                  <a:pt x="318" y="339"/>
                  <a:pt x="364" y="368"/>
                </a:cubicBezTo>
                <a:cubicBezTo>
                  <a:pt x="410" y="397"/>
                  <a:pt x="471" y="417"/>
                  <a:pt x="492" y="428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0134" name="Text Box 438" descr="Parchment"/>
          <p:cNvSpPr txBox="1">
            <a:spLocks noChangeArrowheads="1"/>
          </p:cNvSpPr>
          <p:nvPr/>
        </p:nvSpPr>
        <p:spPr bwMode="auto">
          <a:xfrm>
            <a:off x="293688" y="2509838"/>
            <a:ext cx="8850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The line through P and the intersecting arcs is perpendicular to AB.</a:t>
            </a:r>
            <a:endParaRPr lang="en-GB" altLang="en-US">
              <a:solidFill>
                <a:srgbClr val="0066FF"/>
              </a:solidFill>
            </a:endParaRPr>
          </a:p>
        </p:txBody>
      </p:sp>
      <p:grpSp>
        <p:nvGrpSpPr>
          <p:cNvPr id="30136" name="Group 440"/>
          <p:cNvGrpSpPr>
            <a:grpSpLocks/>
          </p:cNvGrpSpPr>
          <p:nvPr/>
        </p:nvGrpSpPr>
        <p:grpSpPr bwMode="auto">
          <a:xfrm>
            <a:off x="4222750" y="2870200"/>
            <a:ext cx="241300" cy="3390900"/>
            <a:chOff x="2408" y="1748"/>
            <a:chExt cx="152" cy="2136"/>
          </a:xfrm>
        </p:grpSpPr>
        <p:sp>
          <p:nvSpPr>
            <p:cNvPr id="30133" name="Line 437"/>
            <p:cNvSpPr>
              <a:spLocks noChangeShapeType="1"/>
            </p:cNvSpPr>
            <p:nvPr/>
          </p:nvSpPr>
          <p:spPr bwMode="auto">
            <a:xfrm flipV="1">
              <a:off x="2408" y="1748"/>
              <a:ext cx="16" cy="2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35" name="Rectangle 439"/>
            <p:cNvSpPr>
              <a:spLocks noChangeArrowheads="1"/>
            </p:cNvSpPr>
            <p:nvPr/>
          </p:nvSpPr>
          <p:spPr bwMode="auto">
            <a:xfrm>
              <a:off x="2416" y="2628"/>
              <a:ext cx="14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30137" name="Group 441"/>
          <p:cNvGrpSpPr>
            <a:grpSpLocks/>
          </p:cNvGrpSpPr>
          <p:nvPr/>
        </p:nvGrpSpPr>
        <p:grpSpPr bwMode="auto">
          <a:xfrm rot="19573557" flipH="1">
            <a:off x="4776788" y="3578225"/>
            <a:ext cx="666750" cy="1079500"/>
            <a:chOff x="1572" y="2727"/>
            <a:chExt cx="420" cy="680"/>
          </a:xfrm>
        </p:grpSpPr>
        <p:sp>
          <p:nvSpPr>
            <p:cNvPr id="30138" name="AutoShape 442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39" name="Freeform 443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0" name="Freeform 444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1" name="Freeform 445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2" name="Freeform 446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3" name="Freeform 447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4" name="Freeform 448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5" name="Freeform 449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6" name="Freeform 450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7" name="Freeform 451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8" name="Freeform 452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49" name="Freeform 453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0" name="Freeform 454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1" name="Freeform 455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2" name="Freeform 456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3" name="Freeform 457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4" name="Freeform 458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5" name="Freeform 459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6" name="Freeform 460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7" name="Freeform 461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8" name="Freeform 462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59" name="Freeform 463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0" name="Freeform 464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1" name="Freeform 465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2" name="Freeform 466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3" name="Freeform 467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4" name="Freeform 468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5" name="Freeform 469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6" name="Freeform 470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7" name="Freeform 471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8" name="Freeform 472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69" name="Freeform 473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0" name="Freeform 47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1" name="Freeform 475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2" name="Freeform 47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3" name="Freeform 477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4" name="Freeform 47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5" name="Freeform 479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6" name="Freeform 48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7" name="Freeform 481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8" name="Freeform 482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79" name="Freeform 483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0" name="Freeform 484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1" name="Freeform 485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2" name="Freeform 486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3" name="Freeform 487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4" name="Freeform 488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5" name="Freeform 489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6" name="Freeform 490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7" name="Freeform 491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8" name="Freeform 492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89" name="Freeform 493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0" name="Freeform 494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1" name="Freeform 495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2" name="Freeform 496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3" name="Freeform 497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4" name="Freeform 498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5" name="Freeform 499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6" name="Freeform 500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7" name="Freeform 501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8" name="Freeform 502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199" name="Freeform 503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0" name="Freeform 504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1" name="Freeform 505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2" name="Freeform 506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3" name="Freeform 507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4" name="Freeform 508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5" name="Freeform 509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6" name="Freeform 510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7" name="Freeform 511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8" name="Freeform 512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09" name="Freeform 513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0" name="Freeform 514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1" name="Freeform 515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2" name="Freeform 516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3" name="Freeform 517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4" name="Freeform 518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5" name="Freeform 519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6" name="Freeform 520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7" name="Freeform 521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8" name="Freeform 522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19" name="Freeform 523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0" name="Freeform 524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1" name="Freeform 525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2" name="Freeform 526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3" name="Freeform 527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4" name="Freeform 528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5" name="Freeform 529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6" name="Freeform 530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7" name="Freeform 531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8" name="Freeform 532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29" name="Freeform 533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0" name="Freeform 534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1" name="Freeform 535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2" name="Freeform 536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3" name="Freeform 537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4" name="Freeform 538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5" name="Freeform 539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6" name="Freeform 540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7" name="Freeform 541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8" name="Freeform 542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39" name="Freeform 543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0" name="Freeform 544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1" name="Freeform 545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2" name="Freeform 546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3" name="Freeform 547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4" name="Freeform 548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5" name="Freeform 549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6" name="Freeform 550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7" name="Freeform 551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8" name="Freeform 552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49" name="Freeform 553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0" name="Freeform 554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1" name="Freeform 555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2" name="Freeform 556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3" name="Freeform 557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4" name="Freeform 558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5" name="Freeform 559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6" name="Freeform 560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7" name="Freeform 561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8" name="Freeform 562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59" name="Freeform 563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0" name="Freeform 564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1" name="Freeform 565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2" name="Freeform 566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3" name="Freeform 567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4" name="Freeform 568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5" name="Freeform 569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6" name="Freeform 570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7" name="Freeform 571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8" name="Freeform 572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69" name="Freeform 573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0" name="Freeform 574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1" name="Freeform 575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2" name="Freeform 576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3" name="Freeform 577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4" name="Freeform 578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5" name="Freeform 579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6" name="Freeform 580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7" name="Freeform 581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8" name="Freeform 582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79" name="Freeform 583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0" name="Freeform 584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1" name="Freeform 585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2" name="Freeform 586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3" name="Freeform 587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4" name="Freeform 588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5" name="Freeform 589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6" name="Freeform 590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7" name="Freeform 591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8" name="Freeform 592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89" name="Freeform 593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0" name="Freeform 594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1" name="Freeform 595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2" name="Freeform 596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3" name="Freeform 597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4" name="Freeform 598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5" name="Freeform 599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6" name="Freeform 600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7" name="Freeform 601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8" name="Freeform 602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299" name="Freeform 603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0" name="Freeform 604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1" name="Freeform 605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2" name="Freeform 606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3" name="Freeform 607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4" name="Freeform 608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5" name="Freeform 609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6" name="Freeform 610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7" name="Freeform 611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8" name="Freeform 612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09" name="Freeform 613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0" name="Freeform 614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1" name="Freeform 615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2" name="Freeform 616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3" name="Freeform 617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4" name="Freeform 618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5" name="Freeform 619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6" name="Freeform 620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7" name="Freeform 621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8" name="Freeform 622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19" name="Freeform 623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0" name="Freeform 624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1" name="Freeform 625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2" name="Freeform 626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3" name="Freeform 627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4" name="Freeform 628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5" name="Freeform 629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6" name="Freeform 630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7" name="Freeform 631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8" name="Freeform 63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29" name="Freeform 633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0" name="Freeform 634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0331" name="Group 635"/>
          <p:cNvGrpSpPr>
            <a:grpSpLocks/>
          </p:cNvGrpSpPr>
          <p:nvPr/>
        </p:nvGrpSpPr>
        <p:grpSpPr bwMode="auto">
          <a:xfrm rot="2026443">
            <a:off x="3078163" y="3584575"/>
            <a:ext cx="666750" cy="1079500"/>
            <a:chOff x="1572" y="2727"/>
            <a:chExt cx="420" cy="680"/>
          </a:xfrm>
        </p:grpSpPr>
        <p:sp>
          <p:nvSpPr>
            <p:cNvPr id="30332" name="AutoShape 63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3" name="Freeform 63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4" name="Freeform 63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5" name="Freeform 63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6" name="Freeform 64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7" name="Freeform 64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8" name="Freeform 64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39" name="Freeform 64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0" name="Freeform 64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1" name="Freeform 64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2" name="Freeform 64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3" name="Freeform 64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4" name="Freeform 64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5" name="Freeform 64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6" name="Freeform 65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7" name="Freeform 65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8" name="Freeform 65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49" name="Freeform 65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0" name="Freeform 65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1" name="Freeform 65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2" name="Freeform 65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3" name="Freeform 65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4" name="Freeform 65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5" name="Freeform 65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6" name="Freeform 66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7" name="Freeform 66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8" name="Freeform 66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59" name="Freeform 66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0" name="Freeform 66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1" name="Freeform 66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2" name="Freeform 66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3" name="Freeform 66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4" name="Freeform 66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5" name="Freeform 66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6" name="Freeform 67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7" name="Freeform 67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8" name="Freeform 67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69" name="Freeform 67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0" name="Freeform 67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1" name="Freeform 67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2" name="Freeform 67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3" name="Freeform 67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4" name="Freeform 67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5" name="Freeform 67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6" name="Freeform 68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7" name="Freeform 68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8" name="Freeform 68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79" name="Freeform 683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0" name="Freeform 68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1" name="Freeform 68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2" name="Freeform 68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3" name="Freeform 68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4" name="Freeform 68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5" name="Freeform 68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6" name="Freeform 69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7" name="Freeform 69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8" name="Freeform 69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89" name="Freeform 69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0" name="Freeform 69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1" name="Freeform 69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2" name="Freeform 69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3" name="Freeform 69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4" name="Freeform 69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5" name="Freeform 69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6" name="Freeform 70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7" name="Freeform 70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8" name="Freeform 70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399" name="Freeform 70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0" name="Freeform 70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1" name="Freeform 70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2" name="Freeform 70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3" name="Freeform 70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4" name="Freeform 70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5" name="Freeform 70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6" name="Freeform 71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7" name="Freeform 71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8" name="Freeform 71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09" name="Freeform 71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0" name="Freeform 71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1" name="Freeform 71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2" name="Freeform 71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3" name="Freeform 71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4" name="Freeform 71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5" name="Freeform 71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6" name="Freeform 72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7" name="Freeform 72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8" name="Freeform 72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19" name="Freeform 72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0" name="Freeform 72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1" name="Freeform 72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2" name="Freeform 72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3" name="Freeform 72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4" name="Freeform 72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5" name="Freeform 72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6" name="Freeform 73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7" name="Freeform 73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8" name="Freeform 73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29" name="Freeform 73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0" name="Freeform 73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1" name="Freeform 73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2" name="Freeform 73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3" name="Freeform 73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4" name="Freeform 73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5" name="Freeform 73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6" name="Freeform 74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7" name="Freeform 74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8" name="Freeform 74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39" name="Freeform 74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0" name="Freeform 74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1" name="Freeform 74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2" name="Freeform 74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3" name="Freeform 74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4" name="Freeform 74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5" name="Freeform 74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6" name="Freeform 75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7" name="Freeform 75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8" name="Freeform 75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49" name="Freeform 75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0" name="Freeform 75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1" name="Freeform 75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2" name="Freeform 75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3" name="Freeform 75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4" name="Freeform 75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5" name="Freeform 75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6" name="Freeform 76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7" name="Freeform 76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8" name="Freeform 76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59" name="Freeform 76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0" name="Freeform 76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1" name="Freeform 76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2" name="Freeform 76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3" name="Freeform 76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4" name="Freeform 76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5" name="Freeform 76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6" name="Freeform 77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7" name="Freeform 77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8" name="Freeform 77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69" name="Freeform 77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0" name="Freeform 77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1" name="Freeform 77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2" name="Freeform 77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3" name="Freeform 77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4" name="Freeform 77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5" name="Freeform 77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6" name="Freeform 78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7" name="Freeform 78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8" name="Freeform 78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79" name="Freeform 78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0" name="Freeform 78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1" name="Freeform 78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2" name="Freeform 78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3" name="Freeform 78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4" name="Freeform 78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5" name="Freeform 78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6" name="Freeform 79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7" name="Freeform 79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8" name="Freeform 79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89" name="Freeform 79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0" name="Freeform 79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1" name="Freeform 79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2" name="Freeform 79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3" name="Freeform 79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4" name="Freeform 79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5" name="Freeform 79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6" name="Freeform 80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7" name="Freeform 80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8" name="Freeform 80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499" name="Freeform 80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0" name="Freeform 80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1" name="Freeform 80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2" name="Freeform 80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3" name="Freeform 80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4" name="Freeform 80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5" name="Freeform 80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6" name="Freeform 81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7" name="Freeform 81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8" name="Freeform 81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09" name="Freeform 81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0" name="Freeform 81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1" name="Freeform 81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2" name="Freeform 81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3" name="Freeform 81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4" name="Freeform 81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5" name="Freeform 81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6" name="Freeform 82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7" name="Freeform 82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8" name="Freeform 82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19" name="Freeform 82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0" name="Freeform 82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1" name="Freeform 82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2" name="Freeform 82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3" name="Freeform 82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0524" name="Freeform 82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10" name="TextBox 609"/>
          <p:cNvSpPr txBox="1"/>
          <p:nvPr/>
        </p:nvSpPr>
        <p:spPr>
          <a:xfrm>
            <a:off x="4991998" y="5280025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80"/>
                                        <p:tgtEl>
                                          <p:spTgt spid="29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80"/>
                                        <p:tgtEl>
                                          <p:spTgt spid="3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0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uild="p"/>
      <p:bldP spid="29708" grpId="0" build="p"/>
      <p:bldP spid="29909" grpId="0" build="p"/>
      <p:bldP spid="30131" grpId="0" animBg="1"/>
      <p:bldP spid="30132" grpId="0" animBg="1"/>
      <p:bldP spid="30134" grpId="0" build="p"/>
      <p:bldP spid="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1" name="Rectangle 1413"/>
          <p:cNvSpPr>
            <a:spLocks noGrp="1" noChangeArrowheads="1"/>
          </p:cNvSpPr>
          <p:nvPr>
            <p:ph type="title" idx="4294967295"/>
          </p:nvPr>
        </p:nvSpPr>
        <p:spPr>
          <a:xfrm>
            <a:off x="5981700" y="5284788"/>
            <a:ext cx="2724150" cy="1104900"/>
          </a:xfrm>
        </p:spPr>
        <p:txBody>
          <a:bodyPr/>
          <a:lstStyle/>
          <a:p>
            <a:r>
              <a:rPr lang="en-GB" altLang="en-US">
                <a:solidFill>
                  <a:schemeClr val="bg1"/>
                </a:solidFill>
              </a:rPr>
              <a:t>Parallel</a:t>
            </a:r>
          </a:p>
        </p:txBody>
      </p:sp>
      <p:sp>
        <p:nvSpPr>
          <p:cNvPr id="27656" name="Text Box 8" descr="Parchment"/>
          <p:cNvSpPr txBox="1">
            <a:spLocks noChangeArrowheads="1"/>
          </p:cNvSpPr>
          <p:nvPr/>
        </p:nvSpPr>
        <p:spPr bwMode="auto">
          <a:xfrm>
            <a:off x="476250" y="1052513"/>
            <a:ext cx="713898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 line through a given point </a:t>
            </a:r>
            <a:r>
              <a:rPr lang="en-GB" altLang="en-US">
                <a:solidFill>
                  <a:srgbClr val="0066FF"/>
                </a:solidFill>
              </a:rPr>
              <a:t> P, parallel</a:t>
            </a:r>
            <a:r>
              <a:rPr lang="en-GB" altLang="en-US"/>
              <a:t> to a given line.</a:t>
            </a:r>
            <a:endParaRPr lang="en-US" alt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7" name="Text Box 209" descr="Parchment"/>
          <p:cNvSpPr txBox="1">
            <a:spLocks noChangeArrowheads="1"/>
          </p:cNvSpPr>
          <p:nvPr/>
        </p:nvSpPr>
        <p:spPr bwMode="auto">
          <a:xfrm>
            <a:off x="466725" y="15859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Mark off any 2 points on line AB.</a:t>
            </a:r>
          </a:p>
        </p:txBody>
      </p:sp>
      <p:sp>
        <p:nvSpPr>
          <p:cNvPr id="27858" name="Text Box 210" descr="Parchment"/>
          <p:cNvSpPr txBox="1">
            <a:spLocks noChangeArrowheads="1"/>
          </p:cNvSpPr>
          <p:nvPr/>
        </p:nvSpPr>
        <p:spPr bwMode="auto">
          <a:xfrm>
            <a:off x="477838" y="1920875"/>
            <a:ext cx="6275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With centre </a:t>
            </a:r>
            <a:r>
              <a:rPr lang="en-GB" altLang="en-US">
                <a:solidFill>
                  <a:srgbClr val="0066FF"/>
                </a:solidFill>
              </a:rPr>
              <a:t>P </a:t>
            </a:r>
            <a:r>
              <a:rPr lang="en-GB" altLang="en-US"/>
              <a:t>and radius CD draw an arc adjacent to P.</a:t>
            </a:r>
          </a:p>
        </p:txBody>
      </p:sp>
      <p:grpSp>
        <p:nvGrpSpPr>
          <p:cNvPr id="28849" name="Group 1201"/>
          <p:cNvGrpSpPr>
            <a:grpSpLocks/>
          </p:cNvGrpSpPr>
          <p:nvPr/>
        </p:nvGrpSpPr>
        <p:grpSpPr bwMode="auto">
          <a:xfrm>
            <a:off x="2090738" y="3448050"/>
            <a:ext cx="5287962" cy="1846263"/>
            <a:chOff x="1317" y="2172"/>
            <a:chExt cx="3331" cy="1163"/>
          </a:xfrm>
        </p:grpSpPr>
        <p:sp>
          <p:nvSpPr>
            <p:cNvPr id="27854" name="Line 206"/>
            <p:cNvSpPr>
              <a:spLocks noChangeShapeType="1"/>
            </p:cNvSpPr>
            <p:nvPr/>
          </p:nvSpPr>
          <p:spPr bwMode="auto">
            <a:xfrm>
              <a:off x="1539" y="3228"/>
              <a:ext cx="2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7855" name="Text Box 207"/>
            <p:cNvSpPr txBox="1">
              <a:spLocks noChangeArrowheads="1"/>
            </p:cNvSpPr>
            <p:nvPr/>
          </p:nvSpPr>
          <p:spPr bwMode="auto">
            <a:xfrm>
              <a:off x="1317" y="310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7856" name="Text Box 208"/>
            <p:cNvSpPr txBox="1">
              <a:spLocks noChangeArrowheads="1"/>
            </p:cNvSpPr>
            <p:nvPr/>
          </p:nvSpPr>
          <p:spPr bwMode="auto">
            <a:xfrm>
              <a:off x="4421" y="3104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  <p:sp>
          <p:nvSpPr>
            <p:cNvPr id="27860" name="Oval 212"/>
            <p:cNvSpPr>
              <a:spLocks noChangeArrowheads="1"/>
            </p:cNvSpPr>
            <p:nvPr/>
          </p:nvSpPr>
          <p:spPr bwMode="auto">
            <a:xfrm>
              <a:off x="2305" y="2412"/>
              <a:ext cx="38" cy="3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7861" name="Text Box 213"/>
            <p:cNvSpPr txBox="1">
              <a:spLocks noChangeArrowheads="1"/>
            </p:cNvSpPr>
            <p:nvPr/>
          </p:nvSpPr>
          <p:spPr bwMode="auto">
            <a:xfrm>
              <a:off x="2185" y="2172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66FF"/>
                  </a:solidFill>
                </a:rPr>
                <a:t>P</a:t>
              </a:r>
              <a:endParaRPr lang="en-US" altLang="en-US">
                <a:solidFill>
                  <a:srgbClr val="0066FF"/>
                </a:solidFill>
              </a:endParaRPr>
            </a:p>
          </p:txBody>
        </p:sp>
      </p:grpSp>
      <p:grpSp>
        <p:nvGrpSpPr>
          <p:cNvPr id="28061" name="Group 413"/>
          <p:cNvGrpSpPr>
            <a:grpSpLocks/>
          </p:cNvGrpSpPr>
          <p:nvPr/>
        </p:nvGrpSpPr>
        <p:grpSpPr bwMode="auto">
          <a:xfrm rot="-1300599">
            <a:off x="3267075" y="2808288"/>
            <a:ext cx="666750" cy="1079500"/>
            <a:chOff x="1572" y="2727"/>
            <a:chExt cx="420" cy="680"/>
          </a:xfrm>
        </p:grpSpPr>
        <p:sp>
          <p:nvSpPr>
            <p:cNvPr id="28062" name="AutoShape 414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3" name="Freeform 415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4" name="Freeform 416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5" name="Freeform 417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6" name="Freeform 418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7" name="Freeform 419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8" name="Freeform 420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69" name="Freeform 421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0" name="Freeform 422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1" name="Freeform 423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2" name="Freeform 424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3" name="Freeform 425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4" name="Freeform 426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5" name="Freeform 427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6" name="Freeform 428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7" name="Freeform 429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8" name="Freeform 430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79" name="Freeform 431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0" name="Freeform 432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1" name="Freeform 433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2" name="Freeform 434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3" name="Freeform 435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4" name="Freeform 436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5" name="Freeform 437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6" name="Freeform 438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7" name="Freeform 439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8" name="Freeform 440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89" name="Freeform 441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0" name="Freeform 442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1" name="Freeform 443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2" name="Freeform 444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3" name="Freeform 445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4" name="Freeform 446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5" name="Freeform 447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6" name="Freeform 44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7" name="Freeform 449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8" name="Freeform 450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099" name="Freeform 451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0" name="Freeform 45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1" name="Freeform 453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2" name="Freeform 454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3" name="Freeform 455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4" name="Freeform 456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5" name="Freeform 457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6" name="Freeform 458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7" name="Freeform 459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8" name="Freeform 460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09" name="Freeform 461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0" name="Freeform 462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1" name="Freeform 463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2" name="Freeform 464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3" name="Freeform 465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4" name="Freeform 466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5" name="Freeform 467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6" name="Freeform 468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7" name="Freeform 469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8" name="Freeform 470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19" name="Freeform 471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0" name="Freeform 472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1" name="Freeform 473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2" name="Freeform 474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3" name="Freeform 475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4" name="Freeform 476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5" name="Freeform 477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6" name="Freeform 478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7" name="Freeform 479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8" name="Freeform 480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29" name="Freeform 481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0" name="Freeform 482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1" name="Freeform 483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2" name="Freeform 484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3" name="Freeform 485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4" name="Freeform 486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5" name="Freeform 487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6" name="Freeform 488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7" name="Freeform 489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8" name="Freeform 490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39" name="Freeform 491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0" name="Freeform 492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1" name="Freeform 493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2" name="Freeform 494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3" name="Freeform 495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4" name="Freeform 496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5" name="Freeform 497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6" name="Freeform 498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7" name="Freeform 499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8" name="Freeform 500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49" name="Freeform 501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0" name="Freeform 502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1" name="Freeform 503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2" name="Freeform 504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3" name="Freeform 505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4" name="Freeform 506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5" name="Freeform 507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6" name="Freeform 508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7" name="Freeform 509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8" name="Freeform 510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59" name="Freeform 511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0" name="Freeform 512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1" name="Freeform 513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2" name="Freeform 514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3" name="Freeform 515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4" name="Freeform 516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5" name="Freeform 517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6" name="Freeform 518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7" name="Freeform 519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8" name="Freeform 520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69" name="Freeform 521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0" name="Freeform 522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1" name="Freeform 523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2" name="Freeform 524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3" name="Freeform 525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4" name="Freeform 526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5" name="Freeform 527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6" name="Freeform 528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7" name="Freeform 529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8" name="Freeform 530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79" name="Freeform 531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0" name="Freeform 532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1" name="Freeform 533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2" name="Freeform 534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3" name="Freeform 535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4" name="Freeform 536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5" name="Freeform 537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6" name="Freeform 538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7" name="Freeform 539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8" name="Freeform 540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89" name="Freeform 541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0" name="Freeform 542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1" name="Freeform 543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2" name="Freeform 544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3" name="Freeform 545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4" name="Freeform 546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5" name="Freeform 547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6" name="Freeform 548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7" name="Freeform 549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8" name="Freeform 550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199" name="Freeform 551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0" name="Freeform 552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1" name="Freeform 553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2" name="Freeform 554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3" name="Freeform 555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4" name="Freeform 556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5" name="Freeform 557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6" name="Freeform 558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7" name="Freeform 559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8" name="Freeform 560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09" name="Freeform 561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0" name="Freeform 562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1" name="Freeform 563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2" name="Freeform 564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3" name="Freeform 565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4" name="Freeform 566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5" name="Freeform 567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6" name="Freeform 568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7" name="Freeform 569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8" name="Freeform 570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19" name="Freeform 571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0" name="Freeform 572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1" name="Freeform 573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2" name="Freeform 574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3" name="Freeform 575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4" name="Freeform 576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5" name="Freeform 577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6" name="Freeform 578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7" name="Freeform 579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8" name="Freeform 580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29" name="Freeform 581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0" name="Freeform 582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1" name="Freeform 583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2" name="Freeform 584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3" name="Freeform 585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4" name="Freeform 586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5" name="Freeform 587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6" name="Freeform 588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7" name="Freeform 589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8" name="Freeform 59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39" name="Freeform 591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0" name="Freeform 592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1" name="Freeform 593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2" name="Freeform 594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3" name="Freeform 595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4" name="Freeform 596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5" name="Freeform 597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6" name="Freeform 598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7" name="Freeform 599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8" name="Freeform 600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49" name="Freeform 601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0" name="Freeform 602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1" name="Freeform 603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2" name="Freeform 604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3" name="Freeform 605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254" name="Freeform 606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8258" name="Text Box 610" descr="Parchment"/>
          <p:cNvSpPr txBox="1">
            <a:spLocks noChangeArrowheads="1"/>
          </p:cNvSpPr>
          <p:nvPr/>
        </p:nvSpPr>
        <p:spPr bwMode="auto">
          <a:xfrm>
            <a:off x="460375" y="2246313"/>
            <a:ext cx="7519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With centre D and radius PC draw an arc to intersect the first one.</a:t>
            </a:r>
            <a:endParaRPr lang="en-GB" altLang="en-US">
              <a:solidFill>
                <a:srgbClr val="0066FF"/>
              </a:solidFill>
            </a:endParaRPr>
          </a:p>
        </p:txBody>
      </p:sp>
      <p:sp>
        <p:nvSpPr>
          <p:cNvPr id="28259" name="Text Box 611" descr="Parchment"/>
          <p:cNvSpPr txBox="1">
            <a:spLocks noChangeArrowheads="1"/>
          </p:cNvSpPr>
          <p:nvPr/>
        </p:nvSpPr>
        <p:spPr bwMode="auto">
          <a:xfrm>
            <a:off x="466725" y="2576513"/>
            <a:ext cx="809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The line through </a:t>
            </a:r>
            <a:r>
              <a:rPr lang="en-GB" altLang="en-US">
                <a:solidFill>
                  <a:srgbClr val="0066FF"/>
                </a:solidFill>
              </a:rPr>
              <a:t>P</a:t>
            </a:r>
            <a:r>
              <a:rPr lang="en-GB" altLang="en-US"/>
              <a:t> and the point of intersection </a:t>
            </a:r>
            <a:r>
              <a:rPr lang="en-GB" altLang="en-US">
                <a:solidFill>
                  <a:srgbClr val="0066FF"/>
                </a:solidFill>
              </a:rPr>
              <a:t>is parallel to AB.</a:t>
            </a:r>
          </a:p>
        </p:txBody>
      </p:sp>
      <p:grpSp>
        <p:nvGrpSpPr>
          <p:cNvPr id="28856" name="Group 1208"/>
          <p:cNvGrpSpPr>
            <a:grpSpLocks/>
          </p:cNvGrpSpPr>
          <p:nvPr/>
        </p:nvGrpSpPr>
        <p:grpSpPr bwMode="auto">
          <a:xfrm>
            <a:off x="3038475" y="5057775"/>
            <a:ext cx="3054350" cy="500063"/>
            <a:chOff x="1914" y="3186"/>
            <a:chExt cx="1924" cy="315"/>
          </a:xfrm>
        </p:grpSpPr>
        <p:grpSp>
          <p:nvGrpSpPr>
            <p:cNvPr id="28854" name="Group 1206"/>
            <p:cNvGrpSpPr>
              <a:grpSpLocks/>
            </p:cNvGrpSpPr>
            <p:nvPr/>
          </p:nvGrpSpPr>
          <p:grpSpPr bwMode="auto">
            <a:xfrm>
              <a:off x="1914" y="3186"/>
              <a:ext cx="282" cy="315"/>
              <a:chOff x="1914" y="3186"/>
              <a:chExt cx="282" cy="315"/>
            </a:xfrm>
          </p:grpSpPr>
          <p:sp>
            <p:nvSpPr>
              <p:cNvPr id="28850" name="Line 1202"/>
              <p:cNvSpPr>
                <a:spLocks noChangeShapeType="1"/>
              </p:cNvSpPr>
              <p:nvPr/>
            </p:nvSpPr>
            <p:spPr bwMode="auto">
              <a:xfrm>
                <a:off x="2028" y="3186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8852" name="Text Box 1204"/>
              <p:cNvSpPr txBox="1">
                <a:spLocks noChangeArrowheads="1"/>
              </p:cNvSpPr>
              <p:nvPr/>
            </p:nvSpPr>
            <p:spPr bwMode="auto">
              <a:xfrm>
                <a:off x="1914" y="3270"/>
                <a:ext cx="2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C</a:t>
                </a:r>
              </a:p>
            </p:txBody>
          </p:sp>
        </p:grpSp>
        <p:grpSp>
          <p:nvGrpSpPr>
            <p:cNvPr id="28855" name="Group 1207"/>
            <p:cNvGrpSpPr>
              <a:grpSpLocks/>
            </p:cNvGrpSpPr>
            <p:nvPr/>
          </p:nvGrpSpPr>
          <p:grpSpPr bwMode="auto">
            <a:xfrm>
              <a:off x="3556" y="3196"/>
              <a:ext cx="282" cy="297"/>
              <a:chOff x="3556" y="3196"/>
              <a:chExt cx="282" cy="297"/>
            </a:xfrm>
          </p:grpSpPr>
          <p:sp>
            <p:nvSpPr>
              <p:cNvPr id="28851" name="Line 1203"/>
              <p:cNvSpPr>
                <a:spLocks noChangeShapeType="1"/>
              </p:cNvSpPr>
              <p:nvPr/>
            </p:nvSpPr>
            <p:spPr bwMode="auto">
              <a:xfrm>
                <a:off x="3652" y="3196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28853" name="Text Box 1205"/>
              <p:cNvSpPr txBox="1">
                <a:spLocks noChangeArrowheads="1"/>
              </p:cNvSpPr>
              <p:nvPr/>
            </p:nvSpPr>
            <p:spPr bwMode="auto">
              <a:xfrm>
                <a:off x="3556" y="3262"/>
                <a:ext cx="2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/>
                  <a:t>D</a:t>
                </a:r>
              </a:p>
            </p:txBody>
          </p:sp>
        </p:grpSp>
      </p:grpSp>
      <p:sp>
        <p:nvSpPr>
          <p:cNvPr id="28857" name="Freeform 1209"/>
          <p:cNvSpPr>
            <a:spLocks/>
          </p:cNvSpPr>
          <p:nvPr/>
        </p:nvSpPr>
        <p:spPr bwMode="auto">
          <a:xfrm>
            <a:off x="6134100" y="3048000"/>
            <a:ext cx="138113" cy="1568450"/>
          </a:xfrm>
          <a:custGeom>
            <a:avLst/>
            <a:gdLst>
              <a:gd name="T0" fmla="*/ 8 w 87"/>
              <a:gd name="T1" fmla="*/ 0 h 988"/>
              <a:gd name="T2" fmla="*/ 56 w 87"/>
              <a:gd name="T3" fmla="*/ 192 h 988"/>
              <a:gd name="T4" fmla="*/ 80 w 87"/>
              <a:gd name="T5" fmla="*/ 348 h 988"/>
              <a:gd name="T6" fmla="*/ 84 w 87"/>
              <a:gd name="T7" fmla="*/ 500 h 988"/>
              <a:gd name="T8" fmla="*/ 64 w 87"/>
              <a:gd name="T9" fmla="*/ 740 h 988"/>
              <a:gd name="T10" fmla="*/ 32 w 87"/>
              <a:gd name="T11" fmla="*/ 900 h 988"/>
              <a:gd name="T12" fmla="*/ 0 w 87"/>
              <a:gd name="T13" fmla="*/ 98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988">
                <a:moveTo>
                  <a:pt x="8" y="0"/>
                </a:moveTo>
                <a:cubicBezTo>
                  <a:pt x="26" y="67"/>
                  <a:pt x="44" y="134"/>
                  <a:pt x="56" y="192"/>
                </a:cubicBezTo>
                <a:cubicBezTo>
                  <a:pt x="68" y="250"/>
                  <a:pt x="75" y="297"/>
                  <a:pt x="80" y="348"/>
                </a:cubicBezTo>
                <a:cubicBezTo>
                  <a:pt x="85" y="399"/>
                  <a:pt x="87" y="435"/>
                  <a:pt x="84" y="500"/>
                </a:cubicBezTo>
                <a:cubicBezTo>
                  <a:pt x="81" y="565"/>
                  <a:pt x="73" y="673"/>
                  <a:pt x="64" y="740"/>
                </a:cubicBezTo>
                <a:cubicBezTo>
                  <a:pt x="55" y="807"/>
                  <a:pt x="43" y="859"/>
                  <a:pt x="32" y="900"/>
                </a:cubicBezTo>
                <a:cubicBezTo>
                  <a:pt x="21" y="941"/>
                  <a:pt x="10" y="964"/>
                  <a:pt x="0" y="988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8860" name="Freeform 1212"/>
          <p:cNvSpPr>
            <a:spLocks/>
          </p:cNvSpPr>
          <p:nvPr/>
        </p:nvSpPr>
        <p:spPr bwMode="auto">
          <a:xfrm>
            <a:off x="5595938" y="3775075"/>
            <a:ext cx="1233487" cy="463550"/>
          </a:xfrm>
          <a:custGeom>
            <a:avLst/>
            <a:gdLst>
              <a:gd name="T0" fmla="*/ 0 w 777"/>
              <a:gd name="T1" fmla="*/ 10 h 292"/>
              <a:gd name="T2" fmla="*/ 120 w 777"/>
              <a:gd name="T3" fmla="*/ 1 h 292"/>
              <a:gd name="T4" fmla="*/ 243 w 777"/>
              <a:gd name="T5" fmla="*/ 4 h 292"/>
              <a:gd name="T6" fmla="*/ 363 w 777"/>
              <a:gd name="T7" fmla="*/ 28 h 292"/>
              <a:gd name="T8" fmla="*/ 513 w 777"/>
              <a:gd name="T9" fmla="*/ 85 h 292"/>
              <a:gd name="T10" fmla="*/ 657 w 777"/>
              <a:gd name="T11" fmla="*/ 175 h 292"/>
              <a:gd name="T12" fmla="*/ 777 w 777"/>
              <a:gd name="T13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7" h="292">
                <a:moveTo>
                  <a:pt x="0" y="10"/>
                </a:moveTo>
                <a:cubicBezTo>
                  <a:pt x="40" y="6"/>
                  <a:pt x="80" y="2"/>
                  <a:pt x="120" y="1"/>
                </a:cubicBezTo>
                <a:cubicBezTo>
                  <a:pt x="160" y="0"/>
                  <a:pt x="203" y="0"/>
                  <a:pt x="243" y="4"/>
                </a:cubicBezTo>
                <a:cubicBezTo>
                  <a:pt x="283" y="8"/>
                  <a:pt x="318" y="15"/>
                  <a:pt x="363" y="28"/>
                </a:cubicBezTo>
                <a:cubicBezTo>
                  <a:pt x="408" y="41"/>
                  <a:pt x="464" y="61"/>
                  <a:pt x="513" y="85"/>
                </a:cubicBezTo>
                <a:cubicBezTo>
                  <a:pt x="562" y="109"/>
                  <a:pt x="613" y="141"/>
                  <a:pt x="657" y="175"/>
                </a:cubicBezTo>
                <a:cubicBezTo>
                  <a:pt x="701" y="209"/>
                  <a:pt x="739" y="250"/>
                  <a:pt x="777" y="292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8861" name="Line 1213"/>
          <p:cNvSpPr>
            <a:spLocks noChangeShapeType="1"/>
          </p:cNvSpPr>
          <p:nvPr/>
        </p:nvSpPr>
        <p:spPr bwMode="auto">
          <a:xfrm>
            <a:off x="1936750" y="3848100"/>
            <a:ext cx="647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8863" name="Group 1215"/>
          <p:cNvGrpSpPr>
            <a:grpSpLocks/>
          </p:cNvGrpSpPr>
          <p:nvPr/>
        </p:nvGrpSpPr>
        <p:grpSpPr bwMode="auto">
          <a:xfrm rot="-1300599">
            <a:off x="5378450" y="4062413"/>
            <a:ext cx="666750" cy="1079500"/>
            <a:chOff x="1572" y="2727"/>
            <a:chExt cx="420" cy="680"/>
          </a:xfrm>
        </p:grpSpPr>
        <p:sp>
          <p:nvSpPr>
            <p:cNvPr id="28864" name="AutoShape 1216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5" name="Freeform 1217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6" name="Freeform 1218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7" name="Freeform 1219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8" name="Freeform 1220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69" name="Freeform 1221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0" name="Freeform 1222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1" name="Freeform 1223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2" name="Freeform 1224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3" name="Freeform 1225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4" name="Freeform 1226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5" name="Freeform 1227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6" name="Freeform 1228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7" name="Freeform 1229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8" name="Freeform 1230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79" name="Freeform 1231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0" name="Freeform 1232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1" name="Freeform 1233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2" name="Freeform 1234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3" name="Freeform 1235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4" name="Freeform 1236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5" name="Freeform 1237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6" name="Freeform 1238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7" name="Freeform 1239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8" name="Freeform 1240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89" name="Freeform 1241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0" name="Freeform 1242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1" name="Freeform 1243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2" name="Freeform 1244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3" name="Freeform 1245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4" name="Freeform 1246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5" name="Freeform 1247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6" name="Freeform 1248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7" name="Freeform 1249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8" name="Freeform 1250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899" name="Freeform 1251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0" name="Freeform 1252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1" name="Freeform 1253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2" name="Freeform 1254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3" name="Freeform 1255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4" name="Freeform 1256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5" name="Freeform 1257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6" name="Freeform 1258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7" name="Freeform 1259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8" name="Freeform 1260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09" name="Freeform 1261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0" name="Freeform 1262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1" name="Freeform 1263"/>
            <p:cNvSpPr>
              <a:spLocks/>
            </p:cNvSpPr>
            <p:nvPr/>
          </p:nvSpPr>
          <p:spPr bwMode="auto">
            <a:xfrm flipH="1" flipV="1"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2" name="Freeform 1264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3" name="Freeform 1265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4" name="Freeform 1266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5" name="Freeform 1267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6" name="Freeform 1268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7" name="Freeform 1269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8" name="Freeform 1270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19" name="Freeform 1271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0" name="Freeform 1272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1" name="Freeform 1273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2" name="Freeform 1274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3" name="Freeform 1275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4" name="Freeform 1276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5" name="Freeform 1277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6" name="Freeform 1278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7" name="Freeform 1279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8" name="Freeform 1280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29" name="Freeform 1281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0" name="Freeform 1282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1" name="Freeform 1283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2" name="Freeform 1284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3" name="Freeform 1285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4" name="Freeform 1286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5" name="Freeform 1287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6" name="Freeform 1288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7" name="Freeform 1289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8" name="Freeform 1290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39" name="Freeform 1291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0" name="Freeform 1292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1" name="Freeform 1293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2" name="Freeform 1294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3" name="Freeform 1295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4" name="Freeform 1296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5" name="Freeform 1297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6" name="Freeform 1298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7" name="Freeform 1299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8" name="Freeform 1300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49" name="Freeform 1301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0" name="Freeform 1302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1" name="Freeform 1303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2" name="Freeform 1304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3" name="Freeform 1305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4" name="Freeform 1306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5" name="Freeform 1307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6" name="Freeform 1308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7" name="Freeform 1309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8" name="Freeform 1310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59" name="Freeform 1311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0" name="Freeform 1312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1" name="Freeform 1313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2" name="Freeform 1314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3" name="Freeform 1315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4" name="Freeform 1316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5" name="Freeform 1317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6" name="Freeform 1318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7" name="Freeform 1319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8" name="Freeform 1320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69" name="Freeform 1321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0" name="Freeform 1322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1" name="Freeform 1323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2" name="Freeform 1324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3" name="Freeform 1325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4" name="Freeform 1326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5" name="Freeform 1327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6" name="Freeform 1328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7" name="Freeform 1329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8" name="Freeform 1330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79" name="Freeform 1331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0" name="Freeform 1332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1" name="Freeform 1333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2" name="Freeform 1334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3" name="Freeform 1335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4" name="Freeform 1336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5" name="Freeform 1337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6" name="Freeform 1338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7" name="Freeform 1339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8" name="Freeform 1340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89" name="Freeform 1341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0" name="Freeform 1342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1" name="Freeform 1343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2" name="Freeform 1344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3" name="Freeform 1345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4" name="Freeform 1346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5" name="Freeform 1347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6" name="Freeform 1348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7" name="Freeform 1349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8" name="Freeform 1350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8999" name="Freeform 1351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0" name="Freeform 1352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1" name="Freeform 1353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2" name="Freeform 1354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3" name="Freeform 1355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4" name="Freeform 1356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5" name="Freeform 1357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6" name="Freeform 1358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7" name="Freeform 1359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8" name="Freeform 1360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09" name="Freeform 1361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0" name="Freeform 1362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1" name="Freeform 1363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2" name="Freeform 1364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3" name="Freeform 1365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4" name="Freeform 1366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5" name="Freeform 1367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6" name="Freeform 1368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7" name="Freeform 1369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8" name="Freeform 1370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19" name="Freeform 1371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0" name="Freeform 1372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1" name="Freeform 1373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2" name="Freeform 1374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3" name="Freeform 1375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4" name="Freeform 1376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5" name="Freeform 1377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6" name="Freeform 1378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7" name="Freeform 1379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8" name="Freeform 1380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29" name="Freeform 1381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0" name="Freeform 1382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1" name="Freeform 1383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2" name="Freeform 1384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3" name="Freeform 1385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4" name="Freeform 1386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5" name="Freeform 1387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6" name="Freeform 1388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7" name="Freeform 1389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8" name="Freeform 1390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39" name="Freeform 1391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0" name="Freeform 1392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1" name="Freeform 1393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2" name="Freeform 1394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3" name="Freeform 1395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4" name="Freeform 1396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5" name="Freeform 1397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6" name="Freeform 1398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7" name="Freeform 1399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8" name="Freeform 1400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49" name="Freeform 1401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0" name="Freeform 1402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1" name="Freeform 1403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2" name="Freeform 1404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3" name="Freeform 1405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4" name="Freeform 140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5" name="Freeform 1407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9056" name="Freeform 1408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9057" name="Rectangle 140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058" name="Rectangle 141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059" name="Rectangle 141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9060" name="Rectangle 141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8" name="TextBox 417"/>
          <p:cNvSpPr txBox="1"/>
          <p:nvPr/>
        </p:nvSpPr>
        <p:spPr>
          <a:xfrm>
            <a:off x="4669781" y="58052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6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7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27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2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2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7" grpId="0" build="p"/>
      <p:bldP spid="27858" grpId="0" build="p"/>
      <p:bldP spid="28258" grpId="0" build="p"/>
      <p:bldP spid="28259" grpId="0" build="p"/>
      <p:bldP spid="28857" grpId="0" animBg="1"/>
      <p:bldP spid="28860" grpId="0" animBg="1"/>
      <p:bldP spid="28861" grpId="0" animBg="1"/>
      <p:bldP spid="4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438" y="1916832"/>
            <a:ext cx="6367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Constructions </a:t>
            </a:r>
          </a:p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angles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5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5" name="Rectangle 57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648200" cy="1028700"/>
          </a:xfrm>
        </p:spPr>
        <p:txBody>
          <a:bodyPr/>
          <a:lstStyle/>
          <a:p>
            <a:r>
              <a:rPr lang="en-GB" altLang="en-US">
                <a:solidFill>
                  <a:srgbClr val="FFFFFF"/>
                </a:solidFill>
              </a:rPr>
              <a:t>Angle  Bisect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90800" y="32385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latin typeface="Comic Sans MS" pitchFamily="66" charset="0"/>
              </a:rPr>
              <a:t>Angle Bisector</a:t>
            </a:r>
            <a:endParaRPr lang="en-GB" altLang="en-US" sz="2400" dirty="0">
              <a:latin typeface="Comic Sans MS" pitchFamily="66" charset="0"/>
            </a:endParaRPr>
          </a:p>
        </p:txBody>
      </p: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5130800" y="3276600"/>
            <a:ext cx="2317750" cy="2043113"/>
            <a:chOff x="3232" y="2064"/>
            <a:chExt cx="1460" cy="1287"/>
          </a:xfrm>
        </p:grpSpPr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3400" y="3136"/>
              <a:ext cx="1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398" y="2220"/>
              <a:ext cx="1018" cy="916"/>
            </a:xfrm>
            <a:custGeom>
              <a:avLst/>
              <a:gdLst>
                <a:gd name="T0" fmla="*/ 0 w 1018"/>
                <a:gd name="T1" fmla="*/ 916 h 916"/>
                <a:gd name="T2" fmla="*/ 1018 w 1018"/>
                <a:gd name="T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18" h="916">
                  <a:moveTo>
                    <a:pt x="0" y="916"/>
                  </a:moveTo>
                  <a:lnTo>
                    <a:pt x="10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3232" y="3104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A</a:t>
              </a:r>
            </a:p>
          </p:txBody>
        </p:sp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4468" y="312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B</a:t>
              </a:r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4168" y="2064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Comic Sans MS" pitchFamily="66" charset="0"/>
                </a:rPr>
                <a:t>C</a:t>
              </a:r>
            </a:p>
          </p:txBody>
        </p:sp>
      </p:grpSp>
      <p:graphicFrame>
        <p:nvGraphicFramePr>
          <p:cNvPr id="6192" name="Object 48"/>
          <p:cNvGraphicFramePr>
            <a:graphicFrameLocks noChangeAspect="1"/>
          </p:cNvGraphicFramePr>
          <p:nvPr/>
        </p:nvGraphicFramePr>
        <p:xfrm>
          <a:off x="7613650" y="5678488"/>
          <a:ext cx="11874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orelDRAW" r:id="rId6" imgW="1605978" imgH="1160000" progId="CorelDRAW.Graphic.9">
                  <p:embed/>
                </p:oleObj>
              </mc:Choice>
              <mc:Fallback>
                <p:oleObj name="CorelDRAW" r:id="rId6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5678488"/>
                        <a:ext cx="11874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DAB9A8">
                  <a:gamma/>
                  <a:shade val="66275"/>
                  <a:invGamma/>
                </a:srgbClr>
              </a:gs>
              <a:gs pos="50000">
                <a:srgbClr val="DAB9A8"/>
              </a:gs>
              <a:gs pos="100000">
                <a:srgbClr val="DAB9A8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aphicFrame>
        <p:nvGraphicFramePr>
          <p:cNvPr id="6198" name="Object 54"/>
          <p:cNvGraphicFramePr>
            <a:graphicFrameLocks noChangeAspect="1"/>
          </p:cNvGraphicFramePr>
          <p:nvPr/>
        </p:nvGraphicFramePr>
        <p:xfrm>
          <a:off x="5176838" y="3932238"/>
          <a:ext cx="6667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orelDRAW" r:id="rId8" imgW="667021" imgH="1080063" progId="CorelDRAW.Graphic.9">
                  <p:embed/>
                </p:oleObj>
              </mc:Choice>
              <mc:Fallback>
                <p:oleObj name="CorelDRAW" r:id="rId8" imgW="667021" imgH="1080063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3932238"/>
                        <a:ext cx="6667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9" name="Text Box 55" descr="Parchment"/>
          <p:cNvSpPr txBox="1">
            <a:spLocks noChangeArrowheads="1"/>
          </p:cNvSpPr>
          <p:nvPr/>
        </p:nvSpPr>
        <p:spPr bwMode="auto">
          <a:xfrm>
            <a:off x="428625" y="1844824"/>
            <a:ext cx="497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1.</a:t>
            </a:r>
            <a:r>
              <a:rPr lang="en-GB" altLang="en-US" dirty="0"/>
              <a:t> Place compass at A and draw an arc crossing both arms.</a:t>
            </a:r>
          </a:p>
        </p:txBody>
      </p:sp>
      <p:sp>
        <p:nvSpPr>
          <p:cNvPr id="6200" name="Text Box 56" descr="Parchment"/>
          <p:cNvSpPr txBox="1">
            <a:spLocks noChangeArrowheads="1"/>
          </p:cNvSpPr>
          <p:nvPr/>
        </p:nvSpPr>
        <p:spPr bwMode="auto">
          <a:xfrm>
            <a:off x="401864" y="2617787"/>
            <a:ext cx="49911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2.</a:t>
            </a:r>
            <a:r>
              <a:rPr lang="en-GB" altLang="en-US" dirty="0"/>
              <a:t> Place compass on each intersection and set at a fixed distance. Then draw 2 arcs that intersect.</a:t>
            </a:r>
          </a:p>
        </p:txBody>
      </p:sp>
      <p:sp>
        <p:nvSpPr>
          <p:cNvPr id="6216" name="Freeform 72"/>
          <p:cNvSpPr>
            <a:spLocks/>
          </p:cNvSpPr>
          <p:nvPr/>
        </p:nvSpPr>
        <p:spPr bwMode="auto">
          <a:xfrm>
            <a:off x="6162675" y="3814763"/>
            <a:ext cx="609600" cy="1643062"/>
          </a:xfrm>
          <a:custGeom>
            <a:avLst/>
            <a:gdLst>
              <a:gd name="T0" fmla="*/ 0 w 384"/>
              <a:gd name="T1" fmla="*/ 0 h 1035"/>
              <a:gd name="T2" fmla="*/ 126 w 384"/>
              <a:gd name="T3" fmla="*/ 99 h 1035"/>
              <a:gd name="T4" fmla="*/ 243 w 384"/>
              <a:gd name="T5" fmla="*/ 249 h 1035"/>
              <a:gd name="T6" fmla="*/ 324 w 384"/>
              <a:gd name="T7" fmla="*/ 408 h 1035"/>
              <a:gd name="T8" fmla="*/ 372 w 384"/>
              <a:gd name="T9" fmla="*/ 588 h 1035"/>
              <a:gd name="T10" fmla="*/ 384 w 384"/>
              <a:gd name="T11" fmla="*/ 732 h 1035"/>
              <a:gd name="T12" fmla="*/ 369 w 384"/>
              <a:gd name="T13" fmla="*/ 888 h 1035"/>
              <a:gd name="T14" fmla="*/ 327 w 384"/>
              <a:gd name="T1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" h="1035">
                <a:moveTo>
                  <a:pt x="0" y="0"/>
                </a:moveTo>
                <a:cubicBezTo>
                  <a:pt x="43" y="29"/>
                  <a:pt x="86" y="58"/>
                  <a:pt x="126" y="99"/>
                </a:cubicBezTo>
                <a:cubicBezTo>
                  <a:pt x="166" y="140"/>
                  <a:pt x="210" y="198"/>
                  <a:pt x="243" y="249"/>
                </a:cubicBezTo>
                <a:cubicBezTo>
                  <a:pt x="276" y="300"/>
                  <a:pt x="303" y="352"/>
                  <a:pt x="324" y="408"/>
                </a:cubicBezTo>
                <a:cubicBezTo>
                  <a:pt x="345" y="464"/>
                  <a:pt x="362" y="534"/>
                  <a:pt x="372" y="588"/>
                </a:cubicBezTo>
                <a:cubicBezTo>
                  <a:pt x="382" y="642"/>
                  <a:pt x="384" y="682"/>
                  <a:pt x="384" y="732"/>
                </a:cubicBezTo>
                <a:cubicBezTo>
                  <a:pt x="384" y="782"/>
                  <a:pt x="378" y="838"/>
                  <a:pt x="369" y="888"/>
                </a:cubicBezTo>
                <a:cubicBezTo>
                  <a:pt x="360" y="938"/>
                  <a:pt x="343" y="986"/>
                  <a:pt x="327" y="1035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27" name="Freeform 283"/>
          <p:cNvSpPr>
            <a:spLocks/>
          </p:cNvSpPr>
          <p:nvPr/>
        </p:nvSpPr>
        <p:spPr bwMode="auto">
          <a:xfrm>
            <a:off x="5891213" y="562451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29" name="Freeform 285"/>
          <p:cNvSpPr>
            <a:spLocks/>
          </p:cNvSpPr>
          <p:nvPr/>
        </p:nvSpPr>
        <p:spPr bwMode="auto">
          <a:xfrm>
            <a:off x="5910263" y="5614988"/>
            <a:ext cx="1587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0" name="Freeform 286"/>
          <p:cNvSpPr>
            <a:spLocks/>
          </p:cNvSpPr>
          <p:nvPr/>
        </p:nvSpPr>
        <p:spPr bwMode="auto">
          <a:xfrm>
            <a:off x="5900738" y="5624513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4" name="Freeform 290"/>
          <p:cNvSpPr>
            <a:spLocks/>
          </p:cNvSpPr>
          <p:nvPr/>
        </p:nvSpPr>
        <p:spPr bwMode="auto">
          <a:xfrm>
            <a:off x="5910263" y="5634038"/>
            <a:ext cx="9525" cy="9525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5" name="Freeform 291"/>
          <p:cNvSpPr>
            <a:spLocks/>
          </p:cNvSpPr>
          <p:nvPr/>
        </p:nvSpPr>
        <p:spPr bwMode="auto">
          <a:xfrm>
            <a:off x="5919788" y="5634038"/>
            <a:ext cx="1587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6" name="Freeform 292"/>
          <p:cNvSpPr>
            <a:spLocks/>
          </p:cNvSpPr>
          <p:nvPr/>
        </p:nvSpPr>
        <p:spPr bwMode="auto">
          <a:xfrm>
            <a:off x="5900738" y="56530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7" name="Freeform 293"/>
          <p:cNvSpPr>
            <a:spLocks/>
          </p:cNvSpPr>
          <p:nvPr/>
        </p:nvSpPr>
        <p:spPr bwMode="auto">
          <a:xfrm>
            <a:off x="5910263" y="5653088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39" name="Freeform 295"/>
          <p:cNvSpPr>
            <a:spLocks/>
          </p:cNvSpPr>
          <p:nvPr/>
        </p:nvSpPr>
        <p:spPr bwMode="auto">
          <a:xfrm>
            <a:off x="5910263" y="5653088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0" name="Freeform 296"/>
          <p:cNvSpPr>
            <a:spLocks/>
          </p:cNvSpPr>
          <p:nvPr/>
        </p:nvSpPr>
        <p:spPr bwMode="auto">
          <a:xfrm>
            <a:off x="5910263" y="5653088"/>
            <a:ext cx="9525" cy="9525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2" name="Freeform 298"/>
          <p:cNvSpPr>
            <a:spLocks/>
          </p:cNvSpPr>
          <p:nvPr/>
        </p:nvSpPr>
        <p:spPr bwMode="auto">
          <a:xfrm>
            <a:off x="5910263" y="5662613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4" name="Freeform 300"/>
          <p:cNvSpPr>
            <a:spLocks/>
          </p:cNvSpPr>
          <p:nvPr/>
        </p:nvSpPr>
        <p:spPr bwMode="auto">
          <a:xfrm>
            <a:off x="5929313" y="5662613"/>
            <a:ext cx="1587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5" name="Freeform 301"/>
          <p:cNvSpPr>
            <a:spLocks/>
          </p:cNvSpPr>
          <p:nvPr/>
        </p:nvSpPr>
        <p:spPr bwMode="auto">
          <a:xfrm>
            <a:off x="5910263" y="56816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6" name="Freeform 302"/>
          <p:cNvSpPr>
            <a:spLocks/>
          </p:cNvSpPr>
          <p:nvPr/>
        </p:nvSpPr>
        <p:spPr bwMode="auto">
          <a:xfrm>
            <a:off x="5910263" y="5681663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7" name="Freeform 303"/>
          <p:cNvSpPr>
            <a:spLocks/>
          </p:cNvSpPr>
          <p:nvPr/>
        </p:nvSpPr>
        <p:spPr bwMode="auto">
          <a:xfrm>
            <a:off x="5919788" y="5681663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48" name="Freeform 304"/>
          <p:cNvSpPr>
            <a:spLocks/>
          </p:cNvSpPr>
          <p:nvPr/>
        </p:nvSpPr>
        <p:spPr bwMode="auto">
          <a:xfrm>
            <a:off x="5910263" y="5691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1" name="Freeform 307"/>
          <p:cNvSpPr>
            <a:spLocks/>
          </p:cNvSpPr>
          <p:nvPr/>
        </p:nvSpPr>
        <p:spPr bwMode="auto">
          <a:xfrm>
            <a:off x="5910263" y="5691188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2" name="Freeform 308"/>
          <p:cNvSpPr>
            <a:spLocks/>
          </p:cNvSpPr>
          <p:nvPr/>
        </p:nvSpPr>
        <p:spPr bwMode="auto">
          <a:xfrm>
            <a:off x="5910263" y="5691188"/>
            <a:ext cx="9525" cy="9525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1 h 1"/>
              <a:gd name="T12" fmla="*/ 1 w 1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4" name="Freeform 310"/>
          <p:cNvSpPr>
            <a:spLocks/>
          </p:cNvSpPr>
          <p:nvPr/>
        </p:nvSpPr>
        <p:spPr bwMode="auto">
          <a:xfrm>
            <a:off x="5891213" y="5614988"/>
            <a:ext cx="1587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5" name="Freeform 311"/>
          <p:cNvSpPr>
            <a:spLocks/>
          </p:cNvSpPr>
          <p:nvPr/>
        </p:nvSpPr>
        <p:spPr bwMode="auto">
          <a:xfrm>
            <a:off x="5891213" y="5614988"/>
            <a:ext cx="9525" cy="952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  <a:gd name="T10" fmla="*/ 1 w 1"/>
              <a:gd name="T11" fmla="*/ 0 h 1"/>
              <a:gd name="T12" fmla="*/ 1 w 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459" name="Freeform 315"/>
          <p:cNvSpPr>
            <a:spLocks/>
          </p:cNvSpPr>
          <p:nvPr/>
        </p:nvSpPr>
        <p:spPr bwMode="auto">
          <a:xfrm>
            <a:off x="5919788" y="5700713"/>
            <a:ext cx="1587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6705" name="Group 561"/>
          <p:cNvGrpSpPr>
            <a:grpSpLocks/>
          </p:cNvGrpSpPr>
          <p:nvPr/>
        </p:nvGrpSpPr>
        <p:grpSpPr bwMode="auto">
          <a:xfrm>
            <a:off x="6205538" y="3001963"/>
            <a:ext cx="1001712" cy="3033712"/>
            <a:chOff x="3909" y="1891"/>
            <a:chExt cx="631" cy="1911"/>
          </a:xfrm>
        </p:grpSpPr>
        <p:graphicFrame>
          <p:nvGraphicFramePr>
            <p:cNvPr id="6217" name="Object 73"/>
            <p:cNvGraphicFramePr>
              <a:graphicFrameLocks noChangeAspect="1"/>
            </p:cNvGraphicFramePr>
            <p:nvPr/>
          </p:nvGraphicFramePr>
          <p:xfrm>
            <a:off x="3909" y="1891"/>
            <a:ext cx="420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CorelDRAW" r:id="rId11" imgW="667021" imgH="1080063" progId="CorelDRAW.Graphic.9">
                    <p:embed/>
                  </p:oleObj>
                </mc:Choice>
                <mc:Fallback>
                  <p:oleObj name="CorelDRAW" r:id="rId11" imgW="667021" imgH="1080063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9" y="1891"/>
                          <a:ext cx="420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04" name="Group 560"/>
            <p:cNvGrpSpPr>
              <a:grpSpLocks/>
            </p:cNvGrpSpPr>
            <p:nvPr/>
          </p:nvGrpSpPr>
          <p:grpSpPr bwMode="auto">
            <a:xfrm>
              <a:off x="4120" y="3122"/>
              <a:ext cx="420" cy="680"/>
              <a:chOff x="4120" y="3122"/>
              <a:chExt cx="420" cy="680"/>
            </a:xfrm>
          </p:grpSpPr>
          <p:grpSp>
            <p:nvGrpSpPr>
              <p:cNvPr id="6463" name="Group 319"/>
              <p:cNvGrpSpPr>
                <a:grpSpLocks noChangeAspect="1"/>
              </p:cNvGrpSpPr>
              <p:nvPr/>
            </p:nvGrpSpPr>
            <p:grpSpPr bwMode="auto">
              <a:xfrm flipV="1">
                <a:off x="4120" y="3122"/>
                <a:ext cx="420" cy="680"/>
                <a:chOff x="2557" y="3047"/>
                <a:chExt cx="420" cy="680"/>
              </a:xfrm>
            </p:grpSpPr>
            <p:sp>
              <p:nvSpPr>
                <p:cNvPr id="6462" name="AutoShape 31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57" y="3047"/>
                  <a:ext cx="420" cy="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grpSp>
              <p:nvGrpSpPr>
                <p:cNvPr id="6664" name="Group 520"/>
                <p:cNvGrpSpPr>
                  <a:grpSpLocks/>
                </p:cNvGrpSpPr>
                <p:nvPr/>
              </p:nvGrpSpPr>
              <p:grpSpPr bwMode="auto">
                <a:xfrm>
                  <a:off x="2563" y="3053"/>
                  <a:ext cx="408" cy="666"/>
                  <a:chOff x="2563" y="3053"/>
                  <a:chExt cx="408" cy="666"/>
                </a:xfrm>
              </p:grpSpPr>
              <p:sp>
                <p:nvSpPr>
                  <p:cNvPr id="6464" name="Freeform 320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144" cy="252"/>
                  </a:xfrm>
                  <a:custGeom>
                    <a:avLst/>
                    <a:gdLst>
                      <a:gd name="T0" fmla="*/ 24 w 24"/>
                      <a:gd name="T1" fmla="*/ 39 h 42"/>
                      <a:gd name="T2" fmla="*/ 23 w 24"/>
                      <a:gd name="T3" fmla="*/ 40 h 42"/>
                      <a:gd name="T4" fmla="*/ 22 w 24"/>
                      <a:gd name="T5" fmla="*/ 40 h 42"/>
                      <a:gd name="T6" fmla="*/ 21 w 24"/>
                      <a:gd name="T7" fmla="*/ 41 h 42"/>
                      <a:gd name="T8" fmla="*/ 20 w 24"/>
                      <a:gd name="T9" fmla="*/ 41 h 42"/>
                      <a:gd name="T10" fmla="*/ 18 w 24"/>
                      <a:gd name="T11" fmla="*/ 42 h 42"/>
                      <a:gd name="T12" fmla="*/ 17 w 24"/>
                      <a:gd name="T13" fmla="*/ 42 h 42"/>
                      <a:gd name="T14" fmla="*/ 15 w 24"/>
                      <a:gd name="T15" fmla="*/ 42 h 42"/>
                      <a:gd name="T16" fmla="*/ 13 w 24"/>
                      <a:gd name="T17" fmla="*/ 38 h 42"/>
                      <a:gd name="T18" fmla="*/ 10 w 24"/>
                      <a:gd name="T19" fmla="*/ 31 h 42"/>
                      <a:gd name="T20" fmla="*/ 7 w 24"/>
                      <a:gd name="T21" fmla="*/ 23 h 42"/>
                      <a:gd name="T22" fmla="*/ 4 w 24"/>
                      <a:gd name="T23" fmla="*/ 16 h 42"/>
                      <a:gd name="T24" fmla="*/ 2 w 24"/>
                      <a:gd name="T25" fmla="*/ 11 h 42"/>
                      <a:gd name="T26" fmla="*/ 1 w 24"/>
                      <a:gd name="T27" fmla="*/ 9 h 42"/>
                      <a:gd name="T28" fmla="*/ 0 w 24"/>
                      <a:gd name="T29" fmla="*/ 6 h 42"/>
                      <a:gd name="T30" fmla="*/ 0 w 24"/>
                      <a:gd name="T31" fmla="*/ 5 h 42"/>
                      <a:gd name="T32" fmla="*/ 0 w 24"/>
                      <a:gd name="T33" fmla="*/ 4 h 42"/>
                      <a:gd name="T34" fmla="*/ 0 w 24"/>
                      <a:gd name="T35" fmla="*/ 3 h 42"/>
                      <a:gd name="T36" fmla="*/ 0 w 24"/>
                      <a:gd name="T37" fmla="*/ 3 h 42"/>
                      <a:gd name="T38" fmla="*/ 1 w 24"/>
                      <a:gd name="T39" fmla="*/ 2 h 42"/>
                      <a:gd name="T40" fmla="*/ 1 w 24"/>
                      <a:gd name="T41" fmla="*/ 2 h 42"/>
                      <a:gd name="T42" fmla="*/ 2 w 24"/>
                      <a:gd name="T43" fmla="*/ 1 h 42"/>
                      <a:gd name="T44" fmla="*/ 3 w 24"/>
                      <a:gd name="T45" fmla="*/ 1 h 42"/>
                      <a:gd name="T46" fmla="*/ 3 w 24"/>
                      <a:gd name="T47" fmla="*/ 0 h 42"/>
                      <a:gd name="T48" fmla="*/ 4 w 24"/>
                      <a:gd name="T49" fmla="*/ 0 h 42"/>
                      <a:gd name="T50" fmla="*/ 5 w 24"/>
                      <a:gd name="T51" fmla="*/ 0 h 42"/>
                      <a:gd name="T52" fmla="*/ 6 w 24"/>
                      <a:gd name="T53" fmla="*/ 0 h 42"/>
                      <a:gd name="T54" fmla="*/ 6 w 24"/>
                      <a:gd name="T55" fmla="*/ 0 h 42"/>
                      <a:gd name="T56" fmla="*/ 7 w 24"/>
                      <a:gd name="T57" fmla="*/ 0 h 42"/>
                      <a:gd name="T58" fmla="*/ 8 w 24"/>
                      <a:gd name="T59" fmla="*/ 0 h 42"/>
                      <a:gd name="T60" fmla="*/ 8 w 24"/>
                      <a:gd name="T61" fmla="*/ 0 h 42"/>
                      <a:gd name="T62" fmla="*/ 9 w 24"/>
                      <a:gd name="T63" fmla="*/ 1 h 42"/>
                      <a:gd name="T64" fmla="*/ 10 w 24"/>
                      <a:gd name="T65" fmla="*/ 1 h 42"/>
                      <a:gd name="T66" fmla="*/ 10 w 24"/>
                      <a:gd name="T67" fmla="*/ 2 h 42"/>
                      <a:gd name="T68" fmla="*/ 11 w 24"/>
                      <a:gd name="T69" fmla="*/ 2 h 42"/>
                      <a:gd name="T70" fmla="*/ 11 w 24"/>
                      <a:gd name="T71" fmla="*/ 3 h 42"/>
                      <a:gd name="T72" fmla="*/ 12 w 24"/>
                      <a:gd name="T73" fmla="*/ 6 h 42"/>
                      <a:gd name="T74" fmla="*/ 14 w 24"/>
                      <a:gd name="T75" fmla="*/ 10 h 42"/>
                      <a:gd name="T76" fmla="*/ 16 w 24"/>
                      <a:gd name="T77" fmla="*/ 16 h 42"/>
                      <a:gd name="T78" fmla="*/ 19 w 24"/>
                      <a:gd name="T79" fmla="*/ 24 h 42"/>
                      <a:gd name="T80" fmla="*/ 22 w 24"/>
                      <a:gd name="T81" fmla="*/ 30 h 42"/>
                      <a:gd name="T82" fmla="*/ 24 w 24"/>
                      <a:gd name="T83" fmla="*/ 36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4" h="42">
                        <a:moveTo>
                          <a:pt x="24" y="38"/>
                        </a:moveTo>
                        <a:lnTo>
                          <a:pt x="24" y="39"/>
                        </a:lnTo>
                        <a:lnTo>
                          <a:pt x="23" y="39"/>
                        </a:lnTo>
                        <a:lnTo>
                          <a:pt x="23" y="40"/>
                        </a:lnTo>
                        <a:lnTo>
                          <a:pt x="22" y="40"/>
                        </a:lnTo>
                        <a:lnTo>
                          <a:pt x="22" y="40"/>
                        </a:lnTo>
                        <a:lnTo>
                          <a:pt x="21" y="41"/>
                        </a:lnTo>
                        <a:lnTo>
                          <a:pt x="21" y="41"/>
                        </a:lnTo>
                        <a:lnTo>
                          <a:pt x="20" y="41"/>
                        </a:lnTo>
                        <a:lnTo>
                          <a:pt x="20" y="41"/>
                        </a:lnTo>
                        <a:lnTo>
                          <a:pt x="19" y="41"/>
                        </a:lnTo>
                        <a:lnTo>
                          <a:pt x="18" y="42"/>
                        </a:lnTo>
                        <a:lnTo>
                          <a:pt x="18" y="42"/>
                        </a:lnTo>
                        <a:lnTo>
                          <a:pt x="17" y="42"/>
                        </a:lnTo>
                        <a:lnTo>
                          <a:pt x="16" y="42"/>
                        </a:lnTo>
                        <a:lnTo>
                          <a:pt x="15" y="42"/>
                        </a:lnTo>
                        <a:lnTo>
                          <a:pt x="15" y="41"/>
                        </a:lnTo>
                        <a:lnTo>
                          <a:pt x="13" y="38"/>
                        </a:lnTo>
                        <a:lnTo>
                          <a:pt x="12" y="35"/>
                        </a:lnTo>
                        <a:lnTo>
                          <a:pt x="10" y="31"/>
                        </a:lnTo>
                        <a:lnTo>
                          <a:pt x="9" y="27"/>
                        </a:lnTo>
                        <a:lnTo>
                          <a:pt x="7" y="23"/>
                        </a:lnTo>
                        <a:lnTo>
                          <a:pt x="5" y="19"/>
                        </a:lnTo>
                        <a:lnTo>
                          <a:pt x="4" y="16"/>
                        </a:lnTo>
                        <a:lnTo>
                          <a:pt x="2" y="12"/>
                        </a:lnTo>
                        <a:lnTo>
                          <a:pt x="2" y="11"/>
                        </a:lnTo>
                        <a:lnTo>
                          <a:pt x="2" y="10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1" y="4"/>
                        </a:lnTo>
                        <a:lnTo>
                          <a:pt x="12" y="6"/>
                        </a:lnTo>
                        <a:lnTo>
                          <a:pt x="13" y="8"/>
                        </a:lnTo>
                        <a:lnTo>
                          <a:pt x="14" y="10"/>
                        </a:lnTo>
                        <a:lnTo>
                          <a:pt x="14" y="12"/>
                        </a:lnTo>
                        <a:lnTo>
                          <a:pt x="16" y="16"/>
                        </a:lnTo>
                        <a:lnTo>
                          <a:pt x="18" y="20"/>
                        </a:lnTo>
                        <a:lnTo>
                          <a:pt x="19" y="24"/>
                        </a:lnTo>
                        <a:lnTo>
                          <a:pt x="20" y="27"/>
                        </a:lnTo>
                        <a:lnTo>
                          <a:pt x="22" y="30"/>
                        </a:lnTo>
                        <a:lnTo>
                          <a:pt x="23" y="33"/>
                        </a:lnTo>
                        <a:lnTo>
                          <a:pt x="24" y="36"/>
                        </a:lnTo>
                        <a:lnTo>
                          <a:pt x="24" y="38"/>
                        </a:lnTo>
                      </a:path>
                    </a:pathLst>
                  </a:custGeom>
                  <a:solidFill>
                    <a:srgbClr val="E6481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5" name="Freeform 321"/>
                  <p:cNvSpPr>
                    <a:spLocks/>
                  </p:cNvSpPr>
                  <p:nvPr/>
                </p:nvSpPr>
                <p:spPr bwMode="auto">
                  <a:xfrm>
                    <a:off x="2905" y="3485"/>
                    <a:ext cx="66" cy="24"/>
                  </a:xfrm>
                  <a:custGeom>
                    <a:avLst/>
                    <a:gdLst>
                      <a:gd name="T0" fmla="*/ 1 w 11"/>
                      <a:gd name="T1" fmla="*/ 3 h 4"/>
                      <a:gd name="T2" fmla="*/ 1 w 11"/>
                      <a:gd name="T3" fmla="*/ 3 h 4"/>
                      <a:gd name="T4" fmla="*/ 1 w 11"/>
                      <a:gd name="T5" fmla="*/ 3 h 4"/>
                      <a:gd name="T6" fmla="*/ 2 w 11"/>
                      <a:gd name="T7" fmla="*/ 3 h 4"/>
                      <a:gd name="T8" fmla="*/ 3 w 11"/>
                      <a:gd name="T9" fmla="*/ 3 h 4"/>
                      <a:gd name="T10" fmla="*/ 3 w 11"/>
                      <a:gd name="T11" fmla="*/ 3 h 4"/>
                      <a:gd name="T12" fmla="*/ 4 w 11"/>
                      <a:gd name="T13" fmla="*/ 3 h 4"/>
                      <a:gd name="T14" fmla="*/ 5 w 11"/>
                      <a:gd name="T15" fmla="*/ 3 h 4"/>
                      <a:gd name="T16" fmla="*/ 5 w 11"/>
                      <a:gd name="T17" fmla="*/ 3 h 4"/>
                      <a:gd name="T18" fmla="*/ 6 w 11"/>
                      <a:gd name="T19" fmla="*/ 3 h 4"/>
                      <a:gd name="T20" fmla="*/ 7 w 11"/>
                      <a:gd name="T21" fmla="*/ 3 h 4"/>
                      <a:gd name="T22" fmla="*/ 7 w 11"/>
                      <a:gd name="T23" fmla="*/ 2 h 4"/>
                      <a:gd name="T24" fmla="*/ 8 w 11"/>
                      <a:gd name="T25" fmla="*/ 2 h 4"/>
                      <a:gd name="T26" fmla="*/ 8 w 11"/>
                      <a:gd name="T27" fmla="*/ 2 h 4"/>
                      <a:gd name="T28" fmla="*/ 9 w 11"/>
                      <a:gd name="T29" fmla="*/ 1 h 4"/>
                      <a:gd name="T30" fmla="*/ 9 w 11"/>
                      <a:gd name="T31" fmla="*/ 1 h 4"/>
                      <a:gd name="T32" fmla="*/ 10 w 11"/>
                      <a:gd name="T33" fmla="*/ 0 h 4"/>
                      <a:gd name="T34" fmla="*/ 10 w 11"/>
                      <a:gd name="T35" fmla="*/ 0 h 4"/>
                      <a:gd name="T36" fmla="*/ 11 w 11"/>
                      <a:gd name="T37" fmla="*/ 0 h 4"/>
                      <a:gd name="T38" fmla="*/ 10 w 11"/>
                      <a:gd name="T39" fmla="*/ 1 h 4"/>
                      <a:gd name="T40" fmla="*/ 10 w 11"/>
                      <a:gd name="T41" fmla="*/ 1 h 4"/>
                      <a:gd name="T42" fmla="*/ 9 w 11"/>
                      <a:gd name="T43" fmla="*/ 2 h 4"/>
                      <a:gd name="T44" fmla="*/ 9 w 11"/>
                      <a:gd name="T45" fmla="*/ 2 h 4"/>
                      <a:gd name="T46" fmla="*/ 8 w 11"/>
                      <a:gd name="T47" fmla="*/ 3 h 4"/>
                      <a:gd name="T48" fmla="*/ 8 w 11"/>
                      <a:gd name="T49" fmla="*/ 3 h 4"/>
                      <a:gd name="T50" fmla="*/ 7 w 11"/>
                      <a:gd name="T51" fmla="*/ 3 h 4"/>
                      <a:gd name="T52" fmla="*/ 6 w 11"/>
                      <a:gd name="T53" fmla="*/ 3 h 4"/>
                      <a:gd name="T54" fmla="*/ 6 w 11"/>
                      <a:gd name="T55" fmla="*/ 4 h 4"/>
                      <a:gd name="T56" fmla="*/ 5 w 11"/>
                      <a:gd name="T57" fmla="*/ 4 h 4"/>
                      <a:gd name="T58" fmla="*/ 4 w 11"/>
                      <a:gd name="T59" fmla="*/ 4 h 4"/>
                      <a:gd name="T60" fmla="*/ 4 w 11"/>
                      <a:gd name="T61" fmla="*/ 4 h 4"/>
                      <a:gd name="T62" fmla="*/ 3 w 11"/>
                      <a:gd name="T63" fmla="*/ 4 h 4"/>
                      <a:gd name="T64" fmla="*/ 2 w 11"/>
                      <a:gd name="T65" fmla="*/ 4 h 4"/>
                      <a:gd name="T66" fmla="*/ 1 w 11"/>
                      <a:gd name="T67" fmla="*/ 4 h 4"/>
                      <a:gd name="T68" fmla="*/ 1 w 11"/>
                      <a:gd name="T69" fmla="*/ 4 h 4"/>
                      <a:gd name="T70" fmla="*/ 0 w 11"/>
                      <a:gd name="T71" fmla="*/ 4 h 4"/>
                      <a:gd name="T72" fmla="*/ 1 w 11"/>
                      <a:gd name="T7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1" h="4">
                        <a:moveTo>
                          <a:pt x="1" y="3"/>
                        </a:move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6" name="Freeform 322"/>
                  <p:cNvSpPr>
                    <a:spLocks/>
                  </p:cNvSpPr>
                  <p:nvPr/>
                </p:nvSpPr>
                <p:spPr bwMode="auto">
                  <a:xfrm>
                    <a:off x="2833" y="3329"/>
                    <a:ext cx="78" cy="180"/>
                  </a:xfrm>
                  <a:custGeom>
                    <a:avLst/>
                    <a:gdLst>
                      <a:gd name="T0" fmla="*/ 1 w 13"/>
                      <a:gd name="T1" fmla="*/ 0 h 30"/>
                      <a:gd name="T2" fmla="*/ 1 w 13"/>
                      <a:gd name="T3" fmla="*/ 0 h 30"/>
                      <a:gd name="T4" fmla="*/ 2 w 13"/>
                      <a:gd name="T5" fmla="*/ 3 h 30"/>
                      <a:gd name="T6" fmla="*/ 4 w 13"/>
                      <a:gd name="T7" fmla="*/ 7 h 30"/>
                      <a:gd name="T8" fmla="*/ 5 w 13"/>
                      <a:gd name="T9" fmla="*/ 11 h 30"/>
                      <a:gd name="T10" fmla="*/ 7 w 13"/>
                      <a:gd name="T11" fmla="*/ 15 h 30"/>
                      <a:gd name="T12" fmla="*/ 8 w 13"/>
                      <a:gd name="T13" fmla="*/ 19 h 30"/>
                      <a:gd name="T14" fmla="*/ 10 w 13"/>
                      <a:gd name="T15" fmla="*/ 23 h 30"/>
                      <a:gd name="T16" fmla="*/ 12 w 13"/>
                      <a:gd name="T17" fmla="*/ 26 h 30"/>
                      <a:gd name="T18" fmla="*/ 13 w 13"/>
                      <a:gd name="T19" fmla="*/ 29 h 30"/>
                      <a:gd name="T20" fmla="*/ 12 w 13"/>
                      <a:gd name="T21" fmla="*/ 30 h 30"/>
                      <a:gd name="T22" fmla="*/ 11 w 13"/>
                      <a:gd name="T23" fmla="*/ 27 h 30"/>
                      <a:gd name="T24" fmla="*/ 9 w 13"/>
                      <a:gd name="T25" fmla="*/ 23 h 30"/>
                      <a:gd name="T26" fmla="*/ 8 w 13"/>
                      <a:gd name="T27" fmla="*/ 19 h 30"/>
                      <a:gd name="T28" fmla="*/ 6 w 13"/>
                      <a:gd name="T29" fmla="*/ 15 h 30"/>
                      <a:gd name="T30" fmla="*/ 5 w 13"/>
                      <a:gd name="T31" fmla="*/ 11 h 30"/>
                      <a:gd name="T32" fmla="*/ 3 w 13"/>
                      <a:gd name="T33" fmla="*/ 7 h 30"/>
                      <a:gd name="T34" fmla="*/ 1 w 13"/>
                      <a:gd name="T35" fmla="*/ 4 h 30"/>
                      <a:gd name="T36" fmla="*/ 0 w 13"/>
                      <a:gd name="T37" fmla="*/ 0 h 30"/>
                      <a:gd name="T38" fmla="*/ 0 w 13"/>
                      <a:gd name="T39" fmla="*/ 0 h 30"/>
                      <a:gd name="T40" fmla="*/ 1 w 13"/>
                      <a:gd name="T4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3" h="3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3"/>
                        </a:lnTo>
                        <a:lnTo>
                          <a:pt x="4" y="7"/>
                        </a:lnTo>
                        <a:lnTo>
                          <a:pt x="5" y="11"/>
                        </a:lnTo>
                        <a:lnTo>
                          <a:pt x="7" y="15"/>
                        </a:lnTo>
                        <a:lnTo>
                          <a:pt x="8" y="19"/>
                        </a:lnTo>
                        <a:lnTo>
                          <a:pt x="10" y="23"/>
                        </a:lnTo>
                        <a:lnTo>
                          <a:pt x="12" y="26"/>
                        </a:lnTo>
                        <a:lnTo>
                          <a:pt x="13" y="29"/>
                        </a:lnTo>
                        <a:lnTo>
                          <a:pt x="12" y="30"/>
                        </a:lnTo>
                        <a:lnTo>
                          <a:pt x="11" y="27"/>
                        </a:lnTo>
                        <a:lnTo>
                          <a:pt x="9" y="23"/>
                        </a:lnTo>
                        <a:lnTo>
                          <a:pt x="8" y="19"/>
                        </a:lnTo>
                        <a:lnTo>
                          <a:pt x="6" y="15"/>
                        </a:lnTo>
                        <a:lnTo>
                          <a:pt x="5" y="11"/>
                        </a:lnTo>
                        <a:lnTo>
                          <a:pt x="3" y="7"/>
                        </a:lnTo>
                        <a:lnTo>
                          <a:pt x="1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7" name="Freeform 323"/>
                  <p:cNvSpPr>
                    <a:spLocks/>
                  </p:cNvSpPr>
                  <p:nvPr/>
                </p:nvSpPr>
                <p:spPr bwMode="auto">
                  <a:xfrm>
                    <a:off x="2821" y="3299"/>
                    <a:ext cx="18" cy="30"/>
                  </a:xfrm>
                  <a:custGeom>
                    <a:avLst/>
                    <a:gdLst>
                      <a:gd name="T0" fmla="*/ 1 w 3"/>
                      <a:gd name="T1" fmla="*/ 0 h 5"/>
                      <a:gd name="T2" fmla="*/ 1 w 3"/>
                      <a:gd name="T3" fmla="*/ 0 h 5"/>
                      <a:gd name="T4" fmla="*/ 1 w 3"/>
                      <a:gd name="T5" fmla="*/ 1 h 5"/>
                      <a:gd name="T6" fmla="*/ 2 w 3"/>
                      <a:gd name="T7" fmla="*/ 3 h 5"/>
                      <a:gd name="T8" fmla="*/ 2 w 3"/>
                      <a:gd name="T9" fmla="*/ 4 h 5"/>
                      <a:gd name="T10" fmla="*/ 3 w 3"/>
                      <a:gd name="T11" fmla="*/ 5 h 5"/>
                      <a:gd name="T12" fmla="*/ 2 w 3"/>
                      <a:gd name="T13" fmla="*/ 5 h 5"/>
                      <a:gd name="T14" fmla="*/ 2 w 3"/>
                      <a:gd name="T15" fmla="*/ 4 h 5"/>
                      <a:gd name="T16" fmla="*/ 1 w 3"/>
                      <a:gd name="T17" fmla="*/ 3 h 5"/>
                      <a:gd name="T18" fmla="*/ 1 w 3"/>
                      <a:gd name="T19" fmla="*/ 2 h 5"/>
                      <a:gd name="T20" fmla="*/ 0 w 3"/>
                      <a:gd name="T21" fmla="*/ 1 h 5"/>
                      <a:gd name="T22" fmla="*/ 0 w 3"/>
                      <a:gd name="T23" fmla="*/ 1 h 5"/>
                      <a:gd name="T24" fmla="*/ 1 w 3"/>
                      <a:gd name="T2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5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8" name="Freeform 324"/>
                  <p:cNvSpPr>
                    <a:spLocks/>
                  </p:cNvSpPr>
                  <p:nvPr/>
                </p:nvSpPr>
                <p:spPr bwMode="auto">
                  <a:xfrm>
                    <a:off x="2821" y="3281"/>
                    <a:ext cx="6" cy="2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1 h 4"/>
                      <a:gd name="T6" fmla="*/ 0 w 1"/>
                      <a:gd name="T7" fmla="*/ 2 h 4"/>
                      <a:gd name="T8" fmla="*/ 1 w 1"/>
                      <a:gd name="T9" fmla="*/ 2 h 4"/>
                      <a:gd name="T10" fmla="*/ 1 w 1"/>
                      <a:gd name="T11" fmla="*/ 3 h 4"/>
                      <a:gd name="T12" fmla="*/ 0 w 1"/>
                      <a:gd name="T13" fmla="*/ 4 h 4"/>
                      <a:gd name="T14" fmla="*/ 0 w 1"/>
                      <a:gd name="T15" fmla="*/ 3 h 4"/>
                      <a:gd name="T16" fmla="*/ 0 w 1"/>
                      <a:gd name="T17" fmla="*/ 2 h 4"/>
                      <a:gd name="T18" fmla="*/ 0 w 1"/>
                      <a:gd name="T19" fmla="*/ 1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69" name="Freeform 325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24" cy="2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0 h 4"/>
                      <a:gd name="T4" fmla="*/ 4 w 4"/>
                      <a:gd name="T5" fmla="*/ 1 h 4"/>
                      <a:gd name="T6" fmla="*/ 3 w 4"/>
                      <a:gd name="T7" fmla="*/ 1 h 4"/>
                      <a:gd name="T8" fmla="*/ 3 w 4"/>
                      <a:gd name="T9" fmla="*/ 1 h 4"/>
                      <a:gd name="T10" fmla="*/ 2 w 4"/>
                      <a:gd name="T11" fmla="*/ 1 h 4"/>
                      <a:gd name="T12" fmla="*/ 2 w 4"/>
                      <a:gd name="T13" fmla="*/ 2 h 4"/>
                      <a:gd name="T14" fmla="*/ 2 w 4"/>
                      <a:gd name="T15" fmla="*/ 2 h 4"/>
                      <a:gd name="T16" fmla="*/ 2 w 4"/>
                      <a:gd name="T17" fmla="*/ 2 h 4"/>
                      <a:gd name="T18" fmla="*/ 1 w 4"/>
                      <a:gd name="T19" fmla="*/ 2 h 4"/>
                      <a:gd name="T20" fmla="*/ 1 w 4"/>
                      <a:gd name="T21" fmla="*/ 2 h 4"/>
                      <a:gd name="T22" fmla="*/ 1 w 4"/>
                      <a:gd name="T23" fmla="*/ 3 h 4"/>
                      <a:gd name="T24" fmla="*/ 1 w 4"/>
                      <a:gd name="T25" fmla="*/ 3 h 4"/>
                      <a:gd name="T26" fmla="*/ 1 w 4"/>
                      <a:gd name="T27" fmla="*/ 3 h 4"/>
                      <a:gd name="T28" fmla="*/ 1 w 4"/>
                      <a:gd name="T29" fmla="*/ 4 h 4"/>
                      <a:gd name="T30" fmla="*/ 0 w 4"/>
                      <a:gd name="T31" fmla="*/ 4 h 4"/>
                      <a:gd name="T32" fmla="*/ 0 w 4"/>
                      <a:gd name="T33" fmla="*/ 4 h 4"/>
                      <a:gd name="T34" fmla="*/ 0 w 4"/>
                      <a:gd name="T35" fmla="*/ 4 h 4"/>
                      <a:gd name="T36" fmla="*/ 0 w 4"/>
                      <a:gd name="T37" fmla="*/ 4 h 4"/>
                      <a:gd name="T38" fmla="*/ 0 w 4"/>
                      <a:gd name="T39" fmla="*/ 4 h 4"/>
                      <a:gd name="T40" fmla="*/ 0 w 4"/>
                      <a:gd name="T41" fmla="*/ 4 h 4"/>
                      <a:gd name="T42" fmla="*/ 0 w 4"/>
                      <a:gd name="T43" fmla="*/ 3 h 4"/>
                      <a:gd name="T44" fmla="*/ 0 w 4"/>
                      <a:gd name="T45" fmla="*/ 3 h 4"/>
                      <a:gd name="T46" fmla="*/ 0 w 4"/>
                      <a:gd name="T47" fmla="*/ 3 h 4"/>
                      <a:gd name="T48" fmla="*/ 0 w 4"/>
                      <a:gd name="T49" fmla="*/ 2 h 4"/>
                      <a:gd name="T50" fmla="*/ 1 w 4"/>
                      <a:gd name="T51" fmla="*/ 2 h 4"/>
                      <a:gd name="T52" fmla="*/ 1 w 4"/>
                      <a:gd name="T53" fmla="*/ 2 h 4"/>
                      <a:gd name="T54" fmla="*/ 1 w 4"/>
                      <a:gd name="T55" fmla="*/ 1 h 4"/>
                      <a:gd name="T56" fmla="*/ 1 w 4"/>
                      <a:gd name="T57" fmla="*/ 1 h 4"/>
                      <a:gd name="T58" fmla="*/ 2 w 4"/>
                      <a:gd name="T59" fmla="*/ 1 h 4"/>
                      <a:gd name="T60" fmla="*/ 2 w 4"/>
                      <a:gd name="T61" fmla="*/ 1 h 4"/>
                      <a:gd name="T62" fmla="*/ 2 w 4"/>
                      <a:gd name="T63" fmla="*/ 0 h 4"/>
                      <a:gd name="T64" fmla="*/ 3 w 4"/>
                      <a:gd name="T65" fmla="*/ 0 h 4"/>
                      <a:gd name="T66" fmla="*/ 3 w 4"/>
                      <a:gd name="T67" fmla="*/ 0 h 4"/>
                      <a:gd name="T68" fmla="*/ 4 w 4"/>
                      <a:gd name="T69" fmla="*/ 0 h 4"/>
                      <a:gd name="T70" fmla="*/ 4 w 4"/>
                      <a:gd name="T71" fmla="*/ 0 h 4"/>
                      <a:gd name="T72" fmla="*/ 4 w 4"/>
                      <a:gd name="T7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0" name="Freeform 326"/>
                  <p:cNvSpPr>
                    <a:spLocks/>
                  </p:cNvSpPr>
                  <p:nvPr/>
                </p:nvSpPr>
                <p:spPr bwMode="auto">
                  <a:xfrm>
                    <a:off x="2845" y="3251"/>
                    <a:ext cx="36" cy="12"/>
                  </a:xfrm>
                  <a:custGeom>
                    <a:avLst/>
                    <a:gdLst>
                      <a:gd name="T0" fmla="*/ 5 w 6"/>
                      <a:gd name="T1" fmla="*/ 2 h 2"/>
                      <a:gd name="T2" fmla="*/ 5 w 6"/>
                      <a:gd name="T3" fmla="*/ 2 h 2"/>
                      <a:gd name="T4" fmla="*/ 5 w 6"/>
                      <a:gd name="T5" fmla="*/ 2 h 2"/>
                      <a:gd name="T6" fmla="*/ 5 w 6"/>
                      <a:gd name="T7" fmla="*/ 2 h 2"/>
                      <a:gd name="T8" fmla="*/ 4 w 6"/>
                      <a:gd name="T9" fmla="*/ 2 h 2"/>
                      <a:gd name="T10" fmla="*/ 4 w 6"/>
                      <a:gd name="T11" fmla="*/ 2 h 2"/>
                      <a:gd name="T12" fmla="*/ 4 w 6"/>
                      <a:gd name="T13" fmla="*/ 1 h 2"/>
                      <a:gd name="T14" fmla="*/ 3 w 6"/>
                      <a:gd name="T15" fmla="*/ 1 h 2"/>
                      <a:gd name="T16" fmla="*/ 3 w 6"/>
                      <a:gd name="T17" fmla="*/ 1 h 2"/>
                      <a:gd name="T18" fmla="*/ 3 w 6"/>
                      <a:gd name="T19" fmla="*/ 1 h 2"/>
                      <a:gd name="T20" fmla="*/ 2 w 6"/>
                      <a:gd name="T21" fmla="*/ 1 h 2"/>
                      <a:gd name="T22" fmla="*/ 2 w 6"/>
                      <a:gd name="T23" fmla="*/ 1 h 2"/>
                      <a:gd name="T24" fmla="*/ 2 w 6"/>
                      <a:gd name="T25" fmla="*/ 1 h 2"/>
                      <a:gd name="T26" fmla="*/ 1 w 6"/>
                      <a:gd name="T27" fmla="*/ 1 h 2"/>
                      <a:gd name="T28" fmla="*/ 1 w 6"/>
                      <a:gd name="T29" fmla="*/ 1 h 2"/>
                      <a:gd name="T30" fmla="*/ 1 w 6"/>
                      <a:gd name="T31" fmla="*/ 1 h 2"/>
                      <a:gd name="T32" fmla="*/ 0 w 6"/>
                      <a:gd name="T33" fmla="*/ 1 h 2"/>
                      <a:gd name="T34" fmla="*/ 0 w 6"/>
                      <a:gd name="T35" fmla="*/ 1 h 2"/>
                      <a:gd name="T36" fmla="*/ 0 w 6"/>
                      <a:gd name="T37" fmla="*/ 1 h 2"/>
                      <a:gd name="T38" fmla="*/ 0 w 6"/>
                      <a:gd name="T39" fmla="*/ 1 h 2"/>
                      <a:gd name="T40" fmla="*/ 1 w 6"/>
                      <a:gd name="T41" fmla="*/ 0 h 2"/>
                      <a:gd name="T42" fmla="*/ 1 w 6"/>
                      <a:gd name="T43" fmla="*/ 0 h 2"/>
                      <a:gd name="T44" fmla="*/ 1 w 6"/>
                      <a:gd name="T45" fmla="*/ 0 h 2"/>
                      <a:gd name="T46" fmla="*/ 2 w 6"/>
                      <a:gd name="T47" fmla="*/ 0 h 2"/>
                      <a:gd name="T48" fmla="*/ 2 w 6"/>
                      <a:gd name="T49" fmla="*/ 0 h 2"/>
                      <a:gd name="T50" fmla="*/ 3 w 6"/>
                      <a:gd name="T51" fmla="*/ 0 h 2"/>
                      <a:gd name="T52" fmla="*/ 3 w 6"/>
                      <a:gd name="T53" fmla="*/ 0 h 2"/>
                      <a:gd name="T54" fmla="*/ 3 w 6"/>
                      <a:gd name="T55" fmla="*/ 0 h 2"/>
                      <a:gd name="T56" fmla="*/ 4 w 6"/>
                      <a:gd name="T57" fmla="*/ 0 h 2"/>
                      <a:gd name="T58" fmla="*/ 4 w 6"/>
                      <a:gd name="T59" fmla="*/ 1 h 2"/>
                      <a:gd name="T60" fmla="*/ 4 w 6"/>
                      <a:gd name="T61" fmla="*/ 1 h 2"/>
                      <a:gd name="T62" fmla="*/ 5 w 6"/>
                      <a:gd name="T63" fmla="*/ 1 h 2"/>
                      <a:gd name="T64" fmla="*/ 5 w 6"/>
                      <a:gd name="T65" fmla="*/ 1 h 2"/>
                      <a:gd name="T66" fmla="*/ 5 w 6"/>
                      <a:gd name="T67" fmla="*/ 1 h 2"/>
                      <a:gd name="T68" fmla="*/ 6 w 6"/>
                      <a:gd name="T69" fmla="*/ 2 h 2"/>
                      <a:gd name="T70" fmla="*/ 6 w 6"/>
                      <a:gd name="T71" fmla="*/ 2 h 2"/>
                      <a:gd name="T72" fmla="*/ 5 w 6"/>
                      <a:gd name="T7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2">
                        <a:moveTo>
                          <a:pt x="5" y="2"/>
                        </a:move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1" name="Freeform 327"/>
                  <p:cNvSpPr>
                    <a:spLocks/>
                  </p:cNvSpPr>
                  <p:nvPr/>
                </p:nvSpPr>
                <p:spPr bwMode="auto">
                  <a:xfrm>
                    <a:off x="2875" y="3263"/>
                    <a:ext cx="18" cy="18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2 w 3"/>
                      <a:gd name="T3" fmla="*/ 3 h 3"/>
                      <a:gd name="T4" fmla="*/ 2 w 3"/>
                      <a:gd name="T5" fmla="*/ 3 h 3"/>
                      <a:gd name="T6" fmla="*/ 1 w 3"/>
                      <a:gd name="T7" fmla="*/ 2 h 3"/>
                      <a:gd name="T8" fmla="*/ 1 w 3"/>
                      <a:gd name="T9" fmla="*/ 2 h 3"/>
                      <a:gd name="T10" fmla="*/ 1 w 3"/>
                      <a:gd name="T11" fmla="*/ 1 h 3"/>
                      <a:gd name="T12" fmla="*/ 1 w 3"/>
                      <a:gd name="T13" fmla="*/ 1 h 3"/>
                      <a:gd name="T14" fmla="*/ 1 w 3"/>
                      <a:gd name="T15" fmla="*/ 1 h 3"/>
                      <a:gd name="T16" fmla="*/ 0 w 3"/>
                      <a:gd name="T17" fmla="*/ 0 h 3"/>
                      <a:gd name="T18" fmla="*/ 0 w 3"/>
                      <a:gd name="T19" fmla="*/ 0 h 3"/>
                      <a:gd name="T20" fmla="*/ 1 w 3"/>
                      <a:gd name="T21" fmla="*/ 0 h 3"/>
                      <a:gd name="T22" fmla="*/ 1 w 3"/>
                      <a:gd name="T23" fmla="*/ 0 h 3"/>
                      <a:gd name="T24" fmla="*/ 1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  <a:gd name="T30" fmla="*/ 2 w 3"/>
                      <a:gd name="T31" fmla="*/ 1 h 3"/>
                      <a:gd name="T32" fmla="*/ 2 w 3"/>
                      <a:gd name="T33" fmla="*/ 2 h 3"/>
                      <a:gd name="T34" fmla="*/ 3 w 3"/>
                      <a:gd name="T35" fmla="*/ 2 h 3"/>
                      <a:gd name="T36" fmla="*/ 3 w 3"/>
                      <a:gd name="T37" fmla="*/ 3 h 3"/>
                      <a:gd name="T38" fmla="*/ 3 w 3"/>
                      <a:gd name="T39" fmla="*/ 3 h 3"/>
                      <a:gd name="T40" fmla="*/ 2 w 3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2" name="Freeform 328"/>
                  <p:cNvSpPr>
                    <a:spLocks/>
                  </p:cNvSpPr>
                  <p:nvPr/>
                </p:nvSpPr>
                <p:spPr bwMode="auto">
                  <a:xfrm>
                    <a:off x="2887" y="3281"/>
                    <a:ext cx="24" cy="48"/>
                  </a:xfrm>
                  <a:custGeom>
                    <a:avLst/>
                    <a:gdLst>
                      <a:gd name="T0" fmla="*/ 3 w 4"/>
                      <a:gd name="T1" fmla="*/ 8 h 8"/>
                      <a:gd name="T2" fmla="*/ 3 w 4"/>
                      <a:gd name="T3" fmla="*/ 8 h 8"/>
                      <a:gd name="T4" fmla="*/ 2 w 4"/>
                      <a:gd name="T5" fmla="*/ 6 h 8"/>
                      <a:gd name="T6" fmla="*/ 1 w 4"/>
                      <a:gd name="T7" fmla="*/ 4 h 8"/>
                      <a:gd name="T8" fmla="*/ 1 w 4"/>
                      <a:gd name="T9" fmla="*/ 2 h 8"/>
                      <a:gd name="T10" fmla="*/ 0 w 4"/>
                      <a:gd name="T11" fmla="*/ 0 h 8"/>
                      <a:gd name="T12" fmla="*/ 1 w 4"/>
                      <a:gd name="T13" fmla="*/ 0 h 8"/>
                      <a:gd name="T14" fmla="*/ 1 w 4"/>
                      <a:gd name="T15" fmla="*/ 2 h 8"/>
                      <a:gd name="T16" fmla="*/ 2 w 4"/>
                      <a:gd name="T17" fmla="*/ 4 h 8"/>
                      <a:gd name="T18" fmla="*/ 3 w 4"/>
                      <a:gd name="T19" fmla="*/ 6 h 8"/>
                      <a:gd name="T20" fmla="*/ 4 w 4"/>
                      <a:gd name="T21" fmla="*/ 8 h 8"/>
                      <a:gd name="T22" fmla="*/ 4 w 4"/>
                      <a:gd name="T23" fmla="*/ 8 h 8"/>
                      <a:gd name="T24" fmla="*/ 3 w 4"/>
                      <a:gd name="T2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8">
                        <a:moveTo>
                          <a:pt x="3" y="8"/>
                        </a:moveTo>
                        <a:lnTo>
                          <a:pt x="3" y="8"/>
                        </a:lnTo>
                        <a:lnTo>
                          <a:pt x="2" y="6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4"/>
                        </a:lnTo>
                        <a:lnTo>
                          <a:pt x="3" y="6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3" y="8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3" name="Freeform 329"/>
                  <p:cNvSpPr>
                    <a:spLocks/>
                  </p:cNvSpPr>
                  <p:nvPr/>
                </p:nvSpPr>
                <p:spPr bwMode="auto">
                  <a:xfrm>
                    <a:off x="2905" y="3329"/>
                    <a:ext cx="66" cy="156"/>
                  </a:xfrm>
                  <a:custGeom>
                    <a:avLst/>
                    <a:gdLst>
                      <a:gd name="T0" fmla="*/ 10 w 11"/>
                      <a:gd name="T1" fmla="*/ 26 h 26"/>
                      <a:gd name="T2" fmla="*/ 10 w 11"/>
                      <a:gd name="T3" fmla="*/ 26 h 26"/>
                      <a:gd name="T4" fmla="*/ 9 w 11"/>
                      <a:gd name="T5" fmla="*/ 24 h 26"/>
                      <a:gd name="T6" fmla="*/ 8 w 11"/>
                      <a:gd name="T7" fmla="*/ 21 h 26"/>
                      <a:gd name="T8" fmla="*/ 7 w 11"/>
                      <a:gd name="T9" fmla="*/ 18 h 26"/>
                      <a:gd name="T10" fmla="*/ 6 w 11"/>
                      <a:gd name="T11" fmla="*/ 15 h 26"/>
                      <a:gd name="T12" fmla="*/ 5 w 11"/>
                      <a:gd name="T13" fmla="*/ 12 h 26"/>
                      <a:gd name="T14" fmla="*/ 3 w 11"/>
                      <a:gd name="T15" fmla="*/ 8 h 26"/>
                      <a:gd name="T16" fmla="*/ 2 w 11"/>
                      <a:gd name="T17" fmla="*/ 4 h 26"/>
                      <a:gd name="T18" fmla="*/ 0 w 11"/>
                      <a:gd name="T19" fmla="*/ 0 h 26"/>
                      <a:gd name="T20" fmla="*/ 1 w 11"/>
                      <a:gd name="T21" fmla="*/ 0 h 26"/>
                      <a:gd name="T22" fmla="*/ 2 w 11"/>
                      <a:gd name="T23" fmla="*/ 4 h 26"/>
                      <a:gd name="T24" fmla="*/ 4 w 11"/>
                      <a:gd name="T25" fmla="*/ 8 h 26"/>
                      <a:gd name="T26" fmla="*/ 5 w 11"/>
                      <a:gd name="T27" fmla="*/ 11 h 26"/>
                      <a:gd name="T28" fmla="*/ 7 w 11"/>
                      <a:gd name="T29" fmla="*/ 15 h 26"/>
                      <a:gd name="T30" fmla="*/ 8 w 11"/>
                      <a:gd name="T31" fmla="*/ 18 h 26"/>
                      <a:gd name="T32" fmla="*/ 9 w 11"/>
                      <a:gd name="T33" fmla="*/ 21 h 26"/>
                      <a:gd name="T34" fmla="*/ 10 w 11"/>
                      <a:gd name="T35" fmla="*/ 24 h 26"/>
                      <a:gd name="T36" fmla="*/ 10 w 11"/>
                      <a:gd name="T37" fmla="*/ 26 h 26"/>
                      <a:gd name="T38" fmla="*/ 11 w 11"/>
                      <a:gd name="T39" fmla="*/ 26 h 26"/>
                      <a:gd name="T40" fmla="*/ 10 w 11"/>
                      <a:gd name="T41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26">
                        <a:moveTo>
                          <a:pt x="10" y="26"/>
                        </a:moveTo>
                        <a:lnTo>
                          <a:pt x="10" y="26"/>
                        </a:lnTo>
                        <a:lnTo>
                          <a:pt x="9" y="24"/>
                        </a:lnTo>
                        <a:lnTo>
                          <a:pt x="8" y="21"/>
                        </a:lnTo>
                        <a:lnTo>
                          <a:pt x="7" y="18"/>
                        </a:lnTo>
                        <a:lnTo>
                          <a:pt x="6" y="15"/>
                        </a:lnTo>
                        <a:lnTo>
                          <a:pt x="5" y="12"/>
                        </a:lnTo>
                        <a:lnTo>
                          <a:pt x="3" y="8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4"/>
                        </a:lnTo>
                        <a:lnTo>
                          <a:pt x="4" y="8"/>
                        </a:lnTo>
                        <a:lnTo>
                          <a:pt x="5" y="11"/>
                        </a:lnTo>
                        <a:lnTo>
                          <a:pt x="7" y="15"/>
                        </a:lnTo>
                        <a:lnTo>
                          <a:pt x="8" y="18"/>
                        </a:lnTo>
                        <a:lnTo>
                          <a:pt x="9" y="21"/>
                        </a:lnTo>
                        <a:lnTo>
                          <a:pt x="10" y="24"/>
                        </a:lnTo>
                        <a:lnTo>
                          <a:pt x="10" y="26"/>
                        </a:lnTo>
                        <a:lnTo>
                          <a:pt x="11" y="26"/>
                        </a:lnTo>
                        <a:lnTo>
                          <a:pt x="10" y="2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4" name="Freeform 330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66" cy="48"/>
                  </a:xfrm>
                  <a:custGeom>
                    <a:avLst/>
                    <a:gdLst>
                      <a:gd name="T0" fmla="*/ 0 w 11"/>
                      <a:gd name="T1" fmla="*/ 6 h 8"/>
                      <a:gd name="T2" fmla="*/ 0 w 11"/>
                      <a:gd name="T3" fmla="*/ 5 h 8"/>
                      <a:gd name="T4" fmla="*/ 0 w 11"/>
                      <a:gd name="T5" fmla="*/ 4 h 8"/>
                      <a:gd name="T6" fmla="*/ 0 w 11"/>
                      <a:gd name="T7" fmla="*/ 3 h 8"/>
                      <a:gd name="T8" fmla="*/ 0 w 11"/>
                      <a:gd name="T9" fmla="*/ 3 h 8"/>
                      <a:gd name="T10" fmla="*/ 1 w 11"/>
                      <a:gd name="T11" fmla="*/ 2 h 8"/>
                      <a:gd name="T12" fmla="*/ 1 w 11"/>
                      <a:gd name="T13" fmla="*/ 2 h 8"/>
                      <a:gd name="T14" fmla="*/ 2 w 11"/>
                      <a:gd name="T15" fmla="*/ 1 h 8"/>
                      <a:gd name="T16" fmla="*/ 3 w 11"/>
                      <a:gd name="T17" fmla="*/ 1 h 8"/>
                      <a:gd name="T18" fmla="*/ 3 w 11"/>
                      <a:gd name="T19" fmla="*/ 0 h 8"/>
                      <a:gd name="T20" fmla="*/ 4 w 11"/>
                      <a:gd name="T21" fmla="*/ 0 h 8"/>
                      <a:gd name="T22" fmla="*/ 5 w 11"/>
                      <a:gd name="T23" fmla="*/ 0 h 8"/>
                      <a:gd name="T24" fmla="*/ 6 w 11"/>
                      <a:gd name="T25" fmla="*/ 0 h 8"/>
                      <a:gd name="T26" fmla="*/ 6 w 11"/>
                      <a:gd name="T27" fmla="*/ 0 h 8"/>
                      <a:gd name="T28" fmla="*/ 7 w 11"/>
                      <a:gd name="T29" fmla="*/ 0 h 8"/>
                      <a:gd name="T30" fmla="*/ 8 w 11"/>
                      <a:gd name="T31" fmla="*/ 0 h 8"/>
                      <a:gd name="T32" fmla="*/ 8 w 11"/>
                      <a:gd name="T33" fmla="*/ 0 h 8"/>
                      <a:gd name="T34" fmla="*/ 9 w 11"/>
                      <a:gd name="T35" fmla="*/ 1 h 8"/>
                      <a:gd name="T36" fmla="*/ 10 w 11"/>
                      <a:gd name="T37" fmla="*/ 1 h 8"/>
                      <a:gd name="T38" fmla="*/ 10 w 11"/>
                      <a:gd name="T39" fmla="*/ 2 h 8"/>
                      <a:gd name="T40" fmla="*/ 11 w 11"/>
                      <a:gd name="T41" fmla="*/ 2 h 8"/>
                      <a:gd name="T42" fmla="*/ 11 w 11"/>
                      <a:gd name="T43" fmla="*/ 3 h 8"/>
                      <a:gd name="T44" fmla="*/ 11 w 11"/>
                      <a:gd name="T45" fmla="*/ 4 h 8"/>
                      <a:gd name="T46" fmla="*/ 10 w 11"/>
                      <a:gd name="T47" fmla="*/ 3 h 8"/>
                      <a:gd name="T48" fmla="*/ 9 w 11"/>
                      <a:gd name="T49" fmla="*/ 4 h 8"/>
                      <a:gd name="T50" fmla="*/ 8 w 11"/>
                      <a:gd name="T51" fmla="*/ 5 h 8"/>
                      <a:gd name="T52" fmla="*/ 8 w 11"/>
                      <a:gd name="T53" fmla="*/ 5 h 8"/>
                      <a:gd name="T54" fmla="*/ 7 w 11"/>
                      <a:gd name="T55" fmla="*/ 5 h 8"/>
                      <a:gd name="T56" fmla="*/ 7 w 11"/>
                      <a:gd name="T57" fmla="*/ 5 h 8"/>
                      <a:gd name="T58" fmla="*/ 6 w 11"/>
                      <a:gd name="T59" fmla="*/ 5 h 8"/>
                      <a:gd name="T60" fmla="*/ 5 w 11"/>
                      <a:gd name="T61" fmla="*/ 5 h 8"/>
                      <a:gd name="T62" fmla="*/ 5 w 11"/>
                      <a:gd name="T63" fmla="*/ 5 h 8"/>
                      <a:gd name="T64" fmla="*/ 4 w 11"/>
                      <a:gd name="T65" fmla="*/ 5 h 8"/>
                      <a:gd name="T66" fmla="*/ 4 w 11"/>
                      <a:gd name="T67" fmla="*/ 6 h 8"/>
                      <a:gd name="T68" fmla="*/ 3 w 11"/>
                      <a:gd name="T69" fmla="*/ 6 h 8"/>
                      <a:gd name="T70" fmla="*/ 2 w 11"/>
                      <a:gd name="T71" fmla="*/ 6 h 8"/>
                      <a:gd name="T72" fmla="*/ 1 w 11"/>
                      <a:gd name="T73" fmla="*/ 6 h 8"/>
                      <a:gd name="T74" fmla="*/ 1 w 11"/>
                      <a:gd name="T75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8">
                        <a:moveTo>
                          <a:pt x="1" y="8"/>
                        </a:move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1" y="2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1" y="4"/>
                        </a:lnTo>
                        <a:lnTo>
                          <a:pt x="11" y="4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3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4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5" name="Freeform 331"/>
                  <p:cNvSpPr>
                    <a:spLocks/>
                  </p:cNvSpPr>
                  <p:nvPr/>
                </p:nvSpPr>
                <p:spPr bwMode="auto">
                  <a:xfrm>
                    <a:off x="2821" y="3281"/>
                    <a:ext cx="6" cy="24"/>
                  </a:xfrm>
                  <a:custGeom>
                    <a:avLst/>
                    <a:gdLst>
                      <a:gd name="T0" fmla="*/ 0 w 1"/>
                      <a:gd name="T1" fmla="*/ 0 h 4"/>
                      <a:gd name="T2" fmla="*/ 0 w 1"/>
                      <a:gd name="T3" fmla="*/ 0 h 4"/>
                      <a:gd name="T4" fmla="*/ 0 w 1"/>
                      <a:gd name="T5" fmla="*/ 1 h 4"/>
                      <a:gd name="T6" fmla="*/ 0 w 1"/>
                      <a:gd name="T7" fmla="*/ 1 h 4"/>
                      <a:gd name="T8" fmla="*/ 1 w 1"/>
                      <a:gd name="T9" fmla="*/ 2 h 4"/>
                      <a:gd name="T10" fmla="*/ 1 w 1"/>
                      <a:gd name="T11" fmla="*/ 3 h 4"/>
                      <a:gd name="T12" fmla="*/ 0 w 1"/>
                      <a:gd name="T13" fmla="*/ 4 h 4"/>
                      <a:gd name="T14" fmla="*/ 0 w 1"/>
                      <a:gd name="T15" fmla="*/ 3 h 4"/>
                      <a:gd name="T16" fmla="*/ 0 w 1"/>
                      <a:gd name="T17" fmla="*/ 2 h 4"/>
                      <a:gd name="T18" fmla="*/ 0 w 1"/>
                      <a:gd name="T19" fmla="*/ 1 h 4"/>
                      <a:gd name="T20" fmla="*/ 0 w 1"/>
                      <a:gd name="T21" fmla="*/ 0 h 4"/>
                      <a:gd name="T22" fmla="*/ 0 w 1"/>
                      <a:gd name="T23" fmla="*/ 0 h 4"/>
                      <a:gd name="T24" fmla="*/ 0 w 1"/>
                      <a:gd name="T2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6" name="Freeform 332"/>
                  <p:cNvSpPr>
                    <a:spLocks/>
                  </p:cNvSpPr>
                  <p:nvPr/>
                </p:nvSpPr>
                <p:spPr bwMode="auto">
                  <a:xfrm>
                    <a:off x="2821" y="3257"/>
                    <a:ext cx="24" cy="24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4 w 4"/>
                      <a:gd name="T3" fmla="*/ 0 h 4"/>
                      <a:gd name="T4" fmla="*/ 4 w 4"/>
                      <a:gd name="T5" fmla="*/ 1 h 4"/>
                      <a:gd name="T6" fmla="*/ 3 w 4"/>
                      <a:gd name="T7" fmla="*/ 1 h 4"/>
                      <a:gd name="T8" fmla="*/ 3 w 4"/>
                      <a:gd name="T9" fmla="*/ 1 h 4"/>
                      <a:gd name="T10" fmla="*/ 2 w 4"/>
                      <a:gd name="T11" fmla="*/ 1 h 4"/>
                      <a:gd name="T12" fmla="*/ 2 w 4"/>
                      <a:gd name="T13" fmla="*/ 2 h 4"/>
                      <a:gd name="T14" fmla="*/ 2 w 4"/>
                      <a:gd name="T15" fmla="*/ 2 h 4"/>
                      <a:gd name="T16" fmla="*/ 2 w 4"/>
                      <a:gd name="T17" fmla="*/ 2 h 4"/>
                      <a:gd name="T18" fmla="*/ 1 w 4"/>
                      <a:gd name="T19" fmla="*/ 2 h 4"/>
                      <a:gd name="T20" fmla="*/ 1 w 4"/>
                      <a:gd name="T21" fmla="*/ 2 h 4"/>
                      <a:gd name="T22" fmla="*/ 1 w 4"/>
                      <a:gd name="T23" fmla="*/ 3 h 4"/>
                      <a:gd name="T24" fmla="*/ 1 w 4"/>
                      <a:gd name="T25" fmla="*/ 3 h 4"/>
                      <a:gd name="T26" fmla="*/ 1 w 4"/>
                      <a:gd name="T27" fmla="*/ 3 h 4"/>
                      <a:gd name="T28" fmla="*/ 1 w 4"/>
                      <a:gd name="T29" fmla="*/ 4 h 4"/>
                      <a:gd name="T30" fmla="*/ 0 w 4"/>
                      <a:gd name="T31" fmla="*/ 4 h 4"/>
                      <a:gd name="T32" fmla="*/ 0 w 4"/>
                      <a:gd name="T33" fmla="*/ 4 h 4"/>
                      <a:gd name="T34" fmla="*/ 0 w 4"/>
                      <a:gd name="T35" fmla="*/ 4 h 4"/>
                      <a:gd name="T36" fmla="*/ 0 w 4"/>
                      <a:gd name="T37" fmla="*/ 4 h 4"/>
                      <a:gd name="T38" fmla="*/ 0 w 4"/>
                      <a:gd name="T39" fmla="*/ 4 h 4"/>
                      <a:gd name="T40" fmla="*/ 0 w 4"/>
                      <a:gd name="T41" fmla="*/ 4 h 4"/>
                      <a:gd name="T42" fmla="*/ 0 w 4"/>
                      <a:gd name="T43" fmla="*/ 3 h 4"/>
                      <a:gd name="T44" fmla="*/ 0 w 4"/>
                      <a:gd name="T45" fmla="*/ 3 h 4"/>
                      <a:gd name="T46" fmla="*/ 0 w 4"/>
                      <a:gd name="T47" fmla="*/ 3 h 4"/>
                      <a:gd name="T48" fmla="*/ 0 w 4"/>
                      <a:gd name="T49" fmla="*/ 2 h 4"/>
                      <a:gd name="T50" fmla="*/ 1 w 4"/>
                      <a:gd name="T51" fmla="*/ 2 h 4"/>
                      <a:gd name="T52" fmla="*/ 1 w 4"/>
                      <a:gd name="T53" fmla="*/ 2 h 4"/>
                      <a:gd name="T54" fmla="*/ 1 w 4"/>
                      <a:gd name="T55" fmla="*/ 1 h 4"/>
                      <a:gd name="T56" fmla="*/ 1 w 4"/>
                      <a:gd name="T57" fmla="*/ 1 h 4"/>
                      <a:gd name="T58" fmla="*/ 2 w 4"/>
                      <a:gd name="T59" fmla="*/ 1 h 4"/>
                      <a:gd name="T60" fmla="*/ 2 w 4"/>
                      <a:gd name="T61" fmla="*/ 1 h 4"/>
                      <a:gd name="T62" fmla="*/ 2 w 4"/>
                      <a:gd name="T63" fmla="*/ 0 h 4"/>
                      <a:gd name="T64" fmla="*/ 3 w 4"/>
                      <a:gd name="T65" fmla="*/ 0 h 4"/>
                      <a:gd name="T66" fmla="*/ 3 w 4"/>
                      <a:gd name="T67" fmla="*/ 0 h 4"/>
                      <a:gd name="T68" fmla="*/ 4 w 4"/>
                      <a:gd name="T69" fmla="*/ 0 h 4"/>
                      <a:gd name="T70" fmla="*/ 4 w 4"/>
                      <a:gd name="T71" fmla="*/ 0 h 4"/>
                      <a:gd name="T72" fmla="*/ 4 w 4"/>
                      <a:gd name="T7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7" name="Freeform 333"/>
                  <p:cNvSpPr>
                    <a:spLocks/>
                  </p:cNvSpPr>
                  <p:nvPr/>
                </p:nvSpPr>
                <p:spPr bwMode="auto">
                  <a:xfrm>
                    <a:off x="2845" y="3251"/>
                    <a:ext cx="36" cy="12"/>
                  </a:xfrm>
                  <a:custGeom>
                    <a:avLst/>
                    <a:gdLst>
                      <a:gd name="T0" fmla="*/ 5 w 6"/>
                      <a:gd name="T1" fmla="*/ 2 h 2"/>
                      <a:gd name="T2" fmla="*/ 5 w 6"/>
                      <a:gd name="T3" fmla="*/ 2 h 2"/>
                      <a:gd name="T4" fmla="*/ 5 w 6"/>
                      <a:gd name="T5" fmla="*/ 2 h 2"/>
                      <a:gd name="T6" fmla="*/ 5 w 6"/>
                      <a:gd name="T7" fmla="*/ 2 h 2"/>
                      <a:gd name="T8" fmla="*/ 4 w 6"/>
                      <a:gd name="T9" fmla="*/ 2 h 2"/>
                      <a:gd name="T10" fmla="*/ 4 w 6"/>
                      <a:gd name="T11" fmla="*/ 2 h 2"/>
                      <a:gd name="T12" fmla="*/ 4 w 6"/>
                      <a:gd name="T13" fmla="*/ 1 h 2"/>
                      <a:gd name="T14" fmla="*/ 3 w 6"/>
                      <a:gd name="T15" fmla="*/ 1 h 2"/>
                      <a:gd name="T16" fmla="*/ 3 w 6"/>
                      <a:gd name="T17" fmla="*/ 1 h 2"/>
                      <a:gd name="T18" fmla="*/ 3 w 6"/>
                      <a:gd name="T19" fmla="*/ 1 h 2"/>
                      <a:gd name="T20" fmla="*/ 2 w 6"/>
                      <a:gd name="T21" fmla="*/ 1 h 2"/>
                      <a:gd name="T22" fmla="*/ 2 w 6"/>
                      <a:gd name="T23" fmla="*/ 1 h 2"/>
                      <a:gd name="T24" fmla="*/ 2 w 6"/>
                      <a:gd name="T25" fmla="*/ 1 h 2"/>
                      <a:gd name="T26" fmla="*/ 1 w 6"/>
                      <a:gd name="T27" fmla="*/ 1 h 2"/>
                      <a:gd name="T28" fmla="*/ 1 w 6"/>
                      <a:gd name="T29" fmla="*/ 1 h 2"/>
                      <a:gd name="T30" fmla="*/ 1 w 6"/>
                      <a:gd name="T31" fmla="*/ 1 h 2"/>
                      <a:gd name="T32" fmla="*/ 0 w 6"/>
                      <a:gd name="T33" fmla="*/ 1 h 2"/>
                      <a:gd name="T34" fmla="*/ 0 w 6"/>
                      <a:gd name="T35" fmla="*/ 1 h 2"/>
                      <a:gd name="T36" fmla="*/ 0 w 6"/>
                      <a:gd name="T37" fmla="*/ 1 h 2"/>
                      <a:gd name="T38" fmla="*/ 0 w 6"/>
                      <a:gd name="T39" fmla="*/ 1 h 2"/>
                      <a:gd name="T40" fmla="*/ 1 w 6"/>
                      <a:gd name="T41" fmla="*/ 0 h 2"/>
                      <a:gd name="T42" fmla="*/ 1 w 6"/>
                      <a:gd name="T43" fmla="*/ 0 h 2"/>
                      <a:gd name="T44" fmla="*/ 1 w 6"/>
                      <a:gd name="T45" fmla="*/ 0 h 2"/>
                      <a:gd name="T46" fmla="*/ 2 w 6"/>
                      <a:gd name="T47" fmla="*/ 0 h 2"/>
                      <a:gd name="T48" fmla="*/ 2 w 6"/>
                      <a:gd name="T49" fmla="*/ 0 h 2"/>
                      <a:gd name="T50" fmla="*/ 3 w 6"/>
                      <a:gd name="T51" fmla="*/ 0 h 2"/>
                      <a:gd name="T52" fmla="*/ 3 w 6"/>
                      <a:gd name="T53" fmla="*/ 0 h 2"/>
                      <a:gd name="T54" fmla="*/ 3 w 6"/>
                      <a:gd name="T55" fmla="*/ 0 h 2"/>
                      <a:gd name="T56" fmla="*/ 4 w 6"/>
                      <a:gd name="T57" fmla="*/ 0 h 2"/>
                      <a:gd name="T58" fmla="*/ 4 w 6"/>
                      <a:gd name="T59" fmla="*/ 1 h 2"/>
                      <a:gd name="T60" fmla="*/ 4 w 6"/>
                      <a:gd name="T61" fmla="*/ 1 h 2"/>
                      <a:gd name="T62" fmla="*/ 5 w 6"/>
                      <a:gd name="T63" fmla="*/ 1 h 2"/>
                      <a:gd name="T64" fmla="*/ 5 w 6"/>
                      <a:gd name="T65" fmla="*/ 1 h 2"/>
                      <a:gd name="T66" fmla="*/ 5 w 6"/>
                      <a:gd name="T67" fmla="*/ 1 h 2"/>
                      <a:gd name="T68" fmla="*/ 6 w 6"/>
                      <a:gd name="T69" fmla="*/ 2 h 2"/>
                      <a:gd name="T70" fmla="*/ 6 w 6"/>
                      <a:gd name="T71" fmla="*/ 2 h 2"/>
                      <a:gd name="T72" fmla="*/ 5 w 6"/>
                      <a:gd name="T7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2">
                        <a:moveTo>
                          <a:pt x="5" y="2"/>
                        </a:move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8" name="Freeform 334"/>
                  <p:cNvSpPr>
                    <a:spLocks/>
                  </p:cNvSpPr>
                  <p:nvPr/>
                </p:nvSpPr>
                <p:spPr bwMode="auto">
                  <a:xfrm>
                    <a:off x="2875" y="3263"/>
                    <a:ext cx="18" cy="18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2 w 3"/>
                      <a:gd name="T3" fmla="*/ 3 h 3"/>
                      <a:gd name="T4" fmla="*/ 2 w 3"/>
                      <a:gd name="T5" fmla="*/ 3 h 3"/>
                      <a:gd name="T6" fmla="*/ 1 w 3"/>
                      <a:gd name="T7" fmla="*/ 2 h 3"/>
                      <a:gd name="T8" fmla="*/ 1 w 3"/>
                      <a:gd name="T9" fmla="*/ 2 h 3"/>
                      <a:gd name="T10" fmla="*/ 1 w 3"/>
                      <a:gd name="T11" fmla="*/ 1 h 3"/>
                      <a:gd name="T12" fmla="*/ 1 w 3"/>
                      <a:gd name="T13" fmla="*/ 1 h 3"/>
                      <a:gd name="T14" fmla="*/ 1 w 3"/>
                      <a:gd name="T15" fmla="*/ 1 h 3"/>
                      <a:gd name="T16" fmla="*/ 0 w 3"/>
                      <a:gd name="T17" fmla="*/ 0 h 3"/>
                      <a:gd name="T18" fmla="*/ 0 w 3"/>
                      <a:gd name="T19" fmla="*/ 0 h 3"/>
                      <a:gd name="T20" fmla="*/ 1 w 3"/>
                      <a:gd name="T21" fmla="*/ 0 h 3"/>
                      <a:gd name="T22" fmla="*/ 1 w 3"/>
                      <a:gd name="T23" fmla="*/ 0 h 3"/>
                      <a:gd name="T24" fmla="*/ 1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  <a:gd name="T30" fmla="*/ 2 w 3"/>
                      <a:gd name="T31" fmla="*/ 1 h 3"/>
                      <a:gd name="T32" fmla="*/ 2 w 3"/>
                      <a:gd name="T33" fmla="*/ 2 h 3"/>
                      <a:gd name="T34" fmla="*/ 3 w 3"/>
                      <a:gd name="T35" fmla="*/ 2 h 3"/>
                      <a:gd name="T36" fmla="*/ 3 w 3"/>
                      <a:gd name="T37" fmla="*/ 3 h 3"/>
                      <a:gd name="T38" fmla="*/ 2 w 3"/>
                      <a:gd name="T39" fmla="*/ 3 h 3"/>
                      <a:gd name="T40" fmla="*/ 3 w 3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79" name="Freeform 335"/>
                  <p:cNvSpPr>
                    <a:spLocks/>
                  </p:cNvSpPr>
                  <p:nvPr/>
                </p:nvSpPr>
                <p:spPr bwMode="auto">
                  <a:xfrm>
                    <a:off x="2869" y="3275"/>
                    <a:ext cx="24" cy="12"/>
                  </a:xfrm>
                  <a:custGeom>
                    <a:avLst/>
                    <a:gdLst>
                      <a:gd name="T0" fmla="*/ 0 w 4"/>
                      <a:gd name="T1" fmla="*/ 2 h 2"/>
                      <a:gd name="T2" fmla="*/ 0 w 4"/>
                      <a:gd name="T3" fmla="*/ 2 h 2"/>
                      <a:gd name="T4" fmla="*/ 0 w 4"/>
                      <a:gd name="T5" fmla="*/ 1 h 2"/>
                      <a:gd name="T6" fmla="*/ 0 w 4"/>
                      <a:gd name="T7" fmla="*/ 1 h 2"/>
                      <a:gd name="T8" fmla="*/ 1 w 4"/>
                      <a:gd name="T9" fmla="*/ 0 h 2"/>
                      <a:gd name="T10" fmla="*/ 1 w 4"/>
                      <a:gd name="T11" fmla="*/ 0 h 2"/>
                      <a:gd name="T12" fmla="*/ 2 w 4"/>
                      <a:gd name="T13" fmla="*/ 0 h 2"/>
                      <a:gd name="T14" fmla="*/ 2 w 4"/>
                      <a:gd name="T15" fmla="*/ 0 h 2"/>
                      <a:gd name="T16" fmla="*/ 3 w 4"/>
                      <a:gd name="T17" fmla="*/ 0 h 2"/>
                      <a:gd name="T18" fmla="*/ 4 w 4"/>
                      <a:gd name="T19" fmla="*/ 1 h 2"/>
                      <a:gd name="T20" fmla="*/ 3 w 4"/>
                      <a:gd name="T21" fmla="*/ 1 h 2"/>
                      <a:gd name="T22" fmla="*/ 3 w 4"/>
                      <a:gd name="T23" fmla="*/ 1 h 2"/>
                      <a:gd name="T24" fmla="*/ 2 w 4"/>
                      <a:gd name="T25" fmla="*/ 1 h 2"/>
                      <a:gd name="T26" fmla="*/ 2 w 4"/>
                      <a:gd name="T27" fmla="*/ 1 h 2"/>
                      <a:gd name="T28" fmla="*/ 2 w 4"/>
                      <a:gd name="T29" fmla="*/ 1 h 2"/>
                      <a:gd name="T30" fmla="*/ 1 w 4"/>
                      <a:gd name="T31" fmla="*/ 1 h 2"/>
                      <a:gd name="T32" fmla="*/ 1 w 4"/>
                      <a:gd name="T33" fmla="*/ 1 h 2"/>
                      <a:gd name="T34" fmla="*/ 1 w 4"/>
                      <a:gd name="T35" fmla="*/ 2 h 2"/>
                      <a:gd name="T36" fmla="*/ 1 w 4"/>
                      <a:gd name="T37" fmla="*/ 2 h 2"/>
                      <a:gd name="T38" fmla="*/ 0 w 4"/>
                      <a:gd name="T39" fmla="*/ 2 h 2"/>
                      <a:gd name="T40" fmla="*/ 0 w 4"/>
                      <a:gd name="T4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" h="2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0" name="Freeform 336"/>
                  <p:cNvSpPr>
                    <a:spLocks/>
                  </p:cNvSpPr>
                  <p:nvPr/>
                </p:nvSpPr>
                <p:spPr bwMode="auto">
                  <a:xfrm>
                    <a:off x="2839" y="3281"/>
                    <a:ext cx="30" cy="18"/>
                  </a:xfrm>
                  <a:custGeom>
                    <a:avLst/>
                    <a:gdLst>
                      <a:gd name="T0" fmla="*/ 1 w 5"/>
                      <a:gd name="T1" fmla="*/ 2 h 3"/>
                      <a:gd name="T2" fmla="*/ 0 w 5"/>
                      <a:gd name="T3" fmla="*/ 2 h 3"/>
                      <a:gd name="T4" fmla="*/ 1 w 5"/>
                      <a:gd name="T5" fmla="*/ 2 h 3"/>
                      <a:gd name="T6" fmla="*/ 1 w 5"/>
                      <a:gd name="T7" fmla="*/ 2 h 3"/>
                      <a:gd name="T8" fmla="*/ 1 w 5"/>
                      <a:gd name="T9" fmla="*/ 1 h 3"/>
                      <a:gd name="T10" fmla="*/ 1 w 5"/>
                      <a:gd name="T11" fmla="*/ 1 h 3"/>
                      <a:gd name="T12" fmla="*/ 2 w 5"/>
                      <a:gd name="T13" fmla="*/ 1 h 3"/>
                      <a:gd name="T14" fmla="*/ 2 w 5"/>
                      <a:gd name="T15" fmla="*/ 0 h 3"/>
                      <a:gd name="T16" fmla="*/ 2 w 5"/>
                      <a:gd name="T17" fmla="*/ 0 h 3"/>
                      <a:gd name="T18" fmla="*/ 3 w 5"/>
                      <a:gd name="T19" fmla="*/ 0 h 3"/>
                      <a:gd name="T20" fmla="*/ 3 w 5"/>
                      <a:gd name="T21" fmla="*/ 0 h 3"/>
                      <a:gd name="T22" fmla="*/ 3 w 5"/>
                      <a:gd name="T23" fmla="*/ 0 h 3"/>
                      <a:gd name="T24" fmla="*/ 4 w 5"/>
                      <a:gd name="T25" fmla="*/ 0 h 3"/>
                      <a:gd name="T26" fmla="*/ 4 w 5"/>
                      <a:gd name="T27" fmla="*/ 0 h 3"/>
                      <a:gd name="T28" fmla="*/ 4 w 5"/>
                      <a:gd name="T29" fmla="*/ 0 h 3"/>
                      <a:gd name="T30" fmla="*/ 5 w 5"/>
                      <a:gd name="T31" fmla="*/ 0 h 3"/>
                      <a:gd name="T32" fmla="*/ 5 w 5"/>
                      <a:gd name="T33" fmla="*/ 1 h 3"/>
                      <a:gd name="T34" fmla="*/ 5 w 5"/>
                      <a:gd name="T35" fmla="*/ 1 h 3"/>
                      <a:gd name="T36" fmla="*/ 5 w 5"/>
                      <a:gd name="T37" fmla="*/ 1 h 3"/>
                      <a:gd name="T38" fmla="*/ 5 w 5"/>
                      <a:gd name="T39" fmla="*/ 1 h 3"/>
                      <a:gd name="T40" fmla="*/ 4 w 5"/>
                      <a:gd name="T41" fmla="*/ 1 h 3"/>
                      <a:gd name="T42" fmla="*/ 4 w 5"/>
                      <a:gd name="T43" fmla="*/ 1 h 3"/>
                      <a:gd name="T44" fmla="*/ 4 w 5"/>
                      <a:gd name="T45" fmla="*/ 1 h 3"/>
                      <a:gd name="T46" fmla="*/ 4 w 5"/>
                      <a:gd name="T47" fmla="*/ 1 h 3"/>
                      <a:gd name="T48" fmla="*/ 3 w 5"/>
                      <a:gd name="T49" fmla="*/ 1 h 3"/>
                      <a:gd name="T50" fmla="*/ 3 w 5"/>
                      <a:gd name="T51" fmla="*/ 1 h 3"/>
                      <a:gd name="T52" fmla="*/ 3 w 5"/>
                      <a:gd name="T53" fmla="*/ 1 h 3"/>
                      <a:gd name="T54" fmla="*/ 2 w 5"/>
                      <a:gd name="T55" fmla="*/ 1 h 3"/>
                      <a:gd name="T56" fmla="*/ 2 w 5"/>
                      <a:gd name="T57" fmla="*/ 1 h 3"/>
                      <a:gd name="T58" fmla="*/ 2 w 5"/>
                      <a:gd name="T59" fmla="*/ 1 h 3"/>
                      <a:gd name="T60" fmla="*/ 2 w 5"/>
                      <a:gd name="T61" fmla="*/ 1 h 3"/>
                      <a:gd name="T62" fmla="*/ 2 w 5"/>
                      <a:gd name="T63" fmla="*/ 2 h 3"/>
                      <a:gd name="T64" fmla="*/ 1 w 5"/>
                      <a:gd name="T65" fmla="*/ 2 h 3"/>
                      <a:gd name="T66" fmla="*/ 1 w 5"/>
                      <a:gd name="T67" fmla="*/ 2 h 3"/>
                      <a:gd name="T68" fmla="*/ 1 w 5"/>
                      <a:gd name="T69" fmla="*/ 3 h 3"/>
                      <a:gd name="T70" fmla="*/ 1 w 5"/>
                      <a:gd name="T71" fmla="*/ 3 h 3"/>
                      <a:gd name="T72" fmla="*/ 1 w 5"/>
                      <a:gd name="T7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3">
                        <a:moveTo>
                          <a:pt x="1" y="2"/>
                        </a:move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1" name="Freeform 337"/>
                  <p:cNvSpPr>
                    <a:spLocks/>
                  </p:cNvSpPr>
                  <p:nvPr/>
                </p:nvSpPr>
                <p:spPr bwMode="auto">
                  <a:xfrm>
                    <a:off x="2821" y="3287"/>
                    <a:ext cx="24" cy="18"/>
                  </a:xfrm>
                  <a:custGeom>
                    <a:avLst/>
                    <a:gdLst>
                      <a:gd name="T0" fmla="*/ 1 w 4"/>
                      <a:gd name="T1" fmla="*/ 2 h 3"/>
                      <a:gd name="T2" fmla="*/ 0 w 4"/>
                      <a:gd name="T3" fmla="*/ 2 h 3"/>
                      <a:gd name="T4" fmla="*/ 0 w 4"/>
                      <a:gd name="T5" fmla="*/ 2 h 3"/>
                      <a:gd name="T6" fmla="*/ 1 w 4"/>
                      <a:gd name="T7" fmla="*/ 1 h 3"/>
                      <a:gd name="T8" fmla="*/ 1 w 4"/>
                      <a:gd name="T9" fmla="*/ 1 h 3"/>
                      <a:gd name="T10" fmla="*/ 2 w 4"/>
                      <a:gd name="T11" fmla="*/ 0 h 3"/>
                      <a:gd name="T12" fmla="*/ 2 w 4"/>
                      <a:gd name="T13" fmla="*/ 0 h 3"/>
                      <a:gd name="T14" fmla="*/ 3 w 4"/>
                      <a:gd name="T15" fmla="*/ 0 h 3"/>
                      <a:gd name="T16" fmla="*/ 3 w 4"/>
                      <a:gd name="T17" fmla="*/ 1 h 3"/>
                      <a:gd name="T18" fmla="*/ 4 w 4"/>
                      <a:gd name="T19" fmla="*/ 1 h 3"/>
                      <a:gd name="T20" fmla="*/ 4 w 4"/>
                      <a:gd name="T21" fmla="*/ 2 h 3"/>
                      <a:gd name="T22" fmla="*/ 3 w 4"/>
                      <a:gd name="T23" fmla="*/ 1 h 3"/>
                      <a:gd name="T24" fmla="*/ 3 w 4"/>
                      <a:gd name="T25" fmla="*/ 1 h 3"/>
                      <a:gd name="T26" fmla="*/ 2 w 4"/>
                      <a:gd name="T27" fmla="*/ 1 h 3"/>
                      <a:gd name="T28" fmla="*/ 2 w 4"/>
                      <a:gd name="T29" fmla="*/ 1 h 3"/>
                      <a:gd name="T30" fmla="*/ 2 w 4"/>
                      <a:gd name="T31" fmla="*/ 1 h 3"/>
                      <a:gd name="T32" fmla="*/ 1 w 4"/>
                      <a:gd name="T33" fmla="*/ 2 h 3"/>
                      <a:gd name="T34" fmla="*/ 1 w 4"/>
                      <a:gd name="T35" fmla="*/ 2 h 3"/>
                      <a:gd name="T36" fmla="*/ 1 w 4"/>
                      <a:gd name="T37" fmla="*/ 3 h 3"/>
                      <a:gd name="T38" fmla="*/ 0 w 4"/>
                      <a:gd name="T39" fmla="*/ 3 h 3"/>
                      <a:gd name="T40" fmla="*/ 1 w 4"/>
                      <a:gd name="T4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" h="3">
                        <a:moveTo>
                          <a:pt x="1" y="2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2" name="Freeform 338"/>
                  <p:cNvSpPr>
                    <a:spLocks/>
                  </p:cNvSpPr>
                  <p:nvPr/>
                </p:nvSpPr>
                <p:spPr bwMode="auto">
                  <a:xfrm>
                    <a:off x="2869" y="3263"/>
                    <a:ext cx="6" cy="1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1 w 1"/>
                      <a:gd name="T6" fmla="*/ 1 w 1"/>
                      <a:gd name="T7" fmla="*/ 1 w 1"/>
                      <a:gd name="T8" fmla="*/ 1 w 1"/>
                      <a:gd name="T9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3" name="Freeform 339"/>
                  <p:cNvSpPr>
                    <a:spLocks/>
                  </p:cNvSpPr>
                  <p:nvPr/>
                </p:nvSpPr>
                <p:spPr bwMode="auto">
                  <a:xfrm>
                    <a:off x="2827" y="3263"/>
                    <a:ext cx="48" cy="18"/>
                  </a:xfrm>
                  <a:custGeom>
                    <a:avLst/>
                    <a:gdLst>
                      <a:gd name="T0" fmla="*/ 0 w 8"/>
                      <a:gd name="T1" fmla="*/ 3 h 3"/>
                      <a:gd name="T2" fmla="*/ 0 w 8"/>
                      <a:gd name="T3" fmla="*/ 3 h 3"/>
                      <a:gd name="T4" fmla="*/ 1 w 8"/>
                      <a:gd name="T5" fmla="*/ 3 h 3"/>
                      <a:gd name="T6" fmla="*/ 1 w 8"/>
                      <a:gd name="T7" fmla="*/ 3 h 3"/>
                      <a:gd name="T8" fmla="*/ 1 w 8"/>
                      <a:gd name="T9" fmla="*/ 3 h 3"/>
                      <a:gd name="T10" fmla="*/ 2 w 8"/>
                      <a:gd name="T11" fmla="*/ 2 h 3"/>
                      <a:gd name="T12" fmla="*/ 3 w 8"/>
                      <a:gd name="T13" fmla="*/ 2 h 3"/>
                      <a:gd name="T14" fmla="*/ 3 w 8"/>
                      <a:gd name="T15" fmla="*/ 2 h 3"/>
                      <a:gd name="T16" fmla="*/ 4 w 8"/>
                      <a:gd name="T17" fmla="*/ 2 h 3"/>
                      <a:gd name="T18" fmla="*/ 4 w 8"/>
                      <a:gd name="T19" fmla="*/ 2 h 3"/>
                      <a:gd name="T20" fmla="*/ 5 w 8"/>
                      <a:gd name="T21" fmla="*/ 1 h 3"/>
                      <a:gd name="T22" fmla="*/ 5 w 8"/>
                      <a:gd name="T23" fmla="*/ 1 h 3"/>
                      <a:gd name="T24" fmla="*/ 6 w 8"/>
                      <a:gd name="T25" fmla="*/ 1 h 3"/>
                      <a:gd name="T26" fmla="*/ 6 w 8"/>
                      <a:gd name="T27" fmla="*/ 1 h 3"/>
                      <a:gd name="T28" fmla="*/ 7 w 8"/>
                      <a:gd name="T29" fmla="*/ 0 h 3"/>
                      <a:gd name="T30" fmla="*/ 7 w 8"/>
                      <a:gd name="T31" fmla="*/ 0 h 3"/>
                      <a:gd name="T32" fmla="*/ 7 w 8"/>
                      <a:gd name="T33" fmla="*/ 0 h 3"/>
                      <a:gd name="T34" fmla="*/ 8 w 8"/>
                      <a:gd name="T35" fmla="*/ 0 h 3"/>
                      <a:gd name="T36" fmla="*/ 8 w 8"/>
                      <a:gd name="T37" fmla="*/ 1 h 3"/>
                      <a:gd name="T38" fmla="*/ 7 w 8"/>
                      <a:gd name="T39" fmla="*/ 1 h 3"/>
                      <a:gd name="T40" fmla="*/ 7 w 8"/>
                      <a:gd name="T41" fmla="*/ 1 h 3"/>
                      <a:gd name="T42" fmla="*/ 6 w 8"/>
                      <a:gd name="T43" fmla="*/ 2 h 3"/>
                      <a:gd name="T44" fmla="*/ 6 w 8"/>
                      <a:gd name="T45" fmla="*/ 2 h 3"/>
                      <a:gd name="T46" fmla="*/ 5 w 8"/>
                      <a:gd name="T47" fmla="*/ 2 h 3"/>
                      <a:gd name="T48" fmla="*/ 5 w 8"/>
                      <a:gd name="T49" fmla="*/ 2 h 3"/>
                      <a:gd name="T50" fmla="*/ 4 w 8"/>
                      <a:gd name="T51" fmla="*/ 3 h 3"/>
                      <a:gd name="T52" fmla="*/ 3 w 8"/>
                      <a:gd name="T53" fmla="*/ 3 h 3"/>
                      <a:gd name="T54" fmla="*/ 3 w 8"/>
                      <a:gd name="T55" fmla="*/ 3 h 3"/>
                      <a:gd name="T56" fmla="*/ 2 w 8"/>
                      <a:gd name="T57" fmla="*/ 3 h 3"/>
                      <a:gd name="T58" fmla="*/ 2 w 8"/>
                      <a:gd name="T59" fmla="*/ 3 h 3"/>
                      <a:gd name="T60" fmla="*/ 1 w 8"/>
                      <a:gd name="T61" fmla="*/ 3 h 3"/>
                      <a:gd name="T62" fmla="*/ 1 w 8"/>
                      <a:gd name="T63" fmla="*/ 3 h 3"/>
                      <a:gd name="T64" fmla="*/ 0 w 8"/>
                      <a:gd name="T65" fmla="*/ 3 h 3"/>
                      <a:gd name="T66" fmla="*/ 0 w 8"/>
                      <a:gd name="T67" fmla="*/ 3 h 3"/>
                      <a:gd name="T68" fmla="*/ 0 w 8"/>
                      <a:gd name="T6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4" name="Freeform 340"/>
                  <p:cNvSpPr>
                    <a:spLocks/>
                  </p:cNvSpPr>
                  <p:nvPr/>
                </p:nvSpPr>
                <p:spPr bwMode="auto">
                  <a:xfrm>
                    <a:off x="2869" y="3263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5" name="Freeform 341"/>
                  <p:cNvSpPr>
                    <a:spLocks/>
                  </p:cNvSpPr>
                  <p:nvPr/>
                </p:nvSpPr>
                <p:spPr bwMode="auto">
                  <a:xfrm>
                    <a:off x="2869" y="3287"/>
                    <a:ext cx="6" cy="1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1 w 1"/>
                      <a:gd name="T9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6" name="Freeform 342"/>
                  <p:cNvSpPr>
                    <a:spLocks/>
                  </p:cNvSpPr>
                  <p:nvPr/>
                </p:nvSpPr>
                <p:spPr bwMode="auto">
                  <a:xfrm>
                    <a:off x="2869" y="3287"/>
                    <a:ext cx="84" cy="204"/>
                  </a:xfrm>
                  <a:custGeom>
                    <a:avLst/>
                    <a:gdLst>
                      <a:gd name="T0" fmla="*/ 14 w 14"/>
                      <a:gd name="T1" fmla="*/ 34 h 34"/>
                      <a:gd name="T2" fmla="*/ 13 w 14"/>
                      <a:gd name="T3" fmla="*/ 34 h 34"/>
                      <a:gd name="T4" fmla="*/ 0 w 14"/>
                      <a:gd name="T5" fmla="*/ 0 h 34"/>
                      <a:gd name="T6" fmla="*/ 1 w 14"/>
                      <a:gd name="T7" fmla="*/ 0 h 34"/>
                      <a:gd name="T8" fmla="*/ 14 w 14"/>
                      <a:gd name="T9" fmla="*/ 34 h 34"/>
                      <a:gd name="T10" fmla="*/ 14 w 14"/>
                      <a:gd name="T11" fmla="*/ 34 h 34"/>
                      <a:gd name="T12" fmla="*/ 14 w 14"/>
                      <a:gd name="T13" fmla="*/ 3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34">
                        <a:moveTo>
                          <a:pt x="14" y="34"/>
                        </a:moveTo>
                        <a:lnTo>
                          <a:pt x="13" y="34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7" name="Freeform 343"/>
                  <p:cNvSpPr>
                    <a:spLocks/>
                  </p:cNvSpPr>
                  <p:nvPr/>
                </p:nvSpPr>
                <p:spPr bwMode="auto">
                  <a:xfrm>
                    <a:off x="2947" y="3491"/>
                    <a:ext cx="6" cy="6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1 w 1"/>
                      <a:gd name="T11" fmla="*/ 1 h 1"/>
                      <a:gd name="T12" fmla="*/ 1 w 1"/>
                      <a:gd name="T13" fmla="*/ 1 h 1"/>
                      <a:gd name="T14" fmla="*/ 0 w 1"/>
                      <a:gd name="T15" fmla="*/ 1 h 1"/>
                      <a:gd name="T16" fmla="*/ 0 w 1"/>
                      <a:gd name="T17" fmla="*/ 0 h 1"/>
                      <a:gd name="T18" fmla="*/ 1 w 1"/>
                      <a:gd name="T1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8" name="Freeform 344"/>
                  <p:cNvSpPr>
                    <a:spLocks/>
                  </p:cNvSpPr>
                  <p:nvPr/>
                </p:nvSpPr>
                <p:spPr bwMode="auto">
                  <a:xfrm>
                    <a:off x="2839" y="3293"/>
                    <a:ext cx="6" cy="6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0 w 1"/>
                      <a:gd name="T3" fmla="*/ 1 h 1"/>
                      <a:gd name="T4" fmla="*/ 1 w 1"/>
                      <a:gd name="T5" fmla="*/ 0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0 h 1"/>
                      <a:gd name="T12" fmla="*/ 1 w 1"/>
                      <a:gd name="T13" fmla="*/ 0 h 1"/>
                      <a:gd name="T14" fmla="*/ 1 w 1"/>
                      <a:gd name="T15" fmla="*/ 0 h 1"/>
                      <a:gd name="T16" fmla="*/ 1 w 1"/>
                      <a:gd name="T17" fmla="*/ 0 h 1"/>
                      <a:gd name="T18" fmla="*/ 0 w 1"/>
                      <a:gd name="T1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89" name="Freeform 345"/>
                  <p:cNvSpPr>
                    <a:spLocks/>
                  </p:cNvSpPr>
                  <p:nvPr/>
                </p:nvSpPr>
                <p:spPr bwMode="auto">
                  <a:xfrm>
                    <a:off x="2839" y="3293"/>
                    <a:ext cx="84" cy="210"/>
                  </a:xfrm>
                  <a:custGeom>
                    <a:avLst/>
                    <a:gdLst>
                      <a:gd name="T0" fmla="*/ 14 w 14"/>
                      <a:gd name="T1" fmla="*/ 34 h 35"/>
                      <a:gd name="T2" fmla="*/ 14 w 14"/>
                      <a:gd name="T3" fmla="*/ 35 h 35"/>
                      <a:gd name="T4" fmla="*/ 0 w 14"/>
                      <a:gd name="T5" fmla="*/ 1 h 35"/>
                      <a:gd name="T6" fmla="*/ 1 w 14"/>
                      <a:gd name="T7" fmla="*/ 0 h 35"/>
                      <a:gd name="T8" fmla="*/ 14 w 14"/>
                      <a:gd name="T9" fmla="*/ 34 h 35"/>
                      <a:gd name="T10" fmla="*/ 14 w 14"/>
                      <a:gd name="T11" fmla="*/ 34 h 35"/>
                      <a:gd name="T12" fmla="*/ 14 w 14"/>
                      <a:gd name="T13" fmla="*/ 34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35">
                        <a:moveTo>
                          <a:pt x="14" y="34"/>
                        </a:moveTo>
                        <a:lnTo>
                          <a:pt x="14" y="35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  <a:lnTo>
                          <a:pt x="14" y="3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0" name="Freeform 346"/>
                  <p:cNvSpPr>
                    <a:spLocks/>
                  </p:cNvSpPr>
                  <p:nvPr/>
                </p:nvSpPr>
                <p:spPr bwMode="auto">
                  <a:xfrm>
                    <a:off x="2923" y="349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1 h 1"/>
                      <a:gd name="T4" fmla="*/ 1 h 1"/>
                      <a:gd name="T5" fmla="*/ 1 h 1"/>
                      <a:gd name="T6" fmla="*/ 1 h 1"/>
                      <a:gd name="T7" fmla="*/ 1 h 1"/>
                      <a:gd name="T8" fmla="*/ 1 h 1"/>
                      <a:gd name="T9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  <a:cxn ang="0">
                        <a:pos x="0" y="T8"/>
                      </a:cxn>
                      <a:cxn ang="0">
                        <a:pos x="0" y="T9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1" name="Freeform 347"/>
                  <p:cNvSpPr>
                    <a:spLocks/>
                  </p:cNvSpPr>
                  <p:nvPr/>
                </p:nvSpPr>
                <p:spPr bwMode="auto">
                  <a:xfrm>
                    <a:off x="2911" y="3479"/>
                    <a:ext cx="54" cy="72"/>
                  </a:xfrm>
                  <a:custGeom>
                    <a:avLst/>
                    <a:gdLst>
                      <a:gd name="T0" fmla="*/ 9 w 9"/>
                      <a:gd name="T1" fmla="*/ 2 h 12"/>
                      <a:gd name="T2" fmla="*/ 9 w 9"/>
                      <a:gd name="T3" fmla="*/ 3 h 12"/>
                      <a:gd name="T4" fmla="*/ 8 w 9"/>
                      <a:gd name="T5" fmla="*/ 5 h 12"/>
                      <a:gd name="T6" fmla="*/ 8 w 9"/>
                      <a:gd name="T7" fmla="*/ 7 h 12"/>
                      <a:gd name="T8" fmla="*/ 8 w 9"/>
                      <a:gd name="T9" fmla="*/ 8 h 12"/>
                      <a:gd name="T10" fmla="*/ 8 w 9"/>
                      <a:gd name="T11" fmla="*/ 9 h 12"/>
                      <a:gd name="T12" fmla="*/ 8 w 9"/>
                      <a:gd name="T13" fmla="*/ 10 h 12"/>
                      <a:gd name="T14" fmla="*/ 8 w 9"/>
                      <a:gd name="T15" fmla="*/ 11 h 12"/>
                      <a:gd name="T16" fmla="*/ 8 w 9"/>
                      <a:gd name="T17" fmla="*/ 11 h 12"/>
                      <a:gd name="T18" fmla="*/ 7 w 9"/>
                      <a:gd name="T19" fmla="*/ 11 h 12"/>
                      <a:gd name="T20" fmla="*/ 6 w 9"/>
                      <a:gd name="T21" fmla="*/ 10 h 12"/>
                      <a:gd name="T22" fmla="*/ 6 w 9"/>
                      <a:gd name="T23" fmla="*/ 9 h 12"/>
                      <a:gd name="T24" fmla="*/ 5 w 9"/>
                      <a:gd name="T25" fmla="*/ 9 h 12"/>
                      <a:gd name="T26" fmla="*/ 4 w 9"/>
                      <a:gd name="T27" fmla="*/ 8 h 12"/>
                      <a:gd name="T28" fmla="*/ 4 w 9"/>
                      <a:gd name="T29" fmla="*/ 7 h 12"/>
                      <a:gd name="T30" fmla="*/ 3 w 9"/>
                      <a:gd name="T31" fmla="*/ 7 h 12"/>
                      <a:gd name="T32" fmla="*/ 2 w 9"/>
                      <a:gd name="T33" fmla="*/ 6 h 12"/>
                      <a:gd name="T34" fmla="*/ 2 w 9"/>
                      <a:gd name="T35" fmla="*/ 5 h 12"/>
                      <a:gd name="T36" fmla="*/ 1 w 9"/>
                      <a:gd name="T37" fmla="*/ 5 h 12"/>
                      <a:gd name="T38" fmla="*/ 0 w 9"/>
                      <a:gd name="T39" fmla="*/ 5 h 12"/>
                      <a:gd name="T40" fmla="*/ 0 w 9"/>
                      <a:gd name="T41" fmla="*/ 4 h 12"/>
                      <a:gd name="T42" fmla="*/ 0 w 9"/>
                      <a:gd name="T43" fmla="*/ 4 h 12"/>
                      <a:gd name="T44" fmla="*/ 1 w 9"/>
                      <a:gd name="T45" fmla="*/ 3 h 12"/>
                      <a:gd name="T46" fmla="*/ 1 w 9"/>
                      <a:gd name="T47" fmla="*/ 3 h 12"/>
                      <a:gd name="T48" fmla="*/ 2 w 9"/>
                      <a:gd name="T49" fmla="*/ 3 h 12"/>
                      <a:gd name="T50" fmla="*/ 2 w 9"/>
                      <a:gd name="T51" fmla="*/ 2 h 12"/>
                      <a:gd name="T52" fmla="*/ 2 w 9"/>
                      <a:gd name="T53" fmla="*/ 2 h 12"/>
                      <a:gd name="T54" fmla="*/ 3 w 9"/>
                      <a:gd name="T55" fmla="*/ 1 h 12"/>
                      <a:gd name="T56" fmla="*/ 3 w 9"/>
                      <a:gd name="T57" fmla="*/ 1 h 12"/>
                      <a:gd name="T58" fmla="*/ 4 w 9"/>
                      <a:gd name="T59" fmla="*/ 1 h 12"/>
                      <a:gd name="T60" fmla="*/ 5 w 9"/>
                      <a:gd name="T61" fmla="*/ 1 h 12"/>
                      <a:gd name="T62" fmla="*/ 6 w 9"/>
                      <a:gd name="T63" fmla="*/ 2 h 12"/>
                      <a:gd name="T64" fmla="*/ 7 w 9"/>
                      <a:gd name="T65" fmla="*/ 1 h 12"/>
                      <a:gd name="T66" fmla="*/ 7 w 9"/>
                      <a:gd name="T67" fmla="*/ 1 h 12"/>
                      <a:gd name="T68" fmla="*/ 8 w 9"/>
                      <a:gd name="T69" fmla="*/ 0 h 12"/>
                      <a:gd name="T70" fmla="*/ 9 w 9"/>
                      <a:gd name="T71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9" h="12">
                        <a:moveTo>
                          <a:pt x="9" y="1"/>
                        </a:move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3"/>
                        </a:lnTo>
                        <a:lnTo>
                          <a:pt x="8" y="4"/>
                        </a:lnTo>
                        <a:lnTo>
                          <a:pt x="8" y="5"/>
                        </a:lnTo>
                        <a:lnTo>
                          <a:pt x="8" y="6"/>
                        </a:lnTo>
                        <a:lnTo>
                          <a:pt x="8" y="7"/>
                        </a:ln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8" y="9"/>
                        </a:lnTo>
                        <a:lnTo>
                          <a:pt x="8" y="9"/>
                        </a:lnTo>
                        <a:lnTo>
                          <a:pt x="8" y="10"/>
                        </a:lnTo>
                        <a:lnTo>
                          <a:pt x="8" y="10"/>
                        </a:lnTo>
                        <a:lnTo>
                          <a:pt x="8" y="11"/>
                        </a:lnTo>
                        <a:lnTo>
                          <a:pt x="8" y="11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7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5" y="9"/>
                        </a:lnTo>
                        <a:lnTo>
                          <a:pt x="5" y="9"/>
                        </a:lnTo>
                        <a:lnTo>
                          <a:pt x="5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</a:path>
                    </a:pathLst>
                  </a:custGeom>
                  <a:solidFill>
                    <a:srgbClr val="EBC16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2" name="Freeform 348"/>
                  <p:cNvSpPr>
                    <a:spLocks/>
                  </p:cNvSpPr>
                  <p:nvPr/>
                </p:nvSpPr>
                <p:spPr bwMode="auto">
                  <a:xfrm>
                    <a:off x="2959" y="3485"/>
                    <a:ext cx="6" cy="42"/>
                  </a:xfrm>
                  <a:custGeom>
                    <a:avLst/>
                    <a:gdLst>
                      <a:gd name="T0" fmla="*/ 0 w 1"/>
                      <a:gd name="T1" fmla="*/ 7 h 7"/>
                      <a:gd name="T2" fmla="*/ 0 w 1"/>
                      <a:gd name="T3" fmla="*/ 7 h 7"/>
                      <a:gd name="T4" fmla="*/ 0 w 1"/>
                      <a:gd name="T5" fmla="*/ 6 h 7"/>
                      <a:gd name="T6" fmla="*/ 0 w 1"/>
                      <a:gd name="T7" fmla="*/ 5 h 7"/>
                      <a:gd name="T8" fmla="*/ 0 w 1"/>
                      <a:gd name="T9" fmla="*/ 4 h 7"/>
                      <a:gd name="T10" fmla="*/ 0 w 1"/>
                      <a:gd name="T11" fmla="*/ 3 h 7"/>
                      <a:gd name="T12" fmla="*/ 0 w 1"/>
                      <a:gd name="T13" fmla="*/ 2 h 7"/>
                      <a:gd name="T14" fmla="*/ 0 w 1"/>
                      <a:gd name="T15" fmla="*/ 2 h 7"/>
                      <a:gd name="T16" fmla="*/ 1 w 1"/>
                      <a:gd name="T17" fmla="*/ 1 h 7"/>
                      <a:gd name="T18" fmla="*/ 1 w 1"/>
                      <a:gd name="T19" fmla="*/ 0 h 7"/>
                      <a:gd name="T20" fmla="*/ 1 w 1"/>
                      <a:gd name="T21" fmla="*/ 0 h 7"/>
                      <a:gd name="T22" fmla="*/ 1 w 1"/>
                      <a:gd name="T23" fmla="*/ 1 h 7"/>
                      <a:gd name="T24" fmla="*/ 1 w 1"/>
                      <a:gd name="T25" fmla="*/ 2 h 7"/>
                      <a:gd name="T26" fmla="*/ 1 w 1"/>
                      <a:gd name="T27" fmla="*/ 3 h 7"/>
                      <a:gd name="T28" fmla="*/ 1 w 1"/>
                      <a:gd name="T29" fmla="*/ 3 h 7"/>
                      <a:gd name="T30" fmla="*/ 1 w 1"/>
                      <a:gd name="T31" fmla="*/ 4 h 7"/>
                      <a:gd name="T32" fmla="*/ 1 w 1"/>
                      <a:gd name="T33" fmla="*/ 5 h 7"/>
                      <a:gd name="T34" fmla="*/ 1 w 1"/>
                      <a:gd name="T35" fmla="*/ 6 h 7"/>
                      <a:gd name="T36" fmla="*/ 0 w 1"/>
                      <a:gd name="T37" fmla="*/ 7 h 7"/>
                      <a:gd name="T38" fmla="*/ 0 w 1"/>
                      <a:gd name="T39" fmla="*/ 7 h 7"/>
                      <a:gd name="T40" fmla="*/ 0 w 1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7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3" name="Freeform 349"/>
                  <p:cNvSpPr>
                    <a:spLocks/>
                  </p:cNvSpPr>
                  <p:nvPr/>
                </p:nvSpPr>
                <p:spPr bwMode="auto">
                  <a:xfrm>
                    <a:off x="2953" y="3527"/>
                    <a:ext cx="6" cy="24"/>
                  </a:xfrm>
                  <a:custGeom>
                    <a:avLst/>
                    <a:gdLst>
                      <a:gd name="T0" fmla="*/ 1 w 1"/>
                      <a:gd name="T1" fmla="*/ 3 h 4"/>
                      <a:gd name="T2" fmla="*/ 0 w 1"/>
                      <a:gd name="T3" fmla="*/ 4 h 4"/>
                      <a:gd name="T4" fmla="*/ 0 w 1"/>
                      <a:gd name="T5" fmla="*/ 3 h 4"/>
                      <a:gd name="T6" fmla="*/ 0 w 1"/>
                      <a:gd name="T7" fmla="*/ 3 h 4"/>
                      <a:gd name="T8" fmla="*/ 1 w 1"/>
                      <a:gd name="T9" fmla="*/ 2 h 4"/>
                      <a:gd name="T10" fmla="*/ 1 w 1"/>
                      <a:gd name="T11" fmla="*/ 2 h 4"/>
                      <a:gd name="T12" fmla="*/ 1 w 1"/>
                      <a:gd name="T13" fmla="*/ 1 h 4"/>
                      <a:gd name="T14" fmla="*/ 1 w 1"/>
                      <a:gd name="T15" fmla="*/ 1 h 4"/>
                      <a:gd name="T16" fmla="*/ 1 w 1"/>
                      <a:gd name="T17" fmla="*/ 0 h 4"/>
                      <a:gd name="T18" fmla="*/ 1 w 1"/>
                      <a:gd name="T19" fmla="*/ 0 h 4"/>
                      <a:gd name="T20" fmla="*/ 1 w 1"/>
                      <a:gd name="T21" fmla="*/ 0 h 4"/>
                      <a:gd name="T22" fmla="*/ 1 w 1"/>
                      <a:gd name="T23" fmla="*/ 0 h 4"/>
                      <a:gd name="T24" fmla="*/ 1 w 1"/>
                      <a:gd name="T25" fmla="*/ 1 h 4"/>
                      <a:gd name="T26" fmla="*/ 1 w 1"/>
                      <a:gd name="T27" fmla="*/ 1 h 4"/>
                      <a:gd name="T28" fmla="*/ 1 w 1"/>
                      <a:gd name="T29" fmla="*/ 2 h 4"/>
                      <a:gd name="T30" fmla="*/ 1 w 1"/>
                      <a:gd name="T31" fmla="*/ 2 h 4"/>
                      <a:gd name="T32" fmla="*/ 1 w 1"/>
                      <a:gd name="T33" fmla="*/ 3 h 4"/>
                      <a:gd name="T34" fmla="*/ 1 w 1"/>
                      <a:gd name="T35" fmla="*/ 3 h 4"/>
                      <a:gd name="T36" fmla="*/ 1 w 1"/>
                      <a:gd name="T37" fmla="*/ 4 h 4"/>
                      <a:gd name="T38" fmla="*/ 1 w 1"/>
                      <a:gd name="T39" fmla="*/ 4 h 4"/>
                      <a:gd name="T40" fmla="*/ 1 w 1"/>
                      <a:gd name="T4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4">
                        <a:moveTo>
                          <a:pt x="1" y="3"/>
                        </a:move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4" name="Freeform 350"/>
                  <p:cNvSpPr>
                    <a:spLocks/>
                  </p:cNvSpPr>
                  <p:nvPr/>
                </p:nvSpPr>
                <p:spPr bwMode="auto">
                  <a:xfrm>
                    <a:off x="2941" y="3533"/>
                    <a:ext cx="18" cy="18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0 w 3"/>
                      <a:gd name="T3" fmla="*/ 0 h 3"/>
                      <a:gd name="T4" fmla="*/ 1 w 3"/>
                      <a:gd name="T5" fmla="*/ 0 h 3"/>
                      <a:gd name="T6" fmla="*/ 1 w 3"/>
                      <a:gd name="T7" fmla="*/ 0 h 3"/>
                      <a:gd name="T8" fmla="*/ 1 w 3"/>
                      <a:gd name="T9" fmla="*/ 1 h 3"/>
                      <a:gd name="T10" fmla="*/ 2 w 3"/>
                      <a:gd name="T11" fmla="*/ 1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3 w 3"/>
                      <a:gd name="T17" fmla="*/ 2 h 3"/>
                      <a:gd name="T18" fmla="*/ 3 w 3"/>
                      <a:gd name="T19" fmla="*/ 2 h 3"/>
                      <a:gd name="T20" fmla="*/ 3 w 3"/>
                      <a:gd name="T21" fmla="*/ 3 h 3"/>
                      <a:gd name="T22" fmla="*/ 2 w 3"/>
                      <a:gd name="T23" fmla="*/ 3 h 3"/>
                      <a:gd name="T24" fmla="*/ 2 w 3"/>
                      <a:gd name="T25" fmla="*/ 2 h 3"/>
                      <a:gd name="T26" fmla="*/ 2 w 3"/>
                      <a:gd name="T27" fmla="*/ 2 h 3"/>
                      <a:gd name="T28" fmla="*/ 1 w 3"/>
                      <a:gd name="T29" fmla="*/ 2 h 3"/>
                      <a:gd name="T30" fmla="*/ 1 w 3"/>
                      <a:gd name="T31" fmla="*/ 1 h 3"/>
                      <a:gd name="T32" fmla="*/ 1 w 3"/>
                      <a:gd name="T33" fmla="*/ 1 h 3"/>
                      <a:gd name="T34" fmla="*/ 0 w 3"/>
                      <a:gd name="T35" fmla="*/ 0 h 3"/>
                      <a:gd name="T36" fmla="*/ 0 w 3"/>
                      <a:gd name="T37" fmla="*/ 0 h 3"/>
                      <a:gd name="T38" fmla="*/ 0 w 3"/>
                      <a:gd name="T39" fmla="*/ 0 h 3"/>
                      <a:gd name="T40" fmla="*/ 0 w 3"/>
                      <a:gd name="T4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5" name="Freeform 351"/>
                  <p:cNvSpPr>
                    <a:spLocks/>
                  </p:cNvSpPr>
                  <p:nvPr/>
                </p:nvSpPr>
                <p:spPr bwMode="auto">
                  <a:xfrm>
                    <a:off x="2905" y="3503"/>
                    <a:ext cx="36" cy="30"/>
                  </a:xfrm>
                  <a:custGeom>
                    <a:avLst/>
                    <a:gdLst>
                      <a:gd name="T0" fmla="*/ 1 w 6"/>
                      <a:gd name="T1" fmla="*/ 1 h 5"/>
                      <a:gd name="T2" fmla="*/ 1 w 6"/>
                      <a:gd name="T3" fmla="*/ 0 h 5"/>
                      <a:gd name="T4" fmla="*/ 1 w 6"/>
                      <a:gd name="T5" fmla="*/ 0 h 5"/>
                      <a:gd name="T6" fmla="*/ 2 w 6"/>
                      <a:gd name="T7" fmla="*/ 0 h 5"/>
                      <a:gd name="T8" fmla="*/ 2 w 6"/>
                      <a:gd name="T9" fmla="*/ 1 h 5"/>
                      <a:gd name="T10" fmla="*/ 2 w 6"/>
                      <a:gd name="T11" fmla="*/ 1 h 5"/>
                      <a:gd name="T12" fmla="*/ 3 w 6"/>
                      <a:gd name="T13" fmla="*/ 1 h 5"/>
                      <a:gd name="T14" fmla="*/ 3 w 6"/>
                      <a:gd name="T15" fmla="*/ 1 h 5"/>
                      <a:gd name="T16" fmla="*/ 4 w 6"/>
                      <a:gd name="T17" fmla="*/ 2 h 5"/>
                      <a:gd name="T18" fmla="*/ 4 w 6"/>
                      <a:gd name="T19" fmla="*/ 2 h 5"/>
                      <a:gd name="T20" fmla="*/ 4 w 6"/>
                      <a:gd name="T21" fmla="*/ 2 h 5"/>
                      <a:gd name="T22" fmla="*/ 5 w 6"/>
                      <a:gd name="T23" fmla="*/ 3 h 5"/>
                      <a:gd name="T24" fmla="*/ 5 w 6"/>
                      <a:gd name="T25" fmla="*/ 3 h 5"/>
                      <a:gd name="T26" fmla="*/ 5 w 6"/>
                      <a:gd name="T27" fmla="*/ 3 h 5"/>
                      <a:gd name="T28" fmla="*/ 6 w 6"/>
                      <a:gd name="T29" fmla="*/ 4 h 5"/>
                      <a:gd name="T30" fmla="*/ 6 w 6"/>
                      <a:gd name="T31" fmla="*/ 4 h 5"/>
                      <a:gd name="T32" fmla="*/ 6 w 6"/>
                      <a:gd name="T33" fmla="*/ 4 h 5"/>
                      <a:gd name="T34" fmla="*/ 6 w 6"/>
                      <a:gd name="T35" fmla="*/ 5 h 5"/>
                      <a:gd name="T36" fmla="*/ 6 w 6"/>
                      <a:gd name="T37" fmla="*/ 5 h 5"/>
                      <a:gd name="T38" fmla="*/ 6 w 6"/>
                      <a:gd name="T39" fmla="*/ 5 h 5"/>
                      <a:gd name="T40" fmla="*/ 5 w 6"/>
                      <a:gd name="T41" fmla="*/ 5 h 5"/>
                      <a:gd name="T42" fmla="*/ 5 w 6"/>
                      <a:gd name="T43" fmla="*/ 4 h 5"/>
                      <a:gd name="T44" fmla="*/ 5 w 6"/>
                      <a:gd name="T45" fmla="*/ 4 h 5"/>
                      <a:gd name="T46" fmla="*/ 4 w 6"/>
                      <a:gd name="T47" fmla="*/ 4 h 5"/>
                      <a:gd name="T48" fmla="*/ 4 w 6"/>
                      <a:gd name="T49" fmla="*/ 3 h 5"/>
                      <a:gd name="T50" fmla="*/ 4 w 6"/>
                      <a:gd name="T51" fmla="*/ 3 h 5"/>
                      <a:gd name="T52" fmla="*/ 4 w 6"/>
                      <a:gd name="T53" fmla="*/ 3 h 5"/>
                      <a:gd name="T54" fmla="*/ 3 w 6"/>
                      <a:gd name="T55" fmla="*/ 3 h 5"/>
                      <a:gd name="T56" fmla="*/ 3 w 6"/>
                      <a:gd name="T57" fmla="*/ 2 h 5"/>
                      <a:gd name="T58" fmla="*/ 2 w 6"/>
                      <a:gd name="T59" fmla="*/ 2 h 5"/>
                      <a:gd name="T60" fmla="*/ 2 w 6"/>
                      <a:gd name="T61" fmla="*/ 2 h 5"/>
                      <a:gd name="T62" fmla="*/ 2 w 6"/>
                      <a:gd name="T63" fmla="*/ 1 h 5"/>
                      <a:gd name="T64" fmla="*/ 1 w 6"/>
                      <a:gd name="T65" fmla="*/ 1 h 5"/>
                      <a:gd name="T66" fmla="*/ 1 w 6"/>
                      <a:gd name="T67" fmla="*/ 1 h 5"/>
                      <a:gd name="T68" fmla="*/ 1 w 6"/>
                      <a:gd name="T69" fmla="*/ 1 h 5"/>
                      <a:gd name="T70" fmla="*/ 0 w 6"/>
                      <a:gd name="T71" fmla="*/ 0 h 5"/>
                      <a:gd name="T72" fmla="*/ 1 w 6"/>
                      <a:gd name="T73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5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6" name="Freeform 352"/>
                  <p:cNvSpPr>
                    <a:spLocks/>
                  </p:cNvSpPr>
                  <p:nvPr/>
                </p:nvSpPr>
                <p:spPr bwMode="auto">
                  <a:xfrm>
                    <a:off x="2905" y="3497"/>
                    <a:ext cx="18" cy="12"/>
                  </a:xfrm>
                  <a:custGeom>
                    <a:avLst/>
                    <a:gdLst>
                      <a:gd name="T0" fmla="*/ 3 w 3"/>
                      <a:gd name="T1" fmla="*/ 1 h 2"/>
                      <a:gd name="T2" fmla="*/ 3 w 3"/>
                      <a:gd name="T3" fmla="*/ 1 h 2"/>
                      <a:gd name="T4" fmla="*/ 2 w 3"/>
                      <a:gd name="T5" fmla="*/ 1 h 2"/>
                      <a:gd name="T6" fmla="*/ 2 w 3"/>
                      <a:gd name="T7" fmla="*/ 1 h 2"/>
                      <a:gd name="T8" fmla="*/ 2 w 3"/>
                      <a:gd name="T9" fmla="*/ 1 h 2"/>
                      <a:gd name="T10" fmla="*/ 2 w 3"/>
                      <a:gd name="T11" fmla="*/ 1 h 2"/>
                      <a:gd name="T12" fmla="*/ 2 w 3"/>
                      <a:gd name="T13" fmla="*/ 1 h 2"/>
                      <a:gd name="T14" fmla="*/ 1 w 3"/>
                      <a:gd name="T15" fmla="*/ 1 h 2"/>
                      <a:gd name="T16" fmla="*/ 1 w 3"/>
                      <a:gd name="T17" fmla="*/ 1 h 2"/>
                      <a:gd name="T18" fmla="*/ 1 w 3"/>
                      <a:gd name="T19" fmla="*/ 2 h 2"/>
                      <a:gd name="T20" fmla="*/ 0 w 3"/>
                      <a:gd name="T21" fmla="*/ 1 h 2"/>
                      <a:gd name="T22" fmla="*/ 1 w 3"/>
                      <a:gd name="T23" fmla="*/ 1 h 2"/>
                      <a:gd name="T24" fmla="*/ 1 w 3"/>
                      <a:gd name="T25" fmla="*/ 0 h 2"/>
                      <a:gd name="T26" fmla="*/ 1 w 3"/>
                      <a:gd name="T27" fmla="*/ 0 h 2"/>
                      <a:gd name="T28" fmla="*/ 1 w 3"/>
                      <a:gd name="T29" fmla="*/ 0 h 2"/>
                      <a:gd name="T30" fmla="*/ 2 w 3"/>
                      <a:gd name="T31" fmla="*/ 0 h 2"/>
                      <a:gd name="T32" fmla="*/ 2 w 3"/>
                      <a:gd name="T33" fmla="*/ 0 h 2"/>
                      <a:gd name="T34" fmla="*/ 3 w 3"/>
                      <a:gd name="T35" fmla="*/ 0 h 2"/>
                      <a:gd name="T36" fmla="*/ 3 w 3"/>
                      <a:gd name="T37" fmla="*/ 0 h 2"/>
                      <a:gd name="T38" fmla="*/ 2 w 3"/>
                      <a:gd name="T39" fmla="*/ 1 h 2"/>
                      <a:gd name="T40" fmla="*/ 3 w 3"/>
                      <a:gd name="T4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7" name="Freeform 353"/>
                  <p:cNvSpPr>
                    <a:spLocks/>
                  </p:cNvSpPr>
                  <p:nvPr/>
                </p:nvSpPr>
                <p:spPr bwMode="auto">
                  <a:xfrm>
                    <a:off x="2917" y="3485"/>
                    <a:ext cx="36" cy="18"/>
                  </a:xfrm>
                  <a:custGeom>
                    <a:avLst/>
                    <a:gdLst>
                      <a:gd name="T0" fmla="*/ 6 w 6"/>
                      <a:gd name="T1" fmla="*/ 1 h 3"/>
                      <a:gd name="T2" fmla="*/ 5 w 6"/>
                      <a:gd name="T3" fmla="*/ 1 h 3"/>
                      <a:gd name="T4" fmla="*/ 5 w 6"/>
                      <a:gd name="T5" fmla="*/ 1 h 3"/>
                      <a:gd name="T6" fmla="*/ 4 w 6"/>
                      <a:gd name="T7" fmla="*/ 1 h 3"/>
                      <a:gd name="T8" fmla="*/ 4 w 6"/>
                      <a:gd name="T9" fmla="*/ 1 h 3"/>
                      <a:gd name="T10" fmla="*/ 4 w 6"/>
                      <a:gd name="T11" fmla="*/ 1 h 3"/>
                      <a:gd name="T12" fmla="*/ 3 w 6"/>
                      <a:gd name="T13" fmla="*/ 1 h 3"/>
                      <a:gd name="T14" fmla="*/ 3 w 6"/>
                      <a:gd name="T15" fmla="*/ 1 h 3"/>
                      <a:gd name="T16" fmla="*/ 3 w 6"/>
                      <a:gd name="T17" fmla="*/ 0 h 3"/>
                      <a:gd name="T18" fmla="*/ 2 w 6"/>
                      <a:gd name="T19" fmla="*/ 1 h 3"/>
                      <a:gd name="T20" fmla="*/ 2 w 6"/>
                      <a:gd name="T21" fmla="*/ 1 h 3"/>
                      <a:gd name="T22" fmla="*/ 2 w 6"/>
                      <a:gd name="T23" fmla="*/ 1 h 3"/>
                      <a:gd name="T24" fmla="*/ 1 w 6"/>
                      <a:gd name="T25" fmla="*/ 1 h 3"/>
                      <a:gd name="T26" fmla="*/ 1 w 6"/>
                      <a:gd name="T27" fmla="*/ 1 h 3"/>
                      <a:gd name="T28" fmla="*/ 1 w 6"/>
                      <a:gd name="T29" fmla="*/ 1 h 3"/>
                      <a:gd name="T30" fmla="*/ 1 w 6"/>
                      <a:gd name="T31" fmla="*/ 2 h 3"/>
                      <a:gd name="T32" fmla="*/ 1 w 6"/>
                      <a:gd name="T33" fmla="*/ 2 h 3"/>
                      <a:gd name="T34" fmla="*/ 1 w 6"/>
                      <a:gd name="T35" fmla="*/ 3 h 3"/>
                      <a:gd name="T36" fmla="*/ 0 w 6"/>
                      <a:gd name="T37" fmla="*/ 3 h 3"/>
                      <a:gd name="T38" fmla="*/ 0 w 6"/>
                      <a:gd name="T39" fmla="*/ 2 h 3"/>
                      <a:gd name="T40" fmla="*/ 0 w 6"/>
                      <a:gd name="T41" fmla="*/ 2 h 3"/>
                      <a:gd name="T42" fmla="*/ 0 w 6"/>
                      <a:gd name="T43" fmla="*/ 1 h 3"/>
                      <a:gd name="T44" fmla="*/ 1 w 6"/>
                      <a:gd name="T45" fmla="*/ 1 h 3"/>
                      <a:gd name="T46" fmla="*/ 1 w 6"/>
                      <a:gd name="T47" fmla="*/ 0 h 3"/>
                      <a:gd name="T48" fmla="*/ 1 w 6"/>
                      <a:gd name="T49" fmla="*/ 0 h 3"/>
                      <a:gd name="T50" fmla="*/ 2 w 6"/>
                      <a:gd name="T51" fmla="*/ 0 h 3"/>
                      <a:gd name="T52" fmla="*/ 2 w 6"/>
                      <a:gd name="T53" fmla="*/ 0 h 3"/>
                      <a:gd name="T54" fmla="*/ 2 w 6"/>
                      <a:gd name="T55" fmla="*/ 0 h 3"/>
                      <a:gd name="T56" fmla="*/ 3 w 6"/>
                      <a:gd name="T57" fmla="*/ 0 h 3"/>
                      <a:gd name="T58" fmla="*/ 3 w 6"/>
                      <a:gd name="T59" fmla="*/ 0 h 3"/>
                      <a:gd name="T60" fmla="*/ 4 w 6"/>
                      <a:gd name="T61" fmla="*/ 0 h 3"/>
                      <a:gd name="T62" fmla="*/ 4 w 6"/>
                      <a:gd name="T63" fmla="*/ 0 h 3"/>
                      <a:gd name="T64" fmla="*/ 5 w 6"/>
                      <a:gd name="T65" fmla="*/ 0 h 3"/>
                      <a:gd name="T66" fmla="*/ 5 w 6"/>
                      <a:gd name="T67" fmla="*/ 1 h 3"/>
                      <a:gd name="T68" fmla="*/ 6 w 6"/>
                      <a:gd name="T69" fmla="*/ 1 h 3"/>
                      <a:gd name="T70" fmla="*/ 5 w 6"/>
                      <a:gd name="T71" fmla="*/ 1 h 3"/>
                      <a:gd name="T72" fmla="*/ 6 w 6"/>
                      <a:gd name="T7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3">
                        <a:moveTo>
                          <a:pt x="6" y="1"/>
                        </a:move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8" name="Freeform 354"/>
                  <p:cNvSpPr>
                    <a:spLocks/>
                  </p:cNvSpPr>
                  <p:nvPr/>
                </p:nvSpPr>
                <p:spPr bwMode="auto">
                  <a:xfrm>
                    <a:off x="2947" y="3479"/>
                    <a:ext cx="18" cy="12"/>
                  </a:xfrm>
                  <a:custGeom>
                    <a:avLst/>
                    <a:gdLst>
                      <a:gd name="T0" fmla="*/ 3 w 3"/>
                      <a:gd name="T1" fmla="*/ 1 h 2"/>
                      <a:gd name="T2" fmla="*/ 3 w 3"/>
                      <a:gd name="T3" fmla="*/ 1 h 2"/>
                      <a:gd name="T4" fmla="*/ 2 w 3"/>
                      <a:gd name="T5" fmla="*/ 1 h 2"/>
                      <a:gd name="T6" fmla="*/ 2 w 3"/>
                      <a:gd name="T7" fmla="*/ 1 h 2"/>
                      <a:gd name="T8" fmla="*/ 2 w 3"/>
                      <a:gd name="T9" fmla="*/ 1 h 2"/>
                      <a:gd name="T10" fmla="*/ 2 w 3"/>
                      <a:gd name="T11" fmla="*/ 1 h 2"/>
                      <a:gd name="T12" fmla="*/ 1 w 3"/>
                      <a:gd name="T13" fmla="*/ 1 h 2"/>
                      <a:gd name="T14" fmla="*/ 1 w 3"/>
                      <a:gd name="T15" fmla="*/ 1 h 2"/>
                      <a:gd name="T16" fmla="*/ 1 w 3"/>
                      <a:gd name="T17" fmla="*/ 2 h 2"/>
                      <a:gd name="T18" fmla="*/ 1 w 3"/>
                      <a:gd name="T19" fmla="*/ 2 h 2"/>
                      <a:gd name="T20" fmla="*/ 0 w 3"/>
                      <a:gd name="T21" fmla="*/ 2 h 2"/>
                      <a:gd name="T22" fmla="*/ 0 w 3"/>
                      <a:gd name="T23" fmla="*/ 1 h 2"/>
                      <a:gd name="T24" fmla="*/ 1 w 3"/>
                      <a:gd name="T25" fmla="*/ 1 h 2"/>
                      <a:gd name="T26" fmla="*/ 1 w 3"/>
                      <a:gd name="T27" fmla="*/ 0 h 2"/>
                      <a:gd name="T28" fmla="*/ 1 w 3"/>
                      <a:gd name="T29" fmla="*/ 0 h 2"/>
                      <a:gd name="T30" fmla="*/ 2 w 3"/>
                      <a:gd name="T31" fmla="*/ 0 h 2"/>
                      <a:gd name="T32" fmla="*/ 2 w 3"/>
                      <a:gd name="T33" fmla="*/ 0 h 2"/>
                      <a:gd name="T34" fmla="*/ 3 w 3"/>
                      <a:gd name="T35" fmla="*/ 0 h 2"/>
                      <a:gd name="T36" fmla="*/ 3 w 3"/>
                      <a:gd name="T37" fmla="*/ 1 h 2"/>
                      <a:gd name="T38" fmla="*/ 3 w 3"/>
                      <a:gd name="T39" fmla="*/ 1 h 2"/>
                      <a:gd name="T40" fmla="*/ 3 w 3"/>
                      <a:gd name="T41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499" name="Freeform 355"/>
                  <p:cNvSpPr>
                    <a:spLocks/>
                  </p:cNvSpPr>
                  <p:nvPr/>
                </p:nvSpPr>
                <p:spPr bwMode="auto">
                  <a:xfrm>
                    <a:off x="2941" y="3527"/>
                    <a:ext cx="18" cy="2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3 w 3"/>
                      <a:gd name="T3" fmla="*/ 0 h 4"/>
                      <a:gd name="T4" fmla="*/ 3 w 3"/>
                      <a:gd name="T5" fmla="*/ 1 h 4"/>
                      <a:gd name="T6" fmla="*/ 3 w 3"/>
                      <a:gd name="T7" fmla="*/ 1 h 4"/>
                      <a:gd name="T8" fmla="*/ 3 w 3"/>
                      <a:gd name="T9" fmla="*/ 2 h 4"/>
                      <a:gd name="T10" fmla="*/ 3 w 3"/>
                      <a:gd name="T11" fmla="*/ 2 h 4"/>
                      <a:gd name="T12" fmla="*/ 3 w 3"/>
                      <a:gd name="T13" fmla="*/ 3 h 4"/>
                      <a:gd name="T14" fmla="*/ 3 w 3"/>
                      <a:gd name="T15" fmla="*/ 3 h 4"/>
                      <a:gd name="T16" fmla="*/ 3 w 3"/>
                      <a:gd name="T17" fmla="*/ 4 h 4"/>
                      <a:gd name="T18" fmla="*/ 3 w 3"/>
                      <a:gd name="T19" fmla="*/ 3 h 4"/>
                      <a:gd name="T20" fmla="*/ 2 w 3"/>
                      <a:gd name="T21" fmla="*/ 3 h 4"/>
                      <a:gd name="T22" fmla="*/ 2 w 3"/>
                      <a:gd name="T23" fmla="*/ 3 h 4"/>
                      <a:gd name="T24" fmla="*/ 2 w 3"/>
                      <a:gd name="T25" fmla="*/ 2 h 4"/>
                      <a:gd name="T26" fmla="*/ 1 w 3"/>
                      <a:gd name="T27" fmla="*/ 2 h 4"/>
                      <a:gd name="T28" fmla="*/ 1 w 3"/>
                      <a:gd name="T29" fmla="*/ 2 h 4"/>
                      <a:gd name="T30" fmla="*/ 1 w 3"/>
                      <a:gd name="T31" fmla="*/ 1 h 4"/>
                      <a:gd name="T32" fmla="*/ 0 w 3"/>
                      <a:gd name="T33" fmla="*/ 1 h 4"/>
                      <a:gd name="T34" fmla="*/ 1 w 3"/>
                      <a:gd name="T35" fmla="*/ 1 h 4"/>
                      <a:gd name="T36" fmla="*/ 1 w 3"/>
                      <a:gd name="T37" fmla="*/ 1 h 4"/>
                      <a:gd name="T38" fmla="*/ 1 w 3"/>
                      <a:gd name="T39" fmla="*/ 1 h 4"/>
                      <a:gd name="T40" fmla="*/ 2 w 3"/>
                      <a:gd name="T41" fmla="*/ 1 h 4"/>
                      <a:gd name="T42" fmla="*/ 2 w 3"/>
                      <a:gd name="T43" fmla="*/ 1 h 4"/>
                      <a:gd name="T44" fmla="*/ 2 w 3"/>
                      <a:gd name="T45" fmla="*/ 0 h 4"/>
                      <a:gd name="T46" fmla="*/ 3 w 3"/>
                      <a:gd name="T47" fmla="*/ 0 h 4"/>
                      <a:gd name="T48" fmla="*/ 3 w 3"/>
                      <a:gd name="T4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0" name="Freeform 356"/>
                  <p:cNvSpPr>
                    <a:spLocks/>
                  </p:cNvSpPr>
                  <p:nvPr/>
                </p:nvSpPr>
                <p:spPr bwMode="auto">
                  <a:xfrm>
                    <a:off x="2953" y="3527"/>
                    <a:ext cx="6" cy="24"/>
                  </a:xfrm>
                  <a:custGeom>
                    <a:avLst/>
                    <a:gdLst>
                      <a:gd name="T0" fmla="*/ 1 w 1"/>
                      <a:gd name="T1" fmla="*/ 3 h 4"/>
                      <a:gd name="T2" fmla="*/ 0 w 1"/>
                      <a:gd name="T3" fmla="*/ 4 h 4"/>
                      <a:gd name="T4" fmla="*/ 0 w 1"/>
                      <a:gd name="T5" fmla="*/ 3 h 4"/>
                      <a:gd name="T6" fmla="*/ 0 w 1"/>
                      <a:gd name="T7" fmla="*/ 3 h 4"/>
                      <a:gd name="T8" fmla="*/ 1 w 1"/>
                      <a:gd name="T9" fmla="*/ 2 h 4"/>
                      <a:gd name="T10" fmla="*/ 1 w 1"/>
                      <a:gd name="T11" fmla="*/ 2 h 4"/>
                      <a:gd name="T12" fmla="*/ 1 w 1"/>
                      <a:gd name="T13" fmla="*/ 1 h 4"/>
                      <a:gd name="T14" fmla="*/ 1 w 1"/>
                      <a:gd name="T15" fmla="*/ 1 h 4"/>
                      <a:gd name="T16" fmla="*/ 1 w 1"/>
                      <a:gd name="T17" fmla="*/ 0 h 4"/>
                      <a:gd name="T18" fmla="*/ 1 w 1"/>
                      <a:gd name="T19" fmla="*/ 0 h 4"/>
                      <a:gd name="T20" fmla="*/ 1 w 1"/>
                      <a:gd name="T21" fmla="*/ 0 h 4"/>
                      <a:gd name="T22" fmla="*/ 1 w 1"/>
                      <a:gd name="T23" fmla="*/ 0 h 4"/>
                      <a:gd name="T24" fmla="*/ 1 w 1"/>
                      <a:gd name="T25" fmla="*/ 1 h 4"/>
                      <a:gd name="T26" fmla="*/ 1 w 1"/>
                      <a:gd name="T27" fmla="*/ 1 h 4"/>
                      <a:gd name="T28" fmla="*/ 1 w 1"/>
                      <a:gd name="T29" fmla="*/ 2 h 4"/>
                      <a:gd name="T30" fmla="*/ 1 w 1"/>
                      <a:gd name="T31" fmla="*/ 2 h 4"/>
                      <a:gd name="T32" fmla="*/ 1 w 1"/>
                      <a:gd name="T33" fmla="*/ 3 h 4"/>
                      <a:gd name="T34" fmla="*/ 1 w 1"/>
                      <a:gd name="T35" fmla="*/ 3 h 4"/>
                      <a:gd name="T36" fmla="*/ 1 w 1"/>
                      <a:gd name="T37" fmla="*/ 4 h 4"/>
                      <a:gd name="T38" fmla="*/ 1 w 1"/>
                      <a:gd name="T39" fmla="*/ 4 h 4"/>
                      <a:gd name="T40" fmla="*/ 1 w 1"/>
                      <a:gd name="T41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4">
                        <a:moveTo>
                          <a:pt x="1" y="3"/>
                        </a:move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1" name="Freeform 357"/>
                  <p:cNvSpPr>
                    <a:spLocks/>
                  </p:cNvSpPr>
                  <p:nvPr/>
                </p:nvSpPr>
                <p:spPr bwMode="auto">
                  <a:xfrm>
                    <a:off x="2941" y="3527"/>
                    <a:ext cx="18" cy="24"/>
                  </a:xfrm>
                  <a:custGeom>
                    <a:avLst/>
                    <a:gdLst>
                      <a:gd name="T0" fmla="*/ 0 w 3"/>
                      <a:gd name="T1" fmla="*/ 1 h 4"/>
                      <a:gd name="T2" fmla="*/ 0 w 3"/>
                      <a:gd name="T3" fmla="*/ 1 h 4"/>
                      <a:gd name="T4" fmla="*/ 1 w 3"/>
                      <a:gd name="T5" fmla="*/ 1 h 4"/>
                      <a:gd name="T6" fmla="*/ 1 w 3"/>
                      <a:gd name="T7" fmla="*/ 1 h 4"/>
                      <a:gd name="T8" fmla="*/ 1 w 3"/>
                      <a:gd name="T9" fmla="*/ 2 h 4"/>
                      <a:gd name="T10" fmla="*/ 2 w 3"/>
                      <a:gd name="T11" fmla="*/ 2 h 4"/>
                      <a:gd name="T12" fmla="*/ 2 w 3"/>
                      <a:gd name="T13" fmla="*/ 3 h 4"/>
                      <a:gd name="T14" fmla="*/ 2 w 3"/>
                      <a:gd name="T15" fmla="*/ 3 h 4"/>
                      <a:gd name="T16" fmla="*/ 3 w 3"/>
                      <a:gd name="T17" fmla="*/ 3 h 4"/>
                      <a:gd name="T18" fmla="*/ 3 w 3"/>
                      <a:gd name="T19" fmla="*/ 3 h 4"/>
                      <a:gd name="T20" fmla="*/ 3 w 3"/>
                      <a:gd name="T21" fmla="*/ 4 h 4"/>
                      <a:gd name="T22" fmla="*/ 2 w 3"/>
                      <a:gd name="T23" fmla="*/ 4 h 4"/>
                      <a:gd name="T24" fmla="*/ 2 w 3"/>
                      <a:gd name="T25" fmla="*/ 3 h 4"/>
                      <a:gd name="T26" fmla="*/ 2 w 3"/>
                      <a:gd name="T27" fmla="*/ 3 h 4"/>
                      <a:gd name="T28" fmla="*/ 1 w 3"/>
                      <a:gd name="T29" fmla="*/ 3 h 4"/>
                      <a:gd name="T30" fmla="*/ 1 w 3"/>
                      <a:gd name="T31" fmla="*/ 2 h 4"/>
                      <a:gd name="T32" fmla="*/ 1 w 3"/>
                      <a:gd name="T33" fmla="*/ 2 h 4"/>
                      <a:gd name="T34" fmla="*/ 0 w 3"/>
                      <a:gd name="T35" fmla="*/ 1 h 4"/>
                      <a:gd name="T36" fmla="*/ 0 w 3"/>
                      <a:gd name="T37" fmla="*/ 1 h 4"/>
                      <a:gd name="T38" fmla="*/ 0 w 3"/>
                      <a:gd name="T39" fmla="*/ 0 h 4"/>
                      <a:gd name="T40" fmla="*/ 0 w 3"/>
                      <a:gd name="T4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2" name="Freeform 358"/>
                  <p:cNvSpPr>
                    <a:spLocks/>
                  </p:cNvSpPr>
                  <p:nvPr/>
                </p:nvSpPr>
                <p:spPr bwMode="auto">
                  <a:xfrm>
                    <a:off x="2941" y="3527"/>
                    <a:ext cx="18" cy="6"/>
                  </a:xfrm>
                  <a:custGeom>
                    <a:avLst/>
                    <a:gdLst>
                      <a:gd name="T0" fmla="*/ 3 w 3"/>
                      <a:gd name="T1" fmla="*/ 0 h 1"/>
                      <a:gd name="T2" fmla="*/ 3 w 3"/>
                      <a:gd name="T3" fmla="*/ 0 h 1"/>
                      <a:gd name="T4" fmla="*/ 3 w 3"/>
                      <a:gd name="T5" fmla="*/ 1 h 1"/>
                      <a:gd name="T6" fmla="*/ 3 w 3"/>
                      <a:gd name="T7" fmla="*/ 1 h 1"/>
                      <a:gd name="T8" fmla="*/ 2 w 3"/>
                      <a:gd name="T9" fmla="*/ 1 h 1"/>
                      <a:gd name="T10" fmla="*/ 2 w 3"/>
                      <a:gd name="T11" fmla="*/ 1 h 1"/>
                      <a:gd name="T12" fmla="*/ 1 w 3"/>
                      <a:gd name="T13" fmla="*/ 1 h 1"/>
                      <a:gd name="T14" fmla="*/ 1 w 3"/>
                      <a:gd name="T15" fmla="*/ 1 h 1"/>
                      <a:gd name="T16" fmla="*/ 1 w 3"/>
                      <a:gd name="T17" fmla="*/ 1 h 1"/>
                      <a:gd name="T18" fmla="*/ 0 w 3"/>
                      <a:gd name="T19" fmla="*/ 1 h 1"/>
                      <a:gd name="T20" fmla="*/ 0 w 3"/>
                      <a:gd name="T21" fmla="*/ 0 h 1"/>
                      <a:gd name="T22" fmla="*/ 1 w 3"/>
                      <a:gd name="T23" fmla="*/ 1 h 1"/>
                      <a:gd name="T24" fmla="*/ 1 w 3"/>
                      <a:gd name="T25" fmla="*/ 0 h 1"/>
                      <a:gd name="T26" fmla="*/ 1 w 3"/>
                      <a:gd name="T27" fmla="*/ 0 h 1"/>
                      <a:gd name="T28" fmla="*/ 2 w 3"/>
                      <a:gd name="T29" fmla="*/ 0 h 1"/>
                      <a:gd name="T30" fmla="*/ 2 w 3"/>
                      <a:gd name="T31" fmla="*/ 0 h 1"/>
                      <a:gd name="T32" fmla="*/ 2 w 3"/>
                      <a:gd name="T33" fmla="*/ 0 h 1"/>
                      <a:gd name="T34" fmla="*/ 3 w 3"/>
                      <a:gd name="T35" fmla="*/ 0 h 1"/>
                      <a:gd name="T36" fmla="*/ 3 w 3"/>
                      <a:gd name="T37" fmla="*/ 0 h 1"/>
                      <a:gd name="T38" fmla="*/ 3 w 3"/>
                      <a:gd name="T39" fmla="*/ 0 h 1"/>
                      <a:gd name="T40" fmla="*/ 3 w 3"/>
                      <a:gd name="T4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1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3" name="Freeform 359"/>
                  <p:cNvSpPr>
                    <a:spLocks/>
                  </p:cNvSpPr>
                  <p:nvPr/>
                </p:nvSpPr>
                <p:spPr bwMode="auto">
                  <a:xfrm>
                    <a:off x="2935" y="3545"/>
                    <a:ext cx="6" cy="6"/>
                  </a:xfrm>
                  <a:custGeom>
                    <a:avLst/>
                    <a:gdLst>
                      <a:gd name="T0" fmla="*/ 1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0 h 1"/>
                      <a:gd name="T12" fmla="*/ 1 w 1"/>
                      <a:gd name="T13" fmla="*/ 1 h 1"/>
                      <a:gd name="T14" fmla="*/ 1 w 1"/>
                      <a:gd name="T15" fmla="*/ 1 h 1"/>
                      <a:gd name="T16" fmla="*/ 0 w 1"/>
                      <a:gd name="T17" fmla="*/ 0 h 1"/>
                      <a:gd name="T18" fmla="*/ 1 w 1"/>
                      <a:gd name="T19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4" name="Freeform 360"/>
                  <p:cNvSpPr>
                    <a:spLocks/>
                  </p:cNvSpPr>
                  <p:nvPr/>
                </p:nvSpPr>
                <p:spPr bwMode="auto">
                  <a:xfrm>
                    <a:off x="2779" y="3527"/>
                    <a:ext cx="162" cy="18"/>
                  </a:xfrm>
                  <a:custGeom>
                    <a:avLst/>
                    <a:gdLst>
                      <a:gd name="T0" fmla="*/ 1 w 27"/>
                      <a:gd name="T1" fmla="*/ 0 h 3"/>
                      <a:gd name="T2" fmla="*/ 3 w 27"/>
                      <a:gd name="T3" fmla="*/ 0 h 3"/>
                      <a:gd name="T4" fmla="*/ 4 w 27"/>
                      <a:gd name="T5" fmla="*/ 0 h 3"/>
                      <a:gd name="T6" fmla="*/ 6 w 27"/>
                      <a:gd name="T7" fmla="*/ 0 h 3"/>
                      <a:gd name="T8" fmla="*/ 8 w 27"/>
                      <a:gd name="T9" fmla="*/ 0 h 3"/>
                      <a:gd name="T10" fmla="*/ 10 w 27"/>
                      <a:gd name="T11" fmla="*/ 0 h 3"/>
                      <a:gd name="T12" fmla="*/ 11 w 27"/>
                      <a:gd name="T13" fmla="*/ 0 h 3"/>
                      <a:gd name="T14" fmla="*/ 13 w 27"/>
                      <a:gd name="T15" fmla="*/ 0 h 3"/>
                      <a:gd name="T16" fmla="*/ 15 w 27"/>
                      <a:gd name="T17" fmla="*/ 0 h 3"/>
                      <a:gd name="T18" fmla="*/ 16 w 27"/>
                      <a:gd name="T19" fmla="*/ 0 h 3"/>
                      <a:gd name="T20" fmla="*/ 18 w 27"/>
                      <a:gd name="T21" fmla="*/ 1 h 3"/>
                      <a:gd name="T22" fmla="*/ 20 w 27"/>
                      <a:gd name="T23" fmla="*/ 1 h 3"/>
                      <a:gd name="T24" fmla="*/ 21 w 27"/>
                      <a:gd name="T25" fmla="*/ 1 h 3"/>
                      <a:gd name="T26" fmla="*/ 23 w 27"/>
                      <a:gd name="T27" fmla="*/ 2 h 3"/>
                      <a:gd name="T28" fmla="*/ 24 w 27"/>
                      <a:gd name="T29" fmla="*/ 2 h 3"/>
                      <a:gd name="T30" fmla="*/ 26 w 27"/>
                      <a:gd name="T31" fmla="*/ 2 h 3"/>
                      <a:gd name="T32" fmla="*/ 26 w 27"/>
                      <a:gd name="T33" fmla="*/ 3 h 3"/>
                      <a:gd name="T34" fmla="*/ 25 w 27"/>
                      <a:gd name="T35" fmla="*/ 3 h 3"/>
                      <a:gd name="T36" fmla="*/ 23 w 27"/>
                      <a:gd name="T37" fmla="*/ 2 h 3"/>
                      <a:gd name="T38" fmla="*/ 22 w 27"/>
                      <a:gd name="T39" fmla="*/ 2 h 3"/>
                      <a:gd name="T40" fmla="*/ 20 w 27"/>
                      <a:gd name="T41" fmla="*/ 2 h 3"/>
                      <a:gd name="T42" fmla="*/ 19 w 27"/>
                      <a:gd name="T43" fmla="*/ 1 h 3"/>
                      <a:gd name="T44" fmla="*/ 17 w 27"/>
                      <a:gd name="T45" fmla="*/ 1 h 3"/>
                      <a:gd name="T46" fmla="*/ 15 w 27"/>
                      <a:gd name="T47" fmla="*/ 1 h 3"/>
                      <a:gd name="T48" fmla="*/ 14 w 27"/>
                      <a:gd name="T49" fmla="*/ 1 h 3"/>
                      <a:gd name="T50" fmla="*/ 12 w 27"/>
                      <a:gd name="T51" fmla="*/ 1 h 3"/>
                      <a:gd name="T52" fmla="*/ 10 w 27"/>
                      <a:gd name="T53" fmla="*/ 1 h 3"/>
                      <a:gd name="T54" fmla="*/ 9 w 27"/>
                      <a:gd name="T55" fmla="*/ 1 h 3"/>
                      <a:gd name="T56" fmla="*/ 7 w 27"/>
                      <a:gd name="T57" fmla="*/ 1 h 3"/>
                      <a:gd name="T58" fmla="*/ 5 w 27"/>
                      <a:gd name="T59" fmla="*/ 1 h 3"/>
                      <a:gd name="T60" fmla="*/ 4 w 27"/>
                      <a:gd name="T61" fmla="*/ 1 h 3"/>
                      <a:gd name="T62" fmla="*/ 2 w 27"/>
                      <a:gd name="T63" fmla="*/ 1 h 3"/>
                      <a:gd name="T64" fmla="*/ 0 w 27"/>
                      <a:gd name="T6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" h="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1"/>
                        </a:lnTo>
                        <a:lnTo>
                          <a:pt x="19" y="1"/>
                        </a:lnTo>
                        <a:lnTo>
                          <a:pt x="20" y="1"/>
                        </a:lnTo>
                        <a:lnTo>
                          <a:pt x="20" y="1"/>
                        </a:lnTo>
                        <a:lnTo>
                          <a:pt x="21" y="1"/>
                        </a:lnTo>
                        <a:lnTo>
                          <a:pt x="22" y="1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3"/>
                        </a:lnTo>
                        <a:lnTo>
                          <a:pt x="26" y="3"/>
                        </a:lnTo>
                        <a:lnTo>
                          <a:pt x="26" y="3"/>
                        </a:lnTo>
                        <a:lnTo>
                          <a:pt x="25" y="3"/>
                        </a:lnTo>
                        <a:lnTo>
                          <a:pt x="24" y="3"/>
                        </a:lnTo>
                        <a:lnTo>
                          <a:pt x="23" y="2"/>
                        </a:lnTo>
                        <a:lnTo>
                          <a:pt x="23" y="2"/>
                        </a:lnTo>
                        <a:lnTo>
                          <a:pt x="22" y="2"/>
                        </a:lnTo>
                        <a:lnTo>
                          <a:pt x="21" y="2"/>
                        </a:lnTo>
                        <a:lnTo>
                          <a:pt x="20" y="2"/>
                        </a:lnTo>
                        <a:lnTo>
                          <a:pt x="20" y="2"/>
                        </a:lnTo>
                        <a:lnTo>
                          <a:pt x="19" y="1"/>
                        </a:lnTo>
                        <a:lnTo>
                          <a:pt x="18" y="1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1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5" name="Freeform 361"/>
                  <p:cNvSpPr>
                    <a:spLocks/>
                  </p:cNvSpPr>
                  <p:nvPr/>
                </p:nvSpPr>
                <p:spPr bwMode="auto">
                  <a:xfrm>
                    <a:off x="2935" y="3545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0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0 w 1"/>
                      <a:gd name="T11" fmla="*/ 0 h 1"/>
                      <a:gd name="T12" fmla="*/ 0 w 1"/>
                      <a:gd name="T13" fmla="*/ 0 h 1"/>
                      <a:gd name="T14" fmla="*/ 0 w 1"/>
                      <a:gd name="T15" fmla="*/ 0 h 1"/>
                      <a:gd name="T16" fmla="*/ 1 w 1"/>
                      <a:gd name="T17" fmla="*/ 0 h 1"/>
                      <a:gd name="T18" fmla="*/ 1 w 1"/>
                      <a:gd name="T1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6" name="Freeform 362"/>
                  <p:cNvSpPr>
                    <a:spLocks/>
                  </p:cNvSpPr>
                  <p:nvPr/>
                </p:nvSpPr>
                <p:spPr bwMode="auto">
                  <a:xfrm>
                    <a:off x="2869" y="3407"/>
                    <a:ext cx="90" cy="60"/>
                  </a:xfrm>
                  <a:custGeom>
                    <a:avLst/>
                    <a:gdLst>
                      <a:gd name="T0" fmla="*/ 13 w 15"/>
                      <a:gd name="T1" fmla="*/ 0 h 10"/>
                      <a:gd name="T2" fmla="*/ 12 w 15"/>
                      <a:gd name="T3" fmla="*/ 0 h 10"/>
                      <a:gd name="T4" fmla="*/ 11 w 15"/>
                      <a:gd name="T5" fmla="*/ 1 h 10"/>
                      <a:gd name="T6" fmla="*/ 11 w 15"/>
                      <a:gd name="T7" fmla="*/ 1 h 10"/>
                      <a:gd name="T8" fmla="*/ 10 w 15"/>
                      <a:gd name="T9" fmla="*/ 1 h 10"/>
                      <a:gd name="T10" fmla="*/ 9 w 15"/>
                      <a:gd name="T11" fmla="*/ 2 h 10"/>
                      <a:gd name="T12" fmla="*/ 8 w 15"/>
                      <a:gd name="T13" fmla="*/ 2 h 10"/>
                      <a:gd name="T14" fmla="*/ 7 w 15"/>
                      <a:gd name="T15" fmla="*/ 2 h 10"/>
                      <a:gd name="T16" fmla="*/ 6 w 15"/>
                      <a:gd name="T17" fmla="*/ 3 h 10"/>
                      <a:gd name="T18" fmla="*/ 6 w 15"/>
                      <a:gd name="T19" fmla="*/ 3 h 10"/>
                      <a:gd name="T20" fmla="*/ 5 w 15"/>
                      <a:gd name="T21" fmla="*/ 3 h 10"/>
                      <a:gd name="T22" fmla="*/ 4 w 15"/>
                      <a:gd name="T23" fmla="*/ 4 h 10"/>
                      <a:gd name="T24" fmla="*/ 3 w 15"/>
                      <a:gd name="T25" fmla="*/ 4 h 10"/>
                      <a:gd name="T26" fmla="*/ 2 w 15"/>
                      <a:gd name="T27" fmla="*/ 4 h 10"/>
                      <a:gd name="T28" fmla="*/ 2 w 15"/>
                      <a:gd name="T29" fmla="*/ 4 h 10"/>
                      <a:gd name="T30" fmla="*/ 1 w 15"/>
                      <a:gd name="T31" fmla="*/ 5 h 10"/>
                      <a:gd name="T32" fmla="*/ 0 w 15"/>
                      <a:gd name="T33" fmla="*/ 5 h 10"/>
                      <a:gd name="T34" fmla="*/ 0 w 15"/>
                      <a:gd name="T35" fmla="*/ 6 h 10"/>
                      <a:gd name="T36" fmla="*/ 1 w 15"/>
                      <a:gd name="T37" fmla="*/ 7 h 10"/>
                      <a:gd name="T38" fmla="*/ 1 w 15"/>
                      <a:gd name="T39" fmla="*/ 8 h 10"/>
                      <a:gd name="T40" fmla="*/ 2 w 15"/>
                      <a:gd name="T41" fmla="*/ 10 h 10"/>
                      <a:gd name="T42" fmla="*/ 2 w 15"/>
                      <a:gd name="T43" fmla="*/ 10 h 10"/>
                      <a:gd name="T44" fmla="*/ 3 w 15"/>
                      <a:gd name="T45" fmla="*/ 10 h 10"/>
                      <a:gd name="T46" fmla="*/ 4 w 15"/>
                      <a:gd name="T47" fmla="*/ 10 h 10"/>
                      <a:gd name="T48" fmla="*/ 5 w 15"/>
                      <a:gd name="T49" fmla="*/ 9 h 10"/>
                      <a:gd name="T50" fmla="*/ 6 w 15"/>
                      <a:gd name="T51" fmla="*/ 9 h 10"/>
                      <a:gd name="T52" fmla="*/ 7 w 15"/>
                      <a:gd name="T53" fmla="*/ 9 h 10"/>
                      <a:gd name="T54" fmla="*/ 8 w 15"/>
                      <a:gd name="T55" fmla="*/ 9 h 10"/>
                      <a:gd name="T56" fmla="*/ 9 w 15"/>
                      <a:gd name="T57" fmla="*/ 8 h 10"/>
                      <a:gd name="T58" fmla="*/ 10 w 15"/>
                      <a:gd name="T59" fmla="*/ 8 h 10"/>
                      <a:gd name="T60" fmla="*/ 11 w 15"/>
                      <a:gd name="T61" fmla="*/ 8 h 10"/>
                      <a:gd name="T62" fmla="*/ 12 w 15"/>
                      <a:gd name="T63" fmla="*/ 7 h 10"/>
                      <a:gd name="T64" fmla="*/ 13 w 15"/>
                      <a:gd name="T65" fmla="*/ 7 h 10"/>
                      <a:gd name="T66" fmla="*/ 13 w 15"/>
                      <a:gd name="T67" fmla="*/ 6 h 10"/>
                      <a:gd name="T68" fmla="*/ 14 w 15"/>
                      <a:gd name="T69" fmla="*/ 6 h 10"/>
                      <a:gd name="T70" fmla="*/ 14 w 15"/>
                      <a:gd name="T71" fmla="*/ 5 h 10"/>
                      <a:gd name="T72" fmla="*/ 15 w 15"/>
                      <a:gd name="T73" fmla="*/ 5 h 10"/>
                      <a:gd name="T74" fmla="*/ 14 w 15"/>
                      <a:gd name="T75" fmla="*/ 3 h 10"/>
                      <a:gd name="T76" fmla="*/ 14 w 15"/>
                      <a:gd name="T77" fmla="*/ 2 h 10"/>
                      <a:gd name="T78" fmla="*/ 13 w 15"/>
                      <a:gd name="T79" fmla="*/ 1 h 10"/>
                      <a:gd name="T80" fmla="*/ 13 w 15"/>
                      <a:gd name="T8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5" h="10">
                        <a:moveTo>
                          <a:pt x="13" y="0"/>
                        </a:moveTo>
                        <a:lnTo>
                          <a:pt x="12" y="0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0" y="1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5" y="9"/>
                        </a:lnTo>
                        <a:lnTo>
                          <a:pt x="6" y="9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1" y="8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4" y="3"/>
                        </a:lnTo>
                        <a:lnTo>
                          <a:pt x="14" y="2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7" name="Freeform 363"/>
                  <p:cNvSpPr>
                    <a:spLocks/>
                  </p:cNvSpPr>
                  <p:nvPr/>
                </p:nvSpPr>
                <p:spPr bwMode="auto">
                  <a:xfrm>
                    <a:off x="2863" y="3407"/>
                    <a:ext cx="84" cy="30"/>
                  </a:xfrm>
                  <a:custGeom>
                    <a:avLst/>
                    <a:gdLst>
                      <a:gd name="T0" fmla="*/ 0 w 14"/>
                      <a:gd name="T1" fmla="*/ 5 h 5"/>
                      <a:gd name="T2" fmla="*/ 1 w 14"/>
                      <a:gd name="T3" fmla="*/ 5 h 5"/>
                      <a:gd name="T4" fmla="*/ 2 w 14"/>
                      <a:gd name="T5" fmla="*/ 4 h 5"/>
                      <a:gd name="T6" fmla="*/ 2 w 14"/>
                      <a:gd name="T7" fmla="*/ 4 h 5"/>
                      <a:gd name="T8" fmla="*/ 3 w 14"/>
                      <a:gd name="T9" fmla="*/ 4 h 5"/>
                      <a:gd name="T10" fmla="*/ 4 w 14"/>
                      <a:gd name="T11" fmla="*/ 4 h 5"/>
                      <a:gd name="T12" fmla="*/ 5 w 14"/>
                      <a:gd name="T13" fmla="*/ 3 h 5"/>
                      <a:gd name="T14" fmla="*/ 6 w 14"/>
                      <a:gd name="T15" fmla="*/ 3 h 5"/>
                      <a:gd name="T16" fmla="*/ 7 w 14"/>
                      <a:gd name="T17" fmla="*/ 3 h 5"/>
                      <a:gd name="T18" fmla="*/ 7 w 14"/>
                      <a:gd name="T19" fmla="*/ 2 h 5"/>
                      <a:gd name="T20" fmla="*/ 8 w 14"/>
                      <a:gd name="T21" fmla="*/ 2 h 5"/>
                      <a:gd name="T22" fmla="*/ 9 w 14"/>
                      <a:gd name="T23" fmla="*/ 2 h 5"/>
                      <a:gd name="T24" fmla="*/ 10 w 14"/>
                      <a:gd name="T25" fmla="*/ 1 h 5"/>
                      <a:gd name="T26" fmla="*/ 11 w 14"/>
                      <a:gd name="T27" fmla="*/ 1 h 5"/>
                      <a:gd name="T28" fmla="*/ 12 w 14"/>
                      <a:gd name="T29" fmla="*/ 1 h 5"/>
                      <a:gd name="T30" fmla="*/ 12 w 14"/>
                      <a:gd name="T31" fmla="*/ 0 h 5"/>
                      <a:gd name="T32" fmla="*/ 13 w 14"/>
                      <a:gd name="T33" fmla="*/ 0 h 5"/>
                      <a:gd name="T34" fmla="*/ 14 w 14"/>
                      <a:gd name="T35" fmla="*/ 0 h 5"/>
                      <a:gd name="T36" fmla="*/ 14 w 14"/>
                      <a:gd name="T37" fmla="*/ 1 h 5"/>
                      <a:gd name="T38" fmla="*/ 13 w 14"/>
                      <a:gd name="T39" fmla="*/ 1 h 5"/>
                      <a:gd name="T40" fmla="*/ 13 w 14"/>
                      <a:gd name="T41" fmla="*/ 1 h 5"/>
                      <a:gd name="T42" fmla="*/ 12 w 14"/>
                      <a:gd name="T43" fmla="*/ 1 h 5"/>
                      <a:gd name="T44" fmla="*/ 11 w 14"/>
                      <a:gd name="T45" fmla="*/ 2 h 5"/>
                      <a:gd name="T46" fmla="*/ 10 w 14"/>
                      <a:gd name="T47" fmla="*/ 2 h 5"/>
                      <a:gd name="T48" fmla="*/ 9 w 14"/>
                      <a:gd name="T49" fmla="*/ 2 h 5"/>
                      <a:gd name="T50" fmla="*/ 8 w 14"/>
                      <a:gd name="T51" fmla="*/ 3 h 5"/>
                      <a:gd name="T52" fmla="*/ 8 w 14"/>
                      <a:gd name="T53" fmla="*/ 3 h 5"/>
                      <a:gd name="T54" fmla="*/ 7 w 14"/>
                      <a:gd name="T55" fmla="*/ 3 h 5"/>
                      <a:gd name="T56" fmla="*/ 6 w 14"/>
                      <a:gd name="T57" fmla="*/ 4 h 5"/>
                      <a:gd name="T58" fmla="*/ 5 w 14"/>
                      <a:gd name="T59" fmla="*/ 4 h 5"/>
                      <a:gd name="T60" fmla="*/ 4 w 14"/>
                      <a:gd name="T61" fmla="*/ 4 h 5"/>
                      <a:gd name="T62" fmla="*/ 3 w 14"/>
                      <a:gd name="T63" fmla="*/ 5 h 5"/>
                      <a:gd name="T64" fmla="*/ 3 w 14"/>
                      <a:gd name="T65" fmla="*/ 5 h 5"/>
                      <a:gd name="T66" fmla="*/ 2 w 14"/>
                      <a:gd name="T67" fmla="*/ 5 h 5"/>
                      <a:gd name="T68" fmla="*/ 1 w 14"/>
                      <a:gd name="T69" fmla="*/ 5 h 5"/>
                      <a:gd name="T70" fmla="*/ 1 w 14"/>
                      <a:gd name="T71" fmla="*/ 5 h 5"/>
                      <a:gd name="T72" fmla="*/ 0 w 14"/>
                      <a:gd name="T7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5">
                        <a:moveTo>
                          <a:pt x="0" y="5"/>
                        </a:moveTo>
                        <a:lnTo>
                          <a:pt x="1" y="5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9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1" y="2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6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8" name="Freeform 364"/>
                  <p:cNvSpPr>
                    <a:spLocks/>
                  </p:cNvSpPr>
                  <p:nvPr/>
                </p:nvSpPr>
                <p:spPr bwMode="auto">
                  <a:xfrm>
                    <a:off x="2863" y="3437"/>
                    <a:ext cx="18" cy="30"/>
                  </a:xfrm>
                  <a:custGeom>
                    <a:avLst/>
                    <a:gdLst>
                      <a:gd name="T0" fmla="*/ 2 w 3"/>
                      <a:gd name="T1" fmla="*/ 5 h 5"/>
                      <a:gd name="T2" fmla="*/ 2 w 3"/>
                      <a:gd name="T3" fmla="*/ 5 h 5"/>
                      <a:gd name="T4" fmla="*/ 2 w 3"/>
                      <a:gd name="T5" fmla="*/ 4 h 5"/>
                      <a:gd name="T6" fmla="*/ 1 w 3"/>
                      <a:gd name="T7" fmla="*/ 2 h 5"/>
                      <a:gd name="T8" fmla="*/ 1 w 3"/>
                      <a:gd name="T9" fmla="*/ 1 h 5"/>
                      <a:gd name="T10" fmla="*/ 0 w 3"/>
                      <a:gd name="T11" fmla="*/ 0 h 5"/>
                      <a:gd name="T12" fmla="*/ 1 w 3"/>
                      <a:gd name="T13" fmla="*/ 0 h 5"/>
                      <a:gd name="T14" fmla="*/ 2 w 3"/>
                      <a:gd name="T15" fmla="*/ 1 h 5"/>
                      <a:gd name="T16" fmla="*/ 2 w 3"/>
                      <a:gd name="T17" fmla="*/ 2 h 5"/>
                      <a:gd name="T18" fmla="*/ 3 w 3"/>
                      <a:gd name="T19" fmla="*/ 3 h 5"/>
                      <a:gd name="T20" fmla="*/ 3 w 3"/>
                      <a:gd name="T21" fmla="*/ 4 h 5"/>
                      <a:gd name="T22" fmla="*/ 3 w 3"/>
                      <a:gd name="T23" fmla="*/ 4 h 5"/>
                      <a:gd name="T24" fmla="*/ 2 w 3"/>
                      <a:gd name="T2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5">
                        <a:moveTo>
                          <a:pt x="2" y="5"/>
                        </a:move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09" name="Freeform 365"/>
                  <p:cNvSpPr>
                    <a:spLocks/>
                  </p:cNvSpPr>
                  <p:nvPr/>
                </p:nvSpPr>
                <p:spPr bwMode="auto">
                  <a:xfrm>
                    <a:off x="2875" y="3431"/>
                    <a:ext cx="84" cy="36"/>
                  </a:xfrm>
                  <a:custGeom>
                    <a:avLst/>
                    <a:gdLst>
                      <a:gd name="T0" fmla="*/ 14 w 14"/>
                      <a:gd name="T1" fmla="*/ 1 h 6"/>
                      <a:gd name="T2" fmla="*/ 14 w 14"/>
                      <a:gd name="T3" fmla="*/ 1 h 6"/>
                      <a:gd name="T4" fmla="*/ 14 w 14"/>
                      <a:gd name="T5" fmla="*/ 1 h 6"/>
                      <a:gd name="T6" fmla="*/ 13 w 14"/>
                      <a:gd name="T7" fmla="*/ 2 h 6"/>
                      <a:gd name="T8" fmla="*/ 13 w 14"/>
                      <a:gd name="T9" fmla="*/ 2 h 6"/>
                      <a:gd name="T10" fmla="*/ 12 w 14"/>
                      <a:gd name="T11" fmla="*/ 3 h 6"/>
                      <a:gd name="T12" fmla="*/ 11 w 14"/>
                      <a:gd name="T13" fmla="*/ 4 h 6"/>
                      <a:gd name="T14" fmla="*/ 10 w 14"/>
                      <a:gd name="T15" fmla="*/ 4 h 6"/>
                      <a:gd name="T16" fmla="*/ 9 w 14"/>
                      <a:gd name="T17" fmla="*/ 4 h 6"/>
                      <a:gd name="T18" fmla="*/ 8 w 14"/>
                      <a:gd name="T19" fmla="*/ 5 h 6"/>
                      <a:gd name="T20" fmla="*/ 7 w 14"/>
                      <a:gd name="T21" fmla="*/ 5 h 6"/>
                      <a:gd name="T22" fmla="*/ 6 w 14"/>
                      <a:gd name="T23" fmla="*/ 5 h 6"/>
                      <a:gd name="T24" fmla="*/ 5 w 14"/>
                      <a:gd name="T25" fmla="*/ 6 h 6"/>
                      <a:gd name="T26" fmla="*/ 4 w 14"/>
                      <a:gd name="T27" fmla="*/ 6 h 6"/>
                      <a:gd name="T28" fmla="*/ 3 w 14"/>
                      <a:gd name="T29" fmla="*/ 6 h 6"/>
                      <a:gd name="T30" fmla="*/ 2 w 14"/>
                      <a:gd name="T31" fmla="*/ 6 h 6"/>
                      <a:gd name="T32" fmla="*/ 1 w 14"/>
                      <a:gd name="T33" fmla="*/ 6 h 6"/>
                      <a:gd name="T34" fmla="*/ 0 w 14"/>
                      <a:gd name="T35" fmla="*/ 6 h 6"/>
                      <a:gd name="T36" fmla="*/ 1 w 14"/>
                      <a:gd name="T37" fmla="*/ 5 h 6"/>
                      <a:gd name="T38" fmla="*/ 1 w 14"/>
                      <a:gd name="T39" fmla="*/ 5 h 6"/>
                      <a:gd name="T40" fmla="*/ 2 w 14"/>
                      <a:gd name="T41" fmla="*/ 5 h 6"/>
                      <a:gd name="T42" fmla="*/ 3 w 14"/>
                      <a:gd name="T43" fmla="*/ 5 h 6"/>
                      <a:gd name="T44" fmla="*/ 4 w 14"/>
                      <a:gd name="T45" fmla="*/ 5 h 6"/>
                      <a:gd name="T46" fmla="*/ 5 w 14"/>
                      <a:gd name="T47" fmla="*/ 5 h 6"/>
                      <a:gd name="T48" fmla="*/ 6 w 14"/>
                      <a:gd name="T49" fmla="*/ 5 h 6"/>
                      <a:gd name="T50" fmla="*/ 7 w 14"/>
                      <a:gd name="T51" fmla="*/ 4 h 6"/>
                      <a:gd name="T52" fmla="*/ 8 w 14"/>
                      <a:gd name="T53" fmla="*/ 4 h 6"/>
                      <a:gd name="T54" fmla="*/ 9 w 14"/>
                      <a:gd name="T55" fmla="*/ 4 h 6"/>
                      <a:gd name="T56" fmla="*/ 10 w 14"/>
                      <a:gd name="T57" fmla="*/ 3 h 6"/>
                      <a:gd name="T58" fmla="*/ 11 w 14"/>
                      <a:gd name="T59" fmla="*/ 3 h 6"/>
                      <a:gd name="T60" fmla="*/ 12 w 14"/>
                      <a:gd name="T61" fmla="*/ 2 h 6"/>
                      <a:gd name="T62" fmla="*/ 12 w 14"/>
                      <a:gd name="T63" fmla="*/ 2 h 6"/>
                      <a:gd name="T64" fmla="*/ 13 w 14"/>
                      <a:gd name="T65" fmla="*/ 1 h 6"/>
                      <a:gd name="T66" fmla="*/ 13 w 14"/>
                      <a:gd name="T67" fmla="*/ 1 h 6"/>
                      <a:gd name="T68" fmla="*/ 13 w 14"/>
                      <a:gd name="T69" fmla="*/ 0 h 6"/>
                      <a:gd name="T70" fmla="*/ 13 w 14"/>
                      <a:gd name="T71" fmla="*/ 1 h 6"/>
                      <a:gd name="T72" fmla="*/ 14 w 14"/>
                      <a:gd name="T73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6">
                        <a:moveTo>
                          <a:pt x="14" y="1"/>
                        </a:move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2" y="3"/>
                        </a:lnTo>
                        <a:lnTo>
                          <a:pt x="11" y="4"/>
                        </a:lnTo>
                        <a:lnTo>
                          <a:pt x="10" y="4"/>
                        </a:lnTo>
                        <a:lnTo>
                          <a:pt x="9" y="4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6"/>
                        </a:lnTo>
                        <a:lnTo>
                          <a:pt x="4" y="6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6" y="5"/>
                        </a:lnTo>
                        <a:lnTo>
                          <a:pt x="7" y="4"/>
                        </a:lnTo>
                        <a:lnTo>
                          <a:pt x="8" y="4"/>
                        </a:lnTo>
                        <a:lnTo>
                          <a:pt x="9" y="4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0" name="Freeform 366"/>
                  <p:cNvSpPr>
                    <a:spLocks/>
                  </p:cNvSpPr>
                  <p:nvPr/>
                </p:nvSpPr>
                <p:spPr bwMode="auto">
                  <a:xfrm>
                    <a:off x="2947" y="3407"/>
                    <a:ext cx="12" cy="30"/>
                  </a:xfrm>
                  <a:custGeom>
                    <a:avLst/>
                    <a:gdLst>
                      <a:gd name="T0" fmla="*/ 0 w 2"/>
                      <a:gd name="T1" fmla="*/ 0 h 5"/>
                      <a:gd name="T2" fmla="*/ 1 w 2"/>
                      <a:gd name="T3" fmla="*/ 0 h 5"/>
                      <a:gd name="T4" fmla="*/ 1 w 2"/>
                      <a:gd name="T5" fmla="*/ 1 h 5"/>
                      <a:gd name="T6" fmla="*/ 1 w 2"/>
                      <a:gd name="T7" fmla="*/ 2 h 5"/>
                      <a:gd name="T8" fmla="*/ 2 w 2"/>
                      <a:gd name="T9" fmla="*/ 3 h 5"/>
                      <a:gd name="T10" fmla="*/ 2 w 2"/>
                      <a:gd name="T11" fmla="*/ 5 h 5"/>
                      <a:gd name="T12" fmla="*/ 1 w 2"/>
                      <a:gd name="T13" fmla="*/ 5 h 5"/>
                      <a:gd name="T14" fmla="*/ 1 w 2"/>
                      <a:gd name="T15" fmla="*/ 4 h 5"/>
                      <a:gd name="T16" fmla="*/ 1 w 2"/>
                      <a:gd name="T17" fmla="*/ 3 h 5"/>
                      <a:gd name="T18" fmla="*/ 0 w 2"/>
                      <a:gd name="T19" fmla="*/ 2 h 5"/>
                      <a:gd name="T20" fmla="*/ 0 w 2"/>
                      <a:gd name="T21" fmla="*/ 0 h 5"/>
                      <a:gd name="T22" fmla="*/ 0 w 2"/>
                      <a:gd name="T23" fmla="*/ 1 h 5"/>
                      <a:gd name="T24" fmla="*/ 0 w 2"/>
                      <a:gd name="T2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5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1" name="Freeform 367"/>
                  <p:cNvSpPr>
                    <a:spLocks/>
                  </p:cNvSpPr>
                  <p:nvPr/>
                </p:nvSpPr>
                <p:spPr bwMode="auto">
                  <a:xfrm>
                    <a:off x="2857" y="3395"/>
                    <a:ext cx="102" cy="48"/>
                  </a:xfrm>
                  <a:custGeom>
                    <a:avLst/>
                    <a:gdLst>
                      <a:gd name="T0" fmla="*/ 8 w 17"/>
                      <a:gd name="T1" fmla="*/ 4 h 8"/>
                      <a:gd name="T2" fmla="*/ 7 w 17"/>
                      <a:gd name="T3" fmla="*/ 4 h 8"/>
                      <a:gd name="T4" fmla="*/ 6 w 17"/>
                      <a:gd name="T5" fmla="*/ 5 h 8"/>
                      <a:gd name="T6" fmla="*/ 5 w 17"/>
                      <a:gd name="T7" fmla="*/ 5 h 8"/>
                      <a:gd name="T8" fmla="*/ 4 w 17"/>
                      <a:gd name="T9" fmla="*/ 5 h 8"/>
                      <a:gd name="T10" fmla="*/ 3 w 17"/>
                      <a:gd name="T11" fmla="*/ 5 h 8"/>
                      <a:gd name="T12" fmla="*/ 3 w 17"/>
                      <a:gd name="T13" fmla="*/ 5 h 8"/>
                      <a:gd name="T14" fmla="*/ 3 w 17"/>
                      <a:gd name="T15" fmla="*/ 4 h 8"/>
                      <a:gd name="T16" fmla="*/ 2 w 17"/>
                      <a:gd name="T17" fmla="*/ 5 h 8"/>
                      <a:gd name="T18" fmla="*/ 1 w 17"/>
                      <a:gd name="T19" fmla="*/ 5 h 8"/>
                      <a:gd name="T20" fmla="*/ 0 w 17"/>
                      <a:gd name="T21" fmla="*/ 6 h 8"/>
                      <a:gd name="T22" fmla="*/ 0 w 17"/>
                      <a:gd name="T23" fmla="*/ 7 h 8"/>
                      <a:gd name="T24" fmla="*/ 0 w 17"/>
                      <a:gd name="T25" fmla="*/ 7 h 8"/>
                      <a:gd name="T26" fmla="*/ 1 w 17"/>
                      <a:gd name="T27" fmla="*/ 8 h 8"/>
                      <a:gd name="T28" fmla="*/ 1 w 17"/>
                      <a:gd name="T29" fmla="*/ 8 h 8"/>
                      <a:gd name="T30" fmla="*/ 3 w 17"/>
                      <a:gd name="T31" fmla="*/ 8 h 8"/>
                      <a:gd name="T32" fmla="*/ 4 w 17"/>
                      <a:gd name="T33" fmla="*/ 8 h 8"/>
                      <a:gd name="T34" fmla="*/ 5 w 17"/>
                      <a:gd name="T35" fmla="*/ 7 h 8"/>
                      <a:gd name="T36" fmla="*/ 7 w 17"/>
                      <a:gd name="T37" fmla="*/ 7 h 8"/>
                      <a:gd name="T38" fmla="*/ 8 w 17"/>
                      <a:gd name="T39" fmla="*/ 6 h 8"/>
                      <a:gd name="T40" fmla="*/ 10 w 17"/>
                      <a:gd name="T41" fmla="*/ 6 h 8"/>
                      <a:gd name="T42" fmla="*/ 11 w 17"/>
                      <a:gd name="T43" fmla="*/ 5 h 8"/>
                      <a:gd name="T44" fmla="*/ 13 w 17"/>
                      <a:gd name="T45" fmla="*/ 5 h 8"/>
                      <a:gd name="T46" fmla="*/ 14 w 17"/>
                      <a:gd name="T47" fmla="*/ 4 h 8"/>
                      <a:gd name="T48" fmla="*/ 15 w 17"/>
                      <a:gd name="T49" fmla="*/ 3 h 8"/>
                      <a:gd name="T50" fmla="*/ 16 w 17"/>
                      <a:gd name="T51" fmla="*/ 3 h 8"/>
                      <a:gd name="T52" fmla="*/ 16 w 17"/>
                      <a:gd name="T53" fmla="*/ 2 h 8"/>
                      <a:gd name="T54" fmla="*/ 16 w 17"/>
                      <a:gd name="T55" fmla="*/ 1 h 8"/>
                      <a:gd name="T56" fmla="*/ 16 w 17"/>
                      <a:gd name="T57" fmla="*/ 1 h 8"/>
                      <a:gd name="T58" fmla="*/ 16 w 17"/>
                      <a:gd name="T59" fmla="*/ 0 h 8"/>
                      <a:gd name="T60" fmla="*/ 15 w 17"/>
                      <a:gd name="T61" fmla="*/ 0 h 8"/>
                      <a:gd name="T62" fmla="*/ 14 w 17"/>
                      <a:gd name="T63" fmla="*/ 0 h 8"/>
                      <a:gd name="T64" fmla="*/ 13 w 17"/>
                      <a:gd name="T65" fmla="*/ 1 h 8"/>
                      <a:gd name="T66" fmla="*/ 13 w 17"/>
                      <a:gd name="T67" fmla="*/ 1 h 8"/>
                      <a:gd name="T68" fmla="*/ 13 w 17"/>
                      <a:gd name="T69" fmla="*/ 2 h 8"/>
                      <a:gd name="T70" fmla="*/ 12 w 17"/>
                      <a:gd name="T71" fmla="*/ 2 h 8"/>
                      <a:gd name="T72" fmla="*/ 12 w 17"/>
                      <a:gd name="T73" fmla="*/ 3 h 8"/>
                      <a:gd name="T74" fmla="*/ 11 w 17"/>
                      <a:gd name="T75" fmla="*/ 3 h 8"/>
                      <a:gd name="T76" fmla="*/ 10 w 17"/>
                      <a:gd name="T77" fmla="*/ 3 h 8"/>
                      <a:gd name="T78" fmla="*/ 9 w 17"/>
                      <a:gd name="T7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" h="8">
                        <a:moveTo>
                          <a:pt x="8" y="4"/>
                        </a:moveTo>
                        <a:lnTo>
                          <a:pt x="8" y="4"/>
                        </a:lnTo>
                        <a:lnTo>
                          <a:pt x="8" y="4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5" y="7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5" y="3"/>
                        </a:lnTo>
                        <a:lnTo>
                          <a:pt x="16" y="3"/>
                        </a:lnTo>
                        <a:lnTo>
                          <a:pt x="16" y="3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16" y="1"/>
                        </a:lnTo>
                        <a:lnTo>
                          <a:pt x="17" y="1"/>
                        </a:lnTo>
                        <a:lnTo>
                          <a:pt x="16" y="1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2" y="2"/>
                        </a:lnTo>
                        <a:lnTo>
                          <a:pt x="12" y="2"/>
                        </a:lnTo>
                        <a:lnTo>
                          <a:pt x="12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8" y="4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2" name="Freeform 368"/>
                  <p:cNvSpPr>
                    <a:spLocks/>
                  </p:cNvSpPr>
                  <p:nvPr/>
                </p:nvSpPr>
                <p:spPr bwMode="auto">
                  <a:xfrm>
                    <a:off x="2869" y="3419"/>
                    <a:ext cx="42" cy="12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1 w 7"/>
                      <a:gd name="T3" fmla="*/ 0 h 2"/>
                      <a:gd name="T4" fmla="*/ 1 w 7"/>
                      <a:gd name="T5" fmla="*/ 0 h 2"/>
                      <a:gd name="T6" fmla="*/ 1 w 7"/>
                      <a:gd name="T7" fmla="*/ 1 h 2"/>
                      <a:gd name="T8" fmla="*/ 1 w 7"/>
                      <a:gd name="T9" fmla="*/ 1 h 2"/>
                      <a:gd name="T10" fmla="*/ 1 w 7"/>
                      <a:gd name="T11" fmla="*/ 1 h 2"/>
                      <a:gd name="T12" fmla="*/ 1 w 7"/>
                      <a:gd name="T13" fmla="*/ 1 h 2"/>
                      <a:gd name="T14" fmla="*/ 2 w 7"/>
                      <a:gd name="T15" fmla="*/ 1 h 2"/>
                      <a:gd name="T16" fmla="*/ 2 w 7"/>
                      <a:gd name="T17" fmla="*/ 1 h 2"/>
                      <a:gd name="T18" fmla="*/ 2 w 7"/>
                      <a:gd name="T19" fmla="*/ 1 h 2"/>
                      <a:gd name="T20" fmla="*/ 3 w 7"/>
                      <a:gd name="T21" fmla="*/ 1 h 2"/>
                      <a:gd name="T22" fmla="*/ 3 w 7"/>
                      <a:gd name="T23" fmla="*/ 0 h 2"/>
                      <a:gd name="T24" fmla="*/ 4 w 7"/>
                      <a:gd name="T25" fmla="*/ 0 h 2"/>
                      <a:gd name="T26" fmla="*/ 4 w 7"/>
                      <a:gd name="T27" fmla="*/ 0 h 2"/>
                      <a:gd name="T28" fmla="*/ 5 w 7"/>
                      <a:gd name="T29" fmla="*/ 0 h 2"/>
                      <a:gd name="T30" fmla="*/ 5 w 7"/>
                      <a:gd name="T31" fmla="*/ 0 h 2"/>
                      <a:gd name="T32" fmla="*/ 6 w 7"/>
                      <a:gd name="T33" fmla="*/ 0 h 2"/>
                      <a:gd name="T34" fmla="*/ 6 w 7"/>
                      <a:gd name="T35" fmla="*/ 0 h 2"/>
                      <a:gd name="T36" fmla="*/ 7 w 7"/>
                      <a:gd name="T37" fmla="*/ 0 h 2"/>
                      <a:gd name="T38" fmla="*/ 6 w 7"/>
                      <a:gd name="T39" fmla="*/ 1 h 2"/>
                      <a:gd name="T40" fmla="*/ 6 w 7"/>
                      <a:gd name="T41" fmla="*/ 1 h 2"/>
                      <a:gd name="T42" fmla="*/ 5 w 7"/>
                      <a:gd name="T43" fmla="*/ 1 h 2"/>
                      <a:gd name="T44" fmla="*/ 5 w 7"/>
                      <a:gd name="T45" fmla="*/ 1 h 2"/>
                      <a:gd name="T46" fmla="*/ 4 w 7"/>
                      <a:gd name="T47" fmla="*/ 1 h 2"/>
                      <a:gd name="T48" fmla="*/ 4 w 7"/>
                      <a:gd name="T49" fmla="*/ 1 h 2"/>
                      <a:gd name="T50" fmla="*/ 3 w 7"/>
                      <a:gd name="T51" fmla="*/ 1 h 2"/>
                      <a:gd name="T52" fmla="*/ 3 w 7"/>
                      <a:gd name="T53" fmla="*/ 2 h 2"/>
                      <a:gd name="T54" fmla="*/ 2 w 7"/>
                      <a:gd name="T55" fmla="*/ 1 h 2"/>
                      <a:gd name="T56" fmla="*/ 2 w 7"/>
                      <a:gd name="T57" fmla="*/ 2 h 2"/>
                      <a:gd name="T58" fmla="*/ 1 w 7"/>
                      <a:gd name="T59" fmla="*/ 1 h 2"/>
                      <a:gd name="T60" fmla="*/ 1 w 7"/>
                      <a:gd name="T61" fmla="*/ 1 h 2"/>
                      <a:gd name="T62" fmla="*/ 0 w 7"/>
                      <a:gd name="T63" fmla="*/ 1 h 2"/>
                      <a:gd name="T64" fmla="*/ 0 w 7"/>
                      <a:gd name="T65" fmla="*/ 1 h 2"/>
                      <a:gd name="T66" fmla="*/ 0 w 7"/>
                      <a:gd name="T67" fmla="*/ 1 h 2"/>
                      <a:gd name="T68" fmla="*/ 0 w 7"/>
                      <a:gd name="T69" fmla="*/ 0 h 2"/>
                      <a:gd name="T70" fmla="*/ 1 w 7"/>
                      <a:gd name="T71" fmla="*/ 0 h 2"/>
                      <a:gd name="T72" fmla="*/ 0 w 7"/>
                      <a:gd name="T7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" h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3" name="Freeform 369"/>
                  <p:cNvSpPr>
                    <a:spLocks/>
                  </p:cNvSpPr>
                  <p:nvPr/>
                </p:nvSpPr>
                <p:spPr bwMode="auto">
                  <a:xfrm>
                    <a:off x="2857" y="3419"/>
                    <a:ext cx="18" cy="18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0 w 3"/>
                      <a:gd name="T3" fmla="*/ 3 h 3"/>
                      <a:gd name="T4" fmla="*/ 0 w 3"/>
                      <a:gd name="T5" fmla="*/ 2 h 3"/>
                      <a:gd name="T6" fmla="*/ 0 w 3"/>
                      <a:gd name="T7" fmla="*/ 2 h 3"/>
                      <a:gd name="T8" fmla="*/ 0 w 3"/>
                      <a:gd name="T9" fmla="*/ 2 h 3"/>
                      <a:gd name="T10" fmla="*/ 0 w 3"/>
                      <a:gd name="T11" fmla="*/ 1 h 3"/>
                      <a:gd name="T12" fmla="*/ 1 w 3"/>
                      <a:gd name="T13" fmla="*/ 1 h 3"/>
                      <a:gd name="T14" fmla="*/ 1 w 3"/>
                      <a:gd name="T15" fmla="*/ 1 h 3"/>
                      <a:gd name="T16" fmla="*/ 2 w 3"/>
                      <a:gd name="T17" fmla="*/ 0 h 3"/>
                      <a:gd name="T18" fmla="*/ 2 w 3"/>
                      <a:gd name="T19" fmla="*/ 0 h 3"/>
                      <a:gd name="T20" fmla="*/ 3 w 3"/>
                      <a:gd name="T21" fmla="*/ 0 h 3"/>
                      <a:gd name="T22" fmla="*/ 2 w 3"/>
                      <a:gd name="T23" fmla="*/ 1 h 3"/>
                      <a:gd name="T24" fmla="*/ 2 w 3"/>
                      <a:gd name="T25" fmla="*/ 1 h 3"/>
                      <a:gd name="T26" fmla="*/ 1 w 3"/>
                      <a:gd name="T27" fmla="*/ 2 h 3"/>
                      <a:gd name="T28" fmla="*/ 1 w 3"/>
                      <a:gd name="T29" fmla="*/ 2 h 3"/>
                      <a:gd name="T30" fmla="*/ 1 w 3"/>
                      <a:gd name="T31" fmla="*/ 2 h 3"/>
                      <a:gd name="T32" fmla="*/ 1 w 3"/>
                      <a:gd name="T33" fmla="*/ 3 h 3"/>
                      <a:gd name="T34" fmla="*/ 1 w 3"/>
                      <a:gd name="T35" fmla="*/ 3 h 3"/>
                      <a:gd name="T36" fmla="*/ 1 w 3"/>
                      <a:gd name="T37" fmla="*/ 3 h 3"/>
                      <a:gd name="T38" fmla="*/ 1 w 3"/>
                      <a:gd name="T39" fmla="*/ 3 h 3"/>
                      <a:gd name="T40" fmla="*/ 0 w 3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4" name="Freeform 370"/>
                  <p:cNvSpPr>
                    <a:spLocks/>
                  </p:cNvSpPr>
                  <p:nvPr/>
                </p:nvSpPr>
                <p:spPr bwMode="auto">
                  <a:xfrm>
                    <a:off x="2857" y="3431"/>
                    <a:ext cx="54" cy="12"/>
                  </a:xfrm>
                  <a:custGeom>
                    <a:avLst/>
                    <a:gdLst>
                      <a:gd name="T0" fmla="*/ 9 w 9"/>
                      <a:gd name="T1" fmla="*/ 0 h 2"/>
                      <a:gd name="T2" fmla="*/ 9 w 9"/>
                      <a:gd name="T3" fmla="*/ 0 h 2"/>
                      <a:gd name="T4" fmla="*/ 9 w 9"/>
                      <a:gd name="T5" fmla="*/ 1 h 2"/>
                      <a:gd name="T6" fmla="*/ 8 w 9"/>
                      <a:gd name="T7" fmla="*/ 1 h 2"/>
                      <a:gd name="T8" fmla="*/ 7 w 9"/>
                      <a:gd name="T9" fmla="*/ 1 h 2"/>
                      <a:gd name="T10" fmla="*/ 6 w 9"/>
                      <a:gd name="T11" fmla="*/ 2 h 2"/>
                      <a:gd name="T12" fmla="*/ 5 w 9"/>
                      <a:gd name="T13" fmla="*/ 2 h 2"/>
                      <a:gd name="T14" fmla="*/ 5 w 9"/>
                      <a:gd name="T15" fmla="*/ 2 h 2"/>
                      <a:gd name="T16" fmla="*/ 4 w 9"/>
                      <a:gd name="T17" fmla="*/ 2 h 2"/>
                      <a:gd name="T18" fmla="*/ 3 w 9"/>
                      <a:gd name="T19" fmla="*/ 2 h 2"/>
                      <a:gd name="T20" fmla="*/ 3 w 9"/>
                      <a:gd name="T21" fmla="*/ 2 h 2"/>
                      <a:gd name="T22" fmla="*/ 2 w 9"/>
                      <a:gd name="T23" fmla="*/ 2 h 2"/>
                      <a:gd name="T24" fmla="*/ 1 w 9"/>
                      <a:gd name="T25" fmla="*/ 2 h 2"/>
                      <a:gd name="T26" fmla="*/ 1 w 9"/>
                      <a:gd name="T27" fmla="*/ 2 h 2"/>
                      <a:gd name="T28" fmla="*/ 1 w 9"/>
                      <a:gd name="T29" fmla="*/ 2 h 2"/>
                      <a:gd name="T30" fmla="*/ 0 w 9"/>
                      <a:gd name="T31" fmla="*/ 2 h 2"/>
                      <a:gd name="T32" fmla="*/ 0 w 9"/>
                      <a:gd name="T33" fmla="*/ 1 h 2"/>
                      <a:gd name="T34" fmla="*/ 0 w 9"/>
                      <a:gd name="T35" fmla="*/ 1 h 2"/>
                      <a:gd name="T36" fmla="*/ 1 w 9"/>
                      <a:gd name="T37" fmla="*/ 1 h 2"/>
                      <a:gd name="T38" fmla="*/ 1 w 9"/>
                      <a:gd name="T39" fmla="*/ 1 h 2"/>
                      <a:gd name="T40" fmla="*/ 1 w 9"/>
                      <a:gd name="T41" fmla="*/ 1 h 2"/>
                      <a:gd name="T42" fmla="*/ 1 w 9"/>
                      <a:gd name="T43" fmla="*/ 1 h 2"/>
                      <a:gd name="T44" fmla="*/ 1 w 9"/>
                      <a:gd name="T45" fmla="*/ 1 h 2"/>
                      <a:gd name="T46" fmla="*/ 2 w 9"/>
                      <a:gd name="T47" fmla="*/ 1 h 2"/>
                      <a:gd name="T48" fmla="*/ 2 w 9"/>
                      <a:gd name="T49" fmla="*/ 1 h 2"/>
                      <a:gd name="T50" fmla="*/ 2 w 9"/>
                      <a:gd name="T51" fmla="*/ 1 h 2"/>
                      <a:gd name="T52" fmla="*/ 3 w 9"/>
                      <a:gd name="T53" fmla="*/ 1 h 2"/>
                      <a:gd name="T54" fmla="*/ 4 w 9"/>
                      <a:gd name="T55" fmla="*/ 1 h 2"/>
                      <a:gd name="T56" fmla="*/ 4 w 9"/>
                      <a:gd name="T57" fmla="*/ 1 h 2"/>
                      <a:gd name="T58" fmla="*/ 5 w 9"/>
                      <a:gd name="T59" fmla="*/ 1 h 2"/>
                      <a:gd name="T60" fmla="*/ 6 w 9"/>
                      <a:gd name="T61" fmla="*/ 1 h 2"/>
                      <a:gd name="T62" fmla="*/ 6 w 9"/>
                      <a:gd name="T63" fmla="*/ 0 h 2"/>
                      <a:gd name="T64" fmla="*/ 7 w 9"/>
                      <a:gd name="T65" fmla="*/ 0 h 2"/>
                      <a:gd name="T66" fmla="*/ 8 w 9"/>
                      <a:gd name="T67" fmla="*/ 0 h 2"/>
                      <a:gd name="T68" fmla="*/ 9 w 9"/>
                      <a:gd name="T69" fmla="*/ 0 h 2"/>
                      <a:gd name="T70" fmla="*/ 9 w 9"/>
                      <a:gd name="T71" fmla="*/ 0 h 2"/>
                      <a:gd name="T72" fmla="*/ 9 w 9"/>
                      <a:gd name="T7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" h="2">
                        <a:moveTo>
                          <a:pt x="9" y="0"/>
                        </a:move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5" name="Freeform 371"/>
                  <p:cNvSpPr>
                    <a:spLocks/>
                  </p:cNvSpPr>
                  <p:nvPr/>
                </p:nvSpPr>
                <p:spPr bwMode="auto">
                  <a:xfrm>
                    <a:off x="2911" y="3401"/>
                    <a:ext cx="48" cy="30"/>
                  </a:xfrm>
                  <a:custGeom>
                    <a:avLst/>
                    <a:gdLst>
                      <a:gd name="T0" fmla="*/ 8 w 8"/>
                      <a:gd name="T1" fmla="*/ 0 h 5"/>
                      <a:gd name="T2" fmla="*/ 8 w 8"/>
                      <a:gd name="T3" fmla="*/ 0 h 5"/>
                      <a:gd name="T4" fmla="*/ 8 w 8"/>
                      <a:gd name="T5" fmla="*/ 0 h 5"/>
                      <a:gd name="T6" fmla="*/ 8 w 8"/>
                      <a:gd name="T7" fmla="*/ 1 h 5"/>
                      <a:gd name="T8" fmla="*/ 8 w 8"/>
                      <a:gd name="T9" fmla="*/ 1 h 5"/>
                      <a:gd name="T10" fmla="*/ 8 w 8"/>
                      <a:gd name="T11" fmla="*/ 2 h 5"/>
                      <a:gd name="T12" fmla="*/ 7 w 8"/>
                      <a:gd name="T13" fmla="*/ 2 h 5"/>
                      <a:gd name="T14" fmla="*/ 7 w 8"/>
                      <a:gd name="T15" fmla="*/ 2 h 5"/>
                      <a:gd name="T16" fmla="*/ 6 w 8"/>
                      <a:gd name="T17" fmla="*/ 3 h 5"/>
                      <a:gd name="T18" fmla="*/ 6 w 8"/>
                      <a:gd name="T19" fmla="*/ 3 h 5"/>
                      <a:gd name="T20" fmla="*/ 5 w 8"/>
                      <a:gd name="T21" fmla="*/ 3 h 5"/>
                      <a:gd name="T22" fmla="*/ 5 w 8"/>
                      <a:gd name="T23" fmla="*/ 4 h 5"/>
                      <a:gd name="T24" fmla="*/ 4 w 8"/>
                      <a:gd name="T25" fmla="*/ 4 h 5"/>
                      <a:gd name="T26" fmla="*/ 3 w 8"/>
                      <a:gd name="T27" fmla="*/ 4 h 5"/>
                      <a:gd name="T28" fmla="*/ 3 w 8"/>
                      <a:gd name="T29" fmla="*/ 4 h 5"/>
                      <a:gd name="T30" fmla="*/ 2 w 8"/>
                      <a:gd name="T31" fmla="*/ 5 h 5"/>
                      <a:gd name="T32" fmla="*/ 1 w 8"/>
                      <a:gd name="T33" fmla="*/ 5 h 5"/>
                      <a:gd name="T34" fmla="*/ 0 w 8"/>
                      <a:gd name="T35" fmla="*/ 5 h 5"/>
                      <a:gd name="T36" fmla="*/ 0 w 8"/>
                      <a:gd name="T37" fmla="*/ 5 h 5"/>
                      <a:gd name="T38" fmla="*/ 1 w 8"/>
                      <a:gd name="T39" fmla="*/ 4 h 5"/>
                      <a:gd name="T40" fmla="*/ 2 w 8"/>
                      <a:gd name="T41" fmla="*/ 4 h 5"/>
                      <a:gd name="T42" fmla="*/ 2 w 8"/>
                      <a:gd name="T43" fmla="*/ 4 h 5"/>
                      <a:gd name="T44" fmla="*/ 3 w 8"/>
                      <a:gd name="T45" fmla="*/ 3 h 5"/>
                      <a:gd name="T46" fmla="*/ 4 w 8"/>
                      <a:gd name="T47" fmla="*/ 3 h 5"/>
                      <a:gd name="T48" fmla="*/ 4 w 8"/>
                      <a:gd name="T49" fmla="*/ 3 h 5"/>
                      <a:gd name="T50" fmla="*/ 5 w 8"/>
                      <a:gd name="T51" fmla="*/ 3 h 5"/>
                      <a:gd name="T52" fmla="*/ 5 w 8"/>
                      <a:gd name="T53" fmla="*/ 2 h 5"/>
                      <a:gd name="T54" fmla="*/ 6 w 8"/>
                      <a:gd name="T55" fmla="*/ 2 h 5"/>
                      <a:gd name="T56" fmla="*/ 6 w 8"/>
                      <a:gd name="T57" fmla="*/ 2 h 5"/>
                      <a:gd name="T58" fmla="*/ 7 w 8"/>
                      <a:gd name="T59" fmla="*/ 1 h 5"/>
                      <a:gd name="T60" fmla="*/ 7 w 8"/>
                      <a:gd name="T61" fmla="*/ 1 h 5"/>
                      <a:gd name="T62" fmla="*/ 7 w 8"/>
                      <a:gd name="T63" fmla="*/ 1 h 5"/>
                      <a:gd name="T64" fmla="*/ 7 w 8"/>
                      <a:gd name="T65" fmla="*/ 0 h 5"/>
                      <a:gd name="T66" fmla="*/ 7 w 8"/>
                      <a:gd name="T67" fmla="*/ 0 h 5"/>
                      <a:gd name="T68" fmla="*/ 7 w 8"/>
                      <a:gd name="T69" fmla="*/ 0 h 5"/>
                      <a:gd name="T70" fmla="*/ 7 w 8"/>
                      <a:gd name="T71" fmla="*/ 0 h 5"/>
                      <a:gd name="T72" fmla="*/ 8 w 8"/>
                      <a:gd name="T7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5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6" name="Freeform 372"/>
                  <p:cNvSpPr>
                    <a:spLocks/>
                  </p:cNvSpPr>
                  <p:nvPr/>
                </p:nvSpPr>
                <p:spPr bwMode="auto">
                  <a:xfrm>
                    <a:off x="2929" y="3395"/>
                    <a:ext cx="30" cy="6"/>
                  </a:xfrm>
                  <a:custGeom>
                    <a:avLst/>
                    <a:gdLst>
                      <a:gd name="T0" fmla="*/ 0 w 5"/>
                      <a:gd name="T1" fmla="*/ 1 h 1"/>
                      <a:gd name="T2" fmla="*/ 1 w 5"/>
                      <a:gd name="T3" fmla="*/ 0 h 1"/>
                      <a:gd name="T4" fmla="*/ 2 w 5"/>
                      <a:gd name="T5" fmla="*/ 0 h 1"/>
                      <a:gd name="T6" fmla="*/ 2 w 5"/>
                      <a:gd name="T7" fmla="*/ 0 h 1"/>
                      <a:gd name="T8" fmla="*/ 3 w 5"/>
                      <a:gd name="T9" fmla="*/ 0 h 1"/>
                      <a:gd name="T10" fmla="*/ 3 w 5"/>
                      <a:gd name="T11" fmla="*/ 0 h 1"/>
                      <a:gd name="T12" fmla="*/ 4 w 5"/>
                      <a:gd name="T13" fmla="*/ 0 h 1"/>
                      <a:gd name="T14" fmla="*/ 4 w 5"/>
                      <a:gd name="T15" fmla="*/ 0 h 1"/>
                      <a:gd name="T16" fmla="*/ 5 w 5"/>
                      <a:gd name="T17" fmla="*/ 0 h 1"/>
                      <a:gd name="T18" fmla="*/ 5 w 5"/>
                      <a:gd name="T19" fmla="*/ 1 h 1"/>
                      <a:gd name="T20" fmla="*/ 4 w 5"/>
                      <a:gd name="T21" fmla="*/ 1 h 1"/>
                      <a:gd name="T22" fmla="*/ 4 w 5"/>
                      <a:gd name="T23" fmla="*/ 1 h 1"/>
                      <a:gd name="T24" fmla="*/ 4 w 5"/>
                      <a:gd name="T25" fmla="*/ 1 h 1"/>
                      <a:gd name="T26" fmla="*/ 4 w 5"/>
                      <a:gd name="T27" fmla="*/ 1 h 1"/>
                      <a:gd name="T28" fmla="*/ 3 w 5"/>
                      <a:gd name="T29" fmla="*/ 1 h 1"/>
                      <a:gd name="T30" fmla="*/ 3 w 5"/>
                      <a:gd name="T31" fmla="*/ 1 h 1"/>
                      <a:gd name="T32" fmla="*/ 2 w 5"/>
                      <a:gd name="T33" fmla="*/ 1 h 1"/>
                      <a:gd name="T34" fmla="*/ 2 w 5"/>
                      <a:gd name="T35" fmla="*/ 1 h 1"/>
                      <a:gd name="T36" fmla="*/ 1 w 5"/>
                      <a:gd name="T37" fmla="*/ 1 h 1"/>
                      <a:gd name="T38" fmla="*/ 1 w 5"/>
                      <a:gd name="T39" fmla="*/ 0 h 1"/>
                      <a:gd name="T40" fmla="*/ 0 w 5"/>
                      <a:gd name="T4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" h="1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7" name="Freeform 373"/>
                  <p:cNvSpPr>
                    <a:spLocks/>
                  </p:cNvSpPr>
                  <p:nvPr/>
                </p:nvSpPr>
                <p:spPr bwMode="auto">
                  <a:xfrm>
                    <a:off x="2905" y="3395"/>
                    <a:ext cx="36" cy="24"/>
                  </a:xfrm>
                  <a:custGeom>
                    <a:avLst/>
                    <a:gdLst>
                      <a:gd name="T0" fmla="*/ 0 w 6"/>
                      <a:gd name="T1" fmla="*/ 4 h 4"/>
                      <a:gd name="T2" fmla="*/ 0 w 6"/>
                      <a:gd name="T3" fmla="*/ 4 h 4"/>
                      <a:gd name="T4" fmla="*/ 1 w 6"/>
                      <a:gd name="T5" fmla="*/ 3 h 4"/>
                      <a:gd name="T6" fmla="*/ 1 w 6"/>
                      <a:gd name="T7" fmla="*/ 3 h 4"/>
                      <a:gd name="T8" fmla="*/ 1 w 6"/>
                      <a:gd name="T9" fmla="*/ 3 h 4"/>
                      <a:gd name="T10" fmla="*/ 2 w 6"/>
                      <a:gd name="T11" fmla="*/ 3 h 4"/>
                      <a:gd name="T12" fmla="*/ 3 w 6"/>
                      <a:gd name="T13" fmla="*/ 3 h 4"/>
                      <a:gd name="T14" fmla="*/ 3 w 6"/>
                      <a:gd name="T15" fmla="*/ 3 h 4"/>
                      <a:gd name="T16" fmla="*/ 3 w 6"/>
                      <a:gd name="T17" fmla="*/ 2 h 4"/>
                      <a:gd name="T18" fmla="*/ 4 w 6"/>
                      <a:gd name="T19" fmla="*/ 2 h 4"/>
                      <a:gd name="T20" fmla="*/ 4 w 6"/>
                      <a:gd name="T21" fmla="*/ 2 h 4"/>
                      <a:gd name="T22" fmla="*/ 4 w 6"/>
                      <a:gd name="T23" fmla="*/ 2 h 4"/>
                      <a:gd name="T24" fmla="*/ 5 w 6"/>
                      <a:gd name="T25" fmla="*/ 1 h 4"/>
                      <a:gd name="T26" fmla="*/ 5 w 6"/>
                      <a:gd name="T27" fmla="*/ 1 h 4"/>
                      <a:gd name="T28" fmla="*/ 5 w 6"/>
                      <a:gd name="T29" fmla="*/ 1 h 4"/>
                      <a:gd name="T30" fmla="*/ 5 w 6"/>
                      <a:gd name="T31" fmla="*/ 1 h 4"/>
                      <a:gd name="T32" fmla="*/ 5 w 6"/>
                      <a:gd name="T33" fmla="*/ 1 h 4"/>
                      <a:gd name="T34" fmla="*/ 4 w 6"/>
                      <a:gd name="T35" fmla="*/ 1 h 4"/>
                      <a:gd name="T36" fmla="*/ 5 w 6"/>
                      <a:gd name="T37" fmla="*/ 0 h 4"/>
                      <a:gd name="T38" fmla="*/ 5 w 6"/>
                      <a:gd name="T39" fmla="*/ 0 h 4"/>
                      <a:gd name="T40" fmla="*/ 6 w 6"/>
                      <a:gd name="T41" fmla="*/ 1 h 4"/>
                      <a:gd name="T42" fmla="*/ 6 w 6"/>
                      <a:gd name="T43" fmla="*/ 1 h 4"/>
                      <a:gd name="T44" fmla="*/ 6 w 6"/>
                      <a:gd name="T45" fmla="*/ 2 h 4"/>
                      <a:gd name="T46" fmla="*/ 5 w 6"/>
                      <a:gd name="T47" fmla="*/ 2 h 4"/>
                      <a:gd name="T48" fmla="*/ 5 w 6"/>
                      <a:gd name="T49" fmla="*/ 2 h 4"/>
                      <a:gd name="T50" fmla="*/ 5 w 6"/>
                      <a:gd name="T51" fmla="*/ 3 h 4"/>
                      <a:gd name="T52" fmla="*/ 4 w 6"/>
                      <a:gd name="T53" fmla="*/ 3 h 4"/>
                      <a:gd name="T54" fmla="*/ 4 w 6"/>
                      <a:gd name="T55" fmla="*/ 3 h 4"/>
                      <a:gd name="T56" fmla="*/ 3 w 6"/>
                      <a:gd name="T57" fmla="*/ 3 h 4"/>
                      <a:gd name="T58" fmla="*/ 3 w 6"/>
                      <a:gd name="T59" fmla="*/ 3 h 4"/>
                      <a:gd name="T60" fmla="*/ 2 w 6"/>
                      <a:gd name="T61" fmla="*/ 4 h 4"/>
                      <a:gd name="T62" fmla="*/ 2 w 6"/>
                      <a:gd name="T63" fmla="*/ 4 h 4"/>
                      <a:gd name="T64" fmla="*/ 1 w 6"/>
                      <a:gd name="T65" fmla="*/ 4 h 4"/>
                      <a:gd name="T66" fmla="*/ 1 w 6"/>
                      <a:gd name="T67" fmla="*/ 4 h 4"/>
                      <a:gd name="T68" fmla="*/ 1 w 6"/>
                      <a:gd name="T69" fmla="*/ 4 h 4"/>
                      <a:gd name="T70" fmla="*/ 1 w 6"/>
                      <a:gd name="T71" fmla="*/ 4 h 4"/>
                      <a:gd name="T72" fmla="*/ 0 w 6"/>
                      <a:gd name="T7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8" name="Freeform 374"/>
                  <p:cNvSpPr>
                    <a:spLocks/>
                  </p:cNvSpPr>
                  <p:nvPr/>
                </p:nvSpPr>
                <p:spPr bwMode="auto">
                  <a:xfrm>
                    <a:off x="2731" y="3215"/>
                    <a:ext cx="156" cy="234"/>
                  </a:xfrm>
                  <a:custGeom>
                    <a:avLst/>
                    <a:gdLst>
                      <a:gd name="T0" fmla="*/ 0 w 26"/>
                      <a:gd name="T1" fmla="*/ 2 h 39"/>
                      <a:gd name="T2" fmla="*/ 2 w 26"/>
                      <a:gd name="T3" fmla="*/ 0 h 39"/>
                      <a:gd name="T4" fmla="*/ 26 w 26"/>
                      <a:gd name="T5" fmla="*/ 37 h 39"/>
                      <a:gd name="T6" fmla="*/ 24 w 26"/>
                      <a:gd name="T7" fmla="*/ 39 h 39"/>
                      <a:gd name="T8" fmla="*/ 0 w 26"/>
                      <a:gd name="T9" fmla="*/ 2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39">
                        <a:moveTo>
                          <a:pt x="0" y="2"/>
                        </a:moveTo>
                        <a:lnTo>
                          <a:pt x="2" y="0"/>
                        </a:lnTo>
                        <a:lnTo>
                          <a:pt x="26" y="37"/>
                        </a:lnTo>
                        <a:lnTo>
                          <a:pt x="24" y="39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19" name="Freeform 375"/>
                  <p:cNvSpPr>
                    <a:spLocks/>
                  </p:cNvSpPr>
                  <p:nvPr/>
                </p:nvSpPr>
                <p:spPr bwMode="auto">
                  <a:xfrm>
                    <a:off x="2731" y="3215"/>
                    <a:ext cx="18" cy="12"/>
                  </a:xfrm>
                  <a:custGeom>
                    <a:avLst/>
                    <a:gdLst>
                      <a:gd name="T0" fmla="*/ 2 w 3"/>
                      <a:gd name="T1" fmla="*/ 0 h 2"/>
                      <a:gd name="T2" fmla="*/ 3 w 3"/>
                      <a:gd name="T3" fmla="*/ 0 h 2"/>
                      <a:gd name="T4" fmla="*/ 0 w 3"/>
                      <a:gd name="T5" fmla="*/ 2 h 2"/>
                      <a:gd name="T6" fmla="*/ 0 w 3"/>
                      <a:gd name="T7" fmla="*/ 1 h 2"/>
                      <a:gd name="T8" fmla="*/ 2 w 3"/>
                      <a:gd name="T9" fmla="*/ 0 h 2"/>
                      <a:gd name="T10" fmla="*/ 3 w 3"/>
                      <a:gd name="T11" fmla="*/ 0 h 2"/>
                      <a:gd name="T12" fmla="*/ 2 w 3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0" name="Freeform 376"/>
                  <p:cNvSpPr>
                    <a:spLocks/>
                  </p:cNvSpPr>
                  <p:nvPr/>
                </p:nvSpPr>
                <p:spPr bwMode="auto">
                  <a:xfrm>
                    <a:off x="2743" y="3215"/>
                    <a:ext cx="144" cy="222"/>
                  </a:xfrm>
                  <a:custGeom>
                    <a:avLst/>
                    <a:gdLst>
                      <a:gd name="T0" fmla="*/ 24 w 24"/>
                      <a:gd name="T1" fmla="*/ 37 h 37"/>
                      <a:gd name="T2" fmla="*/ 24 w 24"/>
                      <a:gd name="T3" fmla="*/ 37 h 37"/>
                      <a:gd name="T4" fmla="*/ 0 w 24"/>
                      <a:gd name="T5" fmla="*/ 0 h 37"/>
                      <a:gd name="T6" fmla="*/ 1 w 24"/>
                      <a:gd name="T7" fmla="*/ 0 h 37"/>
                      <a:gd name="T8" fmla="*/ 24 w 24"/>
                      <a:gd name="T9" fmla="*/ 37 h 37"/>
                      <a:gd name="T10" fmla="*/ 24 w 24"/>
                      <a:gd name="T11" fmla="*/ 37 h 37"/>
                      <a:gd name="T12" fmla="*/ 24 w 24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37">
                        <a:moveTo>
                          <a:pt x="24" y="37"/>
                        </a:moveTo>
                        <a:lnTo>
                          <a:pt x="24" y="3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  <a:lnTo>
                          <a:pt x="24" y="3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1" name="Freeform 377"/>
                  <p:cNvSpPr>
                    <a:spLocks/>
                  </p:cNvSpPr>
                  <p:nvPr/>
                </p:nvSpPr>
                <p:spPr bwMode="auto">
                  <a:xfrm>
                    <a:off x="2875" y="3437"/>
                    <a:ext cx="12" cy="18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0 w 2"/>
                      <a:gd name="T3" fmla="*/ 2 h 3"/>
                      <a:gd name="T4" fmla="*/ 2 w 2"/>
                      <a:gd name="T5" fmla="*/ 0 h 3"/>
                      <a:gd name="T6" fmla="*/ 2 w 2"/>
                      <a:gd name="T7" fmla="*/ 0 h 3"/>
                      <a:gd name="T8" fmla="*/ 0 w 2"/>
                      <a:gd name="T9" fmla="*/ 3 h 3"/>
                      <a:gd name="T10" fmla="*/ 0 w 2"/>
                      <a:gd name="T11" fmla="*/ 2 h 3"/>
                      <a:gd name="T12" fmla="*/ 0 w 2"/>
                      <a:gd name="T1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2" name="Freeform 378"/>
                  <p:cNvSpPr>
                    <a:spLocks/>
                  </p:cNvSpPr>
                  <p:nvPr/>
                </p:nvSpPr>
                <p:spPr bwMode="auto">
                  <a:xfrm>
                    <a:off x="2725" y="3221"/>
                    <a:ext cx="150" cy="228"/>
                  </a:xfrm>
                  <a:custGeom>
                    <a:avLst/>
                    <a:gdLst>
                      <a:gd name="T0" fmla="*/ 1 w 25"/>
                      <a:gd name="T1" fmla="*/ 1 h 38"/>
                      <a:gd name="T2" fmla="*/ 1 w 25"/>
                      <a:gd name="T3" fmla="*/ 0 h 38"/>
                      <a:gd name="T4" fmla="*/ 25 w 25"/>
                      <a:gd name="T5" fmla="*/ 38 h 38"/>
                      <a:gd name="T6" fmla="*/ 25 w 25"/>
                      <a:gd name="T7" fmla="*/ 38 h 38"/>
                      <a:gd name="T8" fmla="*/ 0 w 25"/>
                      <a:gd name="T9" fmla="*/ 1 h 38"/>
                      <a:gd name="T10" fmla="*/ 1 w 25"/>
                      <a:gd name="T11" fmla="*/ 0 h 38"/>
                      <a:gd name="T12" fmla="*/ 1 w 25"/>
                      <a:gd name="T13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38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25" y="38"/>
                        </a:lnTo>
                        <a:lnTo>
                          <a:pt x="25" y="38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3" name="Freeform 379"/>
                  <p:cNvSpPr>
                    <a:spLocks/>
                  </p:cNvSpPr>
                  <p:nvPr/>
                </p:nvSpPr>
                <p:spPr bwMode="auto">
                  <a:xfrm>
                    <a:off x="2707" y="3227"/>
                    <a:ext cx="168" cy="222"/>
                  </a:xfrm>
                  <a:custGeom>
                    <a:avLst/>
                    <a:gdLst>
                      <a:gd name="T0" fmla="*/ 4 w 28"/>
                      <a:gd name="T1" fmla="*/ 0 h 37"/>
                      <a:gd name="T2" fmla="*/ 0 w 28"/>
                      <a:gd name="T3" fmla="*/ 0 h 37"/>
                      <a:gd name="T4" fmla="*/ 24 w 28"/>
                      <a:gd name="T5" fmla="*/ 37 h 37"/>
                      <a:gd name="T6" fmla="*/ 28 w 28"/>
                      <a:gd name="T7" fmla="*/ 37 h 37"/>
                      <a:gd name="T8" fmla="*/ 4 w 28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37">
                        <a:moveTo>
                          <a:pt x="4" y="0"/>
                        </a:moveTo>
                        <a:lnTo>
                          <a:pt x="0" y="0"/>
                        </a:lnTo>
                        <a:lnTo>
                          <a:pt x="24" y="37"/>
                        </a:lnTo>
                        <a:lnTo>
                          <a:pt x="28" y="37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4" name="Freeform 380"/>
                  <p:cNvSpPr>
                    <a:spLocks/>
                  </p:cNvSpPr>
                  <p:nvPr/>
                </p:nvSpPr>
                <p:spPr bwMode="auto">
                  <a:xfrm>
                    <a:off x="2707" y="3221"/>
                    <a:ext cx="24" cy="12"/>
                  </a:xfrm>
                  <a:custGeom>
                    <a:avLst/>
                    <a:gdLst>
                      <a:gd name="T0" fmla="*/ 0 w 4"/>
                      <a:gd name="T1" fmla="*/ 1 h 2"/>
                      <a:gd name="T2" fmla="*/ 0 w 4"/>
                      <a:gd name="T3" fmla="*/ 1 h 2"/>
                      <a:gd name="T4" fmla="*/ 4 w 4"/>
                      <a:gd name="T5" fmla="*/ 0 h 2"/>
                      <a:gd name="T6" fmla="*/ 4 w 4"/>
                      <a:gd name="T7" fmla="*/ 1 h 2"/>
                      <a:gd name="T8" fmla="*/ 0 w 4"/>
                      <a:gd name="T9" fmla="*/ 2 h 2"/>
                      <a:gd name="T10" fmla="*/ 0 w 4"/>
                      <a:gd name="T11" fmla="*/ 1 h 2"/>
                      <a:gd name="T12" fmla="*/ 0 w 4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5" name="Freeform 381"/>
                  <p:cNvSpPr>
                    <a:spLocks/>
                  </p:cNvSpPr>
                  <p:nvPr/>
                </p:nvSpPr>
                <p:spPr bwMode="auto">
                  <a:xfrm>
                    <a:off x="2707" y="3227"/>
                    <a:ext cx="144" cy="222"/>
                  </a:xfrm>
                  <a:custGeom>
                    <a:avLst/>
                    <a:gdLst>
                      <a:gd name="T0" fmla="*/ 24 w 24"/>
                      <a:gd name="T1" fmla="*/ 37 h 37"/>
                      <a:gd name="T2" fmla="*/ 24 w 24"/>
                      <a:gd name="T3" fmla="*/ 37 h 37"/>
                      <a:gd name="T4" fmla="*/ 0 w 24"/>
                      <a:gd name="T5" fmla="*/ 0 h 37"/>
                      <a:gd name="T6" fmla="*/ 0 w 24"/>
                      <a:gd name="T7" fmla="*/ 0 h 37"/>
                      <a:gd name="T8" fmla="*/ 24 w 24"/>
                      <a:gd name="T9" fmla="*/ 36 h 37"/>
                      <a:gd name="T10" fmla="*/ 24 w 24"/>
                      <a:gd name="T11" fmla="*/ 36 h 37"/>
                      <a:gd name="T12" fmla="*/ 24 w 24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37">
                        <a:moveTo>
                          <a:pt x="24" y="37"/>
                        </a:moveTo>
                        <a:lnTo>
                          <a:pt x="24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4" y="36"/>
                        </a:lnTo>
                        <a:lnTo>
                          <a:pt x="24" y="36"/>
                        </a:lnTo>
                        <a:lnTo>
                          <a:pt x="24" y="3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6" name="Freeform 382"/>
                  <p:cNvSpPr>
                    <a:spLocks/>
                  </p:cNvSpPr>
                  <p:nvPr/>
                </p:nvSpPr>
                <p:spPr bwMode="auto">
                  <a:xfrm>
                    <a:off x="2851" y="3443"/>
                    <a:ext cx="24" cy="12"/>
                  </a:xfrm>
                  <a:custGeom>
                    <a:avLst/>
                    <a:gdLst>
                      <a:gd name="T0" fmla="*/ 4 w 4"/>
                      <a:gd name="T1" fmla="*/ 1 h 2"/>
                      <a:gd name="T2" fmla="*/ 4 w 4"/>
                      <a:gd name="T3" fmla="*/ 2 h 2"/>
                      <a:gd name="T4" fmla="*/ 0 w 4"/>
                      <a:gd name="T5" fmla="*/ 1 h 2"/>
                      <a:gd name="T6" fmla="*/ 0 w 4"/>
                      <a:gd name="T7" fmla="*/ 0 h 2"/>
                      <a:gd name="T8" fmla="*/ 4 w 4"/>
                      <a:gd name="T9" fmla="*/ 1 h 2"/>
                      <a:gd name="T10" fmla="*/ 4 w 4"/>
                      <a:gd name="T11" fmla="*/ 1 h 2"/>
                      <a:gd name="T12" fmla="*/ 4 w 4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4" y="1"/>
                        </a:moveTo>
                        <a:lnTo>
                          <a:pt x="4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7" name="Freeform 383"/>
                  <p:cNvSpPr>
                    <a:spLocks/>
                  </p:cNvSpPr>
                  <p:nvPr/>
                </p:nvSpPr>
                <p:spPr bwMode="auto">
                  <a:xfrm>
                    <a:off x="2725" y="3221"/>
                    <a:ext cx="150" cy="228"/>
                  </a:xfrm>
                  <a:custGeom>
                    <a:avLst/>
                    <a:gdLst>
                      <a:gd name="T0" fmla="*/ 1 w 25"/>
                      <a:gd name="T1" fmla="*/ 0 h 38"/>
                      <a:gd name="T2" fmla="*/ 1 w 25"/>
                      <a:gd name="T3" fmla="*/ 0 h 38"/>
                      <a:gd name="T4" fmla="*/ 25 w 25"/>
                      <a:gd name="T5" fmla="*/ 38 h 38"/>
                      <a:gd name="T6" fmla="*/ 25 w 25"/>
                      <a:gd name="T7" fmla="*/ 38 h 38"/>
                      <a:gd name="T8" fmla="*/ 0 w 25"/>
                      <a:gd name="T9" fmla="*/ 1 h 38"/>
                      <a:gd name="T10" fmla="*/ 1 w 25"/>
                      <a:gd name="T11" fmla="*/ 1 h 38"/>
                      <a:gd name="T12" fmla="*/ 1 w 25"/>
                      <a:gd name="T13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38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5" y="38"/>
                        </a:lnTo>
                        <a:lnTo>
                          <a:pt x="25" y="38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8" name="Freeform 384"/>
                  <p:cNvSpPr>
                    <a:spLocks/>
                  </p:cNvSpPr>
                  <p:nvPr/>
                </p:nvSpPr>
                <p:spPr bwMode="auto">
                  <a:xfrm>
                    <a:off x="2737" y="3323"/>
                    <a:ext cx="48" cy="30"/>
                  </a:xfrm>
                  <a:custGeom>
                    <a:avLst/>
                    <a:gdLst>
                      <a:gd name="T0" fmla="*/ 6 w 8"/>
                      <a:gd name="T1" fmla="*/ 0 h 5"/>
                      <a:gd name="T2" fmla="*/ 6 w 8"/>
                      <a:gd name="T3" fmla="*/ 0 h 5"/>
                      <a:gd name="T4" fmla="*/ 5 w 8"/>
                      <a:gd name="T5" fmla="*/ 0 h 5"/>
                      <a:gd name="T6" fmla="*/ 5 w 8"/>
                      <a:gd name="T7" fmla="*/ 0 h 5"/>
                      <a:gd name="T8" fmla="*/ 5 w 8"/>
                      <a:gd name="T9" fmla="*/ 1 h 5"/>
                      <a:gd name="T10" fmla="*/ 4 w 8"/>
                      <a:gd name="T11" fmla="*/ 1 h 5"/>
                      <a:gd name="T12" fmla="*/ 4 w 8"/>
                      <a:gd name="T13" fmla="*/ 1 h 5"/>
                      <a:gd name="T14" fmla="*/ 3 w 8"/>
                      <a:gd name="T15" fmla="*/ 1 h 5"/>
                      <a:gd name="T16" fmla="*/ 3 w 8"/>
                      <a:gd name="T17" fmla="*/ 1 h 5"/>
                      <a:gd name="T18" fmla="*/ 3 w 8"/>
                      <a:gd name="T19" fmla="*/ 2 h 5"/>
                      <a:gd name="T20" fmla="*/ 2 w 8"/>
                      <a:gd name="T21" fmla="*/ 2 h 5"/>
                      <a:gd name="T22" fmla="*/ 2 w 8"/>
                      <a:gd name="T23" fmla="*/ 2 h 5"/>
                      <a:gd name="T24" fmla="*/ 2 w 8"/>
                      <a:gd name="T25" fmla="*/ 2 h 5"/>
                      <a:gd name="T26" fmla="*/ 1 w 8"/>
                      <a:gd name="T27" fmla="*/ 2 h 5"/>
                      <a:gd name="T28" fmla="*/ 1 w 8"/>
                      <a:gd name="T29" fmla="*/ 2 h 5"/>
                      <a:gd name="T30" fmla="*/ 0 w 8"/>
                      <a:gd name="T31" fmla="*/ 2 h 5"/>
                      <a:gd name="T32" fmla="*/ 0 w 8"/>
                      <a:gd name="T33" fmla="*/ 3 h 5"/>
                      <a:gd name="T34" fmla="*/ 0 w 8"/>
                      <a:gd name="T35" fmla="*/ 3 h 5"/>
                      <a:gd name="T36" fmla="*/ 0 w 8"/>
                      <a:gd name="T37" fmla="*/ 4 h 5"/>
                      <a:gd name="T38" fmla="*/ 0 w 8"/>
                      <a:gd name="T39" fmla="*/ 4 h 5"/>
                      <a:gd name="T40" fmla="*/ 1 w 8"/>
                      <a:gd name="T41" fmla="*/ 5 h 5"/>
                      <a:gd name="T42" fmla="*/ 1 w 8"/>
                      <a:gd name="T43" fmla="*/ 4 h 5"/>
                      <a:gd name="T44" fmla="*/ 2 w 8"/>
                      <a:gd name="T45" fmla="*/ 4 h 5"/>
                      <a:gd name="T46" fmla="*/ 2 w 8"/>
                      <a:gd name="T47" fmla="*/ 4 h 5"/>
                      <a:gd name="T48" fmla="*/ 2 w 8"/>
                      <a:gd name="T49" fmla="*/ 4 h 5"/>
                      <a:gd name="T50" fmla="*/ 3 w 8"/>
                      <a:gd name="T51" fmla="*/ 4 h 5"/>
                      <a:gd name="T52" fmla="*/ 3 w 8"/>
                      <a:gd name="T53" fmla="*/ 3 h 5"/>
                      <a:gd name="T54" fmla="*/ 4 w 8"/>
                      <a:gd name="T55" fmla="*/ 3 h 5"/>
                      <a:gd name="T56" fmla="*/ 4 w 8"/>
                      <a:gd name="T57" fmla="*/ 3 h 5"/>
                      <a:gd name="T58" fmla="*/ 5 w 8"/>
                      <a:gd name="T59" fmla="*/ 3 h 5"/>
                      <a:gd name="T60" fmla="*/ 5 w 8"/>
                      <a:gd name="T61" fmla="*/ 3 h 5"/>
                      <a:gd name="T62" fmla="*/ 5 w 8"/>
                      <a:gd name="T63" fmla="*/ 2 h 5"/>
                      <a:gd name="T64" fmla="*/ 6 w 8"/>
                      <a:gd name="T65" fmla="*/ 2 h 5"/>
                      <a:gd name="T66" fmla="*/ 6 w 8"/>
                      <a:gd name="T67" fmla="*/ 2 h 5"/>
                      <a:gd name="T68" fmla="*/ 7 w 8"/>
                      <a:gd name="T69" fmla="*/ 2 h 5"/>
                      <a:gd name="T70" fmla="*/ 7 w 8"/>
                      <a:gd name="T71" fmla="*/ 2 h 5"/>
                      <a:gd name="T72" fmla="*/ 8 w 8"/>
                      <a:gd name="T73" fmla="*/ 2 h 5"/>
                      <a:gd name="T74" fmla="*/ 8 w 8"/>
                      <a:gd name="T75" fmla="*/ 1 h 5"/>
                      <a:gd name="T76" fmla="*/ 8 w 8"/>
                      <a:gd name="T77" fmla="*/ 1 h 5"/>
                      <a:gd name="T78" fmla="*/ 8 w 8"/>
                      <a:gd name="T79" fmla="*/ 1 h 5"/>
                      <a:gd name="T80" fmla="*/ 7 w 8"/>
                      <a:gd name="T81" fmla="*/ 1 h 5"/>
                      <a:gd name="T82" fmla="*/ 7 w 8"/>
                      <a:gd name="T83" fmla="*/ 0 h 5"/>
                      <a:gd name="T84" fmla="*/ 7 w 8"/>
                      <a:gd name="T85" fmla="*/ 0 h 5"/>
                      <a:gd name="T86" fmla="*/ 7 w 8"/>
                      <a:gd name="T87" fmla="*/ 0 h 5"/>
                      <a:gd name="T88" fmla="*/ 6 w 8"/>
                      <a:gd name="T8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" h="5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29" name="Freeform 385"/>
                  <p:cNvSpPr>
                    <a:spLocks/>
                  </p:cNvSpPr>
                  <p:nvPr/>
                </p:nvSpPr>
                <p:spPr bwMode="auto">
                  <a:xfrm>
                    <a:off x="2731" y="3323"/>
                    <a:ext cx="42" cy="18"/>
                  </a:xfrm>
                  <a:custGeom>
                    <a:avLst/>
                    <a:gdLst>
                      <a:gd name="T0" fmla="*/ 0 w 7"/>
                      <a:gd name="T1" fmla="*/ 3 h 3"/>
                      <a:gd name="T2" fmla="*/ 1 w 7"/>
                      <a:gd name="T3" fmla="*/ 2 h 3"/>
                      <a:gd name="T4" fmla="*/ 1 w 7"/>
                      <a:gd name="T5" fmla="*/ 2 h 3"/>
                      <a:gd name="T6" fmla="*/ 2 w 7"/>
                      <a:gd name="T7" fmla="*/ 2 h 3"/>
                      <a:gd name="T8" fmla="*/ 2 w 7"/>
                      <a:gd name="T9" fmla="*/ 2 h 3"/>
                      <a:gd name="T10" fmla="*/ 2 w 7"/>
                      <a:gd name="T11" fmla="*/ 2 h 3"/>
                      <a:gd name="T12" fmla="*/ 3 w 7"/>
                      <a:gd name="T13" fmla="*/ 2 h 3"/>
                      <a:gd name="T14" fmla="*/ 3 w 7"/>
                      <a:gd name="T15" fmla="*/ 1 h 3"/>
                      <a:gd name="T16" fmla="*/ 4 w 7"/>
                      <a:gd name="T17" fmla="*/ 1 h 3"/>
                      <a:gd name="T18" fmla="*/ 4 w 7"/>
                      <a:gd name="T19" fmla="*/ 1 h 3"/>
                      <a:gd name="T20" fmla="*/ 4 w 7"/>
                      <a:gd name="T21" fmla="*/ 1 h 3"/>
                      <a:gd name="T22" fmla="*/ 5 w 7"/>
                      <a:gd name="T23" fmla="*/ 1 h 3"/>
                      <a:gd name="T24" fmla="*/ 5 w 7"/>
                      <a:gd name="T25" fmla="*/ 0 h 3"/>
                      <a:gd name="T26" fmla="*/ 6 w 7"/>
                      <a:gd name="T27" fmla="*/ 0 h 3"/>
                      <a:gd name="T28" fmla="*/ 6 w 7"/>
                      <a:gd name="T29" fmla="*/ 0 h 3"/>
                      <a:gd name="T30" fmla="*/ 6 w 7"/>
                      <a:gd name="T31" fmla="*/ 0 h 3"/>
                      <a:gd name="T32" fmla="*/ 7 w 7"/>
                      <a:gd name="T33" fmla="*/ 0 h 3"/>
                      <a:gd name="T34" fmla="*/ 7 w 7"/>
                      <a:gd name="T35" fmla="*/ 0 h 3"/>
                      <a:gd name="T36" fmla="*/ 7 w 7"/>
                      <a:gd name="T37" fmla="*/ 0 h 3"/>
                      <a:gd name="T38" fmla="*/ 7 w 7"/>
                      <a:gd name="T39" fmla="*/ 1 h 3"/>
                      <a:gd name="T40" fmla="*/ 7 w 7"/>
                      <a:gd name="T41" fmla="*/ 1 h 3"/>
                      <a:gd name="T42" fmla="*/ 6 w 7"/>
                      <a:gd name="T43" fmla="*/ 1 h 3"/>
                      <a:gd name="T44" fmla="*/ 6 w 7"/>
                      <a:gd name="T45" fmla="*/ 1 h 3"/>
                      <a:gd name="T46" fmla="*/ 5 w 7"/>
                      <a:gd name="T47" fmla="*/ 1 h 3"/>
                      <a:gd name="T48" fmla="*/ 5 w 7"/>
                      <a:gd name="T49" fmla="*/ 1 h 3"/>
                      <a:gd name="T50" fmla="*/ 5 w 7"/>
                      <a:gd name="T51" fmla="*/ 2 h 3"/>
                      <a:gd name="T52" fmla="*/ 4 w 7"/>
                      <a:gd name="T53" fmla="*/ 2 h 3"/>
                      <a:gd name="T54" fmla="*/ 4 w 7"/>
                      <a:gd name="T55" fmla="*/ 2 h 3"/>
                      <a:gd name="T56" fmla="*/ 4 w 7"/>
                      <a:gd name="T57" fmla="*/ 2 h 3"/>
                      <a:gd name="T58" fmla="*/ 3 w 7"/>
                      <a:gd name="T59" fmla="*/ 2 h 3"/>
                      <a:gd name="T60" fmla="*/ 3 w 7"/>
                      <a:gd name="T61" fmla="*/ 2 h 3"/>
                      <a:gd name="T62" fmla="*/ 2 w 7"/>
                      <a:gd name="T63" fmla="*/ 3 h 3"/>
                      <a:gd name="T64" fmla="*/ 2 w 7"/>
                      <a:gd name="T65" fmla="*/ 3 h 3"/>
                      <a:gd name="T66" fmla="*/ 1 w 7"/>
                      <a:gd name="T67" fmla="*/ 3 h 3"/>
                      <a:gd name="T68" fmla="*/ 1 w 7"/>
                      <a:gd name="T69" fmla="*/ 3 h 3"/>
                      <a:gd name="T70" fmla="*/ 1 w 7"/>
                      <a:gd name="T71" fmla="*/ 2 h 3"/>
                      <a:gd name="T72" fmla="*/ 0 w 7"/>
                      <a:gd name="T7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" h="3">
                        <a:moveTo>
                          <a:pt x="0" y="3"/>
                        </a:move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0" name="Freeform 386"/>
                  <p:cNvSpPr>
                    <a:spLocks/>
                  </p:cNvSpPr>
                  <p:nvPr/>
                </p:nvSpPr>
                <p:spPr bwMode="auto">
                  <a:xfrm>
                    <a:off x="2731" y="3335"/>
                    <a:ext cx="12" cy="18"/>
                  </a:xfrm>
                  <a:custGeom>
                    <a:avLst/>
                    <a:gdLst>
                      <a:gd name="T0" fmla="*/ 2 w 2"/>
                      <a:gd name="T1" fmla="*/ 3 h 3"/>
                      <a:gd name="T2" fmla="*/ 1 w 2"/>
                      <a:gd name="T3" fmla="*/ 3 h 3"/>
                      <a:gd name="T4" fmla="*/ 1 w 2"/>
                      <a:gd name="T5" fmla="*/ 2 h 3"/>
                      <a:gd name="T6" fmla="*/ 1 w 2"/>
                      <a:gd name="T7" fmla="*/ 2 h 3"/>
                      <a:gd name="T8" fmla="*/ 1 w 2"/>
                      <a:gd name="T9" fmla="*/ 1 h 3"/>
                      <a:gd name="T10" fmla="*/ 0 w 2"/>
                      <a:gd name="T11" fmla="*/ 1 h 3"/>
                      <a:gd name="T12" fmla="*/ 1 w 2"/>
                      <a:gd name="T13" fmla="*/ 0 h 3"/>
                      <a:gd name="T14" fmla="*/ 1 w 2"/>
                      <a:gd name="T15" fmla="*/ 1 h 3"/>
                      <a:gd name="T16" fmla="*/ 2 w 2"/>
                      <a:gd name="T17" fmla="*/ 2 h 3"/>
                      <a:gd name="T18" fmla="*/ 2 w 2"/>
                      <a:gd name="T19" fmla="*/ 2 h 3"/>
                      <a:gd name="T20" fmla="*/ 2 w 2"/>
                      <a:gd name="T21" fmla="*/ 2 h 3"/>
                      <a:gd name="T22" fmla="*/ 1 w 2"/>
                      <a:gd name="T23" fmla="*/ 2 h 3"/>
                      <a:gd name="T24" fmla="*/ 2 w 2"/>
                      <a:gd name="T2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1" name="Freeform 387"/>
                  <p:cNvSpPr>
                    <a:spLocks/>
                  </p:cNvSpPr>
                  <p:nvPr/>
                </p:nvSpPr>
                <p:spPr bwMode="auto">
                  <a:xfrm>
                    <a:off x="2737" y="3329"/>
                    <a:ext cx="48" cy="24"/>
                  </a:xfrm>
                  <a:custGeom>
                    <a:avLst/>
                    <a:gdLst>
                      <a:gd name="T0" fmla="*/ 8 w 8"/>
                      <a:gd name="T1" fmla="*/ 1 h 4"/>
                      <a:gd name="T2" fmla="*/ 8 w 8"/>
                      <a:gd name="T3" fmla="*/ 1 h 4"/>
                      <a:gd name="T4" fmla="*/ 7 w 8"/>
                      <a:gd name="T5" fmla="*/ 1 h 4"/>
                      <a:gd name="T6" fmla="*/ 7 w 8"/>
                      <a:gd name="T7" fmla="*/ 1 h 4"/>
                      <a:gd name="T8" fmla="*/ 7 w 8"/>
                      <a:gd name="T9" fmla="*/ 1 h 4"/>
                      <a:gd name="T10" fmla="*/ 6 w 8"/>
                      <a:gd name="T11" fmla="*/ 2 h 4"/>
                      <a:gd name="T12" fmla="*/ 6 w 8"/>
                      <a:gd name="T13" fmla="*/ 2 h 4"/>
                      <a:gd name="T14" fmla="*/ 5 w 8"/>
                      <a:gd name="T15" fmla="*/ 2 h 4"/>
                      <a:gd name="T16" fmla="*/ 5 w 8"/>
                      <a:gd name="T17" fmla="*/ 2 h 4"/>
                      <a:gd name="T18" fmla="*/ 4 w 8"/>
                      <a:gd name="T19" fmla="*/ 3 h 4"/>
                      <a:gd name="T20" fmla="*/ 4 w 8"/>
                      <a:gd name="T21" fmla="*/ 3 h 4"/>
                      <a:gd name="T22" fmla="*/ 3 w 8"/>
                      <a:gd name="T23" fmla="*/ 3 h 4"/>
                      <a:gd name="T24" fmla="*/ 3 w 8"/>
                      <a:gd name="T25" fmla="*/ 3 h 4"/>
                      <a:gd name="T26" fmla="*/ 3 w 8"/>
                      <a:gd name="T27" fmla="*/ 3 h 4"/>
                      <a:gd name="T28" fmla="*/ 2 w 8"/>
                      <a:gd name="T29" fmla="*/ 4 h 4"/>
                      <a:gd name="T30" fmla="*/ 2 w 8"/>
                      <a:gd name="T31" fmla="*/ 4 h 4"/>
                      <a:gd name="T32" fmla="*/ 1 w 8"/>
                      <a:gd name="T33" fmla="*/ 4 h 4"/>
                      <a:gd name="T34" fmla="*/ 1 w 8"/>
                      <a:gd name="T35" fmla="*/ 4 h 4"/>
                      <a:gd name="T36" fmla="*/ 0 w 8"/>
                      <a:gd name="T37" fmla="*/ 3 h 4"/>
                      <a:gd name="T38" fmla="*/ 1 w 8"/>
                      <a:gd name="T39" fmla="*/ 3 h 4"/>
                      <a:gd name="T40" fmla="*/ 1 w 8"/>
                      <a:gd name="T41" fmla="*/ 3 h 4"/>
                      <a:gd name="T42" fmla="*/ 2 w 8"/>
                      <a:gd name="T43" fmla="*/ 3 h 4"/>
                      <a:gd name="T44" fmla="*/ 2 w 8"/>
                      <a:gd name="T45" fmla="*/ 2 h 4"/>
                      <a:gd name="T46" fmla="*/ 3 w 8"/>
                      <a:gd name="T47" fmla="*/ 2 h 4"/>
                      <a:gd name="T48" fmla="*/ 3 w 8"/>
                      <a:gd name="T49" fmla="*/ 2 h 4"/>
                      <a:gd name="T50" fmla="*/ 4 w 8"/>
                      <a:gd name="T51" fmla="*/ 2 h 4"/>
                      <a:gd name="T52" fmla="*/ 4 w 8"/>
                      <a:gd name="T53" fmla="*/ 2 h 4"/>
                      <a:gd name="T54" fmla="*/ 4 w 8"/>
                      <a:gd name="T55" fmla="*/ 1 h 4"/>
                      <a:gd name="T56" fmla="*/ 5 w 8"/>
                      <a:gd name="T57" fmla="*/ 1 h 4"/>
                      <a:gd name="T58" fmla="*/ 5 w 8"/>
                      <a:gd name="T59" fmla="*/ 1 h 4"/>
                      <a:gd name="T60" fmla="*/ 6 w 8"/>
                      <a:gd name="T61" fmla="*/ 1 h 4"/>
                      <a:gd name="T62" fmla="*/ 6 w 8"/>
                      <a:gd name="T63" fmla="*/ 1 h 4"/>
                      <a:gd name="T64" fmla="*/ 7 w 8"/>
                      <a:gd name="T65" fmla="*/ 1 h 4"/>
                      <a:gd name="T66" fmla="*/ 7 w 8"/>
                      <a:gd name="T67" fmla="*/ 0 h 4"/>
                      <a:gd name="T68" fmla="*/ 7 w 8"/>
                      <a:gd name="T69" fmla="*/ 0 h 4"/>
                      <a:gd name="T70" fmla="*/ 7 w 8"/>
                      <a:gd name="T71" fmla="*/ 0 h 4"/>
                      <a:gd name="T72" fmla="*/ 8 w 8"/>
                      <a:gd name="T73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4">
                        <a:moveTo>
                          <a:pt x="8" y="1"/>
                        </a:move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2" name="Freeform 388"/>
                  <p:cNvSpPr>
                    <a:spLocks/>
                  </p:cNvSpPr>
                  <p:nvPr/>
                </p:nvSpPr>
                <p:spPr bwMode="auto">
                  <a:xfrm>
                    <a:off x="2773" y="3317"/>
                    <a:ext cx="12" cy="18"/>
                  </a:xfrm>
                  <a:custGeom>
                    <a:avLst/>
                    <a:gdLst>
                      <a:gd name="T0" fmla="*/ 0 w 2"/>
                      <a:gd name="T1" fmla="*/ 1 h 3"/>
                      <a:gd name="T2" fmla="*/ 0 w 2"/>
                      <a:gd name="T3" fmla="*/ 0 h 3"/>
                      <a:gd name="T4" fmla="*/ 1 w 2"/>
                      <a:gd name="T5" fmla="*/ 0 h 3"/>
                      <a:gd name="T6" fmla="*/ 1 w 2"/>
                      <a:gd name="T7" fmla="*/ 1 h 3"/>
                      <a:gd name="T8" fmla="*/ 1 w 2"/>
                      <a:gd name="T9" fmla="*/ 1 h 3"/>
                      <a:gd name="T10" fmla="*/ 2 w 2"/>
                      <a:gd name="T11" fmla="*/ 1 h 3"/>
                      <a:gd name="T12" fmla="*/ 2 w 2"/>
                      <a:gd name="T13" fmla="*/ 2 h 3"/>
                      <a:gd name="T14" fmla="*/ 2 w 2"/>
                      <a:gd name="T15" fmla="*/ 2 h 3"/>
                      <a:gd name="T16" fmla="*/ 2 w 2"/>
                      <a:gd name="T17" fmla="*/ 2 h 3"/>
                      <a:gd name="T18" fmla="*/ 2 w 2"/>
                      <a:gd name="T19" fmla="*/ 3 h 3"/>
                      <a:gd name="T20" fmla="*/ 1 w 2"/>
                      <a:gd name="T21" fmla="*/ 2 h 3"/>
                      <a:gd name="T22" fmla="*/ 1 w 2"/>
                      <a:gd name="T23" fmla="*/ 2 h 3"/>
                      <a:gd name="T24" fmla="*/ 1 w 2"/>
                      <a:gd name="T25" fmla="*/ 2 h 3"/>
                      <a:gd name="T26" fmla="*/ 1 w 2"/>
                      <a:gd name="T27" fmla="*/ 2 h 3"/>
                      <a:gd name="T28" fmla="*/ 1 w 2"/>
                      <a:gd name="T29" fmla="*/ 2 h 3"/>
                      <a:gd name="T30" fmla="*/ 1 w 2"/>
                      <a:gd name="T31" fmla="*/ 2 h 3"/>
                      <a:gd name="T32" fmla="*/ 1 w 2"/>
                      <a:gd name="T33" fmla="*/ 1 h 3"/>
                      <a:gd name="T34" fmla="*/ 1 w 2"/>
                      <a:gd name="T35" fmla="*/ 1 h 3"/>
                      <a:gd name="T36" fmla="*/ 0 w 2"/>
                      <a:gd name="T37" fmla="*/ 1 h 3"/>
                      <a:gd name="T38" fmla="*/ 0 w 2"/>
                      <a:gd name="T39" fmla="*/ 1 h 3"/>
                      <a:gd name="T40" fmla="*/ 0 w 2"/>
                      <a:gd name="T41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" h="3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3" name="Freeform 389"/>
                  <p:cNvSpPr>
                    <a:spLocks/>
                  </p:cNvSpPr>
                  <p:nvPr/>
                </p:nvSpPr>
                <p:spPr bwMode="auto">
                  <a:xfrm>
                    <a:off x="2713" y="3311"/>
                    <a:ext cx="42" cy="78"/>
                  </a:xfrm>
                  <a:custGeom>
                    <a:avLst/>
                    <a:gdLst>
                      <a:gd name="T0" fmla="*/ 0 w 7"/>
                      <a:gd name="T1" fmla="*/ 0 h 13"/>
                      <a:gd name="T2" fmla="*/ 1 w 7"/>
                      <a:gd name="T3" fmla="*/ 0 h 13"/>
                      <a:gd name="T4" fmla="*/ 1 w 7"/>
                      <a:gd name="T5" fmla="*/ 0 h 13"/>
                      <a:gd name="T6" fmla="*/ 2 w 7"/>
                      <a:gd name="T7" fmla="*/ 0 h 13"/>
                      <a:gd name="T8" fmla="*/ 2 w 7"/>
                      <a:gd name="T9" fmla="*/ 1 h 13"/>
                      <a:gd name="T10" fmla="*/ 3 w 7"/>
                      <a:gd name="T11" fmla="*/ 2 h 13"/>
                      <a:gd name="T12" fmla="*/ 4 w 7"/>
                      <a:gd name="T13" fmla="*/ 3 h 13"/>
                      <a:gd name="T14" fmla="*/ 5 w 7"/>
                      <a:gd name="T15" fmla="*/ 4 h 13"/>
                      <a:gd name="T16" fmla="*/ 5 w 7"/>
                      <a:gd name="T17" fmla="*/ 6 h 13"/>
                      <a:gd name="T18" fmla="*/ 6 w 7"/>
                      <a:gd name="T19" fmla="*/ 7 h 13"/>
                      <a:gd name="T20" fmla="*/ 7 w 7"/>
                      <a:gd name="T21" fmla="*/ 8 h 13"/>
                      <a:gd name="T22" fmla="*/ 7 w 7"/>
                      <a:gd name="T23" fmla="*/ 10 h 13"/>
                      <a:gd name="T24" fmla="*/ 7 w 7"/>
                      <a:gd name="T25" fmla="*/ 11 h 13"/>
                      <a:gd name="T26" fmla="*/ 7 w 7"/>
                      <a:gd name="T27" fmla="*/ 12 h 13"/>
                      <a:gd name="T28" fmla="*/ 7 w 7"/>
                      <a:gd name="T29" fmla="*/ 12 h 13"/>
                      <a:gd name="T30" fmla="*/ 7 w 7"/>
                      <a:gd name="T31" fmla="*/ 13 h 13"/>
                      <a:gd name="T32" fmla="*/ 7 w 7"/>
                      <a:gd name="T33" fmla="*/ 13 h 13"/>
                      <a:gd name="T34" fmla="*/ 6 w 7"/>
                      <a:gd name="T35" fmla="*/ 13 h 13"/>
                      <a:gd name="T36" fmla="*/ 6 w 7"/>
                      <a:gd name="T37" fmla="*/ 13 h 13"/>
                      <a:gd name="T38" fmla="*/ 5 w 7"/>
                      <a:gd name="T39" fmla="*/ 13 h 13"/>
                      <a:gd name="T40" fmla="*/ 5 w 7"/>
                      <a:gd name="T41" fmla="*/ 12 h 13"/>
                      <a:gd name="T42" fmla="*/ 4 w 7"/>
                      <a:gd name="T43" fmla="*/ 11 h 13"/>
                      <a:gd name="T44" fmla="*/ 3 w 7"/>
                      <a:gd name="T45" fmla="*/ 10 h 13"/>
                      <a:gd name="T46" fmla="*/ 2 w 7"/>
                      <a:gd name="T47" fmla="*/ 9 h 13"/>
                      <a:gd name="T48" fmla="*/ 2 w 7"/>
                      <a:gd name="T49" fmla="*/ 7 h 13"/>
                      <a:gd name="T50" fmla="*/ 1 w 7"/>
                      <a:gd name="T51" fmla="*/ 6 h 13"/>
                      <a:gd name="T52" fmla="*/ 0 w 7"/>
                      <a:gd name="T53" fmla="*/ 5 h 13"/>
                      <a:gd name="T54" fmla="*/ 0 w 7"/>
                      <a:gd name="T55" fmla="*/ 3 h 13"/>
                      <a:gd name="T56" fmla="*/ 0 w 7"/>
                      <a:gd name="T57" fmla="*/ 2 h 13"/>
                      <a:gd name="T58" fmla="*/ 0 w 7"/>
                      <a:gd name="T59" fmla="*/ 1 h 13"/>
                      <a:gd name="T60" fmla="*/ 0 w 7"/>
                      <a:gd name="T61" fmla="*/ 0 h 13"/>
                      <a:gd name="T62" fmla="*/ 0 w 7"/>
                      <a:gd name="T63" fmla="*/ 0 h 13"/>
                      <a:gd name="T64" fmla="*/ 0 w 7"/>
                      <a:gd name="T6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7" h="13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5" y="4"/>
                        </a:lnTo>
                        <a:lnTo>
                          <a:pt x="5" y="6"/>
                        </a:lnTo>
                        <a:lnTo>
                          <a:pt x="6" y="7"/>
                        </a:lnTo>
                        <a:lnTo>
                          <a:pt x="7" y="8"/>
                        </a:lnTo>
                        <a:lnTo>
                          <a:pt x="7" y="10"/>
                        </a:lnTo>
                        <a:lnTo>
                          <a:pt x="7" y="11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4" y="11"/>
                        </a:lnTo>
                        <a:lnTo>
                          <a:pt x="3" y="10"/>
                        </a:lnTo>
                        <a:lnTo>
                          <a:pt x="2" y="9"/>
                        </a:lnTo>
                        <a:lnTo>
                          <a:pt x="2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4" name="Freeform 390"/>
                  <p:cNvSpPr>
                    <a:spLocks/>
                  </p:cNvSpPr>
                  <p:nvPr/>
                </p:nvSpPr>
                <p:spPr bwMode="auto">
                  <a:xfrm>
                    <a:off x="2713" y="3305"/>
                    <a:ext cx="36" cy="42"/>
                  </a:xfrm>
                  <a:custGeom>
                    <a:avLst/>
                    <a:gdLst>
                      <a:gd name="T0" fmla="*/ 5 w 6"/>
                      <a:gd name="T1" fmla="*/ 7 h 7"/>
                      <a:gd name="T2" fmla="*/ 5 w 6"/>
                      <a:gd name="T3" fmla="*/ 7 h 7"/>
                      <a:gd name="T4" fmla="*/ 4 w 6"/>
                      <a:gd name="T5" fmla="*/ 5 h 7"/>
                      <a:gd name="T6" fmla="*/ 4 w 6"/>
                      <a:gd name="T7" fmla="*/ 4 h 7"/>
                      <a:gd name="T8" fmla="*/ 3 w 6"/>
                      <a:gd name="T9" fmla="*/ 3 h 7"/>
                      <a:gd name="T10" fmla="*/ 2 w 6"/>
                      <a:gd name="T11" fmla="*/ 2 h 7"/>
                      <a:gd name="T12" fmla="*/ 2 w 6"/>
                      <a:gd name="T13" fmla="*/ 2 h 7"/>
                      <a:gd name="T14" fmla="*/ 1 w 6"/>
                      <a:gd name="T15" fmla="*/ 1 h 7"/>
                      <a:gd name="T16" fmla="*/ 1 w 6"/>
                      <a:gd name="T17" fmla="*/ 1 h 7"/>
                      <a:gd name="T18" fmla="*/ 1 w 6"/>
                      <a:gd name="T19" fmla="*/ 1 h 7"/>
                      <a:gd name="T20" fmla="*/ 0 w 6"/>
                      <a:gd name="T21" fmla="*/ 0 h 7"/>
                      <a:gd name="T22" fmla="*/ 1 w 6"/>
                      <a:gd name="T23" fmla="*/ 0 h 7"/>
                      <a:gd name="T24" fmla="*/ 1 w 6"/>
                      <a:gd name="T25" fmla="*/ 0 h 7"/>
                      <a:gd name="T26" fmla="*/ 2 w 6"/>
                      <a:gd name="T27" fmla="*/ 1 h 7"/>
                      <a:gd name="T28" fmla="*/ 3 w 6"/>
                      <a:gd name="T29" fmla="*/ 2 h 7"/>
                      <a:gd name="T30" fmla="*/ 4 w 6"/>
                      <a:gd name="T31" fmla="*/ 3 h 7"/>
                      <a:gd name="T32" fmla="*/ 4 w 6"/>
                      <a:gd name="T33" fmla="*/ 4 h 7"/>
                      <a:gd name="T34" fmla="*/ 5 w 6"/>
                      <a:gd name="T35" fmla="*/ 5 h 7"/>
                      <a:gd name="T36" fmla="*/ 6 w 6"/>
                      <a:gd name="T37" fmla="*/ 6 h 7"/>
                      <a:gd name="T38" fmla="*/ 6 w 6"/>
                      <a:gd name="T39" fmla="*/ 6 h 7"/>
                      <a:gd name="T40" fmla="*/ 5 w 6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7">
                        <a:moveTo>
                          <a:pt x="5" y="7"/>
                        </a:moveTo>
                        <a:lnTo>
                          <a:pt x="5" y="7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5" name="Freeform 391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18" cy="54"/>
                  </a:xfrm>
                  <a:custGeom>
                    <a:avLst/>
                    <a:gdLst>
                      <a:gd name="T0" fmla="*/ 2 w 3"/>
                      <a:gd name="T1" fmla="*/ 8 h 9"/>
                      <a:gd name="T2" fmla="*/ 2 w 3"/>
                      <a:gd name="T3" fmla="*/ 8 h 9"/>
                      <a:gd name="T4" fmla="*/ 2 w 3"/>
                      <a:gd name="T5" fmla="*/ 8 h 9"/>
                      <a:gd name="T6" fmla="*/ 2 w 3"/>
                      <a:gd name="T7" fmla="*/ 7 h 9"/>
                      <a:gd name="T8" fmla="*/ 2 w 3"/>
                      <a:gd name="T9" fmla="*/ 7 h 9"/>
                      <a:gd name="T10" fmla="*/ 2 w 3"/>
                      <a:gd name="T11" fmla="*/ 6 h 9"/>
                      <a:gd name="T12" fmla="*/ 1 w 3"/>
                      <a:gd name="T13" fmla="*/ 5 h 9"/>
                      <a:gd name="T14" fmla="*/ 1 w 3"/>
                      <a:gd name="T15" fmla="*/ 3 h 9"/>
                      <a:gd name="T16" fmla="*/ 1 w 3"/>
                      <a:gd name="T17" fmla="*/ 2 h 9"/>
                      <a:gd name="T18" fmla="*/ 0 w 3"/>
                      <a:gd name="T19" fmla="*/ 1 h 9"/>
                      <a:gd name="T20" fmla="*/ 1 w 3"/>
                      <a:gd name="T21" fmla="*/ 0 h 9"/>
                      <a:gd name="T22" fmla="*/ 1 w 3"/>
                      <a:gd name="T23" fmla="*/ 2 h 9"/>
                      <a:gd name="T24" fmla="*/ 2 w 3"/>
                      <a:gd name="T25" fmla="*/ 3 h 9"/>
                      <a:gd name="T26" fmla="*/ 2 w 3"/>
                      <a:gd name="T27" fmla="*/ 4 h 9"/>
                      <a:gd name="T28" fmla="*/ 3 w 3"/>
                      <a:gd name="T29" fmla="*/ 5 h 9"/>
                      <a:gd name="T30" fmla="*/ 3 w 3"/>
                      <a:gd name="T31" fmla="*/ 7 h 9"/>
                      <a:gd name="T32" fmla="*/ 3 w 3"/>
                      <a:gd name="T33" fmla="*/ 7 h 9"/>
                      <a:gd name="T34" fmla="*/ 3 w 3"/>
                      <a:gd name="T35" fmla="*/ 8 h 9"/>
                      <a:gd name="T36" fmla="*/ 2 w 3"/>
                      <a:gd name="T37" fmla="*/ 9 h 9"/>
                      <a:gd name="T38" fmla="*/ 2 w 3"/>
                      <a:gd name="T39" fmla="*/ 9 h 9"/>
                      <a:gd name="T40" fmla="*/ 2 w 3"/>
                      <a:gd name="T41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9">
                        <a:moveTo>
                          <a:pt x="2" y="8"/>
                        </a:move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6" name="Freeform 392"/>
                  <p:cNvSpPr>
                    <a:spLocks/>
                  </p:cNvSpPr>
                  <p:nvPr/>
                </p:nvSpPr>
                <p:spPr bwMode="auto">
                  <a:xfrm>
                    <a:off x="2719" y="3353"/>
                    <a:ext cx="36" cy="42"/>
                  </a:xfrm>
                  <a:custGeom>
                    <a:avLst/>
                    <a:gdLst>
                      <a:gd name="T0" fmla="*/ 1 w 6"/>
                      <a:gd name="T1" fmla="*/ 0 h 7"/>
                      <a:gd name="T2" fmla="*/ 1 w 6"/>
                      <a:gd name="T3" fmla="*/ 0 h 7"/>
                      <a:gd name="T4" fmla="*/ 2 w 6"/>
                      <a:gd name="T5" fmla="*/ 2 h 7"/>
                      <a:gd name="T6" fmla="*/ 3 w 6"/>
                      <a:gd name="T7" fmla="*/ 3 h 7"/>
                      <a:gd name="T8" fmla="*/ 3 w 6"/>
                      <a:gd name="T9" fmla="*/ 4 h 7"/>
                      <a:gd name="T10" fmla="*/ 4 w 6"/>
                      <a:gd name="T11" fmla="*/ 5 h 7"/>
                      <a:gd name="T12" fmla="*/ 5 w 6"/>
                      <a:gd name="T13" fmla="*/ 5 h 7"/>
                      <a:gd name="T14" fmla="*/ 5 w 6"/>
                      <a:gd name="T15" fmla="*/ 6 h 7"/>
                      <a:gd name="T16" fmla="*/ 6 w 6"/>
                      <a:gd name="T17" fmla="*/ 6 h 7"/>
                      <a:gd name="T18" fmla="*/ 6 w 6"/>
                      <a:gd name="T19" fmla="*/ 6 h 7"/>
                      <a:gd name="T20" fmla="*/ 6 w 6"/>
                      <a:gd name="T21" fmla="*/ 7 h 7"/>
                      <a:gd name="T22" fmla="*/ 5 w 6"/>
                      <a:gd name="T23" fmla="*/ 7 h 7"/>
                      <a:gd name="T24" fmla="*/ 5 w 6"/>
                      <a:gd name="T25" fmla="*/ 7 h 7"/>
                      <a:gd name="T26" fmla="*/ 4 w 6"/>
                      <a:gd name="T27" fmla="*/ 6 h 7"/>
                      <a:gd name="T28" fmla="*/ 3 w 6"/>
                      <a:gd name="T29" fmla="*/ 5 h 7"/>
                      <a:gd name="T30" fmla="*/ 2 w 6"/>
                      <a:gd name="T31" fmla="*/ 4 h 7"/>
                      <a:gd name="T32" fmla="*/ 2 w 6"/>
                      <a:gd name="T33" fmla="*/ 3 h 7"/>
                      <a:gd name="T34" fmla="*/ 1 w 6"/>
                      <a:gd name="T35" fmla="*/ 2 h 7"/>
                      <a:gd name="T36" fmla="*/ 0 w 6"/>
                      <a:gd name="T37" fmla="*/ 0 h 7"/>
                      <a:gd name="T38" fmla="*/ 0 w 6"/>
                      <a:gd name="T39" fmla="*/ 0 h 7"/>
                      <a:gd name="T40" fmla="*/ 1 w 6"/>
                      <a:gd name="T4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7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4" y="6"/>
                        </a:lnTo>
                        <a:lnTo>
                          <a:pt x="3" y="5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7" name="Freeform 393"/>
                  <p:cNvSpPr>
                    <a:spLocks/>
                  </p:cNvSpPr>
                  <p:nvPr/>
                </p:nvSpPr>
                <p:spPr bwMode="auto">
                  <a:xfrm>
                    <a:off x="2707" y="3305"/>
                    <a:ext cx="18" cy="48"/>
                  </a:xfrm>
                  <a:custGeom>
                    <a:avLst/>
                    <a:gdLst>
                      <a:gd name="T0" fmla="*/ 2 w 3"/>
                      <a:gd name="T1" fmla="*/ 1 h 8"/>
                      <a:gd name="T2" fmla="*/ 2 w 3"/>
                      <a:gd name="T3" fmla="*/ 1 h 8"/>
                      <a:gd name="T4" fmla="*/ 1 w 3"/>
                      <a:gd name="T5" fmla="*/ 1 h 8"/>
                      <a:gd name="T6" fmla="*/ 1 w 3"/>
                      <a:gd name="T7" fmla="*/ 2 h 8"/>
                      <a:gd name="T8" fmla="*/ 1 w 3"/>
                      <a:gd name="T9" fmla="*/ 2 h 8"/>
                      <a:gd name="T10" fmla="*/ 1 w 3"/>
                      <a:gd name="T11" fmla="*/ 3 h 8"/>
                      <a:gd name="T12" fmla="*/ 2 w 3"/>
                      <a:gd name="T13" fmla="*/ 4 h 8"/>
                      <a:gd name="T14" fmla="*/ 2 w 3"/>
                      <a:gd name="T15" fmla="*/ 5 h 8"/>
                      <a:gd name="T16" fmla="*/ 2 w 3"/>
                      <a:gd name="T17" fmla="*/ 7 h 8"/>
                      <a:gd name="T18" fmla="*/ 3 w 3"/>
                      <a:gd name="T19" fmla="*/ 8 h 8"/>
                      <a:gd name="T20" fmla="*/ 2 w 3"/>
                      <a:gd name="T21" fmla="*/ 8 h 8"/>
                      <a:gd name="T22" fmla="*/ 2 w 3"/>
                      <a:gd name="T23" fmla="*/ 7 h 8"/>
                      <a:gd name="T24" fmla="*/ 1 w 3"/>
                      <a:gd name="T25" fmla="*/ 6 h 8"/>
                      <a:gd name="T26" fmla="*/ 1 w 3"/>
                      <a:gd name="T27" fmla="*/ 4 h 8"/>
                      <a:gd name="T28" fmla="*/ 0 w 3"/>
                      <a:gd name="T29" fmla="*/ 3 h 8"/>
                      <a:gd name="T30" fmla="*/ 0 w 3"/>
                      <a:gd name="T31" fmla="*/ 2 h 8"/>
                      <a:gd name="T32" fmla="*/ 0 w 3"/>
                      <a:gd name="T33" fmla="*/ 1 h 8"/>
                      <a:gd name="T34" fmla="*/ 1 w 3"/>
                      <a:gd name="T35" fmla="*/ 1 h 8"/>
                      <a:gd name="T36" fmla="*/ 1 w 3"/>
                      <a:gd name="T37" fmla="*/ 0 h 8"/>
                      <a:gd name="T38" fmla="*/ 1 w 3"/>
                      <a:gd name="T39" fmla="*/ 0 h 8"/>
                      <a:gd name="T40" fmla="*/ 2 w 3"/>
                      <a:gd name="T41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8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7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1" y="6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8" name="Freeform 394"/>
                  <p:cNvSpPr>
                    <a:spLocks/>
                  </p:cNvSpPr>
                  <p:nvPr/>
                </p:nvSpPr>
                <p:spPr bwMode="auto">
                  <a:xfrm>
                    <a:off x="2713" y="3305"/>
                    <a:ext cx="54" cy="84"/>
                  </a:xfrm>
                  <a:custGeom>
                    <a:avLst/>
                    <a:gdLst>
                      <a:gd name="T0" fmla="*/ 0 w 9"/>
                      <a:gd name="T1" fmla="*/ 1 h 14"/>
                      <a:gd name="T2" fmla="*/ 1 w 9"/>
                      <a:gd name="T3" fmla="*/ 1 h 14"/>
                      <a:gd name="T4" fmla="*/ 1 w 9"/>
                      <a:gd name="T5" fmla="*/ 1 h 14"/>
                      <a:gd name="T6" fmla="*/ 2 w 9"/>
                      <a:gd name="T7" fmla="*/ 1 h 14"/>
                      <a:gd name="T8" fmla="*/ 2 w 9"/>
                      <a:gd name="T9" fmla="*/ 2 h 14"/>
                      <a:gd name="T10" fmla="*/ 3 w 9"/>
                      <a:gd name="T11" fmla="*/ 3 h 14"/>
                      <a:gd name="T12" fmla="*/ 4 w 9"/>
                      <a:gd name="T13" fmla="*/ 4 h 14"/>
                      <a:gd name="T14" fmla="*/ 5 w 9"/>
                      <a:gd name="T15" fmla="*/ 5 h 14"/>
                      <a:gd name="T16" fmla="*/ 5 w 9"/>
                      <a:gd name="T17" fmla="*/ 7 h 14"/>
                      <a:gd name="T18" fmla="*/ 6 w 9"/>
                      <a:gd name="T19" fmla="*/ 8 h 14"/>
                      <a:gd name="T20" fmla="*/ 7 w 9"/>
                      <a:gd name="T21" fmla="*/ 9 h 14"/>
                      <a:gd name="T22" fmla="*/ 7 w 9"/>
                      <a:gd name="T23" fmla="*/ 11 h 14"/>
                      <a:gd name="T24" fmla="*/ 7 w 9"/>
                      <a:gd name="T25" fmla="*/ 12 h 14"/>
                      <a:gd name="T26" fmla="*/ 7 w 9"/>
                      <a:gd name="T27" fmla="*/ 13 h 14"/>
                      <a:gd name="T28" fmla="*/ 7 w 9"/>
                      <a:gd name="T29" fmla="*/ 13 h 14"/>
                      <a:gd name="T30" fmla="*/ 7 w 9"/>
                      <a:gd name="T31" fmla="*/ 14 h 14"/>
                      <a:gd name="T32" fmla="*/ 7 w 9"/>
                      <a:gd name="T33" fmla="*/ 14 h 14"/>
                      <a:gd name="T34" fmla="*/ 7 w 9"/>
                      <a:gd name="T35" fmla="*/ 14 h 14"/>
                      <a:gd name="T36" fmla="*/ 8 w 9"/>
                      <a:gd name="T37" fmla="*/ 14 h 14"/>
                      <a:gd name="T38" fmla="*/ 8 w 9"/>
                      <a:gd name="T39" fmla="*/ 14 h 14"/>
                      <a:gd name="T40" fmla="*/ 9 w 9"/>
                      <a:gd name="T41" fmla="*/ 14 h 14"/>
                      <a:gd name="T42" fmla="*/ 9 w 9"/>
                      <a:gd name="T43" fmla="*/ 13 h 14"/>
                      <a:gd name="T44" fmla="*/ 9 w 9"/>
                      <a:gd name="T45" fmla="*/ 13 h 14"/>
                      <a:gd name="T46" fmla="*/ 9 w 9"/>
                      <a:gd name="T47" fmla="*/ 12 h 14"/>
                      <a:gd name="T48" fmla="*/ 9 w 9"/>
                      <a:gd name="T49" fmla="*/ 11 h 14"/>
                      <a:gd name="T50" fmla="*/ 9 w 9"/>
                      <a:gd name="T51" fmla="*/ 11 h 14"/>
                      <a:gd name="T52" fmla="*/ 9 w 9"/>
                      <a:gd name="T53" fmla="*/ 10 h 14"/>
                      <a:gd name="T54" fmla="*/ 9 w 9"/>
                      <a:gd name="T55" fmla="*/ 9 h 14"/>
                      <a:gd name="T56" fmla="*/ 9 w 9"/>
                      <a:gd name="T57" fmla="*/ 8 h 14"/>
                      <a:gd name="T58" fmla="*/ 8 w 9"/>
                      <a:gd name="T59" fmla="*/ 8 h 14"/>
                      <a:gd name="T60" fmla="*/ 8 w 9"/>
                      <a:gd name="T61" fmla="*/ 7 h 14"/>
                      <a:gd name="T62" fmla="*/ 8 w 9"/>
                      <a:gd name="T63" fmla="*/ 6 h 14"/>
                      <a:gd name="T64" fmla="*/ 7 w 9"/>
                      <a:gd name="T65" fmla="*/ 5 h 14"/>
                      <a:gd name="T66" fmla="*/ 7 w 9"/>
                      <a:gd name="T67" fmla="*/ 5 h 14"/>
                      <a:gd name="T68" fmla="*/ 7 w 9"/>
                      <a:gd name="T69" fmla="*/ 4 h 14"/>
                      <a:gd name="T70" fmla="*/ 6 w 9"/>
                      <a:gd name="T71" fmla="*/ 3 h 14"/>
                      <a:gd name="T72" fmla="*/ 6 w 9"/>
                      <a:gd name="T73" fmla="*/ 3 h 14"/>
                      <a:gd name="T74" fmla="*/ 5 w 9"/>
                      <a:gd name="T75" fmla="*/ 2 h 14"/>
                      <a:gd name="T76" fmla="*/ 5 w 9"/>
                      <a:gd name="T77" fmla="*/ 2 h 14"/>
                      <a:gd name="T78" fmla="*/ 4 w 9"/>
                      <a:gd name="T79" fmla="*/ 1 h 14"/>
                      <a:gd name="T80" fmla="*/ 4 w 9"/>
                      <a:gd name="T81" fmla="*/ 1 h 14"/>
                      <a:gd name="T82" fmla="*/ 3 w 9"/>
                      <a:gd name="T83" fmla="*/ 0 h 14"/>
                      <a:gd name="T84" fmla="*/ 3 w 9"/>
                      <a:gd name="T85" fmla="*/ 0 h 14"/>
                      <a:gd name="T86" fmla="*/ 2 w 9"/>
                      <a:gd name="T87" fmla="*/ 0 h 14"/>
                      <a:gd name="T88" fmla="*/ 2 w 9"/>
                      <a:gd name="T89" fmla="*/ 0 h 14"/>
                      <a:gd name="T90" fmla="*/ 1 w 9"/>
                      <a:gd name="T91" fmla="*/ 0 h 14"/>
                      <a:gd name="T92" fmla="*/ 1 w 9"/>
                      <a:gd name="T93" fmla="*/ 0 h 14"/>
                      <a:gd name="T94" fmla="*/ 1 w 9"/>
                      <a:gd name="T95" fmla="*/ 0 h 14"/>
                      <a:gd name="T96" fmla="*/ 0 w 9"/>
                      <a:gd name="T9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" h="14">
                        <a:moveTo>
                          <a:pt x="0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5" y="7"/>
                        </a:lnTo>
                        <a:lnTo>
                          <a:pt x="6" y="8"/>
                        </a:lnTo>
                        <a:lnTo>
                          <a:pt x="7" y="9"/>
                        </a:lnTo>
                        <a:lnTo>
                          <a:pt x="7" y="11"/>
                        </a:lnTo>
                        <a:lnTo>
                          <a:pt x="7" y="12"/>
                        </a:lnTo>
                        <a:lnTo>
                          <a:pt x="7" y="13"/>
                        </a:lnTo>
                        <a:lnTo>
                          <a:pt x="7" y="13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9" y="14"/>
                        </a:lnTo>
                        <a:lnTo>
                          <a:pt x="9" y="13"/>
                        </a:lnTo>
                        <a:lnTo>
                          <a:pt x="9" y="13"/>
                        </a:lnTo>
                        <a:lnTo>
                          <a:pt x="9" y="12"/>
                        </a:lnTo>
                        <a:lnTo>
                          <a:pt x="9" y="11"/>
                        </a:lnTo>
                        <a:lnTo>
                          <a:pt x="9" y="11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9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8" y="6"/>
                        </a:lnTo>
                        <a:lnTo>
                          <a:pt x="7" y="5"/>
                        </a:lnTo>
                        <a:lnTo>
                          <a:pt x="7" y="5"/>
                        </a:lnTo>
                        <a:lnTo>
                          <a:pt x="7" y="4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39" name="Freeform 395"/>
                  <p:cNvSpPr>
                    <a:spLocks/>
                  </p:cNvSpPr>
                  <p:nvPr/>
                </p:nvSpPr>
                <p:spPr bwMode="auto">
                  <a:xfrm>
                    <a:off x="2713" y="3305"/>
                    <a:ext cx="36" cy="42"/>
                  </a:xfrm>
                  <a:custGeom>
                    <a:avLst/>
                    <a:gdLst>
                      <a:gd name="T0" fmla="*/ 5 w 6"/>
                      <a:gd name="T1" fmla="*/ 7 h 7"/>
                      <a:gd name="T2" fmla="*/ 5 w 6"/>
                      <a:gd name="T3" fmla="*/ 7 h 7"/>
                      <a:gd name="T4" fmla="*/ 4 w 6"/>
                      <a:gd name="T5" fmla="*/ 5 h 7"/>
                      <a:gd name="T6" fmla="*/ 4 w 6"/>
                      <a:gd name="T7" fmla="*/ 4 h 7"/>
                      <a:gd name="T8" fmla="*/ 3 w 6"/>
                      <a:gd name="T9" fmla="*/ 3 h 7"/>
                      <a:gd name="T10" fmla="*/ 2 w 6"/>
                      <a:gd name="T11" fmla="*/ 2 h 7"/>
                      <a:gd name="T12" fmla="*/ 2 w 6"/>
                      <a:gd name="T13" fmla="*/ 2 h 7"/>
                      <a:gd name="T14" fmla="*/ 1 w 6"/>
                      <a:gd name="T15" fmla="*/ 1 h 7"/>
                      <a:gd name="T16" fmla="*/ 1 w 6"/>
                      <a:gd name="T17" fmla="*/ 1 h 7"/>
                      <a:gd name="T18" fmla="*/ 1 w 6"/>
                      <a:gd name="T19" fmla="*/ 1 h 7"/>
                      <a:gd name="T20" fmla="*/ 0 w 6"/>
                      <a:gd name="T21" fmla="*/ 0 h 7"/>
                      <a:gd name="T22" fmla="*/ 1 w 6"/>
                      <a:gd name="T23" fmla="*/ 0 h 7"/>
                      <a:gd name="T24" fmla="*/ 1 w 6"/>
                      <a:gd name="T25" fmla="*/ 0 h 7"/>
                      <a:gd name="T26" fmla="*/ 2 w 6"/>
                      <a:gd name="T27" fmla="*/ 1 h 7"/>
                      <a:gd name="T28" fmla="*/ 3 w 6"/>
                      <a:gd name="T29" fmla="*/ 2 h 7"/>
                      <a:gd name="T30" fmla="*/ 4 w 6"/>
                      <a:gd name="T31" fmla="*/ 3 h 7"/>
                      <a:gd name="T32" fmla="*/ 4 w 6"/>
                      <a:gd name="T33" fmla="*/ 4 h 7"/>
                      <a:gd name="T34" fmla="*/ 5 w 6"/>
                      <a:gd name="T35" fmla="*/ 5 h 7"/>
                      <a:gd name="T36" fmla="*/ 6 w 6"/>
                      <a:gd name="T37" fmla="*/ 6 h 7"/>
                      <a:gd name="T38" fmla="*/ 6 w 6"/>
                      <a:gd name="T39" fmla="*/ 6 h 7"/>
                      <a:gd name="T40" fmla="*/ 5 w 6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7">
                        <a:moveTo>
                          <a:pt x="5" y="7"/>
                        </a:moveTo>
                        <a:lnTo>
                          <a:pt x="5" y="7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5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0" name="Freeform 396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18" cy="54"/>
                  </a:xfrm>
                  <a:custGeom>
                    <a:avLst/>
                    <a:gdLst>
                      <a:gd name="T0" fmla="*/ 2 w 3"/>
                      <a:gd name="T1" fmla="*/ 9 h 9"/>
                      <a:gd name="T2" fmla="*/ 2 w 3"/>
                      <a:gd name="T3" fmla="*/ 8 h 9"/>
                      <a:gd name="T4" fmla="*/ 2 w 3"/>
                      <a:gd name="T5" fmla="*/ 8 h 9"/>
                      <a:gd name="T6" fmla="*/ 2 w 3"/>
                      <a:gd name="T7" fmla="*/ 7 h 9"/>
                      <a:gd name="T8" fmla="*/ 2 w 3"/>
                      <a:gd name="T9" fmla="*/ 7 h 9"/>
                      <a:gd name="T10" fmla="*/ 2 w 3"/>
                      <a:gd name="T11" fmla="*/ 6 h 9"/>
                      <a:gd name="T12" fmla="*/ 1 w 3"/>
                      <a:gd name="T13" fmla="*/ 5 h 9"/>
                      <a:gd name="T14" fmla="*/ 1 w 3"/>
                      <a:gd name="T15" fmla="*/ 3 h 9"/>
                      <a:gd name="T16" fmla="*/ 1 w 3"/>
                      <a:gd name="T17" fmla="*/ 2 h 9"/>
                      <a:gd name="T18" fmla="*/ 0 w 3"/>
                      <a:gd name="T19" fmla="*/ 1 h 9"/>
                      <a:gd name="T20" fmla="*/ 1 w 3"/>
                      <a:gd name="T21" fmla="*/ 0 h 9"/>
                      <a:gd name="T22" fmla="*/ 1 w 3"/>
                      <a:gd name="T23" fmla="*/ 2 h 9"/>
                      <a:gd name="T24" fmla="*/ 2 w 3"/>
                      <a:gd name="T25" fmla="*/ 3 h 9"/>
                      <a:gd name="T26" fmla="*/ 2 w 3"/>
                      <a:gd name="T27" fmla="*/ 4 h 9"/>
                      <a:gd name="T28" fmla="*/ 3 w 3"/>
                      <a:gd name="T29" fmla="*/ 5 h 9"/>
                      <a:gd name="T30" fmla="*/ 3 w 3"/>
                      <a:gd name="T31" fmla="*/ 7 h 9"/>
                      <a:gd name="T32" fmla="*/ 3 w 3"/>
                      <a:gd name="T33" fmla="*/ 7 h 9"/>
                      <a:gd name="T34" fmla="*/ 3 w 3"/>
                      <a:gd name="T35" fmla="*/ 8 h 9"/>
                      <a:gd name="T36" fmla="*/ 2 w 3"/>
                      <a:gd name="T37" fmla="*/ 9 h 9"/>
                      <a:gd name="T38" fmla="*/ 2 w 3"/>
                      <a:gd name="T39" fmla="*/ 8 h 9"/>
                      <a:gd name="T40" fmla="*/ 2 w 3"/>
                      <a:gd name="T41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9">
                        <a:moveTo>
                          <a:pt x="2" y="9"/>
                        </a:move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2" y="9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1" name="Freeform 397"/>
                  <p:cNvSpPr>
                    <a:spLocks/>
                  </p:cNvSpPr>
                  <p:nvPr/>
                </p:nvSpPr>
                <p:spPr bwMode="auto">
                  <a:xfrm>
                    <a:off x="2755" y="3335"/>
                    <a:ext cx="12" cy="60"/>
                  </a:xfrm>
                  <a:custGeom>
                    <a:avLst/>
                    <a:gdLst>
                      <a:gd name="T0" fmla="*/ 1 w 2"/>
                      <a:gd name="T1" fmla="*/ 0 h 10"/>
                      <a:gd name="T2" fmla="*/ 1 w 2"/>
                      <a:gd name="T3" fmla="*/ 0 h 10"/>
                      <a:gd name="T4" fmla="*/ 1 w 2"/>
                      <a:gd name="T5" fmla="*/ 1 h 10"/>
                      <a:gd name="T6" fmla="*/ 1 w 2"/>
                      <a:gd name="T7" fmla="*/ 2 h 10"/>
                      <a:gd name="T8" fmla="*/ 2 w 2"/>
                      <a:gd name="T9" fmla="*/ 3 h 10"/>
                      <a:gd name="T10" fmla="*/ 2 w 2"/>
                      <a:gd name="T11" fmla="*/ 3 h 10"/>
                      <a:gd name="T12" fmla="*/ 2 w 2"/>
                      <a:gd name="T13" fmla="*/ 4 h 10"/>
                      <a:gd name="T14" fmla="*/ 2 w 2"/>
                      <a:gd name="T15" fmla="*/ 5 h 10"/>
                      <a:gd name="T16" fmla="*/ 2 w 2"/>
                      <a:gd name="T17" fmla="*/ 6 h 10"/>
                      <a:gd name="T18" fmla="*/ 2 w 2"/>
                      <a:gd name="T19" fmla="*/ 6 h 10"/>
                      <a:gd name="T20" fmla="*/ 2 w 2"/>
                      <a:gd name="T21" fmla="*/ 7 h 10"/>
                      <a:gd name="T22" fmla="*/ 2 w 2"/>
                      <a:gd name="T23" fmla="*/ 8 h 10"/>
                      <a:gd name="T24" fmla="*/ 2 w 2"/>
                      <a:gd name="T25" fmla="*/ 8 h 10"/>
                      <a:gd name="T26" fmla="*/ 2 w 2"/>
                      <a:gd name="T27" fmla="*/ 9 h 10"/>
                      <a:gd name="T28" fmla="*/ 1 w 2"/>
                      <a:gd name="T29" fmla="*/ 9 h 10"/>
                      <a:gd name="T30" fmla="*/ 1 w 2"/>
                      <a:gd name="T31" fmla="*/ 10 h 10"/>
                      <a:gd name="T32" fmla="*/ 0 w 2"/>
                      <a:gd name="T33" fmla="*/ 10 h 10"/>
                      <a:gd name="T34" fmla="*/ 0 w 2"/>
                      <a:gd name="T35" fmla="*/ 10 h 10"/>
                      <a:gd name="T36" fmla="*/ 0 w 2"/>
                      <a:gd name="T37" fmla="*/ 9 h 10"/>
                      <a:gd name="T38" fmla="*/ 0 w 2"/>
                      <a:gd name="T39" fmla="*/ 9 h 10"/>
                      <a:gd name="T40" fmla="*/ 1 w 2"/>
                      <a:gd name="T41" fmla="*/ 9 h 10"/>
                      <a:gd name="T42" fmla="*/ 1 w 2"/>
                      <a:gd name="T43" fmla="*/ 9 h 10"/>
                      <a:gd name="T44" fmla="*/ 1 w 2"/>
                      <a:gd name="T45" fmla="*/ 8 h 10"/>
                      <a:gd name="T46" fmla="*/ 1 w 2"/>
                      <a:gd name="T47" fmla="*/ 8 h 10"/>
                      <a:gd name="T48" fmla="*/ 2 w 2"/>
                      <a:gd name="T49" fmla="*/ 8 h 10"/>
                      <a:gd name="T50" fmla="*/ 2 w 2"/>
                      <a:gd name="T51" fmla="*/ 7 h 10"/>
                      <a:gd name="T52" fmla="*/ 2 w 2"/>
                      <a:gd name="T53" fmla="*/ 7 h 10"/>
                      <a:gd name="T54" fmla="*/ 1 w 2"/>
                      <a:gd name="T55" fmla="*/ 6 h 10"/>
                      <a:gd name="T56" fmla="*/ 1 w 2"/>
                      <a:gd name="T57" fmla="*/ 5 h 10"/>
                      <a:gd name="T58" fmla="*/ 1 w 2"/>
                      <a:gd name="T59" fmla="*/ 4 h 10"/>
                      <a:gd name="T60" fmla="*/ 1 w 2"/>
                      <a:gd name="T61" fmla="*/ 4 h 10"/>
                      <a:gd name="T62" fmla="*/ 1 w 2"/>
                      <a:gd name="T63" fmla="*/ 3 h 10"/>
                      <a:gd name="T64" fmla="*/ 1 w 2"/>
                      <a:gd name="T65" fmla="*/ 2 h 10"/>
                      <a:gd name="T66" fmla="*/ 0 w 2"/>
                      <a:gd name="T67" fmla="*/ 1 h 10"/>
                      <a:gd name="T68" fmla="*/ 0 w 2"/>
                      <a:gd name="T69" fmla="*/ 1 h 10"/>
                      <a:gd name="T70" fmla="*/ 0 w 2"/>
                      <a:gd name="T71" fmla="*/ 1 h 10"/>
                      <a:gd name="T72" fmla="*/ 1 w 2"/>
                      <a:gd name="T7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" h="1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lnTo>
                          <a:pt x="1" y="6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2" name="Freeform 398"/>
                  <p:cNvSpPr>
                    <a:spLocks/>
                  </p:cNvSpPr>
                  <p:nvPr/>
                </p:nvSpPr>
                <p:spPr bwMode="auto">
                  <a:xfrm>
                    <a:off x="2713" y="3299"/>
                    <a:ext cx="48" cy="42"/>
                  </a:xfrm>
                  <a:custGeom>
                    <a:avLst/>
                    <a:gdLst>
                      <a:gd name="T0" fmla="*/ 1 w 8"/>
                      <a:gd name="T1" fmla="*/ 2 h 7"/>
                      <a:gd name="T2" fmla="*/ 0 w 8"/>
                      <a:gd name="T3" fmla="*/ 1 h 7"/>
                      <a:gd name="T4" fmla="*/ 0 w 8"/>
                      <a:gd name="T5" fmla="*/ 1 h 7"/>
                      <a:gd name="T6" fmla="*/ 1 w 8"/>
                      <a:gd name="T7" fmla="*/ 1 h 7"/>
                      <a:gd name="T8" fmla="*/ 1 w 8"/>
                      <a:gd name="T9" fmla="*/ 0 h 7"/>
                      <a:gd name="T10" fmla="*/ 2 w 8"/>
                      <a:gd name="T11" fmla="*/ 0 h 7"/>
                      <a:gd name="T12" fmla="*/ 2 w 8"/>
                      <a:gd name="T13" fmla="*/ 1 h 7"/>
                      <a:gd name="T14" fmla="*/ 3 w 8"/>
                      <a:gd name="T15" fmla="*/ 1 h 7"/>
                      <a:gd name="T16" fmla="*/ 3 w 8"/>
                      <a:gd name="T17" fmla="*/ 1 h 7"/>
                      <a:gd name="T18" fmla="*/ 4 w 8"/>
                      <a:gd name="T19" fmla="*/ 1 h 7"/>
                      <a:gd name="T20" fmla="*/ 5 w 8"/>
                      <a:gd name="T21" fmla="*/ 2 h 7"/>
                      <a:gd name="T22" fmla="*/ 5 w 8"/>
                      <a:gd name="T23" fmla="*/ 2 h 7"/>
                      <a:gd name="T24" fmla="*/ 6 w 8"/>
                      <a:gd name="T25" fmla="*/ 3 h 7"/>
                      <a:gd name="T26" fmla="*/ 6 w 8"/>
                      <a:gd name="T27" fmla="*/ 3 h 7"/>
                      <a:gd name="T28" fmla="*/ 7 w 8"/>
                      <a:gd name="T29" fmla="*/ 4 h 7"/>
                      <a:gd name="T30" fmla="*/ 7 w 8"/>
                      <a:gd name="T31" fmla="*/ 5 h 7"/>
                      <a:gd name="T32" fmla="*/ 7 w 8"/>
                      <a:gd name="T33" fmla="*/ 6 h 7"/>
                      <a:gd name="T34" fmla="*/ 8 w 8"/>
                      <a:gd name="T35" fmla="*/ 6 h 7"/>
                      <a:gd name="T36" fmla="*/ 7 w 8"/>
                      <a:gd name="T37" fmla="*/ 7 h 7"/>
                      <a:gd name="T38" fmla="*/ 7 w 8"/>
                      <a:gd name="T39" fmla="*/ 6 h 7"/>
                      <a:gd name="T40" fmla="*/ 6 w 8"/>
                      <a:gd name="T41" fmla="*/ 5 h 7"/>
                      <a:gd name="T42" fmla="*/ 6 w 8"/>
                      <a:gd name="T43" fmla="*/ 5 h 7"/>
                      <a:gd name="T44" fmla="*/ 5 w 8"/>
                      <a:gd name="T45" fmla="*/ 4 h 7"/>
                      <a:gd name="T46" fmla="*/ 5 w 8"/>
                      <a:gd name="T47" fmla="*/ 3 h 7"/>
                      <a:gd name="T48" fmla="*/ 4 w 8"/>
                      <a:gd name="T49" fmla="*/ 3 h 7"/>
                      <a:gd name="T50" fmla="*/ 4 w 8"/>
                      <a:gd name="T51" fmla="*/ 2 h 7"/>
                      <a:gd name="T52" fmla="*/ 3 w 8"/>
                      <a:gd name="T53" fmla="*/ 2 h 7"/>
                      <a:gd name="T54" fmla="*/ 3 w 8"/>
                      <a:gd name="T55" fmla="*/ 2 h 7"/>
                      <a:gd name="T56" fmla="*/ 3 w 8"/>
                      <a:gd name="T57" fmla="*/ 2 h 7"/>
                      <a:gd name="T58" fmla="*/ 2 w 8"/>
                      <a:gd name="T59" fmla="*/ 1 h 7"/>
                      <a:gd name="T60" fmla="*/ 2 w 8"/>
                      <a:gd name="T61" fmla="*/ 1 h 7"/>
                      <a:gd name="T62" fmla="*/ 1 w 8"/>
                      <a:gd name="T63" fmla="*/ 1 h 7"/>
                      <a:gd name="T64" fmla="*/ 1 w 8"/>
                      <a:gd name="T65" fmla="*/ 1 h 7"/>
                      <a:gd name="T66" fmla="*/ 1 w 8"/>
                      <a:gd name="T67" fmla="*/ 2 h 7"/>
                      <a:gd name="T68" fmla="*/ 1 w 8"/>
                      <a:gd name="T69" fmla="*/ 2 h 7"/>
                      <a:gd name="T70" fmla="*/ 0 w 8"/>
                      <a:gd name="T71" fmla="*/ 1 h 7"/>
                      <a:gd name="T72" fmla="*/ 1 w 8"/>
                      <a:gd name="T73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7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7" y="4"/>
                        </a:lnTo>
                        <a:lnTo>
                          <a:pt x="7" y="5"/>
                        </a:lnTo>
                        <a:lnTo>
                          <a:pt x="7" y="6"/>
                        </a:lnTo>
                        <a:lnTo>
                          <a:pt x="8" y="6"/>
                        </a:lnTo>
                        <a:lnTo>
                          <a:pt x="7" y="7"/>
                        </a:lnTo>
                        <a:lnTo>
                          <a:pt x="7" y="6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3" name="Freeform 399"/>
                  <p:cNvSpPr>
                    <a:spLocks/>
                  </p:cNvSpPr>
                  <p:nvPr/>
                </p:nvSpPr>
                <p:spPr bwMode="auto">
                  <a:xfrm>
                    <a:off x="2719" y="331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0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4" name="Freeform 400"/>
                  <p:cNvSpPr>
                    <a:spLocks/>
                  </p:cNvSpPr>
                  <p:nvPr/>
                </p:nvSpPr>
                <p:spPr bwMode="auto">
                  <a:xfrm>
                    <a:off x="2725" y="3305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1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5" name="Freeform 401"/>
                  <p:cNvSpPr>
                    <a:spLocks/>
                  </p:cNvSpPr>
                  <p:nvPr/>
                </p:nvSpPr>
                <p:spPr bwMode="auto">
                  <a:xfrm>
                    <a:off x="2731" y="3305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6" name="Freeform 402"/>
                  <p:cNvSpPr>
                    <a:spLocks/>
                  </p:cNvSpPr>
                  <p:nvPr/>
                </p:nvSpPr>
                <p:spPr bwMode="auto">
                  <a:xfrm>
                    <a:off x="2725" y="3317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1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7" name="Freeform 403"/>
                  <p:cNvSpPr>
                    <a:spLocks/>
                  </p:cNvSpPr>
                  <p:nvPr/>
                </p:nvSpPr>
                <p:spPr bwMode="auto">
                  <a:xfrm>
                    <a:off x="2731" y="3311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8" name="Freeform 404"/>
                  <p:cNvSpPr>
                    <a:spLocks/>
                  </p:cNvSpPr>
                  <p:nvPr/>
                </p:nvSpPr>
                <p:spPr bwMode="auto">
                  <a:xfrm>
                    <a:off x="2743" y="3311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49" name="Freeform 405"/>
                  <p:cNvSpPr>
                    <a:spLocks/>
                  </p:cNvSpPr>
                  <p:nvPr/>
                </p:nvSpPr>
                <p:spPr bwMode="auto">
                  <a:xfrm>
                    <a:off x="2731" y="3323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1 w 1"/>
                      <a:gd name="T5" fmla="*/ 1 h 1"/>
                      <a:gd name="T6" fmla="*/ 0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0" name="Freeform 406"/>
                  <p:cNvSpPr>
                    <a:spLocks/>
                  </p:cNvSpPr>
                  <p:nvPr/>
                </p:nvSpPr>
                <p:spPr bwMode="auto">
                  <a:xfrm>
                    <a:off x="2737" y="3317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1" name="Freeform 407"/>
                  <p:cNvSpPr>
                    <a:spLocks/>
                  </p:cNvSpPr>
                  <p:nvPr/>
                </p:nvSpPr>
                <p:spPr bwMode="auto">
                  <a:xfrm>
                    <a:off x="2749" y="331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1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2" name="Freeform 408"/>
                  <p:cNvSpPr>
                    <a:spLocks/>
                  </p:cNvSpPr>
                  <p:nvPr/>
                </p:nvSpPr>
                <p:spPr bwMode="auto">
                  <a:xfrm>
                    <a:off x="2737" y="3335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3" name="Freeform 409"/>
                  <p:cNvSpPr>
                    <a:spLocks/>
                  </p:cNvSpPr>
                  <p:nvPr/>
                </p:nvSpPr>
                <p:spPr bwMode="auto">
                  <a:xfrm>
                    <a:off x="2743" y="3329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4" name="Freeform 410"/>
                  <p:cNvSpPr>
                    <a:spLocks/>
                  </p:cNvSpPr>
                  <p:nvPr/>
                </p:nvSpPr>
                <p:spPr bwMode="auto">
                  <a:xfrm>
                    <a:off x="2755" y="3329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5" name="Freeform 411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6" name="Freeform 412"/>
                  <p:cNvSpPr>
                    <a:spLocks/>
                  </p:cNvSpPr>
                  <p:nvPr/>
                </p:nvSpPr>
                <p:spPr bwMode="auto">
                  <a:xfrm>
                    <a:off x="2743" y="3341"/>
                    <a:ext cx="18" cy="6"/>
                  </a:xfrm>
                  <a:custGeom>
                    <a:avLst/>
                    <a:gdLst>
                      <a:gd name="T0" fmla="*/ 2 w 3"/>
                      <a:gd name="T1" fmla="*/ 0 h 1"/>
                      <a:gd name="T2" fmla="*/ 3 w 3"/>
                      <a:gd name="T3" fmla="*/ 0 h 1"/>
                      <a:gd name="T4" fmla="*/ 1 w 3"/>
                      <a:gd name="T5" fmla="*/ 1 h 1"/>
                      <a:gd name="T6" fmla="*/ 0 w 3"/>
                      <a:gd name="T7" fmla="*/ 0 h 1"/>
                      <a:gd name="T8" fmla="*/ 2 w 3"/>
                      <a:gd name="T9" fmla="*/ 0 h 1"/>
                      <a:gd name="T10" fmla="*/ 2 w 3"/>
                      <a:gd name="T11" fmla="*/ 0 h 1"/>
                      <a:gd name="T12" fmla="*/ 2 w 3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">
                        <a:moveTo>
                          <a:pt x="2" y="0"/>
                        </a:move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7" name="Freeform 413"/>
                  <p:cNvSpPr>
                    <a:spLocks/>
                  </p:cNvSpPr>
                  <p:nvPr/>
                </p:nvSpPr>
                <p:spPr bwMode="auto">
                  <a:xfrm>
                    <a:off x="2755" y="3335"/>
                    <a:ext cx="6" cy="6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8" name="Freeform 414"/>
                  <p:cNvSpPr>
                    <a:spLocks/>
                  </p:cNvSpPr>
                  <p:nvPr/>
                </p:nvSpPr>
                <p:spPr bwMode="auto">
                  <a:xfrm>
                    <a:off x="2749" y="3353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59" name="Freeform 415"/>
                  <p:cNvSpPr>
                    <a:spLocks/>
                  </p:cNvSpPr>
                  <p:nvPr/>
                </p:nvSpPr>
                <p:spPr bwMode="auto">
                  <a:xfrm>
                    <a:off x="2749" y="3347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1 h 1"/>
                      <a:gd name="T4" fmla="*/ 0 w 2"/>
                      <a:gd name="T5" fmla="*/ 1 h 1"/>
                      <a:gd name="T6" fmla="*/ 0 w 2"/>
                      <a:gd name="T7" fmla="*/ 1 h 1"/>
                      <a:gd name="T8" fmla="*/ 2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0" name="Freeform 416"/>
                  <p:cNvSpPr>
                    <a:spLocks/>
                  </p:cNvSpPr>
                  <p:nvPr/>
                </p:nvSpPr>
                <p:spPr bwMode="auto">
                  <a:xfrm>
                    <a:off x="2761" y="334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1" name="Freeform 417"/>
                  <p:cNvSpPr>
                    <a:spLocks/>
                  </p:cNvSpPr>
                  <p:nvPr/>
                </p:nvSpPr>
                <p:spPr bwMode="auto">
                  <a:xfrm>
                    <a:off x="2749" y="3359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0 w 1"/>
                      <a:gd name="T7" fmla="*/ 1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2" name="Freeform 418"/>
                  <p:cNvSpPr>
                    <a:spLocks/>
                  </p:cNvSpPr>
                  <p:nvPr/>
                </p:nvSpPr>
                <p:spPr bwMode="auto">
                  <a:xfrm>
                    <a:off x="2755" y="3359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1 h 1"/>
                      <a:gd name="T4" fmla="*/ 0 w 2"/>
                      <a:gd name="T5" fmla="*/ 1 h 1"/>
                      <a:gd name="T6" fmla="*/ 0 w 2"/>
                      <a:gd name="T7" fmla="*/ 0 h 1"/>
                      <a:gd name="T8" fmla="*/ 1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3" name="Freeform 419"/>
                  <p:cNvSpPr>
                    <a:spLocks/>
                  </p:cNvSpPr>
                  <p:nvPr/>
                </p:nvSpPr>
                <p:spPr bwMode="auto">
                  <a:xfrm>
                    <a:off x="2761" y="3359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4" name="Freeform 420"/>
                  <p:cNvSpPr>
                    <a:spLocks/>
                  </p:cNvSpPr>
                  <p:nvPr/>
                </p:nvSpPr>
                <p:spPr bwMode="auto">
                  <a:xfrm>
                    <a:off x="2755" y="3371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5" name="Freeform 421"/>
                  <p:cNvSpPr>
                    <a:spLocks/>
                  </p:cNvSpPr>
                  <p:nvPr/>
                </p:nvSpPr>
                <p:spPr bwMode="auto">
                  <a:xfrm>
                    <a:off x="2755" y="3365"/>
                    <a:ext cx="12" cy="12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2 w 2"/>
                      <a:gd name="T3" fmla="*/ 1 h 2"/>
                      <a:gd name="T4" fmla="*/ 0 w 2"/>
                      <a:gd name="T5" fmla="*/ 2 h 2"/>
                      <a:gd name="T6" fmla="*/ 0 w 2"/>
                      <a:gd name="T7" fmla="*/ 1 h 2"/>
                      <a:gd name="T8" fmla="*/ 2 w 2"/>
                      <a:gd name="T9" fmla="*/ 0 h 2"/>
                      <a:gd name="T10" fmla="*/ 2 w 2"/>
                      <a:gd name="T11" fmla="*/ 1 h 2"/>
                      <a:gd name="T12" fmla="*/ 2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6" name="Freeform 422"/>
                  <p:cNvSpPr>
                    <a:spLocks/>
                  </p:cNvSpPr>
                  <p:nvPr/>
                </p:nvSpPr>
                <p:spPr bwMode="auto">
                  <a:xfrm>
                    <a:off x="2767" y="3365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7" name="Freeform 423"/>
                  <p:cNvSpPr>
                    <a:spLocks/>
                  </p:cNvSpPr>
                  <p:nvPr/>
                </p:nvSpPr>
                <p:spPr bwMode="auto">
                  <a:xfrm>
                    <a:off x="2755" y="3377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8" name="Freeform 424"/>
                  <p:cNvSpPr>
                    <a:spLocks/>
                  </p:cNvSpPr>
                  <p:nvPr/>
                </p:nvSpPr>
                <p:spPr bwMode="auto">
                  <a:xfrm>
                    <a:off x="2755" y="3377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0 w 2"/>
                      <a:gd name="T7" fmla="*/ 0 h 1"/>
                      <a:gd name="T8" fmla="*/ 2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69" name="Freeform 425"/>
                  <p:cNvSpPr>
                    <a:spLocks/>
                  </p:cNvSpPr>
                  <p:nvPr/>
                </p:nvSpPr>
                <p:spPr bwMode="auto">
                  <a:xfrm>
                    <a:off x="2767" y="3371"/>
                    <a:ext cx="1" cy="6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1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0" name="Freeform 426"/>
                  <p:cNvSpPr>
                    <a:spLocks/>
                  </p:cNvSpPr>
                  <p:nvPr/>
                </p:nvSpPr>
                <p:spPr bwMode="auto">
                  <a:xfrm>
                    <a:off x="2719" y="3305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1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1" name="Freeform 427"/>
                  <p:cNvSpPr>
                    <a:spLocks/>
                  </p:cNvSpPr>
                  <p:nvPr/>
                </p:nvSpPr>
                <p:spPr bwMode="auto">
                  <a:xfrm>
                    <a:off x="2719" y="3305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0 h 1"/>
                      <a:gd name="T4" fmla="*/ 0 w 2"/>
                      <a:gd name="T5" fmla="*/ 1 h 1"/>
                      <a:gd name="T6" fmla="*/ 0 w 2"/>
                      <a:gd name="T7" fmla="*/ 0 h 1"/>
                      <a:gd name="T8" fmla="*/ 1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2" name="Freeform 428"/>
                  <p:cNvSpPr>
                    <a:spLocks/>
                  </p:cNvSpPr>
                  <p:nvPr/>
                </p:nvSpPr>
                <p:spPr bwMode="auto">
                  <a:xfrm>
                    <a:off x="2725" y="3305"/>
                    <a:ext cx="6" cy="1"/>
                  </a:xfrm>
                  <a:custGeom>
                    <a:avLst/>
                    <a:gdLst>
                      <a:gd name="T0" fmla="*/ 0 w 1"/>
                      <a:gd name="T1" fmla="*/ 1 w 1"/>
                      <a:gd name="T2" fmla="*/ 1 w 1"/>
                      <a:gd name="T3" fmla="*/ 1 w 1"/>
                      <a:gd name="T4" fmla="*/ 1 w 1"/>
                      <a:gd name="T5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3" name="Freeform 429"/>
                  <p:cNvSpPr>
                    <a:spLocks/>
                  </p:cNvSpPr>
                  <p:nvPr/>
                </p:nvSpPr>
                <p:spPr bwMode="auto">
                  <a:xfrm>
                    <a:off x="2755" y="338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1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4" name="Freeform 430"/>
                  <p:cNvSpPr>
                    <a:spLocks/>
                  </p:cNvSpPr>
                  <p:nvPr/>
                </p:nvSpPr>
                <p:spPr bwMode="auto">
                  <a:xfrm>
                    <a:off x="2755" y="3383"/>
                    <a:ext cx="12" cy="6"/>
                  </a:xfrm>
                  <a:custGeom>
                    <a:avLst/>
                    <a:gdLst>
                      <a:gd name="T0" fmla="*/ 2 w 2"/>
                      <a:gd name="T1" fmla="*/ 0 h 1"/>
                      <a:gd name="T2" fmla="*/ 2 w 2"/>
                      <a:gd name="T3" fmla="*/ 1 h 1"/>
                      <a:gd name="T4" fmla="*/ 0 w 2"/>
                      <a:gd name="T5" fmla="*/ 1 h 1"/>
                      <a:gd name="T6" fmla="*/ 0 w 2"/>
                      <a:gd name="T7" fmla="*/ 0 h 1"/>
                      <a:gd name="T8" fmla="*/ 2 w 2"/>
                      <a:gd name="T9" fmla="*/ 0 h 1"/>
                      <a:gd name="T10" fmla="*/ 2 w 2"/>
                      <a:gd name="T11" fmla="*/ 0 h 1"/>
                      <a:gd name="T12" fmla="*/ 2 w 2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5" name="Freeform 431"/>
                  <p:cNvSpPr>
                    <a:spLocks/>
                  </p:cNvSpPr>
                  <p:nvPr/>
                </p:nvSpPr>
                <p:spPr bwMode="auto">
                  <a:xfrm>
                    <a:off x="2767" y="3383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6" name="Freeform 432"/>
                  <p:cNvSpPr>
                    <a:spLocks/>
                  </p:cNvSpPr>
                  <p:nvPr/>
                </p:nvSpPr>
                <p:spPr bwMode="auto">
                  <a:xfrm>
                    <a:off x="2683" y="3347"/>
                    <a:ext cx="48" cy="24"/>
                  </a:xfrm>
                  <a:custGeom>
                    <a:avLst/>
                    <a:gdLst>
                      <a:gd name="T0" fmla="*/ 7 w 8"/>
                      <a:gd name="T1" fmla="*/ 0 h 4"/>
                      <a:gd name="T2" fmla="*/ 7 w 8"/>
                      <a:gd name="T3" fmla="*/ 0 h 4"/>
                      <a:gd name="T4" fmla="*/ 6 w 8"/>
                      <a:gd name="T5" fmla="*/ 0 h 4"/>
                      <a:gd name="T6" fmla="*/ 5 w 8"/>
                      <a:gd name="T7" fmla="*/ 0 h 4"/>
                      <a:gd name="T8" fmla="*/ 5 w 8"/>
                      <a:gd name="T9" fmla="*/ 0 h 4"/>
                      <a:gd name="T10" fmla="*/ 5 w 8"/>
                      <a:gd name="T11" fmla="*/ 1 h 4"/>
                      <a:gd name="T12" fmla="*/ 4 w 8"/>
                      <a:gd name="T13" fmla="*/ 1 h 4"/>
                      <a:gd name="T14" fmla="*/ 4 w 8"/>
                      <a:gd name="T15" fmla="*/ 1 h 4"/>
                      <a:gd name="T16" fmla="*/ 3 w 8"/>
                      <a:gd name="T17" fmla="*/ 1 h 4"/>
                      <a:gd name="T18" fmla="*/ 3 w 8"/>
                      <a:gd name="T19" fmla="*/ 1 h 4"/>
                      <a:gd name="T20" fmla="*/ 2 w 8"/>
                      <a:gd name="T21" fmla="*/ 2 h 4"/>
                      <a:gd name="T22" fmla="*/ 2 w 8"/>
                      <a:gd name="T23" fmla="*/ 2 h 4"/>
                      <a:gd name="T24" fmla="*/ 1 w 8"/>
                      <a:gd name="T25" fmla="*/ 2 h 4"/>
                      <a:gd name="T26" fmla="*/ 1 w 8"/>
                      <a:gd name="T27" fmla="*/ 2 h 4"/>
                      <a:gd name="T28" fmla="*/ 0 w 8"/>
                      <a:gd name="T29" fmla="*/ 2 h 4"/>
                      <a:gd name="T30" fmla="*/ 0 w 8"/>
                      <a:gd name="T31" fmla="*/ 3 h 4"/>
                      <a:gd name="T32" fmla="*/ 0 w 8"/>
                      <a:gd name="T33" fmla="*/ 3 h 4"/>
                      <a:gd name="T34" fmla="*/ 0 w 8"/>
                      <a:gd name="T35" fmla="*/ 3 h 4"/>
                      <a:gd name="T36" fmla="*/ 0 w 8"/>
                      <a:gd name="T37" fmla="*/ 4 h 4"/>
                      <a:gd name="T38" fmla="*/ 0 w 8"/>
                      <a:gd name="T39" fmla="*/ 4 h 4"/>
                      <a:gd name="T40" fmla="*/ 0 w 8"/>
                      <a:gd name="T41" fmla="*/ 4 h 4"/>
                      <a:gd name="T42" fmla="*/ 1 w 8"/>
                      <a:gd name="T43" fmla="*/ 4 h 4"/>
                      <a:gd name="T44" fmla="*/ 1 w 8"/>
                      <a:gd name="T45" fmla="*/ 4 h 4"/>
                      <a:gd name="T46" fmla="*/ 2 w 8"/>
                      <a:gd name="T47" fmla="*/ 4 h 4"/>
                      <a:gd name="T48" fmla="*/ 2 w 8"/>
                      <a:gd name="T49" fmla="*/ 3 h 4"/>
                      <a:gd name="T50" fmla="*/ 2 w 8"/>
                      <a:gd name="T51" fmla="*/ 3 h 4"/>
                      <a:gd name="T52" fmla="*/ 3 w 8"/>
                      <a:gd name="T53" fmla="*/ 3 h 4"/>
                      <a:gd name="T54" fmla="*/ 3 w 8"/>
                      <a:gd name="T55" fmla="*/ 3 h 4"/>
                      <a:gd name="T56" fmla="*/ 4 w 8"/>
                      <a:gd name="T57" fmla="*/ 3 h 4"/>
                      <a:gd name="T58" fmla="*/ 4 w 8"/>
                      <a:gd name="T59" fmla="*/ 3 h 4"/>
                      <a:gd name="T60" fmla="*/ 5 w 8"/>
                      <a:gd name="T61" fmla="*/ 2 h 4"/>
                      <a:gd name="T62" fmla="*/ 5 w 8"/>
                      <a:gd name="T63" fmla="*/ 2 h 4"/>
                      <a:gd name="T64" fmla="*/ 6 w 8"/>
                      <a:gd name="T65" fmla="*/ 2 h 4"/>
                      <a:gd name="T66" fmla="*/ 6 w 8"/>
                      <a:gd name="T67" fmla="*/ 2 h 4"/>
                      <a:gd name="T68" fmla="*/ 7 w 8"/>
                      <a:gd name="T69" fmla="*/ 2 h 4"/>
                      <a:gd name="T70" fmla="*/ 7 w 8"/>
                      <a:gd name="T71" fmla="*/ 2 h 4"/>
                      <a:gd name="T72" fmla="*/ 8 w 8"/>
                      <a:gd name="T73" fmla="*/ 1 h 4"/>
                      <a:gd name="T74" fmla="*/ 8 w 8"/>
                      <a:gd name="T75" fmla="*/ 1 h 4"/>
                      <a:gd name="T76" fmla="*/ 8 w 8"/>
                      <a:gd name="T77" fmla="*/ 1 h 4"/>
                      <a:gd name="T78" fmla="*/ 8 w 8"/>
                      <a:gd name="T79" fmla="*/ 1 h 4"/>
                      <a:gd name="T80" fmla="*/ 8 w 8"/>
                      <a:gd name="T81" fmla="*/ 0 h 4"/>
                      <a:gd name="T82" fmla="*/ 8 w 8"/>
                      <a:gd name="T83" fmla="*/ 0 h 4"/>
                      <a:gd name="T84" fmla="*/ 8 w 8"/>
                      <a:gd name="T85" fmla="*/ 0 h 4"/>
                      <a:gd name="T86" fmla="*/ 7 w 8"/>
                      <a:gd name="T87" fmla="*/ 0 h 4"/>
                      <a:gd name="T88" fmla="*/ 7 w 8"/>
                      <a:gd name="T8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8" h="4">
                        <a:moveTo>
                          <a:pt x="7" y="0"/>
                        </a:move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7" name="Freeform 433"/>
                  <p:cNvSpPr>
                    <a:spLocks/>
                  </p:cNvSpPr>
                  <p:nvPr/>
                </p:nvSpPr>
                <p:spPr bwMode="auto">
                  <a:xfrm>
                    <a:off x="2677" y="3341"/>
                    <a:ext cx="48" cy="24"/>
                  </a:xfrm>
                  <a:custGeom>
                    <a:avLst/>
                    <a:gdLst>
                      <a:gd name="T0" fmla="*/ 0 w 8"/>
                      <a:gd name="T1" fmla="*/ 4 h 4"/>
                      <a:gd name="T2" fmla="*/ 0 w 8"/>
                      <a:gd name="T3" fmla="*/ 3 h 4"/>
                      <a:gd name="T4" fmla="*/ 1 w 8"/>
                      <a:gd name="T5" fmla="*/ 3 h 4"/>
                      <a:gd name="T6" fmla="*/ 1 w 8"/>
                      <a:gd name="T7" fmla="*/ 3 h 4"/>
                      <a:gd name="T8" fmla="*/ 2 w 8"/>
                      <a:gd name="T9" fmla="*/ 3 h 4"/>
                      <a:gd name="T10" fmla="*/ 2 w 8"/>
                      <a:gd name="T11" fmla="*/ 2 h 4"/>
                      <a:gd name="T12" fmla="*/ 3 w 8"/>
                      <a:gd name="T13" fmla="*/ 2 h 4"/>
                      <a:gd name="T14" fmla="*/ 3 w 8"/>
                      <a:gd name="T15" fmla="*/ 2 h 4"/>
                      <a:gd name="T16" fmla="*/ 4 w 8"/>
                      <a:gd name="T17" fmla="*/ 2 h 4"/>
                      <a:gd name="T18" fmla="*/ 4 w 8"/>
                      <a:gd name="T19" fmla="*/ 2 h 4"/>
                      <a:gd name="T20" fmla="*/ 4 w 8"/>
                      <a:gd name="T21" fmla="*/ 2 h 4"/>
                      <a:gd name="T22" fmla="*/ 5 w 8"/>
                      <a:gd name="T23" fmla="*/ 1 h 4"/>
                      <a:gd name="T24" fmla="*/ 5 w 8"/>
                      <a:gd name="T25" fmla="*/ 1 h 4"/>
                      <a:gd name="T26" fmla="*/ 6 w 8"/>
                      <a:gd name="T27" fmla="*/ 1 h 4"/>
                      <a:gd name="T28" fmla="*/ 6 w 8"/>
                      <a:gd name="T29" fmla="*/ 1 h 4"/>
                      <a:gd name="T30" fmla="*/ 7 w 8"/>
                      <a:gd name="T31" fmla="*/ 1 h 4"/>
                      <a:gd name="T32" fmla="*/ 7 w 8"/>
                      <a:gd name="T33" fmla="*/ 0 h 4"/>
                      <a:gd name="T34" fmla="*/ 8 w 8"/>
                      <a:gd name="T35" fmla="*/ 0 h 4"/>
                      <a:gd name="T36" fmla="*/ 8 w 8"/>
                      <a:gd name="T37" fmla="*/ 1 h 4"/>
                      <a:gd name="T38" fmla="*/ 8 w 8"/>
                      <a:gd name="T39" fmla="*/ 1 h 4"/>
                      <a:gd name="T40" fmla="*/ 7 w 8"/>
                      <a:gd name="T41" fmla="*/ 1 h 4"/>
                      <a:gd name="T42" fmla="*/ 7 w 8"/>
                      <a:gd name="T43" fmla="*/ 2 h 4"/>
                      <a:gd name="T44" fmla="*/ 6 w 8"/>
                      <a:gd name="T45" fmla="*/ 2 h 4"/>
                      <a:gd name="T46" fmla="*/ 6 w 8"/>
                      <a:gd name="T47" fmla="*/ 2 h 4"/>
                      <a:gd name="T48" fmla="*/ 5 w 8"/>
                      <a:gd name="T49" fmla="*/ 2 h 4"/>
                      <a:gd name="T50" fmla="*/ 5 w 8"/>
                      <a:gd name="T51" fmla="*/ 2 h 4"/>
                      <a:gd name="T52" fmla="*/ 4 w 8"/>
                      <a:gd name="T53" fmla="*/ 3 h 4"/>
                      <a:gd name="T54" fmla="*/ 4 w 8"/>
                      <a:gd name="T55" fmla="*/ 3 h 4"/>
                      <a:gd name="T56" fmla="*/ 3 w 8"/>
                      <a:gd name="T57" fmla="*/ 3 h 4"/>
                      <a:gd name="T58" fmla="*/ 3 w 8"/>
                      <a:gd name="T59" fmla="*/ 3 h 4"/>
                      <a:gd name="T60" fmla="*/ 3 w 8"/>
                      <a:gd name="T61" fmla="*/ 3 h 4"/>
                      <a:gd name="T62" fmla="*/ 2 w 8"/>
                      <a:gd name="T63" fmla="*/ 3 h 4"/>
                      <a:gd name="T64" fmla="*/ 2 w 8"/>
                      <a:gd name="T65" fmla="*/ 4 h 4"/>
                      <a:gd name="T66" fmla="*/ 1 w 8"/>
                      <a:gd name="T67" fmla="*/ 4 h 4"/>
                      <a:gd name="T68" fmla="*/ 1 w 8"/>
                      <a:gd name="T69" fmla="*/ 4 h 4"/>
                      <a:gd name="T70" fmla="*/ 1 w 8"/>
                      <a:gd name="T71" fmla="*/ 4 h 4"/>
                      <a:gd name="T72" fmla="*/ 0 w 8"/>
                      <a:gd name="T7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4">
                        <a:moveTo>
                          <a:pt x="0" y="4"/>
                        </a:move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8" name="Freeform 434"/>
                  <p:cNvSpPr>
                    <a:spLocks/>
                  </p:cNvSpPr>
                  <p:nvPr/>
                </p:nvSpPr>
                <p:spPr bwMode="auto">
                  <a:xfrm>
                    <a:off x="2677" y="3365"/>
                    <a:ext cx="12" cy="12"/>
                  </a:xfrm>
                  <a:custGeom>
                    <a:avLst/>
                    <a:gdLst>
                      <a:gd name="T0" fmla="*/ 1 w 2"/>
                      <a:gd name="T1" fmla="*/ 2 h 2"/>
                      <a:gd name="T2" fmla="*/ 1 w 2"/>
                      <a:gd name="T3" fmla="*/ 2 h 2"/>
                      <a:gd name="T4" fmla="*/ 0 w 2"/>
                      <a:gd name="T5" fmla="*/ 1 h 2"/>
                      <a:gd name="T6" fmla="*/ 0 w 2"/>
                      <a:gd name="T7" fmla="*/ 1 h 2"/>
                      <a:gd name="T8" fmla="*/ 0 w 2"/>
                      <a:gd name="T9" fmla="*/ 0 h 2"/>
                      <a:gd name="T10" fmla="*/ 0 w 2"/>
                      <a:gd name="T11" fmla="*/ 0 h 2"/>
                      <a:gd name="T12" fmla="*/ 1 w 2"/>
                      <a:gd name="T13" fmla="*/ 0 h 2"/>
                      <a:gd name="T14" fmla="*/ 1 w 2"/>
                      <a:gd name="T15" fmla="*/ 0 h 2"/>
                      <a:gd name="T16" fmla="*/ 1 w 2"/>
                      <a:gd name="T17" fmla="*/ 0 h 2"/>
                      <a:gd name="T18" fmla="*/ 1 w 2"/>
                      <a:gd name="T19" fmla="*/ 1 h 2"/>
                      <a:gd name="T20" fmla="*/ 2 w 2"/>
                      <a:gd name="T21" fmla="*/ 1 h 2"/>
                      <a:gd name="T22" fmla="*/ 1 w 2"/>
                      <a:gd name="T23" fmla="*/ 1 h 2"/>
                      <a:gd name="T24" fmla="*/ 1 w 2"/>
                      <a:gd name="T2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2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79" name="Freeform 435"/>
                  <p:cNvSpPr>
                    <a:spLocks/>
                  </p:cNvSpPr>
                  <p:nvPr/>
                </p:nvSpPr>
                <p:spPr bwMode="auto">
                  <a:xfrm>
                    <a:off x="2683" y="3353"/>
                    <a:ext cx="48" cy="24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8 w 8"/>
                      <a:gd name="T3" fmla="*/ 1 h 4"/>
                      <a:gd name="T4" fmla="*/ 7 w 8"/>
                      <a:gd name="T5" fmla="*/ 1 h 4"/>
                      <a:gd name="T6" fmla="*/ 7 w 8"/>
                      <a:gd name="T7" fmla="*/ 1 h 4"/>
                      <a:gd name="T8" fmla="*/ 6 w 8"/>
                      <a:gd name="T9" fmla="*/ 1 h 4"/>
                      <a:gd name="T10" fmla="*/ 6 w 8"/>
                      <a:gd name="T11" fmla="*/ 2 h 4"/>
                      <a:gd name="T12" fmla="*/ 5 w 8"/>
                      <a:gd name="T13" fmla="*/ 2 h 4"/>
                      <a:gd name="T14" fmla="*/ 5 w 8"/>
                      <a:gd name="T15" fmla="*/ 2 h 4"/>
                      <a:gd name="T16" fmla="*/ 4 w 8"/>
                      <a:gd name="T17" fmla="*/ 2 h 4"/>
                      <a:gd name="T18" fmla="*/ 4 w 8"/>
                      <a:gd name="T19" fmla="*/ 2 h 4"/>
                      <a:gd name="T20" fmla="*/ 4 w 8"/>
                      <a:gd name="T21" fmla="*/ 2 h 4"/>
                      <a:gd name="T22" fmla="*/ 3 w 8"/>
                      <a:gd name="T23" fmla="*/ 3 h 4"/>
                      <a:gd name="T24" fmla="*/ 3 w 8"/>
                      <a:gd name="T25" fmla="*/ 3 h 4"/>
                      <a:gd name="T26" fmla="*/ 2 w 8"/>
                      <a:gd name="T27" fmla="*/ 3 h 4"/>
                      <a:gd name="T28" fmla="*/ 2 w 8"/>
                      <a:gd name="T29" fmla="*/ 3 h 4"/>
                      <a:gd name="T30" fmla="*/ 1 w 8"/>
                      <a:gd name="T31" fmla="*/ 3 h 4"/>
                      <a:gd name="T32" fmla="*/ 1 w 8"/>
                      <a:gd name="T33" fmla="*/ 4 h 4"/>
                      <a:gd name="T34" fmla="*/ 0 w 8"/>
                      <a:gd name="T35" fmla="*/ 4 h 4"/>
                      <a:gd name="T36" fmla="*/ 0 w 8"/>
                      <a:gd name="T37" fmla="*/ 3 h 4"/>
                      <a:gd name="T38" fmla="*/ 0 w 8"/>
                      <a:gd name="T39" fmla="*/ 3 h 4"/>
                      <a:gd name="T40" fmla="*/ 1 w 8"/>
                      <a:gd name="T41" fmla="*/ 3 h 4"/>
                      <a:gd name="T42" fmla="*/ 1 w 8"/>
                      <a:gd name="T43" fmla="*/ 2 h 4"/>
                      <a:gd name="T44" fmla="*/ 2 w 8"/>
                      <a:gd name="T45" fmla="*/ 2 h 4"/>
                      <a:gd name="T46" fmla="*/ 2 w 8"/>
                      <a:gd name="T47" fmla="*/ 2 h 4"/>
                      <a:gd name="T48" fmla="*/ 3 w 8"/>
                      <a:gd name="T49" fmla="*/ 2 h 4"/>
                      <a:gd name="T50" fmla="*/ 3 w 8"/>
                      <a:gd name="T51" fmla="*/ 2 h 4"/>
                      <a:gd name="T52" fmla="*/ 4 w 8"/>
                      <a:gd name="T53" fmla="*/ 1 h 4"/>
                      <a:gd name="T54" fmla="*/ 4 w 8"/>
                      <a:gd name="T55" fmla="*/ 1 h 4"/>
                      <a:gd name="T56" fmla="*/ 5 w 8"/>
                      <a:gd name="T57" fmla="*/ 1 h 4"/>
                      <a:gd name="T58" fmla="*/ 5 w 8"/>
                      <a:gd name="T59" fmla="*/ 1 h 4"/>
                      <a:gd name="T60" fmla="*/ 6 w 8"/>
                      <a:gd name="T61" fmla="*/ 1 h 4"/>
                      <a:gd name="T62" fmla="*/ 6 w 8"/>
                      <a:gd name="T63" fmla="*/ 1 h 4"/>
                      <a:gd name="T64" fmla="*/ 7 w 8"/>
                      <a:gd name="T65" fmla="*/ 0 h 4"/>
                      <a:gd name="T66" fmla="*/ 7 w 8"/>
                      <a:gd name="T67" fmla="*/ 0 h 4"/>
                      <a:gd name="T68" fmla="*/ 8 w 8"/>
                      <a:gd name="T69" fmla="*/ 0 h 4"/>
                      <a:gd name="T70" fmla="*/ 7 w 8"/>
                      <a:gd name="T71" fmla="*/ 0 h 4"/>
                      <a:gd name="T72" fmla="*/ 8 w 8"/>
                      <a:gd name="T7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0" name="Freeform 436"/>
                  <p:cNvSpPr>
                    <a:spLocks/>
                  </p:cNvSpPr>
                  <p:nvPr/>
                </p:nvSpPr>
                <p:spPr bwMode="auto">
                  <a:xfrm>
                    <a:off x="2725" y="3341"/>
                    <a:ext cx="6" cy="1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0 w 1"/>
                      <a:gd name="T5" fmla="*/ 0 h 2"/>
                      <a:gd name="T6" fmla="*/ 1 w 1"/>
                      <a:gd name="T7" fmla="*/ 1 h 2"/>
                      <a:gd name="T8" fmla="*/ 1 w 1"/>
                      <a:gd name="T9" fmla="*/ 1 h 2"/>
                      <a:gd name="T10" fmla="*/ 1 w 1"/>
                      <a:gd name="T11" fmla="*/ 1 h 2"/>
                      <a:gd name="T12" fmla="*/ 1 w 1"/>
                      <a:gd name="T13" fmla="*/ 1 h 2"/>
                      <a:gd name="T14" fmla="*/ 1 w 1"/>
                      <a:gd name="T15" fmla="*/ 2 h 2"/>
                      <a:gd name="T16" fmla="*/ 1 w 1"/>
                      <a:gd name="T17" fmla="*/ 2 h 2"/>
                      <a:gd name="T18" fmla="*/ 1 w 1"/>
                      <a:gd name="T19" fmla="*/ 2 h 2"/>
                      <a:gd name="T20" fmla="*/ 0 w 1"/>
                      <a:gd name="T21" fmla="*/ 2 h 2"/>
                      <a:gd name="T22" fmla="*/ 0 w 1"/>
                      <a:gd name="T23" fmla="*/ 2 h 2"/>
                      <a:gd name="T24" fmla="*/ 0 w 1"/>
                      <a:gd name="T25" fmla="*/ 2 h 2"/>
                      <a:gd name="T26" fmla="*/ 0 w 1"/>
                      <a:gd name="T27" fmla="*/ 2 h 2"/>
                      <a:gd name="T28" fmla="*/ 0 w 1"/>
                      <a:gd name="T29" fmla="*/ 1 h 2"/>
                      <a:gd name="T30" fmla="*/ 0 w 1"/>
                      <a:gd name="T31" fmla="*/ 1 h 2"/>
                      <a:gd name="T32" fmla="*/ 0 w 1"/>
                      <a:gd name="T33" fmla="*/ 1 h 2"/>
                      <a:gd name="T34" fmla="*/ 0 w 1"/>
                      <a:gd name="T35" fmla="*/ 1 h 2"/>
                      <a:gd name="T36" fmla="*/ 0 w 1"/>
                      <a:gd name="T37" fmla="*/ 1 h 2"/>
                      <a:gd name="T38" fmla="*/ 0 w 1"/>
                      <a:gd name="T39" fmla="*/ 1 h 2"/>
                      <a:gd name="T40" fmla="*/ 0 w 1"/>
                      <a:gd name="T4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1" name="Freeform 437"/>
                  <p:cNvSpPr>
                    <a:spLocks/>
                  </p:cNvSpPr>
                  <p:nvPr/>
                </p:nvSpPr>
                <p:spPr bwMode="auto">
                  <a:xfrm>
                    <a:off x="2683" y="3635"/>
                    <a:ext cx="30" cy="78"/>
                  </a:xfrm>
                  <a:custGeom>
                    <a:avLst/>
                    <a:gdLst>
                      <a:gd name="T0" fmla="*/ 5 w 5"/>
                      <a:gd name="T1" fmla="*/ 0 h 13"/>
                      <a:gd name="T2" fmla="*/ 3 w 5"/>
                      <a:gd name="T3" fmla="*/ 13 h 13"/>
                      <a:gd name="T4" fmla="*/ 0 w 5"/>
                      <a:gd name="T5" fmla="*/ 1 h 13"/>
                      <a:gd name="T6" fmla="*/ 5 w 5"/>
                      <a:gd name="T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13">
                        <a:moveTo>
                          <a:pt x="5" y="0"/>
                        </a:moveTo>
                        <a:lnTo>
                          <a:pt x="3" y="13"/>
                        </a:lnTo>
                        <a:lnTo>
                          <a:pt x="0" y="1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2" name="Freeform 438"/>
                  <p:cNvSpPr>
                    <a:spLocks/>
                  </p:cNvSpPr>
                  <p:nvPr/>
                </p:nvSpPr>
                <p:spPr bwMode="auto">
                  <a:xfrm>
                    <a:off x="2701" y="3635"/>
                    <a:ext cx="18" cy="84"/>
                  </a:xfrm>
                  <a:custGeom>
                    <a:avLst/>
                    <a:gdLst>
                      <a:gd name="T0" fmla="*/ 0 w 3"/>
                      <a:gd name="T1" fmla="*/ 13 h 14"/>
                      <a:gd name="T2" fmla="*/ 0 w 3"/>
                      <a:gd name="T3" fmla="*/ 13 h 14"/>
                      <a:gd name="T4" fmla="*/ 2 w 3"/>
                      <a:gd name="T5" fmla="*/ 0 h 14"/>
                      <a:gd name="T6" fmla="*/ 3 w 3"/>
                      <a:gd name="T7" fmla="*/ 0 h 14"/>
                      <a:gd name="T8" fmla="*/ 0 w 3"/>
                      <a:gd name="T9" fmla="*/ 13 h 14"/>
                      <a:gd name="T10" fmla="*/ 0 w 3"/>
                      <a:gd name="T11" fmla="*/ 14 h 14"/>
                      <a:gd name="T12" fmla="*/ 0 w 3"/>
                      <a:gd name="T13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4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3" name="Freeform 439"/>
                  <p:cNvSpPr>
                    <a:spLocks/>
                  </p:cNvSpPr>
                  <p:nvPr/>
                </p:nvSpPr>
                <p:spPr bwMode="auto">
                  <a:xfrm>
                    <a:off x="2677" y="3635"/>
                    <a:ext cx="24" cy="84"/>
                  </a:xfrm>
                  <a:custGeom>
                    <a:avLst/>
                    <a:gdLst>
                      <a:gd name="T0" fmla="*/ 1 w 4"/>
                      <a:gd name="T1" fmla="*/ 1 h 14"/>
                      <a:gd name="T2" fmla="*/ 1 w 4"/>
                      <a:gd name="T3" fmla="*/ 0 h 14"/>
                      <a:gd name="T4" fmla="*/ 4 w 4"/>
                      <a:gd name="T5" fmla="*/ 13 h 14"/>
                      <a:gd name="T6" fmla="*/ 4 w 4"/>
                      <a:gd name="T7" fmla="*/ 14 h 14"/>
                      <a:gd name="T8" fmla="*/ 0 w 4"/>
                      <a:gd name="T9" fmla="*/ 1 h 14"/>
                      <a:gd name="T10" fmla="*/ 1 w 4"/>
                      <a:gd name="T11" fmla="*/ 0 h 14"/>
                      <a:gd name="T12" fmla="*/ 1 w 4"/>
                      <a:gd name="T1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14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4" name="Freeform 440"/>
                  <p:cNvSpPr>
                    <a:spLocks/>
                  </p:cNvSpPr>
                  <p:nvPr/>
                </p:nvSpPr>
                <p:spPr bwMode="auto">
                  <a:xfrm>
                    <a:off x="2683" y="3635"/>
                    <a:ext cx="36" cy="6"/>
                  </a:xfrm>
                  <a:custGeom>
                    <a:avLst/>
                    <a:gdLst>
                      <a:gd name="T0" fmla="*/ 5 w 6"/>
                      <a:gd name="T1" fmla="*/ 0 h 1"/>
                      <a:gd name="T2" fmla="*/ 5 w 6"/>
                      <a:gd name="T3" fmla="*/ 1 h 1"/>
                      <a:gd name="T4" fmla="*/ 0 w 6"/>
                      <a:gd name="T5" fmla="*/ 1 h 1"/>
                      <a:gd name="T6" fmla="*/ 0 w 6"/>
                      <a:gd name="T7" fmla="*/ 0 h 1"/>
                      <a:gd name="T8" fmla="*/ 5 w 6"/>
                      <a:gd name="T9" fmla="*/ 0 h 1"/>
                      <a:gd name="T10" fmla="*/ 6 w 6"/>
                      <a:gd name="T11" fmla="*/ 0 h 1"/>
                      <a:gd name="T12" fmla="*/ 5 w 6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">
                        <a:moveTo>
                          <a:pt x="5" y="0"/>
                        </a:moveTo>
                        <a:lnTo>
                          <a:pt x="5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5" name="Freeform 441"/>
                  <p:cNvSpPr>
                    <a:spLocks/>
                  </p:cNvSpPr>
                  <p:nvPr/>
                </p:nvSpPr>
                <p:spPr bwMode="auto">
                  <a:xfrm>
                    <a:off x="2653" y="3245"/>
                    <a:ext cx="72" cy="402"/>
                  </a:xfrm>
                  <a:custGeom>
                    <a:avLst/>
                    <a:gdLst>
                      <a:gd name="T0" fmla="*/ 3 w 12"/>
                      <a:gd name="T1" fmla="*/ 0 h 67"/>
                      <a:gd name="T2" fmla="*/ 0 w 12"/>
                      <a:gd name="T3" fmla="*/ 2 h 67"/>
                      <a:gd name="T4" fmla="*/ 9 w 12"/>
                      <a:gd name="T5" fmla="*/ 67 h 67"/>
                      <a:gd name="T6" fmla="*/ 12 w 12"/>
                      <a:gd name="T7" fmla="*/ 66 h 67"/>
                      <a:gd name="T8" fmla="*/ 3 w 12"/>
                      <a:gd name="T9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67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9" y="67"/>
                        </a:lnTo>
                        <a:lnTo>
                          <a:pt x="12" y="66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CACB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6" name="Freeform 442"/>
                  <p:cNvSpPr>
                    <a:spLocks/>
                  </p:cNvSpPr>
                  <p:nvPr/>
                </p:nvSpPr>
                <p:spPr bwMode="auto">
                  <a:xfrm>
                    <a:off x="2653" y="3245"/>
                    <a:ext cx="18" cy="1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0 w 3"/>
                      <a:gd name="T3" fmla="*/ 1 h 2"/>
                      <a:gd name="T4" fmla="*/ 3 w 3"/>
                      <a:gd name="T5" fmla="*/ 0 h 2"/>
                      <a:gd name="T6" fmla="*/ 3 w 3"/>
                      <a:gd name="T7" fmla="*/ 0 h 2"/>
                      <a:gd name="T8" fmla="*/ 0 w 3"/>
                      <a:gd name="T9" fmla="*/ 2 h 2"/>
                      <a:gd name="T10" fmla="*/ 0 w 3"/>
                      <a:gd name="T11" fmla="*/ 1 h 2"/>
                      <a:gd name="T12" fmla="*/ 0 w 3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7" name="Freeform 443"/>
                  <p:cNvSpPr>
                    <a:spLocks/>
                  </p:cNvSpPr>
                  <p:nvPr/>
                </p:nvSpPr>
                <p:spPr bwMode="auto">
                  <a:xfrm>
                    <a:off x="2653" y="3251"/>
                    <a:ext cx="54" cy="396"/>
                  </a:xfrm>
                  <a:custGeom>
                    <a:avLst/>
                    <a:gdLst>
                      <a:gd name="T0" fmla="*/ 9 w 9"/>
                      <a:gd name="T1" fmla="*/ 66 h 66"/>
                      <a:gd name="T2" fmla="*/ 8 w 9"/>
                      <a:gd name="T3" fmla="*/ 66 h 66"/>
                      <a:gd name="T4" fmla="*/ 0 w 9"/>
                      <a:gd name="T5" fmla="*/ 1 h 66"/>
                      <a:gd name="T6" fmla="*/ 0 w 9"/>
                      <a:gd name="T7" fmla="*/ 0 h 66"/>
                      <a:gd name="T8" fmla="*/ 9 w 9"/>
                      <a:gd name="T9" fmla="*/ 66 h 66"/>
                      <a:gd name="T10" fmla="*/ 9 w 9"/>
                      <a:gd name="T11" fmla="*/ 66 h 66"/>
                      <a:gd name="T12" fmla="*/ 9 w 9"/>
                      <a:gd name="T13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66">
                        <a:moveTo>
                          <a:pt x="9" y="66"/>
                        </a:moveTo>
                        <a:lnTo>
                          <a:pt x="8" y="6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8" name="Freeform 444"/>
                  <p:cNvSpPr>
                    <a:spLocks/>
                  </p:cNvSpPr>
                  <p:nvPr/>
                </p:nvSpPr>
                <p:spPr bwMode="auto">
                  <a:xfrm>
                    <a:off x="2707" y="3635"/>
                    <a:ext cx="24" cy="12"/>
                  </a:xfrm>
                  <a:custGeom>
                    <a:avLst/>
                    <a:gdLst>
                      <a:gd name="T0" fmla="*/ 4 w 4"/>
                      <a:gd name="T1" fmla="*/ 1 h 2"/>
                      <a:gd name="T2" fmla="*/ 4 w 4"/>
                      <a:gd name="T3" fmla="*/ 1 h 2"/>
                      <a:gd name="T4" fmla="*/ 0 w 4"/>
                      <a:gd name="T5" fmla="*/ 2 h 2"/>
                      <a:gd name="T6" fmla="*/ 0 w 4"/>
                      <a:gd name="T7" fmla="*/ 2 h 2"/>
                      <a:gd name="T8" fmla="*/ 3 w 4"/>
                      <a:gd name="T9" fmla="*/ 0 h 2"/>
                      <a:gd name="T10" fmla="*/ 3 w 4"/>
                      <a:gd name="T11" fmla="*/ 1 h 2"/>
                      <a:gd name="T12" fmla="*/ 4 w 4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89" name="Freeform 445"/>
                  <p:cNvSpPr>
                    <a:spLocks/>
                  </p:cNvSpPr>
                  <p:nvPr/>
                </p:nvSpPr>
                <p:spPr bwMode="auto">
                  <a:xfrm>
                    <a:off x="2671" y="3245"/>
                    <a:ext cx="60" cy="396"/>
                  </a:xfrm>
                  <a:custGeom>
                    <a:avLst/>
                    <a:gdLst>
                      <a:gd name="T0" fmla="*/ 0 w 10"/>
                      <a:gd name="T1" fmla="*/ 0 h 66"/>
                      <a:gd name="T2" fmla="*/ 1 w 10"/>
                      <a:gd name="T3" fmla="*/ 0 h 66"/>
                      <a:gd name="T4" fmla="*/ 10 w 10"/>
                      <a:gd name="T5" fmla="*/ 66 h 66"/>
                      <a:gd name="T6" fmla="*/ 9 w 10"/>
                      <a:gd name="T7" fmla="*/ 66 h 66"/>
                      <a:gd name="T8" fmla="*/ 0 w 10"/>
                      <a:gd name="T9" fmla="*/ 0 h 66"/>
                      <a:gd name="T10" fmla="*/ 0 w 10"/>
                      <a:gd name="T11" fmla="*/ 0 h 66"/>
                      <a:gd name="T12" fmla="*/ 0 w 10"/>
                      <a:gd name="T13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66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0" y="66"/>
                        </a:lnTo>
                        <a:lnTo>
                          <a:pt x="9" y="6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0" name="Freeform 446"/>
                  <p:cNvSpPr>
                    <a:spLocks/>
                  </p:cNvSpPr>
                  <p:nvPr/>
                </p:nvSpPr>
                <p:spPr bwMode="auto">
                  <a:xfrm>
                    <a:off x="2629" y="3257"/>
                    <a:ext cx="78" cy="390"/>
                  </a:xfrm>
                  <a:custGeom>
                    <a:avLst/>
                    <a:gdLst>
                      <a:gd name="T0" fmla="*/ 0 w 13"/>
                      <a:gd name="T1" fmla="*/ 1 h 65"/>
                      <a:gd name="T2" fmla="*/ 4 w 13"/>
                      <a:gd name="T3" fmla="*/ 0 h 65"/>
                      <a:gd name="T4" fmla="*/ 13 w 13"/>
                      <a:gd name="T5" fmla="*/ 65 h 65"/>
                      <a:gd name="T6" fmla="*/ 7 w 13"/>
                      <a:gd name="T7" fmla="*/ 65 h 65"/>
                      <a:gd name="T8" fmla="*/ 0 w 13"/>
                      <a:gd name="T9" fmla="*/ 1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65">
                        <a:moveTo>
                          <a:pt x="0" y="1"/>
                        </a:moveTo>
                        <a:lnTo>
                          <a:pt x="4" y="0"/>
                        </a:lnTo>
                        <a:lnTo>
                          <a:pt x="13" y="65"/>
                        </a:lnTo>
                        <a:lnTo>
                          <a:pt x="7" y="65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1" name="Freeform 447"/>
                  <p:cNvSpPr>
                    <a:spLocks/>
                  </p:cNvSpPr>
                  <p:nvPr/>
                </p:nvSpPr>
                <p:spPr bwMode="auto">
                  <a:xfrm>
                    <a:off x="2629" y="3251"/>
                    <a:ext cx="24" cy="18"/>
                  </a:xfrm>
                  <a:custGeom>
                    <a:avLst/>
                    <a:gdLst>
                      <a:gd name="T0" fmla="*/ 4 w 4"/>
                      <a:gd name="T1" fmla="*/ 1 h 3"/>
                      <a:gd name="T2" fmla="*/ 4 w 4"/>
                      <a:gd name="T3" fmla="*/ 1 h 3"/>
                      <a:gd name="T4" fmla="*/ 0 w 4"/>
                      <a:gd name="T5" fmla="*/ 3 h 3"/>
                      <a:gd name="T6" fmla="*/ 0 w 4"/>
                      <a:gd name="T7" fmla="*/ 2 h 3"/>
                      <a:gd name="T8" fmla="*/ 4 w 4"/>
                      <a:gd name="T9" fmla="*/ 0 h 3"/>
                      <a:gd name="T10" fmla="*/ 4 w 4"/>
                      <a:gd name="T11" fmla="*/ 0 h 3"/>
                      <a:gd name="T12" fmla="*/ 4 w 4"/>
                      <a:gd name="T1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2" name="Freeform 448"/>
                  <p:cNvSpPr>
                    <a:spLocks/>
                  </p:cNvSpPr>
                  <p:nvPr/>
                </p:nvSpPr>
                <p:spPr bwMode="auto">
                  <a:xfrm>
                    <a:off x="2653" y="3251"/>
                    <a:ext cx="54" cy="396"/>
                  </a:xfrm>
                  <a:custGeom>
                    <a:avLst/>
                    <a:gdLst>
                      <a:gd name="T0" fmla="*/ 9 w 9"/>
                      <a:gd name="T1" fmla="*/ 66 h 66"/>
                      <a:gd name="T2" fmla="*/ 8 w 9"/>
                      <a:gd name="T3" fmla="*/ 66 h 66"/>
                      <a:gd name="T4" fmla="*/ 0 w 9"/>
                      <a:gd name="T5" fmla="*/ 1 h 66"/>
                      <a:gd name="T6" fmla="*/ 0 w 9"/>
                      <a:gd name="T7" fmla="*/ 0 h 66"/>
                      <a:gd name="T8" fmla="*/ 9 w 9"/>
                      <a:gd name="T9" fmla="*/ 66 h 66"/>
                      <a:gd name="T10" fmla="*/ 9 w 9"/>
                      <a:gd name="T11" fmla="*/ 66 h 66"/>
                      <a:gd name="T12" fmla="*/ 9 w 9"/>
                      <a:gd name="T13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66">
                        <a:moveTo>
                          <a:pt x="9" y="66"/>
                        </a:moveTo>
                        <a:lnTo>
                          <a:pt x="8" y="66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  <a:lnTo>
                          <a:pt x="9" y="6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3" name="Freeform 449"/>
                  <p:cNvSpPr>
                    <a:spLocks/>
                  </p:cNvSpPr>
                  <p:nvPr/>
                </p:nvSpPr>
                <p:spPr bwMode="auto">
                  <a:xfrm>
                    <a:off x="2665" y="3641"/>
                    <a:ext cx="42" cy="6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1 w 7"/>
                      <a:gd name="T3" fmla="*/ 0 h 1"/>
                      <a:gd name="T4" fmla="*/ 7 w 7"/>
                      <a:gd name="T5" fmla="*/ 1 h 1"/>
                      <a:gd name="T6" fmla="*/ 7 w 7"/>
                      <a:gd name="T7" fmla="*/ 1 h 1"/>
                      <a:gd name="T8" fmla="*/ 1 w 7"/>
                      <a:gd name="T9" fmla="*/ 1 h 1"/>
                      <a:gd name="T10" fmla="*/ 0 w 7"/>
                      <a:gd name="T11" fmla="*/ 1 h 1"/>
                      <a:gd name="T12" fmla="*/ 1 w 7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4" name="Freeform 450"/>
                  <p:cNvSpPr>
                    <a:spLocks/>
                  </p:cNvSpPr>
                  <p:nvPr/>
                </p:nvSpPr>
                <p:spPr bwMode="auto">
                  <a:xfrm>
                    <a:off x="2623" y="3263"/>
                    <a:ext cx="48" cy="384"/>
                  </a:xfrm>
                  <a:custGeom>
                    <a:avLst/>
                    <a:gdLst>
                      <a:gd name="T0" fmla="*/ 1 w 8"/>
                      <a:gd name="T1" fmla="*/ 1 h 64"/>
                      <a:gd name="T2" fmla="*/ 1 w 8"/>
                      <a:gd name="T3" fmla="*/ 0 h 64"/>
                      <a:gd name="T4" fmla="*/ 8 w 8"/>
                      <a:gd name="T5" fmla="*/ 64 h 64"/>
                      <a:gd name="T6" fmla="*/ 7 w 8"/>
                      <a:gd name="T7" fmla="*/ 64 h 64"/>
                      <a:gd name="T8" fmla="*/ 0 w 8"/>
                      <a:gd name="T9" fmla="*/ 0 h 64"/>
                      <a:gd name="T10" fmla="*/ 1 w 8"/>
                      <a:gd name="T11" fmla="*/ 0 h 64"/>
                      <a:gd name="T12" fmla="*/ 1 w 8"/>
                      <a:gd name="T13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64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8" y="64"/>
                        </a:lnTo>
                        <a:lnTo>
                          <a:pt x="7" y="64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5" name="Freeform 451"/>
                  <p:cNvSpPr>
                    <a:spLocks/>
                  </p:cNvSpPr>
                  <p:nvPr/>
                </p:nvSpPr>
                <p:spPr bwMode="auto">
                  <a:xfrm>
                    <a:off x="2569" y="3137"/>
                    <a:ext cx="186" cy="126"/>
                  </a:xfrm>
                  <a:custGeom>
                    <a:avLst/>
                    <a:gdLst>
                      <a:gd name="T0" fmla="*/ 24 w 31"/>
                      <a:gd name="T1" fmla="*/ 15 h 21"/>
                      <a:gd name="T2" fmla="*/ 25 w 31"/>
                      <a:gd name="T3" fmla="*/ 15 h 21"/>
                      <a:gd name="T4" fmla="*/ 26 w 31"/>
                      <a:gd name="T5" fmla="*/ 15 h 21"/>
                      <a:gd name="T6" fmla="*/ 28 w 31"/>
                      <a:gd name="T7" fmla="*/ 14 h 21"/>
                      <a:gd name="T8" fmla="*/ 29 w 31"/>
                      <a:gd name="T9" fmla="*/ 13 h 21"/>
                      <a:gd name="T10" fmla="*/ 30 w 31"/>
                      <a:gd name="T11" fmla="*/ 12 h 21"/>
                      <a:gd name="T12" fmla="*/ 31 w 31"/>
                      <a:gd name="T13" fmla="*/ 10 h 21"/>
                      <a:gd name="T14" fmla="*/ 31 w 31"/>
                      <a:gd name="T15" fmla="*/ 9 h 21"/>
                      <a:gd name="T16" fmla="*/ 31 w 31"/>
                      <a:gd name="T17" fmla="*/ 5 h 21"/>
                      <a:gd name="T18" fmla="*/ 29 w 31"/>
                      <a:gd name="T19" fmla="*/ 3 h 21"/>
                      <a:gd name="T20" fmla="*/ 26 w 31"/>
                      <a:gd name="T21" fmla="*/ 1 h 21"/>
                      <a:gd name="T22" fmla="*/ 24 w 31"/>
                      <a:gd name="T23" fmla="*/ 0 h 21"/>
                      <a:gd name="T24" fmla="*/ 21 w 31"/>
                      <a:gd name="T25" fmla="*/ 0 h 21"/>
                      <a:gd name="T26" fmla="*/ 19 w 31"/>
                      <a:gd name="T27" fmla="*/ 0 h 21"/>
                      <a:gd name="T28" fmla="*/ 16 w 31"/>
                      <a:gd name="T29" fmla="*/ 0 h 21"/>
                      <a:gd name="T30" fmla="*/ 14 w 31"/>
                      <a:gd name="T31" fmla="*/ 1 h 21"/>
                      <a:gd name="T32" fmla="*/ 11 w 31"/>
                      <a:gd name="T33" fmla="*/ 2 h 21"/>
                      <a:gd name="T34" fmla="*/ 9 w 31"/>
                      <a:gd name="T35" fmla="*/ 3 h 21"/>
                      <a:gd name="T36" fmla="*/ 7 w 31"/>
                      <a:gd name="T37" fmla="*/ 4 h 21"/>
                      <a:gd name="T38" fmla="*/ 5 w 31"/>
                      <a:gd name="T39" fmla="*/ 6 h 21"/>
                      <a:gd name="T40" fmla="*/ 1 w 31"/>
                      <a:gd name="T41" fmla="*/ 10 h 21"/>
                      <a:gd name="T42" fmla="*/ 0 w 31"/>
                      <a:gd name="T43" fmla="*/ 14 h 21"/>
                      <a:gd name="T44" fmla="*/ 2 w 31"/>
                      <a:gd name="T45" fmla="*/ 17 h 21"/>
                      <a:gd name="T46" fmla="*/ 5 w 31"/>
                      <a:gd name="T47" fmla="*/ 19 h 21"/>
                      <a:gd name="T48" fmla="*/ 7 w 31"/>
                      <a:gd name="T49" fmla="*/ 20 h 21"/>
                      <a:gd name="T50" fmla="*/ 10 w 31"/>
                      <a:gd name="T51" fmla="*/ 21 h 21"/>
                      <a:gd name="T52" fmla="*/ 11 w 31"/>
                      <a:gd name="T53" fmla="*/ 21 h 21"/>
                      <a:gd name="T54" fmla="*/ 13 w 31"/>
                      <a:gd name="T55" fmla="*/ 20 h 21"/>
                      <a:gd name="T56" fmla="*/ 14 w 31"/>
                      <a:gd name="T57" fmla="*/ 20 h 21"/>
                      <a:gd name="T58" fmla="*/ 15 w 31"/>
                      <a:gd name="T59" fmla="*/ 19 h 21"/>
                      <a:gd name="T60" fmla="*/ 16 w 31"/>
                      <a:gd name="T61" fmla="*/ 18 h 21"/>
                      <a:gd name="T62" fmla="*/ 17 w 31"/>
                      <a:gd name="T63" fmla="*/ 18 h 21"/>
                      <a:gd name="T64" fmla="*/ 15 w 31"/>
                      <a:gd name="T65" fmla="*/ 18 h 21"/>
                      <a:gd name="T66" fmla="*/ 13 w 31"/>
                      <a:gd name="T67" fmla="*/ 17 h 21"/>
                      <a:gd name="T68" fmla="*/ 11 w 31"/>
                      <a:gd name="T69" fmla="*/ 17 h 21"/>
                      <a:gd name="T70" fmla="*/ 8 w 31"/>
                      <a:gd name="T71" fmla="*/ 15 h 21"/>
                      <a:gd name="T72" fmla="*/ 6 w 31"/>
                      <a:gd name="T73" fmla="*/ 12 h 21"/>
                      <a:gd name="T74" fmla="*/ 6 w 31"/>
                      <a:gd name="T75" fmla="*/ 10 h 21"/>
                      <a:gd name="T76" fmla="*/ 6 w 31"/>
                      <a:gd name="T77" fmla="*/ 8 h 21"/>
                      <a:gd name="T78" fmla="*/ 7 w 31"/>
                      <a:gd name="T79" fmla="*/ 7 h 21"/>
                      <a:gd name="T80" fmla="*/ 9 w 31"/>
                      <a:gd name="T81" fmla="*/ 5 h 21"/>
                      <a:gd name="T82" fmla="*/ 10 w 31"/>
                      <a:gd name="T83" fmla="*/ 4 h 21"/>
                      <a:gd name="T84" fmla="*/ 12 w 31"/>
                      <a:gd name="T85" fmla="*/ 3 h 21"/>
                      <a:gd name="T86" fmla="*/ 15 w 31"/>
                      <a:gd name="T87" fmla="*/ 2 h 21"/>
                      <a:gd name="T88" fmla="*/ 18 w 31"/>
                      <a:gd name="T89" fmla="*/ 2 h 21"/>
                      <a:gd name="T90" fmla="*/ 21 w 31"/>
                      <a:gd name="T91" fmla="*/ 3 h 21"/>
                      <a:gd name="T92" fmla="*/ 23 w 31"/>
                      <a:gd name="T93" fmla="*/ 5 h 21"/>
                      <a:gd name="T94" fmla="*/ 25 w 31"/>
                      <a:gd name="T95" fmla="*/ 9 h 21"/>
                      <a:gd name="T96" fmla="*/ 25 w 31"/>
                      <a:gd name="T97" fmla="*/ 11 h 21"/>
                      <a:gd name="T98" fmla="*/ 24 w 31"/>
                      <a:gd name="T99" fmla="*/ 13 h 21"/>
                      <a:gd name="T100" fmla="*/ 23 w 31"/>
                      <a:gd name="T101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" h="21">
                        <a:moveTo>
                          <a:pt x="23" y="15"/>
                        </a:move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24" y="15"/>
                        </a:lnTo>
                        <a:lnTo>
                          <a:pt x="24" y="15"/>
                        </a:lnTo>
                        <a:lnTo>
                          <a:pt x="24" y="15"/>
                        </a:lnTo>
                        <a:lnTo>
                          <a:pt x="24" y="15"/>
                        </a:lnTo>
                        <a:lnTo>
                          <a:pt x="25" y="15"/>
                        </a:lnTo>
                        <a:lnTo>
                          <a:pt x="25" y="15"/>
                        </a:lnTo>
                        <a:lnTo>
                          <a:pt x="25" y="15"/>
                        </a:lnTo>
                        <a:lnTo>
                          <a:pt x="25" y="15"/>
                        </a:lnTo>
                        <a:lnTo>
                          <a:pt x="26" y="15"/>
                        </a:lnTo>
                        <a:lnTo>
                          <a:pt x="26" y="15"/>
                        </a:lnTo>
                        <a:lnTo>
                          <a:pt x="26" y="15"/>
                        </a:lnTo>
                        <a:lnTo>
                          <a:pt x="26" y="15"/>
                        </a:lnTo>
                        <a:lnTo>
                          <a:pt x="27" y="15"/>
                        </a:lnTo>
                        <a:lnTo>
                          <a:pt x="27" y="15"/>
                        </a:lnTo>
                        <a:lnTo>
                          <a:pt x="27" y="14"/>
                        </a:lnTo>
                        <a:lnTo>
                          <a:pt x="27" y="14"/>
                        </a:lnTo>
                        <a:lnTo>
                          <a:pt x="28" y="14"/>
                        </a:lnTo>
                        <a:lnTo>
                          <a:pt x="28" y="14"/>
                        </a:lnTo>
                        <a:lnTo>
                          <a:pt x="28" y="14"/>
                        </a:lnTo>
                        <a:lnTo>
                          <a:pt x="29" y="14"/>
                        </a:lnTo>
                        <a:lnTo>
                          <a:pt x="29" y="13"/>
                        </a:lnTo>
                        <a:lnTo>
                          <a:pt x="29" y="13"/>
                        </a:lnTo>
                        <a:lnTo>
                          <a:pt x="29" y="13"/>
                        </a:lnTo>
                        <a:lnTo>
                          <a:pt x="30" y="13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30" y="12"/>
                        </a:lnTo>
                        <a:lnTo>
                          <a:pt x="30" y="11"/>
                        </a:lnTo>
                        <a:lnTo>
                          <a:pt x="31" y="11"/>
                        </a:lnTo>
                        <a:lnTo>
                          <a:pt x="31" y="11"/>
                        </a:lnTo>
                        <a:lnTo>
                          <a:pt x="31" y="10"/>
                        </a:lnTo>
                        <a:lnTo>
                          <a:pt x="31" y="10"/>
                        </a:lnTo>
                        <a:lnTo>
                          <a:pt x="31" y="10"/>
                        </a:lnTo>
                        <a:lnTo>
                          <a:pt x="31" y="9"/>
                        </a:lnTo>
                        <a:lnTo>
                          <a:pt x="31" y="9"/>
                        </a:lnTo>
                        <a:lnTo>
                          <a:pt x="31" y="9"/>
                        </a:lnTo>
                        <a:lnTo>
                          <a:pt x="31" y="8"/>
                        </a:lnTo>
                        <a:lnTo>
                          <a:pt x="31" y="8"/>
                        </a:lnTo>
                        <a:lnTo>
                          <a:pt x="31" y="7"/>
                        </a:lnTo>
                        <a:lnTo>
                          <a:pt x="31" y="6"/>
                        </a:lnTo>
                        <a:lnTo>
                          <a:pt x="31" y="5"/>
                        </a:lnTo>
                        <a:lnTo>
                          <a:pt x="30" y="4"/>
                        </a:lnTo>
                        <a:lnTo>
                          <a:pt x="30" y="4"/>
                        </a:lnTo>
                        <a:lnTo>
                          <a:pt x="30" y="3"/>
                        </a:lnTo>
                        <a:lnTo>
                          <a:pt x="29" y="3"/>
                        </a:lnTo>
                        <a:lnTo>
                          <a:pt x="29" y="3"/>
                        </a:lnTo>
                        <a:lnTo>
                          <a:pt x="28" y="2"/>
                        </a:lnTo>
                        <a:lnTo>
                          <a:pt x="28" y="2"/>
                        </a:lnTo>
                        <a:lnTo>
                          <a:pt x="27" y="2"/>
                        </a:lnTo>
                        <a:lnTo>
                          <a:pt x="27" y="2"/>
                        </a:lnTo>
                        <a:lnTo>
                          <a:pt x="26" y="1"/>
                        </a:lnTo>
                        <a:lnTo>
                          <a:pt x="26" y="1"/>
                        </a:lnTo>
                        <a:lnTo>
                          <a:pt x="25" y="1"/>
                        </a:lnTo>
                        <a:lnTo>
                          <a:pt x="25" y="1"/>
                        </a:lnTo>
                        <a:lnTo>
                          <a:pt x="25" y="1"/>
                        </a:lnTo>
                        <a:lnTo>
                          <a:pt x="24" y="0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22" y="0"/>
                        </a:lnTo>
                        <a:lnTo>
                          <a:pt x="22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8" y="0"/>
                        </a:lnTo>
                        <a:lnTo>
                          <a:pt x="18" y="0"/>
                        </a:lnTo>
                        <a:lnTo>
                          <a:pt x="17" y="0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15" y="0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9" y="3"/>
                        </a:lnTo>
                        <a:lnTo>
                          <a:pt x="9" y="3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6" y="4"/>
                        </a:lnTo>
                        <a:lnTo>
                          <a:pt x="6" y="5"/>
                        </a:lnTo>
                        <a:lnTo>
                          <a:pt x="5" y="5"/>
                        </a:lnTo>
                        <a:lnTo>
                          <a:pt x="5" y="6"/>
                        </a:lnTo>
                        <a:lnTo>
                          <a:pt x="4" y="7"/>
                        </a:lnTo>
                        <a:lnTo>
                          <a:pt x="3" y="8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" y="16"/>
                        </a:lnTo>
                        <a:lnTo>
                          <a:pt x="1" y="17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3" y="18"/>
                        </a:lnTo>
                        <a:lnTo>
                          <a:pt x="4" y="18"/>
                        </a:lnTo>
                        <a:lnTo>
                          <a:pt x="4" y="19"/>
                        </a:lnTo>
                        <a:lnTo>
                          <a:pt x="5" y="19"/>
                        </a:lnTo>
                        <a:lnTo>
                          <a:pt x="5" y="19"/>
                        </a:lnTo>
                        <a:lnTo>
                          <a:pt x="6" y="20"/>
                        </a:lnTo>
                        <a:lnTo>
                          <a:pt x="6" y="20"/>
                        </a:lnTo>
                        <a:lnTo>
                          <a:pt x="7" y="20"/>
                        </a:lnTo>
                        <a:lnTo>
                          <a:pt x="7" y="20"/>
                        </a:lnTo>
                        <a:lnTo>
                          <a:pt x="8" y="21"/>
                        </a:lnTo>
                        <a:lnTo>
                          <a:pt x="9" y="21"/>
                        </a:lnTo>
                        <a:lnTo>
                          <a:pt x="9" y="21"/>
                        </a:lnTo>
                        <a:lnTo>
                          <a:pt x="10" y="21"/>
                        </a:lnTo>
                        <a:lnTo>
                          <a:pt x="10" y="21"/>
                        </a:lnTo>
                        <a:lnTo>
                          <a:pt x="10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11" y="21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4" y="20"/>
                        </a:lnTo>
                        <a:lnTo>
                          <a:pt x="14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lnTo>
                          <a:pt x="16" y="19"/>
                        </a:lnTo>
                        <a:lnTo>
                          <a:pt x="16" y="19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7" y="18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5" y="18"/>
                        </a:lnTo>
                        <a:lnTo>
                          <a:pt x="15" y="18"/>
                        </a:lnTo>
                        <a:lnTo>
                          <a:pt x="14" y="18"/>
                        </a:lnTo>
                        <a:lnTo>
                          <a:pt x="14" y="18"/>
                        </a:lnTo>
                        <a:lnTo>
                          <a:pt x="13" y="18"/>
                        </a:lnTo>
                        <a:lnTo>
                          <a:pt x="13" y="17"/>
                        </a:lnTo>
                        <a:lnTo>
                          <a:pt x="12" y="17"/>
                        </a:lnTo>
                        <a:lnTo>
                          <a:pt x="12" y="17"/>
                        </a:lnTo>
                        <a:lnTo>
                          <a:pt x="11" y="17"/>
                        </a:lnTo>
                        <a:lnTo>
                          <a:pt x="11" y="17"/>
                        </a:lnTo>
                        <a:lnTo>
                          <a:pt x="11" y="17"/>
                        </a:lnTo>
                        <a:lnTo>
                          <a:pt x="10" y="17"/>
                        </a:lnTo>
                        <a:lnTo>
                          <a:pt x="10" y="16"/>
                        </a:lnTo>
                        <a:lnTo>
                          <a:pt x="9" y="16"/>
                        </a:lnTo>
                        <a:lnTo>
                          <a:pt x="8" y="16"/>
                        </a:lnTo>
                        <a:lnTo>
                          <a:pt x="8" y="15"/>
                        </a:lnTo>
                        <a:lnTo>
                          <a:pt x="7" y="14"/>
                        </a:lnTo>
                        <a:lnTo>
                          <a:pt x="7" y="14"/>
                        </a:lnTo>
                        <a:lnTo>
                          <a:pt x="6" y="13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6" y="12"/>
                        </a:lnTo>
                        <a:lnTo>
                          <a:pt x="5" y="11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9"/>
                        </a:lnTo>
                        <a:lnTo>
                          <a:pt x="6" y="8"/>
                        </a:lnTo>
                        <a:lnTo>
                          <a:pt x="6" y="8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7"/>
                        </a:lnTo>
                        <a:lnTo>
                          <a:pt x="7" y="6"/>
                        </a:lnTo>
                        <a:lnTo>
                          <a:pt x="8" y="6"/>
                        </a:lnTo>
                        <a:lnTo>
                          <a:pt x="8" y="6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3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6" y="2"/>
                        </a:lnTo>
                        <a:lnTo>
                          <a:pt x="17" y="2"/>
                        </a:lnTo>
                        <a:lnTo>
                          <a:pt x="17" y="2"/>
                        </a:lnTo>
                        <a:lnTo>
                          <a:pt x="18" y="2"/>
                        </a:lnTo>
                        <a:lnTo>
                          <a:pt x="18" y="2"/>
                        </a:lnTo>
                        <a:lnTo>
                          <a:pt x="19" y="2"/>
                        </a:lnTo>
                        <a:lnTo>
                          <a:pt x="19" y="2"/>
                        </a:lnTo>
                        <a:lnTo>
                          <a:pt x="20" y="2"/>
                        </a:lnTo>
                        <a:lnTo>
                          <a:pt x="21" y="3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2" y="3"/>
                        </a:lnTo>
                        <a:lnTo>
                          <a:pt x="23" y="4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4" y="6"/>
                        </a:lnTo>
                        <a:lnTo>
                          <a:pt x="24" y="7"/>
                        </a:lnTo>
                        <a:lnTo>
                          <a:pt x="25" y="8"/>
                        </a:lnTo>
                        <a:lnTo>
                          <a:pt x="25" y="9"/>
                        </a:lnTo>
                        <a:lnTo>
                          <a:pt x="25" y="10"/>
                        </a:lnTo>
                        <a:lnTo>
                          <a:pt x="25" y="10"/>
                        </a:lnTo>
                        <a:lnTo>
                          <a:pt x="25" y="10"/>
                        </a:lnTo>
                        <a:lnTo>
                          <a:pt x="25" y="11"/>
                        </a:lnTo>
                        <a:lnTo>
                          <a:pt x="25" y="11"/>
                        </a:lnTo>
                        <a:lnTo>
                          <a:pt x="25" y="12"/>
                        </a:lnTo>
                        <a:lnTo>
                          <a:pt x="24" y="12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4" y="13"/>
                        </a:lnTo>
                        <a:lnTo>
                          <a:pt x="24" y="13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  <a:lnTo>
                          <a:pt x="23" y="15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6" name="Freeform 452"/>
                  <p:cNvSpPr>
                    <a:spLocks/>
                  </p:cNvSpPr>
                  <p:nvPr/>
                </p:nvSpPr>
                <p:spPr bwMode="auto">
                  <a:xfrm>
                    <a:off x="2707" y="3221"/>
                    <a:ext cx="24" cy="12"/>
                  </a:xfrm>
                  <a:custGeom>
                    <a:avLst/>
                    <a:gdLst>
                      <a:gd name="T0" fmla="*/ 4 w 4"/>
                      <a:gd name="T1" fmla="*/ 1 h 2"/>
                      <a:gd name="T2" fmla="*/ 4 w 4"/>
                      <a:gd name="T3" fmla="*/ 1 h 2"/>
                      <a:gd name="T4" fmla="*/ 4 w 4"/>
                      <a:gd name="T5" fmla="*/ 1 h 2"/>
                      <a:gd name="T6" fmla="*/ 3 w 4"/>
                      <a:gd name="T7" fmla="*/ 1 h 2"/>
                      <a:gd name="T8" fmla="*/ 3 w 4"/>
                      <a:gd name="T9" fmla="*/ 1 h 2"/>
                      <a:gd name="T10" fmla="*/ 3 w 4"/>
                      <a:gd name="T11" fmla="*/ 1 h 2"/>
                      <a:gd name="T12" fmla="*/ 3 w 4"/>
                      <a:gd name="T13" fmla="*/ 1 h 2"/>
                      <a:gd name="T14" fmla="*/ 2 w 4"/>
                      <a:gd name="T15" fmla="*/ 1 h 2"/>
                      <a:gd name="T16" fmla="*/ 2 w 4"/>
                      <a:gd name="T17" fmla="*/ 1 h 2"/>
                      <a:gd name="T18" fmla="*/ 2 w 4"/>
                      <a:gd name="T19" fmla="*/ 1 h 2"/>
                      <a:gd name="T20" fmla="*/ 2 w 4"/>
                      <a:gd name="T21" fmla="*/ 1 h 2"/>
                      <a:gd name="T22" fmla="*/ 2 w 4"/>
                      <a:gd name="T23" fmla="*/ 1 h 2"/>
                      <a:gd name="T24" fmla="*/ 1 w 4"/>
                      <a:gd name="T25" fmla="*/ 1 h 2"/>
                      <a:gd name="T26" fmla="*/ 1 w 4"/>
                      <a:gd name="T27" fmla="*/ 1 h 2"/>
                      <a:gd name="T28" fmla="*/ 1 w 4"/>
                      <a:gd name="T29" fmla="*/ 2 h 2"/>
                      <a:gd name="T30" fmla="*/ 1 w 4"/>
                      <a:gd name="T31" fmla="*/ 2 h 2"/>
                      <a:gd name="T32" fmla="*/ 0 w 4"/>
                      <a:gd name="T33" fmla="*/ 2 h 2"/>
                      <a:gd name="T34" fmla="*/ 0 w 4"/>
                      <a:gd name="T35" fmla="*/ 2 h 2"/>
                      <a:gd name="T36" fmla="*/ 0 w 4"/>
                      <a:gd name="T37" fmla="*/ 1 h 2"/>
                      <a:gd name="T38" fmla="*/ 0 w 4"/>
                      <a:gd name="T39" fmla="*/ 1 h 2"/>
                      <a:gd name="T40" fmla="*/ 0 w 4"/>
                      <a:gd name="T41" fmla="*/ 1 h 2"/>
                      <a:gd name="T42" fmla="*/ 1 w 4"/>
                      <a:gd name="T43" fmla="*/ 1 h 2"/>
                      <a:gd name="T44" fmla="*/ 1 w 4"/>
                      <a:gd name="T45" fmla="*/ 1 h 2"/>
                      <a:gd name="T46" fmla="*/ 1 w 4"/>
                      <a:gd name="T47" fmla="*/ 1 h 2"/>
                      <a:gd name="T48" fmla="*/ 1 w 4"/>
                      <a:gd name="T49" fmla="*/ 1 h 2"/>
                      <a:gd name="T50" fmla="*/ 2 w 4"/>
                      <a:gd name="T51" fmla="*/ 0 h 2"/>
                      <a:gd name="T52" fmla="*/ 2 w 4"/>
                      <a:gd name="T53" fmla="*/ 0 h 2"/>
                      <a:gd name="T54" fmla="*/ 2 w 4"/>
                      <a:gd name="T55" fmla="*/ 0 h 2"/>
                      <a:gd name="T56" fmla="*/ 2 w 4"/>
                      <a:gd name="T57" fmla="*/ 0 h 2"/>
                      <a:gd name="T58" fmla="*/ 3 w 4"/>
                      <a:gd name="T59" fmla="*/ 0 h 2"/>
                      <a:gd name="T60" fmla="*/ 3 w 4"/>
                      <a:gd name="T61" fmla="*/ 0 h 2"/>
                      <a:gd name="T62" fmla="*/ 3 w 4"/>
                      <a:gd name="T63" fmla="*/ 0 h 2"/>
                      <a:gd name="T64" fmla="*/ 3 w 4"/>
                      <a:gd name="T65" fmla="*/ 0 h 2"/>
                      <a:gd name="T66" fmla="*/ 3 w 4"/>
                      <a:gd name="T67" fmla="*/ 0 h 2"/>
                      <a:gd name="T68" fmla="*/ 4 w 4"/>
                      <a:gd name="T69" fmla="*/ 0 h 2"/>
                      <a:gd name="T70" fmla="*/ 4 w 4"/>
                      <a:gd name="T71" fmla="*/ 0 h 2"/>
                      <a:gd name="T72" fmla="*/ 4 w 4"/>
                      <a:gd name="T7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2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7" name="Freeform 453"/>
                  <p:cNvSpPr>
                    <a:spLocks/>
                  </p:cNvSpPr>
                  <p:nvPr/>
                </p:nvSpPr>
                <p:spPr bwMode="auto">
                  <a:xfrm>
                    <a:off x="2731" y="3215"/>
                    <a:ext cx="18" cy="12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3 w 3"/>
                      <a:gd name="T3" fmla="*/ 0 h 2"/>
                      <a:gd name="T4" fmla="*/ 2 w 3"/>
                      <a:gd name="T5" fmla="*/ 1 h 2"/>
                      <a:gd name="T6" fmla="*/ 2 w 3"/>
                      <a:gd name="T7" fmla="*/ 1 h 2"/>
                      <a:gd name="T8" fmla="*/ 2 w 3"/>
                      <a:gd name="T9" fmla="*/ 1 h 2"/>
                      <a:gd name="T10" fmla="*/ 1 w 3"/>
                      <a:gd name="T11" fmla="*/ 1 h 2"/>
                      <a:gd name="T12" fmla="*/ 1 w 3"/>
                      <a:gd name="T13" fmla="*/ 1 h 2"/>
                      <a:gd name="T14" fmla="*/ 1 w 3"/>
                      <a:gd name="T15" fmla="*/ 1 h 2"/>
                      <a:gd name="T16" fmla="*/ 0 w 3"/>
                      <a:gd name="T17" fmla="*/ 2 h 2"/>
                      <a:gd name="T18" fmla="*/ 0 w 3"/>
                      <a:gd name="T19" fmla="*/ 2 h 2"/>
                      <a:gd name="T20" fmla="*/ 0 w 3"/>
                      <a:gd name="T21" fmla="*/ 1 h 2"/>
                      <a:gd name="T22" fmla="*/ 0 w 3"/>
                      <a:gd name="T23" fmla="*/ 1 h 2"/>
                      <a:gd name="T24" fmla="*/ 0 w 3"/>
                      <a:gd name="T25" fmla="*/ 1 h 2"/>
                      <a:gd name="T26" fmla="*/ 1 w 3"/>
                      <a:gd name="T27" fmla="*/ 1 h 2"/>
                      <a:gd name="T28" fmla="*/ 1 w 3"/>
                      <a:gd name="T29" fmla="*/ 0 h 2"/>
                      <a:gd name="T30" fmla="*/ 1 w 3"/>
                      <a:gd name="T31" fmla="*/ 0 h 2"/>
                      <a:gd name="T32" fmla="*/ 1 w 3"/>
                      <a:gd name="T33" fmla="*/ 0 h 2"/>
                      <a:gd name="T34" fmla="*/ 2 w 3"/>
                      <a:gd name="T35" fmla="*/ 0 h 2"/>
                      <a:gd name="T36" fmla="*/ 2 w 3"/>
                      <a:gd name="T37" fmla="*/ 0 h 2"/>
                      <a:gd name="T38" fmla="*/ 2 w 3"/>
                      <a:gd name="T39" fmla="*/ 0 h 2"/>
                      <a:gd name="T40" fmla="*/ 3 w 3"/>
                      <a:gd name="T4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8" name="Freeform 454"/>
                  <p:cNvSpPr>
                    <a:spLocks/>
                  </p:cNvSpPr>
                  <p:nvPr/>
                </p:nvSpPr>
                <p:spPr bwMode="auto">
                  <a:xfrm>
                    <a:off x="2743" y="3185"/>
                    <a:ext cx="18" cy="30"/>
                  </a:xfrm>
                  <a:custGeom>
                    <a:avLst/>
                    <a:gdLst>
                      <a:gd name="T0" fmla="*/ 3 w 3"/>
                      <a:gd name="T1" fmla="*/ 0 h 5"/>
                      <a:gd name="T2" fmla="*/ 3 w 3"/>
                      <a:gd name="T3" fmla="*/ 0 h 5"/>
                      <a:gd name="T4" fmla="*/ 3 w 3"/>
                      <a:gd name="T5" fmla="*/ 1 h 5"/>
                      <a:gd name="T6" fmla="*/ 3 w 3"/>
                      <a:gd name="T7" fmla="*/ 1 h 5"/>
                      <a:gd name="T8" fmla="*/ 3 w 3"/>
                      <a:gd name="T9" fmla="*/ 1 h 5"/>
                      <a:gd name="T10" fmla="*/ 3 w 3"/>
                      <a:gd name="T11" fmla="*/ 2 h 5"/>
                      <a:gd name="T12" fmla="*/ 2 w 3"/>
                      <a:gd name="T13" fmla="*/ 2 h 5"/>
                      <a:gd name="T14" fmla="*/ 2 w 3"/>
                      <a:gd name="T15" fmla="*/ 2 h 5"/>
                      <a:gd name="T16" fmla="*/ 2 w 3"/>
                      <a:gd name="T17" fmla="*/ 3 h 5"/>
                      <a:gd name="T18" fmla="*/ 2 w 3"/>
                      <a:gd name="T19" fmla="*/ 3 h 5"/>
                      <a:gd name="T20" fmla="*/ 2 w 3"/>
                      <a:gd name="T21" fmla="*/ 3 h 5"/>
                      <a:gd name="T22" fmla="*/ 2 w 3"/>
                      <a:gd name="T23" fmla="*/ 4 h 5"/>
                      <a:gd name="T24" fmla="*/ 2 w 3"/>
                      <a:gd name="T25" fmla="*/ 4 h 5"/>
                      <a:gd name="T26" fmla="*/ 1 w 3"/>
                      <a:gd name="T27" fmla="*/ 4 h 5"/>
                      <a:gd name="T28" fmla="*/ 1 w 3"/>
                      <a:gd name="T29" fmla="*/ 5 h 5"/>
                      <a:gd name="T30" fmla="*/ 1 w 3"/>
                      <a:gd name="T31" fmla="*/ 5 h 5"/>
                      <a:gd name="T32" fmla="*/ 1 w 3"/>
                      <a:gd name="T33" fmla="*/ 5 h 5"/>
                      <a:gd name="T34" fmla="*/ 1 w 3"/>
                      <a:gd name="T35" fmla="*/ 5 h 5"/>
                      <a:gd name="T36" fmla="*/ 0 w 3"/>
                      <a:gd name="T37" fmla="*/ 5 h 5"/>
                      <a:gd name="T38" fmla="*/ 0 w 3"/>
                      <a:gd name="T39" fmla="*/ 5 h 5"/>
                      <a:gd name="T40" fmla="*/ 0 w 3"/>
                      <a:gd name="T41" fmla="*/ 4 h 5"/>
                      <a:gd name="T42" fmla="*/ 0 w 3"/>
                      <a:gd name="T43" fmla="*/ 4 h 5"/>
                      <a:gd name="T44" fmla="*/ 1 w 3"/>
                      <a:gd name="T45" fmla="*/ 4 h 5"/>
                      <a:gd name="T46" fmla="*/ 1 w 3"/>
                      <a:gd name="T47" fmla="*/ 4 h 5"/>
                      <a:gd name="T48" fmla="*/ 1 w 3"/>
                      <a:gd name="T49" fmla="*/ 3 h 5"/>
                      <a:gd name="T50" fmla="*/ 1 w 3"/>
                      <a:gd name="T51" fmla="*/ 3 h 5"/>
                      <a:gd name="T52" fmla="*/ 1 w 3"/>
                      <a:gd name="T53" fmla="*/ 3 h 5"/>
                      <a:gd name="T54" fmla="*/ 1 w 3"/>
                      <a:gd name="T55" fmla="*/ 2 h 5"/>
                      <a:gd name="T56" fmla="*/ 2 w 3"/>
                      <a:gd name="T57" fmla="*/ 2 h 5"/>
                      <a:gd name="T58" fmla="*/ 2 w 3"/>
                      <a:gd name="T59" fmla="*/ 2 h 5"/>
                      <a:gd name="T60" fmla="*/ 2 w 3"/>
                      <a:gd name="T61" fmla="*/ 1 h 5"/>
                      <a:gd name="T62" fmla="*/ 2 w 3"/>
                      <a:gd name="T63" fmla="*/ 1 h 5"/>
                      <a:gd name="T64" fmla="*/ 2 w 3"/>
                      <a:gd name="T65" fmla="*/ 1 h 5"/>
                      <a:gd name="T66" fmla="*/ 2 w 3"/>
                      <a:gd name="T67" fmla="*/ 1 h 5"/>
                      <a:gd name="T68" fmla="*/ 2 w 3"/>
                      <a:gd name="T69" fmla="*/ 0 h 5"/>
                      <a:gd name="T70" fmla="*/ 2 w 3"/>
                      <a:gd name="T71" fmla="*/ 0 h 5"/>
                      <a:gd name="T72" fmla="*/ 3 w 3"/>
                      <a:gd name="T7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" h="5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599" name="Freeform 455"/>
                  <p:cNvSpPr>
                    <a:spLocks/>
                  </p:cNvSpPr>
                  <p:nvPr/>
                </p:nvSpPr>
                <p:spPr bwMode="auto">
                  <a:xfrm>
                    <a:off x="2743" y="3155"/>
                    <a:ext cx="18" cy="30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0 w 3"/>
                      <a:gd name="T3" fmla="*/ 0 h 5"/>
                      <a:gd name="T4" fmla="*/ 1 w 3"/>
                      <a:gd name="T5" fmla="*/ 0 h 5"/>
                      <a:gd name="T6" fmla="*/ 1 w 3"/>
                      <a:gd name="T7" fmla="*/ 1 h 5"/>
                      <a:gd name="T8" fmla="*/ 2 w 3"/>
                      <a:gd name="T9" fmla="*/ 1 h 5"/>
                      <a:gd name="T10" fmla="*/ 2 w 3"/>
                      <a:gd name="T11" fmla="*/ 2 h 5"/>
                      <a:gd name="T12" fmla="*/ 2 w 3"/>
                      <a:gd name="T13" fmla="*/ 3 h 5"/>
                      <a:gd name="T14" fmla="*/ 2 w 3"/>
                      <a:gd name="T15" fmla="*/ 4 h 5"/>
                      <a:gd name="T16" fmla="*/ 3 w 3"/>
                      <a:gd name="T17" fmla="*/ 5 h 5"/>
                      <a:gd name="T18" fmla="*/ 3 w 3"/>
                      <a:gd name="T19" fmla="*/ 5 h 5"/>
                      <a:gd name="T20" fmla="*/ 2 w 3"/>
                      <a:gd name="T21" fmla="*/ 5 h 5"/>
                      <a:gd name="T22" fmla="*/ 2 w 3"/>
                      <a:gd name="T23" fmla="*/ 5 h 5"/>
                      <a:gd name="T24" fmla="*/ 2 w 3"/>
                      <a:gd name="T25" fmla="*/ 4 h 5"/>
                      <a:gd name="T26" fmla="*/ 2 w 3"/>
                      <a:gd name="T27" fmla="*/ 3 h 5"/>
                      <a:gd name="T28" fmla="*/ 1 w 3"/>
                      <a:gd name="T29" fmla="*/ 3 h 5"/>
                      <a:gd name="T30" fmla="*/ 1 w 3"/>
                      <a:gd name="T31" fmla="*/ 2 h 5"/>
                      <a:gd name="T32" fmla="*/ 1 w 3"/>
                      <a:gd name="T33" fmla="*/ 1 h 5"/>
                      <a:gd name="T34" fmla="*/ 0 w 3"/>
                      <a:gd name="T35" fmla="*/ 1 h 5"/>
                      <a:gd name="T36" fmla="*/ 0 w 3"/>
                      <a:gd name="T37" fmla="*/ 0 h 5"/>
                      <a:gd name="T38" fmla="*/ 0 w 3"/>
                      <a:gd name="T39" fmla="*/ 0 h 5"/>
                      <a:gd name="T40" fmla="*/ 0 w 3"/>
                      <a:gd name="T4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0" name="Freeform 456"/>
                  <p:cNvSpPr>
                    <a:spLocks/>
                  </p:cNvSpPr>
                  <p:nvPr/>
                </p:nvSpPr>
                <p:spPr bwMode="auto">
                  <a:xfrm>
                    <a:off x="2695" y="3137"/>
                    <a:ext cx="48" cy="18"/>
                  </a:xfrm>
                  <a:custGeom>
                    <a:avLst/>
                    <a:gdLst>
                      <a:gd name="T0" fmla="*/ 1 w 8"/>
                      <a:gd name="T1" fmla="*/ 0 h 3"/>
                      <a:gd name="T2" fmla="*/ 1 w 8"/>
                      <a:gd name="T3" fmla="*/ 0 h 3"/>
                      <a:gd name="T4" fmla="*/ 1 w 8"/>
                      <a:gd name="T5" fmla="*/ 0 h 3"/>
                      <a:gd name="T6" fmla="*/ 1 w 8"/>
                      <a:gd name="T7" fmla="*/ 0 h 3"/>
                      <a:gd name="T8" fmla="*/ 2 w 8"/>
                      <a:gd name="T9" fmla="*/ 0 h 3"/>
                      <a:gd name="T10" fmla="*/ 3 w 8"/>
                      <a:gd name="T11" fmla="*/ 0 h 3"/>
                      <a:gd name="T12" fmla="*/ 3 w 8"/>
                      <a:gd name="T13" fmla="*/ 0 h 3"/>
                      <a:gd name="T14" fmla="*/ 4 w 8"/>
                      <a:gd name="T15" fmla="*/ 0 h 3"/>
                      <a:gd name="T16" fmla="*/ 4 w 8"/>
                      <a:gd name="T17" fmla="*/ 0 h 3"/>
                      <a:gd name="T18" fmla="*/ 5 w 8"/>
                      <a:gd name="T19" fmla="*/ 1 h 3"/>
                      <a:gd name="T20" fmla="*/ 5 w 8"/>
                      <a:gd name="T21" fmla="*/ 1 h 3"/>
                      <a:gd name="T22" fmla="*/ 6 w 8"/>
                      <a:gd name="T23" fmla="*/ 1 h 3"/>
                      <a:gd name="T24" fmla="*/ 6 w 8"/>
                      <a:gd name="T25" fmla="*/ 1 h 3"/>
                      <a:gd name="T26" fmla="*/ 7 w 8"/>
                      <a:gd name="T27" fmla="*/ 1 h 3"/>
                      <a:gd name="T28" fmla="*/ 7 w 8"/>
                      <a:gd name="T29" fmla="*/ 2 h 3"/>
                      <a:gd name="T30" fmla="*/ 7 w 8"/>
                      <a:gd name="T31" fmla="*/ 2 h 3"/>
                      <a:gd name="T32" fmla="*/ 8 w 8"/>
                      <a:gd name="T33" fmla="*/ 2 h 3"/>
                      <a:gd name="T34" fmla="*/ 8 w 8"/>
                      <a:gd name="T35" fmla="*/ 3 h 3"/>
                      <a:gd name="T36" fmla="*/ 8 w 8"/>
                      <a:gd name="T37" fmla="*/ 3 h 3"/>
                      <a:gd name="T38" fmla="*/ 7 w 8"/>
                      <a:gd name="T39" fmla="*/ 3 h 3"/>
                      <a:gd name="T40" fmla="*/ 7 w 8"/>
                      <a:gd name="T41" fmla="*/ 3 h 3"/>
                      <a:gd name="T42" fmla="*/ 7 w 8"/>
                      <a:gd name="T43" fmla="*/ 2 h 3"/>
                      <a:gd name="T44" fmla="*/ 6 w 8"/>
                      <a:gd name="T45" fmla="*/ 2 h 3"/>
                      <a:gd name="T46" fmla="*/ 6 w 8"/>
                      <a:gd name="T47" fmla="*/ 2 h 3"/>
                      <a:gd name="T48" fmla="*/ 5 w 8"/>
                      <a:gd name="T49" fmla="*/ 2 h 3"/>
                      <a:gd name="T50" fmla="*/ 5 w 8"/>
                      <a:gd name="T51" fmla="*/ 1 h 3"/>
                      <a:gd name="T52" fmla="*/ 4 w 8"/>
                      <a:gd name="T53" fmla="*/ 1 h 3"/>
                      <a:gd name="T54" fmla="*/ 4 w 8"/>
                      <a:gd name="T55" fmla="*/ 1 h 3"/>
                      <a:gd name="T56" fmla="*/ 3 w 8"/>
                      <a:gd name="T57" fmla="*/ 1 h 3"/>
                      <a:gd name="T58" fmla="*/ 3 w 8"/>
                      <a:gd name="T59" fmla="*/ 1 h 3"/>
                      <a:gd name="T60" fmla="*/ 2 w 8"/>
                      <a:gd name="T61" fmla="*/ 1 h 3"/>
                      <a:gd name="T62" fmla="*/ 2 w 8"/>
                      <a:gd name="T63" fmla="*/ 1 h 3"/>
                      <a:gd name="T64" fmla="*/ 1 w 8"/>
                      <a:gd name="T65" fmla="*/ 1 h 3"/>
                      <a:gd name="T66" fmla="*/ 1 w 8"/>
                      <a:gd name="T67" fmla="*/ 1 h 3"/>
                      <a:gd name="T68" fmla="*/ 0 w 8"/>
                      <a:gd name="T69" fmla="*/ 0 h 3"/>
                      <a:gd name="T70" fmla="*/ 0 w 8"/>
                      <a:gd name="T71" fmla="*/ 0 h 3"/>
                      <a:gd name="T72" fmla="*/ 1 w 8"/>
                      <a:gd name="T7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3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3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1" name="Freeform 457"/>
                  <p:cNvSpPr>
                    <a:spLocks/>
                  </p:cNvSpPr>
                  <p:nvPr/>
                </p:nvSpPr>
                <p:spPr bwMode="auto">
                  <a:xfrm>
                    <a:off x="2605" y="3131"/>
                    <a:ext cx="96" cy="36"/>
                  </a:xfrm>
                  <a:custGeom>
                    <a:avLst/>
                    <a:gdLst>
                      <a:gd name="T0" fmla="*/ 0 w 16"/>
                      <a:gd name="T1" fmla="*/ 5 h 6"/>
                      <a:gd name="T2" fmla="*/ 1 w 16"/>
                      <a:gd name="T3" fmla="*/ 5 h 6"/>
                      <a:gd name="T4" fmla="*/ 1 w 16"/>
                      <a:gd name="T5" fmla="*/ 4 h 6"/>
                      <a:gd name="T6" fmla="*/ 2 w 16"/>
                      <a:gd name="T7" fmla="*/ 4 h 6"/>
                      <a:gd name="T8" fmla="*/ 3 w 16"/>
                      <a:gd name="T9" fmla="*/ 3 h 6"/>
                      <a:gd name="T10" fmla="*/ 4 w 16"/>
                      <a:gd name="T11" fmla="*/ 3 h 6"/>
                      <a:gd name="T12" fmla="*/ 5 w 16"/>
                      <a:gd name="T13" fmla="*/ 2 h 6"/>
                      <a:gd name="T14" fmla="*/ 6 w 16"/>
                      <a:gd name="T15" fmla="*/ 2 h 6"/>
                      <a:gd name="T16" fmla="*/ 7 w 16"/>
                      <a:gd name="T17" fmla="*/ 2 h 6"/>
                      <a:gd name="T18" fmla="*/ 8 w 16"/>
                      <a:gd name="T19" fmla="*/ 1 h 6"/>
                      <a:gd name="T20" fmla="*/ 9 w 16"/>
                      <a:gd name="T21" fmla="*/ 1 h 6"/>
                      <a:gd name="T22" fmla="*/ 10 w 16"/>
                      <a:gd name="T23" fmla="*/ 1 h 6"/>
                      <a:gd name="T24" fmla="*/ 12 w 16"/>
                      <a:gd name="T25" fmla="*/ 1 h 6"/>
                      <a:gd name="T26" fmla="*/ 12 w 16"/>
                      <a:gd name="T27" fmla="*/ 1 h 6"/>
                      <a:gd name="T28" fmla="*/ 14 w 16"/>
                      <a:gd name="T29" fmla="*/ 0 h 6"/>
                      <a:gd name="T30" fmla="*/ 15 w 16"/>
                      <a:gd name="T31" fmla="*/ 1 h 6"/>
                      <a:gd name="T32" fmla="*/ 16 w 16"/>
                      <a:gd name="T33" fmla="*/ 1 h 6"/>
                      <a:gd name="T34" fmla="*/ 15 w 16"/>
                      <a:gd name="T35" fmla="*/ 1 h 6"/>
                      <a:gd name="T36" fmla="*/ 14 w 16"/>
                      <a:gd name="T37" fmla="*/ 1 h 6"/>
                      <a:gd name="T38" fmla="*/ 13 w 16"/>
                      <a:gd name="T39" fmla="*/ 1 h 6"/>
                      <a:gd name="T40" fmla="*/ 12 w 16"/>
                      <a:gd name="T41" fmla="*/ 1 h 6"/>
                      <a:gd name="T42" fmla="*/ 11 w 16"/>
                      <a:gd name="T43" fmla="*/ 2 h 6"/>
                      <a:gd name="T44" fmla="*/ 10 w 16"/>
                      <a:gd name="T45" fmla="*/ 2 h 6"/>
                      <a:gd name="T46" fmla="*/ 9 w 16"/>
                      <a:gd name="T47" fmla="*/ 2 h 6"/>
                      <a:gd name="T48" fmla="*/ 8 w 16"/>
                      <a:gd name="T49" fmla="*/ 2 h 6"/>
                      <a:gd name="T50" fmla="*/ 7 w 16"/>
                      <a:gd name="T51" fmla="*/ 3 h 6"/>
                      <a:gd name="T52" fmla="*/ 6 w 16"/>
                      <a:gd name="T53" fmla="*/ 3 h 6"/>
                      <a:gd name="T54" fmla="*/ 5 w 16"/>
                      <a:gd name="T55" fmla="*/ 3 h 6"/>
                      <a:gd name="T56" fmla="*/ 4 w 16"/>
                      <a:gd name="T57" fmla="*/ 4 h 6"/>
                      <a:gd name="T58" fmla="*/ 3 w 16"/>
                      <a:gd name="T59" fmla="*/ 4 h 6"/>
                      <a:gd name="T60" fmla="*/ 2 w 16"/>
                      <a:gd name="T61" fmla="*/ 5 h 6"/>
                      <a:gd name="T62" fmla="*/ 2 w 16"/>
                      <a:gd name="T63" fmla="*/ 5 h 6"/>
                      <a:gd name="T64" fmla="*/ 1 w 16"/>
                      <a:gd name="T65" fmla="*/ 6 h 6"/>
                      <a:gd name="T66" fmla="*/ 1 w 16"/>
                      <a:gd name="T6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6" h="6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10" y="1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3" y="1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6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1" y="2"/>
                        </a:lnTo>
                        <a:lnTo>
                          <a:pt x="11" y="2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3"/>
                        </a:lnTo>
                        <a:lnTo>
                          <a:pt x="6" y="3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2" name="Freeform 458"/>
                  <p:cNvSpPr>
                    <a:spLocks/>
                  </p:cNvSpPr>
                  <p:nvPr/>
                </p:nvSpPr>
                <p:spPr bwMode="auto">
                  <a:xfrm>
                    <a:off x="2563" y="3161"/>
                    <a:ext cx="48" cy="78"/>
                  </a:xfrm>
                  <a:custGeom>
                    <a:avLst/>
                    <a:gdLst>
                      <a:gd name="T0" fmla="*/ 2 w 8"/>
                      <a:gd name="T1" fmla="*/ 13 h 13"/>
                      <a:gd name="T2" fmla="*/ 2 w 8"/>
                      <a:gd name="T3" fmla="*/ 13 h 13"/>
                      <a:gd name="T4" fmla="*/ 1 w 8"/>
                      <a:gd name="T5" fmla="*/ 12 h 13"/>
                      <a:gd name="T6" fmla="*/ 1 w 8"/>
                      <a:gd name="T7" fmla="*/ 11 h 13"/>
                      <a:gd name="T8" fmla="*/ 0 w 8"/>
                      <a:gd name="T9" fmla="*/ 10 h 13"/>
                      <a:gd name="T10" fmla="*/ 1 w 8"/>
                      <a:gd name="T11" fmla="*/ 9 h 13"/>
                      <a:gd name="T12" fmla="*/ 1 w 8"/>
                      <a:gd name="T13" fmla="*/ 8 h 13"/>
                      <a:gd name="T14" fmla="*/ 1 w 8"/>
                      <a:gd name="T15" fmla="*/ 8 h 13"/>
                      <a:gd name="T16" fmla="*/ 1 w 8"/>
                      <a:gd name="T17" fmla="*/ 7 h 13"/>
                      <a:gd name="T18" fmla="*/ 2 w 8"/>
                      <a:gd name="T19" fmla="*/ 6 h 13"/>
                      <a:gd name="T20" fmla="*/ 2 w 8"/>
                      <a:gd name="T21" fmla="*/ 5 h 13"/>
                      <a:gd name="T22" fmla="*/ 3 w 8"/>
                      <a:gd name="T23" fmla="*/ 4 h 13"/>
                      <a:gd name="T24" fmla="*/ 4 w 8"/>
                      <a:gd name="T25" fmla="*/ 3 h 13"/>
                      <a:gd name="T26" fmla="*/ 4 w 8"/>
                      <a:gd name="T27" fmla="*/ 3 h 13"/>
                      <a:gd name="T28" fmla="*/ 5 w 8"/>
                      <a:gd name="T29" fmla="*/ 2 h 13"/>
                      <a:gd name="T30" fmla="*/ 6 w 8"/>
                      <a:gd name="T31" fmla="*/ 1 h 13"/>
                      <a:gd name="T32" fmla="*/ 7 w 8"/>
                      <a:gd name="T33" fmla="*/ 1 h 13"/>
                      <a:gd name="T34" fmla="*/ 7 w 8"/>
                      <a:gd name="T35" fmla="*/ 0 h 13"/>
                      <a:gd name="T36" fmla="*/ 8 w 8"/>
                      <a:gd name="T37" fmla="*/ 1 h 13"/>
                      <a:gd name="T38" fmla="*/ 7 w 8"/>
                      <a:gd name="T39" fmla="*/ 1 h 13"/>
                      <a:gd name="T40" fmla="*/ 6 w 8"/>
                      <a:gd name="T41" fmla="*/ 2 h 13"/>
                      <a:gd name="T42" fmla="*/ 6 w 8"/>
                      <a:gd name="T43" fmla="*/ 3 h 13"/>
                      <a:gd name="T44" fmla="*/ 5 w 8"/>
                      <a:gd name="T45" fmla="*/ 3 h 13"/>
                      <a:gd name="T46" fmla="*/ 4 w 8"/>
                      <a:gd name="T47" fmla="*/ 4 h 13"/>
                      <a:gd name="T48" fmla="*/ 4 w 8"/>
                      <a:gd name="T49" fmla="*/ 5 h 13"/>
                      <a:gd name="T50" fmla="*/ 3 w 8"/>
                      <a:gd name="T51" fmla="*/ 6 h 13"/>
                      <a:gd name="T52" fmla="*/ 3 w 8"/>
                      <a:gd name="T53" fmla="*/ 6 h 13"/>
                      <a:gd name="T54" fmla="*/ 2 w 8"/>
                      <a:gd name="T55" fmla="*/ 7 h 13"/>
                      <a:gd name="T56" fmla="*/ 2 w 8"/>
                      <a:gd name="T57" fmla="*/ 8 h 13"/>
                      <a:gd name="T58" fmla="*/ 1 w 8"/>
                      <a:gd name="T59" fmla="*/ 9 h 13"/>
                      <a:gd name="T60" fmla="*/ 1 w 8"/>
                      <a:gd name="T61" fmla="*/ 9 h 13"/>
                      <a:gd name="T62" fmla="*/ 1 w 8"/>
                      <a:gd name="T63" fmla="*/ 10 h 13"/>
                      <a:gd name="T64" fmla="*/ 1 w 8"/>
                      <a:gd name="T65" fmla="*/ 11 h 13"/>
                      <a:gd name="T66" fmla="*/ 2 w 8"/>
                      <a:gd name="T67" fmla="*/ 11 h 13"/>
                      <a:gd name="T68" fmla="*/ 2 w 8"/>
                      <a:gd name="T69" fmla="*/ 12 h 13"/>
                      <a:gd name="T70" fmla="*/ 2 w 8"/>
                      <a:gd name="T71" fmla="*/ 12 h 13"/>
                      <a:gd name="T72" fmla="*/ 2 w 8"/>
                      <a:gd name="T73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13">
                        <a:moveTo>
                          <a:pt x="2" y="13"/>
                        </a:moveTo>
                        <a:lnTo>
                          <a:pt x="2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0" y="10"/>
                        </a:lnTo>
                        <a:lnTo>
                          <a:pt x="1" y="9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4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2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2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1" y="9"/>
                        </a:lnTo>
                        <a:lnTo>
                          <a:pt x="1" y="9"/>
                        </a:lnTo>
                        <a:lnTo>
                          <a:pt x="1" y="10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3" name="Freeform 459"/>
                  <p:cNvSpPr>
                    <a:spLocks/>
                  </p:cNvSpPr>
                  <p:nvPr/>
                </p:nvSpPr>
                <p:spPr bwMode="auto">
                  <a:xfrm>
                    <a:off x="2575" y="3233"/>
                    <a:ext cx="54" cy="36"/>
                  </a:xfrm>
                  <a:custGeom>
                    <a:avLst/>
                    <a:gdLst>
                      <a:gd name="T0" fmla="*/ 9 w 9"/>
                      <a:gd name="T1" fmla="*/ 6 h 6"/>
                      <a:gd name="T2" fmla="*/ 9 w 9"/>
                      <a:gd name="T3" fmla="*/ 6 h 6"/>
                      <a:gd name="T4" fmla="*/ 8 w 9"/>
                      <a:gd name="T5" fmla="*/ 5 h 6"/>
                      <a:gd name="T6" fmla="*/ 8 w 9"/>
                      <a:gd name="T7" fmla="*/ 5 h 6"/>
                      <a:gd name="T8" fmla="*/ 7 w 9"/>
                      <a:gd name="T9" fmla="*/ 5 h 6"/>
                      <a:gd name="T10" fmla="*/ 6 w 9"/>
                      <a:gd name="T11" fmla="*/ 5 h 6"/>
                      <a:gd name="T12" fmla="*/ 6 w 9"/>
                      <a:gd name="T13" fmla="*/ 5 h 6"/>
                      <a:gd name="T14" fmla="*/ 5 w 9"/>
                      <a:gd name="T15" fmla="*/ 4 h 6"/>
                      <a:gd name="T16" fmla="*/ 5 w 9"/>
                      <a:gd name="T17" fmla="*/ 4 h 6"/>
                      <a:gd name="T18" fmla="*/ 4 w 9"/>
                      <a:gd name="T19" fmla="*/ 4 h 6"/>
                      <a:gd name="T20" fmla="*/ 3 w 9"/>
                      <a:gd name="T21" fmla="*/ 3 h 6"/>
                      <a:gd name="T22" fmla="*/ 3 w 9"/>
                      <a:gd name="T23" fmla="*/ 3 h 6"/>
                      <a:gd name="T24" fmla="*/ 2 w 9"/>
                      <a:gd name="T25" fmla="*/ 3 h 6"/>
                      <a:gd name="T26" fmla="*/ 2 w 9"/>
                      <a:gd name="T27" fmla="*/ 2 h 6"/>
                      <a:gd name="T28" fmla="*/ 1 w 9"/>
                      <a:gd name="T29" fmla="*/ 2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0 w 9"/>
                      <a:gd name="T35" fmla="*/ 1 h 6"/>
                      <a:gd name="T36" fmla="*/ 0 w 9"/>
                      <a:gd name="T37" fmla="*/ 0 h 6"/>
                      <a:gd name="T38" fmla="*/ 1 w 9"/>
                      <a:gd name="T39" fmla="*/ 0 h 6"/>
                      <a:gd name="T40" fmla="*/ 1 w 9"/>
                      <a:gd name="T41" fmla="*/ 1 h 6"/>
                      <a:gd name="T42" fmla="*/ 2 w 9"/>
                      <a:gd name="T43" fmla="*/ 1 h 6"/>
                      <a:gd name="T44" fmla="*/ 2 w 9"/>
                      <a:gd name="T45" fmla="*/ 1 h 6"/>
                      <a:gd name="T46" fmla="*/ 3 w 9"/>
                      <a:gd name="T47" fmla="*/ 2 h 6"/>
                      <a:gd name="T48" fmla="*/ 3 w 9"/>
                      <a:gd name="T49" fmla="*/ 2 h 6"/>
                      <a:gd name="T50" fmla="*/ 4 w 9"/>
                      <a:gd name="T51" fmla="*/ 3 h 6"/>
                      <a:gd name="T52" fmla="*/ 4 w 9"/>
                      <a:gd name="T53" fmla="*/ 3 h 6"/>
                      <a:gd name="T54" fmla="*/ 5 w 9"/>
                      <a:gd name="T55" fmla="*/ 3 h 6"/>
                      <a:gd name="T56" fmla="*/ 6 w 9"/>
                      <a:gd name="T57" fmla="*/ 4 h 6"/>
                      <a:gd name="T58" fmla="*/ 6 w 9"/>
                      <a:gd name="T59" fmla="*/ 4 h 6"/>
                      <a:gd name="T60" fmla="*/ 7 w 9"/>
                      <a:gd name="T61" fmla="*/ 4 h 6"/>
                      <a:gd name="T62" fmla="*/ 7 w 9"/>
                      <a:gd name="T63" fmla="*/ 4 h 6"/>
                      <a:gd name="T64" fmla="*/ 8 w 9"/>
                      <a:gd name="T65" fmla="*/ 5 h 6"/>
                      <a:gd name="T66" fmla="*/ 8 w 9"/>
                      <a:gd name="T67" fmla="*/ 5 h 6"/>
                      <a:gd name="T68" fmla="*/ 9 w 9"/>
                      <a:gd name="T69" fmla="*/ 5 h 6"/>
                      <a:gd name="T70" fmla="*/ 9 w 9"/>
                      <a:gd name="T71" fmla="*/ 5 h 6"/>
                      <a:gd name="T72" fmla="*/ 9 w 9"/>
                      <a:gd name="T7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" h="6">
                        <a:moveTo>
                          <a:pt x="9" y="6"/>
                        </a:moveTo>
                        <a:lnTo>
                          <a:pt x="9" y="6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7" y="5"/>
                        </a:lnTo>
                        <a:lnTo>
                          <a:pt x="6" y="5"/>
                        </a:lnTo>
                        <a:lnTo>
                          <a:pt x="6" y="5"/>
                        </a:lnTo>
                        <a:lnTo>
                          <a:pt x="5" y="4"/>
                        </a:lnTo>
                        <a:lnTo>
                          <a:pt x="5" y="4"/>
                        </a:lnTo>
                        <a:lnTo>
                          <a:pt x="4" y="4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5" y="3"/>
                        </a:lnTo>
                        <a:lnTo>
                          <a:pt x="6" y="4"/>
                        </a:lnTo>
                        <a:lnTo>
                          <a:pt x="6" y="4"/>
                        </a:lnTo>
                        <a:lnTo>
                          <a:pt x="7" y="4"/>
                        </a:lnTo>
                        <a:lnTo>
                          <a:pt x="7" y="4"/>
                        </a:lnTo>
                        <a:lnTo>
                          <a:pt x="8" y="5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9" y="5"/>
                        </a:lnTo>
                        <a:lnTo>
                          <a:pt x="9" y="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4" name="Freeform 460"/>
                  <p:cNvSpPr>
                    <a:spLocks/>
                  </p:cNvSpPr>
                  <p:nvPr/>
                </p:nvSpPr>
                <p:spPr bwMode="auto">
                  <a:xfrm>
                    <a:off x="2629" y="3251"/>
                    <a:ext cx="24" cy="18"/>
                  </a:xfrm>
                  <a:custGeom>
                    <a:avLst/>
                    <a:gdLst>
                      <a:gd name="T0" fmla="*/ 4 w 4"/>
                      <a:gd name="T1" fmla="*/ 1 h 3"/>
                      <a:gd name="T2" fmla="*/ 4 w 4"/>
                      <a:gd name="T3" fmla="*/ 1 h 3"/>
                      <a:gd name="T4" fmla="*/ 4 w 4"/>
                      <a:gd name="T5" fmla="*/ 1 h 3"/>
                      <a:gd name="T6" fmla="*/ 4 w 4"/>
                      <a:gd name="T7" fmla="*/ 1 h 3"/>
                      <a:gd name="T8" fmla="*/ 3 w 4"/>
                      <a:gd name="T9" fmla="*/ 1 h 3"/>
                      <a:gd name="T10" fmla="*/ 3 w 4"/>
                      <a:gd name="T11" fmla="*/ 1 h 3"/>
                      <a:gd name="T12" fmla="*/ 3 w 4"/>
                      <a:gd name="T13" fmla="*/ 1 h 3"/>
                      <a:gd name="T14" fmla="*/ 3 w 4"/>
                      <a:gd name="T15" fmla="*/ 1 h 3"/>
                      <a:gd name="T16" fmla="*/ 2 w 4"/>
                      <a:gd name="T17" fmla="*/ 2 h 3"/>
                      <a:gd name="T18" fmla="*/ 2 w 4"/>
                      <a:gd name="T19" fmla="*/ 2 h 3"/>
                      <a:gd name="T20" fmla="*/ 2 w 4"/>
                      <a:gd name="T21" fmla="*/ 2 h 3"/>
                      <a:gd name="T22" fmla="*/ 2 w 4"/>
                      <a:gd name="T23" fmla="*/ 2 h 3"/>
                      <a:gd name="T24" fmla="*/ 1 w 4"/>
                      <a:gd name="T25" fmla="*/ 2 h 3"/>
                      <a:gd name="T26" fmla="*/ 1 w 4"/>
                      <a:gd name="T27" fmla="*/ 2 h 3"/>
                      <a:gd name="T28" fmla="*/ 1 w 4"/>
                      <a:gd name="T29" fmla="*/ 2 h 3"/>
                      <a:gd name="T30" fmla="*/ 0 w 4"/>
                      <a:gd name="T31" fmla="*/ 2 h 3"/>
                      <a:gd name="T32" fmla="*/ 0 w 4"/>
                      <a:gd name="T33" fmla="*/ 2 h 3"/>
                      <a:gd name="T34" fmla="*/ 0 w 4"/>
                      <a:gd name="T35" fmla="*/ 3 h 3"/>
                      <a:gd name="T36" fmla="*/ 0 w 4"/>
                      <a:gd name="T37" fmla="*/ 2 h 3"/>
                      <a:gd name="T38" fmla="*/ 0 w 4"/>
                      <a:gd name="T39" fmla="*/ 2 h 3"/>
                      <a:gd name="T40" fmla="*/ 0 w 4"/>
                      <a:gd name="T41" fmla="*/ 2 h 3"/>
                      <a:gd name="T42" fmla="*/ 0 w 4"/>
                      <a:gd name="T43" fmla="*/ 2 h 3"/>
                      <a:gd name="T44" fmla="*/ 1 w 4"/>
                      <a:gd name="T45" fmla="*/ 1 h 3"/>
                      <a:gd name="T46" fmla="*/ 1 w 4"/>
                      <a:gd name="T47" fmla="*/ 1 h 3"/>
                      <a:gd name="T48" fmla="*/ 1 w 4"/>
                      <a:gd name="T49" fmla="*/ 1 h 3"/>
                      <a:gd name="T50" fmla="*/ 1 w 4"/>
                      <a:gd name="T51" fmla="*/ 1 h 3"/>
                      <a:gd name="T52" fmla="*/ 2 w 4"/>
                      <a:gd name="T53" fmla="*/ 1 h 3"/>
                      <a:gd name="T54" fmla="*/ 2 w 4"/>
                      <a:gd name="T55" fmla="*/ 1 h 3"/>
                      <a:gd name="T56" fmla="*/ 2 w 4"/>
                      <a:gd name="T57" fmla="*/ 1 h 3"/>
                      <a:gd name="T58" fmla="*/ 2 w 4"/>
                      <a:gd name="T59" fmla="*/ 1 h 3"/>
                      <a:gd name="T60" fmla="*/ 3 w 4"/>
                      <a:gd name="T61" fmla="*/ 1 h 3"/>
                      <a:gd name="T62" fmla="*/ 3 w 4"/>
                      <a:gd name="T63" fmla="*/ 1 h 3"/>
                      <a:gd name="T64" fmla="*/ 3 w 4"/>
                      <a:gd name="T65" fmla="*/ 0 h 3"/>
                      <a:gd name="T66" fmla="*/ 3 w 4"/>
                      <a:gd name="T67" fmla="*/ 0 h 3"/>
                      <a:gd name="T68" fmla="*/ 4 w 4"/>
                      <a:gd name="T69" fmla="*/ 0 h 3"/>
                      <a:gd name="T70" fmla="*/ 4 w 4"/>
                      <a:gd name="T71" fmla="*/ 0 h 3"/>
                      <a:gd name="T72" fmla="*/ 4 w 4"/>
                      <a:gd name="T73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" h="3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5" name="Freeform 461"/>
                  <p:cNvSpPr>
                    <a:spLocks/>
                  </p:cNvSpPr>
                  <p:nvPr/>
                </p:nvSpPr>
                <p:spPr bwMode="auto">
                  <a:xfrm>
                    <a:off x="2653" y="3239"/>
                    <a:ext cx="18" cy="18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3 w 3"/>
                      <a:gd name="T3" fmla="*/ 1 h 3"/>
                      <a:gd name="T4" fmla="*/ 3 w 3"/>
                      <a:gd name="T5" fmla="*/ 1 h 3"/>
                      <a:gd name="T6" fmla="*/ 3 w 3"/>
                      <a:gd name="T7" fmla="*/ 1 h 3"/>
                      <a:gd name="T8" fmla="*/ 3 w 3"/>
                      <a:gd name="T9" fmla="*/ 2 h 3"/>
                      <a:gd name="T10" fmla="*/ 3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2 h 3"/>
                      <a:gd name="T18" fmla="*/ 2 w 3"/>
                      <a:gd name="T19" fmla="*/ 2 h 3"/>
                      <a:gd name="T20" fmla="*/ 2 w 3"/>
                      <a:gd name="T21" fmla="*/ 2 h 3"/>
                      <a:gd name="T22" fmla="*/ 1 w 3"/>
                      <a:gd name="T23" fmla="*/ 2 h 3"/>
                      <a:gd name="T24" fmla="*/ 1 w 3"/>
                      <a:gd name="T25" fmla="*/ 2 h 3"/>
                      <a:gd name="T26" fmla="*/ 1 w 3"/>
                      <a:gd name="T27" fmla="*/ 3 h 3"/>
                      <a:gd name="T28" fmla="*/ 1 w 3"/>
                      <a:gd name="T29" fmla="*/ 3 h 3"/>
                      <a:gd name="T30" fmla="*/ 1 w 3"/>
                      <a:gd name="T31" fmla="*/ 3 h 3"/>
                      <a:gd name="T32" fmla="*/ 0 w 3"/>
                      <a:gd name="T33" fmla="*/ 3 h 3"/>
                      <a:gd name="T34" fmla="*/ 0 w 3"/>
                      <a:gd name="T35" fmla="*/ 3 h 3"/>
                      <a:gd name="T36" fmla="*/ 0 w 3"/>
                      <a:gd name="T37" fmla="*/ 2 h 3"/>
                      <a:gd name="T38" fmla="*/ 0 w 3"/>
                      <a:gd name="T39" fmla="*/ 2 h 3"/>
                      <a:gd name="T40" fmla="*/ 0 w 3"/>
                      <a:gd name="T41" fmla="*/ 2 h 3"/>
                      <a:gd name="T42" fmla="*/ 0 w 3"/>
                      <a:gd name="T43" fmla="*/ 2 h 3"/>
                      <a:gd name="T44" fmla="*/ 1 w 3"/>
                      <a:gd name="T45" fmla="*/ 2 h 3"/>
                      <a:gd name="T46" fmla="*/ 1 w 3"/>
                      <a:gd name="T47" fmla="*/ 2 h 3"/>
                      <a:gd name="T48" fmla="*/ 1 w 3"/>
                      <a:gd name="T49" fmla="*/ 2 h 3"/>
                      <a:gd name="T50" fmla="*/ 1 w 3"/>
                      <a:gd name="T51" fmla="*/ 2 h 3"/>
                      <a:gd name="T52" fmla="*/ 1 w 3"/>
                      <a:gd name="T53" fmla="*/ 1 h 3"/>
                      <a:gd name="T54" fmla="*/ 2 w 3"/>
                      <a:gd name="T55" fmla="*/ 1 h 3"/>
                      <a:gd name="T56" fmla="*/ 2 w 3"/>
                      <a:gd name="T57" fmla="*/ 1 h 3"/>
                      <a:gd name="T58" fmla="*/ 2 w 3"/>
                      <a:gd name="T59" fmla="*/ 1 h 3"/>
                      <a:gd name="T60" fmla="*/ 2 w 3"/>
                      <a:gd name="T61" fmla="*/ 1 h 3"/>
                      <a:gd name="T62" fmla="*/ 2 w 3"/>
                      <a:gd name="T63" fmla="*/ 1 h 3"/>
                      <a:gd name="T64" fmla="*/ 3 w 3"/>
                      <a:gd name="T65" fmla="*/ 1 h 3"/>
                      <a:gd name="T66" fmla="*/ 3 w 3"/>
                      <a:gd name="T67" fmla="*/ 1 h 3"/>
                      <a:gd name="T68" fmla="*/ 3 w 3"/>
                      <a:gd name="T69" fmla="*/ 1 h 3"/>
                      <a:gd name="T70" fmla="*/ 3 w 3"/>
                      <a:gd name="T71" fmla="*/ 1 h 3"/>
                      <a:gd name="T72" fmla="*/ 3 w 3"/>
                      <a:gd name="T7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6" name="Freeform 462"/>
                  <p:cNvSpPr>
                    <a:spLocks/>
                  </p:cNvSpPr>
                  <p:nvPr/>
                </p:nvSpPr>
                <p:spPr bwMode="auto">
                  <a:xfrm>
                    <a:off x="2623" y="3233"/>
                    <a:ext cx="48" cy="12"/>
                  </a:xfrm>
                  <a:custGeom>
                    <a:avLst/>
                    <a:gdLst>
                      <a:gd name="T0" fmla="*/ 1 w 8"/>
                      <a:gd name="T1" fmla="*/ 0 h 2"/>
                      <a:gd name="T2" fmla="*/ 1 w 8"/>
                      <a:gd name="T3" fmla="*/ 0 h 2"/>
                      <a:gd name="T4" fmla="*/ 1 w 8"/>
                      <a:gd name="T5" fmla="*/ 0 h 2"/>
                      <a:gd name="T6" fmla="*/ 2 w 8"/>
                      <a:gd name="T7" fmla="*/ 0 h 2"/>
                      <a:gd name="T8" fmla="*/ 2 w 8"/>
                      <a:gd name="T9" fmla="*/ 1 h 2"/>
                      <a:gd name="T10" fmla="*/ 2 w 8"/>
                      <a:gd name="T11" fmla="*/ 1 h 2"/>
                      <a:gd name="T12" fmla="*/ 3 w 8"/>
                      <a:gd name="T13" fmla="*/ 1 h 2"/>
                      <a:gd name="T14" fmla="*/ 3 w 8"/>
                      <a:gd name="T15" fmla="*/ 1 h 2"/>
                      <a:gd name="T16" fmla="*/ 4 w 8"/>
                      <a:gd name="T17" fmla="*/ 1 h 2"/>
                      <a:gd name="T18" fmla="*/ 4 w 8"/>
                      <a:gd name="T19" fmla="*/ 1 h 2"/>
                      <a:gd name="T20" fmla="*/ 5 w 8"/>
                      <a:gd name="T21" fmla="*/ 1 h 2"/>
                      <a:gd name="T22" fmla="*/ 5 w 8"/>
                      <a:gd name="T23" fmla="*/ 1 h 2"/>
                      <a:gd name="T24" fmla="*/ 6 w 8"/>
                      <a:gd name="T25" fmla="*/ 1 h 2"/>
                      <a:gd name="T26" fmla="*/ 6 w 8"/>
                      <a:gd name="T27" fmla="*/ 1 h 2"/>
                      <a:gd name="T28" fmla="*/ 7 w 8"/>
                      <a:gd name="T29" fmla="*/ 1 h 2"/>
                      <a:gd name="T30" fmla="*/ 7 w 8"/>
                      <a:gd name="T31" fmla="*/ 1 h 2"/>
                      <a:gd name="T32" fmla="*/ 8 w 8"/>
                      <a:gd name="T33" fmla="*/ 1 h 2"/>
                      <a:gd name="T34" fmla="*/ 8 w 8"/>
                      <a:gd name="T35" fmla="*/ 1 h 2"/>
                      <a:gd name="T36" fmla="*/ 8 w 8"/>
                      <a:gd name="T37" fmla="*/ 2 h 2"/>
                      <a:gd name="T38" fmla="*/ 8 w 8"/>
                      <a:gd name="T39" fmla="*/ 2 h 2"/>
                      <a:gd name="T40" fmla="*/ 7 w 8"/>
                      <a:gd name="T41" fmla="*/ 2 h 2"/>
                      <a:gd name="T42" fmla="*/ 7 w 8"/>
                      <a:gd name="T43" fmla="*/ 2 h 2"/>
                      <a:gd name="T44" fmla="*/ 6 w 8"/>
                      <a:gd name="T45" fmla="*/ 2 h 2"/>
                      <a:gd name="T46" fmla="*/ 6 w 8"/>
                      <a:gd name="T47" fmla="*/ 2 h 2"/>
                      <a:gd name="T48" fmla="*/ 5 w 8"/>
                      <a:gd name="T49" fmla="*/ 2 h 2"/>
                      <a:gd name="T50" fmla="*/ 5 w 8"/>
                      <a:gd name="T51" fmla="*/ 2 h 2"/>
                      <a:gd name="T52" fmla="*/ 4 w 8"/>
                      <a:gd name="T53" fmla="*/ 2 h 2"/>
                      <a:gd name="T54" fmla="*/ 4 w 8"/>
                      <a:gd name="T55" fmla="*/ 2 h 2"/>
                      <a:gd name="T56" fmla="*/ 3 w 8"/>
                      <a:gd name="T57" fmla="*/ 2 h 2"/>
                      <a:gd name="T58" fmla="*/ 3 w 8"/>
                      <a:gd name="T59" fmla="*/ 2 h 2"/>
                      <a:gd name="T60" fmla="*/ 2 w 8"/>
                      <a:gd name="T61" fmla="*/ 1 h 2"/>
                      <a:gd name="T62" fmla="*/ 2 w 8"/>
                      <a:gd name="T63" fmla="*/ 1 h 2"/>
                      <a:gd name="T64" fmla="*/ 1 w 8"/>
                      <a:gd name="T65" fmla="*/ 1 h 2"/>
                      <a:gd name="T66" fmla="*/ 1 w 8"/>
                      <a:gd name="T67" fmla="*/ 1 h 2"/>
                      <a:gd name="T68" fmla="*/ 0 w 8"/>
                      <a:gd name="T69" fmla="*/ 1 h 2"/>
                      <a:gd name="T70" fmla="*/ 0 w 8"/>
                      <a:gd name="T71" fmla="*/ 1 h 2"/>
                      <a:gd name="T72" fmla="*/ 1 w 8"/>
                      <a:gd name="T7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" h="2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7" name="Freeform 463"/>
                  <p:cNvSpPr>
                    <a:spLocks/>
                  </p:cNvSpPr>
                  <p:nvPr/>
                </p:nvSpPr>
                <p:spPr bwMode="auto">
                  <a:xfrm>
                    <a:off x="2599" y="3209"/>
                    <a:ext cx="30" cy="30"/>
                  </a:xfrm>
                  <a:custGeom>
                    <a:avLst/>
                    <a:gdLst>
                      <a:gd name="T0" fmla="*/ 1 w 5"/>
                      <a:gd name="T1" fmla="*/ 0 h 5"/>
                      <a:gd name="T2" fmla="*/ 1 w 5"/>
                      <a:gd name="T3" fmla="*/ 0 h 5"/>
                      <a:gd name="T4" fmla="*/ 1 w 5"/>
                      <a:gd name="T5" fmla="*/ 0 h 5"/>
                      <a:gd name="T6" fmla="*/ 1 w 5"/>
                      <a:gd name="T7" fmla="*/ 1 h 5"/>
                      <a:gd name="T8" fmla="*/ 2 w 5"/>
                      <a:gd name="T9" fmla="*/ 2 h 5"/>
                      <a:gd name="T10" fmla="*/ 2 w 5"/>
                      <a:gd name="T11" fmla="*/ 2 h 5"/>
                      <a:gd name="T12" fmla="*/ 3 w 5"/>
                      <a:gd name="T13" fmla="*/ 3 h 5"/>
                      <a:gd name="T14" fmla="*/ 4 w 5"/>
                      <a:gd name="T15" fmla="*/ 3 h 5"/>
                      <a:gd name="T16" fmla="*/ 4 w 5"/>
                      <a:gd name="T17" fmla="*/ 4 h 5"/>
                      <a:gd name="T18" fmla="*/ 5 w 5"/>
                      <a:gd name="T19" fmla="*/ 4 h 5"/>
                      <a:gd name="T20" fmla="*/ 4 w 5"/>
                      <a:gd name="T21" fmla="*/ 5 h 5"/>
                      <a:gd name="T22" fmla="*/ 4 w 5"/>
                      <a:gd name="T23" fmla="*/ 4 h 5"/>
                      <a:gd name="T24" fmla="*/ 3 w 5"/>
                      <a:gd name="T25" fmla="*/ 4 h 5"/>
                      <a:gd name="T26" fmla="*/ 2 w 5"/>
                      <a:gd name="T27" fmla="*/ 3 h 5"/>
                      <a:gd name="T28" fmla="*/ 2 w 5"/>
                      <a:gd name="T29" fmla="*/ 3 h 5"/>
                      <a:gd name="T30" fmla="*/ 1 w 5"/>
                      <a:gd name="T31" fmla="*/ 2 h 5"/>
                      <a:gd name="T32" fmla="*/ 1 w 5"/>
                      <a:gd name="T33" fmla="*/ 2 h 5"/>
                      <a:gd name="T34" fmla="*/ 0 w 5"/>
                      <a:gd name="T35" fmla="*/ 1 h 5"/>
                      <a:gd name="T36" fmla="*/ 0 w 5"/>
                      <a:gd name="T37" fmla="*/ 0 h 5"/>
                      <a:gd name="T38" fmla="*/ 0 w 5"/>
                      <a:gd name="T39" fmla="*/ 0 h 5"/>
                      <a:gd name="T40" fmla="*/ 1 w 5"/>
                      <a:gd name="T4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" h="5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4"/>
                        </a:lnTo>
                        <a:lnTo>
                          <a:pt x="5" y="4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3" y="4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8" name="Freeform 464"/>
                  <p:cNvSpPr>
                    <a:spLocks/>
                  </p:cNvSpPr>
                  <p:nvPr/>
                </p:nvSpPr>
                <p:spPr bwMode="auto">
                  <a:xfrm>
                    <a:off x="2599" y="3173"/>
                    <a:ext cx="18" cy="36"/>
                  </a:xfrm>
                  <a:custGeom>
                    <a:avLst/>
                    <a:gdLst>
                      <a:gd name="T0" fmla="*/ 3 w 3"/>
                      <a:gd name="T1" fmla="*/ 0 h 6"/>
                      <a:gd name="T2" fmla="*/ 3 w 3"/>
                      <a:gd name="T3" fmla="*/ 0 h 6"/>
                      <a:gd name="T4" fmla="*/ 2 w 3"/>
                      <a:gd name="T5" fmla="*/ 1 h 6"/>
                      <a:gd name="T6" fmla="*/ 2 w 3"/>
                      <a:gd name="T7" fmla="*/ 1 h 6"/>
                      <a:gd name="T8" fmla="*/ 2 w 3"/>
                      <a:gd name="T9" fmla="*/ 1 h 6"/>
                      <a:gd name="T10" fmla="*/ 2 w 3"/>
                      <a:gd name="T11" fmla="*/ 2 h 6"/>
                      <a:gd name="T12" fmla="*/ 2 w 3"/>
                      <a:gd name="T13" fmla="*/ 2 h 6"/>
                      <a:gd name="T14" fmla="*/ 2 w 3"/>
                      <a:gd name="T15" fmla="*/ 2 h 6"/>
                      <a:gd name="T16" fmla="*/ 1 w 3"/>
                      <a:gd name="T17" fmla="*/ 3 h 6"/>
                      <a:gd name="T18" fmla="*/ 1 w 3"/>
                      <a:gd name="T19" fmla="*/ 3 h 6"/>
                      <a:gd name="T20" fmla="*/ 1 w 3"/>
                      <a:gd name="T21" fmla="*/ 4 h 6"/>
                      <a:gd name="T22" fmla="*/ 1 w 3"/>
                      <a:gd name="T23" fmla="*/ 4 h 6"/>
                      <a:gd name="T24" fmla="*/ 1 w 3"/>
                      <a:gd name="T25" fmla="*/ 4 h 6"/>
                      <a:gd name="T26" fmla="*/ 1 w 3"/>
                      <a:gd name="T27" fmla="*/ 5 h 6"/>
                      <a:gd name="T28" fmla="*/ 1 w 3"/>
                      <a:gd name="T29" fmla="*/ 5 h 6"/>
                      <a:gd name="T30" fmla="*/ 1 w 3"/>
                      <a:gd name="T31" fmla="*/ 5 h 6"/>
                      <a:gd name="T32" fmla="*/ 1 w 3"/>
                      <a:gd name="T33" fmla="*/ 6 h 6"/>
                      <a:gd name="T34" fmla="*/ 1 w 3"/>
                      <a:gd name="T35" fmla="*/ 6 h 6"/>
                      <a:gd name="T36" fmla="*/ 0 w 3"/>
                      <a:gd name="T37" fmla="*/ 6 h 6"/>
                      <a:gd name="T38" fmla="*/ 0 w 3"/>
                      <a:gd name="T39" fmla="*/ 6 h 6"/>
                      <a:gd name="T40" fmla="*/ 0 w 3"/>
                      <a:gd name="T41" fmla="*/ 5 h 6"/>
                      <a:gd name="T42" fmla="*/ 0 w 3"/>
                      <a:gd name="T43" fmla="*/ 5 h 6"/>
                      <a:gd name="T44" fmla="*/ 0 w 3"/>
                      <a:gd name="T45" fmla="*/ 5 h 6"/>
                      <a:gd name="T46" fmla="*/ 0 w 3"/>
                      <a:gd name="T47" fmla="*/ 4 h 6"/>
                      <a:gd name="T48" fmla="*/ 0 w 3"/>
                      <a:gd name="T49" fmla="*/ 4 h 6"/>
                      <a:gd name="T50" fmla="*/ 0 w 3"/>
                      <a:gd name="T51" fmla="*/ 3 h 6"/>
                      <a:gd name="T52" fmla="*/ 0 w 3"/>
                      <a:gd name="T53" fmla="*/ 3 h 6"/>
                      <a:gd name="T54" fmla="*/ 1 w 3"/>
                      <a:gd name="T55" fmla="*/ 2 h 6"/>
                      <a:gd name="T56" fmla="*/ 1 w 3"/>
                      <a:gd name="T57" fmla="*/ 2 h 6"/>
                      <a:gd name="T58" fmla="*/ 1 w 3"/>
                      <a:gd name="T59" fmla="*/ 2 h 6"/>
                      <a:gd name="T60" fmla="*/ 1 w 3"/>
                      <a:gd name="T61" fmla="*/ 1 h 6"/>
                      <a:gd name="T62" fmla="*/ 1 w 3"/>
                      <a:gd name="T63" fmla="*/ 1 h 6"/>
                      <a:gd name="T64" fmla="*/ 2 w 3"/>
                      <a:gd name="T65" fmla="*/ 1 h 6"/>
                      <a:gd name="T66" fmla="*/ 2 w 3"/>
                      <a:gd name="T67" fmla="*/ 0 h 6"/>
                      <a:gd name="T68" fmla="*/ 2 w 3"/>
                      <a:gd name="T69" fmla="*/ 0 h 6"/>
                      <a:gd name="T70" fmla="*/ 2 w 3"/>
                      <a:gd name="T71" fmla="*/ 0 h 6"/>
                      <a:gd name="T72" fmla="*/ 3 w 3"/>
                      <a:gd name="T7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" h="6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09" name="Freeform 465"/>
                  <p:cNvSpPr>
                    <a:spLocks/>
                  </p:cNvSpPr>
                  <p:nvPr/>
                </p:nvSpPr>
                <p:spPr bwMode="auto">
                  <a:xfrm>
                    <a:off x="2611" y="3149"/>
                    <a:ext cx="36" cy="24"/>
                  </a:xfrm>
                  <a:custGeom>
                    <a:avLst/>
                    <a:gdLst>
                      <a:gd name="T0" fmla="*/ 6 w 6"/>
                      <a:gd name="T1" fmla="*/ 1 h 4"/>
                      <a:gd name="T2" fmla="*/ 6 w 6"/>
                      <a:gd name="T3" fmla="*/ 1 h 4"/>
                      <a:gd name="T4" fmla="*/ 6 w 6"/>
                      <a:gd name="T5" fmla="*/ 1 h 4"/>
                      <a:gd name="T6" fmla="*/ 5 w 6"/>
                      <a:gd name="T7" fmla="*/ 1 h 4"/>
                      <a:gd name="T8" fmla="*/ 5 w 6"/>
                      <a:gd name="T9" fmla="*/ 1 h 4"/>
                      <a:gd name="T10" fmla="*/ 4 w 6"/>
                      <a:gd name="T11" fmla="*/ 1 h 4"/>
                      <a:gd name="T12" fmla="*/ 4 w 6"/>
                      <a:gd name="T13" fmla="*/ 1 h 4"/>
                      <a:gd name="T14" fmla="*/ 4 w 6"/>
                      <a:gd name="T15" fmla="*/ 2 h 4"/>
                      <a:gd name="T16" fmla="*/ 3 w 6"/>
                      <a:gd name="T17" fmla="*/ 2 h 4"/>
                      <a:gd name="T18" fmla="*/ 3 w 6"/>
                      <a:gd name="T19" fmla="*/ 2 h 4"/>
                      <a:gd name="T20" fmla="*/ 3 w 6"/>
                      <a:gd name="T21" fmla="*/ 2 h 4"/>
                      <a:gd name="T22" fmla="*/ 2 w 6"/>
                      <a:gd name="T23" fmla="*/ 3 h 4"/>
                      <a:gd name="T24" fmla="*/ 2 w 6"/>
                      <a:gd name="T25" fmla="*/ 3 h 4"/>
                      <a:gd name="T26" fmla="*/ 2 w 6"/>
                      <a:gd name="T27" fmla="*/ 3 h 4"/>
                      <a:gd name="T28" fmla="*/ 1 w 6"/>
                      <a:gd name="T29" fmla="*/ 4 h 4"/>
                      <a:gd name="T30" fmla="*/ 1 w 6"/>
                      <a:gd name="T31" fmla="*/ 4 h 4"/>
                      <a:gd name="T32" fmla="*/ 1 w 6"/>
                      <a:gd name="T33" fmla="*/ 4 h 4"/>
                      <a:gd name="T34" fmla="*/ 1 w 6"/>
                      <a:gd name="T35" fmla="*/ 4 h 4"/>
                      <a:gd name="T36" fmla="*/ 0 w 6"/>
                      <a:gd name="T37" fmla="*/ 4 h 4"/>
                      <a:gd name="T38" fmla="*/ 0 w 6"/>
                      <a:gd name="T39" fmla="*/ 4 h 4"/>
                      <a:gd name="T40" fmla="*/ 1 w 6"/>
                      <a:gd name="T41" fmla="*/ 3 h 4"/>
                      <a:gd name="T42" fmla="*/ 1 w 6"/>
                      <a:gd name="T43" fmla="*/ 3 h 4"/>
                      <a:gd name="T44" fmla="*/ 1 w 6"/>
                      <a:gd name="T45" fmla="*/ 3 h 4"/>
                      <a:gd name="T46" fmla="*/ 2 w 6"/>
                      <a:gd name="T47" fmla="*/ 2 h 4"/>
                      <a:gd name="T48" fmla="*/ 2 w 6"/>
                      <a:gd name="T49" fmla="*/ 2 h 4"/>
                      <a:gd name="T50" fmla="*/ 2 w 6"/>
                      <a:gd name="T51" fmla="*/ 2 h 4"/>
                      <a:gd name="T52" fmla="*/ 3 w 6"/>
                      <a:gd name="T53" fmla="*/ 1 h 4"/>
                      <a:gd name="T54" fmla="*/ 3 w 6"/>
                      <a:gd name="T55" fmla="*/ 1 h 4"/>
                      <a:gd name="T56" fmla="*/ 3 w 6"/>
                      <a:gd name="T57" fmla="*/ 1 h 4"/>
                      <a:gd name="T58" fmla="*/ 4 w 6"/>
                      <a:gd name="T59" fmla="*/ 1 h 4"/>
                      <a:gd name="T60" fmla="*/ 4 w 6"/>
                      <a:gd name="T61" fmla="*/ 0 h 4"/>
                      <a:gd name="T62" fmla="*/ 4 w 6"/>
                      <a:gd name="T63" fmla="*/ 0 h 4"/>
                      <a:gd name="T64" fmla="*/ 5 w 6"/>
                      <a:gd name="T65" fmla="*/ 0 h 4"/>
                      <a:gd name="T66" fmla="*/ 5 w 6"/>
                      <a:gd name="T67" fmla="*/ 0 h 4"/>
                      <a:gd name="T68" fmla="*/ 6 w 6"/>
                      <a:gd name="T69" fmla="*/ 0 h 4"/>
                      <a:gd name="T70" fmla="*/ 6 w 6"/>
                      <a:gd name="T71" fmla="*/ 0 h 4"/>
                      <a:gd name="T72" fmla="*/ 6 w 6"/>
                      <a:gd name="T73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" h="4">
                        <a:moveTo>
                          <a:pt x="6" y="1"/>
                        </a:move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0" name="Freeform 466"/>
                  <p:cNvSpPr>
                    <a:spLocks/>
                  </p:cNvSpPr>
                  <p:nvPr/>
                </p:nvSpPr>
                <p:spPr bwMode="auto">
                  <a:xfrm>
                    <a:off x="2647" y="3143"/>
                    <a:ext cx="60" cy="18"/>
                  </a:xfrm>
                  <a:custGeom>
                    <a:avLst/>
                    <a:gdLst>
                      <a:gd name="T0" fmla="*/ 9 w 10"/>
                      <a:gd name="T1" fmla="*/ 3 h 3"/>
                      <a:gd name="T2" fmla="*/ 9 w 10"/>
                      <a:gd name="T3" fmla="*/ 3 h 3"/>
                      <a:gd name="T4" fmla="*/ 9 w 10"/>
                      <a:gd name="T5" fmla="*/ 2 h 3"/>
                      <a:gd name="T6" fmla="*/ 8 w 10"/>
                      <a:gd name="T7" fmla="*/ 2 h 3"/>
                      <a:gd name="T8" fmla="*/ 8 w 10"/>
                      <a:gd name="T9" fmla="*/ 2 h 3"/>
                      <a:gd name="T10" fmla="*/ 7 w 10"/>
                      <a:gd name="T11" fmla="*/ 2 h 3"/>
                      <a:gd name="T12" fmla="*/ 6 w 10"/>
                      <a:gd name="T13" fmla="*/ 2 h 3"/>
                      <a:gd name="T14" fmla="*/ 6 w 10"/>
                      <a:gd name="T15" fmla="*/ 1 h 3"/>
                      <a:gd name="T16" fmla="*/ 5 w 10"/>
                      <a:gd name="T17" fmla="*/ 1 h 3"/>
                      <a:gd name="T18" fmla="*/ 5 w 10"/>
                      <a:gd name="T19" fmla="*/ 1 h 3"/>
                      <a:gd name="T20" fmla="*/ 4 w 10"/>
                      <a:gd name="T21" fmla="*/ 1 h 3"/>
                      <a:gd name="T22" fmla="*/ 4 w 10"/>
                      <a:gd name="T23" fmla="*/ 1 h 3"/>
                      <a:gd name="T24" fmla="*/ 3 w 10"/>
                      <a:gd name="T25" fmla="*/ 1 h 3"/>
                      <a:gd name="T26" fmla="*/ 2 w 10"/>
                      <a:gd name="T27" fmla="*/ 1 h 3"/>
                      <a:gd name="T28" fmla="*/ 2 w 10"/>
                      <a:gd name="T29" fmla="*/ 1 h 3"/>
                      <a:gd name="T30" fmla="*/ 1 w 10"/>
                      <a:gd name="T31" fmla="*/ 1 h 3"/>
                      <a:gd name="T32" fmla="*/ 1 w 10"/>
                      <a:gd name="T33" fmla="*/ 2 h 3"/>
                      <a:gd name="T34" fmla="*/ 0 w 10"/>
                      <a:gd name="T35" fmla="*/ 2 h 3"/>
                      <a:gd name="T36" fmla="*/ 0 w 10"/>
                      <a:gd name="T37" fmla="*/ 1 h 3"/>
                      <a:gd name="T38" fmla="*/ 0 w 10"/>
                      <a:gd name="T39" fmla="*/ 1 h 3"/>
                      <a:gd name="T40" fmla="*/ 1 w 10"/>
                      <a:gd name="T41" fmla="*/ 1 h 3"/>
                      <a:gd name="T42" fmla="*/ 2 w 10"/>
                      <a:gd name="T43" fmla="*/ 0 h 3"/>
                      <a:gd name="T44" fmla="*/ 2 w 10"/>
                      <a:gd name="T45" fmla="*/ 0 h 3"/>
                      <a:gd name="T46" fmla="*/ 3 w 10"/>
                      <a:gd name="T47" fmla="*/ 0 h 3"/>
                      <a:gd name="T48" fmla="*/ 4 w 10"/>
                      <a:gd name="T49" fmla="*/ 0 h 3"/>
                      <a:gd name="T50" fmla="*/ 4 w 10"/>
                      <a:gd name="T51" fmla="*/ 0 h 3"/>
                      <a:gd name="T52" fmla="*/ 5 w 10"/>
                      <a:gd name="T53" fmla="*/ 0 h 3"/>
                      <a:gd name="T54" fmla="*/ 5 w 10"/>
                      <a:gd name="T55" fmla="*/ 0 h 3"/>
                      <a:gd name="T56" fmla="*/ 6 w 10"/>
                      <a:gd name="T57" fmla="*/ 1 h 3"/>
                      <a:gd name="T58" fmla="*/ 7 w 10"/>
                      <a:gd name="T59" fmla="*/ 1 h 3"/>
                      <a:gd name="T60" fmla="*/ 7 w 10"/>
                      <a:gd name="T61" fmla="*/ 1 h 3"/>
                      <a:gd name="T62" fmla="*/ 8 w 10"/>
                      <a:gd name="T63" fmla="*/ 1 h 3"/>
                      <a:gd name="T64" fmla="*/ 8 w 10"/>
                      <a:gd name="T65" fmla="*/ 1 h 3"/>
                      <a:gd name="T66" fmla="*/ 9 w 10"/>
                      <a:gd name="T67" fmla="*/ 2 h 3"/>
                      <a:gd name="T68" fmla="*/ 10 w 10"/>
                      <a:gd name="T69" fmla="*/ 2 h 3"/>
                      <a:gd name="T70" fmla="*/ 10 w 10"/>
                      <a:gd name="T71" fmla="*/ 2 h 3"/>
                      <a:gd name="T72" fmla="*/ 9 w 10"/>
                      <a:gd name="T7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" h="3">
                        <a:moveTo>
                          <a:pt x="9" y="3"/>
                        </a:move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6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9" y="2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9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1" name="Freeform 467"/>
                  <p:cNvSpPr>
                    <a:spLocks/>
                  </p:cNvSpPr>
                  <p:nvPr/>
                </p:nvSpPr>
                <p:spPr bwMode="auto">
                  <a:xfrm>
                    <a:off x="2701" y="3155"/>
                    <a:ext cx="18" cy="42"/>
                  </a:xfrm>
                  <a:custGeom>
                    <a:avLst/>
                    <a:gdLst>
                      <a:gd name="T0" fmla="*/ 2 w 3"/>
                      <a:gd name="T1" fmla="*/ 7 h 7"/>
                      <a:gd name="T2" fmla="*/ 2 w 3"/>
                      <a:gd name="T3" fmla="*/ 7 h 7"/>
                      <a:gd name="T4" fmla="*/ 2 w 3"/>
                      <a:gd name="T5" fmla="*/ 6 h 7"/>
                      <a:gd name="T6" fmla="*/ 2 w 3"/>
                      <a:gd name="T7" fmla="*/ 5 h 7"/>
                      <a:gd name="T8" fmla="*/ 2 w 3"/>
                      <a:gd name="T9" fmla="*/ 4 h 7"/>
                      <a:gd name="T10" fmla="*/ 2 w 3"/>
                      <a:gd name="T11" fmla="*/ 3 h 7"/>
                      <a:gd name="T12" fmla="*/ 1 w 3"/>
                      <a:gd name="T13" fmla="*/ 3 h 7"/>
                      <a:gd name="T14" fmla="*/ 1 w 3"/>
                      <a:gd name="T15" fmla="*/ 2 h 7"/>
                      <a:gd name="T16" fmla="*/ 1 w 3"/>
                      <a:gd name="T17" fmla="*/ 1 h 7"/>
                      <a:gd name="T18" fmla="*/ 0 w 3"/>
                      <a:gd name="T19" fmla="*/ 1 h 7"/>
                      <a:gd name="T20" fmla="*/ 1 w 3"/>
                      <a:gd name="T21" fmla="*/ 0 h 7"/>
                      <a:gd name="T22" fmla="*/ 1 w 3"/>
                      <a:gd name="T23" fmla="*/ 1 h 7"/>
                      <a:gd name="T24" fmla="*/ 2 w 3"/>
                      <a:gd name="T25" fmla="*/ 1 h 7"/>
                      <a:gd name="T26" fmla="*/ 2 w 3"/>
                      <a:gd name="T27" fmla="*/ 2 h 7"/>
                      <a:gd name="T28" fmla="*/ 3 w 3"/>
                      <a:gd name="T29" fmla="*/ 3 h 7"/>
                      <a:gd name="T30" fmla="*/ 3 w 3"/>
                      <a:gd name="T31" fmla="*/ 4 h 7"/>
                      <a:gd name="T32" fmla="*/ 3 w 3"/>
                      <a:gd name="T33" fmla="*/ 5 h 7"/>
                      <a:gd name="T34" fmla="*/ 3 w 3"/>
                      <a:gd name="T35" fmla="*/ 6 h 7"/>
                      <a:gd name="T36" fmla="*/ 3 w 3"/>
                      <a:gd name="T37" fmla="*/ 7 h 7"/>
                      <a:gd name="T38" fmla="*/ 3 w 3"/>
                      <a:gd name="T39" fmla="*/ 7 h 7"/>
                      <a:gd name="T40" fmla="*/ 2 w 3"/>
                      <a:gd name="T41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7">
                        <a:moveTo>
                          <a:pt x="2" y="7"/>
                        </a:moveTo>
                        <a:lnTo>
                          <a:pt x="2" y="7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2" y="7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2" name="Freeform 468"/>
                  <p:cNvSpPr>
                    <a:spLocks/>
                  </p:cNvSpPr>
                  <p:nvPr/>
                </p:nvSpPr>
                <p:spPr bwMode="auto">
                  <a:xfrm>
                    <a:off x="2707" y="3197"/>
                    <a:ext cx="12" cy="36"/>
                  </a:xfrm>
                  <a:custGeom>
                    <a:avLst/>
                    <a:gdLst>
                      <a:gd name="T0" fmla="*/ 0 w 2"/>
                      <a:gd name="T1" fmla="*/ 6 h 6"/>
                      <a:gd name="T2" fmla="*/ 0 w 2"/>
                      <a:gd name="T3" fmla="*/ 5 h 6"/>
                      <a:gd name="T4" fmla="*/ 0 w 2"/>
                      <a:gd name="T5" fmla="*/ 5 h 6"/>
                      <a:gd name="T6" fmla="*/ 0 w 2"/>
                      <a:gd name="T7" fmla="*/ 4 h 6"/>
                      <a:gd name="T8" fmla="*/ 0 w 2"/>
                      <a:gd name="T9" fmla="*/ 4 h 6"/>
                      <a:gd name="T10" fmla="*/ 0 w 2"/>
                      <a:gd name="T11" fmla="*/ 4 h 6"/>
                      <a:gd name="T12" fmla="*/ 0 w 2"/>
                      <a:gd name="T13" fmla="*/ 4 h 6"/>
                      <a:gd name="T14" fmla="*/ 1 w 2"/>
                      <a:gd name="T15" fmla="*/ 3 h 6"/>
                      <a:gd name="T16" fmla="*/ 1 w 2"/>
                      <a:gd name="T17" fmla="*/ 3 h 6"/>
                      <a:gd name="T18" fmla="*/ 1 w 2"/>
                      <a:gd name="T19" fmla="*/ 2 h 6"/>
                      <a:gd name="T20" fmla="*/ 1 w 2"/>
                      <a:gd name="T21" fmla="*/ 2 h 6"/>
                      <a:gd name="T22" fmla="*/ 1 w 2"/>
                      <a:gd name="T23" fmla="*/ 2 h 6"/>
                      <a:gd name="T24" fmla="*/ 1 w 2"/>
                      <a:gd name="T25" fmla="*/ 1 h 6"/>
                      <a:gd name="T26" fmla="*/ 1 w 2"/>
                      <a:gd name="T27" fmla="*/ 1 h 6"/>
                      <a:gd name="T28" fmla="*/ 1 w 2"/>
                      <a:gd name="T29" fmla="*/ 1 h 6"/>
                      <a:gd name="T30" fmla="*/ 1 w 2"/>
                      <a:gd name="T31" fmla="*/ 0 h 6"/>
                      <a:gd name="T32" fmla="*/ 1 w 2"/>
                      <a:gd name="T33" fmla="*/ 0 h 6"/>
                      <a:gd name="T34" fmla="*/ 1 w 2"/>
                      <a:gd name="T35" fmla="*/ 0 h 6"/>
                      <a:gd name="T36" fmla="*/ 2 w 2"/>
                      <a:gd name="T37" fmla="*/ 0 h 6"/>
                      <a:gd name="T38" fmla="*/ 2 w 2"/>
                      <a:gd name="T39" fmla="*/ 0 h 6"/>
                      <a:gd name="T40" fmla="*/ 2 w 2"/>
                      <a:gd name="T41" fmla="*/ 0 h 6"/>
                      <a:gd name="T42" fmla="*/ 2 w 2"/>
                      <a:gd name="T43" fmla="*/ 1 h 6"/>
                      <a:gd name="T44" fmla="*/ 2 w 2"/>
                      <a:gd name="T45" fmla="*/ 1 h 6"/>
                      <a:gd name="T46" fmla="*/ 2 w 2"/>
                      <a:gd name="T47" fmla="*/ 2 h 6"/>
                      <a:gd name="T48" fmla="*/ 2 w 2"/>
                      <a:gd name="T49" fmla="*/ 2 h 6"/>
                      <a:gd name="T50" fmla="*/ 2 w 2"/>
                      <a:gd name="T51" fmla="*/ 2 h 6"/>
                      <a:gd name="T52" fmla="*/ 2 w 2"/>
                      <a:gd name="T53" fmla="*/ 3 h 6"/>
                      <a:gd name="T54" fmla="*/ 2 w 2"/>
                      <a:gd name="T55" fmla="*/ 3 h 6"/>
                      <a:gd name="T56" fmla="*/ 1 w 2"/>
                      <a:gd name="T57" fmla="*/ 4 h 6"/>
                      <a:gd name="T58" fmla="*/ 1 w 2"/>
                      <a:gd name="T59" fmla="*/ 4 h 6"/>
                      <a:gd name="T60" fmla="*/ 1 w 2"/>
                      <a:gd name="T61" fmla="*/ 4 h 6"/>
                      <a:gd name="T62" fmla="*/ 1 w 2"/>
                      <a:gd name="T63" fmla="*/ 5 h 6"/>
                      <a:gd name="T64" fmla="*/ 1 w 2"/>
                      <a:gd name="T65" fmla="*/ 5 h 6"/>
                      <a:gd name="T66" fmla="*/ 0 w 2"/>
                      <a:gd name="T67" fmla="*/ 5 h 6"/>
                      <a:gd name="T68" fmla="*/ 0 w 2"/>
                      <a:gd name="T69" fmla="*/ 5 h 6"/>
                      <a:gd name="T70" fmla="*/ 0 w 2"/>
                      <a:gd name="T71" fmla="*/ 5 h 6"/>
                      <a:gd name="T72" fmla="*/ 0 w 2"/>
                      <a:gd name="T73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2" h="6">
                        <a:moveTo>
                          <a:pt x="0" y="6"/>
                        </a:move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3" name="Freeform 469"/>
                  <p:cNvSpPr>
                    <a:spLocks/>
                  </p:cNvSpPr>
                  <p:nvPr/>
                </p:nvSpPr>
                <p:spPr bwMode="auto">
                  <a:xfrm>
                    <a:off x="2587" y="3059"/>
                    <a:ext cx="78" cy="96"/>
                  </a:xfrm>
                  <a:custGeom>
                    <a:avLst/>
                    <a:gdLst>
                      <a:gd name="T0" fmla="*/ 9 w 13"/>
                      <a:gd name="T1" fmla="*/ 0 h 16"/>
                      <a:gd name="T2" fmla="*/ 9 w 13"/>
                      <a:gd name="T3" fmla="*/ 0 h 16"/>
                      <a:gd name="T4" fmla="*/ 8 w 13"/>
                      <a:gd name="T5" fmla="*/ 0 h 16"/>
                      <a:gd name="T6" fmla="*/ 7 w 13"/>
                      <a:gd name="T7" fmla="*/ 0 h 16"/>
                      <a:gd name="T8" fmla="*/ 7 w 13"/>
                      <a:gd name="T9" fmla="*/ 0 h 16"/>
                      <a:gd name="T10" fmla="*/ 6 w 13"/>
                      <a:gd name="T11" fmla="*/ 0 h 16"/>
                      <a:gd name="T12" fmla="*/ 6 w 13"/>
                      <a:gd name="T13" fmla="*/ 0 h 16"/>
                      <a:gd name="T14" fmla="*/ 5 w 13"/>
                      <a:gd name="T15" fmla="*/ 0 h 16"/>
                      <a:gd name="T16" fmla="*/ 4 w 13"/>
                      <a:gd name="T17" fmla="*/ 0 h 16"/>
                      <a:gd name="T18" fmla="*/ 3 w 13"/>
                      <a:gd name="T19" fmla="*/ 1 h 16"/>
                      <a:gd name="T20" fmla="*/ 3 w 13"/>
                      <a:gd name="T21" fmla="*/ 1 h 16"/>
                      <a:gd name="T22" fmla="*/ 2 w 13"/>
                      <a:gd name="T23" fmla="*/ 1 h 16"/>
                      <a:gd name="T24" fmla="*/ 2 w 13"/>
                      <a:gd name="T25" fmla="*/ 2 h 16"/>
                      <a:gd name="T26" fmla="*/ 1 w 13"/>
                      <a:gd name="T27" fmla="*/ 2 h 16"/>
                      <a:gd name="T28" fmla="*/ 1 w 13"/>
                      <a:gd name="T29" fmla="*/ 3 h 16"/>
                      <a:gd name="T30" fmla="*/ 1 w 13"/>
                      <a:gd name="T31" fmla="*/ 3 h 16"/>
                      <a:gd name="T32" fmla="*/ 0 w 13"/>
                      <a:gd name="T33" fmla="*/ 3 h 16"/>
                      <a:gd name="T34" fmla="*/ 1 w 13"/>
                      <a:gd name="T35" fmla="*/ 5 h 16"/>
                      <a:gd name="T36" fmla="*/ 2 w 13"/>
                      <a:gd name="T37" fmla="*/ 7 h 16"/>
                      <a:gd name="T38" fmla="*/ 2 w 13"/>
                      <a:gd name="T39" fmla="*/ 8 h 16"/>
                      <a:gd name="T40" fmla="*/ 3 w 13"/>
                      <a:gd name="T41" fmla="*/ 10 h 16"/>
                      <a:gd name="T42" fmla="*/ 4 w 13"/>
                      <a:gd name="T43" fmla="*/ 11 h 16"/>
                      <a:gd name="T44" fmla="*/ 5 w 13"/>
                      <a:gd name="T45" fmla="*/ 13 h 16"/>
                      <a:gd name="T46" fmla="*/ 5 w 13"/>
                      <a:gd name="T47" fmla="*/ 14 h 16"/>
                      <a:gd name="T48" fmla="*/ 6 w 13"/>
                      <a:gd name="T49" fmla="*/ 16 h 16"/>
                      <a:gd name="T50" fmla="*/ 6 w 13"/>
                      <a:gd name="T51" fmla="*/ 16 h 16"/>
                      <a:gd name="T52" fmla="*/ 7 w 13"/>
                      <a:gd name="T53" fmla="*/ 16 h 16"/>
                      <a:gd name="T54" fmla="*/ 7 w 13"/>
                      <a:gd name="T55" fmla="*/ 16 h 16"/>
                      <a:gd name="T56" fmla="*/ 8 w 13"/>
                      <a:gd name="T57" fmla="*/ 16 h 16"/>
                      <a:gd name="T58" fmla="*/ 8 w 13"/>
                      <a:gd name="T59" fmla="*/ 15 h 16"/>
                      <a:gd name="T60" fmla="*/ 9 w 13"/>
                      <a:gd name="T61" fmla="*/ 15 h 16"/>
                      <a:gd name="T62" fmla="*/ 9 w 13"/>
                      <a:gd name="T63" fmla="*/ 15 h 16"/>
                      <a:gd name="T64" fmla="*/ 10 w 13"/>
                      <a:gd name="T65" fmla="*/ 15 h 16"/>
                      <a:gd name="T66" fmla="*/ 10 w 13"/>
                      <a:gd name="T67" fmla="*/ 15 h 16"/>
                      <a:gd name="T68" fmla="*/ 11 w 13"/>
                      <a:gd name="T69" fmla="*/ 15 h 16"/>
                      <a:gd name="T70" fmla="*/ 11 w 13"/>
                      <a:gd name="T71" fmla="*/ 14 h 16"/>
                      <a:gd name="T72" fmla="*/ 11 w 13"/>
                      <a:gd name="T73" fmla="*/ 14 h 16"/>
                      <a:gd name="T74" fmla="*/ 12 w 13"/>
                      <a:gd name="T75" fmla="*/ 14 h 16"/>
                      <a:gd name="T76" fmla="*/ 12 w 13"/>
                      <a:gd name="T77" fmla="*/ 14 h 16"/>
                      <a:gd name="T78" fmla="*/ 13 w 13"/>
                      <a:gd name="T79" fmla="*/ 14 h 16"/>
                      <a:gd name="T80" fmla="*/ 13 w 13"/>
                      <a:gd name="T81" fmla="*/ 13 h 16"/>
                      <a:gd name="T82" fmla="*/ 12 w 13"/>
                      <a:gd name="T83" fmla="*/ 12 h 16"/>
                      <a:gd name="T84" fmla="*/ 12 w 13"/>
                      <a:gd name="T85" fmla="*/ 10 h 16"/>
                      <a:gd name="T86" fmla="*/ 12 w 13"/>
                      <a:gd name="T87" fmla="*/ 8 h 16"/>
                      <a:gd name="T88" fmla="*/ 11 w 13"/>
                      <a:gd name="T89" fmla="*/ 7 h 16"/>
                      <a:gd name="T90" fmla="*/ 11 w 13"/>
                      <a:gd name="T91" fmla="*/ 5 h 16"/>
                      <a:gd name="T92" fmla="*/ 10 w 13"/>
                      <a:gd name="T93" fmla="*/ 4 h 16"/>
                      <a:gd name="T94" fmla="*/ 10 w 13"/>
                      <a:gd name="T95" fmla="*/ 2 h 16"/>
                      <a:gd name="T96" fmla="*/ 9 w 13"/>
                      <a:gd name="T9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3" h="16">
                        <a:moveTo>
                          <a:pt x="9" y="0"/>
                        </a:move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2" y="7"/>
                        </a:lnTo>
                        <a:lnTo>
                          <a:pt x="2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5" y="13"/>
                        </a:lnTo>
                        <a:lnTo>
                          <a:pt x="5" y="14"/>
                        </a:lnTo>
                        <a:lnTo>
                          <a:pt x="6" y="16"/>
                        </a:lnTo>
                        <a:lnTo>
                          <a:pt x="6" y="16"/>
                        </a:lnTo>
                        <a:lnTo>
                          <a:pt x="7" y="16"/>
                        </a:lnTo>
                        <a:lnTo>
                          <a:pt x="7" y="16"/>
                        </a:lnTo>
                        <a:lnTo>
                          <a:pt x="8" y="16"/>
                        </a:lnTo>
                        <a:lnTo>
                          <a:pt x="8" y="15"/>
                        </a:lnTo>
                        <a:lnTo>
                          <a:pt x="9" y="15"/>
                        </a:lnTo>
                        <a:lnTo>
                          <a:pt x="9" y="15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1" y="15"/>
                        </a:lnTo>
                        <a:lnTo>
                          <a:pt x="11" y="14"/>
                        </a:lnTo>
                        <a:lnTo>
                          <a:pt x="11" y="14"/>
                        </a:lnTo>
                        <a:lnTo>
                          <a:pt x="12" y="14"/>
                        </a:lnTo>
                        <a:lnTo>
                          <a:pt x="12" y="14"/>
                        </a:lnTo>
                        <a:lnTo>
                          <a:pt x="13" y="14"/>
                        </a:lnTo>
                        <a:lnTo>
                          <a:pt x="13" y="13"/>
                        </a:lnTo>
                        <a:lnTo>
                          <a:pt x="12" y="12"/>
                        </a:lnTo>
                        <a:lnTo>
                          <a:pt x="12" y="10"/>
                        </a:lnTo>
                        <a:lnTo>
                          <a:pt x="12" y="8"/>
                        </a:lnTo>
                        <a:lnTo>
                          <a:pt x="11" y="7"/>
                        </a:lnTo>
                        <a:lnTo>
                          <a:pt x="11" y="5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4" name="Freeform 470"/>
                  <p:cNvSpPr>
                    <a:spLocks/>
                  </p:cNvSpPr>
                  <p:nvPr/>
                </p:nvSpPr>
                <p:spPr bwMode="auto">
                  <a:xfrm>
                    <a:off x="2587" y="3053"/>
                    <a:ext cx="54" cy="30"/>
                  </a:xfrm>
                  <a:custGeom>
                    <a:avLst/>
                    <a:gdLst>
                      <a:gd name="T0" fmla="*/ 0 w 9"/>
                      <a:gd name="T1" fmla="*/ 5 h 5"/>
                      <a:gd name="T2" fmla="*/ 0 w 9"/>
                      <a:gd name="T3" fmla="*/ 4 h 5"/>
                      <a:gd name="T4" fmla="*/ 0 w 9"/>
                      <a:gd name="T5" fmla="*/ 4 h 5"/>
                      <a:gd name="T6" fmla="*/ 1 w 9"/>
                      <a:gd name="T7" fmla="*/ 3 h 5"/>
                      <a:gd name="T8" fmla="*/ 1 w 9"/>
                      <a:gd name="T9" fmla="*/ 3 h 5"/>
                      <a:gd name="T10" fmla="*/ 2 w 9"/>
                      <a:gd name="T11" fmla="*/ 2 h 5"/>
                      <a:gd name="T12" fmla="*/ 2 w 9"/>
                      <a:gd name="T13" fmla="*/ 2 h 5"/>
                      <a:gd name="T14" fmla="*/ 3 w 9"/>
                      <a:gd name="T15" fmla="*/ 2 h 5"/>
                      <a:gd name="T16" fmla="*/ 3 w 9"/>
                      <a:gd name="T17" fmla="*/ 1 h 5"/>
                      <a:gd name="T18" fmla="*/ 4 w 9"/>
                      <a:gd name="T19" fmla="*/ 1 h 5"/>
                      <a:gd name="T20" fmla="*/ 5 w 9"/>
                      <a:gd name="T21" fmla="*/ 1 h 5"/>
                      <a:gd name="T22" fmla="*/ 5 w 9"/>
                      <a:gd name="T23" fmla="*/ 1 h 5"/>
                      <a:gd name="T24" fmla="*/ 6 w 9"/>
                      <a:gd name="T25" fmla="*/ 1 h 5"/>
                      <a:gd name="T26" fmla="*/ 7 w 9"/>
                      <a:gd name="T27" fmla="*/ 0 h 5"/>
                      <a:gd name="T28" fmla="*/ 7 w 9"/>
                      <a:gd name="T29" fmla="*/ 0 h 5"/>
                      <a:gd name="T30" fmla="*/ 8 w 9"/>
                      <a:gd name="T31" fmla="*/ 1 h 5"/>
                      <a:gd name="T32" fmla="*/ 9 w 9"/>
                      <a:gd name="T33" fmla="*/ 1 h 5"/>
                      <a:gd name="T34" fmla="*/ 9 w 9"/>
                      <a:gd name="T35" fmla="*/ 1 h 5"/>
                      <a:gd name="T36" fmla="*/ 9 w 9"/>
                      <a:gd name="T37" fmla="*/ 2 h 5"/>
                      <a:gd name="T38" fmla="*/ 9 w 9"/>
                      <a:gd name="T39" fmla="*/ 1 h 5"/>
                      <a:gd name="T40" fmla="*/ 8 w 9"/>
                      <a:gd name="T41" fmla="*/ 1 h 5"/>
                      <a:gd name="T42" fmla="*/ 7 w 9"/>
                      <a:gd name="T43" fmla="*/ 1 h 5"/>
                      <a:gd name="T44" fmla="*/ 7 w 9"/>
                      <a:gd name="T45" fmla="*/ 1 h 5"/>
                      <a:gd name="T46" fmla="*/ 6 w 9"/>
                      <a:gd name="T47" fmla="*/ 1 h 5"/>
                      <a:gd name="T48" fmla="*/ 6 w 9"/>
                      <a:gd name="T49" fmla="*/ 1 h 5"/>
                      <a:gd name="T50" fmla="*/ 5 w 9"/>
                      <a:gd name="T51" fmla="*/ 2 h 5"/>
                      <a:gd name="T52" fmla="*/ 4 w 9"/>
                      <a:gd name="T53" fmla="*/ 2 h 5"/>
                      <a:gd name="T54" fmla="*/ 4 w 9"/>
                      <a:gd name="T55" fmla="*/ 2 h 5"/>
                      <a:gd name="T56" fmla="*/ 3 w 9"/>
                      <a:gd name="T57" fmla="*/ 2 h 5"/>
                      <a:gd name="T58" fmla="*/ 3 w 9"/>
                      <a:gd name="T59" fmla="*/ 3 h 5"/>
                      <a:gd name="T60" fmla="*/ 2 w 9"/>
                      <a:gd name="T61" fmla="*/ 3 h 5"/>
                      <a:gd name="T62" fmla="*/ 2 w 9"/>
                      <a:gd name="T63" fmla="*/ 4 h 5"/>
                      <a:gd name="T64" fmla="*/ 1 w 9"/>
                      <a:gd name="T65" fmla="*/ 4 h 5"/>
                      <a:gd name="T66" fmla="*/ 1 w 9"/>
                      <a:gd name="T67" fmla="*/ 4 h 5"/>
                      <a:gd name="T68" fmla="*/ 1 w 9"/>
                      <a:gd name="T69" fmla="*/ 5 h 5"/>
                      <a:gd name="T70" fmla="*/ 1 w 9"/>
                      <a:gd name="T71" fmla="*/ 4 h 5"/>
                      <a:gd name="T72" fmla="*/ 0 w 9"/>
                      <a:gd name="T7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" h="5">
                        <a:moveTo>
                          <a:pt x="0" y="5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5" name="Freeform 471"/>
                  <p:cNvSpPr>
                    <a:spLocks/>
                  </p:cNvSpPr>
                  <p:nvPr/>
                </p:nvSpPr>
                <p:spPr bwMode="auto">
                  <a:xfrm>
                    <a:off x="2587" y="3077"/>
                    <a:ext cx="36" cy="78"/>
                  </a:xfrm>
                  <a:custGeom>
                    <a:avLst/>
                    <a:gdLst>
                      <a:gd name="T0" fmla="*/ 6 w 6"/>
                      <a:gd name="T1" fmla="*/ 13 h 13"/>
                      <a:gd name="T2" fmla="*/ 6 w 6"/>
                      <a:gd name="T3" fmla="*/ 13 h 13"/>
                      <a:gd name="T4" fmla="*/ 5 w 6"/>
                      <a:gd name="T5" fmla="*/ 11 h 13"/>
                      <a:gd name="T6" fmla="*/ 4 w 6"/>
                      <a:gd name="T7" fmla="*/ 10 h 13"/>
                      <a:gd name="T8" fmla="*/ 3 w 6"/>
                      <a:gd name="T9" fmla="*/ 8 h 13"/>
                      <a:gd name="T10" fmla="*/ 3 w 6"/>
                      <a:gd name="T11" fmla="*/ 7 h 13"/>
                      <a:gd name="T12" fmla="*/ 2 w 6"/>
                      <a:gd name="T13" fmla="*/ 5 h 13"/>
                      <a:gd name="T14" fmla="*/ 1 w 6"/>
                      <a:gd name="T15" fmla="*/ 4 h 13"/>
                      <a:gd name="T16" fmla="*/ 1 w 6"/>
                      <a:gd name="T17" fmla="*/ 2 h 13"/>
                      <a:gd name="T18" fmla="*/ 0 w 6"/>
                      <a:gd name="T19" fmla="*/ 1 h 13"/>
                      <a:gd name="T20" fmla="*/ 1 w 6"/>
                      <a:gd name="T21" fmla="*/ 0 h 13"/>
                      <a:gd name="T22" fmla="*/ 2 w 6"/>
                      <a:gd name="T23" fmla="*/ 2 h 13"/>
                      <a:gd name="T24" fmla="*/ 2 w 6"/>
                      <a:gd name="T25" fmla="*/ 3 h 13"/>
                      <a:gd name="T26" fmla="*/ 3 w 6"/>
                      <a:gd name="T27" fmla="*/ 5 h 13"/>
                      <a:gd name="T28" fmla="*/ 4 w 6"/>
                      <a:gd name="T29" fmla="*/ 6 h 13"/>
                      <a:gd name="T30" fmla="*/ 4 w 6"/>
                      <a:gd name="T31" fmla="*/ 8 h 13"/>
                      <a:gd name="T32" fmla="*/ 5 w 6"/>
                      <a:gd name="T33" fmla="*/ 10 h 13"/>
                      <a:gd name="T34" fmla="*/ 6 w 6"/>
                      <a:gd name="T35" fmla="*/ 11 h 13"/>
                      <a:gd name="T36" fmla="*/ 6 w 6"/>
                      <a:gd name="T37" fmla="*/ 13 h 13"/>
                      <a:gd name="T38" fmla="*/ 6 w 6"/>
                      <a:gd name="T39" fmla="*/ 12 h 13"/>
                      <a:gd name="T40" fmla="*/ 6 w 6"/>
                      <a:gd name="T41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" h="13">
                        <a:moveTo>
                          <a:pt x="6" y="13"/>
                        </a:moveTo>
                        <a:lnTo>
                          <a:pt x="6" y="13"/>
                        </a:lnTo>
                        <a:lnTo>
                          <a:pt x="5" y="11"/>
                        </a:lnTo>
                        <a:lnTo>
                          <a:pt x="4" y="10"/>
                        </a:lnTo>
                        <a:lnTo>
                          <a:pt x="3" y="8"/>
                        </a:lnTo>
                        <a:lnTo>
                          <a:pt x="3" y="7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5" y="10"/>
                        </a:lnTo>
                        <a:lnTo>
                          <a:pt x="6" y="11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6" y="1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6" name="Freeform 472"/>
                  <p:cNvSpPr>
                    <a:spLocks/>
                  </p:cNvSpPr>
                  <p:nvPr/>
                </p:nvSpPr>
                <p:spPr bwMode="auto">
                  <a:xfrm>
                    <a:off x="2623" y="3137"/>
                    <a:ext cx="42" cy="18"/>
                  </a:xfrm>
                  <a:custGeom>
                    <a:avLst/>
                    <a:gdLst>
                      <a:gd name="T0" fmla="*/ 7 w 7"/>
                      <a:gd name="T1" fmla="*/ 0 h 3"/>
                      <a:gd name="T2" fmla="*/ 7 w 7"/>
                      <a:gd name="T3" fmla="*/ 1 h 3"/>
                      <a:gd name="T4" fmla="*/ 7 w 7"/>
                      <a:gd name="T5" fmla="*/ 1 h 3"/>
                      <a:gd name="T6" fmla="*/ 6 w 7"/>
                      <a:gd name="T7" fmla="*/ 1 h 3"/>
                      <a:gd name="T8" fmla="*/ 6 w 7"/>
                      <a:gd name="T9" fmla="*/ 1 h 3"/>
                      <a:gd name="T10" fmla="*/ 6 w 7"/>
                      <a:gd name="T11" fmla="*/ 2 h 3"/>
                      <a:gd name="T12" fmla="*/ 5 w 7"/>
                      <a:gd name="T13" fmla="*/ 2 h 3"/>
                      <a:gd name="T14" fmla="*/ 5 w 7"/>
                      <a:gd name="T15" fmla="*/ 2 h 3"/>
                      <a:gd name="T16" fmla="*/ 4 w 7"/>
                      <a:gd name="T17" fmla="*/ 2 h 3"/>
                      <a:gd name="T18" fmla="*/ 4 w 7"/>
                      <a:gd name="T19" fmla="*/ 2 h 3"/>
                      <a:gd name="T20" fmla="*/ 3 w 7"/>
                      <a:gd name="T21" fmla="*/ 3 h 3"/>
                      <a:gd name="T22" fmla="*/ 3 w 7"/>
                      <a:gd name="T23" fmla="*/ 3 h 3"/>
                      <a:gd name="T24" fmla="*/ 2 w 7"/>
                      <a:gd name="T25" fmla="*/ 3 h 3"/>
                      <a:gd name="T26" fmla="*/ 2 w 7"/>
                      <a:gd name="T27" fmla="*/ 3 h 3"/>
                      <a:gd name="T28" fmla="*/ 1 w 7"/>
                      <a:gd name="T29" fmla="*/ 3 h 3"/>
                      <a:gd name="T30" fmla="*/ 1 w 7"/>
                      <a:gd name="T31" fmla="*/ 3 h 3"/>
                      <a:gd name="T32" fmla="*/ 0 w 7"/>
                      <a:gd name="T33" fmla="*/ 3 h 3"/>
                      <a:gd name="T34" fmla="*/ 0 w 7"/>
                      <a:gd name="T35" fmla="*/ 3 h 3"/>
                      <a:gd name="T36" fmla="*/ 0 w 7"/>
                      <a:gd name="T37" fmla="*/ 2 h 3"/>
                      <a:gd name="T38" fmla="*/ 0 w 7"/>
                      <a:gd name="T39" fmla="*/ 2 h 3"/>
                      <a:gd name="T40" fmla="*/ 1 w 7"/>
                      <a:gd name="T41" fmla="*/ 2 h 3"/>
                      <a:gd name="T42" fmla="*/ 1 w 7"/>
                      <a:gd name="T43" fmla="*/ 2 h 3"/>
                      <a:gd name="T44" fmla="*/ 2 w 7"/>
                      <a:gd name="T45" fmla="*/ 2 h 3"/>
                      <a:gd name="T46" fmla="*/ 2 w 7"/>
                      <a:gd name="T47" fmla="*/ 2 h 3"/>
                      <a:gd name="T48" fmla="*/ 3 w 7"/>
                      <a:gd name="T49" fmla="*/ 2 h 3"/>
                      <a:gd name="T50" fmla="*/ 3 w 7"/>
                      <a:gd name="T51" fmla="*/ 2 h 3"/>
                      <a:gd name="T52" fmla="*/ 3 w 7"/>
                      <a:gd name="T53" fmla="*/ 2 h 3"/>
                      <a:gd name="T54" fmla="*/ 4 w 7"/>
                      <a:gd name="T55" fmla="*/ 1 h 3"/>
                      <a:gd name="T56" fmla="*/ 4 w 7"/>
                      <a:gd name="T57" fmla="*/ 1 h 3"/>
                      <a:gd name="T58" fmla="*/ 5 w 7"/>
                      <a:gd name="T59" fmla="*/ 1 h 3"/>
                      <a:gd name="T60" fmla="*/ 5 w 7"/>
                      <a:gd name="T61" fmla="*/ 1 h 3"/>
                      <a:gd name="T62" fmla="*/ 6 w 7"/>
                      <a:gd name="T63" fmla="*/ 1 h 3"/>
                      <a:gd name="T64" fmla="*/ 6 w 7"/>
                      <a:gd name="T65" fmla="*/ 0 h 3"/>
                      <a:gd name="T66" fmla="*/ 6 w 7"/>
                      <a:gd name="T67" fmla="*/ 0 h 3"/>
                      <a:gd name="T68" fmla="*/ 7 w 7"/>
                      <a:gd name="T69" fmla="*/ 0 h 3"/>
                      <a:gd name="T70" fmla="*/ 7 w 7"/>
                      <a:gd name="T71" fmla="*/ 1 h 3"/>
                      <a:gd name="T72" fmla="*/ 7 w 7"/>
                      <a:gd name="T7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7" h="3">
                        <a:moveTo>
                          <a:pt x="7" y="0"/>
                        </a:move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2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5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7" name="Freeform 473"/>
                  <p:cNvSpPr>
                    <a:spLocks/>
                  </p:cNvSpPr>
                  <p:nvPr/>
                </p:nvSpPr>
                <p:spPr bwMode="auto">
                  <a:xfrm>
                    <a:off x="2641" y="3059"/>
                    <a:ext cx="24" cy="84"/>
                  </a:xfrm>
                  <a:custGeom>
                    <a:avLst/>
                    <a:gdLst>
                      <a:gd name="T0" fmla="*/ 0 w 4"/>
                      <a:gd name="T1" fmla="*/ 0 h 14"/>
                      <a:gd name="T2" fmla="*/ 0 w 4"/>
                      <a:gd name="T3" fmla="*/ 0 h 14"/>
                      <a:gd name="T4" fmla="*/ 1 w 4"/>
                      <a:gd name="T5" fmla="*/ 2 h 14"/>
                      <a:gd name="T6" fmla="*/ 2 w 4"/>
                      <a:gd name="T7" fmla="*/ 3 h 14"/>
                      <a:gd name="T8" fmla="*/ 2 w 4"/>
                      <a:gd name="T9" fmla="*/ 5 h 14"/>
                      <a:gd name="T10" fmla="*/ 3 w 4"/>
                      <a:gd name="T11" fmla="*/ 7 h 14"/>
                      <a:gd name="T12" fmla="*/ 3 w 4"/>
                      <a:gd name="T13" fmla="*/ 8 h 14"/>
                      <a:gd name="T14" fmla="*/ 3 w 4"/>
                      <a:gd name="T15" fmla="*/ 10 h 14"/>
                      <a:gd name="T16" fmla="*/ 4 w 4"/>
                      <a:gd name="T17" fmla="*/ 12 h 14"/>
                      <a:gd name="T18" fmla="*/ 4 w 4"/>
                      <a:gd name="T19" fmla="*/ 13 h 14"/>
                      <a:gd name="T20" fmla="*/ 4 w 4"/>
                      <a:gd name="T21" fmla="*/ 14 h 14"/>
                      <a:gd name="T22" fmla="*/ 3 w 4"/>
                      <a:gd name="T23" fmla="*/ 12 h 14"/>
                      <a:gd name="T24" fmla="*/ 3 w 4"/>
                      <a:gd name="T25" fmla="*/ 10 h 14"/>
                      <a:gd name="T26" fmla="*/ 2 w 4"/>
                      <a:gd name="T27" fmla="*/ 8 h 14"/>
                      <a:gd name="T28" fmla="*/ 2 w 4"/>
                      <a:gd name="T29" fmla="*/ 7 h 14"/>
                      <a:gd name="T30" fmla="*/ 1 w 4"/>
                      <a:gd name="T31" fmla="*/ 5 h 14"/>
                      <a:gd name="T32" fmla="*/ 1 w 4"/>
                      <a:gd name="T33" fmla="*/ 4 h 14"/>
                      <a:gd name="T34" fmla="*/ 0 w 4"/>
                      <a:gd name="T35" fmla="*/ 2 h 14"/>
                      <a:gd name="T36" fmla="*/ 0 w 4"/>
                      <a:gd name="T37" fmla="*/ 0 h 14"/>
                      <a:gd name="T38" fmla="*/ 0 w 4"/>
                      <a:gd name="T39" fmla="*/ 1 h 14"/>
                      <a:gd name="T40" fmla="*/ 0 w 4"/>
                      <a:gd name="T4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5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4" y="12"/>
                        </a:lnTo>
                        <a:lnTo>
                          <a:pt x="4" y="13"/>
                        </a:lnTo>
                        <a:lnTo>
                          <a:pt x="4" y="14"/>
                        </a:lnTo>
                        <a:lnTo>
                          <a:pt x="3" y="12"/>
                        </a:lnTo>
                        <a:lnTo>
                          <a:pt x="3" y="10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8" name="Freeform 474"/>
                  <p:cNvSpPr>
                    <a:spLocks/>
                  </p:cNvSpPr>
                  <p:nvPr/>
                </p:nvSpPr>
                <p:spPr bwMode="auto">
                  <a:xfrm>
                    <a:off x="2605" y="3077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19" name="Freeform 475"/>
                  <p:cNvSpPr>
                    <a:spLocks/>
                  </p:cNvSpPr>
                  <p:nvPr/>
                </p:nvSpPr>
                <p:spPr bwMode="auto">
                  <a:xfrm>
                    <a:off x="2593" y="3077"/>
                    <a:ext cx="18" cy="12"/>
                  </a:xfrm>
                  <a:custGeom>
                    <a:avLst/>
                    <a:gdLst>
                      <a:gd name="T0" fmla="*/ 0 w 3"/>
                      <a:gd name="T1" fmla="*/ 2 h 2"/>
                      <a:gd name="T2" fmla="*/ 0 w 3"/>
                      <a:gd name="T3" fmla="*/ 1 h 2"/>
                      <a:gd name="T4" fmla="*/ 2 w 3"/>
                      <a:gd name="T5" fmla="*/ 0 h 2"/>
                      <a:gd name="T6" fmla="*/ 3 w 3"/>
                      <a:gd name="T7" fmla="*/ 1 h 2"/>
                      <a:gd name="T8" fmla="*/ 0 w 3"/>
                      <a:gd name="T9" fmla="*/ 2 h 2"/>
                      <a:gd name="T10" fmla="*/ 0 w 3"/>
                      <a:gd name="T11" fmla="*/ 2 h 2"/>
                      <a:gd name="T12" fmla="*/ 0 w 3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3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0" name="Freeform 476"/>
                  <p:cNvSpPr>
                    <a:spLocks/>
                  </p:cNvSpPr>
                  <p:nvPr/>
                </p:nvSpPr>
                <p:spPr bwMode="auto">
                  <a:xfrm>
                    <a:off x="2593" y="308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1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1" name="Freeform 477"/>
                  <p:cNvSpPr>
                    <a:spLocks/>
                  </p:cNvSpPr>
                  <p:nvPr/>
                </p:nvSpPr>
                <p:spPr bwMode="auto">
                  <a:xfrm>
                    <a:off x="2611" y="3089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2" name="Freeform 478"/>
                  <p:cNvSpPr>
                    <a:spLocks/>
                  </p:cNvSpPr>
                  <p:nvPr/>
                </p:nvSpPr>
                <p:spPr bwMode="auto">
                  <a:xfrm>
                    <a:off x="2593" y="3089"/>
                    <a:ext cx="18" cy="12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0 w 3"/>
                      <a:gd name="T3" fmla="*/ 1 h 2"/>
                      <a:gd name="T4" fmla="*/ 3 w 3"/>
                      <a:gd name="T5" fmla="*/ 0 h 2"/>
                      <a:gd name="T6" fmla="*/ 3 w 3"/>
                      <a:gd name="T7" fmla="*/ 1 h 2"/>
                      <a:gd name="T8" fmla="*/ 1 w 3"/>
                      <a:gd name="T9" fmla="*/ 2 h 2"/>
                      <a:gd name="T10" fmla="*/ 1 w 3"/>
                      <a:gd name="T11" fmla="*/ 1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3" name="Freeform 479"/>
                  <p:cNvSpPr>
                    <a:spLocks/>
                  </p:cNvSpPr>
                  <p:nvPr/>
                </p:nvSpPr>
                <p:spPr bwMode="auto">
                  <a:xfrm>
                    <a:off x="2593" y="3095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4" name="Freeform 480"/>
                  <p:cNvSpPr>
                    <a:spLocks/>
                  </p:cNvSpPr>
                  <p:nvPr/>
                </p:nvSpPr>
                <p:spPr bwMode="auto">
                  <a:xfrm>
                    <a:off x="2617" y="3095"/>
                    <a:ext cx="1" cy="6"/>
                  </a:xfrm>
                  <a:custGeom>
                    <a:avLst/>
                    <a:gdLst>
                      <a:gd name="T0" fmla="*/ 1 h 1"/>
                      <a:gd name="T1" fmla="*/ 0 h 1"/>
                      <a:gd name="T2" fmla="*/ 1 h 1"/>
                      <a:gd name="T3" fmla="*/ 1 h 1"/>
                      <a:gd name="T4" fmla="*/ 1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5" name="Freeform 481"/>
                  <p:cNvSpPr>
                    <a:spLocks/>
                  </p:cNvSpPr>
                  <p:nvPr/>
                </p:nvSpPr>
                <p:spPr bwMode="auto">
                  <a:xfrm>
                    <a:off x="2599" y="3101"/>
                    <a:ext cx="18" cy="6"/>
                  </a:xfrm>
                  <a:custGeom>
                    <a:avLst/>
                    <a:gdLst>
                      <a:gd name="T0" fmla="*/ 0 w 3"/>
                      <a:gd name="T1" fmla="*/ 1 h 1"/>
                      <a:gd name="T2" fmla="*/ 0 w 3"/>
                      <a:gd name="T3" fmla="*/ 0 h 1"/>
                      <a:gd name="T4" fmla="*/ 3 w 3"/>
                      <a:gd name="T5" fmla="*/ 0 h 1"/>
                      <a:gd name="T6" fmla="*/ 3 w 3"/>
                      <a:gd name="T7" fmla="*/ 0 h 1"/>
                      <a:gd name="T8" fmla="*/ 1 w 3"/>
                      <a:gd name="T9" fmla="*/ 1 h 1"/>
                      <a:gd name="T10" fmla="*/ 0 w 3"/>
                      <a:gd name="T11" fmla="*/ 1 h 1"/>
                      <a:gd name="T12" fmla="*/ 0 w 3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">
                        <a:moveTo>
                          <a:pt x="0" y="1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6" name="Freeform 482"/>
                  <p:cNvSpPr>
                    <a:spLocks/>
                  </p:cNvSpPr>
                  <p:nvPr/>
                </p:nvSpPr>
                <p:spPr bwMode="auto">
                  <a:xfrm>
                    <a:off x="2599" y="310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1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7" name="Freeform 483"/>
                  <p:cNvSpPr>
                    <a:spLocks/>
                  </p:cNvSpPr>
                  <p:nvPr/>
                </p:nvSpPr>
                <p:spPr bwMode="auto">
                  <a:xfrm>
                    <a:off x="2617" y="3107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0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8" name="Freeform 484"/>
                  <p:cNvSpPr>
                    <a:spLocks/>
                  </p:cNvSpPr>
                  <p:nvPr/>
                </p:nvSpPr>
                <p:spPr bwMode="auto">
                  <a:xfrm>
                    <a:off x="2605" y="3107"/>
                    <a:ext cx="12" cy="12"/>
                  </a:xfrm>
                  <a:custGeom>
                    <a:avLst/>
                    <a:gdLst>
                      <a:gd name="T0" fmla="*/ 0 w 2"/>
                      <a:gd name="T1" fmla="*/ 2 h 2"/>
                      <a:gd name="T2" fmla="*/ 0 w 2"/>
                      <a:gd name="T3" fmla="*/ 1 h 2"/>
                      <a:gd name="T4" fmla="*/ 2 w 2"/>
                      <a:gd name="T5" fmla="*/ 0 h 2"/>
                      <a:gd name="T6" fmla="*/ 2 w 2"/>
                      <a:gd name="T7" fmla="*/ 1 h 2"/>
                      <a:gd name="T8" fmla="*/ 0 w 2"/>
                      <a:gd name="T9" fmla="*/ 2 h 2"/>
                      <a:gd name="T10" fmla="*/ 0 w 2"/>
                      <a:gd name="T11" fmla="*/ 2 h 2"/>
                      <a:gd name="T12" fmla="*/ 0 w 2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29" name="Freeform 485"/>
                  <p:cNvSpPr>
                    <a:spLocks/>
                  </p:cNvSpPr>
                  <p:nvPr/>
                </p:nvSpPr>
                <p:spPr bwMode="auto">
                  <a:xfrm>
                    <a:off x="2605" y="311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0" name="Freeform 486"/>
                  <p:cNvSpPr>
                    <a:spLocks/>
                  </p:cNvSpPr>
                  <p:nvPr/>
                </p:nvSpPr>
                <p:spPr bwMode="auto">
                  <a:xfrm>
                    <a:off x="2623" y="3119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1" name="Freeform 487"/>
                  <p:cNvSpPr>
                    <a:spLocks/>
                  </p:cNvSpPr>
                  <p:nvPr/>
                </p:nvSpPr>
                <p:spPr bwMode="auto">
                  <a:xfrm>
                    <a:off x="2611" y="3119"/>
                    <a:ext cx="12" cy="6"/>
                  </a:xfrm>
                  <a:custGeom>
                    <a:avLst/>
                    <a:gdLst>
                      <a:gd name="T0" fmla="*/ 0 w 2"/>
                      <a:gd name="T1" fmla="*/ 1 h 1"/>
                      <a:gd name="T2" fmla="*/ 0 w 2"/>
                      <a:gd name="T3" fmla="*/ 1 h 1"/>
                      <a:gd name="T4" fmla="*/ 2 w 2"/>
                      <a:gd name="T5" fmla="*/ 0 h 1"/>
                      <a:gd name="T6" fmla="*/ 2 w 2"/>
                      <a:gd name="T7" fmla="*/ 1 h 1"/>
                      <a:gd name="T8" fmla="*/ 0 w 2"/>
                      <a:gd name="T9" fmla="*/ 1 h 1"/>
                      <a:gd name="T10" fmla="*/ 0 w 2"/>
                      <a:gd name="T11" fmla="*/ 1 h 1"/>
                      <a:gd name="T12" fmla="*/ 0 w 2"/>
                      <a:gd name="T13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2" name="Freeform 488"/>
                  <p:cNvSpPr>
                    <a:spLocks/>
                  </p:cNvSpPr>
                  <p:nvPr/>
                </p:nvSpPr>
                <p:spPr bwMode="auto">
                  <a:xfrm>
                    <a:off x="2611" y="312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3" name="Freeform 489"/>
                  <p:cNvSpPr>
                    <a:spLocks/>
                  </p:cNvSpPr>
                  <p:nvPr/>
                </p:nvSpPr>
                <p:spPr bwMode="auto">
                  <a:xfrm>
                    <a:off x="2623" y="3125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1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4" name="Freeform 490"/>
                  <p:cNvSpPr>
                    <a:spLocks/>
                  </p:cNvSpPr>
                  <p:nvPr/>
                </p:nvSpPr>
                <p:spPr bwMode="auto">
                  <a:xfrm>
                    <a:off x="2611" y="3125"/>
                    <a:ext cx="18" cy="12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1 h 2"/>
                      <a:gd name="T4" fmla="*/ 2 w 3"/>
                      <a:gd name="T5" fmla="*/ 0 h 2"/>
                      <a:gd name="T6" fmla="*/ 3 w 3"/>
                      <a:gd name="T7" fmla="*/ 1 h 2"/>
                      <a:gd name="T8" fmla="*/ 1 w 3"/>
                      <a:gd name="T9" fmla="*/ 2 h 2"/>
                      <a:gd name="T10" fmla="*/ 0 w 3"/>
                      <a:gd name="T11" fmla="*/ 1 h 2"/>
                      <a:gd name="T12" fmla="*/ 0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5" name="Freeform 491"/>
                  <p:cNvSpPr>
                    <a:spLocks/>
                  </p:cNvSpPr>
                  <p:nvPr/>
                </p:nvSpPr>
                <p:spPr bwMode="auto">
                  <a:xfrm>
                    <a:off x="2611" y="3131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6" name="Freeform 492"/>
                  <p:cNvSpPr>
                    <a:spLocks/>
                  </p:cNvSpPr>
                  <p:nvPr/>
                </p:nvSpPr>
                <p:spPr bwMode="auto">
                  <a:xfrm>
                    <a:off x="2635" y="3137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0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7" name="Freeform 493"/>
                  <p:cNvSpPr>
                    <a:spLocks/>
                  </p:cNvSpPr>
                  <p:nvPr/>
                </p:nvSpPr>
                <p:spPr bwMode="auto">
                  <a:xfrm>
                    <a:off x="2617" y="3137"/>
                    <a:ext cx="18" cy="12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0 w 3"/>
                      <a:gd name="T3" fmla="*/ 1 h 2"/>
                      <a:gd name="T4" fmla="*/ 3 w 3"/>
                      <a:gd name="T5" fmla="*/ 0 h 2"/>
                      <a:gd name="T6" fmla="*/ 3 w 3"/>
                      <a:gd name="T7" fmla="*/ 1 h 2"/>
                      <a:gd name="T8" fmla="*/ 0 w 3"/>
                      <a:gd name="T9" fmla="*/ 2 h 2"/>
                      <a:gd name="T10" fmla="*/ 0 w 3"/>
                      <a:gd name="T11" fmla="*/ 1 h 2"/>
                      <a:gd name="T12" fmla="*/ 0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8" name="Freeform 494"/>
                  <p:cNvSpPr>
                    <a:spLocks/>
                  </p:cNvSpPr>
                  <p:nvPr/>
                </p:nvSpPr>
                <p:spPr bwMode="auto">
                  <a:xfrm>
                    <a:off x="2617" y="3143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39" name="Freeform 495"/>
                  <p:cNvSpPr>
                    <a:spLocks/>
                  </p:cNvSpPr>
                  <p:nvPr/>
                </p:nvSpPr>
                <p:spPr bwMode="auto">
                  <a:xfrm>
                    <a:off x="2635" y="3143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  <a:gd name="T4" fmla="*/ 1 w 1"/>
                      <a:gd name="T5" fmla="*/ 0 h 1"/>
                      <a:gd name="T6" fmla="*/ 1 w 1"/>
                      <a:gd name="T7" fmla="*/ 0 h 1"/>
                      <a:gd name="T8" fmla="*/ 0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0" name="Freeform 496"/>
                  <p:cNvSpPr>
                    <a:spLocks/>
                  </p:cNvSpPr>
                  <p:nvPr/>
                </p:nvSpPr>
                <p:spPr bwMode="auto">
                  <a:xfrm>
                    <a:off x="2623" y="3143"/>
                    <a:ext cx="12" cy="12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0 w 2"/>
                      <a:gd name="T3" fmla="*/ 1 h 2"/>
                      <a:gd name="T4" fmla="*/ 2 w 2"/>
                      <a:gd name="T5" fmla="*/ 0 h 2"/>
                      <a:gd name="T6" fmla="*/ 2 w 2"/>
                      <a:gd name="T7" fmla="*/ 1 h 2"/>
                      <a:gd name="T8" fmla="*/ 0 w 2"/>
                      <a:gd name="T9" fmla="*/ 2 h 2"/>
                      <a:gd name="T10" fmla="*/ 0 w 2"/>
                      <a:gd name="T11" fmla="*/ 1 h 2"/>
                      <a:gd name="T12" fmla="*/ 0 w 2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1" name="Freeform 497"/>
                  <p:cNvSpPr>
                    <a:spLocks/>
                  </p:cNvSpPr>
                  <p:nvPr/>
                </p:nvSpPr>
                <p:spPr bwMode="auto">
                  <a:xfrm>
                    <a:off x="2617" y="3149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0 w 1"/>
                      <a:gd name="T5" fmla="*/ 0 h 1"/>
                      <a:gd name="T6" fmla="*/ 0 w 1"/>
                      <a:gd name="T7" fmla="*/ 0 h 1"/>
                      <a:gd name="T8" fmla="*/ 1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2" name="Freeform 498"/>
                  <p:cNvSpPr>
                    <a:spLocks/>
                  </p:cNvSpPr>
                  <p:nvPr/>
                </p:nvSpPr>
                <p:spPr bwMode="auto">
                  <a:xfrm>
                    <a:off x="2689" y="3149"/>
                    <a:ext cx="6" cy="6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0 w 1"/>
                      <a:gd name="T3" fmla="*/ 1 h 1"/>
                      <a:gd name="T4" fmla="*/ 0 w 1"/>
                      <a:gd name="T5" fmla="*/ 1 h 1"/>
                      <a:gd name="T6" fmla="*/ 0 w 1"/>
                      <a:gd name="T7" fmla="*/ 0 h 1"/>
                      <a:gd name="T8" fmla="*/ 0 w 1"/>
                      <a:gd name="T9" fmla="*/ 0 h 1"/>
                      <a:gd name="T10" fmla="*/ 1 w 1"/>
                      <a:gd name="T11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3" name="Freeform 499"/>
                  <p:cNvSpPr>
                    <a:spLocks/>
                  </p:cNvSpPr>
                  <p:nvPr/>
                </p:nvSpPr>
                <p:spPr bwMode="auto">
                  <a:xfrm>
                    <a:off x="2689" y="3143"/>
                    <a:ext cx="30" cy="1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5 w 5"/>
                      <a:gd name="T3" fmla="*/ 0 h 2"/>
                      <a:gd name="T4" fmla="*/ 1 w 5"/>
                      <a:gd name="T5" fmla="*/ 2 h 2"/>
                      <a:gd name="T6" fmla="*/ 0 w 5"/>
                      <a:gd name="T7" fmla="*/ 1 h 2"/>
                      <a:gd name="T8" fmla="*/ 5 w 5"/>
                      <a:gd name="T9" fmla="*/ 0 h 2"/>
                      <a:gd name="T10" fmla="*/ 5 w 5"/>
                      <a:gd name="T11" fmla="*/ 0 h 2"/>
                      <a:gd name="T12" fmla="*/ 5 w 5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4" name="Freeform 500"/>
                  <p:cNvSpPr>
                    <a:spLocks/>
                  </p:cNvSpPr>
                  <p:nvPr/>
                </p:nvSpPr>
                <p:spPr bwMode="auto">
                  <a:xfrm>
                    <a:off x="2719" y="3143"/>
                    <a:ext cx="6" cy="1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1 w 1"/>
                      <a:gd name="T3" fmla="*/ 1 w 1"/>
                      <a:gd name="T4" fmla="*/ 0 w 1"/>
                      <a:gd name="T5" fmla="*/ 0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5" name="Freeform 501"/>
                  <p:cNvSpPr>
                    <a:spLocks/>
                  </p:cNvSpPr>
                  <p:nvPr/>
                </p:nvSpPr>
                <p:spPr bwMode="auto">
                  <a:xfrm>
                    <a:off x="2707" y="316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6" name="Freeform 502"/>
                  <p:cNvSpPr>
                    <a:spLocks/>
                  </p:cNvSpPr>
                  <p:nvPr/>
                </p:nvSpPr>
                <p:spPr bwMode="auto">
                  <a:xfrm>
                    <a:off x="2707" y="3149"/>
                    <a:ext cx="36" cy="12"/>
                  </a:xfrm>
                  <a:custGeom>
                    <a:avLst/>
                    <a:gdLst>
                      <a:gd name="T0" fmla="*/ 6 w 6"/>
                      <a:gd name="T1" fmla="*/ 0 h 2"/>
                      <a:gd name="T2" fmla="*/ 6 w 6"/>
                      <a:gd name="T3" fmla="*/ 1 h 2"/>
                      <a:gd name="T4" fmla="*/ 0 w 6"/>
                      <a:gd name="T5" fmla="*/ 2 h 2"/>
                      <a:gd name="T6" fmla="*/ 0 w 6"/>
                      <a:gd name="T7" fmla="*/ 2 h 2"/>
                      <a:gd name="T8" fmla="*/ 5 w 6"/>
                      <a:gd name="T9" fmla="*/ 0 h 2"/>
                      <a:gd name="T10" fmla="*/ 6 w 6"/>
                      <a:gd name="T11" fmla="*/ 0 h 2"/>
                      <a:gd name="T12" fmla="*/ 6 w 6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">
                        <a:moveTo>
                          <a:pt x="6" y="0"/>
                        </a:moveTo>
                        <a:lnTo>
                          <a:pt x="6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7" name="Freeform 503"/>
                  <p:cNvSpPr>
                    <a:spLocks/>
                  </p:cNvSpPr>
                  <p:nvPr/>
                </p:nvSpPr>
                <p:spPr bwMode="auto">
                  <a:xfrm>
                    <a:off x="2737" y="3149"/>
                    <a:ext cx="6" cy="6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1 w 1"/>
                      <a:gd name="T3" fmla="*/ 0 h 1"/>
                      <a:gd name="T4" fmla="*/ 1 w 1"/>
                      <a:gd name="T5" fmla="*/ 0 h 1"/>
                      <a:gd name="T6" fmla="*/ 1 w 1"/>
                      <a:gd name="T7" fmla="*/ 1 h 1"/>
                      <a:gd name="T8" fmla="*/ 1 w 1"/>
                      <a:gd name="T9" fmla="*/ 1 h 1"/>
                      <a:gd name="T10" fmla="*/ 0 w 1"/>
                      <a:gd name="T1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8" name="Freeform 504"/>
                  <p:cNvSpPr>
                    <a:spLocks/>
                  </p:cNvSpPr>
                  <p:nvPr/>
                </p:nvSpPr>
                <p:spPr bwMode="auto">
                  <a:xfrm>
                    <a:off x="2635" y="3239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49" name="Freeform 505"/>
                  <p:cNvSpPr>
                    <a:spLocks/>
                  </p:cNvSpPr>
                  <p:nvPr/>
                </p:nvSpPr>
                <p:spPr bwMode="auto">
                  <a:xfrm>
                    <a:off x="2599" y="3239"/>
                    <a:ext cx="36" cy="18"/>
                  </a:xfrm>
                  <a:custGeom>
                    <a:avLst/>
                    <a:gdLst>
                      <a:gd name="T0" fmla="*/ 0 w 6"/>
                      <a:gd name="T1" fmla="*/ 2 h 3"/>
                      <a:gd name="T2" fmla="*/ 0 w 6"/>
                      <a:gd name="T3" fmla="*/ 2 h 3"/>
                      <a:gd name="T4" fmla="*/ 6 w 6"/>
                      <a:gd name="T5" fmla="*/ 0 h 3"/>
                      <a:gd name="T6" fmla="*/ 6 w 6"/>
                      <a:gd name="T7" fmla="*/ 0 h 3"/>
                      <a:gd name="T8" fmla="*/ 0 w 6"/>
                      <a:gd name="T9" fmla="*/ 3 h 3"/>
                      <a:gd name="T10" fmla="*/ 0 w 6"/>
                      <a:gd name="T11" fmla="*/ 2 h 3"/>
                      <a:gd name="T12" fmla="*/ 0 w 6"/>
                      <a:gd name="T1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3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0" name="Freeform 506"/>
                  <p:cNvSpPr>
                    <a:spLocks/>
                  </p:cNvSpPr>
                  <p:nvPr/>
                </p:nvSpPr>
                <p:spPr bwMode="auto">
                  <a:xfrm>
                    <a:off x="2599" y="3251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0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1" name="Freeform 507"/>
                  <p:cNvSpPr>
                    <a:spLocks/>
                  </p:cNvSpPr>
                  <p:nvPr/>
                </p:nvSpPr>
                <p:spPr bwMode="auto">
                  <a:xfrm>
                    <a:off x="2647" y="3239"/>
                    <a:ext cx="1" cy="6"/>
                  </a:xfrm>
                  <a:custGeom>
                    <a:avLst/>
                    <a:gdLst>
                      <a:gd name="T0" fmla="*/ 0 h 1"/>
                      <a:gd name="T1" fmla="*/ 0 h 1"/>
                      <a:gd name="T2" fmla="*/ 0 h 1"/>
                      <a:gd name="T3" fmla="*/ 1 h 1"/>
                      <a:gd name="T4" fmla="*/ 1 h 1"/>
                      <a:gd name="T5" fmla="*/ 0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2" name="Freeform 508"/>
                  <p:cNvSpPr>
                    <a:spLocks/>
                  </p:cNvSpPr>
                  <p:nvPr/>
                </p:nvSpPr>
                <p:spPr bwMode="auto">
                  <a:xfrm>
                    <a:off x="2611" y="3239"/>
                    <a:ext cx="36" cy="24"/>
                  </a:xfrm>
                  <a:custGeom>
                    <a:avLst/>
                    <a:gdLst>
                      <a:gd name="T0" fmla="*/ 0 w 6"/>
                      <a:gd name="T1" fmla="*/ 3 h 4"/>
                      <a:gd name="T2" fmla="*/ 0 w 6"/>
                      <a:gd name="T3" fmla="*/ 3 h 4"/>
                      <a:gd name="T4" fmla="*/ 6 w 6"/>
                      <a:gd name="T5" fmla="*/ 0 h 4"/>
                      <a:gd name="T6" fmla="*/ 6 w 6"/>
                      <a:gd name="T7" fmla="*/ 1 h 4"/>
                      <a:gd name="T8" fmla="*/ 0 w 6"/>
                      <a:gd name="T9" fmla="*/ 4 h 4"/>
                      <a:gd name="T10" fmla="*/ 0 w 6"/>
                      <a:gd name="T11" fmla="*/ 3 h 4"/>
                      <a:gd name="T12" fmla="*/ 0 w 6"/>
                      <a:gd name="T13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4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3" name="Freeform 509"/>
                  <p:cNvSpPr>
                    <a:spLocks/>
                  </p:cNvSpPr>
                  <p:nvPr/>
                </p:nvSpPr>
                <p:spPr bwMode="auto">
                  <a:xfrm>
                    <a:off x="2611" y="3257"/>
                    <a:ext cx="1" cy="6"/>
                  </a:xfrm>
                  <a:custGeom>
                    <a:avLst/>
                    <a:gdLst>
                      <a:gd name="T0" fmla="*/ 1 h 1"/>
                      <a:gd name="T1" fmla="*/ 1 h 1"/>
                      <a:gd name="T2" fmla="*/ 1 h 1"/>
                      <a:gd name="T3" fmla="*/ 0 h 1"/>
                      <a:gd name="T4" fmla="*/ 0 h 1"/>
                      <a:gd name="T5" fmla="*/ 1 h 1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4" name="Freeform 510"/>
                  <p:cNvSpPr>
                    <a:spLocks/>
                  </p:cNvSpPr>
                  <p:nvPr/>
                </p:nvSpPr>
                <p:spPr bwMode="auto">
                  <a:xfrm>
                    <a:off x="2653" y="3365"/>
                    <a:ext cx="6" cy="30"/>
                  </a:xfrm>
                  <a:custGeom>
                    <a:avLst/>
                    <a:gdLst>
                      <a:gd name="T0" fmla="*/ 0 w 1"/>
                      <a:gd name="T1" fmla="*/ 0 h 5"/>
                      <a:gd name="T2" fmla="*/ 0 w 1"/>
                      <a:gd name="T3" fmla="*/ 0 h 5"/>
                      <a:gd name="T4" fmla="*/ 0 w 1"/>
                      <a:gd name="T5" fmla="*/ 0 h 5"/>
                      <a:gd name="T6" fmla="*/ 0 w 1"/>
                      <a:gd name="T7" fmla="*/ 1 h 5"/>
                      <a:gd name="T8" fmla="*/ 0 w 1"/>
                      <a:gd name="T9" fmla="*/ 1 h 5"/>
                      <a:gd name="T10" fmla="*/ 0 w 1"/>
                      <a:gd name="T11" fmla="*/ 1 h 5"/>
                      <a:gd name="T12" fmla="*/ 0 w 1"/>
                      <a:gd name="T13" fmla="*/ 2 h 5"/>
                      <a:gd name="T14" fmla="*/ 0 w 1"/>
                      <a:gd name="T15" fmla="*/ 2 h 5"/>
                      <a:gd name="T16" fmla="*/ 0 w 1"/>
                      <a:gd name="T17" fmla="*/ 3 h 5"/>
                      <a:gd name="T18" fmla="*/ 0 w 1"/>
                      <a:gd name="T19" fmla="*/ 4 h 5"/>
                      <a:gd name="T20" fmla="*/ 0 w 1"/>
                      <a:gd name="T21" fmla="*/ 5 h 5"/>
                      <a:gd name="T22" fmla="*/ 0 w 1"/>
                      <a:gd name="T23" fmla="*/ 5 h 5"/>
                      <a:gd name="T24" fmla="*/ 1 w 1"/>
                      <a:gd name="T25" fmla="*/ 5 h 5"/>
                      <a:gd name="T26" fmla="*/ 1 w 1"/>
                      <a:gd name="T27" fmla="*/ 5 h 5"/>
                      <a:gd name="T28" fmla="*/ 1 w 1"/>
                      <a:gd name="T29" fmla="*/ 5 h 5"/>
                      <a:gd name="T30" fmla="*/ 1 w 1"/>
                      <a:gd name="T31" fmla="*/ 5 h 5"/>
                      <a:gd name="T32" fmla="*/ 1 w 1"/>
                      <a:gd name="T33" fmla="*/ 4 h 5"/>
                      <a:gd name="T34" fmla="*/ 1 w 1"/>
                      <a:gd name="T35" fmla="*/ 4 h 5"/>
                      <a:gd name="T36" fmla="*/ 1 w 1"/>
                      <a:gd name="T37" fmla="*/ 4 h 5"/>
                      <a:gd name="T38" fmla="*/ 1 w 1"/>
                      <a:gd name="T39" fmla="*/ 3 h 5"/>
                      <a:gd name="T40" fmla="*/ 1 w 1"/>
                      <a:gd name="T41" fmla="*/ 3 h 5"/>
                      <a:gd name="T42" fmla="*/ 1 w 1"/>
                      <a:gd name="T43" fmla="*/ 2 h 5"/>
                      <a:gd name="T44" fmla="*/ 1 w 1"/>
                      <a:gd name="T45" fmla="*/ 1 h 5"/>
                      <a:gd name="T46" fmla="*/ 0 w 1"/>
                      <a:gd name="T47" fmla="*/ 0 h 5"/>
                      <a:gd name="T48" fmla="*/ 0 w 1"/>
                      <a:gd name="T4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2B5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5" name="Freeform 511"/>
                  <p:cNvSpPr>
                    <a:spLocks/>
                  </p:cNvSpPr>
                  <p:nvPr/>
                </p:nvSpPr>
                <p:spPr bwMode="auto">
                  <a:xfrm>
                    <a:off x="2647" y="3365"/>
                    <a:ext cx="12" cy="18"/>
                  </a:xfrm>
                  <a:custGeom>
                    <a:avLst/>
                    <a:gdLst>
                      <a:gd name="T0" fmla="*/ 1 w 2"/>
                      <a:gd name="T1" fmla="*/ 3 h 3"/>
                      <a:gd name="T2" fmla="*/ 0 w 2"/>
                      <a:gd name="T3" fmla="*/ 3 h 3"/>
                      <a:gd name="T4" fmla="*/ 0 w 2"/>
                      <a:gd name="T5" fmla="*/ 2 h 3"/>
                      <a:gd name="T6" fmla="*/ 0 w 2"/>
                      <a:gd name="T7" fmla="*/ 2 h 3"/>
                      <a:gd name="T8" fmla="*/ 0 w 2"/>
                      <a:gd name="T9" fmla="*/ 1 h 3"/>
                      <a:gd name="T10" fmla="*/ 1 w 2"/>
                      <a:gd name="T11" fmla="*/ 1 h 3"/>
                      <a:gd name="T12" fmla="*/ 1 w 2"/>
                      <a:gd name="T13" fmla="*/ 1 h 3"/>
                      <a:gd name="T14" fmla="*/ 1 w 2"/>
                      <a:gd name="T15" fmla="*/ 0 h 3"/>
                      <a:gd name="T16" fmla="*/ 1 w 2"/>
                      <a:gd name="T17" fmla="*/ 0 h 3"/>
                      <a:gd name="T18" fmla="*/ 1 w 2"/>
                      <a:gd name="T19" fmla="*/ 0 h 3"/>
                      <a:gd name="T20" fmla="*/ 1 w 2"/>
                      <a:gd name="T21" fmla="*/ 1 h 3"/>
                      <a:gd name="T22" fmla="*/ 2 w 2"/>
                      <a:gd name="T23" fmla="*/ 1 h 3"/>
                      <a:gd name="T24" fmla="*/ 2 w 2"/>
                      <a:gd name="T25" fmla="*/ 1 h 3"/>
                      <a:gd name="T26" fmla="*/ 1 w 2"/>
                      <a:gd name="T27" fmla="*/ 1 h 3"/>
                      <a:gd name="T28" fmla="*/ 1 w 2"/>
                      <a:gd name="T29" fmla="*/ 1 h 3"/>
                      <a:gd name="T30" fmla="*/ 1 w 2"/>
                      <a:gd name="T31" fmla="*/ 1 h 3"/>
                      <a:gd name="T32" fmla="*/ 1 w 2"/>
                      <a:gd name="T33" fmla="*/ 2 h 3"/>
                      <a:gd name="T34" fmla="*/ 1 w 2"/>
                      <a:gd name="T35" fmla="*/ 2 h 3"/>
                      <a:gd name="T36" fmla="*/ 1 w 2"/>
                      <a:gd name="T37" fmla="*/ 3 h 3"/>
                      <a:gd name="T38" fmla="*/ 1 w 2"/>
                      <a:gd name="T39" fmla="*/ 3 h 3"/>
                      <a:gd name="T40" fmla="*/ 1 w 2"/>
                      <a:gd name="T41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" h="3">
                        <a:moveTo>
                          <a:pt x="1" y="3"/>
                        </a:move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6" name="Freeform 512"/>
                  <p:cNvSpPr>
                    <a:spLocks/>
                  </p:cNvSpPr>
                  <p:nvPr/>
                </p:nvSpPr>
                <p:spPr bwMode="auto">
                  <a:xfrm>
                    <a:off x="2653" y="3383"/>
                    <a:ext cx="6" cy="18"/>
                  </a:xfrm>
                  <a:custGeom>
                    <a:avLst/>
                    <a:gdLst>
                      <a:gd name="T0" fmla="*/ 1 w 1"/>
                      <a:gd name="T1" fmla="*/ 3 h 3"/>
                      <a:gd name="T2" fmla="*/ 1 w 1"/>
                      <a:gd name="T3" fmla="*/ 3 h 3"/>
                      <a:gd name="T4" fmla="*/ 0 w 1"/>
                      <a:gd name="T5" fmla="*/ 2 h 3"/>
                      <a:gd name="T6" fmla="*/ 0 w 1"/>
                      <a:gd name="T7" fmla="*/ 2 h 3"/>
                      <a:gd name="T8" fmla="*/ 0 w 1"/>
                      <a:gd name="T9" fmla="*/ 1 h 3"/>
                      <a:gd name="T10" fmla="*/ 0 w 1"/>
                      <a:gd name="T11" fmla="*/ 0 h 3"/>
                      <a:gd name="T12" fmla="*/ 0 w 1"/>
                      <a:gd name="T13" fmla="*/ 0 h 3"/>
                      <a:gd name="T14" fmla="*/ 1 w 1"/>
                      <a:gd name="T15" fmla="*/ 1 h 3"/>
                      <a:gd name="T16" fmla="*/ 1 w 1"/>
                      <a:gd name="T17" fmla="*/ 1 h 3"/>
                      <a:gd name="T18" fmla="*/ 1 w 1"/>
                      <a:gd name="T19" fmla="*/ 2 h 3"/>
                      <a:gd name="T20" fmla="*/ 1 w 1"/>
                      <a:gd name="T21" fmla="*/ 2 h 3"/>
                      <a:gd name="T22" fmla="*/ 1 w 1"/>
                      <a:gd name="T23" fmla="*/ 2 h 3"/>
                      <a:gd name="T24" fmla="*/ 1 w 1"/>
                      <a:gd name="T2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" h="3">
                        <a:moveTo>
                          <a:pt x="1" y="3"/>
                        </a:move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7" name="Freeform 513"/>
                  <p:cNvSpPr>
                    <a:spLocks/>
                  </p:cNvSpPr>
                  <p:nvPr/>
                </p:nvSpPr>
                <p:spPr bwMode="auto">
                  <a:xfrm>
                    <a:off x="2659" y="3383"/>
                    <a:ext cx="6" cy="18"/>
                  </a:xfrm>
                  <a:custGeom>
                    <a:avLst/>
                    <a:gdLst>
                      <a:gd name="T0" fmla="*/ 0 w 1"/>
                      <a:gd name="T1" fmla="*/ 0 h 3"/>
                      <a:gd name="T2" fmla="*/ 0 w 1"/>
                      <a:gd name="T3" fmla="*/ 0 h 3"/>
                      <a:gd name="T4" fmla="*/ 1 w 1"/>
                      <a:gd name="T5" fmla="*/ 0 h 3"/>
                      <a:gd name="T6" fmla="*/ 1 w 1"/>
                      <a:gd name="T7" fmla="*/ 1 h 3"/>
                      <a:gd name="T8" fmla="*/ 1 w 1"/>
                      <a:gd name="T9" fmla="*/ 1 h 3"/>
                      <a:gd name="T10" fmla="*/ 1 w 1"/>
                      <a:gd name="T11" fmla="*/ 1 h 3"/>
                      <a:gd name="T12" fmla="*/ 0 w 1"/>
                      <a:gd name="T13" fmla="*/ 2 h 3"/>
                      <a:gd name="T14" fmla="*/ 0 w 1"/>
                      <a:gd name="T15" fmla="*/ 2 h 3"/>
                      <a:gd name="T16" fmla="*/ 0 w 1"/>
                      <a:gd name="T17" fmla="*/ 2 h 3"/>
                      <a:gd name="T18" fmla="*/ 0 w 1"/>
                      <a:gd name="T19" fmla="*/ 3 h 3"/>
                      <a:gd name="T20" fmla="*/ 0 w 1"/>
                      <a:gd name="T21" fmla="*/ 2 h 3"/>
                      <a:gd name="T22" fmla="*/ 0 w 1"/>
                      <a:gd name="T23" fmla="*/ 2 h 3"/>
                      <a:gd name="T24" fmla="*/ 0 w 1"/>
                      <a:gd name="T25" fmla="*/ 2 h 3"/>
                      <a:gd name="T26" fmla="*/ 0 w 1"/>
                      <a:gd name="T27" fmla="*/ 2 h 3"/>
                      <a:gd name="T28" fmla="*/ 0 w 1"/>
                      <a:gd name="T29" fmla="*/ 1 h 3"/>
                      <a:gd name="T30" fmla="*/ 0 w 1"/>
                      <a:gd name="T31" fmla="*/ 1 h 3"/>
                      <a:gd name="T32" fmla="*/ 0 w 1"/>
                      <a:gd name="T33" fmla="*/ 1 h 3"/>
                      <a:gd name="T34" fmla="*/ 0 w 1"/>
                      <a:gd name="T35" fmla="*/ 0 h 3"/>
                      <a:gd name="T36" fmla="*/ 0 w 1"/>
                      <a:gd name="T37" fmla="*/ 0 h 3"/>
                      <a:gd name="T38" fmla="*/ 0 w 1"/>
                      <a:gd name="T39" fmla="*/ 0 h 3"/>
                      <a:gd name="T40" fmla="*/ 0 w 1"/>
                      <a:gd name="T4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8" name="Freeform 514"/>
                  <p:cNvSpPr>
                    <a:spLocks/>
                  </p:cNvSpPr>
                  <p:nvPr/>
                </p:nvSpPr>
                <p:spPr bwMode="auto">
                  <a:xfrm>
                    <a:off x="2653" y="3365"/>
                    <a:ext cx="12" cy="18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0 w 2"/>
                      <a:gd name="T3" fmla="*/ 0 h 3"/>
                      <a:gd name="T4" fmla="*/ 1 w 2"/>
                      <a:gd name="T5" fmla="*/ 0 h 3"/>
                      <a:gd name="T6" fmla="*/ 1 w 2"/>
                      <a:gd name="T7" fmla="*/ 1 h 3"/>
                      <a:gd name="T8" fmla="*/ 2 w 2"/>
                      <a:gd name="T9" fmla="*/ 2 h 3"/>
                      <a:gd name="T10" fmla="*/ 1 w 2"/>
                      <a:gd name="T11" fmla="*/ 3 h 3"/>
                      <a:gd name="T12" fmla="*/ 1 w 2"/>
                      <a:gd name="T13" fmla="*/ 3 h 3"/>
                      <a:gd name="T14" fmla="*/ 1 w 2"/>
                      <a:gd name="T15" fmla="*/ 2 h 3"/>
                      <a:gd name="T16" fmla="*/ 0 w 2"/>
                      <a:gd name="T17" fmla="*/ 1 h 3"/>
                      <a:gd name="T18" fmla="*/ 0 w 2"/>
                      <a:gd name="T19" fmla="*/ 1 h 3"/>
                      <a:gd name="T20" fmla="*/ 0 w 2"/>
                      <a:gd name="T21" fmla="*/ 1 h 3"/>
                      <a:gd name="T22" fmla="*/ 0 w 2"/>
                      <a:gd name="T23" fmla="*/ 1 h 3"/>
                      <a:gd name="T24" fmla="*/ 0 w 2"/>
                      <a:gd name="T2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59" name="Freeform 515"/>
                  <p:cNvSpPr>
                    <a:spLocks/>
                  </p:cNvSpPr>
                  <p:nvPr/>
                </p:nvSpPr>
                <p:spPr bwMode="auto">
                  <a:xfrm>
                    <a:off x="2653" y="3563"/>
                    <a:ext cx="18" cy="60"/>
                  </a:xfrm>
                  <a:custGeom>
                    <a:avLst/>
                    <a:gdLst>
                      <a:gd name="T0" fmla="*/ 1 w 3"/>
                      <a:gd name="T1" fmla="*/ 0 h 10"/>
                      <a:gd name="T2" fmla="*/ 1 w 3"/>
                      <a:gd name="T3" fmla="*/ 0 h 10"/>
                      <a:gd name="T4" fmla="*/ 1 w 3"/>
                      <a:gd name="T5" fmla="*/ 1 h 10"/>
                      <a:gd name="T6" fmla="*/ 2 w 3"/>
                      <a:gd name="T7" fmla="*/ 1 h 10"/>
                      <a:gd name="T8" fmla="*/ 2 w 3"/>
                      <a:gd name="T9" fmla="*/ 2 h 10"/>
                      <a:gd name="T10" fmla="*/ 2 w 3"/>
                      <a:gd name="T11" fmla="*/ 2 h 10"/>
                      <a:gd name="T12" fmla="*/ 3 w 3"/>
                      <a:gd name="T13" fmla="*/ 3 h 10"/>
                      <a:gd name="T14" fmla="*/ 3 w 3"/>
                      <a:gd name="T15" fmla="*/ 4 h 10"/>
                      <a:gd name="T16" fmla="*/ 3 w 3"/>
                      <a:gd name="T17" fmla="*/ 5 h 10"/>
                      <a:gd name="T18" fmla="*/ 3 w 3"/>
                      <a:gd name="T19" fmla="*/ 6 h 10"/>
                      <a:gd name="T20" fmla="*/ 3 w 3"/>
                      <a:gd name="T21" fmla="*/ 7 h 10"/>
                      <a:gd name="T22" fmla="*/ 3 w 3"/>
                      <a:gd name="T23" fmla="*/ 8 h 10"/>
                      <a:gd name="T24" fmla="*/ 3 w 3"/>
                      <a:gd name="T25" fmla="*/ 8 h 10"/>
                      <a:gd name="T26" fmla="*/ 3 w 3"/>
                      <a:gd name="T27" fmla="*/ 9 h 10"/>
                      <a:gd name="T28" fmla="*/ 3 w 3"/>
                      <a:gd name="T29" fmla="*/ 9 h 10"/>
                      <a:gd name="T30" fmla="*/ 3 w 3"/>
                      <a:gd name="T31" fmla="*/ 10 h 10"/>
                      <a:gd name="T32" fmla="*/ 3 w 3"/>
                      <a:gd name="T33" fmla="*/ 10 h 10"/>
                      <a:gd name="T34" fmla="*/ 2 w 3"/>
                      <a:gd name="T35" fmla="*/ 10 h 10"/>
                      <a:gd name="T36" fmla="*/ 2 w 3"/>
                      <a:gd name="T37" fmla="*/ 10 h 10"/>
                      <a:gd name="T38" fmla="*/ 2 w 3"/>
                      <a:gd name="T39" fmla="*/ 9 h 10"/>
                      <a:gd name="T40" fmla="*/ 2 w 3"/>
                      <a:gd name="T41" fmla="*/ 9 h 10"/>
                      <a:gd name="T42" fmla="*/ 1 w 3"/>
                      <a:gd name="T43" fmla="*/ 8 h 10"/>
                      <a:gd name="T44" fmla="*/ 1 w 3"/>
                      <a:gd name="T45" fmla="*/ 7 h 10"/>
                      <a:gd name="T46" fmla="*/ 1 w 3"/>
                      <a:gd name="T47" fmla="*/ 6 h 10"/>
                      <a:gd name="T48" fmla="*/ 0 w 3"/>
                      <a:gd name="T49" fmla="*/ 5 h 10"/>
                      <a:gd name="T50" fmla="*/ 0 w 3"/>
                      <a:gd name="T51" fmla="*/ 4 h 10"/>
                      <a:gd name="T52" fmla="*/ 0 w 3"/>
                      <a:gd name="T53" fmla="*/ 3 h 10"/>
                      <a:gd name="T54" fmla="*/ 0 w 3"/>
                      <a:gd name="T55" fmla="*/ 3 h 10"/>
                      <a:gd name="T56" fmla="*/ 0 w 3"/>
                      <a:gd name="T57" fmla="*/ 2 h 10"/>
                      <a:gd name="T58" fmla="*/ 0 w 3"/>
                      <a:gd name="T59" fmla="*/ 1 h 10"/>
                      <a:gd name="T60" fmla="*/ 1 w 3"/>
                      <a:gd name="T61" fmla="*/ 1 h 10"/>
                      <a:gd name="T62" fmla="*/ 1 w 3"/>
                      <a:gd name="T63" fmla="*/ 1 h 10"/>
                      <a:gd name="T64" fmla="*/ 1 w 3"/>
                      <a:gd name="T6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3" h="10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6"/>
                        </a:lnTo>
                        <a:lnTo>
                          <a:pt x="3" y="7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lnTo>
                          <a:pt x="3" y="10"/>
                        </a:lnTo>
                        <a:lnTo>
                          <a:pt x="3" y="10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2" y="9"/>
                        </a:lnTo>
                        <a:lnTo>
                          <a:pt x="1" y="8"/>
                        </a:lnTo>
                        <a:lnTo>
                          <a:pt x="1" y="7"/>
                        </a:lnTo>
                        <a:lnTo>
                          <a:pt x="1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E7E9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0" name="Freeform 516"/>
                  <p:cNvSpPr>
                    <a:spLocks/>
                  </p:cNvSpPr>
                  <p:nvPr/>
                </p:nvSpPr>
                <p:spPr bwMode="auto">
                  <a:xfrm>
                    <a:off x="2659" y="3563"/>
                    <a:ext cx="12" cy="30"/>
                  </a:xfrm>
                  <a:custGeom>
                    <a:avLst/>
                    <a:gdLst>
                      <a:gd name="T0" fmla="*/ 2 w 2"/>
                      <a:gd name="T1" fmla="*/ 5 h 5"/>
                      <a:gd name="T2" fmla="*/ 2 w 2"/>
                      <a:gd name="T3" fmla="*/ 5 h 5"/>
                      <a:gd name="T4" fmla="*/ 2 w 2"/>
                      <a:gd name="T5" fmla="*/ 4 h 5"/>
                      <a:gd name="T6" fmla="*/ 1 w 2"/>
                      <a:gd name="T7" fmla="*/ 3 h 5"/>
                      <a:gd name="T8" fmla="*/ 1 w 2"/>
                      <a:gd name="T9" fmla="*/ 2 h 5"/>
                      <a:gd name="T10" fmla="*/ 1 w 2"/>
                      <a:gd name="T11" fmla="*/ 2 h 5"/>
                      <a:gd name="T12" fmla="*/ 0 w 2"/>
                      <a:gd name="T13" fmla="*/ 1 h 5"/>
                      <a:gd name="T14" fmla="*/ 0 w 2"/>
                      <a:gd name="T15" fmla="*/ 1 h 5"/>
                      <a:gd name="T16" fmla="*/ 0 w 2"/>
                      <a:gd name="T17" fmla="*/ 1 h 5"/>
                      <a:gd name="T18" fmla="*/ 0 w 2"/>
                      <a:gd name="T19" fmla="*/ 1 h 5"/>
                      <a:gd name="T20" fmla="*/ 0 w 2"/>
                      <a:gd name="T21" fmla="*/ 0 h 5"/>
                      <a:gd name="T22" fmla="*/ 0 w 2"/>
                      <a:gd name="T23" fmla="*/ 0 h 5"/>
                      <a:gd name="T24" fmla="*/ 1 w 2"/>
                      <a:gd name="T25" fmla="*/ 0 h 5"/>
                      <a:gd name="T26" fmla="*/ 1 w 2"/>
                      <a:gd name="T27" fmla="*/ 1 h 5"/>
                      <a:gd name="T28" fmla="*/ 2 w 2"/>
                      <a:gd name="T29" fmla="*/ 1 h 5"/>
                      <a:gd name="T30" fmla="*/ 2 w 2"/>
                      <a:gd name="T31" fmla="*/ 2 h 5"/>
                      <a:gd name="T32" fmla="*/ 2 w 2"/>
                      <a:gd name="T33" fmla="*/ 3 h 5"/>
                      <a:gd name="T34" fmla="*/ 2 w 2"/>
                      <a:gd name="T35" fmla="*/ 4 h 5"/>
                      <a:gd name="T36" fmla="*/ 2 w 2"/>
                      <a:gd name="T37" fmla="*/ 5 h 5"/>
                      <a:gd name="T38" fmla="*/ 2 w 2"/>
                      <a:gd name="T39" fmla="*/ 5 h 5"/>
                      <a:gd name="T40" fmla="*/ 2 w 2"/>
                      <a:gd name="T4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" h="5">
                        <a:moveTo>
                          <a:pt x="2" y="5"/>
                        </a:moveTo>
                        <a:lnTo>
                          <a:pt x="2" y="5"/>
                        </a:lnTo>
                        <a:lnTo>
                          <a:pt x="2" y="4"/>
                        </a:lnTo>
                        <a:lnTo>
                          <a:pt x="1" y="3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1" name="Freeform 517"/>
                  <p:cNvSpPr>
                    <a:spLocks/>
                  </p:cNvSpPr>
                  <p:nvPr/>
                </p:nvSpPr>
                <p:spPr bwMode="auto">
                  <a:xfrm>
                    <a:off x="2671" y="3593"/>
                    <a:ext cx="6" cy="30"/>
                  </a:xfrm>
                  <a:custGeom>
                    <a:avLst/>
                    <a:gdLst>
                      <a:gd name="T0" fmla="*/ 0 w 1"/>
                      <a:gd name="T1" fmla="*/ 4 h 5"/>
                      <a:gd name="T2" fmla="*/ 0 w 1"/>
                      <a:gd name="T3" fmla="*/ 4 h 5"/>
                      <a:gd name="T4" fmla="*/ 0 w 1"/>
                      <a:gd name="T5" fmla="*/ 4 h 5"/>
                      <a:gd name="T6" fmla="*/ 0 w 1"/>
                      <a:gd name="T7" fmla="*/ 4 h 5"/>
                      <a:gd name="T8" fmla="*/ 0 w 1"/>
                      <a:gd name="T9" fmla="*/ 4 h 5"/>
                      <a:gd name="T10" fmla="*/ 0 w 1"/>
                      <a:gd name="T11" fmla="*/ 3 h 5"/>
                      <a:gd name="T12" fmla="*/ 0 w 1"/>
                      <a:gd name="T13" fmla="*/ 3 h 5"/>
                      <a:gd name="T14" fmla="*/ 0 w 1"/>
                      <a:gd name="T15" fmla="*/ 2 h 5"/>
                      <a:gd name="T16" fmla="*/ 0 w 1"/>
                      <a:gd name="T17" fmla="*/ 1 h 5"/>
                      <a:gd name="T18" fmla="*/ 0 w 1"/>
                      <a:gd name="T19" fmla="*/ 0 h 5"/>
                      <a:gd name="T20" fmla="*/ 0 w 1"/>
                      <a:gd name="T21" fmla="*/ 0 h 5"/>
                      <a:gd name="T22" fmla="*/ 1 w 1"/>
                      <a:gd name="T23" fmla="*/ 1 h 5"/>
                      <a:gd name="T24" fmla="*/ 1 w 1"/>
                      <a:gd name="T25" fmla="*/ 2 h 5"/>
                      <a:gd name="T26" fmla="*/ 1 w 1"/>
                      <a:gd name="T27" fmla="*/ 3 h 5"/>
                      <a:gd name="T28" fmla="*/ 1 w 1"/>
                      <a:gd name="T29" fmla="*/ 3 h 5"/>
                      <a:gd name="T30" fmla="*/ 1 w 1"/>
                      <a:gd name="T31" fmla="*/ 4 h 5"/>
                      <a:gd name="T32" fmla="*/ 0 w 1"/>
                      <a:gd name="T33" fmla="*/ 5 h 5"/>
                      <a:gd name="T34" fmla="*/ 0 w 1"/>
                      <a:gd name="T35" fmla="*/ 5 h 5"/>
                      <a:gd name="T36" fmla="*/ 0 w 1"/>
                      <a:gd name="T37" fmla="*/ 5 h 5"/>
                      <a:gd name="T38" fmla="*/ 0 w 1"/>
                      <a:gd name="T39" fmla="*/ 5 h 5"/>
                      <a:gd name="T40" fmla="*/ 0 w 1"/>
                      <a:gd name="T41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5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2" name="Freeform 518"/>
                  <p:cNvSpPr>
                    <a:spLocks/>
                  </p:cNvSpPr>
                  <p:nvPr/>
                </p:nvSpPr>
                <p:spPr bwMode="auto">
                  <a:xfrm>
                    <a:off x="2653" y="3593"/>
                    <a:ext cx="18" cy="30"/>
                  </a:xfrm>
                  <a:custGeom>
                    <a:avLst/>
                    <a:gdLst>
                      <a:gd name="T0" fmla="*/ 1 w 3"/>
                      <a:gd name="T1" fmla="*/ 0 h 5"/>
                      <a:gd name="T2" fmla="*/ 1 w 3"/>
                      <a:gd name="T3" fmla="*/ 0 h 5"/>
                      <a:gd name="T4" fmla="*/ 1 w 3"/>
                      <a:gd name="T5" fmla="*/ 1 h 5"/>
                      <a:gd name="T6" fmla="*/ 1 w 3"/>
                      <a:gd name="T7" fmla="*/ 2 h 5"/>
                      <a:gd name="T8" fmla="*/ 2 w 3"/>
                      <a:gd name="T9" fmla="*/ 3 h 5"/>
                      <a:gd name="T10" fmla="*/ 2 w 3"/>
                      <a:gd name="T11" fmla="*/ 4 h 5"/>
                      <a:gd name="T12" fmla="*/ 2 w 3"/>
                      <a:gd name="T13" fmla="*/ 4 h 5"/>
                      <a:gd name="T14" fmla="*/ 2 w 3"/>
                      <a:gd name="T15" fmla="*/ 4 h 5"/>
                      <a:gd name="T16" fmla="*/ 2 w 3"/>
                      <a:gd name="T17" fmla="*/ 4 h 5"/>
                      <a:gd name="T18" fmla="*/ 3 w 3"/>
                      <a:gd name="T19" fmla="*/ 4 h 5"/>
                      <a:gd name="T20" fmla="*/ 3 w 3"/>
                      <a:gd name="T21" fmla="*/ 5 h 5"/>
                      <a:gd name="T22" fmla="*/ 2 w 3"/>
                      <a:gd name="T23" fmla="*/ 5 h 5"/>
                      <a:gd name="T24" fmla="*/ 2 w 3"/>
                      <a:gd name="T25" fmla="*/ 5 h 5"/>
                      <a:gd name="T26" fmla="*/ 1 w 3"/>
                      <a:gd name="T27" fmla="*/ 4 h 5"/>
                      <a:gd name="T28" fmla="*/ 1 w 3"/>
                      <a:gd name="T29" fmla="*/ 4 h 5"/>
                      <a:gd name="T30" fmla="*/ 1 w 3"/>
                      <a:gd name="T31" fmla="*/ 3 h 5"/>
                      <a:gd name="T32" fmla="*/ 0 w 3"/>
                      <a:gd name="T33" fmla="*/ 2 h 5"/>
                      <a:gd name="T34" fmla="*/ 0 w 3"/>
                      <a:gd name="T35" fmla="*/ 1 h 5"/>
                      <a:gd name="T36" fmla="*/ 0 w 3"/>
                      <a:gd name="T37" fmla="*/ 0 h 5"/>
                      <a:gd name="T38" fmla="*/ 0 w 3"/>
                      <a:gd name="T39" fmla="*/ 0 h 5"/>
                      <a:gd name="T40" fmla="*/ 1 w 3"/>
                      <a:gd name="T4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" h="5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  <p:sp>
                <p:nvSpPr>
                  <p:cNvPr id="6663" name="Freeform 519"/>
                  <p:cNvSpPr>
                    <a:spLocks/>
                  </p:cNvSpPr>
                  <p:nvPr/>
                </p:nvSpPr>
                <p:spPr bwMode="auto">
                  <a:xfrm>
                    <a:off x="2653" y="3563"/>
                    <a:ext cx="6" cy="30"/>
                  </a:xfrm>
                  <a:custGeom>
                    <a:avLst/>
                    <a:gdLst>
                      <a:gd name="T0" fmla="*/ 1 w 1"/>
                      <a:gd name="T1" fmla="*/ 1 h 5"/>
                      <a:gd name="T2" fmla="*/ 1 w 1"/>
                      <a:gd name="T3" fmla="*/ 1 h 5"/>
                      <a:gd name="T4" fmla="*/ 1 w 1"/>
                      <a:gd name="T5" fmla="*/ 1 h 5"/>
                      <a:gd name="T6" fmla="*/ 1 w 1"/>
                      <a:gd name="T7" fmla="*/ 1 h 5"/>
                      <a:gd name="T8" fmla="*/ 1 w 1"/>
                      <a:gd name="T9" fmla="*/ 1 h 5"/>
                      <a:gd name="T10" fmla="*/ 1 w 1"/>
                      <a:gd name="T11" fmla="*/ 2 h 5"/>
                      <a:gd name="T12" fmla="*/ 1 w 1"/>
                      <a:gd name="T13" fmla="*/ 3 h 5"/>
                      <a:gd name="T14" fmla="*/ 1 w 1"/>
                      <a:gd name="T15" fmla="*/ 3 h 5"/>
                      <a:gd name="T16" fmla="*/ 1 w 1"/>
                      <a:gd name="T17" fmla="*/ 4 h 5"/>
                      <a:gd name="T18" fmla="*/ 1 w 1"/>
                      <a:gd name="T19" fmla="*/ 5 h 5"/>
                      <a:gd name="T20" fmla="*/ 0 w 1"/>
                      <a:gd name="T21" fmla="*/ 5 h 5"/>
                      <a:gd name="T22" fmla="*/ 0 w 1"/>
                      <a:gd name="T23" fmla="*/ 4 h 5"/>
                      <a:gd name="T24" fmla="*/ 0 w 1"/>
                      <a:gd name="T25" fmla="*/ 3 h 5"/>
                      <a:gd name="T26" fmla="*/ 0 w 1"/>
                      <a:gd name="T27" fmla="*/ 3 h 5"/>
                      <a:gd name="T28" fmla="*/ 0 w 1"/>
                      <a:gd name="T29" fmla="*/ 2 h 5"/>
                      <a:gd name="T30" fmla="*/ 0 w 1"/>
                      <a:gd name="T31" fmla="*/ 1 h 5"/>
                      <a:gd name="T32" fmla="*/ 0 w 1"/>
                      <a:gd name="T33" fmla="*/ 1 h 5"/>
                      <a:gd name="T34" fmla="*/ 0 w 1"/>
                      <a:gd name="T35" fmla="*/ 0 h 5"/>
                      <a:gd name="T36" fmla="*/ 1 w 1"/>
                      <a:gd name="T37" fmla="*/ 0 h 5"/>
                      <a:gd name="T38" fmla="*/ 1 w 1"/>
                      <a:gd name="T39" fmla="*/ 0 h 5"/>
                      <a:gd name="T40" fmla="*/ 1 w 1"/>
                      <a:gd name="T41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" h="5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2427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NZ"/>
                  </a:p>
                </p:txBody>
              </p:sp>
            </p:grpSp>
            <p:sp>
              <p:nvSpPr>
                <p:cNvPr id="6665" name="Freeform 521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24" cy="60"/>
                </a:xfrm>
                <a:custGeom>
                  <a:avLst/>
                  <a:gdLst>
                    <a:gd name="T0" fmla="*/ 0 w 4"/>
                    <a:gd name="T1" fmla="*/ 0 h 10"/>
                    <a:gd name="T2" fmla="*/ 0 w 4"/>
                    <a:gd name="T3" fmla="*/ 0 h 10"/>
                    <a:gd name="T4" fmla="*/ 0 w 4"/>
                    <a:gd name="T5" fmla="*/ 1 h 10"/>
                    <a:gd name="T6" fmla="*/ 1 w 4"/>
                    <a:gd name="T7" fmla="*/ 1 h 10"/>
                    <a:gd name="T8" fmla="*/ 1 w 4"/>
                    <a:gd name="T9" fmla="*/ 2 h 10"/>
                    <a:gd name="T10" fmla="*/ 1 w 4"/>
                    <a:gd name="T11" fmla="*/ 2 h 10"/>
                    <a:gd name="T12" fmla="*/ 2 w 4"/>
                    <a:gd name="T13" fmla="*/ 3 h 10"/>
                    <a:gd name="T14" fmla="*/ 2 w 4"/>
                    <a:gd name="T15" fmla="*/ 4 h 10"/>
                    <a:gd name="T16" fmla="*/ 2 w 4"/>
                    <a:gd name="T17" fmla="*/ 5 h 10"/>
                    <a:gd name="T18" fmla="*/ 2 w 4"/>
                    <a:gd name="T19" fmla="*/ 6 h 10"/>
                    <a:gd name="T20" fmla="*/ 2 w 4"/>
                    <a:gd name="T21" fmla="*/ 7 h 10"/>
                    <a:gd name="T22" fmla="*/ 2 w 4"/>
                    <a:gd name="T23" fmla="*/ 8 h 10"/>
                    <a:gd name="T24" fmla="*/ 2 w 4"/>
                    <a:gd name="T25" fmla="*/ 8 h 10"/>
                    <a:gd name="T26" fmla="*/ 2 w 4"/>
                    <a:gd name="T27" fmla="*/ 9 h 10"/>
                    <a:gd name="T28" fmla="*/ 2 w 4"/>
                    <a:gd name="T29" fmla="*/ 9 h 10"/>
                    <a:gd name="T30" fmla="*/ 2 w 4"/>
                    <a:gd name="T31" fmla="*/ 10 h 10"/>
                    <a:gd name="T32" fmla="*/ 2 w 4"/>
                    <a:gd name="T33" fmla="*/ 10 h 10"/>
                    <a:gd name="T34" fmla="*/ 2 w 4"/>
                    <a:gd name="T35" fmla="*/ 10 h 10"/>
                    <a:gd name="T36" fmla="*/ 2 w 4"/>
                    <a:gd name="T37" fmla="*/ 10 h 10"/>
                    <a:gd name="T38" fmla="*/ 3 w 4"/>
                    <a:gd name="T39" fmla="*/ 10 h 10"/>
                    <a:gd name="T40" fmla="*/ 3 w 4"/>
                    <a:gd name="T41" fmla="*/ 10 h 10"/>
                    <a:gd name="T42" fmla="*/ 3 w 4"/>
                    <a:gd name="T43" fmla="*/ 9 h 10"/>
                    <a:gd name="T44" fmla="*/ 3 w 4"/>
                    <a:gd name="T45" fmla="*/ 9 h 10"/>
                    <a:gd name="T46" fmla="*/ 3 w 4"/>
                    <a:gd name="T47" fmla="*/ 9 h 10"/>
                    <a:gd name="T48" fmla="*/ 3 w 4"/>
                    <a:gd name="T49" fmla="*/ 9 h 10"/>
                    <a:gd name="T50" fmla="*/ 3 w 4"/>
                    <a:gd name="T51" fmla="*/ 8 h 10"/>
                    <a:gd name="T52" fmla="*/ 3 w 4"/>
                    <a:gd name="T53" fmla="*/ 8 h 10"/>
                    <a:gd name="T54" fmla="*/ 4 w 4"/>
                    <a:gd name="T55" fmla="*/ 7 h 10"/>
                    <a:gd name="T56" fmla="*/ 4 w 4"/>
                    <a:gd name="T57" fmla="*/ 7 h 10"/>
                    <a:gd name="T58" fmla="*/ 4 w 4"/>
                    <a:gd name="T59" fmla="*/ 6 h 10"/>
                    <a:gd name="T60" fmla="*/ 3 w 4"/>
                    <a:gd name="T61" fmla="*/ 6 h 10"/>
                    <a:gd name="T62" fmla="*/ 3 w 4"/>
                    <a:gd name="T63" fmla="*/ 5 h 10"/>
                    <a:gd name="T64" fmla="*/ 3 w 4"/>
                    <a:gd name="T65" fmla="*/ 4 h 10"/>
                    <a:gd name="T66" fmla="*/ 3 w 4"/>
                    <a:gd name="T67" fmla="*/ 4 h 10"/>
                    <a:gd name="T68" fmla="*/ 3 w 4"/>
                    <a:gd name="T69" fmla="*/ 3 h 10"/>
                    <a:gd name="T70" fmla="*/ 2 w 4"/>
                    <a:gd name="T71" fmla="*/ 2 h 10"/>
                    <a:gd name="T72" fmla="*/ 2 w 4"/>
                    <a:gd name="T73" fmla="*/ 1 h 10"/>
                    <a:gd name="T74" fmla="*/ 2 w 4"/>
                    <a:gd name="T75" fmla="*/ 0 h 10"/>
                    <a:gd name="T76" fmla="*/ 1 w 4"/>
                    <a:gd name="T77" fmla="*/ 0 h 10"/>
                    <a:gd name="T78" fmla="*/ 0 w 4"/>
                    <a:gd name="T79" fmla="*/ 0 h 10"/>
                    <a:gd name="T80" fmla="*/ 0 w 4"/>
                    <a:gd name="T8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ACB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6" name="Freeform 522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12" cy="30"/>
                </a:xfrm>
                <a:custGeom>
                  <a:avLst/>
                  <a:gdLst>
                    <a:gd name="T0" fmla="*/ 2 w 2"/>
                    <a:gd name="T1" fmla="*/ 5 h 5"/>
                    <a:gd name="T2" fmla="*/ 2 w 2"/>
                    <a:gd name="T3" fmla="*/ 5 h 5"/>
                    <a:gd name="T4" fmla="*/ 2 w 2"/>
                    <a:gd name="T5" fmla="*/ 4 h 5"/>
                    <a:gd name="T6" fmla="*/ 1 w 2"/>
                    <a:gd name="T7" fmla="*/ 3 h 5"/>
                    <a:gd name="T8" fmla="*/ 1 w 2"/>
                    <a:gd name="T9" fmla="*/ 2 h 5"/>
                    <a:gd name="T10" fmla="*/ 1 w 2"/>
                    <a:gd name="T11" fmla="*/ 2 h 5"/>
                    <a:gd name="T12" fmla="*/ 0 w 2"/>
                    <a:gd name="T13" fmla="*/ 1 h 5"/>
                    <a:gd name="T14" fmla="*/ 0 w 2"/>
                    <a:gd name="T15" fmla="*/ 1 h 5"/>
                    <a:gd name="T16" fmla="*/ 0 w 2"/>
                    <a:gd name="T17" fmla="*/ 1 h 5"/>
                    <a:gd name="T18" fmla="*/ 0 w 2"/>
                    <a:gd name="T19" fmla="*/ 1 h 5"/>
                    <a:gd name="T20" fmla="*/ 0 w 2"/>
                    <a:gd name="T21" fmla="*/ 0 h 5"/>
                    <a:gd name="T22" fmla="*/ 0 w 2"/>
                    <a:gd name="T23" fmla="*/ 0 h 5"/>
                    <a:gd name="T24" fmla="*/ 1 w 2"/>
                    <a:gd name="T25" fmla="*/ 0 h 5"/>
                    <a:gd name="T26" fmla="*/ 1 w 2"/>
                    <a:gd name="T27" fmla="*/ 1 h 5"/>
                    <a:gd name="T28" fmla="*/ 2 w 2"/>
                    <a:gd name="T29" fmla="*/ 1 h 5"/>
                    <a:gd name="T30" fmla="*/ 2 w 2"/>
                    <a:gd name="T31" fmla="*/ 2 h 5"/>
                    <a:gd name="T32" fmla="*/ 2 w 2"/>
                    <a:gd name="T33" fmla="*/ 3 h 5"/>
                    <a:gd name="T34" fmla="*/ 2 w 2"/>
                    <a:gd name="T35" fmla="*/ 4 h 5"/>
                    <a:gd name="T36" fmla="*/ 2 w 2"/>
                    <a:gd name="T37" fmla="*/ 5 h 5"/>
                    <a:gd name="T38" fmla="*/ 2 w 2"/>
                    <a:gd name="T39" fmla="*/ 5 h 5"/>
                    <a:gd name="T40" fmla="*/ 2 w 2"/>
                    <a:gd name="T4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7" name="Freeform 523"/>
                <p:cNvSpPr>
                  <a:spLocks/>
                </p:cNvSpPr>
                <p:nvPr/>
              </p:nvSpPr>
              <p:spPr bwMode="auto">
                <a:xfrm>
                  <a:off x="2665" y="3593"/>
                  <a:ext cx="12" cy="30"/>
                </a:xfrm>
                <a:custGeom>
                  <a:avLst/>
                  <a:gdLst>
                    <a:gd name="T0" fmla="*/ 0 w 2"/>
                    <a:gd name="T1" fmla="*/ 5 h 5"/>
                    <a:gd name="T2" fmla="*/ 1 w 2"/>
                    <a:gd name="T3" fmla="*/ 4 h 5"/>
                    <a:gd name="T4" fmla="*/ 1 w 2"/>
                    <a:gd name="T5" fmla="*/ 4 h 5"/>
                    <a:gd name="T6" fmla="*/ 1 w 2"/>
                    <a:gd name="T7" fmla="*/ 4 h 5"/>
                    <a:gd name="T8" fmla="*/ 1 w 2"/>
                    <a:gd name="T9" fmla="*/ 4 h 5"/>
                    <a:gd name="T10" fmla="*/ 1 w 2"/>
                    <a:gd name="T11" fmla="*/ 3 h 5"/>
                    <a:gd name="T12" fmla="*/ 1 w 2"/>
                    <a:gd name="T13" fmla="*/ 3 h 5"/>
                    <a:gd name="T14" fmla="*/ 1 w 2"/>
                    <a:gd name="T15" fmla="*/ 2 h 5"/>
                    <a:gd name="T16" fmla="*/ 1 w 2"/>
                    <a:gd name="T17" fmla="*/ 1 h 5"/>
                    <a:gd name="T18" fmla="*/ 1 w 2"/>
                    <a:gd name="T19" fmla="*/ 0 h 5"/>
                    <a:gd name="T20" fmla="*/ 1 w 2"/>
                    <a:gd name="T21" fmla="*/ 0 h 5"/>
                    <a:gd name="T22" fmla="*/ 2 w 2"/>
                    <a:gd name="T23" fmla="*/ 1 h 5"/>
                    <a:gd name="T24" fmla="*/ 2 w 2"/>
                    <a:gd name="T25" fmla="*/ 2 h 5"/>
                    <a:gd name="T26" fmla="*/ 2 w 2"/>
                    <a:gd name="T27" fmla="*/ 3 h 5"/>
                    <a:gd name="T28" fmla="*/ 2 w 2"/>
                    <a:gd name="T29" fmla="*/ 3 h 5"/>
                    <a:gd name="T30" fmla="*/ 2 w 2"/>
                    <a:gd name="T31" fmla="*/ 4 h 5"/>
                    <a:gd name="T32" fmla="*/ 1 w 2"/>
                    <a:gd name="T33" fmla="*/ 5 h 5"/>
                    <a:gd name="T34" fmla="*/ 1 w 2"/>
                    <a:gd name="T35" fmla="*/ 5 h 5"/>
                    <a:gd name="T36" fmla="*/ 1 w 2"/>
                    <a:gd name="T37" fmla="*/ 5 h 5"/>
                    <a:gd name="T38" fmla="*/ 1 w 2"/>
                    <a:gd name="T39" fmla="*/ 5 h 5"/>
                    <a:gd name="T40" fmla="*/ 0 w 2"/>
                    <a:gd name="T4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8" name="Freeform 524"/>
                <p:cNvSpPr>
                  <a:spLocks/>
                </p:cNvSpPr>
                <p:nvPr/>
              </p:nvSpPr>
              <p:spPr bwMode="auto">
                <a:xfrm>
                  <a:off x="2665" y="3587"/>
                  <a:ext cx="18" cy="36"/>
                </a:xfrm>
                <a:custGeom>
                  <a:avLst/>
                  <a:gdLst>
                    <a:gd name="T0" fmla="*/ 3 w 3"/>
                    <a:gd name="T1" fmla="*/ 0 h 6"/>
                    <a:gd name="T2" fmla="*/ 3 w 3"/>
                    <a:gd name="T3" fmla="*/ 0 h 6"/>
                    <a:gd name="T4" fmla="*/ 3 w 3"/>
                    <a:gd name="T5" fmla="*/ 1 h 6"/>
                    <a:gd name="T6" fmla="*/ 3 w 3"/>
                    <a:gd name="T7" fmla="*/ 1 h 6"/>
                    <a:gd name="T8" fmla="*/ 3 w 3"/>
                    <a:gd name="T9" fmla="*/ 2 h 6"/>
                    <a:gd name="T10" fmla="*/ 3 w 3"/>
                    <a:gd name="T11" fmla="*/ 3 h 6"/>
                    <a:gd name="T12" fmla="*/ 3 w 3"/>
                    <a:gd name="T13" fmla="*/ 3 h 6"/>
                    <a:gd name="T14" fmla="*/ 3 w 3"/>
                    <a:gd name="T15" fmla="*/ 4 h 6"/>
                    <a:gd name="T16" fmla="*/ 3 w 3"/>
                    <a:gd name="T17" fmla="*/ 4 h 6"/>
                    <a:gd name="T18" fmla="*/ 3 w 3"/>
                    <a:gd name="T19" fmla="*/ 5 h 6"/>
                    <a:gd name="T20" fmla="*/ 3 w 3"/>
                    <a:gd name="T21" fmla="*/ 5 h 6"/>
                    <a:gd name="T22" fmla="*/ 2 w 3"/>
                    <a:gd name="T23" fmla="*/ 5 h 6"/>
                    <a:gd name="T24" fmla="*/ 2 w 3"/>
                    <a:gd name="T25" fmla="*/ 6 h 6"/>
                    <a:gd name="T26" fmla="*/ 2 w 3"/>
                    <a:gd name="T27" fmla="*/ 6 h 6"/>
                    <a:gd name="T28" fmla="*/ 2 w 3"/>
                    <a:gd name="T29" fmla="*/ 6 h 6"/>
                    <a:gd name="T30" fmla="*/ 1 w 3"/>
                    <a:gd name="T31" fmla="*/ 6 h 6"/>
                    <a:gd name="T32" fmla="*/ 1 w 3"/>
                    <a:gd name="T33" fmla="*/ 6 h 6"/>
                    <a:gd name="T34" fmla="*/ 0 w 3"/>
                    <a:gd name="T35" fmla="*/ 6 h 6"/>
                    <a:gd name="T36" fmla="*/ 1 w 3"/>
                    <a:gd name="T37" fmla="*/ 6 h 6"/>
                    <a:gd name="T38" fmla="*/ 1 w 3"/>
                    <a:gd name="T39" fmla="*/ 6 h 6"/>
                    <a:gd name="T40" fmla="*/ 1 w 3"/>
                    <a:gd name="T41" fmla="*/ 6 h 6"/>
                    <a:gd name="T42" fmla="*/ 1 w 3"/>
                    <a:gd name="T43" fmla="*/ 6 h 6"/>
                    <a:gd name="T44" fmla="*/ 1 w 3"/>
                    <a:gd name="T45" fmla="*/ 6 h 6"/>
                    <a:gd name="T46" fmla="*/ 2 w 3"/>
                    <a:gd name="T47" fmla="*/ 5 h 6"/>
                    <a:gd name="T48" fmla="*/ 2 w 3"/>
                    <a:gd name="T49" fmla="*/ 5 h 6"/>
                    <a:gd name="T50" fmla="*/ 2 w 3"/>
                    <a:gd name="T51" fmla="*/ 5 h 6"/>
                    <a:gd name="T52" fmla="*/ 2 w 3"/>
                    <a:gd name="T53" fmla="*/ 4 h 6"/>
                    <a:gd name="T54" fmla="*/ 2 w 3"/>
                    <a:gd name="T55" fmla="*/ 4 h 6"/>
                    <a:gd name="T56" fmla="*/ 2 w 3"/>
                    <a:gd name="T57" fmla="*/ 4 h 6"/>
                    <a:gd name="T58" fmla="*/ 2 w 3"/>
                    <a:gd name="T59" fmla="*/ 3 h 6"/>
                    <a:gd name="T60" fmla="*/ 2 w 3"/>
                    <a:gd name="T61" fmla="*/ 2 h 6"/>
                    <a:gd name="T62" fmla="*/ 2 w 3"/>
                    <a:gd name="T63" fmla="*/ 2 h 6"/>
                    <a:gd name="T64" fmla="*/ 2 w 3"/>
                    <a:gd name="T65" fmla="*/ 2 h 6"/>
                    <a:gd name="T66" fmla="*/ 2 w 3"/>
                    <a:gd name="T67" fmla="*/ 1 h 6"/>
                    <a:gd name="T68" fmla="*/ 2 w 3"/>
                    <a:gd name="T69" fmla="*/ 1 h 6"/>
                    <a:gd name="T70" fmla="*/ 2 w 3"/>
                    <a:gd name="T71" fmla="*/ 1 h 6"/>
                    <a:gd name="T72" fmla="*/ 3 w 3"/>
                    <a:gd name="T7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69" name="Freeform 525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24" cy="30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1 w 4"/>
                    <a:gd name="T7" fmla="*/ 0 h 5"/>
                    <a:gd name="T8" fmla="*/ 2 w 4"/>
                    <a:gd name="T9" fmla="*/ 0 h 5"/>
                    <a:gd name="T10" fmla="*/ 3 w 4"/>
                    <a:gd name="T11" fmla="*/ 1 h 5"/>
                    <a:gd name="T12" fmla="*/ 3 w 4"/>
                    <a:gd name="T13" fmla="*/ 1 h 5"/>
                    <a:gd name="T14" fmla="*/ 3 w 4"/>
                    <a:gd name="T15" fmla="*/ 3 h 5"/>
                    <a:gd name="T16" fmla="*/ 4 w 4"/>
                    <a:gd name="T17" fmla="*/ 3 h 5"/>
                    <a:gd name="T18" fmla="*/ 4 w 4"/>
                    <a:gd name="T19" fmla="*/ 4 h 5"/>
                    <a:gd name="T20" fmla="*/ 3 w 4"/>
                    <a:gd name="T21" fmla="*/ 5 h 5"/>
                    <a:gd name="T22" fmla="*/ 3 w 4"/>
                    <a:gd name="T23" fmla="*/ 4 h 5"/>
                    <a:gd name="T24" fmla="*/ 2 w 4"/>
                    <a:gd name="T25" fmla="*/ 3 h 5"/>
                    <a:gd name="T26" fmla="*/ 2 w 4"/>
                    <a:gd name="T27" fmla="*/ 2 h 5"/>
                    <a:gd name="T28" fmla="*/ 2 w 4"/>
                    <a:gd name="T29" fmla="*/ 1 h 5"/>
                    <a:gd name="T30" fmla="*/ 1 w 4"/>
                    <a:gd name="T31" fmla="*/ 1 h 5"/>
                    <a:gd name="T32" fmla="*/ 1 w 4"/>
                    <a:gd name="T33" fmla="*/ 1 h 5"/>
                    <a:gd name="T34" fmla="*/ 1 w 4"/>
                    <a:gd name="T35" fmla="*/ 1 h 5"/>
                    <a:gd name="T36" fmla="*/ 0 w 4"/>
                    <a:gd name="T37" fmla="*/ 1 h 5"/>
                    <a:gd name="T38" fmla="*/ 0 w 4"/>
                    <a:gd name="T39" fmla="*/ 0 h 5"/>
                    <a:gd name="T40" fmla="*/ 0 w 4"/>
                    <a:gd name="T4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0" name="Freeform 526"/>
                <p:cNvSpPr>
                  <a:spLocks/>
                </p:cNvSpPr>
                <p:nvPr/>
              </p:nvSpPr>
              <p:spPr bwMode="auto">
                <a:xfrm>
                  <a:off x="2659" y="3569"/>
                  <a:ext cx="6" cy="1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0 w 1"/>
                    <a:gd name="T6" fmla="*/ 1 w 1"/>
                    <a:gd name="T7" fmla="*/ 1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1" name="Freeform 527"/>
                <p:cNvSpPr>
                  <a:spLocks/>
                </p:cNvSpPr>
                <p:nvPr/>
              </p:nvSpPr>
              <p:spPr bwMode="auto">
                <a:xfrm>
                  <a:off x="2665" y="3563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2" name="Freeform 528"/>
                <p:cNvSpPr>
                  <a:spLocks/>
                </p:cNvSpPr>
                <p:nvPr/>
              </p:nvSpPr>
              <p:spPr bwMode="auto">
                <a:xfrm>
                  <a:off x="2671" y="3563"/>
                  <a:ext cx="1" cy="6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3" name="Freeform 529"/>
                <p:cNvSpPr>
                  <a:spLocks/>
                </p:cNvSpPr>
                <p:nvPr/>
              </p:nvSpPr>
              <p:spPr bwMode="auto">
                <a:xfrm>
                  <a:off x="2665" y="3569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4" name="Freeform 530"/>
                <p:cNvSpPr>
                  <a:spLocks/>
                </p:cNvSpPr>
                <p:nvPr/>
              </p:nvSpPr>
              <p:spPr bwMode="auto">
                <a:xfrm>
                  <a:off x="2665" y="3569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5" name="Freeform 531"/>
                <p:cNvSpPr>
                  <a:spLocks/>
                </p:cNvSpPr>
                <p:nvPr/>
              </p:nvSpPr>
              <p:spPr bwMode="auto">
                <a:xfrm>
                  <a:off x="2671" y="3569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1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6" name="Freeform 532"/>
                <p:cNvSpPr>
                  <a:spLocks/>
                </p:cNvSpPr>
                <p:nvPr/>
              </p:nvSpPr>
              <p:spPr bwMode="auto">
                <a:xfrm>
                  <a:off x="2665" y="3575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1 h 1"/>
                    <a:gd name="T12" fmla="*/ 0 w 1"/>
                    <a:gd name="T13" fmla="*/ 1 h 1"/>
                    <a:gd name="T14" fmla="*/ 0 w 1"/>
                    <a:gd name="T15" fmla="*/ 0 h 1"/>
                    <a:gd name="T16" fmla="*/ 1 w 1"/>
                    <a:gd name="T17" fmla="*/ 0 h 1"/>
                    <a:gd name="T18" fmla="*/ 1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7" name="Freeform 533"/>
                <p:cNvSpPr>
                  <a:spLocks/>
                </p:cNvSpPr>
                <p:nvPr/>
              </p:nvSpPr>
              <p:spPr bwMode="auto">
                <a:xfrm>
                  <a:off x="2671" y="3575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8" name="Freeform 534"/>
                <p:cNvSpPr>
                  <a:spLocks/>
                </p:cNvSpPr>
                <p:nvPr/>
              </p:nvSpPr>
              <p:spPr bwMode="auto">
                <a:xfrm>
                  <a:off x="2677" y="3575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79" name="Freeform 535"/>
                <p:cNvSpPr>
                  <a:spLocks/>
                </p:cNvSpPr>
                <p:nvPr/>
              </p:nvSpPr>
              <p:spPr bwMode="auto">
                <a:xfrm>
                  <a:off x="2665" y="3587"/>
                  <a:ext cx="6" cy="1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1 w 1"/>
                    <a:gd name="T5" fmla="*/ 1 w 1"/>
                    <a:gd name="T6" fmla="*/ 1 w 1"/>
                    <a:gd name="T7" fmla="*/ 1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0" name="Freeform 536"/>
                <p:cNvSpPr>
                  <a:spLocks/>
                </p:cNvSpPr>
                <p:nvPr/>
              </p:nvSpPr>
              <p:spPr bwMode="auto">
                <a:xfrm>
                  <a:off x="2671" y="3587"/>
                  <a:ext cx="6" cy="1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  <a:gd name="T6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1" name="Freeform 537"/>
                <p:cNvSpPr>
                  <a:spLocks/>
                </p:cNvSpPr>
                <p:nvPr/>
              </p:nvSpPr>
              <p:spPr bwMode="auto">
                <a:xfrm>
                  <a:off x="2677" y="3581"/>
                  <a:ext cx="6" cy="6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0 w 1"/>
                    <a:gd name="T17" fmla="*/ 1 h 1"/>
                    <a:gd name="T18" fmla="*/ 0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2" name="Freeform 538"/>
                <p:cNvSpPr>
                  <a:spLocks/>
                </p:cNvSpPr>
                <p:nvPr/>
              </p:nvSpPr>
              <p:spPr bwMode="auto">
                <a:xfrm>
                  <a:off x="2671" y="3587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3" name="Freeform 539"/>
                <p:cNvSpPr>
                  <a:spLocks/>
                </p:cNvSpPr>
                <p:nvPr/>
              </p:nvSpPr>
              <p:spPr bwMode="auto">
                <a:xfrm>
                  <a:off x="2671" y="3587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4" name="Freeform 540"/>
                <p:cNvSpPr>
                  <a:spLocks/>
                </p:cNvSpPr>
                <p:nvPr/>
              </p:nvSpPr>
              <p:spPr bwMode="auto">
                <a:xfrm>
                  <a:off x="2677" y="3587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0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5" name="Freeform 541"/>
                <p:cNvSpPr>
                  <a:spLocks/>
                </p:cNvSpPr>
                <p:nvPr/>
              </p:nvSpPr>
              <p:spPr bwMode="auto">
                <a:xfrm>
                  <a:off x="2671" y="3593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6" name="Freeform 542"/>
                <p:cNvSpPr>
                  <a:spLocks/>
                </p:cNvSpPr>
                <p:nvPr/>
              </p:nvSpPr>
              <p:spPr bwMode="auto">
                <a:xfrm>
                  <a:off x="2671" y="3593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7" name="Freeform 543"/>
                <p:cNvSpPr>
                  <a:spLocks/>
                </p:cNvSpPr>
                <p:nvPr/>
              </p:nvSpPr>
              <p:spPr bwMode="auto">
                <a:xfrm>
                  <a:off x="2683" y="3593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8" name="Freeform 544"/>
                <p:cNvSpPr>
                  <a:spLocks/>
                </p:cNvSpPr>
                <p:nvPr/>
              </p:nvSpPr>
              <p:spPr bwMode="auto">
                <a:xfrm>
                  <a:off x="2671" y="360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89" name="Freeform 545"/>
                <p:cNvSpPr>
                  <a:spLocks/>
                </p:cNvSpPr>
                <p:nvPr/>
              </p:nvSpPr>
              <p:spPr bwMode="auto">
                <a:xfrm>
                  <a:off x="2671" y="3605"/>
                  <a:ext cx="12" cy="1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1 w 2"/>
                    <a:gd name="T5" fmla="*/ 2 w 2"/>
                    <a:gd name="T6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0" name="Freeform 546"/>
                <p:cNvSpPr>
                  <a:spLocks/>
                </p:cNvSpPr>
                <p:nvPr/>
              </p:nvSpPr>
              <p:spPr bwMode="auto">
                <a:xfrm>
                  <a:off x="2677" y="3605"/>
                  <a:ext cx="6" cy="1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1 w 1"/>
                    <a:gd name="T4" fmla="*/ 1 w 1"/>
                    <a:gd name="T5" fmla="*/ 1 w 1"/>
                    <a:gd name="T6" fmla="*/ 1 w 1"/>
                    <a:gd name="T7" fmla="*/ 1 w 1"/>
                    <a:gd name="T8" fmla="*/ 1 w 1"/>
                    <a:gd name="T9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1" name="Freeform 547"/>
                <p:cNvSpPr>
                  <a:spLocks/>
                </p:cNvSpPr>
                <p:nvPr/>
              </p:nvSpPr>
              <p:spPr bwMode="auto">
                <a:xfrm>
                  <a:off x="2671" y="361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2" name="Freeform 548"/>
                <p:cNvSpPr>
                  <a:spLocks/>
                </p:cNvSpPr>
                <p:nvPr/>
              </p:nvSpPr>
              <p:spPr bwMode="auto">
                <a:xfrm>
                  <a:off x="2671" y="3605"/>
                  <a:ext cx="12" cy="6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1 h 1"/>
                    <a:gd name="T12" fmla="*/ 1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3" name="Freeform 549"/>
                <p:cNvSpPr>
                  <a:spLocks/>
                </p:cNvSpPr>
                <p:nvPr/>
              </p:nvSpPr>
              <p:spPr bwMode="auto">
                <a:xfrm>
                  <a:off x="2677" y="3605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1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4" name="Freeform 550"/>
                <p:cNvSpPr>
                  <a:spLocks/>
                </p:cNvSpPr>
                <p:nvPr/>
              </p:nvSpPr>
              <p:spPr bwMode="auto">
                <a:xfrm>
                  <a:off x="2671" y="3611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5" name="Freeform 551"/>
                <p:cNvSpPr>
                  <a:spLocks/>
                </p:cNvSpPr>
                <p:nvPr/>
              </p:nvSpPr>
              <p:spPr bwMode="auto">
                <a:xfrm>
                  <a:off x="2671" y="3611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6" name="Freeform 552"/>
                <p:cNvSpPr>
                  <a:spLocks/>
                </p:cNvSpPr>
                <p:nvPr/>
              </p:nvSpPr>
              <p:spPr bwMode="auto">
                <a:xfrm>
                  <a:off x="2677" y="3611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1 h 1"/>
                    <a:gd name="T14" fmla="*/ 0 w 1"/>
                    <a:gd name="T15" fmla="*/ 1 h 1"/>
                    <a:gd name="T16" fmla="*/ 0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7" name="Freeform 553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1" cy="6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  <a:gd name="T8" fmla="*/ 0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8" name="Freeform 554"/>
                <p:cNvSpPr>
                  <a:spLocks/>
                </p:cNvSpPr>
                <p:nvPr/>
              </p:nvSpPr>
              <p:spPr bwMode="auto">
                <a:xfrm>
                  <a:off x="2659" y="3563"/>
                  <a:ext cx="6" cy="6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699" name="Freeform 555"/>
                <p:cNvSpPr>
                  <a:spLocks/>
                </p:cNvSpPr>
                <p:nvPr/>
              </p:nvSpPr>
              <p:spPr bwMode="auto">
                <a:xfrm>
                  <a:off x="2665" y="3563"/>
                  <a:ext cx="6" cy="6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  <a:gd name="T14" fmla="*/ 1 w 1"/>
                    <a:gd name="T15" fmla="*/ 1 h 1"/>
                    <a:gd name="T16" fmla="*/ 0 w 1"/>
                    <a:gd name="T17" fmla="*/ 1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700" name="Freeform 556"/>
                <p:cNvSpPr>
                  <a:spLocks/>
                </p:cNvSpPr>
                <p:nvPr/>
              </p:nvSpPr>
              <p:spPr bwMode="auto">
                <a:xfrm>
                  <a:off x="2665" y="3617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  <a:gd name="T16" fmla="*/ 1 w 1"/>
                    <a:gd name="T17" fmla="*/ 0 h 1"/>
                    <a:gd name="T18" fmla="*/ 1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701" name="Freeform 557"/>
                <p:cNvSpPr>
                  <a:spLocks/>
                </p:cNvSpPr>
                <p:nvPr/>
              </p:nvSpPr>
              <p:spPr bwMode="auto">
                <a:xfrm>
                  <a:off x="2671" y="3617"/>
                  <a:ext cx="6" cy="6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1 h 1"/>
                    <a:gd name="T12" fmla="*/ 1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6702" name="Freeform 558"/>
                <p:cNvSpPr>
                  <a:spLocks/>
                </p:cNvSpPr>
                <p:nvPr/>
              </p:nvSpPr>
              <p:spPr bwMode="auto">
                <a:xfrm>
                  <a:off x="2677" y="3617"/>
                  <a:ext cx="1" cy="6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0 h 1"/>
                    <a:gd name="T5" fmla="*/ 1 h 1"/>
                    <a:gd name="T6" fmla="*/ 1 h 1"/>
                    <a:gd name="T7" fmla="*/ 1 h 1"/>
                    <a:gd name="T8" fmla="*/ 1 h 1"/>
                    <a:gd name="T9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242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sp>
            <p:nvSpPr>
              <p:cNvPr id="6703" name="Freeform 559"/>
              <p:cNvSpPr>
                <a:spLocks/>
              </p:cNvSpPr>
              <p:nvPr/>
            </p:nvSpPr>
            <p:spPr bwMode="auto">
              <a:xfrm>
                <a:off x="4323" y="3276"/>
                <a:ext cx="207" cy="87"/>
              </a:xfrm>
              <a:custGeom>
                <a:avLst/>
                <a:gdLst>
                  <a:gd name="T0" fmla="*/ 96 w 207"/>
                  <a:gd name="T1" fmla="*/ 87 h 87"/>
                  <a:gd name="T2" fmla="*/ 207 w 207"/>
                  <a:gd name="T3" fmla="*/ 6 h 87"/>
                  <a:gd name="T4" fmla="*/ 0 w 207"/>
                  <a:gd name="T5" fmla="*/ 0 h 87"/>
                  <a:gd name="T6" fmla="*/ 0 w 207"/>
                  <a:gd name="T7" fmla="*/ 60 h 87"/>
                  <a:gd name="T8" fmla="*/ 96 w 207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87">
                    <a:moveTo>
                      <a:pt x="96" y="87"/>
                    </a:moveTo>
                    <a:lnTo>
                      <a:pt x="207" y="6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96" y="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6711" name="Freeform 567"/>
          <p:cNvSpPr>
            <a:spLocks/>
          </p:cNvSpPr>
          <p:nvPr/>
        </p:nvSpPr>
        <p:spPr bwMode="auto">
          <a:xfrm>
            <a:off x="7277100" y="3681413"/>
            <a:ext cx="776288" cy="795337"/>
          </a:xfrm>
          <a:custGeom>
            <a:avLst/>
            <a:gdLst>
              <a:gd name="T0" fmla="*/ 0 w 489"/>
              <a:gd name="T1" fmla="*/ 0 h 501"/>
              <a:gd name="T2" fmla="*/ 105 w 489"/>
              <a:gd name="T3" fmla="*/ 48 h 501"/>
              <a:gd name="T4" fmla="*/ 192 w 489"/>
              <a:gd name="T5" fmla="*/ 108 h 501"/>
              <a:gd name="T6" fmla="*/ 288 w 489"/>
              <a:gd name="T7" fmla="*/ 183 h 501"/>
              <a:gd name="T8" fmla="*/ 369 w 489"/>
              <a:gd name="T9" fmla="*/ 276 h 501"/>
              <a:gd name="T10" fmla="*/ 441 w 489"/>
              <a:gd name="T11" fmla="*/ 384 h 501"/>
              <a:gd name="T12" fmla="*/ 489 w 489"/>
              <a:gd name="T13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" h="501">
                <a:moveTo>
                  <a:pt x="0" y="0"/>
                </a:moveTo>
                <a:cubicBezTo>
                  <a:pt x="36" y="15"/>
                  <a:pt x="73" y="30"/>
                  <a:pt x="105" y="48"/>
                </a:cubicBezTo>
                <a:cubicBezTo>
                  <a:pt x="137" y="66"/>
                  <a:pt x="162" y="85"/>
                  <a:pt x="192" y="108"/>
                </a:cubicBezTo>
                <a:cubicBezTo>
                  <a:pt x="222" y="131"/>
                  <a:pt x="259" y="155"/>
                  <a:pt x="288" y="183"/>
                </a:cubicBezTo>
                <a:cubicBezTo>
                  <a:pt x="317" y="211"/>
                  <a:pt x="344" y="243"/>
                  <a:pt x="369" y="276"/>
                </a:cubicBezTo>
                <a:cubicBezTo>
                  <a:pt x="394" y="309"/>
                  <a:pt x="421" y="347"/>
                  <a:pt x="441" y="384"/>
                </a:cubicBezTo>
                <a:cubicBezTo>
                  <a:pt x="461" y="421"/>
                  <a:pt x="481" y="483"/>
                  <a:pt x="489" y="501"/>
                </a:cubicBezTo>
              </a:path>
            </a:pathLst>
          </a:custGeom>
          <a:noFill/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712" name="Freeform 568"/>
          <p:cNvSpPr>
            <a:spLocks/>
          </p:cNvSpPr>
          <p:nvPr/>
        </p:nvSpPr>
        <p:spPr bwMode="auto">
          <a:xfrm>
            <a:off x="7691438" y="3533775"/>
            <a:ext cx="123825" cy="1057275"/>
          </a:xfrm>
          <a:custGeom>
            <a:avLst/>
            <a:gdLst>
              <a:gd name="T0" fmla="*/ 15 w 78"/>
              <a:gd name="T1" fmla="*/ 0 h 666"/>
              <a:gd name="T2" fmla="*/ 66 w 78"/>
              <a:gd name="T3" fmla="*/ 165 h 666"/>
              <a:gd name="T4" fmla="*/ 75 w 78"/>
              <a:gd name="T5" fmla="*/ 342 h 666"/>
              <a:gd name="T6" fmla="*/ 45 w 78"/>
              <a:gd name="T7" fmla="*/ 534 h 666"/>
              <a:gd name="T8" fmla="*/ 0 w 78"/>
              <a:gd name="T9" fmla="*/ 666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666">
                <a:moveTo>
                  <a:pt x="15" y="0"/>
                </a:moveTo>
                <a:cubicBezTo>
                  <a:pt x="35" y="54"/>
                  <a:pt x="56" y="108"/>
                  <a:pt x="66" y="165"/>
                </a:cubicBezTo>
                <a:cubicBezTo>
                  <a:pt x="76" y="222"/>
                  <a:pt x="78" y="281"/>
                  <a:pt x="75" y="342"/>
                </a:cubicBezTo>
                <a:cubicBezTo>
                  <a:pt x="72" y="403"/>
                  <a:pt x="57" y="480"/>
                  <a:pt x="45" y="534"/>
                </a:cubicBezTo>
                <a:cubicBezTo>
                  <a:pt x="33" y="588"/>
                  <a:pt x="8" y="643"/>
                  <a:pt x="0" y="666"/>
                </a:cubicBezTo>
              </a:path>
            </a:pathLst>
          </a:custGeom>
          <a:noFill/>
          <a:ln w="952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713" name="Text Box 569" descr="Parchment"/>
          <p:cNvSpPr txBox="1">
            <a:spLocks noChangeArrowheads="1"/>
          </p:cNvSpPr>
          <p:nvPr/>
        </p:nvSpPr>
        <p:spPr bwMode="auto">
          <a:xfrm>
            <a:off x="401864" y="3641729"/>
            <a:ext cx="3949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10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0000FF"/>
                </a:solidFill>
              </a:rPr>
              <a:t>3.</a:t>
            </a:r>
            <a:r>
              <a:rPr lang="en-GB" altLang="en-US" dirty="0"/>
              <a:t> Draw straight line from A through point of intersection for angle bisector.</a:t>
            </a:r>
          </a:p>
        </p:txBody>
      </p:sp>
      <p:sp>
        <p:nvSpPr>
          <p:cNvPr id="6714" name="Line 570"/>
          <p:cNvSpPr>
            <a:spLocks noChangeShapeType="1"/>
          </p:cNvSpPr>
          <p:nvPr/>
        </p:nvSpPr>
        <p:spPr bwMode="auto">
          <a:xfrm flipV="1">
            <a:off x="5400675" y="3857625"/>
            <a:ext cx="2900363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3" name="TextBox 312"/>
          <p:cNvSpPr txBox="1"/>
          <p:nvPr/>
        </p:nvSpPr>
        <p:spPr>
          <a:xfrm>
            <a:off x="516294" y="5062607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4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"/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0"/>
                                        <p:tgtEl>
                                          <p:spTgt spid="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6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9" grpId="0" build="p"/>
      <p:bldP spid="6200" grpId="0" build="p"/>
      <p:bldP spid="6216" grpId="0" animBg="1"/>
      <p:bldP spid="6711" grpId="0" animBg="1"/>
      <p:bldP spid="6712" grpId="0" animBg="1"/>
      <p:bldP spid="6713" grpId="0" build="p"/>
      <p:bldP spid="6714" grpId="0" animBg="1"/>
      <p:bldP spid="3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 descr="Parchment"/>
          <p:cNvSpPr txBox="1">
            <a:spLocks noChangeArrowheads="1"/>
          </p:cNvSpPr>
          <p:nvPr/>
        </p:nvSpPr>
        <p:spPr bwMode="auto">
          <a:xfrm>
            <a:off x="1181100" y="881063"/>
            <a:ext cx="6357938" cy="37623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To Construct an </a:t>
            </a:r>
            <a:r>
              <a:rPr lang="en-GB" altLang="en-US">
                <a:solidFill>
                  <a:srgbClr val="0066FF"/>
                </a:solidFill>
              </a:rPr>
              <a:t>angle of 60</a:t>
            </a:r>
            <a:r>
              <a:rPr lang="en-GB" altLang="en-US" baseline="30000">
                <a:solidFill>
                  <a:srgbClr val="0066FF"/>
                </a:solidFill>
              </a:rPr>
              <a:t>o</a:t>
            </a:r>
            <a:r>
              <a:rPr lang="en-GB" altLang="en-US"/>
              <a:t>.</a:t>
            </a:r>
            <a:endParaRPr lang="en-US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28900" y="266700"/>
            <a:ext cx="3543300" cy="46672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Constructions</a:t>
            </a: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284413" y="6037263"/>
            <a:ext cx="4392612" cy="366712"/>
            <a:chOff x="2562" y="2568"/>
            <a:chExt cx="2767" cy="231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2880" y="2704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56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A</a:t>
              </a:r>
              <a:endParaRPr lang="en-US" altLang="en-US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5102" y="256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B</a:t>
              </a:r>
              <a:endParaRPr lang="en-US" altLang="en-US"/>
            </a:p>
          </p:txBody>
        </p:sp>
      </p:grp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7643813" y="781050"/>
          <a:ext cx="12715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orelDRAW" r:id="rId7" imgW="1605978" imgH="1160000" progId="CorelDRAW.Graphic.9">
                  <p:embed/>
                </p:oleObj>
              </mc:Choice>
              <mc:Fallback>
                <p:oleObj name="CorelDRAW" r:id="rId7" imgW="1605978" imgH="116000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781050"/>
                        <a:ext cx="12715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12" descr="Parchment"/>
          <p:cNvSpPr txBox="1">
            <a:spLocks noChangeArrowheads="1"/>
          </p:cNvSpPr>
          <p:nvPr/>
        </p:nvSpPr>
        <p:spPr bwMode="auto">
          <a:xfrm>
            <a:off x="250825" y="1370013"/>
            <a:ext cx="5957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1.</a:t>
            </a:r>
            <a:r>
              <a:rPr lang="en-GB" altLang="en-US"/>
              <a:t> Draw base line AB of any length.</a:t>
            </a:r>
          </a:p>
        </p:txBody>
      </p:sp>
      <p:sp>
        <p:nvSpPr>
          <p:cNvPr id="22541" name="Text Box 13" descr="Parchment"/>
          <p:cNvSpPr txBox="1">
            <a:spLocks noChangeArrowheads="1"/>
          </p:cNvSpPr>
          <p:nvPr/>
        </p:nvSpPr>
        <p:spPr bwMode="auto">
          <a:xfrm>
            <a:off x="230188" y="1728788"/>
            <a:ext cx="595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2.</a:t>
            </a:r>
            <a:r>
              <a:rPr lang="en-GB" altLang="en-US"/>
              <a:t> Place compass at A, set to distance AB and draw arc.</a:t>
            </a:r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2990850" y="46720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2990850" y="46720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2990850" y="4710113"/>
            <a:ext cx="9525" cy="1587"/>
          </a:xfrm>
          <a:custGeom>
            <a:avLst/>
            <a:gdLst>
              <a:gd name="T0" fmla="*/ 0 w 1"/>
              <a:gd name="T1" fmla="*/ 0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3076575" y="504348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2790825" y="4748213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2800350" y="4757738"/>
            <a:ext cx="1588" cy="9525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2809875" y="47767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49" name="Freeform 21"/>
          <p:cNvSpPr>
            <a:spLocks/>
          </p:cNvSpPr>
          <p:nvPr/>
        </p:nvSpPr>
        <p:spPr bwMode="auto">
          <a:xfrm>
            <a:off x="2800350" y="48148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0" name="Freeform 22"/>
          <p:cNvSpPr>
            <a:spLocks/>
          </p:cNvSpPr>
          <p:nvPr/>
        </p:nvSpPr>
        <p:spPr bwMode="auto">
          <a:xfrm>
            <a:off x="2819400" y="480536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1" name="Freeform 23"/>
          <p:cNvSpPr>
            <a:spLocks/>
          </p:cNvSpPr>
          <p:nvPr/>
        </p:nvSpPr>
        <p:spPr bwMode="auto">
          <a:xfrm>
            <a:off x="2809875" y="48434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2828925" y="483393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3" name="Freeform 25"/>
          <p:cNvSpPr>
            <a:spLocks/>
          </p:cNvSpPr>
          <p:nvPr/>
        </p:nvSpPr>
        <p:spPr bwMode="auto">
          <a:xfrm>
            <a:off x="2809875" y="48529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4" name="Freeform 26"/>
          <p:cNvSpPr>
            <a:spLocks/>
          </p:cNvSpPr>
          <p:nvPr/>
        </p:nvSpPr>
        <p:spPr bwMode="auto">
          <a:xfrm>
            <a:off x="2828925" y="484346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5" name="Freeform 27"/>
          <p:cNvSpPr>
            <a:spLocks/>
          </p:cNvSpPr>
          <p:nvPr/>
        </p:nvSpPr>
        <p:spPr bwMode="auto">
          <a:xfrm>
            <a:off x="2752725" y="47386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6" name="Freeform 28"/>
          <p:cNvSpPr>
            <a:spLocks/>
          </p:cNvSpPr>
          <p:nvPr/>
        </p:nvSpPr>
        <p:spPr bwMode="auto">
          <a:xfrm>
            <a:off x="2762250" y="473868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2809875" y="486251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2828925" y="48625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2552700" y="4386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2590800" y="4405313"/>
            <a:ext cx="1588" cy="952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2571750" y="4433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2600325" y="44434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3" name="Freeform 35"/>
          <p:cNvSpPr>
            <a:spLocks/>
          </p:cNvSpPr>
          <p:nvPr/>
        </p:nvSpPr>
        <p:spPr bwMode="auto">
          <a:xfrm>
            <a:off x="2581275" y="4452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4" name="Freeform 36"/>
          <p:cNvSpPr>
            <a:spLocks/>
          </p:cNvSpPr>
          <p:nvPr/>
        </p:nvSpPr>
        <p:spPr bwMode="auto">
          <a:xfrm>
            <a:off x="2619375" y="4471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5" name="Freeform 37"/>
          <p:cNvSpPr>
            <a:spLocks/>
          </p:cNvSpPr>
          <p:nvPr/>
        </p:nvSpPr>
        <p:spPr bwMode="auto">
          <a:xfrm>
            <a:off x="2590800" y="448151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6" name="Freeform 38"/>
          <p:cNvSpPr>
            <a:spLocks/>
          </p:cNvSpPr>
          <p:nvPr/>
        </p:nvSpPr>
        <p:spPr bwMode="auto">
          <a:xfrm>
            <a:off x="2752725" y="4481513"/>
            <a:ext cx="9525" cy="1587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  <a:gd name="T5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7" name="Freeform 39"/>
          <p:cNvSpPr>
            <a:spLocks/>
          </p:cNvSpPr>
          <p:nvPr/>
        </p:nvSpPr>
        <p:spPr bwMode="auto">
          <a:xfrm>
            <a:off x="2733675" y="451008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2619375" y="46339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2562225" y="4652963"/>
            <a:ext cx="1588" cy="952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2638425" y="46339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1 h 1"/>
              <a:gd name="T4" fmla="*/ 1 h 1"/>
              <a:gd name="T5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1" name="Freeform 43"/>
          <p:cNvSpPr>
            <a:spLocks/>
          </p:cNvSpPr>
          <p:nvPr/>
        </p:nvSpPr>
        <p:spPr bwMode="auto">
          <a:xfrm>
            <a:off x="2581275" y="46624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2" name="Freeform 44"/>
          <p:cNvSpPr>
            <a:spLocks/>
          </p:cNvSpPr>
          <p:nvPr/>
        </p:nvSpPr>
        <p:spPr bwMode="auto">
          <a:xfrm>
            <a:off x="2657475" y="5157788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0 w 1"/>
              <a:gd name="T5" fmla="*/ 0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3" name="Freeform 45"/>
          <p:cNvSpPr>
            <a:spLocks/>
          </p:cNvSpPr>
          <p:nvPr/>
        </p:nvSpPr>
        <p:spPr bwMode="auto">
          <a:xfrm>
            <a:off x="2676525" y="5148263"/>
            <a:ext cx="1588" cy="9525"/>
          </a:xfrm>
          <a:custGeom>
            <a:avLst/>
            <a:gdLst>
              <a:gd name="T0" fmla="*/ 0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4" name="Freeform 46"/>
          <p:cNvSpPr>
            <a:spLocks/>
          </p:cNvSpPr>
          <p:nvPr/>
        </p:nvSpPr>
        <p:spPr bwMode="auto">
          <a:xfrm>
            <a:off x="2667000" y="51577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1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5" name="Freeform 47"/>
          <p:cNvSpPr>
            <a:spLocks/>
          </p:cNvSpPr>
          <p:nvPr/>
        </p:nvSpPr>
        <p:spPr bwMode="auto">
          <a:xfrm>
            <a:off x="2686050" y="5167313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6" name="Freeform 48"/>
          <p:cNvSpPr>
            <a:spLocks/>
          </p:cNvSpPr>
          <p:nvPr/>
        </p:nvSpPr>
        <p:spPr bwMode="auto">
          <a:xfrm>
            <a:off x="2667000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1 w 1"/>
              <a:gd name="T3" fmla="*/ 0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7" name="Freeform 49"/>
          <p:cNvSpPr>
            <a:spLocks/>
          </p:cNvSpPr>
          <p:nvPr/>
        </p:nvSpPr>
        <p:spPr bwMode="auto">
          <a:xfrm>
            <a:off x="2676525" y="5186363"/>
            <a:ext cx="9525" cy="1587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  <a:gd name="T5" fmla="*/ 1 w 1"/>
              <a:gd name="T6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8" name="Freeform 50"/>
          <p:cNvSpPr>
            <a:spLocks/>
          </p:cNvSpPr>
          <p:nvPr/>
        </p:nvSpPr>
        <p:spPr bwMode="auto">
          <a:xfrm>
            <a:off x="2676525" y="51863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79" name="Freeform 51"/>
          <p:cNvSpPr>
            <a:spLocks/>
          </p:cNvSpPr>
          <p:nvPr/>
        </p:nvSpPr>
        <p:spPr bwMode="auto">
          <a:xfrm>
            <a:off x="2676525" y="5195888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0" name="Freeform 52"/>
          <p:cNvSpPr>
            <a:spLocks/>
          </p:cNvSpPr>
          <p:nvPr/>
        </p:nvSpPr>
        <p:spPr bwMode="auto">
          <a:xfrm>
            <a:off x="2695575" y="51958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1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1" name="Freeform 53"/>
          <p:cNvSpPr>
            <a:spLocks/>
          </p:cNvSpPr>
          <p:nvPr/>
        </p:nvSpPr>
        <p:spPr bwMode="auto">
          <a:xfrm>
            <a:off x="2676525" y="5214938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2" name="Freeform 54"/>
          <p:cNvSpPr>
            <a:spLocks/>
          </p:cNvSpPr>
          <p:nvPr/>
        </p:nvSpPr>
        <p:spPr bwMode="auto">
          <a:xfrm>
            <a:off x="2676525" y="5214938"/>
            <a:ext cx="19050" cy="1587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1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3" name="Freeform 55"/>
          <p:cNvSpPr>
            <a:spLocks/>
          </p:cNvSpPr>
          <p:nvPr/>
        </p:nvSpPr>
        <p:spPr bwMode="auto">
          <a:xfrm>
            <a:off x="2686050" y="5214938"/>
            <a:ext cx="9525" cy="1587"/>
          </a:xfrm>
          <a:custGeom>
            <a:avLst/>
            <a:gdLst>
              <a:gd name="T0" fmla="*/ 0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4" name="Freeform 56"/>
          <p:cNvSpPr>
            <a:spLocks/>
          </p:cNvSpPr>
          <p:nvPr/>
        </p:nvSpPr>
        <p:spPr bwMode="auto">
          <a:xfrm>
            <a:off x="2676525" y="522446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5" name="Freeform 57"/>
          <p:cNvSpPr>
            <a:spLocks/>
          </p:cNvSpPr>
          <p:nvPr/>
        </p:nvSpPr>
        <p:spPr bwMode="auto">
          <a:xfrm>
            <a:off x="2676525" y="52244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1 h 1"/>
              <a:gd name="T5" fmla="*/ 1 h 1"/>
              <a:gd name="T6" fmla="*/ 1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586" name="Freeform 58"/>
          <p:cNvSpPr>
            <a:spLocks/>
          </p:cNvSpPr>
          <p:nvPr/>
        </p:nvSpPr>
        <p:spPr bwMode="auto">
          <a:xfrm>
            <a:off x="2657475" y="5148263"/>
            <a:ext cx="1588" cy="9525"/>
          </a:xfrm>
          <a:custGeom>
            <a:avLst/>
            <a:gdLst>
              <a:gd name="T0" fmla="*/ 1 h 1"/>
              <a:gd name="T1" fmla="*/ 1 h 1"/>
              <a:gd name="T2" fmla="*/ 1 h 1"/>
              <a:gd name="T3" fmla="*/ 1 h 1"/>
              <a:gd name="T4" fmla="*/ 0 h 1"/>
              <a:gd name="T5" fmla="*/ 0 h 1"/>
              <a:gd name="T6" fmla="*/ 0 h 1"/>
              <a:gd name="T7" fmla="*/ 0 h 1"/>
              <a:gd name="T8" fmla="*/ 0 h 1"/>
              <a:gd name="T9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22587" name="Group 59"/>
          <p:cNvGrpSpPr>
            <a:grpSpLocks/>
          </p:cNvGrpSpPr>
          <p:nvPr/>
        </p:nvGrpSpPr>
        <p:grpSpPr bwMode="auto">
          <a:xfrm rot="-1300599">
            <a:off x="2362200" y="5186363"/>
            <a:ext cx="666750" cy="1079500"/>
            <a:chOff x="1572" y="2727"/>
            <a:chExt cx="420" cy="680"/>
          </a:xfrm>
        </p:grpSpPr>
        <p:sp>
          <p:nvSpPr>
            <p:cNvPr id="22588" name="AutoShape 6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89" name="Freeform 6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0" name="Freeform 6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1" name="Freeform 6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2" name="Freeform 6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3" name="Freeform 6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4" name="Freeform 6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5" name="Freeform 6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6" name="Freeform 6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7" name="Freeform 6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8" name="Freeform 7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599" name="Freeform 7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0" name="Freeform 7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1" name="Freeform 7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2" name="Freeform 7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3" name="Freeform 7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4" name="Freeform 7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5" name="Freeform 7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6" name="Freeform 7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7" name="Freeform 7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8" name="Freeform 8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09" name="Freeform 8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0" name="Freeform 8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1" name="Freeform 8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2" name="Freeform 8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3" name="Freeform 8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4" name="Freeform 8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5" name="Freeform 8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6" name="Freeform 8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7" name="Freeform 8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8" name="Freeform 9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19" name="Freeform 9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0" name="Freeform 9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1" name="Freeform 9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2" name="Freeform 9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3" name="Freeform 9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4" name="Freeform 9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5" name="Freeform 9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6" name="Freeform 9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7" name="Freeform 9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8" name="Freeform 10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29" name="Freeform 10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0" name="Freeform 10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1" name="Freeform 10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2" name="Freeform 104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3" name="Freeform 10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4" name="Freeform 10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5" name="Freeform 10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6" name="Freeform 10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7" name="Freeform 10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8" name="Freeform 11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39" name="Freeform 111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0" name="Freeform 11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1" name="Freeform 11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2" name="Freeform 11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3" name="Freeform 11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4" name="Freeform 11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5" name="Freeform 11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6" name="Freeform 11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7" name="Freeform 11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8" name="Freeform 12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49" name="Freeform 12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0" name="Freeform 12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1" name="Freeform 12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2" name="Freeform 12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3" name="Freeform 12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4" name="Freeform 12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5" name="Freeform 12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6" name="Freeform 12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7" name="Freeform 12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8" name="Freeform 13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59" name="Freeform 13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0" name="Freeform 13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1" name="Freeform 13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2" name="Freeform 13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3" name="Freeform 13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4" name="Freeform 13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5" name="Freeform 13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6" name="Freeform 13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7" name="Freeform 13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8" name="Freeform 14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69" name="Freeform 14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0" name="Freeform 14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1" name="Freeform 14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2" name="Freeform 14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3" name="Freeform 14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4" name="Freeform 14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5" name="Freeform 14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6" name="Freeform 14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7" name="Freeform 14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8" name="Freeform 15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79" name="Freeform 15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0" name="Freeform 15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1" name="Freeform 15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2" name="Freeform 15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3" name="Freeform 15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4" name="Freeform 15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5" name="Freeform 15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6" name="Freeform 15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7" name="Freeform 15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8" name="Freeform 16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89" name="Freeform 16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0" name="Freeform 16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1" name="Freeform 16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2" name="Freeform 16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3" name="Freeform 16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4" name="Freeform 16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5" name="Freeform 16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6" name="Freeform 16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7" name="Freeform 16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8" name="Freeform 17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699" name="Freeform 17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0" name="Freeform 17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1" name="Freeform 17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2" name="Freeform 17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3" name="Freeform 17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4" name="Freeform 17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5" name="Freeform 17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6" name="Freeform 17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7" name="Freeform 17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8" name="Freeform 18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09" name="Freeform 18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0" name="Freeform 18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1" name="Freeform 18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2" name="Freeform 18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3" name="Freeform 18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4" name="Freeform 18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5" name="Freeform 18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6" name="Freeform 18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7" name="Freeform 18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8" name="Freeform 19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19" name="Freeform 19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0" name="Freeform 19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1" name="Freeform 19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2" name="Freeform 19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3" name="Freeform 19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4" name="Freeform 19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5" name="Freeform 19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6" name="Freeform 19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7" name="Freeform 19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8" name="Freeform 20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29" name="Freeform 20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0" name="Freeform 20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1" name="Freeform 20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2" name="Freeform 20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3" name="Freeform 20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4" name="Freeform 20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5" name="Freeform 20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6" name="Freeform 20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7" name="Freeform 20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8" name="Freeform 21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39" name="Freeform 21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0" name="Freeform 21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1" name="Freeform 21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2" name="Freeform 21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3" name="Freeform 21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4" name="Freeform 21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5" name="Freeform 21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6" name="Freeform 21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7" name="Freeform 21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8" name="Freeform 22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49" name="Freeform 22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0" name="Freeform 22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1" name="Freeform 22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2" name="Freeform 22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3" name="Freeform 22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4" name="Freeform 22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5" name="Freeform 22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6" name="Freeform 22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7" name="Freeform 22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8" name="Freeform 23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59" name="Freeform 23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0" name="Freeform 23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1" name="Freeform 23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2" name="Freeform 23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3" name="Freeform 23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4" name="Freeform 23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5" name="Freeform 23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6" name="Freeform 23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7" name="Freeform 23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8" name="Freeform 24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69" name="Freeform 24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0" name="Freeform 24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1" name="Freeform 24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2" name="Freeform 24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3" name="Freeform 24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4" name="Freeform 24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5" name="Freeform 24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6" name="Freeform 24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7" name="Freeform 24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8" name="Freeform 25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79" name="Freeform 25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780" name="Freeform 25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2781" name="Freeform 253"/>
          <p:cNvSpPr>
            <a:spLocks/>
          </p:cNvSpPr>
          <p:nvPr/>
        </p:nvSpPr>
        <p:spPr bwMode="auto">
          <a:xfrm>
            <a:off x="2686050" y="5233988"/>
            <a:ext cx="1588" cy="9525"/>
          </a:xfrm>
          <a:custGeom>
            <a:avLst/>
            <a:gdLst>
              <a:gd name="T0" fmla="*/ 0 h 1"/>
              <a:gd name="T1" fmla="*/ 0 h 1"/>
              <a:gd name="T2" fmla="*/ 0 h 1"/>
              <a:gd name="T3" fmla="*/ 0 h 1"/>
              <a:gd name="T4" fmla="*/ 0 h 1"/>
              <a:gd name="T5" fmla="*/ 1 h 1"/>
              <a:gd name="T6" fmla="*/ 1 h 1"/>
              <a:gd name="T7" fmla="*/ 1 h 1"/>
              <a:gd name="T8" fmla="*/ 1 h 1"/>
              <a:gd name="T9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24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976" name="Freeform 448"/>
          <p:cNvSpPr>
            <a:spLocks/>
          </p:cNvSpPr>
          <p:nvPr/>
        </p:nvSpPr>
        <p:spPr bwMode="auto">
          <a:xfrm>
            <a:off x="3962400" y="3048000"/>
            <a:ext cx="1473200" cy="1041400"/>
          </a:xfrm>
          <a:custGeom>
            <a:avLst/>
            <a:gdLst>
              <a:gd name="T0" fmla="*/ 0 w 928"/>
              <a:gd name="T1" fmla="*/ 0 h 656"/>
              <a:gd name="T2" fmla="*/ 180 w 928"/>
              <a:gd name="T3" fmla="*/ 76 h 656"/>
              <a:gd name="T4" fmla="*/ 400 w 928"/>
              <a:gd name="T5" fmla="*/ 196 h 656"/>
              <a:gd name="T6" fmla="*/ 664 w 928"/>
              <a:gd name="T7" fmla="*/ 384 h 656"/>
              <a:gd name="T8" fmla="*/ 928 w 928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656">
                <a:moveTo>
                  <a:pt x="0" y="0"/>
                </a:moveTo>
                <a:cubicBezTo>
                  <a:pt x="56" y="21"/>
                  <a:pt x="113" y="43"/>
                  <a:pt x="180" y="76"/>
                </a:cubicBezTo>
                <a:cubicBezTo>
                  <a:pt x="247" y="109"/>
                  <a:pt x="319" y="145"/>
                  <a:pt x="400" y="196"/>
                </a:cubicBezTo>
                <a:cubicBezTo>
                  <a:pt x="481" y="247"/>
                  <a:pt x="576" y="307"/>
                  <a:pt x="664" y="384"/>
                </a:cubicBezTo>
                <a:cubicBezTo>
                  <a:pt x="752" y="461"/>
                  <a:pt x="886" y="610"/>
                  <a:pt x="928" y="656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977" name="Freeform 449"/>
          <p:cNvSpPr>
            <a:spLocks/>
          </p:cNvSpPr>
          <p:nvPr/>
        </p:nvSpPr>
        <p:spPr bwMode="auto">
          <a:xfrm>
            <a:off x="3886200" y="3016250"/>
            <a:ext cx="1238250" cy="717550"/>
          </a:xfrm>
          <a:custGeom>
            <a:avLst/>
            <a:gdLst>
              <a:gd name="T0" fmla="*/ 0 w 780"/>
              <a:gd name="T1" fmla="*/ 452 h 452"/>
              <a:gd name="T2" fmla="*/ 100 w 780"/>
              <a:gd name="T3" fmla="*/ 360 h 452"/>
              <a:gd name="T4" fmla="*/ 210 w 780"/>
              <a:gd name="T5" fmla="*/ 280 h 452"/>
              <a:gd name="T6" fmla="*/ 314 w 780"/>
              <a:gd name="T7" fmla="*/ 214 h 452"/>
              <a:gd name="T8" fmla="*/ 424 w 780"/>
              <a:gd name="T9" fmla="*/ 148 h 452"/>
              <a:gd name="T10" fmla="*/ 556 w 780"/>
              <a:gd name="T11" fmla="*/ 86 h 452"/>
              <a:gd name="T12" fmla="*/ 690 w 780"/>
              <a:gd name="T13" fmla="*/ 28 h 452"/>
              <a:gd name="T14" fmla="*/ 780 w 780"/>
              <a:gd name="T15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0" h="452">
                <a:moveTo>
                  <a:pt x="0" y="452"/>
                </a:moveTo>
                <a:cubicBezTo>
                  <a:pt x="32" y="420"/>
                  <a:pt x="65" y="389"/>
                  <a:pt x="100" y="360"/>
                </a:cubicBezTo>
                <a:cubicBezTo>
                  <a:pt x="135" y="331"/>
                  <a:pt x="174" y="304"/>
                  <a:pt x="210" y="280"/>
                </a:cubicBezTo>
                <a:cubicBezTo>
                  <a:pt x="246" y="256"/>
                  <a:pt x="278" y="236"/>
                  <a:pt x="314" y="214"/>
                </a:cubicBezTo>
                <a:cubicBezTo>
                  <a:pt x="350" y="192"/>
                  <a:pt x="384" y="169"/>
                  <a:pt x="424" y="148"/>
                </a:cubicBezTo>
                <a:cubicBezTo>
                  <a:pt x="464" y="127"/>
                  <a:pt x="512" y="106"/>
                  <a:pt x="556" y="86"/>
                </a:cubicBezTo>
                <a:cubicBezTo>
                  <a:pt x="600" y="66"/>
                  <a:pt x="653" y="42"/>
                  <a:pt x="690" y="28"/>
                </a:cubicBezTo>
                <a:cubicBezTo>
                  <a:pt x="727" y="14"/>
                  <a:pt x="753" y="7"/>
                  <a:pt x="780" y="0"/>
                </a:cubicBezTo>
              </a:path>
            </a:pathLst>
          </a:custGeom>
          <a:noFill/>
          <a:ln w="3175" cmpd="sng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980" name="Text Box 452" descr="Parchment"/>
          <p:cNvSpPr txBox="1">
            <a:spLocks noChangeArrowheads="1"/>
          </p:cNvSpPr>
          <p:nvPr/>
        </p:nvSpPr>
        <p:spPr bwMode="auto">
          <a:xfrm>
            <a:off x="222250" y="2112963"/>
            <a:ext cx="888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3.</a:t>
            </a:r>
            <a:r>
              <a:rPr lang="en-GB" altLang="en-US"/>
              <a:t> Place compass at B, with </a:t>
            </a:r>
            <a:r>
              <a:rPr lang="en-GB" altLang="en-US">
                <a:solidFill>
                  <a:srgbClr val="0066FF"/>
                </a:solidFill>
              </a:rPr>
              <a:t>same distance set</a:t>
            </a:r>
            <a:r>
              <a:rPr lang="en-GB" altLang="en-US"/>
              <a:t> and draw an arc to intersect first one.</a:t>
            </a:r>
          </a:p>
        </p:txBody>
      </p:sp>
      <p:sp>
        <p:nvSpPr>
          <p:cNvPr id="22981" name="Text Box 453" descr="Parchment"/>
          <p:cNvSpPr txBox="1">
            <a:spLocks noChangeArrowheads="1"/>
          </p:cNvSpPr>
          <p:nvPr/>
        </p:nvSpPr>
        <p:spPr bwMode="auto">
          <a:xfrm>
            <a:off x="260350" y="2465388"/>
            <a:ext cx="843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000FF"/>
                </a:solidFill>
              </a:rPr>
              <a:t>4.</a:t>
            </a:r>
            <a:r>
              <a:rPr lang="en-GB" altLang="en-US"/>
              <a:t> Draw straight line from A through point of intersection.  Angle BAC =  60</a:t>
            </a:r>
            <a:r>
              <a:rPr lang="en-GB" altLang="en-US" baseline="30000"/>
              <a:t>o</a:t>
            </a:r>
            <a:r>
              <a:rPr lang="en-GB" altLang="en-US"/>
              <a:t>.</a:t>
            </a:r>
          </a:p>
        </p:txBody>
      </p:sp>
      <p:sp>
        <p:nvSpPr>
          <p:cNvPr id="22982" name="Rectangle 454"/>
          <p:cNvSpPr>
            <a:spLocks noChangeArrowheads="1"/>
          </p:cNvSpPr>
          <p:nvPr/>
        </p:nvSpPr>
        <p:spPr bwMode="auto">
          <a:xfrm>
            <a:off x="0" y="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983" name="Rectangle 455"/>
          <p:cNvSpPr>
            <a:spLocks noChangeArrowheads="1"/>
          </p:cNvSpPr>
          <p:nvPr/>
        </p:nvSpPr>
        <p:spPr bwMode="auto">
          <a:xfrm>
            <a:off x="0" y="6648450"/>
            <a:ext cx="9144000" cy="20955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984" name="Rectangle 456"/>
          <p:cNvSpPr>
            <a:spLocks noChangeArrowheads="1"/>
          </p:cNvSpPr>
          <p:nvPr/>
        </p:nvSpPr>
        <p:spPr bwMode="auto">
          <a:xfrm>
            <a:off x="893445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2985" name="Rectangle 457"/>
          <p:cNvSpPr>
            <a:spLocks noChangeArrowheads="1"/>
          </p:cNvSpPr>
          <p:nvPr/>
        </p:nvSpPr>
        <p:spPr bwMode="auto">
          <a:xfrm>
            <a:off x="0" y="0"/>
            <a:ext cx="209550" cy="6858000"/>
          </a:xfrm>
          <a:prstGeom prst="rect">
            <a:avLst/>
          </a:prstGeom>
          <a:gradFill rotWithShape="1">
            <a:gsLst>
              <a:gs pos="0">
                <a:srgbClr val="0066FF">
                  <a:gamma/>
                  <a:shade val="6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2987" name="Group 459"/>
          <p:cNvGrpSpPr>
            <a:grpSpLocks/>
          </p:cNvGrpSpPr>
          <p:nvPr/>
        </p:nvGrpSpPr>
        <p:grpSpPr bwMode="auto">
          <a:xfrm rot="1300599" flipH="1">
            <a:off x="5935663" y="5192713"/>
            <a:ext cx="666750" cy="1079500"/>
            <a:chOff x="1572" y="2727"/>
            <a:chExt cx="420" cy="680"/>
          </a:xfrm>
        </p:grpSpPr>
        <p:sp>
          <p:nvSpPr>
            <p:cNvPr id="22988" name="AutoShape 460"/>
            <p:cNvSpPr>
              <a:spLocks noChangeAspect="1" noChangeArrowheads="1" noTextEdit="1"/>
            </p:cNvSpPr>
            <p:nvPr/>
          </p:nvSpPr>
          <p:spPr bwMode="auto">
            <a:xfrm>
              <a:off x="1572" y="2727"/>
              <a:ext cx="42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89" name="Freeform 461"/>
            <p:cNvSpPr>
              <a:spLocks/>
            </p:cNvSpPr>
            <p:nvPr/>
          </p:nvSpPr>
          <p:spPr bwMode="auto">
            <a:xfrm>
              <a:off x="1836" y="2937"/>
              <a:ext cx="144" cy="252"/>
            </a:xfrm>
            <a:custGeom>
              <a:avLst/>
              <a:gdLst>
                <a:gd name="T0" fmla="*/ 24 w 24"/>
                <a:gd name="T1" fmla="*/ 39 h 42"/>
                <a:gd name="T2" fmla="*/ 23 w 24"/>
                <a:gd name="T3" fmla="*/ 40 h 42"/>
                <a:gd name="T4" fmla="*/ 22 w 24"/>
                <a:gd name="T5" fmla="*/ 40 h 42"/>
                <a:gd name="T6" fmla="*/ 21 w 24"/>
                <a:gd name="T7" fmla="*/ 41 h 42"/>
                <a:gd name="T8" fmla="*/ 20 w 24"/>
                <a:gd name="T9" fmla="*/ 41 h 42"/>
                <a:gd name="T10" fmla="*/ 18 w 24"/>
                <a:gd name="T11" fmla="*/ 42 h 42"/>
                <a:gd name="T12" fmla="*/ 17 w 24"/>
                <a:gd name="T13" fmla="*/ 42 h 42"/>
                <a:gd name="T14" fmla="*/ 15 w 24"/>
                <a:gd name="T15" fmla="*/ 42 h 42"/>
                <a:gd name="T16" fmla="*/ 13 w 24"/>
                <a:gd name="T17" fmla="*/ 38 h 42"/>
                <a:gd name="T18" fmla="*/ 10 w 24"/>
                <a:gd name="T19" fmla="*/ 31 h 42"/>
                <a:gd name="T20" fmla="*/ 7 w 24"/>
                <a:gd name="T21" fmla="*/ 23 h 42"/>
                <a:gd name="T22" fmla="*/ 4 w 24"/>
                <a:gd name="T23" fmla="*/ 16 h 42"/>
                <a:gd name="T24" fmla="*/ 2 w 24"/>
                <a:gd name="T25" fmla="*/ 11 h 42"/>
                <a:gd name="T26" fmla="*/ 1 w 24"/>
                <a:gd name="T27" fmla="*/ 9 h 42"/>
                <a:gd name="T28" fmla="*/ 0 w 24"/>
                <a:gd name="T29" fmla="*/ 6 h 42"/>
                <a:gd name="T30" fmla="*/ 0 w 24"/>
                <a:gd name="T31" fmla="*/ 5 h 42"/>
                <a:gd name="T32" fmla="*/ 0 w 24"/>
                <a:gd name="T33" fmla="*/ 4 h 42"/>
                <a:gd name="T34" fmla="*/ 0 w 24"/>
                <a:gd name="T35" fmla="*/ 3 h 42"/>
                <a:gd name="T36" fmla="*/ 0 w 24"/>
                <a:gd name="T37" fmla="*/ 3 h 42"/>
                <a:gd name="T38" fmla="*/ 1 w 24"/>
                <a:gd name="T39" fmla="*/ 2 h 42"/>
                <a:gd name="T40" fmla="*/ 1 w 24"/>
                <a:gd name="T41" fmla="*/ 2 h 42"/>
                <a:gd name="T42" fmla="*/ 2 w 24"/>
                <a:gd name="T43" fmla="*/ 1 h 42"/>
                <a:gd name="T44" fmla="*/ 3 w 24"/>
                <a:gd name="T45" fmla="*/ 1 h 42"/>
                <a:gd name="T46" fmla="*/ 3 w 24"/>
                <a:gd name="T47" fmla="*/ 0 h 42"/>
                <a:gd name="T48" fmla="*/ 4 w 24"/>
                <a:gd name="T49" fmla="*/ 0 h 42"/>
                <a:gd name="T50" fmla="*/ 5 w 24"/>
                <a:gd name="T51" fmla="*/ 0 h 42"/>
                <a:gd name="T52" fmla="*/ 6 w 24"/>
                <a:gd name="T53" fmla="*/ 0 h 42"/>
                <a:gd name="T54" fmla="*/ 6 w 24"/>
                <a:gd name="T55" fmla="*/ 0 h 42"/>
                <a:gd name="T56" fmla="*/ 7 w 24"/>
                <a:gd name="T57" fmla="*/ 0 h 42"/>
                <a:gd name="T58" fmla="*/ 8 w 24"/>
                <a:gd name="T59" fmla="*/ 0 h 42"/>
                <a:gd name="T60" fmla="*/ 8 w 24"/>
                <a:gd name="T61" fmla="*/ 0 h 42"/>
                <a:gd name="T62" fmla="*/ 9 w 24"/>
                <a:gd name="T63" fmla="*/ 1 h 42"/>
                <a:gd name="T64" fmla="*/ 10 w 24"/>
                <a:gd name="T65" fmla="*/ 1 h 42"/>
                <a:gd name="T66" fmla="*/ 10 w 24"/>
                <a:gd name="T67" fmla="*/ 2 h 42"/>
                <a:gd name="T68" fmla="*/ 11 w 24"/>
                <a:gd name="T69" fmla="*/ 2 h 42"/>
                <a:gd name="T70" fmla="*/ 11 w 24"/>
                <a:gd name="T71" fmla="*/ 3 h 42"/>
                <a:gd name="T72" fmla="*/ 12 w 24"/>
                <a:gd name="T73" fmla="*/ 6 h 42"/>
                <a:gd name="T74" fmla="*/ 14 w 24"/>
                <a:gd name="T75" fmla="*/ 10 h 42"/>
                <a:gd name="T76" fmla="*/ 16 w 24"/>
                <a:gd name="T77" fmla="*/ 16 h 42"/>
                <a:gd name="T78" fmla="*/ 19 w 24"/>
                <a:gd name="T79" fmla="*/ 24 h 42"/>
                <a:gd name="T80" fmla="*/ 22 w 24"/>
                <a:gd name="T81" fmla="*/ 30 h 42"/>
                <a:gd name="T82" fmla="*/ 24 w 24"/>
                <a:gd name="T8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42">
                  <a:moveTo>
                    <a:pt x="24" y="38"/>
                  </a:moveTo>
                  <a:lnTo>
                    <a:pt x="24" y="39"/>
                  </a:lnTo>
                  <a:lnTo>
                    <a:pt x="23" y="39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3" y="38"/>
                  </a:lnTo>
                  <a:lnTo>
                    <a:pt x="12" y="35"/>
                  </a:lnTo>
                  <a:lnTo>
                    <a:pt x="10" y="31"/>
                  </a:lnTo>
                  <a:lnTo>
                    <a:pt x="9" y="27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6" y="16"/>
                  </a:lnTo>
                  <a:lnTo>
                    <a:pt x="18" y="20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2" y="30"/>
                  </a:lnTo>
                  <a:lnTo>
                    <a:pt x="23" y="33"/>
                  </a:lnTo>
                  <a:lnTo>
                    <a:pt x="24" y="36"/>
                  </a:lnTo>
                  <a:lnTo>
                    <a:pt x="24" y="38"/>
                  </a:lnTo>
                </a:path>
              </a:pathLst>
            </a:custGeom>
            <a:solidFill>
              <a:srgbClr val="E648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0" name="Freeform 462"/>
            <p:cNvSpPr>
              <a:spLocks/>
            </p:cNvSpPr>
            <p:nvPr/>
          </p:nvSpPr>
          <p:spPr bwMode="auto">
            <a:xfrm>
              <a:off x="1920" y="3165"/>
              <a:ext cx="66" cy="24"/>
            </a:xfrm>
            <a:custGeom>
              <a:avLst/>
              <a:gdLst>
                <a:gd name="T0" fmla="*/ 1 w 11"/>
                <a:gd name="T1" fmla="*/ 3 h 4"/>
                <a:gd name="T2" fmla="*/ 1 w 11"/>
                <a:gd name="T3" fmla="*/ 3 h 4"/>
                <a:gd name="T4" fmla="*/ 1 w 11"/>
                <a:gd name="T5" fmla="*/ 3 h 4"/>
                <a:gd name="T6" fmla="*/ 2 w 11"/>
                <a:gd name="T7" fmla="*/ 3 h 4"/>
                <a:gd name="T8" fmla="*/ 3 w 11"/>
                <a:gd name="T9" fmla="*/ 3 h 4"/>
                <a:gd name="T10" fmla="*/ 3 w 11"/>
                <a:gd name="T11" fmla="*/ 3 h 4"/>
                <a:gd name="T12" fmla="*/ 4 w 11"/>
                <a:gd name="T13" fmla="*/ 3 h 4"/>
                <a:gd name="T14" fmla="*/ 5 w 11"/>
                <a:gd name="T15" fmla="*/ 3 h 4"/>
                <a:gd name="T16" fmla="*/ 5 w 11"/>
                <a:gd name="T17" fmla="*/ 3 h 4"/>
                <a:gd name="T18" fmla="*/ 6 w 11"/>
                <a:gd name="T19" fmla="*/ 3 h 4"/>
                <a:gd name="T20" fmla="*/ 7 w 11"/>
                <a:gd name="T21" fmla="*/ 3 h 4"/>
                <a:gd name="T22" fmla="*/ 7 w 11"/>
                <a:gd name="T23" fmla="*/ 2 h 4"/>
                <a:gd name="T24" fmla="*/ 8 w 11"/>
                <a:gd name="T25" fmla="*/ 2 h 4"/>
                <a:gd name="T26" fmla="*/ 8 w 11"/>
                <a:gd name="T27" fmla="*/ 2 h 4"/>
                <a:gd name="T28" fmla="*/ 9 w 11"/>
                <a:gd name="T29" fmla="*/ 1 h 4"/>
                <a:gd name="T30" fmla="*/ 9 w 11"/>
                <a:gd name="T31" fmla="*/ 1 h 4"/>
                <a:gd name="T32" fmla="*/ 10 w 11"/>
                <a:gd name="T33" fmla="*/ 0 h 4"/>
                <a:gd name="T34" fmla="*/ 10 w 11"/>
                <a:gd name="T35" fmla="*/ 0 h 4"/>
                <a:gd name="T36" fmla="*/ 11 w 11"/>
                <a:gd name="T37" fmla="*/ 0 h 4"/>
                <a:gd name="T38" fmla="*/ 10 w 11"/>
                <a:gd name="T39" fmla="*/ 1 h 4"/>
                <a:gd name="T40" fmla="*/ 10 w 11"/>
                <a:gd name="T41" fmla="*/ 1 h 4"/>
                <a:gd name="T42" fmla="*/ 9 w 11"/>
                <a:gd name="T43" fmla="*/ 2 h 4"/>
                <a:gd name="T44" fmla="*/ 9 w 11"/>
                <a:gd name="T45" fmla="*/ 2 h 4"/>
                <a:gd name="T46" fmla="*/ 8 w 11"/>
                <a:gd name="T47" fmla="*/ 3 h 4"/>
                <a:gd name="T48" fmla="*/ 8 w 11"/>
                <a:gd name="T49" fmla="*/ 3 h 4"/>
                <a:gd name="T50" fmla="*/ 7 w 11"/>
                <a:gd name="T51" fmla="*/ 3 h 4"/>
                <a:gd name="T52" fmla="*/ 6 w 11"/>
                <a:gd name="T53" fmla="*/ 3 h 4"/>
                <a:gd name="T54" fmla="*/ 6 w 11"/>
                <a:gd name="T55" fmla="*/ 4 h 4"/>
                <a:gd name="T56" fmla="*/ 5 w 11"/>
                <a:gd name="T57" fmla="*/ 4 h 4"/>
                <a:gd name="T58" fmla="*/ 4 w 11"/>
                <a:gd name="T59" fmla="*/ 4 h 4"/>
                <a:gd name="T60" fmla="*/ 4 w 11"/>
                <a:gd name="T61" fmla="*/ 4 h 4"/>
                <a:gd name="T62" fmla="*/ 3 w 11"/>
                <a:gd name="T63" fmla="*/ 4 h 4"/>
                <a:gd name="T64" fmla="*/ 2 w 11"/>
                <a:gd name="T65" fmla="*/ 4 h 4"/>
                <a:gd name="T66" fmla="*/ 1 w 11"/>
                <a:gd name="T67" fmla="*/ 4 h 4"/>
                <a:gd name="T68" fmla="*/ 1 w 11"/>
                <a:gd name="T69" fmla="*/ 4 h 4"/>
                <a:gd name="T70" fmla="*/ 0 w 11"/>
                <a:gd name="T71" fmla="*/ 4 h 4"/>
                <a:gd name="T72" fmla="*/ 1 w 11"/>
                <a:gd name="T7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1" name="Freeform 463"/>
            <p:cNvSpPr>
              <a:spLocks/>
            </p:cNvSpPr>
            <p:nvPr/>
          </p:nvSpPr>
          <p:spPr bwMode="auto">
            <a:xfrm>
              <a:off x="1848" y="3009"/>
              <a:ext cx="78" cy="180"/>
            </a:xfrm>
            <a:custGeom>
              <a:avLst/>
              <a:gdLst>
                <a:gd name="T0" fmla="*/ 1 w 13"/>
                <a:gd name="T1" fmla="*/ 0 h 30"/>
                <a:gd name="T2" fmla="*/ 1 w 13"/>
                <a:gd name="T3" fmla="*/ 0 h 30"/>
                <a:gd name="T4" fmla="*/ 2 w 13"/>
                <a:gd name="T5" fmla="*/ 3 h 30"/>
                <a:gd name="T6" fmla="*/ 4 w 13"/>
                <a:gd name="T7" fmla="*/ 7 h 30"/>
                <a:gd name="T8" fmla="*/ 5 w 13"/>
                <a:gd name="T9" fmla="*/ 11 h 30"/>
                <a:gd name="T10" fmla="*/ 7 w 13"/>
                <a:gd name="T11" fmla="*/ 15 h 30"/>
                <a:gd name="T12" fmla="*/ 8 w 13"/>
                <a:gd name="T13" fmla="*/ 19 h 30"/>
                <a:gd name="T14" fmla="*/ 10 w 13"/>
                <a:gd name="T15" fmla="*/ 23 h 30"/>
                <a:gd name="T16" fmla="*/ 12 w 13"/>
                <a:gd name="T17" fmla="*/ 26 h 30"/>
                <a:gd name="T18" fmla="*/ 13 w 13"/>
                <a:gd name="T19" fmla="*/ 29 h 30"/>
                <a:gd name="T20" fmla="*/ 12 w 13"/>
                <a:gd name="T21" fmla="*/ 30 h 30"/>
                <a:gd name="T22" fmla="*/ 11 w 13"/>
                <a:gd name="T23" fmla="*/ 27 h 30"/>
                <a:gd name="T24" fmla="*/ 9 w 13"/>
                <a:gd name="T25" fmla="*/ 23 h 30"/>
                <a:gd name="T26" fmla="*/ 8 w 13"/>
                <a:gd name="T27" fmla="*/ 19 h 30"/>
                <a:gd name="T28" fmla="*/ 6 w 13"/>
                <a:gd name="T29" fmla="*/ 15 h 30"/>
                <a:gd name="T30" fmla="*/ 5 w 13"/>
                <a:gd name="T31" fmla="*/ 11 h 30"/>
                <a:gd name="T32" fmla="*/ 3 w 13"/>
                <a:gd name="T33" fmla="*/ 7 h 30"/>
                <a:gd name="T34" fmla="*/ 1 w 13"/>
                <a:gd name="T35" fmla="*/ 4 h 30"/>
                <a:gd name="T36" fmla="*/ 0 w 13"/>
                <a:gd name="T37" fmla="*/ 0 h 30"/>
                <a:gd name="T38" fmla="*/ 0 w 13"/>
                <a:gd name="T39" fmla="*/ 0 h 30"/>
                <a:gd name="T40" fmla="*/ 1 w 13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3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26"/>
                  </a:lnTo>
                  <a:lnTo>
                    <a:pt x="13" y="29"/>
                  </a:lnTo>
                  <a:lnTo>
                    <a:pt x="12" y="30"/>
                  </a:lnTo>
                  <a:lnTo>
                    <a:pt x="11" y="27"/>
                  </a:lnTo>
                  <a:lnTo>
                    <a:pt x="9" y="23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5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2" name="Freeform 464"/>
            <p:cNvSpPr>
              <a:spLocks/>
            </p:cNvSpPr>
            <p:nvPr/>
          </p:nvSpPr>
          <p:spPr bwMode="auto">
            <a:xfrm>
              <a:off x="1836" y="2979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2 w 3"/>
                <a:gd name="T7" fmla="*/ 3 h 5"/>
                <a:gd name="T8" fmla="*/ 2 w 3"/>
                <a:gd name="T9" fmla="*/ 4 h 5"/>
                <a:gd name="T10" fmla="*/ 3 w 3"/>
                <a:gd name="T11" fmla="*/ 5 h 5"/>
                <a:gd name="T12" fmla="*/ 2 w 3"/>
                <a:gd name="T13" fmla="*/ 5 h 5"/>
                <a:gd name="T14" fmla="*/ 2 w 3"/>
                <a:gd name="T15" fmla="*/ 4 h 5"/>
                <a:gd name="T16" fmla="*/ 1 w 3"/>
                <a:gd name="T17" fmla="*/ 3 h 5"/>
                <a:gd name="T18" fmla="*/ 1 w 3"/>
                <a:gd name="T19" fmla="*/ 2 h 5"/>
                <a:gd name="T20" fmla="*/ 0 w 3"/>
                <a:gd name="T21" fmla="*/ 1 h 5"/>
                <a:gd name="T22" fmla="*/ 0 w 3"/>
                <a:gd name="T23" fmla="*/ 1 h 5"/>
                <a:gd name="T24" fmla="*/ 1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3" name="Freeform 465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2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4" name="Freeform 466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5" name="Freeform 467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6" name="Freeform 468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3 w 3"/>
                <a:gd name="T39" fmla="*/ 3 h 3"/>
                <a:gd name="T40" fmla="*/ 2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7" name="Freeform 469"/>
            <p:cNvSpPr>
              <a:spLocks/>
            </p:cNvSpPr>
            <p:nvPr/>
          </p:nvSpPr>
          <p:spPr bwMode="auto">
            <a:xfrm>
              <a:off x="1902" y="2961"/>
              <a:ext cx="24" cy="48"/>
            </a:xfrm>
            <a:custGeom>
              <a:avLst/>
              <a:gdLst>
                <a:gd name="T0" fmla="*/ 3 w 4"/>
                <a:gd name="T1" fmla="*/ 8 h 8"/>
                <a:gd name="T2" fmla="*/ 3 w 4"/>
                <a:gd name="T3" fmla="*/ 8 h 8"/>
                <a:gd name="T4" fmla="*/ 2 w 4"/>
                <a:gd name="T5" fmla="*/ 6 h 8"/>
                <a:gd name="T6" fmla="*/ 1 w 4"/>
                <a:gd name="T7" fmla="*/ 4 h 8"/>
                <a:gd name="T8" fmla="*/ 1 w 4"/>
                <a:gd name="T9" fmla="*/ 2 h 8"/>
                <a:gd name="T10" fmla="*/ 0 w 4"/>
                <a:gd name="T11" fmla="*/ 0 h 8"/>
                <a:gd name="T12" fmla="*/ 1 w 4"/>
                <a:gd name="T13" fmla="*/ 0 h 8"/>
                <a:gd name="T14" fmla="*/ 1 w 4"/>
                <a:gd name="T15" fmla="*/ 2 h 8"/>
                <a:gd name="T16" fmla="*/ 2 w 4"/>
                <a:gd name="T17" fmla="*/ 4 h 8"/>
                <a:gd name="T18" fmla="*/ 3 w 4"/>
                <a:gd name="T19" fmla="*/ 6 h 8"/>
                <a:gd name="T20" fmla="*/ 4 w 4"/>
                <a:gd name="T21" fmla="*/ 8 h 8"/>
                <a:gd name="T22" fmla="*/ 4 w 4"/>
                <a:gd name="T23" fmla="*/ 8 h 8"/>
                <a:gd name="T24" fmla="*/ 3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8" name="Freeform 470"/>
            <p:cNvSpPr>
              <a:spLocks/>
            </p:cNvSpPr>
            <p:nvPr/>
          </p:nvSpPr>
          <p:spPr bwMode="auto">
            <a:xfrm>
              <a:off x="1920" y="3009"/>
              <a:ext cx="66" cy="156"/>
            </a:xfrm>
            <a:custGeom>
              <a:avLst/>
              <a:gdLst>
                <a:gd name="T0" fmla="*/ 10 w 11"/>
                <a:gd name="T1" fmla="*/ 26 h 26"/>
                <a:gd name="T2" fmla="*/ 10 w 11"/>
                <a:gd name="T3" fmla="*/ 26 h 26"/>
                <a:gd name="T4" fmla="*/ 9 w 11"/>
                <a:gd name="T5" fmla="*/ 24 h 26"/>
                <a:gd name="T6" fmla="*/ 8 w 11"/>
                <a:gd name="T7" fmla="*/ 21 h 26"/>
                <a:gd name="T8" fmla="*/ 7 w 11"/>
                <a:gd name="T9" fmla="*/ 18 h 26"/>
                <a:gd name="T10" fmla="*/ 6 w 11"/>
                <a:gd name="T11" fmla="*/ 15 h 26"/>
                <a:gd name="T12" fmla="*/ 5 w 11"/>
                <a:gd name="T13" fmla="*/ 12 h 26"/>
                <a:gd name="T14" fmla="*/ 3 w 11"/>
                <a:gd name="T15" fmla="*/ 8 h 26"/>
                <a:gd name="T16" fmla="*/ 2 w 11"/>
                <a:gd name="T17" fmla="*/ 4 h 26"/>
                <a:gd name="T18" fmla="*/ 0 w 11"/>
                <a:gd name="T19" fmla="*/ 0 h 26"/>
                <a:gd name="T20" fmla="*/ 1 w 11"/>
                <a:gd name="T21" fmla="*/ 0 h 26"/>
                <a:gd name="T22" fmla="*/ 2 w 11"/>
                <a:gd name="T23" fmla="*/ 4 h 26"/>
                <a:gd name="T24" fmla="*/ 4 w 11"/>
                <a:gd name="T25" fmla="*/ 8 h 26"/>
                <a:gd name="T26" fmla="*/ 5 w 11"/>
                <a:gd name="T27" fmla="*/ 11 h 26"/>
                <a:gd name="T28" fmla="*/ 7 w 11"/>
                <a:gd name="T29" fmla="*/ 15 h 26"/>
                <a:gd name="T30" fmla="*/ 8 w 11"/>
                <a:gd name="T31" fmla="*/ 18 h 26"/>
                <a:gd name="T32" fmla="*/ 9 w 11"/>
                <a:gd name="T33" fmla="*/ 21 h 26"/>
                <a:gd name="T34" fmla="*/ 10 w 11"/>
                <a:gd name="T35" fmla="*/ 24 h 26"/>
                <a:gd name="T36" fmla="*/ 10 w 11"/>
                <a:gd name="T37" fmla="*/ 26 h 26"/>
                <a:gd name="T38" fmla="*/ 11 w 11"/>
                <a:gd name="T39" fmla="*/ 26 h 26"/>
                <a:gd name="T40" fmla="*/ 10 w 11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6">
                  <a:moveTo>
                    <a:pt x="10" y="26"/>
                  </a:moveTo>
                  <a:lnTo>
                    <a:pt x="10" y="26"/>
                  </a:lnTo>
                  <a:lnTo>
                    <a:pt x="9" y="24"/>
                  </a:lnTo>
                  <a:lnTo>
                    <a:pt x="8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8" y="18"/>
                  </a:lnTo>
                  <a:lnTo>
                    <a:pt x="9" y="21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0" y="2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2999" name="Freeform 471"/>
            <p:cNvSpPr>
              <a:spLocks/>
            </p:cNvSpPr>
            <p:nvPr/>
          </p:nvSpPr>
          <p:spPr bwMode="auto">
            <a:xfrm>
              <a:off x="1836" y="2937"/>
              <a:ext cx="66" cy="48"/>
            </a:xfrm>
            <a:custGeom>
              <a:avLst/>
              <a:gdLst>
                <a:gd name="T0" fmla="*/ 0 w 11"/>
                <a:gd name="T1" fmla="*/ 6 h 8"/>
                <a:gd name="T2" fmla="*/ 0 w 11"/>
                <a:gd name="T3" fmla="*/ 5 h 8"/>
                <a:gd name="T4" fmla="*/ 0 w 11"/>
                <a:gd name="T5" fmla="*/ 4 h 8"/>
                <a:gd name="T6" fmla="*/ 0 w 11"/>
                <a:gd name="T7" fmla="*/ 3 h 8"/>
                <a:gd name="T8" fmla="*/ 0 w 11"/>
                <a:gd name="T9" fmla="*/ 3 h 8"/>
                <a:gd name="T10" fmla="*/ 1 w 11"/>
                <a:gd name="T11" fmla="*/ 2 h 8"/>
                <a:gd name="T12" fmla="*/ 1 w 11"/>
                <a:gd name="T13" fmla="*/ 2 h 8"/>
                <a:gd name="T14" fmla="*/ 2 w 11"/>
                <a:gd name="T15" fmla="*/ 1 h 8"/>
                <a:gd name="T16" fmla="*/ 3 w 11"/>
                <a:gd name="T17" fmla="*/ 1 h 8"/>
                <a:gd name="T18" fmla="*/ 3 w 11"/>
                <a:gd name="T19" fmla="*/ 0 h 8"/>
                <a:gd name="T20" fmla="*/ 4 w 11"/>
                <a:gd name="T21" fmla="*/ 0 h 8"/>
                <a:gd name="T22" fmla="*/ 5 w 11"/>
                <a:gd name="T23" fmla="*/ 0 h 8"/>
                <a:gd name="T24" fmla="*/ 6 w 11"/>
                <a:gd name="T25" fmla="*/ 0 h 8"/>
                <a:gd name="T26" fmla="*/ 6 w 11"/>
                <a:gd name="T27" fmla="*/ 0 h 8"/>
                <a:gd name="T28" fmla="*/ 7 w 11"/>
                <a:gd name="T29" fmla="*/ 0 h 8"/>
                <a:gd name="T30" fmla="*/ 8 w 11"/>
                <a:gd name="T31" fmla="*/ 0 h 8"/>
                <a:gd name="T32" fmla="*/ 8 w 11"/>
                <a:gd name="T33" fmla="*/ 0 h 8"/>
                <a:gd name="T34" fmla="*/ 9 w 11"/>
                <a:gd name="T35" fmla="*/ 1 h 8"/>
                <a:gd name="T36" fmla="*/ 10 w 11"/>
                <a:gd name="T37" fmla="*/ 1 h 8"/>
                <a:gd name="T38" fmla="*/ 10 w 11"/>
                <a:gd name="T39" fmla="*/ 2 h 8"/>
                <a:gd name="T40" fmla="*/ 11 w 11"/>
                <a:gd name="T41" fmla="*/ 2 h 8"/>
                <a:gd name="T42" fmla="*/ 11 w 11"/>
                <a:gd name="T43" fmla="*/ 3 h 8"/>
                <a:gd name="T44" fmla="*/ 11 w 11"/>
                <a:gd name="T45" fmla="*/ 4 h 8"/>
                <a:gd name="T46" fmla="*/ 10 w 11"/>
                <a:gd name="T47" fmla="*/ 3 h 8"/>
                <a:gd name="T48" fmla="*/ 9 w 11"/>
                <a:gd name="T49" fmla="*/ 4 h 8"/>
                <a:gd name="T50" fmla="*/ 8 w 11"/>
                <a:gd name="T51" fmla="*/ 5 h 8"/>
                <a:gd name="T52" fmla="*/ 8 w 11"/>
                <a:gd name="T53" fmla="*/ 5 h 8"/>
                <a:gd name="T54" fmla="*/ 7 w 11"/>
                <a:gd name="T55" fmla="*/ 5 h 8"/>
                <a:gd name="T56" fmla="*/ 7 w 11"/>
                <a:gd name="T57" fmla="*/ 5 h 8"/>
                <a:gd name="T58" fmla="*/ 6 w 11"/>
                <a:gd name="T59" fmla="*/ 5 h 8"/>
                <a:gd name="T60" fmla="*/ 5 w 11"/>
                <a:gd name="T61" fmla="*/ 5 h 8"/>
                <a:gd name="T62" fmla="*/ 5 w 11"/>
                <a:gd name="T63" fmla="*/ 5 h 8"/>
                <a:gd name="T64" fmla="*/ 4 w 11"/>
                <a:gd name="T65" fmla="*/ 5 h 8"/>
                <a:gd name="T66" fmla="*/ 4 w 11"/>
                <a:gd name="T67" fmla="*/ 6 h 8"/>
                <a:gd name="T68" fmla="*/ 3 w 11"/>
                <a:gd name="T69" fmla="*/ 6 h 8"/>
                <a:gd name="T70" fmla="*/ 2 w 11"/>
                <a:gd name="T71" fmla="*/ 6 h 8"/>
                <a:gd name="T72" fmla="*/ 1 w 11"/>
                <a:gd name="T73" fmla="*/ 6 h 8"/>
                <a:gd name="T74" fmla="*/ 1 w 11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0" name="Freeform 472"/>
            <p:cNvSpPr>
              <a:spLocks/>
            </p:cNvSpPr>
            <p:nvPr/>
          </p:nvSpPr>
          <p:spPr bwMode="auto">
            <a:xfrm>
              <a:off x="1836" y="296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1 h 4"/>
                <a:gd name="T6" fmla="*/ 0 w 1"/>
                <a:gd name="T7" fmla="*/ 1 h 4"/>
                <a:gd name="T8" fmla="*/ 1 w 1"/>
                <a:gd name="T9" fmla="*/ 2 h 4"/>
                <a:gd name="T10" fmla="*/ 1 w 1"/>
                <a:gd name="T11" fmla="*/ 3 h 4"/>
                <a:gd name="T12" fmla="*/ 0 w 1"/>
                <a:gd name="T13" fmla="*/ 4 h 4"/>
                <a:gd name="T14" fmla="*/ 0 w 1"/>
                <a:gd name="T15" fmla="*/ 3 h 4"/>
                <a:gd name="T16" fmla="*/ 0 w 1"/>
                <a:gd name="T17" fmla="*/ 2 h 4"/>
                <a:gd name="T18" fmla="*/ 0 w 1"/>
                <a:gd name="T19" fmla="*/ 1 h 4"/>
                <a:gd name="T20" fmla="*/ 0 w 1"/>
                <a:gd name="T21" fmla="*/ 0 h 4"/>
                <a:gd name="T22" fmla="*/ 0 w 1"/>
                <a:gd name="T23" fmla="*/ 0 h 4"/>
                <a:gd name="T24" fmla="*/ 0 w 1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1" name="Freeform 473"/>
            <p:cNvSpPr>
              <a:spLocks/>
            </p:cNvSpPr>
            <p:nvPr/>
          </p:nvSpPr>
          <p:spPr bwMode="auto">
            <a:xfrm>
              <a:off x="1836" y="2937"/>
              <a:ext cx="24" cy="2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1 w 4"/>
                <a:gd name="T19" fmla="*/ 2 h 4"/>
                <a:gd name="T20" fmla="*/ 1 w 4"/>
                <a:gd name="T21" fmla="*/ 2 h 4"/>
                <a:gd name="T22" fmla="*/ 1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1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0 w 4"/>
                <a:gd name="T39" fmla="*/ 4 h 4"/>
                <a:gd name="T40" fmla="*/ 0 w 4"/>
                <a:gd name="T41" fmla="*/ 4 h 4"/>
                <a:gd name="T42" fmla="*/ 0 w 4"/>
                <a:gd name="T43" fmla="*/ 3 h 4"/>
                <a:gd name="T44" fmla="*/ 0 w 4"/>
                <a:gd name="T45" fmla="*/ 3 h 4"/>
                <a:gd name="T46" fmla="*/ 0 w 4"/>
                <a:gd name="T47" fmla="*/ 3 h 4"/>
                <a:gd name="T48" fmla="*/ 0 w 4"/>
                <a:gd name="T49" fmla="*/ 2 h 4"/>
                <a:gd name="T50" fmla="*/ 1 w 4"/>
                <a:gd name="T51" fmla="*/ 2 h 4"/>
                <a:gd name="T52" fmla="*/ 1 w 4"/>
                <a:gd name="T53" fmla="*/ 2 h 4"/>
                <a:gd name="T54" fmla="*/ 1 w 4"/>
                <a:gd name="T55" fmla="*/ 1 h 4"/>
                <a:gd name="T56" fmla="*/ 1 w 4"/>
                <a:gd name="T57" fmla="*/ 1 h 4"/>
                <a:gd name="T58" fmla="*/ 2 w 4"/>
                <a:gd name="T59" fmla="*/ 1 h 4"/>
                <a:gd name="T60" fmla="*/ 2 w 4"/>
                <a:gd name="T61" fmla="*/ 1 h 4"/>
                <a:gd name="T62" fmla="*/ 2 w 4"/>
                <a:gd name="T63" fmla="*/ 0 h 4"/>
                <a:gd name="T64" fmla="*/ 3 w 4"/>
                <a:gd name="T65" fmla="*/ 0 h 4"/>
                <a:gd name="T66" fmla="*/ 3 w 4"/>
                <a:gd name="T67" fmla="*/ 0 h 4"/>
                <a:gd name="T68" fmla="*/ 4 w 4"/>
                <a:gd name="T69" fmla="*/ 0 h 4"/>
                <a:gd name="T70" fmla="*/ 4 w 4"/>
                <a:gd name="T71" fmla="*/ 0 h 4"/>
                <a:gd name="T72" fmla="*/ 4 w 4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2" name="Freeform 474"/>
            <p:cNvSpPr>
              <a:spLocks/>
            </p:cNvSpPr>
            <p:nvPr/>
          </p:nvSpPr>
          <p:spPr bwMode="auto">
            <a:xfrm>
              <a:off x="1860" y="2931"/>
              <a:ext cx="36" cy="12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2 h 2"/>
                <a:gd name="T4" fmla="*/ 5 w 6"/>
                <a:gd name="T5" fmla="*/ 2 h 2"/>
                <a:gd name="T6" fmla="*/ 5 w 6"/>
                <a:gd name="T7" fmla="*/ 2 h 2"/>
                <a:gd name="T8" fmla="*/ 4 w 6"/>
                <a:gd name="T9" fmla="*/ 2 h 2"/>
                <a:gd name="T10" fmla="*/ 4 w 6"/>
                <a:gd name="T11" fmla="*/ 2 h 2"/>
                <a:gd name="T12" fmla="*/ 4 w 6"/>
                <a:gd name="T13" fmla="*/ 1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2 w 6"/>
                <a:gd name="T21" fmla="*/ 1 h 2"/>
                <a:gd name="T22" fmla="*/ 2 w 6"/>
                <a:gd name="T23" fmla="*/ 1 h 2"/>
                <a:gd name="T24" fmla="*/ 2 w 6"/>
                <a:gd name="T25" fmla="*/ 1 h 2"/>
                <a:gd name="T26" fmla="*/ 1 w 6"/>
                <a:gd name="T27" fmla="*/ 1 h 2"/>
                <a:gd name="T28" fmla="*/ 1 w 6"/>
                <a:gd name="T29" fmla="*/ 1 h 2"/>
                <a:gd name="T30" fmla="*/ 1 w 6"/>
                <a:gd name="T31" fmla="*/ 1 h 2"/>
                <a:gd name="T32" fmla="*/ 0 w 6"/>
                <a:gd name="T33" fmla="*/ 1 h 2"/>
                <a:gd name="T34" fmla="*/ 0 w 6"/>
                <a:gd name="T35" fmla="*/ 1 h 2"/>
                <a:gd name="T36" fmla="*/ 0 w 6"/>
                <a:gd name="T37" fmla="*/ 1 h 2"/>
                <a:gd name="T38" fmla="*/ 0 w 6"/>
                <a:gd name="T39" fmla="*/ 1 h 2"/>
                <a:gd name="T40" fmla="*/ 1 w 6"/>
                <a:gd name="T41" fmla="*/ 0 h 2"/>
                <a:gd name="T42" fmla="*/ 1 w 6"/>
                <a:gd name="T43" fmla="*/ 0 h 2"/>
                <a:gd name="T44" fmla="*/ 1 w 6"/>
                <a:gd name="T45" fmla="*/ 0 h 2"/>
                <a:gd name="T46" fmla="*/ 2 w 6"/>
                <a:gd name="T47" fmla="*/ 0 h 2"/>
                <a:gd name="T48" fmla="*/ 2 w 6"/>
                <a:gd name="T49" fmla="*/ 0 h 2"/>
                <a:gd name="T50" fmla="*/ 3 w 6"/>
                <a:gd name="T51" fmla="*/ 0 h 2"/>
                <a:gd name="T52" fmla="*/ 3 w 6"/>
                <a:gd name="T53" fmla="*/ 0 h 2"/>
                <a:gd name="T54" fmla="*/ 3 w 6"/>
                <a:gd name="T55" fmla="*/ 0 h 2"/>
                <a:gd name="T56" fmla="*/ 4 w 6"/>
                <a:gd name="T57" fmla="*/ 0 h 2"/>
                <a:gd name="T58" fmla="*/ 4 w 6"/>
                <a:gd name="T59" fmla="*/ 1 h 2"/>
                <a:gd name="T60" fmla="*/ 4 w 6"/>
                <a:gd name="T61" fmla="*/ 1 h 2"/>
                <a:gd name="T62" fmla="*/ 5 w 6"/>
                <a:gd name="T63" fmla="*/ 1 h 2"/>
                <a:gd name="T64" fmla="*/ 5 w 6"/>
                <a:gd name="T65" fmla="*/ 1 h 2"/>
                <a:gd name="T66" fmla="*/ 5 w 6"/>
                <a:gd name="T67" fmla="*/ 1 h 2"/>
                <a:gd name="T68" fmla="*/ 6 w 6"/>
                <a:gd name="T69" fmla="*/ 2 h 2"/>
                <a:gd name="T70" fmla="*/ 6 w 6"/>
                <a:gd name="T71" fmla="*/ 2 h 2"/>
                <a:gd name="T72" fmla="*/ 5 w 6"/>
                <a:gd name="T7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3" name="Freeform 475"/>
            <p:cNvSpPr>
              <a:spLocks/>
            </p:cNvSpPr>
            <p:nvPr/>
          </p:nvSpPr>
          <p:spPr bwMode="auto">
            <a:xfrm>
              <a:off x="1890" y="2943"/>
              <a:ext cx="18" cy="18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1 w 3"/>
                <a:gd name="T7" fmla="*/ 2 h 3"/>
                <a:gd name="T8" fmla="*/ 1 w 3"/>
                <a:gd name="T9" fmla="*/ 2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0 h 3"/>
                <a:gd name="T18" fmla="*/ 0 w 3"/>
                <a:gd name="T19" fmla="*/ 0 h 3"/>
                <a:gd name="T20" fmla="*/ 1 w 3"/>
                <a:gd name="T21" fmla="*/ 0 h 3"/>
                <a:gd name="T22" fmla="*/ 1 w 3"/>
                <a:gd name="T23" fmla="*/ 0 h 3"/>
                <a:gd name="T24" fmla="*/ 1 w 3"/>
                <a:gd name="T25" fmla="*/ 0 h 3"/>
                <a:gd name="T26" fmla="*/ 1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3 w 3"/>
                <a:gd name="T35" fmla="*/ 2 h 3"/>
                <a:gd name="T36" fmla="*/ 3 w 3"/>
                <a:gd name="T37" fmla="*/ 3 h 3"/>
                <a:gd name="T38" fmla="*/ 2 w 3"/>
                <a:gd name="T39" fmla="*/ 3 h 3"/>
                <a:gd name="T40" fmla="*/ 3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4" name="Freeform 476"/>
            <p:cNvSpPr>
              <a:spLocks/>
            </p:cNvSpPr>
            <p:nvPr/>
          </p:nvSpPr>
          <p:spPr bwMode="auto">
            <a:xfrm>
              <a:off x="1884" y="2955"/>
              <a:ext cx="24" cy="1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0 h 2"/>
                <a:gd name="T10" fmla="*/ 1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3 w 4"/>
                <a:gd name="T17" fmla="*/ 0 h 2"/>
                <a:gd name="T18" fmla="*/ 4 w 4"/>
                <a:gd name="T19" fmla="*/ 1 h 2"/>
                <a:gd name="T20" fmla="*/ 3 w 4"/>
                <a:gd name="T21" fmla="*/ 1 h 2"/>
                <a:gd name="T22" fmla="*/ 3 w 4"/>
                <a:gd name="T23" fmla="*/ 1 h 2"/>
                <a:gd name="T24" fmla="*/ 2 w 4"/>
                <a:gd name="T25" fmla="*/ 1 h 2"/>
                <a:gd name="T26" fmla="*/ 2 w 4"/>
                <a:gd name="T27" fmla="*/ 1 h 2"/>
                <a:gd name="T28" fmla="*/ 2 w 4"/>
                <a:gd name="T29" fmla="*/ 1 h 2"/>
                <a:gd name="T30" fmla="*/ 1 w 4"/>
                <a:gd name="T31" fmla="*/ 1 h 2"/>
                <a:gd name="T32" fmla="*/ 1 w 4"/>
                <a:gd name="T33" fmla="*/ 1 h 2"/>
                <a:gd name="T34" fmla="*/ 1 w 4"/>
                <a:gd name="T35" fmla="*/ 2 h 2"/>
                <a:gd name="T36" fmla="*/ 1 w 4"/>
                <a:gd name="T37" fmla="*/ 2 h 2"/>
                <a:gd name="T38" fmla="*/ 0 w 4"/>
                <a:gd name="T39" fmla="*/ 2 h 2"/>
                <a:gd name="T40" fmla="*/ 0 w 4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5" name="Freeform 477"/>
            <p:cNvSpPr>
              <a:spLocks/>
            </p:cNvSpPr>
            <p:nvPr/>
          </p:nvSpPr>
          <p:spPr bwMode="auto">
            <a:xfrm>
              <a:off x="1854" y="2961"/>
              <a:ext cx="30" cy="18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1 w 5"/>
                <a:gd name="T9" fmla="*/ 1 h 3"/>
                <a:gd name="T10" fmla="*/ 1 w 5"/>
                <a:gd name="T11" fmla="*/ 1 h 3"/>
                <a:gd name="T12" fmla="*/ 2 w 5"/>
                <a:gd name="T13" fmla="*/ 1 h 3"/>
                <a:gd name="T14" fmla="*/ 2 w 5"/>
                <a:gd name="T15" fmla="*/ 0 h 3"/>
                <a:gd name="T16" fmla="*/ 2 w 5"/>
                <a:gd name="T17" fmla="*/ 0 h 3"/>
                <a:gd name="T18" fmla="*/ 3 w 5"/>
                <a:gd name="T19" fmla="*/ 0 h 3"/>
                <a:gd name="T20" fmla="*/ 3 w 5"/>
                <a:gd name="T21" fmla="*/ 0 h 3"/>
                <a:gd name="T22" fmla="*/ 3 w 5"/>
                <a:gd name="T23" fmla="*/ 0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5 w 5"/>
                <a:gd name="T31" fmla="*/ 0 h 3"/>
                <a:gd name="T32" fmla="*/ 5 w 5"/>
                <a:gd name="T33" fmla="*/ 1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1 h 3"/>
                <a:gd name="T44" fmla="*/ 4 w 5"/>
                <a:gd name="T45" fmla="*/ 1 h 3"/>
                <a:gd name="T46" fmla="*/ 4 w 5"/>
                <a:gd name="T47" fmla="*/ 1 h 3"/>
                <a:gd name="T48" fmla="*/ 3 w 5"/>
                <a:gd name="T49" fmla="*/ 1 h 3"/>
                <a:gd name="T50" fmla="*/ 3 w 5"/>
                <a:gd name="T51" fmla="*/ 1 h 3"/>
                <a:gd name="T52" fmla="*/ 3 w 5"/>
                <a:gd name="T53" fmla="*/ 1 h 3"/>
                <a:gd name="T54" fmla="*/ 2 w 5"/>
                <a:gd name="T55" fmla="*/ 1 h 3"/>
                <a:gd name="T56" fmla="*/ 2 w 5"/>
                <a:gd name="T57" fmla="*/ 1 h 3"/>
                <a:gd name="T58" fmla="*/ 2 w 5"/>
                <a:gd name="T59" fmla="*/ 1 h 3"/>
                <a:gd name="T60" fmla="*/ 2 w 5"/>
                <a:gd name="T61" fmla="*/ 1 h 3"/>
                <a:gd name="T62" fmla="*/ 2 w 5"/>
                <a:gd name="T63" fmla="*/ 2 h 3"/>
                <a:gd name="T64" fmla="*/ 1 w 5"/>
                <a:gd name="T65" fmla="*/ 2 h 3"/>
                <a:gd name="T66" fmla="*/ 1 w 5"/>
                <a:gd name="T67" fmla="*/ 2 h 3"/>
                <a:gd name="T68" fmla="*/ 1 w 5"/>
                <a:gd name="T69" fmla="*/ 3 h 3"/>
                <a:gd name="T70" fmla="*/ 1 w 5"/>
                <a:gd name="T71" fmla="*/ 3 h 3"/>
                <a:gd name="T72" fmla="*/ 1 w 5"/>
                <a:gd name="T7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6" name="Freeform 478"/>
            <p:cNvSpPr>
              <a:spLocks/>
            </p:cNvSpPr>
            <p:nvPr/>
          </p:nvSpPr>
          <p:spPr bwMode="auto">
            <a:xfrm>
              <a:off x="1836" y="2967"/>
              <a:ext cx="24" cy="1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1 h 3"/>
                <a:gd name="T8" fmla="*/ 1 w 4"/>
                <a:gd name="T9" fmla="*/ 1 h 3"/>
                <a:gd name="T10" fmla="*/ 2 w 4"/>
                <a:gd name="T11" fmla="*/ 0 h 3"/>
                <a:gd name="T12" fmla="*/ 2 w 4"/>
                <a:gd name="T13" fmla="*/ 0 h 3"/>
                <a:gd name="T14" fmla="*/ 3 w 4"/>
                <a:gd name="T15" fmla="*/ 0 h 3"/>
                <a:gd name="T16" fmla="*/ 3 w 4"/>
                <a:gd name="T17" fmla="*/ 1 h 3"/>
                <a:gd name="T18" fmla="*/ 4 w 4"/>
                <a:gd name="T19" fmla="*/ 1 h 3"/>
                <a:gd name="T20" fmla="*/ 4 w 4"/>
                <a:gd name="T21" fmla="*/ 2 h 3"/>
                <a:gd name="T22" fmla="*/ 3 w 4"/>
                <a:gd name="T23" fmla="*/ 1 h 3"/>
                <a:gd name="T24" fmla="*/ 3 w 4"/>
                <a:gd name="T25" fmla="*/ 1 h 3"/>
                <a:gd name="T26" fmla="*/ 2 w 4"/>
                <a:gd name="T27" fmla="*/ 1 h 3"/>
                <a:gd name="T28" fmla="*/ 2 w 4"/>
                <a:gd name="T29" fmla="*/ 1 h 3"/>
                <a:gd name="T30" fmla="*/ 2 w 4"/>
                <a:gd name="T31" fmla="*/ 1 h 3"/>
                <a:gd name="T32" fmla="*/ 1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0 w 4"/>
                <a:gd name="T39" fmla="*/ 3 h 3"/>
                <a:gd name="T40" fmla="*/ 1 w 4"/>
                <a:gd name="T4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7" name="Freeform 479"/>
            <p:cNvSpPr>
              <a:spLocks/>
            </p:cNvSpPr>
            <p:nvPr/>
          </p:nvSpPr>
          <p:spPr bwMode="auto">
            <a:xfrm>
              <a:off x="1842" y="2943"/>
              <a:ext cx="48" cy="18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1 w 8"/>
                <a:gd name="T5" fmla="*/ 3 h 3"/>
                <a:gd name="T6" fmla="*/ 1 w 8"/>
                <a:gd name="T7" fmla="*/ 3 h 3"/>
                <a:gd name="T8" fmla="*/ 1 w 8"/>
                <a:gd name="T9" fmla="*/ 3 h 3"/>
                <a:gd name="T10" fmla="*/ 2 w 8"/>
                <a:gd name="T11" fmla="*/ 2 h 3"/>
                <a:gd name="T12" fmla="*/ 3 w 8"/>
                <a:gd name="T13" fmla="*/ 2 h 3"/>
                <a:gd name="T14" fmla="*/ 3 w 8"/>
                <a:gd name="T15" fmla="*/ 2 h 3"/>
                <a:gd name="T16" fmla="*/ 4 w 8"/>
                <a:gd name="T17" fmla="*/ 2 h 3"/>
                <a:gd name="T18" fmla="*/ 4 w 8"/>
                <a:gd name="T19" fmla="*/ 2 h 3"/>
                <a:gd name="T20" fmla="*/ 5 w 8"/>
                <a:gd name="T21" fmla="*/ 1 h 3"/>
                <a:gd name="T22" fmla="*/ 5 w 8"/>
                <a:gd name="T23" fmla="*/ 1 h 3"/>
                <a:gd name="T24" fmla="*/ 6 w 8"/>
                <a:gd name="T25" fmla="*/ 1 h 3"/>
                <a:gd name="T26" fmla="*/ 6 w 8"/>
                <a:gd name="T27" fmla="*/ 1 h 3"/>
                <a:gd name="T28" fmla="*/ 7 w 8"/>
                <a:gd name="T29" fmla="*/ 0 h 3"/>
                <a:gd name="T30" fmla="*/ 7 w 8"/>
                <a:gd name="T31" fmla="*/ 0 h 3"/>
                <a:gd name="T32" fmla="*/ 7 w 8"/>
                <a:gd name="T33" fmla="*/ 0 h 3"/>
                <a:gd name="T34" fmla="*/ 8 w 8"/>
                <a:gd name="T35" fmla="*/ 0 h 3"/>
                <a:gd name="T36" fmla="*/ 8 w 8"/>
                <a:gd name="T37" fmla="*/ 1 h 3"/>
                <a:gd name="T38" fmla="*/ 7 w 8"/>
                <a:gd name="T39" fmla="*/ 1 h 3"/>
                <a:gd name="T40" fmla="*/ 7 w 8"/>
                <a:gd name="T41" fmla="*/ 1 h 3"/>
                <a:gd name="T42" fmla="*/ 6 w 8"/>
                <a:gd name="T43" fmla="*/ 2 h 3"/>
                <a:gd name="T44" fmla="*/ 6 w 8"/>
                <a:gd name="T45" fmla="*/ 2 h 3"/>
                <a:gd name="T46" fmla="*/ 5 w 8"/>
                <a:gd name="T47" fmla="*/ 2 h 3"/>
                <a:gd name="T48" fmla="*/ 5 w 8"/>
                <a:gd name="T49" fmla="*/ 2 h 3"/>
                <a:gd name="T50" fmla="*/ 4 w 8"/>
                <a:gd name="T51" fmla="*/ 3 h 3"/>
                <a:gd name="T52" fmla="*/ 3 w 8"/>
                <a:gd name="T53" fmla="*/ 3 h 3"/>
                <a:gd name="T54" fmla="*/ 3 w 8"/>
                <a:gd name="T55" fmla="*/ 3 h 3"/>
                <a:gd name="T56" fmla="*/ 2 w 8"/>
                <a:gd name="T57" fmla="*/ 3 h 3"/>
                <a:gd name="T58" fmla="*/ 2 w 8"/>
                <a:gd name="T59" fmla="*/ 3 h 3"/>
                <a:gd name="T60" fmla="*/ 1 w 8"/>
                <a:gd name="T61" fmla="*/ 3 h 3"/>
                <a:gd name="T62" fmla="*/ 1 w 8"/>
                <a:gd name="T63" fmla="*/ 3 h 3"/>
                <a:gd name="T64" fmla="*/ 0 w 8"/>
                <a:gd name="T65" fmla="*/ 3 h 3"/>
                <a:gd name="T66" fmla="*/ 0 w 8"/>
                <a:gd name="T67" fmla="*/ 3 h 3"/>
                <a:gd name="T68" fmla="*/ 0 w 8"/>
                <a:gd name="T6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8" name="Freeform 480"/>
            <p:cNvSpPr>
              <a:spLocks/>
            </p:cNvSpPr>
            <p:nvPr/>
          </p:nvSpPr>
          <p:spPr bwMode="auto">
            <a:xfrm>
              <a:off x="1884" y="2967"/>
              <a:ext cx="84" cy="204"/>
            </a:xfrm>
            <a:custGeom>
              <a:avLst/>
              <a:gdLst>
                <a:gd name="T0" fmla="*/ 14 w 14"/>
                <a:gd name="T1" fmla="*/ 34 h 34"/>
                <a:gd name="T2" fmla="*/ 13 w 14"/>
                <a:gd name="T3" fmla="*/ 34 h 34"/>
                <a:gd name="T4" fmla="*/ 0 w 14"/>
                <a:gd name="T5" fmla="*/ 0 h 34"/>
                <a:gd name="T6" fmla="*/ 1 w 14"/>
                <a:gd name="T7" fmla="*/ 0 h 34"/>
                <a:gd name="T8" fmla="*/ 14 w 14"/>
                <a:gd name="T9" fmla="*/ 34 h 34"/>
                <a:gd name="T10" fmla="*/ 14 w 14"/>
                <a:gd name="T11" fmla="*/ 34 h 34"/>
                <a:gd name="T12" fmla="*/ 14 w 1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4" y="34"/>
                  </a:moveTo>
                  <a:lnTo>
                    <a:pt x="13" y="3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09" name="Freeform 481"/>
            <p:cNvSpPr>
              <a:spLocks/>
            </p:cNvSpPr>
            <p:nvPr/>
          </p:nvSpPr>
          <p:spPr bwMode="auto">
            <a:xfrm>
              <a:off x="1962" y="3171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0" name="Freeform 482"/>
            <p:cNvSpPr>
              <a:spLocks/>
            </p:cNvSpPr>
            <p:nvPr/>
          </p:nvSpPr>
          <p:spPr bwMode="auto">
            <a:xfrm>
              <a:off x="1854" y="2973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1" name="Freeform 483"/>
            <p:cNvSpPr>
              <a:spLocks/>
            </p:cNvSpPr>
            <p:nvPr/>
          </p:nvSpPr>
          <p:spPr bwMode="auto">
            <a:xfrm>
              <a:off x="1854" y="2973"/>
              <a:ext cx="84" cy="210"/>
            </a:xfrm>
            <a:custGeom>
              <a:avLst/>
              <a:gdLst>
                <a:gd name="T0" fmla="*/ 14 w 14"/>
                <a:gd name="T1" fmla="*/ 34 h 35"/>
                <a:gd name="T2" fmla="*/ 14 w 14"/>
                <a:gd name="T3" fmla="*/ 35 h 35"/>
                <a:gd name="T4" fmla="*/ 0 w 14"/>
                <a:gd name="T5" fmla="*/ 1 h 35"/>
                <a:gd name="T6" fmla="*/ 1 w 14"/>
                <a:gd name="T7" fmla="*/ 0 h 35"/>
                <a:gd name="T8" fmla="*/ 14 w 14"/>
                <a:gd name="T9" fmla="*/ 34 h 35"/>
                <a:gd name="T10" fmla="*/ 14 w 14"/>
                <a:gd name="T11" fmla="*/ 34 h 35"/>
                <a:gd name="T12" fmla="*/ 14 w 14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">
                  <a:moveTo>
                    <a:pt x="14" y="34"/>
                  </a:moveTo>
                  <a:lnTo>
                    <a:pt x="14" y="3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2" name="Freeform 484"/>
            <p:cNvSpPr>
              <a:spLocks/>
            </p:cNvSpPr>
            <p:nvPr/>
          </p:nvSpPr>
          <p:spPr bwMode="auto">
            <a:xfrm>
              <a:off x="1926" y="3159"/>
              <a:ext cx="54" cy="72"/>
            </a:xfrm>
            <a:custGeom>
              <a:avLst/>
              <a:gdLst>
                <a:gd name="T0" fmla="*/ 9 w 9"/>
                <a:gd name="T1" fmla="*/ 2 h 12"/>
                <a:gd name="T2" fmla="*/ 9 w 9"/>
                <a:gd name="T3" fmla="*/ 3 h 12"/>
                <a:gd name="T4" fmla="*/ 8 w 9"/>
                <a:gd name="T5" fmla="*/ 5 h 12"/>
                <a:gd name="T6" fmla="*/ 8 w 9"/>
                <a:gd name="T7" fmla="*/ 7 h 12"/>
                <a:gd name="T8" fmla="*/ 8 w 9"/>
                <a:gd name="T9" fmla="*/ 8 h 12"/>
                <a:gd name="T10" fmla="*/ 8 w 9"/>
                <a:gd name="T11" fmla="*/ 9 h 12"/>
                <a:gd name="T12" fmla="*/ 8 w 9"/>
                <a:gd name="T13" fmla="*/ 10 h 12"/>
                <a:gd name="T14" fmla="*/ 8 w 9"/>
                <a:gd name="T15" fmla="*/ 11 h 12"/>
                <a:gd name="T16" fmla="*/ 8 w 9"/>
                <a:gd name="T17" fmla="*/ 11 h 12"/>
                <a:gd name="T18" fmla="*/ 7 w 9"/>
                <a:gd name="T19" fmla="*/ 11 h 12"/>
                <a:gd name="T20" fmla="*/ 6 w 9"/>
                <a:gd name="T21" fmla="*/ 10 h 12"/>
                <a:gd name="T22" fmla="*/ 6 w 9"/>
                <a:gd name="T23" fmla="*/ 9 h 12"/>
                <a:gd name="T24" fmla="*/ 5 w 9"/>
                <a:gd name="T25" fmla="*/ 9 h 12"/>
                <a:gd name="T26" fmla="*/ 4 w 9"/>
                <a:gd name="T27" fmla="*/ 8 h 12"/>
                <a:gd name="T28" fmla="*/ 4 w 9"/>
                <a:gd name="T29" fmla="*/ 7 h 12"/>
                <a:gd name="T30" fmla="*/ 3 w 9"/>
                <a:gd name="T31" fmla="*/ 7 h 12"/>
                <a:gd name="T32" fmla="*/ 2 w 9"/>
                <a:gd name="T33" fmla="*/ 6 h 12"/>
                <a:gd name="T34" fmla="*/ 2 w 9"/>
                <a:gd name="T35" fmla="*/ 5 h 12"/>
                <a:gd name="T36" fmla="*/ 1 w 9"/>
                <a:gd name="T37" fmla="*/ 5 h 12"/>
                <a:gd name="T38" fmla="*/ 0 w 9"/>
                <a:gd name="T39" fmla="*/ 5 h 12"/>
                <a:gd name="T40" fmla="*/ 0 w 9"/>
                <a:gd name="T41" fmla="*/ 4 h 12"/>
                <a:gd name="T42" fmla="*/ 0 w 9"/>
                <a:gd name="T43" fmla="*/ 4 h 12"/>
                <a:gd name="T44" fmla="*/ 1 w 9"/>
                <a:gd name="T45" fmla="*/ 3 h 12"/>
                <a:gd name="T46" fmla="*/ 1 w 9"/>
                <a:gd name="T47" fmla="*/ 3 h 12"/>
                <a:gd name="T48" fmla="*/ 2 w 9"/>
                <a:gd name="T49" fmla="*/ 3 h 12"/>
                <a:gd name="T50" fmla="*/ 2 w 9"/>
                <a:gd name="T51" fmla="*/ 2 h 12"/>
                <a:gd name="T52" fmla="*/ 2 w 9"/>
                <a:gd name="T53" fmla="*/ 2 h 12"/>
                <a:gd name="T54" fmla="*/ 3 w 9"/>
                <a:gd name="T55" fmla="*/ 1 h 12"/>
                <a:gd name="T56" fmla="*/ 3 w 9"/>
                <a:gd name="T57" fmla="*/ 1 h 12"/>
                <a:gd name="T58" fmla="*/ 4 w 9"/>
                <a:gd name="T59" fmla="*/ 1 h 12"/>
                <a:gd name="T60" fmla="*/ 5 w 9"/>
                <a:gd name="T61" fmla="*/ 1 h 12"/>
                <a:gd name="T62" fmla="*/ 6 w 9"/>
                <a:gd name="T63" fmla="*/ 2 h 12"/>
                <a:gd name="T64" fmla="*/ 7 w 9"/>
                <a:gd name="T65" fmla="*/ 1 h 12"/>
                <a:gd name="T66" fmla="*/ 7 w 9"/>
                <a:gd name="T67" fmla="*/ 1 h 12"/>
                <a:gd name="T68" fmla="*/ 8 w 9"/>
                <a:gd name="T69" fmla="*/ 0 h 12"/>
                <a:gd name="T70" fmla="*/ 9 w 9"/>
                <a:gd name="T7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</a:path>
              </a:pathLst>
            </a:custGeom>
            <a:solidFill>
              <a:srgbClr val="EBC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3" name="Freeform 485"/>
            <p:cNvSpPr>
              <a:spLocks/>
            </p:cNvSpPr>
            <p:nvPr/>
          </p:nvSpPr>
          <p:spPr bwMode="auto">
            <a:xfrm>
              <a:off x="1974" y="3165"/>
              <a:ext cx="6" cy="42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6 h 7"/>
                <a:gd name="T6" fmla="*/ 0 w 1"/>
                <a:gd name="T7" fmla="*/ 5 h 7"/>
                <a:gd name="T8" fmla="*/ 0 w 1"/>
                <a:gd name="T9" fmla="*/ 4 h 7"/>
                <a:gd name="T10" fmla="*/ 0 w 1"/>
                <a:gd name="T11" fmla="*/ 3 h 7"/>
                <a:gd name="T12" fmla="*/ 0 w 1"/>
                <a:gd name="T13" fmla="*/ 2 h 7"/>
                <a:gd name="T14" fmla="*/ 0 w 1"/>
                <a:gd name="T15" fmla="*/ 2 h 7"/>
                <a:gd name="T16" fmla="*/ 1 w 1"/>
                <a:gd name="T17" fmla="*/ 1 h 7"/>
                <a:gd name="T18" fmla="*/ 1 w 1"/>
                <a:gd name="T19" fmla="*/ 0 h 7"/>
                <a:gd name="T20" fmla="*/ 1 w 1"/>
                <a:gd name="T21" fmla="*/ 0 h 7"/>
                <a:gd name="T22" fmla="*/ 1 w 1"/>
                <a:gd name="T23" fmla="*/ 1 h 7"/>
                <a:gd name="T24" fmla="*/ 1 w 1"/>
                <a:gd name="T25" fmla="*/ 2 h 7"/>
                <a:gd name="T26" fmla="*/ 1 w 1"/>
                <a:gd name="T27" fmla="*/ 3 h 7"/>
                <a:gd name="T28" fmla="*/ 1 w 1"/>
                <a:gd name="T29" fmla="*/ 3 h 7"/>
                <a:gd name="T30" fmla="*/ 1 w 1"/>
                <a:gd name="T31" fmla="*/ 4 h 7"/>
                <a:gd name="T32" fmla="*/ 1 w 1"/>
                <a:gd name="T33" fmla="*/ 5 h 7"/>
                <a:gd name="T34" fmla="*/ 1 w 1"/>
                <a:gd name="T35" fmla="*/ 6 h 7"/>
                <a:gd name="T36" fmla="*/ 0 w 1"/>
                <a:gd name="T37" fmla="*/ 7 h 7"/>
                <a:gd name="T38" fmla="*/ 0 w 1"/>
                <a:gd name="T39" fmla="*/ 7 h 7"/>
                <a:gd name="T40" fmla="*/ 0 w 1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4" name="Freeform 486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5" name="Freeform 487"/>
            <p:cNvSpPr>
              <a:spLocks/>
            </p:cNvSpPr>
            <p:nvPr/>
          </p:nvSpPr>
          <p:spPr bwMode="auto">
            <a:xfrm>
              <a:off x="1956" y="3213"/>
              <a:ext cx="18" cy="18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1 h 3"/>
                <a:gd name="T10" fmla="*/ 2 w 3"/>
                <a:gd name="T11" fmla="*/ 1 h 3"/>
                <a:gd name="T12" fmla="*/ 2 w 3"/>
                <a:gd name="T13" fmla="*/ 2 h 3"/>
                <a:gd name="T14" fmla="*/ 2 w 3"/>
                <a:gd name="T15" fmla="*/ 2 h 3"/>
                <a:gd name="T16" fmla="*/ 3 w 3"/>
                <a:gd name="T17" fmla="*/ 2 h 3"/>
                <a:gd name="T18" fmla="*/ 3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2 w 3"/>
                <a:gd name="T27" fmla="*/ 2 h 3"/>
                <a:gd name="T28" fmla="*/ 1 w 3"/>
                <a:gd name="T29" fmla="*/ 2 h 3"/>
                <a:gd name="T30" fmla="*/ 1 w 3"/>
                <a:gd name="T31" fmla="*/ 1 h 3"/>
                <a:gd name="T32" fmla="*/ 1 w 3"/>
                <a:gd name="T33" fmla="*/ 1 h 3"/>
                <a:gd name="T34" fmla="*/ 0 w 3"/>
                <a:gd name="T35" fmla="*/ 0 h 3"/>
                <a:gd name="T36" fmla="*/ 0 w 3"/>
                <a:gd name="T37" fmla="*/ 0 h 3"/>
                <a:gd name="T38" fmla="*/ 0 w 3"/>
                <a:gd name="T39" fmla="*/ 0 h 3"/>
                <a:gd name="T40" fmla="*/ 0 w 3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6" name="Freeform 488"/>
            <p:cNvSpPr>
              <a:spLocks/>
            </p:cNvSpPr>
            <p:nvPr/>
          </p:nvSpPr>
          <p:spPr bwMode="auto">
            <a:xfrm>
              <a:off x="1920" y="3183"/>
              <a:ext cx="36" cy="30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0 h 5"/>
                <a:gd name="T4" fmla="*/ 1 w 6"/>
                <a:gd name="T5" fmla="*/ 0 h 5"/>
                <a:gd name="T6" fmla="*/ 2 w 6"/>
                <a:gd name="T7" fmla="*/ 0 h 5"/>
                <a:gd name="T8" fmla="*/ 2 w 6"/>
                <a:gd name="T9" fmla="*/ 1 h 5"/>
                <a:gd name="T10" fmla="*/ 2 w 6"/>
                <a:gd name="T11" fmla="*/ 1 h 5"/>
                <a:gd name="T12" fmla="*/ 3 w 6"/>
                <a:gd name="T13" fmla="*/ 1 h 5"/>
                <a:gd name="T14" fmla="*/ 3 w 6"/>
                <a:gd name="T15" fmla="*/ 1 h 5"/>
                <a:gd name="T16" fmla="*/ 4 w 6"/>
                <a:gd name="T17" fmla="*/ 2 h 5"/>
                <a:gd name="T18" fmla="*/ 4 w 6"/>
                <a:gd name="T19" fmla="*/ 2 h 5"/>
                <a:gd name="T20" fmla="*/ 4 w 6"/>
                <a:gd name="T21" fmla="*/ 2 h 5"/>
                <a:gd name="T22" fmla="*/ 5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4 h 5"/>
                <a:gd name="T30" fmla="*/ 6 w 6"/>
                <a:gd name="T31" fmla="*/ 4 h 5"/>
                <a:gd name="T32" fmla="*/ 6 w 6"/>
                <a:gd name="T33" fmla="*/ 4 h 5"/>
                <a:gd name="T34" fmla="*/ 6 w 6"/>
                <a:gd name="T35" fmla="*/ 5 h 5"/>
                <a:gd name="T36" fmla="*/ 6 w 6"/>
                <a:gd name="T37" fmla="*/ 5 h 5"/>
                <a:gd name="T38" fmla="*/ 6 w 6"/>
                <a:gd name="T39" fmla="*/ 5 h 5"/>
                <a:gd name="T40" fmla="*/ 5 w 6"/>
                <a:gd name="T41" fmla="*/ 5 h 5"/>
                <a:gd name="T42" fmla="*/ 5 w 6"/>
                <a:gd name="T43" fmla="*/ 4 h 5"/>
                <a:gd name="T44" fmla="*/ 5 w 6"/>
                <a:gd name="T45" fmla="*/ 4 h 5"/>
                <a:gd name="T46" fmla="*/ 4 w 6"/>
                <a:gd name="T47" fmla="*/ 4 h 5"/>
                <a:gd name="T48" fmla="*/ 4 w 6"/>
                <a:gd name="T49" fmla="*/ 3 h 5"/>
                <a:gd name="T50" fmla="*/ 4 w 6"/>
                <a:gd name="T51" fmla="*/ 3 h 5"/>
                <a:gd name="T52" fmla="*/ 4 w 6"/>
                <a:gd name="T53" fmla="*/ 3 h 5"/>
                <a:gd name="T54" fmla="*/ 3 w 6"/>
                <a:gd name="T55" fmla="*/ 3 h 5"/>
                <a:gd name="T56" fmla="*/ 3 w 6"/>
                <a:gd name="T57" fmla="*/ 2 h 5"/>
                <a:gd name="T58" fmla="*/ 2 w 6"/>
                <a:gd name="T59" fmla="*/ 2 h 5"/>
                <a:gd name="T60" fmla="*/ 2 w 6"/>
                <a:gd name="T61" fmla="*/ 2 h 5"/>
                <a:gd name="T62" fmla="*/ 2 w 6"/>
                <a:gd name="T63" fmla="*/ 1 h 5"/>
                <a:gd name="T64" fmla="*/ 1 w 6"/>
                <a:gd name="T65" fmla="*/ 1 h 5"/>
                <a:gd name="T66" fmla="*/ 1 w 6"/>
                <a:gd name="T67" fmla="*/ 1 h 5"/>
                <a:gd name="T68" fmla="*/ 1 w 6"/>
                <a:gd name="T69" fmla="*/ 1 h 5"/>
                <a:gd name="T70" fmla="*/ 0 w 6"/>
                <a:gd name="T71" fmla="*/ 0 h 5"/>
                <a:gd name="T72" fmla="*/ 1 w 6"/>
                <a:gd name="T7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7" name="Freeform 489"/>
            <p:cNvSpPr>
              <a:spLocks/>
            </p:cNvSpPr>
            <p:nvPr/>
          </p:nvSpPr>
          <p:spPr bwMode="auto">
            <a:xfrm>
              <a:off x="1920" y="3177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2 h 2"/>
                <a:gd name="T20" fmla="*/ 0 w 3"/>
                <a:gd name="T21" fmla="*/ 1 h 2"/>
                <a:gd name="T22" fmla="*/ 1 w 3"/>
                <a:gd name="T23" fmla="*/ 1 h 2"/>
                <a:gd name="T24" fmla="*/ 1 w 3"/>
                <a:gd name="T25" fmla="*/ 0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0 h 2"/>
                <a:gd name="T38" fmla="*/ 2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8" name="Freeform 490"/>
            <p:cNvSpPr>
              <a:spLocks/>
            </p:cNvSpPr>
            <p:nvPr/>
          </p:nvSpPr>
          <p:spPr bwMode="auto">
            <a:xfrm>
              <a:off x="1932" y="3165"/>
              <a:ext cx="36" cy="1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5 w 6"/>
                <a:gd name="T5" fmla="*/ 1 h 3"/>
                <a:gd name="T6" fmla="*/ 4 w 6"/>
                <a:gd name="T7" fmla="*/ 1 h 3"/>
                <a:gd name="T8" fmla="*/ 4 w 6"/>
                <a:gd name="T9" fmla="*/ 1 h 3"/>
                <a:gd name="T10" fmla="*/ 4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3 w 6"/>
                <a:gd name="T17" fmla="*/ 0 h 3"/>
                <a:gd name="T18" fmla="*/ 2 w 6"/>
                <a:gd name="T19" fmla="*/ 1 h 3"/>
                <a:gd name="T20" fmla="*/ 2 w 6"/>
                <a:gd name="T21" fmla="*/ 1 h 3"/>
                <a:gd name="T22" fmla="*/ 2 w 6"/>
                <a:gd name="T23" fmla="*/ 1 h 3"/>
                <a:gd name="T24" fmla="*/ 1 w 6"/>
                <a:gd name="T25" fmla="*/ 1 h 3"/>
                <a:gd name="T26" fmla="*/ 1 w 6"/>
                <a:gd name="T27" fmla="*/ 1 h 3"/>
                <a:gd name="T28" fmla="*/ 1 w 6"/>
                <a:gd name="T29" fmla="*/ 1 h 3"/>
                <a:gd name="T30" fmla="*/ 1 w 6"/>
                <a:gd name="T31" fmla="*/ 2 h 3"/>
                <a:gd name="T32" fmla="*/ 1 w 6"/>
                <a:gd name="T33" fmla="*/ 2 h 3"/>
                <a:gd name="T34" fmla="*/ 1 w 6"/>
                <a:gd name="T35" fmla="*/ 3 h 3"/>
                <a:gd name="T36" fmla="*/ 0 w 6"/>
                <a:gd name="T37" fmla="*/ 3 h 3"/>
                <a:gd name="T38" fmla="*/ 0 w 6"/>
                <a:gd name="T39" fmla="*/ 2 h 3"/>
                <a:gd name="T40" fmla="*/ 0 w 6"/>
                <a:gd name="T41" fmla="*/ 2 h 3"/>
                <a:gd name="T42" fmla="*/ 0 w 6"/>
                <a:gd name="T43" fmla="*/ 1 h 3"/>
                <a:gd name="T44" fmla="*/ 1 w 6"/>
                <a:gd name="T45" fmla="*/ 1 h 3"/>
                <a:gd name="T46" fmla="*/ 1 w 6"/>
                <a:gd name="T47" fmla="*/ 0 h 3"/>
                <a:gd name="T48" fmla="*/ 1 w 6"/>
                <a:gd name="T49" fmla="*/ 0 h 3"/>
                <a:gd name="T50" fmla="*/ 2 w 6"/>
                <a:gd name="T51" fmla="*/ 0 h 3"/>
                <a:gd name="T52" fmla="*/ 2 w 6"/>
                <a:gd name="T53" fmla="*/ 0 h 3"/>
                <a:gd name="T54" fmla="*/ 2 w 6"/>
                <a:gd name="T55" fmla="*/ 0 h 3"/>
                <a:gd name="T56" fmla="*/ 3 w 6"/>
                <a:gd name="T57" fmla="*/ 0 h 3"/>
                <a:gd name="T58" fmla="*/ 3 w 6"/>
                <a:gd name="T59" fmla="*/ 0 h 3"/>
                <a:gd name="T60" fmla="*/ 4 w 6"/>
                <a:gd name="T61" fmla="*/ 0 h 3"/>
                <a:gd name="T62" fmla="*/ 4 w 6"/>
                <a:gd name="T63" fmla="*/ 0 h 3"/>
                <a:gd name="T64" fmla="*/ 5 w 6"/>
                <a:gd name="T65" fmla="*/ 0 h 3"/>
                <a:gd name="T66" fmla="*/ 5 w 6"/>
                <a:gd name="T67" fmla="*/ 1 h 3"/>
                <a:gd name="T68" fmla="*/ 6 w 6"/>
                <a:gd name="T69" fmla="*/ 1 h 3"/>
                <a:gd name="T70" fmla="*/ 5 w 6"/>
                <a:gd name="T71" fmla="*/ 1 h 3"/>
                <a:gd name="T72" fmla="*/ 6 w 6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19" name="Freeform 491"/>
            <p:cNvSpPr>
              <a:spLocks/>
            </p:cNvSpPr>
            <p:nvPr/>
          </p:nvSpPr>
          <p:spPr bwMode="auto">
            <a:xfrm>
              <a:off x="1962" y="3159"/>
              <a:ext cx="18" cy="12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1 w 3"/>
                <a:gd name="T17" fmla="*/ 2 h 2"/>
                <a:gd name="T18" fmla="*/ 1 w 3"/>
                <a:gd name="T19" fmla="*/ 2 h 2"/>
                <a:gd name="T20" fmla="*/ 0 w 3"/>
                <a:gd name="T21" fmla="*/ 2 h 2"/>
                <a:gd name="T22" fmla="*/ 0 w 3"/>
                <a:gd name="T23" fmla="*/ 1 h 2"/>
                <a:gd name="T24" fmla="*/ 1 w 3"/>
                <a:gd name="T25" fmla="*/ 1 h 2"/>
                <a:gd name="T26" fmla="*/ 1 w 3"/>
                <a:gd name="T27" fmla="*/ 0 h 2"/>
                <a:gd name="T28" fmla="*/ 1 w 3"/>
                <a:gd name="T29" fmla="*/ 0 h 2"/>
                <a:gd name="T30" fmla="*/ 2 w 3"/>
                <a:gd name="T31" fmla="*/ 0 h 2"/>
                <a:gd name="T32" fmla="*/ 2 w 3"/>
                <a:gd name="T33" fmla="*/ 0 h 2"/>
                <a:gd name="T34" fmla="*/ 3 w 3"/>
                <a:gd name="T35" fmla="*/ 0 h 2"/>
                <a:gd name="T36" fmla="*/ 3 w 3"/>
                <a:gd name="T37" fmla="*/ 1 h 2"/>
                <a:gd name="T38" fmla="*/ 3 w 3"/>
                <a:gd name="T39" fmla="*/ 1 h 2"/>
                <a:gd name="T40" fmla="*/ 3 w 3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0" name="Freeform 492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3 w 3"/>
                <a:gd name="T5" fmla="*/ 1 h 4"/>
                <a:gd name="T6" fmla="*/ 3 w 3"/>
                <a:gd name="T7" fmla="*/ 1 h 4"/>
                <a:gd name="T8" fmla="*/ 3 w 3"/>
                <a:gd name="T9" fmla="*/ 2 h 4"/>
                <a:gd name="T10" fmla="*/ 3 w 3"/>
                <a:gd name="T11" fmla="*/ 2 h 4"/>
                <a:gd name="T12" fmla="*/ 3 w 3"/>
                <a:gd name="T13" fmla="*/ 3 h 4"/>
                <a:gd name="T14" fmla="*/ 3 w 3"/>
                <a:gd name="T15" fmla="*/ 3 h 4"/>
                <a:gd name="T16" fmla="*/ 3 w 3"/>
                <a:gd name="T17" fmla="*/ 4 h 4"/>
                <a:gd name="T18" fmla="*/ 3 w 3"/>
                <a:gd name="T19" fmla="*/ 3 h 4"/>
                <a:gd name="T20" fmla="*/ 2 w 3"/>
                <a:gd name="T21" fmla="*/ 3 h 4"/>
                <a:gd name="T22" fmla="*/ 2 w 3"/>
                <a:gd name="T23" fmla="*/ 3 h 4"/>
                <a:gd name="T24" fmla="*/ 2 w 3"/>
                <a:gd name="T25" fmla="*/ 2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1 h 4"/>
                <a:gd name="T32" fmla="*/ 0 w 3"/>
                <a:gd name="T33" fmla="*/ 1 h 4"/>
                <a:gd name="T34" fmla="*/ 1 w 3"/>
                <a:gd name="T35" fmla="*/ 1 h 4"/>
                <a:gd name="T36" fmla="*/ 1 w 3"/>
                <a:gd name="T37" fmla="*/ 1 h 4"/>
                <a:gd name="T38" fmla="*/ 1 w 3"/>
                <a:gd name="T39" fmla="*/ 1 h 4"/>
                <a:gd name="T40" fmla="*/ 2 w 3"/>
                <a:gd name="T41" fmla="*/ 1 h 4"/>
                <a:gd name="T42" fmla="*/ 2 w 3"/>
                <a:gd name="T43" fmla="*/ 1 h 4"/>
                <a:gd name="T44" fmla="*/ 2 w 3"/>
                <a:gd name="T45" fmla="*/ 0 h 4"/>
                <a:gd name="T46" fmla="*/ 3 w 3"/>
                <a:gd name="T47" fmla="*/ 0 h 4"/>
                <a:gd name="T48" fmla="*/ 3 w 3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1" name="Freeform 493"/>
            <p:cNvSpPr>
              <a:spLocks/>
            </p:cNvSpPr>
            <p:nvPr/>
          </p:nvSpPr>
          <p:spPr bwMode="auto">
            <a:xfrm>
              <a:off x="1968" y="3207"/>
              <a:ext cx="6" cy="24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3 h 4"/>
                <a:gd name="T6" fmla="*/ 0 w 1"/>
                <a:gd name="T7" fmla="*/ 3 h 4"/>
                <a:gd name="T8" fmla="*/ 1 w 1"/>
                <a:gd name="T9" fmla="*/ 2 h 4"/>
                <a:gd name="T10" fmla="*/ 1 w 1"/>
                <a:gd name="T11" fmla="*/ 2 h 4"/>
                <a:gd name="T12" fmla="*/ 1 w 1"/>
                <a:gd name="T13" fmla="*/ 1 h 4"/>
                <a:gd name="T14" fmla="*/ 1 w 1"/>
                <a:gd name="T15" fmla="*/ 1 h 4"/>
                <a:gd name="T16" fmla="*/ 1 w 1"/>
                <a:gd name="T17" fmla="*/ 0 h 4"/>
                <a:gd name="T18" fmla="*/ 1 w 1"/>
                <a:gd name="T19" fmla="*/ 0 h 4"/>
                <a:gd name="T20" fmla="*/ 1 w 1"/>
                <a:gd name="T21" fmla="*/ 0 h 4"/>
                <a:gd name="T22" fmla="*/ 1 w 1"/>
                <a:gd name="T23" fmla="*/ 0 h 4"/>
                <a:gd name="T24" fmla="*/ 1 w 1"/>
                <a:gd name="T25" fmla="*/ 1 h 4"/>
                <a:gd name="T26" fmla="*/ 1 w 1"/>
                <a:gd name="T27" fmla="*/ 1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3 h 4"/>
                <a:gd name="T34" fmla="*/ 1 w 1"/>
                <a:gd name="T35" fmla="*/ 3 h 4"/>
                <a:gd name="T36" fmla="*/ 1 w 1"/>
                <a:gd name="T37" fmla="*/ 4 h 4"/>
                <a:gd name="T38" fmla="*/ 1 w 1"/>
                <a:gd name="T39" fmla="*/ 4 h 4"/>
                <a:gd name="T40" fmla="*/ 1 w 1"/>
                <a:gd name="T4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2" name="Freeform 494"/>
            <p:cNvSpPr>
              <a:spLocks/>
            </p:cNvSpPr>
            <p:nvPr/>
          </p:nvSpPr>
          <p:spPr bwMode="auto">
            <a:xfrm>
              <a:off x="1956" y="3207"/>
              <a:ext cx="18" cy="24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2 h 4"/>
                <a:gd name="T12" fmla="*/ 2 w 3"/>
                <a:gd name="T13" fmla="*/ 3 h 4"/>
                <a:gd name="T14" fmla="*/ 2 w 3"/>
                <a:gd name="T15" fmla="*/ 3 h 4"/>
                <a:gd name="T16" fmla="*/ 3 w 3"/>
                <a:gd name="T17" fmla="*/ 3 h 4"/>
                <a:gd name="T18" fmla="*/ 3 w 3"/>
                <a:gd name="T19" fmla="*/ 3 h 4"/>
                <a:gd name="T20" fmla="*/ 3 w 3"/>
                <a:gd name="T21" fmla="*/ 4 h 4"/>
                <a:gd name="T22" fmla="*/ 2 w 3"/>
                <a:gd name="T23" fmla="*/ 4 h 4"/>
                <a:gd name="T24" fmla="*/ 2 w 3"/>
                <a:gd name="T25" fmla="*/ 3 h 4"/>
                <a:gd name="T26" fmla="*/ 2 w 3"/>
                <a:gd name="T27" fmla="*/ 3 h 4"/>
                <a:gd name="T28" fmla="*/ 1 w 3"/>
                <a:gd name="T29" fmla="*/ 3 h 4"/>
                <a:gd name="T30" fmla="*/ 1 w 3"/>
                <a:gd name="T31" fmla="*/ 2 h 4"/>
                <a:gd name="T32" fmla="*/ 1 w 3"/>
                <a:gd name="T33" fmla="*/ 2 h 4"/>
                <a:gd name="T34" fmla="*/ 0 w 3"/>
                <a:gd name="T35" fmla="*/ 1 h 4"/>
                <a:gd name="T36" fmla="*/ 0 w 3"/>
                <a:gd name="T37" fmla="*/ 1 h 4"/>
                <a:gd name="T38" fmla="*/ 0 w 3"/>
                <a:gd name="T39" fmla="*/ 0 h 4"/>
                <a:gd name="T40" fmla="*/ 0 w 3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3" name="Freeform 495"/>
            <p:cNvSpPr>
              <a:spLocks/>
            </p:cNvSpPr>
            <p:nvPr/>
          </p:nvSpPr>
          <p:spPr bwMode="auto">
            <a:xfrm>
              <a:off x="1956" y="3207"/>
              <a:ext cx="18" cy="6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0 w 3"/>
                <a:gd name="T19" fmla="*/ 1 h 1"/>
                <a:gd name="T20" fmla="*/ 0 w 3"/>
                <a:gd name="T21" fmla="*/ 0 h 1"/>
                <a:gd name="T22" fmla="*/ 1 w 3"/>
                <a:gd name="T23" fmla="*/ 1 h 1"/>
                <a:gd name="T24" fmla="*/ 1 w 3"/>
                <a:gd name="T25" fmla="*/ 0 h 1"/>
                <a:gd name="T26" fmla="*/ 1 w 3"/>
                <a:gd name="T27" fmla="*/ 0 h 1"/>
                <a:gd name="T28" fmla="*/ 2 w 3"/>
                <a:gd name="T29" fmla="*/ 0 h 1"/>
                <a:gd name="T30" fmla="*/ 2 w 3"/>
                <a:gd name="T31" fmla="*/ 0 h 1"/>
                <a:gd name="T32" fmla="*/ 2 w 3"/>
                <a:gd name="T33" fmla="*/ 0 h 1"/>
                <a:gd name="T34" fmla="*/ 3 w 3"/>
                <a:gd name="T35" fmla="*/ 0 h 1"/>
                <a:gd name="T36" fmla="*/ 3 w 3"/>
                <a:gd name="T37" fmla="*/ 0 h 1"/>
                <a:gd name="T38" fmla="*/ 3 w 3"/>
                <a:gd name="T39" fmla="*/ 0 h 1"/>
                <a:gd name="T40" fmla="*/ 3 w 3"/>
                <a:gd name="T4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4" name="Freeform 496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5" name="Freeform 497"/>
            <p:cNvSpPr>
              <a:spLocks/>
            </p:cNvSpPr>
            <p:nvPr/>
          </p:nvSpPr>
          <p:spPr bwMode="auto">
            <a:xfrm>
              <a:off x="1794" y="3207"/>
              <a:ext cx="162" cy="18"/>
            </a:xfrm>
            <a:custGeom>
              <a:avLst/>
              <a:gdLst>
                <a:gd name="T0" fmla="*/ 1 w 27"/>
                <a:gd name="T1" fmla="*/ 0 h 3"/>
                <a:gd name="T2" fmla="*/ 3 w 27"/>
                <a:gd name="T3" fmla="*/ 0 h 3"/>
                <a:gd name="T4" fmla="*/ 4 w 27"/>
                <a:gd name="T5" fmla="*/ 0 h 3"/>
                <a:gd name="T6" fmla="*/ 6 w 27"/>
                <a:gd name="T7" fmla="*/ 0 h 3"/>
                <a:gd name="T8" fmla="*/ 8 w 27"/>
                <a:gd name="T9" fmla="*/ 0 h 3"/>
                <a:gd name="T10" fmla="*/ 10 w 27"/>
                <a:gd name="T11" fmla="*/ 0 h 3"/>
                <a:gd name="T12" fmla="*/ 11 w 27"/>
                <a:gd name="T13" fmla="*/ 0 h 3"/>
                <a:gd name="T14" fmla="*/ 13 w 27"/>
                <a:gd name="T15" fmla="*/ 0 h 3"/>
                <a:gd name="T16" fmla="*/ 15 w 27"/>
                <a:gd name="T17" fmla="*/ 0 h 3"/>
                <a:gd name="T18" fmla="*/ 16 w 27"/>
                <a:gd name="T19" fmla="*/ 0 h 3"/>
                <a:gd name="T20" fmla="*/ 18 w 27"/>
                <a:gd name="T21" fmla="*/ 1 h 3"/>
                <a:gd name="T22" fmla="*/ 20 w 27"/>
                <a:gd name="T23" fmla="*/ 1 h 3"/>
                <a:gd name="T24" fmla="*/ 21 w 27"/>
                <a:gd name="T25" fmla="*/ 1 h 3"/>
                <a:gd name="T26" fmla="*/ 23 w 27"/>
                <a:gd name="T27" fmla="*/ 2 h 3"/>
                <a:gd name="T28" fmla="*/ 24 w 27"/>
                <a:gd name="T29" fmla="*/ 2 h 3"/>
                <a:gd name="T30" fmla="*/ 26 w 27"/>
                <a:gd name="T31" fmla="*/ 2 h 3"/>
                <a:gd name="T32" fmla="*/ 26 w 27"/>
                <a:gd name="T33" fmla="*/ 3 h 3"/>
                <a:gd name="T34" fmla="*/ 25 w 27"/>
                <a:gd name="T35" fmla="*/ 3 h 3"/>
                <a:gd name="T36" fmla="*/ 23 w 27"/>
                <a:gd name="T37" fmla="*/ 2 h 3"/>
                <a:gd name="T38" fmla="*/ 22 w 27"/>
                <a:gd name="T39" fmla="*/ 2 h 3"/>
                <a:gd name="T40" fmla="*/ 20 w 27"/>
                <a:gd name="T41" fmla="*/ 2 h 3"/>
                <a:gd name="T42" fmla="*/ 19 w 27"/>
                <a:gd name="T43" fmla="*/ 1 h 3"/>
                <a:gd name="T44" fmla="*/ 17 w 27"/>
                <a:gd name="T45" fmla="*/ 1 h 3"/>
                <a:gd name="T46" fmla="*/ 15 w 27"/>
                <a:gd name="T47" fmla="*/ 1 h 3"/>
                <a:gd name="T48" fmla="*/ 14 w 27"/>
                <a:gd name="T49" fmla="*/ 1 h 3"/>
                <a:gd name="T50" fmla="*/ 12 w 27"/>
                <a:gd name="T51" fmla="*/ 1 h 3"/>
                <a:gd name="T52" fmla="*/ 10 w 27"/>
                <a:gd name="T53" fmla="*/ 1 h 3"/>
                <a:gd name="T54" fmla="*/ 9 w 27"/>
                <a:gd name="T55" fmla="*/ 1 h 3"/>
                <a:gd name="T56" fmla="*/ 7 w 27"/>
                <a:gd name="T57" fmla="*/ 1 h 3"/>
                <a:gd name="T58" fmla="*/ 5 w 27"/>
                <a:gd name="T59" fmla="*/ 1 h 3"/>
                <a:gd name="T60" fmla="*/ 4 w 27"/>
                <a:gd name="T61" fmla="*/ 1 h 3"/>
                <a:gd name="T62" fmla="*/ 2 w 27"/>
                <a:gd name="T63" fmla="*/ 1 h 3"/>
                <a:gd name="T64" fmla="*/ 0 w 27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6" name="Freeform 498"/>
            <p:cNvSpPr>
              <a:spLocks/>
            </p:cNvSpPr>
            <p:nvPr/>
          </p:nvSpPr>
          <p:spPr bwMode="auto">
            <a:xfrm>
              <a:off x="1950" y="322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7" name="Freeform 499"/>
            <p:cNvSpPr>
              <a:spLocks/>
            </p:cNvSpPr>
            <p:nvPr/>
          </p:nvSpPr>
          <p:spPr bwMode="auto">
            <a:xfrm>
              <a:off x="1884" y="3087"/>
              <a:ext cx="90" cy="60"/>
            </a:xfrm>
            <a:custGeom>
              <a:avLst/>
              <a:gdLst>
                <a:gd name="T0" fmla="*/ 13 w 15"/>
                <a:gd name="T1" fmla="*/ 0 h 10"/>
                <a:gd name="T2" fmla="*/ 12 w 15"/>
                <a:gd name="T3" fmla="*/ 0 h 10"/>
                <a:gd name="T4" fmla="*/ 11 w 15"/>
                <a:gd name="T5" fmla="*/ 1 h 10"/>
                <a:gd name="T6" fmla="*/ 11 w 15"/>
                <a:gd name="T7" fmla="*/ 1 h 10"/>
                <a:gd name="T8" fmla="*/ 10 w 15"/>
                <a:gd name="T9" fmla="*/ 1 h 10"/>
                <a:gd name="T10" fmla="*/ 9 w 15"/>
                <a:gd name="T11" fmla="*/ 2 h 10"/>
                <a:gd name="T12" fmla="*/ 8 w 15"/>
                <a:gd name="T13" fmla="*/ 2 h 10"/>
                <a:gd name="T14" fmla="*/ 7 w 15"/>
                <a:gd name="T15" fmla="*/ 2 h 10"/>
                <a:gd name="T16" fmla="*/ 6 w 15"/>
                <a:gd name="T17" fmla="*/ 3 h 10"/>
                <a:gd name="T18" fmla="*/ 6 w 15"/>
                <a:gd name="T19" fmla="*/ 3 h 10"/>
                <a:gd name="T20" fmla="*/ 5 w 15"/>
                <a:gd name="T21" fmla="*/ 3 h 10"/>
                <a:gd name="T22" fmla="*/ 4 w 15"/>
                <a:gd name="T23" fmla="*/ 4 h 10"/>
                <a:gd name="T24" fmla="*/ 3 w 15"/>
                <a:gd name="T25" fmla="*/ 4 h 10"/>
                <a:gd name="T26" fmla="*/ 2 w 15"/>
                <a:gd name="T27" fmla="*/ 4 h 10"/>
                <a:gd name="T28" fmla="*/ 2 w 15"/>
                <a:gd name="T29" fmla="*/ 4 h 10"/>
                <a:gd name="T30" fmla="*/ 1 w 15"/>
                <a:gd name="T31" fmla="*/ 5 h 10"/>
                <a:gd name="T32" fmla="*/ 0 w 15"/>
                <a:gd name="T33" fmla="*/ 5 h 10"/>
                <a:gd name="T34" fmla="*/ 0 w 15"/>
                <a:gd name="T35" fmla="*/ 6 h 10"/>
                <a:gd name="T36" fmla="*/ 1 w 15"/>
                <a:gd name="T37" fmla="*/ 7 h 10"/>
                <a:gd name="T38" fmla="*/ 1 w 15"/>
                <a:gd name="T39" fmla="*/ 8 h 10"/>
                <a:gd name="T40" fmla="*/ 2 w 15"/>
                <a:gd name="T41" fmla="*/ 10 h 10"/>
                <a:gd name="T42" fmla="*/ 2 w 15"/>
                <a:gd name="T43" fmla="*/ 10 h 10"/>
                <a:gd name="T44" fmla="*/ 3 w 15"/>
                <a:gd name="T45" fmla="*/ 10 h 10"/>
                <a:gd name="T46" fmla="*/ 4 w 15"/>
                <a:gd name="T47" fmla="*/ 10 h 10"/>
                <a:gd name="T48" fmla="*/ 5 w 15"/>
                <a:gd name="T49" fmla="*/ 9 h 10"/>
                <a:gd name="T50" fmla="*/ 6 w 15"/>
                <a:gd name="T51" fmla="*/ 9 h 10"/>
                <a:gd name="T52" fmla="*/ 7 w 15"/>
                <a:gd name="T53" fmla="*/ 9 h 10"/>
                <a:gd name="T54" fmla="*/ 8 w 15"/>
                <a:gd name="T55" fmla="*/ 9 h 10"/>
                <a:gd name="T56" fmla="*/ 9 w 15"/>
                <a:gd name="T57" fmla="*/ 8 h 10"/>
                <a:gd name="T58" fmla="*/ 10 w 15"/>
                <a:gd name="T59" fmla="*/ 8 h 10"/>
                <a:gd name="T60" fmla="*/ 11 w 15"/>
                <a:gd name="T61" fmla="*/ 8 h 10"/>
                <a:gd name="T62" fmla="*/ 12 w 15"/>
                <a:gd name="T63" fmla="*/ 7 h 10"/>
                <a:gd name="T64" fmla="*/ 13 w 15"/>
                <a:gd name="T65" fmla="*/ 7 h 10"/>
                <a:gd name="T66" fmla="*/ 13 w 15"/>
                <a:gd name="T67" fmla="*/ 6 h 10"/>
                <a:gd name="T68" fmla="*/ 14 w 15"/>
                <a:gd name="T69" fmla="*/ 6 h 10"/>
                <a:gd name="T70" fmla="*/ 14 w 15"/>
                <a:gd name="T71" fmla="*/ 5 h 10"/>
                <a:gd name="T72" fmla="*/ 15 w 15"/>
                <a:gd name="T73" fmla="*/ 5 h 10"/>
                <a:gd name="T74" fmla="*/ 14 w 15"/>
                <a:gd name="T75" fmla="*/ 3 h 10"/>
                <a:gd name="T76" fmla="*/ 14 w 15"/>
                <a:gd name="T77" fmla="*/ 2 h 10"/>
                <a:gd name="T78" fmla="*/ 13 w 15"/>
                <a:gd name="T79" fmla="*/ 1 h 10"/>
                <a:gd name="T80" fmla="*/ 13 w 15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3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8" name="Freeform 500"/>
            <p:cNvSpPr>
              <a:spLocks/>
            </p:cNvSpPr>
            <p:nvPr/>
          </p:nvSpPr>
          <p:spPr bwMode="auto">
            <a:xfrm>
              <a:off x="1878" y="3087"/>
              <a:ext cx="84" cy="30"/>
            </a:xfrm>
            <a:custGeom>
              <a:avLst/>
              <a:gdLst>
                <a:gd name="T0" fmla="*/ 0 w 14"/>
                <a:gd name="T1" fmla="*/ 5 h 5"/>
                <a:gd name="T2" fmla="*/ 1 w 14"/>
                <a:gd name="T3" fmla="*/ 5 h 5"/>
                <a:gd name="T4" fmla="*/ 2 w 14"/>
                <a:gd name="T5" fmla="*/ 4 h 5"/>
                <a:gd name="T6" fmla="*/ 2 w 14"/>
                <a:gd name="T7" fmla="*/ 4 h 5"/>
                <a:gd name="T8" fmla="*/ 3 w 14"/>
                <a:gd name="T9" fmla="*/ 4 h 5"/>
                <a:gd name="T10" fmla="*/ 4 w 14"/>
                <a:gd name="T11" fmla="*/ 4 h 5"/>
                <a:gd name="T12" fmla="*/ 5 w 14"/>
                <a:gd name="T13" fmla="*/ 3 h 5"/>
                <a:gd name="T14" fmla="*/ 6 w 14"/>
                <a:gd name="T15" fmla="*/ 3 h 5"/>
                <a:gd name="T16" fmla="*/ 7 w 14"/>
                <a:gd name="T17" fmla="*/ 3 h 5"/>
                <a:gd name="T18" fmla="*/ 7 w 14"/>
                <a:gd name="T19" fmla="*/ 2 h 5"/>
                <a:gd name="T20" fmla="*/ 8 w 14"/>
                <a:gd name="T21" fmla="*/ 2 h 5"/>
                <a:gd name="T22" fmla="*/ 9 w 14"/>
                <a:gd name="T23" fmla="*/ 2 h 5"/>
                <a:gd name="T24" fmla="*/ 10 w 14"/>
                <a:gd name="T25" fmla="*/ 1 h 5"/>
                <a:gd name="T26" fmla="*/ 11 w 14"/>
                <a:gd name="T27" fmla="*/ 1 h 5"/>
                <a:gd name="T28" fmla="*/ 12 w 14"/>
                <a:gd name="T29" fmla="*/ 1 h 5"/>
                <a:gd name="T30" fmla="*/ 12 w 14"/>
                <a:gd name="T31" fmla="*/ 0 h 5"/>
                <a:gd name="T32" fmla="*/ 13 w 14"/>
                <a:gd name="T33" fmla="*/ 0 h 5"/>
                <a:gd name="T34" fmla="*/ 14 w 14"/>
                <a:gd name="T35" fmla="*/ 0 h 5"/>
                <a:gd name="T36" fmla="*/ 14 w 14"/>
                <a:gd name="T37" fmla="*/ 1 h 5"/>
                <a:gd name="T38" fmla="*/ 13 w 14"/>
                <a:gd name="T39" fmla="*/ 1 h 5"/>
                <a:gd name="T40" fmla="*/ 13 w 14"/>
                <a:gd name="T41" fmla="*/ 1 h 5"/>
                <a:gd name="T42" fmla="*/ 12 w 14"/>
                <a:gd name="T43" fmla="*/ 1 h 5"/>
                <a:gd name="T44" fmla="*/ 11 w 14"/>
                <a:gd name="T45" fmla="*/ 2 h 5"/>
                <a:gd name="T46" fmla="*/ 10 w 14"/>
                <a:gd name="T47" fmla="*/ 2 h 5"/>
                <a:gd name="T48" fmla="*/ 9 w 14"/>
                <a:gd name="T49" fmla="*/ 2 h 5"/>
                <a:gd name="T50" fmla="*/ 8 w 14"/>
                <a:gd name="T51" fmla="*/ 3 h 5"/>
                <a:gd name="T52" fmla="*/ 8 w 14"/>
                <a:gd name="T53" fmla="*/ 3 h 5"/>
                <a:gd name="T54" fmla="*/ 7 w 14"/>
                <a:gd name="T55" fmla="*/ 3 h 5"/>
                <a:gd name="T56" fmla="*/ 6 w 14"/>
                <a:gd name="T57" fmla="*/ 4 h 5"/>
                <a:gd name="T58" fmla="*/ 5 w 14"/>
                <a:gd name="T59" fmla="*/ 4 h 5"/>
                <a:gd name="T60" fmla="*/ 4 w 14"/>
                <a:gd name="T61" fmla="*/ 4 h 5"/>
                <a:gd name="T62" fmla="*/ 3 w 14"/>
                <a:gd name="T63" fmla="*/ 5 h 5"/>
                <a:gd name="T64" fmla="*/ 3 w 14"/>
                <a:gd name="T65" fmla="*/ 5 h 5"/>
                <a:gd name="T66" fmla="*/ 2 w 14"/>
                <a:gd name="T67" fmla="*/ 5 h 5"/>
                <a:gd name="T68" fmla="*/ 1 w 14"/>
                <a:gd name="T69" fmla="*/ 5 h 5"/>
                <a:gd name="T70" fmla="*/ 1 w 14"/>
                <a:gd name="T71" fmla="*/ 5 h 5"/>
                <a:gd name="T72" fmla="*/ 0 w 14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29" name="Freeform 501"/>
            <p:cNvSpPr>
              <a:spLocks/>
            </p:cNvSpPr>
            <p:nvPr/>
          </p:nvSpPr>
          <p:spPr bwMode="auto">
            <a:xfrm>
              <a:off x="1878" y="3117"/>
              <a:ext cx="18" cy="30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2 w 3"/>
                <a:gd name="T5" fmla="*/ 4 h 5"/>
                <a:gd name="T6" fmla="*/ 1 w 3"/>
                <a:gd name="T7" fmla="*/ 2 h 5"/>
                <a:gd name="T8" fmla="*/ 1 w 3"/>
                <a:gd name="T9" fmla="*/ 1 h 5"/>
                <a:gd name="T10" fmla="*/ 0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2 h 5"/>
                <a:gd name="T18" fmla="*/ 3 w 3"/>
                <a:gd name="T19" fmla="*/ 3 h 5"/>
                <a:gd name="T20" fmla="*/ 3 w 3"/>
                <a:gd name="T21" fmla="*/ 4 h 5"/>
                <a:gd name="T22" fmla="*/ 3 w 3"/>
                <a:gd name="T23" fmla="*/ 4 h 5"/>
                <a:gd name="T24" fmla="*/ 2 w 3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0" name="Freeform 502"/>
            <p:cNvSpPr>
              <a:spLocks/>
            </p:cNvSpPr>
            <p:nvPr/>
          </p:nvSpPr>
          <p:spPr bwMode="auto">
            <a:xfrm>
              <a:off x="1890" y="3111"/>
              <a:ext cx="84" cy="36"/>
            </a:xfrm>
            <a:custGeom>
              <a:avLst/>
              <a:gdLst>
                <a:gd name="T0" fmla="*/ 14 w 14"/>
                <a:gd name="T1" fmla="*/ 1 h 6"/>
                <a:gd name="T2" fmla="*/ 14 w 14"/>
                <a:gd name="T3" fmla="*/ 1 h 6"/>
                <a:gd name="T4" fmla="*/ 14 w 14"/>
                <a:gd name="T5" fmla="*/ 1 h 6"/>
                <a:gd name="T6" fmla="*/ 13 w 14"/>
                <a:gd name="T7" fmla="*/ 2 h 6"/>
                <a:gd name="T8" fmla="*/ 13 w 14"/>
                <a:gd name="T9" fmla="*/ 2 h 6"/>
                <a:gd name="T10" fmla="*/ 12 w 14"/>
                <a:gd name="T11" fmla="*/ 3 h 6"/>
                <a:gd name="T12" fmla="*/ 11 w 14"/>
                <a:gd name="T13" fmla="*/ 4 h 6"/>
                <a:gd name="T14" fmla="*/ 10 w 14"/>
                <a:gd name="T15" fmla="*/ 4 h 6"/>
                <a:gd name="T16" fmla="*/ 9 w 14"/>
                <a:gd name="T17" fmla="*/ 4 h 6"/>
                <a:gd name="T18" fmla="*/ 8 w 14"/>
                <a:gd name="T19" fmla="*/ 5 h 6"/>
                <a:gd name="T20" fmla="*/ 7 w 14"/>
                <a:gd name="T21" fmla="*/ 5 h 6"/>
                <a:gd name="T22" fmla="*/ 6 w 14"/>
                <a:gd name="T23" fmla="*/ 5 h 6"/>
                <a:gd name="T24" fmla="*/ 5 w 14"/>
                <a:gd name="T25" fmla="*/ 6 h 6"/>
                <a:gd name="T26" fmla="*/ 4 w 14"/>
                <a:gd name="T27" fmla="*/ 6 h 6"/>
                <a:gd name="T28" fmla="*/ 3 w 14"/>
                <a:gd name="T29" fmla="*/ 6 h 6"/>
                <a:gd name="T30" fmla="*/ 2 w 14"/>
                <a:gd name="T31" fmla="*/ 6 h 6"/>
                <a:gd name="T32" fmla="*/ 1 w 14"/>
                <a:gd name="T33" fmla="*/ 6 h 6"/>
                <a:gd name="T34" fmla="*/ 0 w 14"/>
                <a:gd name="T35" fmla="*/ 6 h 6"/>
                <a:gd name="T36" fmla="*/ 1 w 14"/>
                <a:gd name="T37" fmla="*/ 5 h 6"/>
                <a:gd name="T38" fmla="*/ 1 w 14"/>
                <a:gd name="T39" fmla="*/ 5 h 6"/>
                <a:gd name="T40" fmla="*/ 2 w 14"/>
                <a:gd name="T41" fmla="*/ 5 h 6"/>
                <a:gd name="T42" fmla="*/ 3 w 14"/>
                <a:gd name="T43" fmla="*/ 5 h 6"/>
                <a:gd name="T44" fmla="*/ 4 w 14"/>
                <a:gd name="T45" fmla="*/ 5 h 6"/>
                <a:gd name="T46" fmla="*/ 5 w 14"/>
                <a:gd name="T47" fmla="*/ 5 h 6"/>
                <a:gd name="T48" fmla="*/ 6 w 14"/>
                <a:gd name="T49" fmla="*/ 5 h 6"/>
                <a:gd name="T50" fmla="*/ 7 w 14"/>
                <a:gd name="T51" fmla="*/ 4 h 6"/>
                <a:gd name="T52" fmla="*/ 8 w 14"/>
                <a:gd name="T53" fmla="*/ 4 h 6"/>
                <a:gd name="T54" fmla="*/ 9 w 14"/>
                <a:gd name="T55" fmla="*/ 4 h 6"/>
                <a:gd name="T56" fmla="*/ 10 w 14"/>
                <a:gd name="T57" fmla="*/ 3 h 6"/>
                <a:gd name="T58" fmla="*/ 11 w 14"/>
                <a:gd name="T59" fmla="*/ 3 h 6"/>
                <a:gd name="T60" fmla="*/ 12 w 14"/>
                <a:gd name="T61" fmla="*/ 2 h 6"/>
                <a:gd name="T62" fmla="*/ 12 w 14"/>
                <a:gd name="T63" fmla="*/ 2 h 6"/>
                <a:gd name="T64" fmla="*/ 13 w 14"/>
                <a:gd name="T65" fmla="*/ 1 h 6"/>
                <a:gd name="T66" fmla="*/ 13 w 14"/>
                <a:gd name="T67" fmla="*/ 1 h 6"/>
                <a:gd name="T68" fmla="*/ 13 w 14"/>
                <a:gd name="T69" fmla="*/ 0 h 6"/>
                <a:gd name="T70" fmla="*/ 13 w 14"/>
                <a:gd name="T71" fmla="*/ 1 h 6"/>
                <a:gd name="T72" fmla="*/ 14 w 14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6">
                  <a:moveTo>
                    <a:pt x="14" y="1"/>
                  </a:moveTo>
                  <a:lnTo>
                    <a:pt x="14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1" name="Freeform 503"/>
            <p:cNvSpPr>
              <a:spLocks/>
            </p:cNvSpPr>
            <p:nvPr/>
          </p:nvSpPr>
          <p:spPr bwMode="auto">
            <a:xfrm>
              <a:off x="1962" y="3087"/>
              <a:ext cx="12" cy="30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1 w 2"/>
                <a:gd name="T5" fmla="*/ 1 h 5"/>
                <a:gd name="T6" fmla="*/ 1 w 2"/>
                <a:gd name="T7" fmla="*/ 2 h 5"/>
                <a:gd name="T8" fmla="*/ 2 w 2"/>
                <a:gd name="T9" fmla="*/ 3 h 5"/>
                <a:gd name="T10" fmla="*/ 2 w 2"/>
                <a:gd name="T11" fmla="*/ 5 h 5"/>
                <a:gd name="T12" fmla="*/ 1 w 2"/>
                <a:gd name="T13" fmla="*/ 5 h 5"/>
                <a:gd name="T14" fmla="*/ 1 w 2"/>
                <a:gd name="T15" fmla="*/ 4 h 5"/>
                <a:gd name="T16" fmla="*/ 1 w 2"/>
                <a:gd name="T17" fmla="*/ 3 h 5"/>
                <a:gd name="T18" fmla="*/ 0 w 2"/>
                <a:gd name="T19" fmla="*/ 2 h 5"/>
                <a:gd name="T20" fmla="*/ 0 w 2"/>
                <a:gd name="T21" fmla="*/ 0 h 5"/>
                <a:gd name="T22" fmla="*/ 0 w 2"/>
                <a:gd name="T23" fmla="*/ 1 h 5"/>
                <a:gd name="T24" fmla="*/ 0 w 2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2" name="Freeform 504"/>
            <p:cNvSpPr>
              <a:spLocks/>
            </p:cNvSpPr>
            <p:nvPr/>
          </p:nvSpPr>
          <p:spPr bwMode="auto">
            <a:xfrm>
              <a:off x="1872" y="3075"/>
              <a:ext cx="102" cy="48"/>
            </a:xfrm>
            <a:custGeom>
              <a:avLst/>
              <a:gdLst>
                <a:gd name="T0" fmla="*/ 8 w 17"/>
                <a:gd name="T1" fmla="*/ 4 h 8"/>
                <a:gd name="T2" fmla="*/ 7 w 17"/>
                <a:gd name="T3" fmla="*/ 4 h 8"/>
                <a:gd name="T4" fmla="*/ 6 w 17"/>
                <a:gd name="T5" fmla="*/ 5 h 8"/>
                <a:gd name="T6" fmla="*/ 5 w 17"/>
                <a:gd name="T7" fmla="*/ 5 h 8"/>
                <a:gd name="T8" fmla="*/ 4 w 17"/>
                <a:gd name="T9" fmla="*/ 5 h 8"/>
                <a:gd name="T10" fmla="*/ 3 w 17"/>
                <a:gd name="T11" fmla="*/ 5 h 8"/>
                <a:gd name="T12" fmla="*/ 3 w 17"/>
                <a:gd name="T13" fmla="*/ 5 h 8"/>
                <a:gd name="T14" fmla="*/ 3 w 17"/>
                <a:gd name="T15" fmla="*/ 4 h 8"/>
                <a:gd name="T16" fmla="*/ 2 w 17"/>
                <a:gd name="T17" fmla="*/ 5 h 8"/>
                <a:gd name="T18" fmla="*/ 1 w 17"/>
                <a:gd name="T19" fmla="*/ 5 h 8"/>
                <a:gd name="T20" fmla="*/ 0 w 17"/>
                <a:gd name="T21" fmla="*/ 6 h 8"/>
                <a:gd name="T22" fmla="*/ 0 w 17"/>
                <a:gd name="T23" fmla="*/ 7 h 8"/>
                <a:gd name="T24" fmla="*/ 0 w 17"/>
                <a:gd name="T25" fmla="*/ 7 h 8"/>
                <a:gd name="T26" fmla="*/ 1 w 17"/>
                <a:gd name="T27" fmla="*/ 8 h 8"/>
                <a:gd name="T28" fmla="*/ 1 w 17"/>
                <a:gd name="T29" fmla="*/ 8 h 8"/>
                <a:gd name="T30" fmla="*/ 3 w 17"/>
                <a:gd name="T31" fmla="*/ 8 h 8"/>
                <a:gd name="T32" fmla="*/ 4 w 17"/>
                <a:gd name="T33" fmla="*/ 8 h 8"/>
                <a:gd name="T34" fmla="*/ 5 w 17"/>
                <a:gd name="T35" fmla="*/ 7 h 8"/>
                <a:gd name="T36" fmla="*/ 7 w 17"/>
                <a:gd name="T37" fmla="*/ 7 h 8"/>
                <a:gd name="T38" fmla="*/ 8 w 17"/>
                <a:gd name="T39" fmla="*/ 6 h 8"/>
                <a:gd name="T40" fmla="*/ 10 w 17"/>
                <a:gd name="T41" fmla="*/ 6 h 8"/>
                <a:gd name="T42" fmla="*/ 11 w 17"/>
                <a:gd name="T43" fmla="*/ 5 h 8"/>
                <a:gd name="T44" fmla="*/ 13 w 17"/>
                <a:gd name="T45" fmla="*/ 5 h 8"/>
                <a:gd name="T46" fmla="*/ 14 w 17"/>
                <a:gd name="T47" fmla="*/ 4 h 8"/>
                <a:gd name="T48" fmla="*/ 15 w 17"/>
                <a:gd name="T49" fmla="*/ 3 h 8"/>
                <a:gd name="T50" fmla="*/ 16 w 17"/>
                <a:gd name="T51" fmla="*/ 3 h 8"/>
                <a:gd name="T52" fmla="*/ 16 w 17"/>
                <a:gd name="T53" fmla="*/ 2 h 8"/>
                <a:gd name="T54" fmla="*/ 16 w 17"/>
                <a:gd name="T55" fmla="*/ 1 h 8"/>
                <a:gd name="T56" fmla="*/ 16 w 17"/>
                <a:gd name="T57" fmla="*/ 1 h 8"/>
                <a:gd name="T58" fmla="*/ 16 w 17"/>
                <a:gd name="T59" fmla="*/ 0 h 8"/>
                <a:gd name="T60" fmla="*/ 15 w 17"/>
                <a:gd name="T61" fmla="*/ 0 h 8"/>
                <a:gd name="T62" fmla="*/ 14 w 17"/>
                <a:gd name="T63" fmla="*/ 0 h 8"/>
                <a:gd name="T64" fmla="*/ 13 w 17"/>
                <a:gd name="T65" fmla="*/ 1 h 8"/>
                <a:gd name="T66" fmla="*/ 13 w 17"/>
                <a:gd name="T67" fmla="*/ 1 h 8"/>
                <a:gd name="T68" fmla="*/ 13 w 17"/>
                <a:gd name="T69" fmla="*/ 2 h 8"/>
                <a:gd name="T70" fmla="*/ 12 w 17"/>
                <a:gd name="T71" fmla="*/ 2 h 8"/>
                <a:gd name="T72" fmla="*/ 12 w 17"/>
                <a:gd name="T73" fmla="*/ 3 h 8"/>
                <a:gd name="T74" fmla="*/ 11 w 17"/>
                <a:gd name="T75" fmla="*/ 3 h 8"/>
                <a:gd name="T76" fmla="*/ 10 w 17"/>
                <a:gd name="T77" fmla="*/ 3 h 8"/>
                <a:gd name="T78" fmla="*/ 9 w 17"/>
                <a:gd name="T7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8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3" name="Freeform 505"/>
            <p:cNvSpPr>
              <a:spLocks/>
            </p:cNvSpPr>
            <p:nvPr/>
          </p:nvSpPr>
          <p:spPr bwMode="auto">
            <a:xfrm>
              <a:off x="1884" y="3099"/>
              <a:ext cx="42" cy="12"/>
            </a:xfrm>
            <a:custGeom>
              <a:avLst/>
              <a:gdLst>
                <a:gd name="T0" fmla="*/ 0 w 7"/>
                <a:gd name="T1" fmla="*/ 0 h 2"/>
                <a:gd name="T2" fmla="*/ 1 w 7"/>
                <a:gd name="T3" fmla="*/ 0 h 2"/>
                <a:gd name="T4" fmla="*/ 1 w 7"/>
                <a:gd name="T5" fmla="*/ 0 h 2"/>
                <a:gd name="T6" fmla="*/ 1 w 7"/>
                <a:gd name="T7" fmla="*/ 1 h 2"/>
                <a:gd name="T8" fmla="*/ 1 w 7"/>
                <a:gd name="T9" fmla="*/ 1 h 2"/>
                <a:gd name="T10" fmla="*/ 1 w 7"/>
                <a:gd name="T11" fmla="*/ 1 h 2"/>
                <a:gd name="T12" fmla="*/ 1 w 7"/>
                <a:gd name="T13" fmla="*/ 1 h 2"/>
                <a:gd name="T14" fmla="*/ 2 w 7"/>
                <a:gd name="T15" fmla="*/ 1 h 2"/>
                <a:gd name="T16" fmla="*/ 2 w 7"/>
                <a:gd name="T17" fmla="*/ 1 h 2"/>
                <a:gd name="T18" fmla="*/ 2 w 7"/>
                <a:gd name="T19" fmla="*/ 1 h 2"/>
                <a:gd name="T20" fmla="*/ 3 w 7"/>
                <a:gd name="T21" fmla="*/ 1 h 2"/>
                <a:gd name="T22" fmla="*/ 3 w 7"/>
                <a:gd name="T23" fmla="*/ 0 h 2"/>
                <a:gd name="T24" fmla="*/ 4 w 7"/>
                <a:gd name="T25" fmla="*/ 0 h 2"/>
                <a:gd name="T26" fmla="*/ 4 w 7"/>
                <a:gd name="T27" fmla="*/ 0 h 2"/>
                <a:gd name="T28" fmla="*/ 5 w 7"/>
                <a:gd name="T29" fmla="*/ 0 h 2"/>
                <a:gd name="T30" fmla="*/ 5 w 7"/>
                <a:gd name="T31" fmla="*/ 0 h 2"/>
                <a:gd name="T32" fmla="*/ 6 w 7"/>
                <a:gd name="T33" fmla="*/ 0 h 2"/>
                <a:gd name="T34" fmla="*/ 6 w 7"/>
                <a:gd name="T35" fmla="*/ 0 h 2"/>
                <a:gd name="T36" fmla="*/ 7 w 7"/>
                <a:gd name="T37" fmla="*/ 0 h 2"/>
                <a:gd name="T38" fmla="*/ 6 w 7"/>
                <a:gd name="T39" fmla="*/ 1 h 2"/>
                <a:gd name="T40" fmla="*/ 6 w 7"/>
                <a:gd name="T41" fmla="*/ 1 h 2"/>
                <a:gd name="T42" fmla="*/ 5 w 7"/>
                <a:gd name="T43" fmla="*/ 1 h 2"/>
                <a:gd name="T44" fmla="*/ 5 w 7"/>
                <a:gd name="T45" fmla="*/ 1 h 2"/>
                <a:gd name="T46" fmla="*/ 4 w 7"/>
                <a:gd name="T47" fmla="*/ 1 h 2"/>
                <a:gd name="T48" fmla="*/ 4 w 7"/>
                <a:gd name="T49" fmla="*/ 1 h 2"/>
                <a:gd name="T50" fmla="*/ 3 w 7"/>
                <a:gd name="T51" fmla="*/ 1 h 2"/>
                <a:gd name="T52" fmla="*/ 3 w 7"/>
                <a:gd name="T53" fmla="*/ 2 h 2"/>
                <a:gd name="T54" fmla="*/ 2 w 7"/>
                <a:gd name="T55" fmla="*/ 1 h 2"/>
                <a:gd name="T56" fmla="*/ 2 w 7"/>
                <a:gd name="T57" fmla="*/ 2 h 2"/>
                <a:gd name="T58" fmla="*/ 1 w 7"/>
                <a:gd name="T59" fmla="*/ 1 h 2"/>
                <a:gd name="T60" fmla="*/ 1 w 7"/>
                <a:gd name="T61" fmla="*/ 1 h 2"/>
                <a:gd name="T62" fmla="*/ 0 w 7"/>
                <a:gd name="T63" fmla="*/ 1 h 2"/>
                <a:gd name="T64" fmla="*/ 0 w 7"/>
                <a:gd name="T65" fmla="*/ 1 h 2"/>
                <a:gd name="T66" fmla="*/ 0 w 7"/>
                <a:gd name="T67" fmla="*/ 1 h 2"/>
                <a:gd name="T68" fmla="*/ 0 w 7"/>
                <a:gd name="T69" fmla="*/ 0 h 2"/>
                <a:gd name="T70" fmla="*/ 1 w 7"/>
                <a:gd name="T71" fmla="*/ 0 h 2"/>
                <a:gd name="T72" fmla="*/ 0 w 7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4" name="Freeform 506"/>
            <p:cNvSpPr>
              <a:spLocks/>
            </p:cNvSpPr>
            <p:nvPr/>
          </p:nvSpPr>
          <p:spPr bwMode="auto">
            <a:xfrm>
              <a:off x="1872" y="3099"/>
              <a:ext cx="18" cy="1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0 w 3"/>
                <a:gd name="T5" fmla="*/ 2 h 3"/>
                <a:gd name="T6" fmla="*/ 0 w 3"/>
                <a:gd name="T7" fmla="*/ 2 h 3"/>
                <a:gd name="T8" fmla="*/ 0 w 3"/>
                <a:gd name="T9" fmla="*/ 2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0 h 3"/>
                <a:gd name="T18" fmla="*/ 2 w 3"/>
                <a:gd name="T19" fmla="*/ 0 h 3"/>
                <a:gd name="T20" fmla="*/ 3 w 3"/>
                <a:gd name="T21" fmla="*/ 0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1 w 3"/>
                <a:gd name="T33" fmla="*/ 3 h 3"/>
                <a:gd name="T34" fmla="*/ 1 w 3"/>
                <a:gd name="T35" fmla="*/ 3 h 3"/>
                <a:gd name="T36" fmla="*/ 1 w 3"/>
                <a:gd name="T37" fmla="*/ 3 h 3"/>
                <a:gd name="T38" fmla="*/ 1 w 3"/>
                <a:gd name="T39" fmla="*/ 3 h 3"/>
                <a:gd name="T40" fmla="*/ 0 w 3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5" name="Freeform 507"/>
            <p:cNvSpPr>
              <a:spLocks/>
            </p:cNvSpPr>
            <p:nvPr/>
          </p:nvSpPr>
          <p:spPr bwMode="auto">
            <a:xfrm>
              <a:off x="1872" y="3111"/>
              <a:ext cx="54" cy="12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0 h 2"/>
                <a:gd name="T4" fmla="*/ 9 w 9"/>
                <a:gd name="T5" fmla="*/ 1 h 2"/>
                <a:gd name="T6" fmla="*/ 8 w 9"/>
                <a:gd name="T7" fmla="*/ 1 h 2"/>
                <a:gd name="T8" fmla="*/ 7 w 9"/>
                <a:gd name="T9" fmla="*/ 1 h 2"/>
                <a:gd name="T10" fmla="*/ 6 w 9"/>
                <a:gd name="T11" fmla="*/ 2 h 2"/>
                <a:gd name="T12" fmla="*/ 5 w 9"/>
                <a:gd name="T13" fmla="*/ 2 h 2"/>
                <a:gd name="T14" fmla="*/ 5 w 9"/>
                <a:gd name="T15" fmla="*/ 2 h 2"/>
                <a:gd name="T16" fmla="*/ 4 w 9"/>
                <a:gd name="T17" fmla="*/ 2 h 2"/>
                <a:gd name="T18" fmla="*/ 3 w 9"/>
                <a:gd name="T19" fmla="*/ 2 h 2"/>
                <a:gd name="T20" fmla="*/ 3 w 9"/>
                <a:gd name="T21" fmla="*/ 2 h 2"/>
                <a:gd name="T22" fmla="*/ 2 w 9"/>
                <a:gd name="T23" fmla="*/ 2 h 2"/>
                <a:gd name="T24" fmla="*/ 1 w 9"/>
                <a:gd name="T25" fmla="*/ 2 h 2"/>
                <a:gd name="T26" fmla="*/ 1 w 9"/>
                <a:gd name="T27" fmla="*/ 2 h 2"/>
                <a:gd name="T28" fmla="*/ 1 w 9"/>
                <a:gd name="T29" fmla="*/ 2 h 2"/>
                <a:gd name="T30" fmla="*/ 0 w 9"/>
                <a:gd name="T31" fmla="*/ 2 h 2"/>
                <a:gd name="T32" fmla="*/ 0 w 9"/>
                <a:gd name="T33" fmla="*/ 1 h 2"/>
                <a:gd name="T34" fmla="*/ 0 w 9"/>
                <a:gd name="T35" fmla="*/ 1 h 2"/>
                <a:gd name="T36" fmla="*/ 1 w 9"/>
                <a:gd name="T37" fmla="*/ 1 h 2"/>
                <a:gd name="T38" fmla="*/ 1 w 9"/>
                <a:gd name="T39" fmla="*/ 1 h 2"/>
                <a:gd name="T40" fmla="*/ 1 w 9"/>
                <a:gd name="T41" fmla="*/ 1 h 2"/>
                <a:gd name="T42" fmla="*/ 1 w 9"/>
                <a:gd name="T43" fmla="*/ 1 h 2"/>
                <a:gd name="T44" fmla="*/ 1 w 9"/>
                <a:gd name="T45" fmla="*/ 1 h 2"/>
                <a:gd name="T46" fmla="*/ 2 w 9"/>
                <a:gd name="T47" fmla="*/ 1 h 2"/>
                <a:gd name="T48" fmla="*/ 2 w 9"/>
                <a:gd name="T49" fmla="*/ 1 h 2"/>
                <a:gd name="T50" fmla="*/ 2 w 9"/>
                <a:gd name="T51" fmla="*/ 1 h 2"/>
                <a:gd name="T52" fmla="*/ 3 w 9"/>
                <a:gd name="T53" fmla="*/ 1 h 2"/>
                <a:gd name="T54" fmla="*/ 4 w 9"/>
                <a:gd name="T55" fmla="*/ 1 h 2"/>
                <a:gd name="T56" fmla="*/ 4 w 9"/>
                <a:gd name="T57" fmla="*/ 1 h 2"/>
                <a:gd name="T58" fmla="*/ 5 w 9"/>
                <a:gd name="T59" fmla="*/ 1 h 2"/>
                <a:gd name="T60" fmla="*/ 6 w 9"/>
                <a:gd name="T61" fmla="*/ 1 h 2"/>
                <a:gd name="T62" fmla="*/ 6 w 9"/>
                <a:gd name="T63" fmla="*/ 0 h 2"/>
                <a:gd name="T64" fmla="*/ 7 w 9"/>
                <a:gd name="T65" fmla="*/ 0 h 2"/>
                <a:gd name="T66" fmla="*/ 8 w 9"/>
                <a:gd name="T67" fmla="*/ 0 h 2"/>
                <a:gd name="T68" fmla="*/ 9 w 9"/>
                <a:gd name="T69" fmla="*/ 0 h 2"/>
                <a:gd name="T70" fmla="*/ 9 w 9"/>
                <a:gd name="T71" fmla="*/ 0 h 2"/>
                <a:gd name="T72" fmla="*/ 9 w 9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6" name="Freeform 508"/>
            <p:cNvSpPr>
              <a:spLocks/>
            </p:cNvSpPr>
            <p:nvPr/>
          </p:nvSpPr>
          <p:spPr bwMode="auto">
            <a:xfrm>
              <a:off x="1926" y="3081"/>
              <a:ext cx="48" cy="30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8 w 8"/>
                <a:gd name="T5" fmla="*/ 0 h 5"/>
                <a:gd name="T6" fmla="*/ 8 w 8"/>
                <a:gd name="T7" fmla="*/ 1 h 5"/>
                <a:gd name="T8" fmla="*/ 8 w 8"/>
                <a:gd name="T9" fmla="*/ 1 h 5"/>
                <a:gd name="T10" fmla="*/ 8 w 8"/>
                <a:gd name="T11" fmla="*/ 2 h 5"/>
                <a:gd name="T12" fmla="*/ 7 w 8"/>
                <a:gd name="T13" fmla="*/ 2 h 5"/>
                <a:gd name="T14" fmla="*/ 7 w 8"/>
                <a:gd name="T15" fmla="*/ 2 h 5"/>
                <a:gd name="T16" fmla="*/ 6 w 8"/>
                <a:gd name="T17" fmla="*/ 3 h 5"/>
                <a:gd name="T18" fmla="*/ 6 w 8"/>
                <a:gd name="T19" fmla="*/ 3 h 5"/>
                <a:gd name="T20" fmla="*/ 5 w 8"/>
                <a:gd name="T21" fmla="*/ 3 h 5"/>
                <a:gd name="T22" fmla="*/ 5 w 8"/>
                <a:gd name="T23" fmla="*/ 4 h 5"/>
                <a:gd name="T24" fmla="*/ 4 w 8"/>
                <a:gd name="T25" fmla="*/ 4 h 5"/>
                <a:gd name="T26" fmla="*/ 3 w 8"/>
                <a:gd name="T27" fmla="*/ 4 h 5"/>
                <a:gd name="T28" fmla="*/ 3 w 8"/>
                <a:gd name="T29" fmla="*/ 4 h 5"/>
                <a:gd name="T30" fmla="*/ 2 w 8"/>
                <a:gd name="T31" fmla="*/ 5 h 5"/>
                <a:gd name="T32" fmla="*/ 1 w 8"/>
                <a:gd name="T33" fmla="*/ 5 h 5"/>
                <a:gd name="T34" fmla="*/ 0 w 8"/>
                <a:gd name="T35" fmla="*/ 5 h 5"/>
                <a:gd name="T36" fmla="*/ 0 w 8"/>
                <a:gd name="T37" fmla="*/ 5 h 5"/>
                <a:gd name="T38" fmla="*/ 1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3 h 5"/>
                <a:gd name="T46" fmla="*/ 4 w 8"/>
                <a:gd name="T47" fmla="*/ 3 h 5"/>
                <a:gd name="T48" fmla="*/ 4 w 8"/>
                <a:gd name="T49" fmla="*/ 3 h 5"/>
                <a:gd name="T50" fmla="*/ 5 w 8"/>
                <a:gd name="T51" fmla="*/ 3 h 5"/>
                <a:gd name="T52" fmla="*/ 5 w 8"/>
                <a:gd name="T53" fmla="*/ 2 h 5"/>
                <a:gd name="T54" fmla="*/ 6 w 8"/>
                <a:gd name="T55" fmla="*/ 2 h 5"/>
                <a:gd name="T56" fmla="*/ 6 w 8"/>
                <a:gd name="T57" fmla="*/ 2 h 5"/>
                <a:gd name="T58" fmla="*/ 7 w 8"/>
                <a:gd name="T59" fmla="*/ 1 h 5"/>
                <a:gd name="T60" fmla="*/ 7 w 8"/>
                <a:gd name="T61" fmla="*/ 1 h 5"/>
                <a:gd name="T62" fmla="*/ 7 w 8"/>
                <a:gd name="T63" fmla="*/ 1 h 5"/>
                <a:gd name="T64" fmla="*/ 7 w 8"/>
                <a:gd name="T65" fmla="*/ 0 h 5"/>
                <a:gd name="T66" fmla="*/ 7 w 8"/>
                <a:gd name="T67" fmla="*/ 0 h 5"/>
                <a:gd name="T68" fmla="*/ 7 w 8"/>
                <a:gd name="T69" fmla="*/ 0 h 5"/>
                <a:gd name="T70" fmla="*/ 7 w 8"/>
                <a:gd name="T71" fmla="*/ 0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7" name="Freeform 509"/>
            <p:cNvSpPr>
              <a:spLocks/>
            </p:cNvSpPr>
            <p:nvPr/>
          </p:nvSpPr>
          <p:spPr bwMode="auto">
            <a:xfrm>
              <a:off x="1944" y="3075"/>
              <a:ext cx="30" cy="6"/>
            </a:xfrm>
            <a:custGeom>
              <a:avLst/>
              <a:gdLst>
                <a:gd name="T0" fmla="*/ 0 w 5"/>
                <a:gd name="T1" fmla="*/ 1 h 1"/>
                <a:gd name="T2" fmla="*/ 1 w 5"/>
                <a:gd name="T3" fmla="*/ 0 h 1"/>
                <a:gd name="T4" fmla="*/ 2 w 5"/>
                <a:gd name="T5" fmla="*/ 0 h 1"/>
                <a:gd name="T6" fmla="*/ 2 w 5"/>
                <a:gd name="T7" fmla="*/ 0 h 1"/>
                <a:gd name="T8" fmla="*/ 3 w 5"/>
                <a:gd name="T9" fmla="*/ 0 h 1"/>
                <a:gd name="T10" fmla="*/ 3 w 5"/>
                <a:gd name="T11" fmla="*/ 0 h 1"/>
                <a:gd name="T12" fmla="*/ 4 w 5"/>
                <a:gd name="T13" fmla="*/ 0 h 1"/>
                <a:gd name="T14" fmla="*/ 4 w 5"/>
                <a:gd name="T15" fmla="*/ 0 h 1"/>
                <a:gd name="T16" fmla="*/ 5 w 5"/>
                <a:gd name="T17" fmla="*/ 0 h 1"/>
                <a:gd name="T18" fmla="*/ 5 w 5"/>
                <a:gd name="T19" fmla="*/ 1 h 1"/>
                <a:gd name="T20" fmla="*/ 4 w 5"/>
                <a:gd name="T21" fmla="*/ 1 h 1"/>
                <a:gd name="T22" fmla="*/ 4 w 5"/>
                <a:gd name="T23" fmla="*/ 1 h 1"/>
                <a:gd name="T24" fmla="*/ 4 w 5"/>
                <a:gd name="T25" fmla="*/ 1 h 1"/>
                <a:gd name="T26" fmla="*/ 4 w 5"/>
                <a:gd name="T27" fmla="*/ 1 h 1"/>
                <a:gd name="T28" fmla="*/ 3 w 5"/>
                <a:gd name="T29" fmla="*/ 1 h 1"/>
                <a:gd name="T30" fmla="*/ 3 w 5"/>
                <a:gd name="T31" fmla="*/ 1 h 1"/>
                <a:gd name="T32" fmla="*/ 2 w 5"/>
                <a:gd name="T33" fmla="*/ 1 h 1"/>
                <a:gd name="T34" fmla="*/ 2 w 5"/>
                <a:gd name="T35" fmla="*/ 1 h 1"/>
                <a:gd name="T36" fmla="*/ 1 w 5"/>
                <a:gd name="T37" fmla="*/ 1 h 1"/>
                <a:gd name="T38" fmla="*/ 1 w 5"/>
                <a:gd name="T39" fmla="*/ 0 h 1"/>
                <a:gd name="T40" fmla="*/ 0 w 5"/>
                <a:gd name="T4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8" name="Freeform 510"/>
            <p:cNvSpPr>
              <a:spLocks/>
            </p:cNvSpPr>
            <p:nvPr/>
          </p:nvSpPr>
          <p:spPr bwMode="auto">
            <a:xfrm>
              <a:off x="1920" y="3075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4 h 4"/>
                <a:gd name="T4" fmla="*/ 1 w 6"/>
                <a:gd name="T5" fmla="*/ 3 h 4"/>
                <a:gd name="T6" fmla="*/ 1 w 6"/>
                <a:gd name="T7" fmla="*/ 3 h 4"/>
                <a:gd name="T8" fmla="*/ 1 w 6"/>
                <a:gd name="T9" fmla="*/ 3 h 4"/>
                <a:gd name="T10" fmla="*/ 2 w 6"/>
                <a:gd name="T11" fmla="*/ 3 h 4"/>
                <a:gd name="T12" fmla="*/ 3 w 6"/>
                <a:gd name="T13" fmla="*/ 3 h 4"/>
                <a:gd name="T14" fmla="*/ 3 w 6"/>
                <a:gd name="T15" fmla="*/ 3 h 4"/>
                <a:gd name="T16" fmla="*/ 3 w 6"/>
                <a:gd name="T17" fmla="*/ 2 h 4"/>
                <a:gd name="T18" fmla="*/ 4 w 6"/>
                <a:gd name="T19" fmla="*/ 2 h 4"/>
                <a:gd name="T20" fmla="*/ 4 w 6"/>
                <a:gd name="T21" fmla="*/ 2 h 4"/>
                <a:gd name="T22" fmla="*/ 4 w 6"/>
                <a:gd name="T23" fmla="*/ 2 h 4"/>
                <a:gd name="T24" fmla="*/ 5 w 6"/>
                <a:gd name="T25" fmla="*/ 1 h 4"/>
                <a:gd name="T26" fmla="*/ 5 w 6"/>
                <a:gd name="T27" fmla="*/ 1 h 4"/>
                <a:gd name="T28" fmla="*/ 5 w 6"/>
                <a:gd name="T29" fmla="*/ 1 h 4"/>
                <a:gd name="T30" fmla="*/ 5 w 6"/>
                <a:gd name="T31" fmla="*/ 1 h 4"/>
                <a:gd name="T32" fmla="*/ 5 w 6"/>
                <a:gd name="T33" fmla="*/ 1 h 4"/>
                <a:gd name="T34" fmla="*/ 4 w 6"/>
                <a:gd name="T35" fmla="*/ 1 h 4"/>
                <a:gd name="T36" fmla="*/ 5 w 6"/>
                <a:gd name="T37" fmla="*/ 0 h 4"/>
                <a:gd name="T38" fmla="*/ 5 w 6"/>
                <a:gd name="T39" fmla="*/ 0 h 4"/>
                <a:gd name="T40" fmla="*/ 6 w 6"/>
                <a:gd name="T41" fmla="*/ 1 h 4"/>
                <a:gd name="T42" fmla="*/ 6 w 6"/>
                <a:gd name="T43" fmla="*/ 1 h 4"/>
                <a:gd name="T44" fmla="*/ 6 w 6"/>
                <a:gd name="T45" fmla="*/ 2 h 4"/>
                <a:gd name="T46" fmla="*/ 5 w 6"/>
                <a:gd name="T47" fmla="*/ 2 h 4"/>
                <a:gd name="T48" fmla="*/ 5 w 6"/>
                <a:gd name="T49" fmla="*/ 2 h 4"/>
                <a:gd name="T50" fmla="*/ 5 w 6"/>
                <a:gd name="T51" fmla="*/ 3 h 4"/>
                <a:gd name="T52" fmla="*/ 4 w 6"/>
                <a:gd name="T53" fmla="*/ 3 h 4"/>
                <a:gd name="T54" fmla="*/ 4 w 6"/>
                <a:gd name="T55" fmla="*/ 3 h 4"/>
                <a:gd name="T56" fmla="*/ 3 w 6"/>
                <a:gd name="T57" fmla="*/ 3 h 4"/>
                <a:gd name="T58" fmla="*/ 3 w 6"/>
                <a:gd name="T59" fmla="*/ 3 h 4"/>
                <a:gd name="T60" fmla="*/ 2 w 6"/>
                <a:gd name="T61" fmla="*/ 4 h 4"/>
                <a:gd name="T62" fmla="*/ 2 w 6"/>
                <a:gd name="T63" fmla="*/ 4 h 4"/>
                <a:gd name="T64" fmla="*/ 1 w 6"/>
                <a:gd name="T65" fmla="*/ 4 h 4"/>
                <a:gd name="T66" fmla="*/ 1 w 6"/>
                <a:gd name="T67" fmla="*/ 4 h 4"/>
                <a:gd name="T68" fmla="*/ 1 w 6"/>
                <a:gd name="T69" fmla="*/ 4 h 4"/>
                <a:gd name="T70" fmla="*/ 1 w 6"/>
                <a:gd name="T71" fmla="*/ 4 h 4"/>
                <a:gd name="T72" fmla="*/ 0 w 6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39" name="Freeform 511"/>
            <p:cNvSpPr>
              <a:spLocks/>
            </p:cNvSpPr>
            <p:nvPr/>
          </p:nvSpPr>
          <p:spPr bwMode="auto">
            <a:xfrm>
              <a:off x="1746" y="2895"/>
              <a:ext cx="156" cy="234"/>
            </a:xfrm>
            <a:custGeom>
              <a:avLst/>
              <a:gdLst>
                <a:gd name="T0" fmla="*/ 0 w 26"/>
                <a:gd name="T1" fmla="*/ 2 h 39"/>
                <a:gd name="T2" fmla="*/ 2 w 26"/>
                <a:gd name="T3" fmla="*/ 0 h 39"/>
                <a:gd name="T4" fmla="*/ 26 w 26"/>
                <a:gd name="T5" fmla="*/ 37 h 39"/>
                <a:gd name="T6" fmla="*/ 24 w 26"/>
                <a:gd name="T7" fmla="*/ 39 h 39"/>
                <a:gd name="T8" fmla="*/ 0 w 26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0" y="2"/>
                  </a:moveTo>
                  <a:lnTo>
                    <a:pt x="2" y="0"/>
                  </a:lnTo>
                  <a:lnTo>
                    <a:pt x="26" y="37"/>
                  </a:lnTo>
                  <a:lnTo>
                    <a:pt x="24" y="39"/>
                  </a:lnTo>
                  <a:lnTo>
                    <a:pt x="0" y="2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0" name="Freeform 512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  <a:gd name="T8" fmla="*/ 2 w 3"/>
                <a:gd name="T9" fmla="*/ 0 h 2"/>
                <a:gd name="T10" fmla="*/ 3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1" name="Freeform 513"/>
            <p:cNvSpPr>
              <a:spLocks/>
            </p:cNvSpPr>
            <p:nvPr/>
          </p:nvSpPr>
          <p:spPr bwMode="auto">
            <a:xfrm>
              <a:off x="1758" y="2895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1 w 24"/>
                <a:gd name="T7" fmla="*/ 0 h 37"/>
                <a:gd name="T8" fmla="*/ 24 w 24"/>
                <a:gd name="T9" fmla="*/ 37 h 37"/>
                <a:gd name="T10" fmla="*/ 24 w 24"/>
                <a:gd name="T11" fmla="*/ 37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1" y="0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2" name="Freeform 514"/>
            <p:cNvSpPr>
              <a:spLocks/>
            </p:cNvSpPr>
            <p:nvPr/>
          </p:nvSpPr>
          <p:spPr bwMode="auto">
            <a:xfrm>
              <a:off x="1890" y="3117"/>
              <a:ext cx="12" cy="1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2 w 2"/>
                <a:gd name="T5" fmla="*/ 0 h 3"/>
                <a:gd name="T6" fmla="*/ 2 w 2"/>
                <a:gd name="T7" fmla="*/ 0 h 3"/>
                <a:gd name="T8" fmla="*/ 0 w 2"/>
                <a:gd name="T9" fmla="*/ 3 h 3"/>
                <a:gd name="T10" fmla="*/ 0 w 2"/>
                <a:gd name="T11" fmla="*/ 2 h 3"/>
                <a:gd name="T12" fmla="*/ 0 w 2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3" name="Freeform 515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1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0 h 38"/>
                <a:gd name="T12" fmla="*/ 1 w 25"/>
                <a:gd name="T1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1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4" name="Freeform 516"/>
            <p:cNvSpPr>
              <a:spLocks/>
            </p:cNvSpPr>
            <p:nvPr/>
          </p:nvSpPr>
          <p:spPr bwMode="auto">
            <a:xfrm>
              <a:off x="1722" y="2907"/>
              <a:ext cx="168" cy="222"/>
            </a:xfrm>
            <a:custGeom>
              <a:avLst/>
              <a:gdLst>
                <a:gd name="T0" fmla="*/ 4 w 28"/>
                <a:gd name="T1" fmla="*/ 0 h 37"/>
                <a:gd name="T2" fmla="*/ 0 w 28"/>
                <a:gd name="T3" fmla="*/ 0 h 37"/>
                <a:gd name="T4" fmla="*/ 24 w 28"/>
                <a:gd name="T5" fmla="*/ 37 h 37"/>
                <a:gd name="T6" fmla="*/ 28 w 28"/>
                <a:gd name="T7" fmla="*/ 37 h 37"/>
                <a:gd name="T8" fmla="*/ 4 w 2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4" y="0"/>
                  </a:moveTo>
                  <a:lnTo>
                    <a:pt x="0" y="0"/>
                  </a:lnTo>
                  <a:lnTo>
                    <a:pt x="24" y="37"/>
                  </a:lnTo>
                  <a:lnTo>
                    <a:pt x="28" y="37"/>
                  </a:lnTo>
                  <a:lnTo>
                    <a:pt x="4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5" name="Freeform 517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4 w 4"/>
                <a:gd name="T7" fmla="*/ 1 h 2"/>
                <a:gd name="T8" fmla="*/ 0 w 4"/>
                <a:gd name="T9" fmla="*/ 2 h 2"/>
                <a:gd name="T10" fmla="*/ 0 w 4"/>
                <a:gd name="T11" fmla="*/ 1 h 2"/>
                <a:gd name="T12" fmla="*/ 0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6" name="Freeform 518"/>
            <p:cNvSpPr>
              <a:spLocks/>
            </p:cNvSpPr>
            <p:nvPr/>
          </p:nvSpPr>
          <p:spPr bwMode="auto">
            <a:xfrm>
              <a:off x="1722" y="2907"/>
              <a:ext cx="144" cy="222"/>
            </a:xfrm>
            <a:custGeom>
              <a:avLst/>
              <a:gdLst>
                <a:gd name="T0" fmla="*/ 24 w 24"/>
                <a:gd name="T1" fmla="*/ 37 h 37"/>
                <a:gd name="T2" fmla="*/ 24 w 24"/>
                <a:gd name="T3" fmla="*/ 37 h 37"/>
                <a:gd name="T4" fmla="*/ 0 w 24"/>
                <a:gd name="T5" fmla="*/ 0 h 37"/>
                <a:gd name="T6" fmla="*/ 0 w 24"/>
                <a:gd name="T7" fmla="*/ 0 h 37"/>
                <a:gd name="T8" fmla="*/ 24 w 24"/>
                <a:gd name="T9" fmla="*/ 36 h 37"/>
                <a:gd name="T10" fmla="*/ 24 w 24"/>
                <a:gd name="T11" fmla="*/ 36 h 37"/>
                <a:gd name="T12" fmla="*/ 24 w 24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24" y="37"/>
                  </a:moveTo>
                  <a:lnTo>
                    <a:pt x="24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7" name="Freeform 519"/>
            <p:cNvSpPr>
              <a:spLocks/>
            </p:cNvSpPr>
            <p:nvPr/>
          </p:nvSpPr>
          <p:spPr bwMode="auto">
            <a:xfrm>
              <a:off x="1866" y="3123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2 h 2"/>
                <a:gd name="T4" fmla="*/ 0 w 4"/>
                <a:gd name="T5" fmla="*/ 1 h 2"/>
                <a:gd name="T6" fmla="*/ 0 w 4"/>
                <a:gd name="T7" fmla="*/ 0 h 2"/>
                <a:gd name="T8" fmla="*/ 4 w 4"/>
                <a:gd name="T9" fmla="*/ 1 h 2"/>
                <a:gd name="T10" fmla="*/ 4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8" name="Freeform 520"/>
            <p:cNvSpPr>
              <a:spLocks/>
            </p:cNvSpPr>
            <p:nvPr/>
          </p:nvSpPr>
          <p:spPr bwMode="auto">
            <a:xfrm>
              <a:off x="1740" y="2901"/>
              <a:ext cx="150" cy="228"/>
            </a:xfrm>
            <a:custGeom>
              <a:avLst/>
              <a:gdLst>
                <a:gd name="T0" fmla="*/ 1 w 25"/>
                <a:gd name="T1" fmla="*/ 0 h 38"/>
                <a:gd name="T2" fmla="*/ 1 w 25"/>
                <a:gd name="T3" fmla="*/ 0 h 38"/>
                <a:gd name="T4" fmla="*/ 25 w 25"/>
                <a:gd name="T5" fmla="*/ 38 h 38"/>
                <a:gd name="T6" fmla="*/ 25 w 25"/>
                <a:gd name="T7" fmla="*/ 38 h 38"/>
                <a:gd name="T8" fmla="*/ 0 w 25"/>
                <a:gd name="T9" fmla="*/ 1 h 38"/>
                <a:gd name="T10" fmla="*/ 1 w 25"/>
                <a:gd name="T11" fmla="*/ 1 h 38"/>
                <a:gd name="T12" fmla="*/ 1 w 2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8">
                  <a:moveTo>
                    <a:pt x="1" y="0"/>
                  </a:moveTo>
                  <a:lnTo>
                    <a:pt x="1" y="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49" name="Freeform 521"/>
            <p:cNvSpPr>
              <a:spLocks/>
            </p:cNvSpPr>
            <p:nvPr/>
          </p:nvSpPr>
          <p:spPr bwMode="auto">
            <a:xfrm>
              <a:off x="1752" y="3003"/>
              <a:ext cx="48" cy="30"/>
            </a:xfrm>
            <a:custGeom>
              <a:avLst/>
              <a:gdLst>
                <a:gd name="T0" fmla="*/ 6 w 8"/>
                <a:gd name="T1" fmla="*/ 0 h 5"/>
                <a:gd name="T2" fmla="*/ 6 w 8"/>
                <a:gd name="T3" fmla="*/ 0 h 5"/>
                <a:gd name="T4" fmla="*/ 5 w 8"/>
                <a:gd name="T5" fmla="*/ 0 h 5"/>
                <a:gd name="T6" fmla="*/ 5 w 8"/>
                <a:gd name="T7" fmla="*/ 0 h 5"/>
                <a:gd name="T8" fmla="*/ 5 w 8"/>
                <a:gd name="T9" fmla="*/ 1 h 5"/>
                <a:gd name="T10" fmla="*/ 4 w 8"/>
                <a:gd name="T11" fmla="*/ 1 h 5"/>
                <a:gd name="T12" fmla="*/ 4 w 8"/>
                <a:gd name="T13" fmla="*/ 1 h 5"/>
                <a:gd name="T14" fmla="*/ 3 w 8"/>
                <a:gd name="T15" fmla="*/ 1 h 5"/>
                <a:gd name="T16" fmla="*/ 3 w 8"/>
                <a:gd name="T17" fmla="*/ 1 h 5"/>
                <a:gd name="T18" fmla="*/ 3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2 w 8"/>
                <a:gd name="T25" fmla="*/ 2 h 5"/>
                <a:gd name="T26" fmla="*/ 1 w 8"/>
                <a:gd name="T27" fmla="*/ 2 h 5"/>
                <a:gd name="T28" fmla="*/ 1 w 8"/>
                <a:gd name="T29" fmla="*/ 2 h 5"/>
                <a:gd name="T30" fmla="*/ 0 w 8"/>
                <a:gd name="T31" fmla="*/ 2 h 5"/>
                <a:gd name="T32" fmla="*/ 0 w 8"/>
                <a:gd name="T33" fmla="*/ 3 h 5"/>
                <a:gd name="T34" fmla="*/ 0 w 8"/>
                <a:gd name="T35" fmla="*/ 3 h 5"/>
                <a:gd name="T36" fmla="*/ 0 w 8"/>
                <a:gd name="T37" fmla="*/ 4 h 5"/>
                <a:gd name="T38" fmla="*/ 0 w 8"/>
                <a:gd name="T39" fmla="*/ 4 h 5"/>
                <a:gd name="T40" fmla="*/ 1 w 8"/>
                <a:gd name="T41" fmla="*/ 5 h 5"/>
                <a:gd name="T42" fmla="*/ 1 w 8"/>
                <a:gd name="T43" fmla="*/ 4 h 5"/>
                <a:gd name="T44" fmla="*/ 2 w 8"/>
                <a:gd name="T45" fmla="*/ 4 h 5"/>
                <a:gd name="T46" fmla="*/ 2 w 8"/>
                <a:gd name="T47" fmla="*/ 4 h 5"/>
                <a:gd name="T48" fmla="*/ 2 w 8"/>
                <a:gd name="T49" fmla="*/ 4 h 5"/>
                <a:gd name="T50" fmla="*/ 3 w 8"/>
                <a:gd name="T51" fmla="*/ 4 h 5"/>
                <a:gd name="T52" fmla="*/ 3 w 8"/>
                <a:gd name="T53" fmla="*/ 3 h 5"/>
                <a:gd name="T54" fmla="*/ 4 w 8"/>
                <a:gd name="T55" fmla="*/ 3 h 5"/>
                <a:gd name="T56" fmla="*/ 4 w 8"/>
                <a:gd name="T57" fmla="*/ 3 h 5"/>
                <a:gd name="T58" fmla="*/ 5 w 8"/>
                <a:gd name="T59" fmla="*/ 3 h 5"/>
                <a:gd name="T60" fmla="*/ 5 w 8"/>
                <a:gd name="T61" fmla="*/ 3 h 5"/>
                <a:gd name="T62" fmla="*/ 5 w 8"/>
                <a:gd name="T63" fmla="*/ 2 h 5"/>
                <a:gd name="T64" fmla="*/ 6 w 8"/>
                <a:gd name="T65" fmla="*/ 2 h 5"/>
                <a:gd name="T66" fmla="*/ 6 w 8"/>
                <a:gd name="T67" fmla="*/ 2 h 5"/>
                <a:gd name="T68" fmla="*/ 7 w 8"/>
                <a:gd name="T69" fmla="*/ 2 h 5"/>
                <a:gd name="T70" fmla="*/ 7 w 8"/>
                <a:gd name="T71" fmla="*/ 2 h 5"/>
                <a:gd name="T72" fmla="*/ 8 w 8"/>
                <a:gd name="T73" fmla="*/ 2 h 5"/>
                <a:gd name="T74" fmla="*/ 8 w 8"/>
                <a:gd name="T75" fmla="*/ 1 h 5"/>
                <a:gd name="T76" fmla="*/ 8 w 8"/>
                <a:gd name="T77" fmla="*/ 1 h 5"/>
                <a:gd name="T78" fmla="*/ 8 w 8"/>
                <a:gd name="T79" fmla="*/ 1 h 5"/>
                <a:gd name="T80" fmla="*/ 7 w 8"/>
                <a:gd name="T81" fmla="*/ 1 h 5"/>
                <a:gd name="T82" fmla="*/ 7 w 8"/>
                <a:gd name="T83" fmla="*/ 0 h 5"/>
                <a:gd name="T84" fmla="*/ 7 w 8"/>
                <a:gd name="T85" fmla="*/ 0 h 5"/>
                <a:gd name="T86" fmla="*/ 7 w 8"/>
                <a:gd name="T87" fmla="*/ 0 h 5"/>
                <a:gd name="T88" fmla="*/ 6 w 8"/>
                <a:gd name="T8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0" name="Freeform 522"/>
            <p:cNvSpPr>
              <a:spLocks/>
            </p:cNvSpPr>
            <p:nvPr/>
          </p:nvSpPr>
          <p:spPr bwMode="auto">
            <a:xfrm>
              <a:off x="1746" y="3003"/>
              <a:ext cx="42" cy="18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2 h 3"/>
                <a:gd name="T4" fmla="*/ 1 w 7"/>
                <a:gd name="T5" fmla="*/ 2 h 3"/>
                <a:gd name="T6" fmla="*/ 2 w 7"/>
                <a:gd name="T7" fmla="*/ 2 h 3"/>
                <a:gd name="T8" fmla="*/ 2 w 7"/>
                <a:gd name="T9" fmla="*/ 2 h 3"/>
                <a:gd name="T10" fmla="*/ 2 w 7"/>
                <a:gd name="T11" fmla="*/ 2 h 3"/>
                <a:gd name="T12" fmla="*/ 3 w 7"/>
                <a:gd name="T13" fmla="*/ 2 h 3"/>
                <a:gd name="T14" fmla="*/ 3 w 7"/>
                <a:gd name="T15" fmla="*/ 1 h 3"/>
                <a:gd name="T16" fmla="*/ 4 w 7"/>
                <a:gd name="T17" fmla="*/ 1 h 3"/>
                <a:gd name="T18" fmla="*/ 4 w 7"/>
                <a:gd name="T19" fmla="*/ 1 h 3"/>
                <a:gd name="T20" fmla="*/ 4 w 7"/>
                <a:gd name="T21" fmla="*/ 1 h 3"/>
                <a:gd name="T22" fmla="*/ 5 w 7"/>
                <a:gd name="T23" fmla="*/ 1 h 3"/>
                <a:gd name="T24" fmla="*/ 5 w 7"/>
                <a:gd name="T25" fmla="*/ 0 h 3"/>
                <a:gd name="T26" fmla="*/ 6 w 7"/>
                <a:gd name="T27" fmla="*/ 0 h 3"/>
                <a:gd name="T28" fmla="*/ 6 w 7"/>
                <a:gd name="T29" fmla="*/ 0 h 3"/>
                <a:gd name="T30" fmla="*/ 6 w 7"/>
                <a:gd name="T31" fmla="*/ 0 h 3"/>
                <a:gd name="T32" fmla="*/ 7 w 7"/>
                <a:gd name="T33" fmla="*/ 0 h 3"/>
                <a:gd name="T34" fmla="*/ 7 w 7"/>
                <a:gd name="T35" fmla="*/ 0 h 3"/>
                <a:gd name="T36" fmla="*/ 7 w 7"/>
                <a:gd name="T37" fmla="*/ 0 h 3"/>
                <a:gd name="T38" fmla="*/ 7 w 7"/>
                <a:gd name="T39" fmla="*/ 1 h 3"/>
                <a:gd name="T40" fmla="*/ 7 w 7"/>
                <a:gd name="T41" fmla="*/ 1 h 3"/>
                <a:gd name="T42" fmla="*/ 6 w 7"/>
                <a:gd name="T43" fmla="*/ 1 h 3"/>
                <a:gd name="T44" fmla="*/ 6 w 7"/>
                <a:gd name="T45" fmla="*/ 1 h 3"/>
                <a:gd name="T46" fmla="*/ 5 w 7"/>
                <a:gd name="T47" fmla="*/ 1 h 3"/>
                <a:gd name="T48" fmla="*/ 5 w 7"/>
                <a:gd name="T49" fmla="*/ 1 h 3"/>
                <a:gd name="T50" fmla="*/ 5 w 7"/>
                <a:gd name="T51" fmla="*/ 2 h 3"/>
                <a:gd name="T52" fmla="*/ 4 w 7"/>
                <a:gd name="T53" fmla="*/ 2 h 3"/>
                <a:gd name="T54" fmla="*/ 4 w 7"/>
                <a:gd name="T55" fmla="*/ 2 h 3"/>
                <a:gd name="T56" fmla="*/ 4 w 7"/>
                <a:gd name="T57" fmla="*/ 2 h 3"/>
                <a:gd name="T58" fmla="*/ 3 w 7"/>
                <a:gd name="T59" fmla="*/ 2 h 3"/>
                <a:gd name="T60" fmla="*/ 3 w 7"/>
                <a:gd name="T61" fmla="*/ 2 h 3"/>
                <a:gd name="T62" fmla="*/ 2 w 7"/>
                <a:gd name="T63" fmla="*/ 3 h 3"/>
                <a:gd name="T64" fmla="*/ 2 w 7"/>
                <a:gd name="T65" fmla="*/ 3 h 3"/>
                <a:gd name="T66" fmla="*/ 1 w 7"/>
                <a:gd name="T67" fmla="*/ 3 h 3"/>
                <a:gd name="T68" fmla="*/ 1 w 7"/>
                <a:gd name="T69" fmla="*/ 3 h 3"/>
                <a:gd name="T70" fmla="*/ 1 w 7"/>
                <a:gd name="T71" fmla="*/ 2 h 3"/>
                <a:gd name="T72" fmla="*/ 0 w 7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1" name="Freeform 523"/>
            <p:cNvSpPr>
              <a:spLocks/>
            </p:cNvSpPr>
            <p:nvPr/>
          </p:nvSpPr>
          <p:spPr bwMode="auto">
            <a:xfrm>
              <a:off x="1746" y="3015"/>
              <a:ext cx="12" cy="18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  <a:gd name="T12" fmla="*/ 1 w 2"/>
                <a:gd name="T13" fmla="*/ 0 h 3"/>
                <a:gd name="T14" fmla="*/ 1 w 2"/>
                <a:gd name="T15" fmla="*/ 1 h 3"/>
                <a:gd name="T16" fmla="*/ 2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1 w 2"/>
                <a:gd name="T23" fmla="*/ 2 h 3"/>
                <a:gd name="T24" fmla="*/ 2 w 2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2" name="Freeform 524"/>
            <p:cNvSpPr>
              <a:spLocks/>
            </p:cNvSpPr>
            <p:nvPr/>
          </p:nvSpPr>
          <p:spPr bwMode="auto">
            <a:xfrm>
              <a:off x="1752" y="3009"/>
              <a:ext cx="48" cy="24"/>
            </a:xfrm>
            <a:custGeom>
              <a:avLst/>
              <a:gdLst>
                <a:gd name="T0" fmla="*/ 8 w 8"/>
                <a:gd name="T1" fmla="*/ 1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7 w 8"/>
                <a:gd name="T9" fmla="*/ 1 h 4"/>
                <a:gd name="T10" fmla="*/ 6 w 8"/>
                <a:gd name="T11" fmla="*/ 2 h 4"/>
                <a:gd name="T12" fmla="*/ 6 w 8"/>
                <a:gd name="T13" fmla="*/ 2 h 4"/>
                <a:gd name="T14" fmla="*/ 5 w 8"/>
                <a:gd name="T15" fmla="*/ 2 h 4"/>
                <a:gd name="T16" fmla="*/ 5 w 8"/>
                <a:gd name="T17" fmla="*/ 2 h 4"/>
                <a:gd name="T18" fmla="*/ 4 w 8"/>
                <a:gd name="T19" fmla="*/ 3 h 4"/>
                <a:gd name="T20" fmla="*/ 4 w 8"/>
                <a:gd name="T21" fmla="*/ 3 h 4"/>
                <a:gd name="T22" fmla="*/ 3 w 8"/>
                <a:gd name="T23" fmla="*/ 3 h 4"/>
                <a:gd name="T24" fmla="*/ 3 w 8"/>
                <a:gd name="T25" fmla="*/ 3 h 4"/>
                <a:gd name="T26" fmla="*/ 3 w 8"/>
                <a:gd name="T27" fmla="*/ 3 h 4"/>
                <a:gd name="T28" fmla="*/ 2 w 8"/>
                <a:gd name="T29" fmla="*/ 4 h 4"/>
                <a:gd name="T30" fmla="*/ 2 w 8"/>
                <a:gd name="T31" fmla="*/ 4 h 4"/>
                <a:gd name="T32" fmla="*/ 1 w 8"/>
                <a:gd name="T33" fmla="*/ 4 h 4"/>
                <a:gd name="T34" fmla="*/ 1 w 8"/>
                <a:gd name="T35" fmla="*/ 4 h 4"/>
                <a:gd name="T36" fmla="*/ 0 w 8"/>
                <a:gd name="T37" fmla="*/ 3 h 4"/>
                <a:gd name="T38" fmla="*/ 1 w 8"/>
                <a:gd name="T39" fmla="*/ 3 h 4"/>
                <a:gd name="T40" fmla="*/ 1 w 8"/>
                <a:gd name="T41" fmla="*/ 3 h 4"/>
                <a:gd name="T42" fmla="*/ 2 w 8"/>
                <a:gd name="T43" fmla="*/ 3 h 4"/>
                <a:gd name="T44" fmla="*/ 2 w 8"/>
                <a:gd name="T45" fmla="*/ 2 h 4"/>
                <a:gd name="T46" fmla="*/ 3 w 8"/>
                <a:gd name="T47" fmla="*/ 2 h 4"/>
                <a:gd name="T48" fmla="*/ 3 w 8"/>
                <a:gd name="T49" fmla="*/ 2 h 4"/>
                <a:gd name="T50" fmla="*/ 4 w 8"/>
                <a:gd name="T51" fmla="*/ 2 h 4"/>
                <a:gd name="T52" fmla="*/ 4 w 8"/>
                <a:gd name="T53" fmla="*/ 2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1 h 4"/>
                <a:gd name="T66" fmla="*/ 7 w 8"/>
                <a:gd name="T67" fmla="*/ 0 h 4"/>
                <a:gd name="T68" fmla="*/ 7 w 8"/>
                <a:gd name="T69" fmla="*/ 0 h 4"/>
                <a:gd name="T70" fmla="*/ 7 w 8"/>
                <a:gd name="T71" fmla="*/ 0 h 4"/>
                <a:gd name="T72" fmla="*/ 8 w 8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1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3" name="Freeform 525"/>
            <p:cNvSpPr>
              <a:spLocks/>
            </p:cNvSpPr>
            <p:nvPr/>
          </p:nvSpPr>
          <p:spPr bwMode="auto">
            <a:xfrm>
              <a:off x="1788" y="2997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2 w 2"/>
                <a:gd name="T11" fmla="*/ 1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3 h 3"/>
                <a:gd name="T20" fmla="*/ 1 w 2"/>
                <a:gd name="T21" fmla="*/ 2 h 3"/>
                <a:gd name="T22" fmla="*/ 1 w 2"/>
                <a:gd name="T23" fmla="*/ 2 h 3"/>
                <a:gd name="T24" fmla="*/ 1 w 2"/>
                <a:gd name="T25" fmla="*/ 2 h 3"/>
                <a:gd name="T26" fmla="*/ 1 w 2"/>
                <a:gd name="T27" fmla="*/ 2 h 3"/>
                <a:gd name="T28" fmla="*/ 1 w 2"/>
                <a:gd name="T29" fmla="*/ 2 h 3"/>
                <a:gd name="T30" fmla="*/ 1 w 2"/>
                <a:gd name="T31" fmla="*/ 2 h 3"/>
                <a:gd name="T32" fmla="*/ 1 w 2"/>
                <a:gd name="T33" fmla="*/ 1 h 3"/>
                <a:gd name="T34" fmla="*/ 1 w 2"/>
                <a:gd name="T35" fmla="*/ 1 h 3"/>
                <a:gd name="T36" fmla="*/ 0 w 2"/>
                <a:gd name="T37" fmla="*/ 1 h 3"/>
                <a:gd name="T38" fmla="*/ 0 w 2"/>
                <a:gd name="T39" fmla="*/ 1 h 3"/>
                <a:gd name="T40" fmla="*/ 0 w 2"/>
                <a:gd name="T4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4" name="Freeform 526"/>
            <p:cNvSpPr>
              <a:spLocks/>
            </p:cNvSpPr>
            <p:nvPr/>
          </p:nvSpPr>
          <p:spPr bwMode="auto">
            <a:xfrm>
              <a:off x="1728" y="2991"/>
              <a:ext cx="42" cy="78"/>
            </a:xfrm>
            <a:custGeom>
              <a:avLst/>
              <a:gdLst>
                <a:gd name="T0" fmla="*/ 0 w 7"/>
                <a:gd name="T1" fmla="*/ 0 h 13"/>
                <a:gd name="T2" fmla="*/ 1 w 7"/>
                <a:gd name="T3" fmla="*/ 0 h 13"/>
                <a:gd name="T4" fmla="*/ 1 w 7"/>
                <a:gd name="T5" fmla="*/ 0 h 13"/>
                <a:gd name="T6" fmla="*/ 2 w 7"/>
                <a:gd name="T7" fmla="*/ 0 h 13"/>
                <a:gd name="T8" fmla="*/ 2 w 7"/>
                <a:gd name="T9" fmla="*/ 1 h 13"/>
                <a:gd name="T10" fmla="*/ 3 w 7"/>
                <a:gd name="T11" fmla="*/ 2 h 13"/>
                <a:gd name="T12" fmla="*/ 4 w 7"/>
                <a:gd name="T13" fmla="*/ 3 h 13"/>
                <a:gd name="T14" fmla="*/ 5 w 7"/>
                <a:gd name="T15" fmla="*/ 4 h 13"/>
                <a:gd name="T16" fmla="*/ 5 w 7"/>
                <a:gd name="T17" fmla="*/ 6 h 13"/>
                <a:gd name="T18" fmla="*/ 6 w 7"/>
                <a:gd name="T19" fmla="*/ 7 h 13"/>
                <a:gd name="T20" fmla="*/ 7 w 7"/>
                <a:gd name="T21" fmla="*/ 8 h 13"/>
                <a:gd name="T22" fmla="*/ 7 w 7"/>
                <a:gd name="T23" fmla="*/ 10 h 13"/>
                <a:gd name="T24" fmla="*/ 7 w 7"/>
                <a:gd name="T25" fmla="*/ 11 h 13"/>
                <a:gd name="T26" fmla="*/ 7 w 7"/>
                <a:gd name="T27" fmla="*/ 12 h 13"/>
                <a:gd name="T28" fmla="*/ 7 w 7"/>
                <a:gd name="T29" fmla="*/ 12 h 13"/>
                <a:gd name="T30" fmla="*/ 7 w 7"/>
                <a:gd name="T31" fmla="*/ 13 h 13"/>
                <a:gd name="T32" fmla="*/ 7 w 7"/>
                <a:gd name="T33" fmla="*/ 13 h 13"/>
                <a:gd name="T34" fmla="*/ 6 w 7"/>
                <a:gd name="T35" fmla="*/ 13 h 13"/>
                <a:gd name="T36" fmla="*/ 6 w 7"/>
                <a:gd name="T37" fmla="*/ 13 h 13"/>
                <a:gd name="T38" fmla="*/ 5 w 7"/>
                <a:gd name="T39" fmla="*/ 13 h 13"/>
                <a:gd name="T40" fmla="*/ 5 w 7"/>
                <a:gd name="T41" fmla="*/ 12 h 13"/>
                <a:gd name="T42" fmla="*/ 4 w 7"/>
                <a:gd name="T43" fmla="*/ 11 h 13"/>
                <a:gd name="T44" fmla="*/ 3 w 7"/>
                <a:gd name="T45" fmla="*/ 10 h 13"/>
                <a:gd name="T46" fmla="*/ 2 w 7"/>
                <a:gd name="T47" fmla="*/ 9 h 13"/>
                <a:gd name="T48" fmla="*/ 2 w 7"/>
                <a:gd name="T49" fmla="*/ 7 h 13"/>
                <a:gd name="T50" fmla="*/ 1 w 7"/>
                <a:gd name="T51" fmla="*/ 6 h 13"/>
                <a:gd name="T52" fmla="*/ 0 w 7"/>
                <a:gd name="T53" fmla="*/ 5 h 13"/>
                <a:gd name="T54" fmla="*/ 0 w 7"/>
                <a:gd name="T55" fmla="*/ 3 h 13"/>
                <a:gd name="T56" fmla="*/ 0 w 7"/>
                <a:gd name="T57" fmla="*/ 2 h 13"/>
                <a:gd name="T58" fmla="*/ 0 w 7"/>
                <a:gd name="T59" fmla="*/ 1 h 13"/>
                <a:gd name="T60" fmla="*/ 0 w 7"/>
                <a:gd name="T61" fmla="*/ 0 h 13"/>
                <a:gd name="T62" fmla="*/ 0 w 7"/>
                <a:gd name="T63" fmla="*/ 0 h 13"/>
                <a:gd name="T64" fmla="*/ 0 w 7"/>
                <a:gd name="T6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5" name="Freeform 527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6" name="Freeform 528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9 h 9"/>
                <a:gd name="T40" fmla="*/ 2 w 3"/>
                <a:gd name="T4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7" name="Freeform 529"/>
            <p:cNvSpPr>
              <a:spLocks/>
            </p:cNvSpPr>
            <p:nvPr/>
          </p:nvSpPr>
          <p:spPr bwMode="auto">
            <a:xfrm>
              <a:off x="1734" y="3033"/>
              <a:ext cx="36" cy="42"/>
            </a:xfrm>
            <a:custGeom>
              <a:avLst/>
              <a:gdLst>
                <a:gd name="T0" fmla="*/ 1 w 6"/>
                <a:gd name="T1" fmla="*/ 0 h 7"/>
                <a:gd name="T2" fmla="*/ 1 w 6"/>
                <a:gd name="T3" fmla="*/ 0 h 7"/>
                <a:gd name="T4" fmla="*/ 2 w 6"/>
                <a:gd name="T5" fmla="*/ 2 h 7"/>
                <a:gd name="T6" fmla="*/ 3 w 6"/>
                <a:gd name="T7" fmla="*/ 3 h 7"/>
                <a:gd name="T8" fmla="*/ 3 w 6"/>
                <a:gd name="T9" fmla="*/ 4 h 7"/>
                <a:gd name="T10" fmla="*/ 4 w 6"/>
                <a:gd name="T11" fmla="*/ 5 h 7"/>
                <a:gd name="T12" fmla="*/ 5 w 6"/>
                <a:gd name="T13" fmla="*/ 5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6 h 7"/>
                <a:gd name="T20" fmla="*/ 6 w 6"/>
                <a:gd name="T21" fmla="*/ 7 h 7"/>
                <a:gd name="T22" fmla="*/ 5 w 6"/>
                <a:gd name="T23" fmla="*/ 7 h 7"/>
                <a:gd name="T24" fmla="*/ 5 w 6"/>
                <a:gd name="T25" fmla="*/ 7 h 7"/>
                <a:gd name="T26" fmla="*/ 4 w 6"/>
                <a:gd name="T27" fmla="*/ 6 h 7"/>
                <a:gd name="T28" fmla="*/ 3 w 6"/>
                <a:gd name="T29" fmla="*/ 5 h 7"/>
                <a:gd name="T30" fmla="*/ 2 w 6"/>
                <a:gd name="T31" fmla="*/ 4 h 7"/>
                <a:gd name="T32" fmla="*/ 2 w 6"/>
                <a:gd name="T33" fmla="*/ 3 h 7"/>
                <a:gd name="T34" fmla="*/ 1 w 6"/>
                <a:gd name="T35" fmla="*/ 2 h 7"/>
                <a:gd name="T36" fmla="*/ 0 w 6"/>
                <a:gd name="T37" fmla="*/ 0 h 7"/>
                <a:gd name="T38" fmla="*/ 0 w 6"/>
                <a:gd name="T39" fmla="*/ 0 h 7"/>
                <a:gd name="T40" fmla="*/ 1 w 6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8" name="Freeform 530"/>
            <p:cNvSpPr>
              <a:spLocks/>
            </p:cNvSpPr>
            <p:nvPr/>
          </p:nvSpPr>
          <p:spPr bwMode="auto">
            <a:xfrm>
              <a:off x="1722" y="2985"/>
              <a:ext cx="18" cy="48"/>
            </a:xfrm>
            <a:custGeom>
              <a:avLst/>
              <a:gdLst>
                <a:gd name="T0" fmla="*/ 2 w 3"/>
                <a:gd name="T1" fmla="*/ 1 h 8"/>
                <a:gd name="T2" fmla="*/ 2 w 3"/>
                <a:gd name="T3" fmla="*/ 1 h 8"/>
                <a:gd name="T4" fmla="*/ 1 w 3"/>
                <a:gd name="T5" fmla="*/ 1 h 8"/>
                <a:gd name="T6" fmla="*/ 1 w 3"/>
                <a:gd name="T7" fmla="*/ 2 h 8"/>
                <a:gd name="T8" fmla="*/ 1 w 3"/>
                <a:gd name="T9" fmla="*/ 2 h 8"/>
                <a:gd name="T10" fmla="*/ 1 w 3"/>
                <a:gd name="T11" fmla="*/ 3 h 8"/>
                <a:gd name="T12" fmla="*/ 2 w 3"/>
                <a:gd name="T13" fmla="*/ 4 h 8"/>
                <a:gd name="T14" fmla="*/ 2 w 3"/>
                <a:gd name="T15" fmla="*/ 5 h 8"/>
                <a:gd name="T16" fmla="*/ 2 w 3"/>
                <a:gd name="T17" fmla="*/ 7 h 8"/>
                <a:gd name="T18" fmla="*/ 3 w 3"/>
                <a:gd name="T19" fmla="*/ 8 h 8"/>
                <a:gd name="T20" fmla="*/ 2 w 3"/>
                <a:gd name="T21" fmla="*/ 8 h 8"/>
                <a:gd name="T22" fmla="*/ 2 w 3"/>
                <a:gd name="T23" fmla="*/ 7 h 8"/>
                <a:gd name="T24" fmla="*/ 1 w 3"/>
                <a:gd name="T25" fmla="*/ 6 h 8"/>
                <a:gd name="T26" fmla="*/ 1 w 3"/>
                <a:gd name="T27" fmla="*/ 4 h 8"/>
                <a:gd name="T28" fmla="*/ 0 w 3"/>
                <a:gd name="T29" fmla="*/ 3 h 8"/>
                <a:gd name="T30" fmla="*/ 0 w 3"/>
                <a:gd name="T31" fmla="*/ 2 h 8"/>
                <a:gd name="T32" fmla="*/ 0 w 3"/>
                <a:gd name="T33" fmla="*/ 1 h 8"/>
                <a:gd name="T34" fmla="*/ 1 w 3"/>
                <a:gd name="T35" fmla="*/ 1 h 8"/>
                <a:gd name="T36" fmla="*/ 1 w 3"/>
                <a:gd name="T37" fmla="*/ 0 h 8"/>
                <a:gd name="T38" fmla="*/ 1 w 3"/>
                <a:gd name="T39" fmla="*/ 0 h 8"/>
                <a:gd name="T40" fmla="*/ 2 w 3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8"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59" name="Freeform 531"/>
            <p:cNvSpPr>
              <a:spLocks/>
            </p:cNvSpPr>
            <p:nvPr/>
          </p:nvSpPr>
          <p:spPr bwMode="auto">
            <a:xfrm>
              <a:off x="1728" y="2985"/>
              <a:ext cx="54" cy="84"/>
            </a:xfrm>
            <a:custGeom>
              <a:avLst/>
              <a:gdLst>
                <a:gd name="T0" fmla="*/ 0 w 9"/>
                <a:gd name="T1" fmla="*/ 1 h 14"/>
                <a:gd name="T2" fmla="*/ 1 w 9"/>
                <a:gd name="T3" fmla="*/ 1 h 14"/>
                <a:gd name="T4" fmla="*/ 1 w 9"/>
                <a:gd name="T5" fmla="*/ 1 h 14"/>
                <a:gd name="T6" fmla="*/ 2 w 9"/>
                <a:gd name="T7" fmla="*/ 1 h 14"/>
                <a:gd name="T8" fmla="*/ 2 w 9"/>
                <a:gd name="T9" fmla="*/ 2 h 14"/>
                <a:gd name="T10" fmla="*/ 3 w 9"/>
                <a:gd name="T11" fmla="*/ 3 h 14"/>
                <a:gd name="T12" fmla="*/ 4 w 9"/>
                <a:gd name="T13" fmla="*/ 4 h 14"/>
                <a:gd name="T14" fmla="*/ 5 w 9"/>
                <a:gd name="T15" fmla="*/ 5 h 14"/>
                <a:gd name="T16" fmla="*/ 5 w 9"/>
                <a:gd name="T17" fmla="*/ 7 h 14"/>
                <a:gd name="T18" fmla="*/ 6 w 9"/>
                <a:gd name="T19" fmla="*/ 8 h 14"/>
                <a:gd name="T20" fmla="*/ 7 w 9"/>
                <a:gd name="T21" fmla="*/ 9 h 14"/>
                <a:gd name="T22" fmla="*/ 7 w 9"/>
                <a:gd name="T23" fmla="*/ 11 h 14"/>
                <a:gd name="T24" fmla="*/ 7 w 9"/>
                <a:gd name="T25" fmla="*/ 12 h 14"/>
                <a:gd name="T26" fmla="*/ 7 w 9"/>
                <a:gd name="T27" fmla="*/ 13 h 14"/>
                <a:gd name="T28" fmla="*/ 7 w 9"/>
                <a:gd name="T29" fmla="*/ 13 h 14"/>
                <a:gd name="T30" fmla="*/ 7 w 9"/>
                <a:gd name="T31" fmla="*/ 14 h 14"/>
                <a:gd name="T32" fmla="*/ 7 w 9"/>
                <a:gd name="T33" fmla="*/ 14 h 14"/>
                <a:gd name="T34" fmla="*/ 7 w 9"/>
                <a:gd name="T35" fmla="*/ 14 h 14"/>
                <a:gd name="T36" fmla="*/ 8 w 9"/>
                <a:gd name="T37" fmla="*/ 14 h 14"/>
                <a:gd name="T38" fmla="*/ 8 w 9"/>
                <a:gd name="T39" fmla="*/ 14 h 14"/>
                <a:gd name="T40" fmla="*/ 9 w 9"/>
                <a:gd name="T41" fmla="*/ 14 h 14"/>
                <a:gd name="T42" fmla="*/ 9 w 9"/>
                <a:gd name="T43" fmla="*/ 13 h 14"/>
                <a:gd name="T44" fmla="*/ 9 w 9"/>
                <a:gd name="T45" fmla="*/ 13 h 14"/>
                <a:gd name="T46" fmla="*/ 9 w 9"/>
                <a:gd name="T47" fmla="*/ 12 h 14"/>
                <a:gd name="T48" fmla="*/ 9 w 9"/>
                <a:gd name="T49" fmla="*/ 11 h 14"/>
                <a:gd name="T50" fmla="*/ 9 w 9"/>
                <a:gd name="T51" fmla="*/ 11 h 14"/>
                <a:gd name="T52" fmla="*/ 9 w 9"/>
                <a:gd name="T53" fmla="*/ 10 h 14"/>
                <a:gd name="T54" fmla="*/ 9 w 9"/>
                <a:gd name="T55" fmla="*/ 9 h 14"/>
                <a:gd name="T56" fmla="*/ 9 w 9"/>
                <a:gd name="T57" fmla="*/ 8 h 14"/>
                <a:gd name="T58" fmla="*/ 8 w 9"/>
                <a:gd name="T59" fmla="*/ 8 h 14"/>
                <a:gd name="T60" fmla="*/ 8 w 9"/>
                <a:gd name="T61" fmla="*/ 7 h 14"/>
                <a:gd name="T62" fmla="*/ 8 w 9"/>
                <a:gd name="T63" fmla="*/ 6 h 14"/>
                <a:gd name="T64" fmla="*/ 7 w 9"/>
                <a:gd name="T65" fmla="*/ 5 h 14"/>
                <a:gd name="T66" fmla="*/ 7 w 9"/>
                <a:gd name="T67" fmla="*/ 5 h 14"/>
                <a:gd name="T68" fmla="*/ 7 w 9"/>
                <a:gd name="T69" fmla="*/ 4 h 14"/>
                <a:gd name="T70" fmla="*/ 6 w 9"/>
                <a:gd name="T71" fmla="*/ 3 h 14"/>
                <a:gd name="T72" fmla="*/ 6 w 9"/>
                <a:gd name="T73" fmla="*/ 3 h 14"/>
                <a:gd name="T74" fmla="*/ 5 w 9"/>
                <a:gd name="T75" fmla="*/ 2 h 14"/>
                <a:gd name="T76" fmla="*/ 5 w 9"/>
                <a:gd name="T77" fmla="*/ 2 h 14"/>
                <a:gd name="T78" fmla="*/ 4 w 9"/>
                <a:gd name="T79" fmla="*/ 1 h 14"/>
                <a:gd name="T80" fmla="*/ 4 w 9"/>
                <a:gd name="T81" fmla="*/ 1 h 14"/>
                <a:gd name="T82" fmla="*/ 3 w 9"/>
                <a:gd name="T83" fmla="*/ 0 h 14"/>
                <a:gd name="T84" fmla="*/ 3 w 9"/>
                <a:gd name="T85" fmla="*/ 0 h 14"/>
                <a:gd name="T86" fmla="*/ 2 w 9"/>
                <a:gd name="T87" fmla="*/ 0 h 14"/>
                <a:gd name="T88" fmla="*/ 2 w 9"/>
                <a:gd name="T89" fmla="*/ 0 h 14"/>
                <a:gd name="T90" fmla="*/ 1 w 9"/>
                <a:gd name="T91" fmla="*/ 0 h 14"/>
                <a:gd name="T92" fmla="*/ 1 w 9"/>
                <a:gd name="T93" fmla="*/ 0 h 14"/>
                <a:gd name="T94" fmla="*/ 1 w 9"/>
                <a:gd name="T95" fmla="*/ 0 h 14"/>
                <a:gd name="T96" fmla="*/ 0 w 9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1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0" name="Freeform 532"/>
            <p:cNvSpPr>
              <a:spLocks/>
            </p:cNvSpPr>
            <p:nvPr/>
          </p:nvSpPr>
          <p:spPr bwMode="auto">
            <a:xfrm>
              <a:off x="1728" y="2985"/>
              <a:ext cx="36" cy="42"/>
            </a:xfrm>
            <a:custGeom>
              <a:avLst/>
              <a:gdLst>
                <a:gd name="T0" fmla="*/ 5 w 6"/>
                <a:gd name="T1" fmla="*/ 7 h 7"/>
                <a:gd name="T2" fmla="*/ 5 w 6"/>
                <a:gd name="T3" fmla="*/ 7 h 7"/>
                <a:gd name="T4" fmla="*/ 4 w 6"/>
                <a:gd name="T5" fmla="*/ 5 h 7"/>
                <a:gd name="T6" fmla="*/ 4 w 6"/>
                <a:gd name="T7" fmla="*/ 4 h 7"/>
                <a:gd name="T8" fmla="*/ 3 w 6"/>
                <a:gd name="T9" fmla="*/ 3 h 7"/>
                <a:gd name="T10" fmla="*/ 2 w 6"/>
                <a:gd name="T11" fmla="*/ 2 h 7"/>
                <a:gd name="T12" fmla="*/ 2 w 6"/>
                <a:gd name="T13" fmla="*/ 2 h 7"/>
                <a:gd name="T14" fmla="*/ 1 w 6"/>
                <a:gd name="T15" fmla="*/ 1 h 7"/>
                <a:gd name="T16" fmla="*/ 1 w 6"/>
                <a:gd name="T17" fmla="*/ 1 h 7"/>
                <a:gd name="T18" fmla="*/ 1 w 6"/>
                <a:gd name="T19" fmla="*/ 1 h 7"/>
                <a:gd name="T20" fmla="*/ 0 w 6"/>
                <a:gd name="T21" fmla="*/ 0 h 7"/>
                <a:gd name="T22" fmla="*/ 1 w 6"/>
                <a:gd name="T23" fmla="*/ 0 h 7"/>
                <a:gd name="T24" fmla="*/ 1 w 6"/>
                <a:gd name="T25" fmla="*/ 0 h 7"/>
                <a:gd name="T26" fmla="*/ 2 w 6"/>
                <a:gd name="T27" fmla="*/ 1 h 7"/>
                <a:gd name="T28" fmla="*/ 3 w 6"/>
                <a:gd name="T29" fmla="*/ 2 h 7"/>
                <a:gd name="T30" fmla="*/ 4 w 6"/>
                <a:gd name="T31" fmla="*/ 3 h 7"/>
                <a:gd name="T32" fmla="*/ 4 w 6"/>
                <a:gd name="T33" fmla="*/ 4 h 7"/>
                <a:gd name="T34" fmla="*/ 5 w 6"/>
                <a:gd name="T35" fmla="*/ 5 h 7"/>
                <a:gd name="T36" fmla="*/ 6 w 6"/>
                <a:gd name="T37" fmla="*/ 6 h 7"/>
                <a:gd name="T38" fmla="*/ 6 w 6"/>
                <a:gd name="T39" fmla="*/ 6 h 7"/>
                <a:gd name="T40" fmla="*/ 5 w 6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lnTo>
                    <a:pt x="5" y="7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1" name="Freeform 533"/>
            <p:cNvSpPr>
              <a:spLocks/>
            </p:cNvSpPr>
            <p:nvPr/>
          </p:nvSpPr>
          <p:spPr bwMode="auto">
            <a:xfrm>
              <a:off x="1758" y="3021"/>
              <a:ext cx="18" cy="54"/>
            </a:xfrm>
            <a:custGeom>
              <a:avLst/>
              <a:gdLst>
                <a:gd name="T0" fmla="*/ 2 w 3"/>
                <a:gd name="T1" fmla="*/ 9 h 9"/>
                <a:gd name="T2" fmla="*/ 2 w 3"/>
                <a:gd name="T3" fmla="*/ 8 h 9"/>
                <a:gd name="T4" fmla="*/ 2 w 3"/>
                <a:gd name="T5" fmla="*/ 8 h 9"/>
                <a:gd name="T6" fmla="*/ 2 w 3"/>
                <a:gd name="T7" fmla="*/ 7 h 9"/>
                <a:gd name="T8" fmla="*/ 2 w 3"/>
                <a:gd name="T9" fmla="*/ 7 h 9"/>
                <a:gd name="T10" fmla="*/ 2 w 3"/>
                <a:gd name="T11" fmla="*/ 6 h 9"/>
                <a:gd name="T12" fmla="*/ 1 w 3"/>
                <a:gd name="T13" fmla="*/ 5 h 9"/>
                <a:gd name="T14" fmla="*/ 1 w 3"/>
                <a:gd name="T15" fmla="*/ 3 h 9"/>
                <a:gd name="T16" fmla="*/ 1 w 3"/>
                <a:gd name="T17" fmla="*/ 2 h 9"/>
                <a:gd name="T18" fmla="*/ 0 w 3"/>
                <a:gd name="T19" fmla="*/ 1 h 9"/>
                <a:gd name="T20" fmla="*/ 1 w 3"/>
                <a:gd name="T21" fmla="*/ 0 h 9"/>
                <a:gd name="T22" fmla="*/ 1 w 3"/>
                <a:gd name="T23" fmla="*/ 2 h 9"/>
                <a:gd name="T24" fmla="*/ 2 w 3"/>
                <a:gd name="T25" fmla="*/ 3 h 9"/>
                <a:gd name="T26" fmla="*/ 2 w 3"/>
                <a:gd name="T27" fmla="*/ 4 h 9"/>
                <a:gd name="T28" fmla="*/ 3 w 3"/>
                <a:gd name="T29" fmla="*/ 5 h 9"/>
                <a:gd name="T30" fmla="*/ 3 w 3"/>
                <a:gd name="T31" fmla="*/ 7 h 9"/>
                <a:gd name="T32" fmla="*/ 3 w 3"/>
                <a:gd name="T33" fmla="*/ 7 h 9"/>
                <a:gd name="T34" fmla="*/ 3 w 3"/>
                <a:gd name="T35" fmla="*/ 8 h 9"/>
                <a:gd name="T36" fmla="*/ 2 w 3"/>
                <a:gd name="T37" fmla="*/ 9 h 9"/>
                <a:gd name="T38" fmla="*/ 2 w 3"/>
                <a:gd name="T39" fmla="*/ 8 h 9"/>
                <a:gd name="T40" fmla="*/ 2 w 3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9">
                  <a:moveTo>
                    <a:pt x="2" y="9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2" name="Freeform 534"/>
            <p:cNvSpPr>
              <a:spLocks/>
            </p:cNvSpPr>
            <p:nvPr/>
          </p:nvSpPr>
          <p:spPr bwMode="auto">
            <a:xfrm>
              <a:off x="1770" y="3015"/>
              <a:ext cx="12" cy="60"/>
            </a:xfrm>
            <a:custGeom>
              <a:avLst/>
              <a:gdLst>
                <a:gd name="T0" fmla="*/ 1 w 2"/>
                <a:gd name="T1" fmla="*/ 0 h 10"/>
                <a:gd name="T2" fmla="*/ 1 w 2"/>
                <a:gd name="T3" fmla="*/ 0 h 10"/>
                <a:gd name="T4" fmla="*/ 1 w 2"/>
                <a:gd name="T5" fmla="*/ 1 h 10"/>
                <a:gd name="T6" fmla="*/ 1 w 2"/>
                <a:gd name="T7" fmla="*/ 2 h 10"/>
                <a:gd name="T8" fmla="*/ 2 w 2"/>
                <a:gd name="T9" fmla="*/ 3 h 10"/>
                <a:gd name="T10" fmla="*/ 2 w 2"/>
                <a:gd name="T11" fmla="*/ 3 h 10"/>
                <a:gd name="T12" fmla="*/ 2 w 2"/>
                <a:gd name="T13" fmla="*/ 4 h 10"/>
                <a:gd name="T14" fmla="*/ 2 w 2"/>
                <a:gd name="T15" fmla="*/ 5 h 10"/>
                <a:gd name="T16" fmla="*/ 2 w 2"/>
                <a:gd name="T17" fmla="*/ 6 h 10"/>
                <a:gd name="T18" fmla="*/ 2 w 2"/>
                <a:gd name="T19" fmla="*/ 6 h 10"/>
                <a:gd name="T20" fmla="*/ 2 w 2"/>
                <a:gd name="T21" fmla="*/ 7 h 10"/>
                <a:gd name="T22" fmla="*/ 2 w 2"/>
                <a:gd name="T23" fmla="*/ 8 h 10"/>
                <a:gd name="T24" fmla="*/ 2 w 2"/>
                <a:gd name="T25" fmla="*/ 8 h 10"/>
                <a:gd name="T26" fmla="*/ 2 w 2"/>
                <a:gd name="T27" fmla="*/ 9 h 10"/>
                <a:gd name="T28" fmla="*/ 1 w 2"/>
                <a:gd name="T29" fmla="*/ 9 h 10"/>
                <a:gd name="T30" fmla="*/ 1 w 2"/>
                <a:gd name="T31" fmla="*/ 10 h 10"/>
                <a:gd name="T32" fmla="*/ 0 w 2"/>
                <a:gd name="T33" fmla="*/ 10 h 10"/>
                <a:gd name="T34" fmla="*/ 0 w 2"/>
                <a:gd name="T35" fmla="*/ 10 h 10"/>
                <a:gd name="T36" fmla="*/ 0 w 2"/>
                <a:gd name="T37" fmla="*/ 9 h 10"/>
                <a:gd name="T38" fmla="*/ 0 w 2"/>
                <a:gd name="T39" fmla="*/ 9 h 10"/>
                <a:gd name="T40" fmla="*/ 1 w 2"/>
                <a:gd name="T41" fmla="*/ 9 h 10"/>
                <a:gd name="T42" fmla="*/ 1 w 2"/>
                <a:gd name="T43" fmla="*/ 9 h 10"/>
                <a:gd name="T44" fmla="*/ 1 w 2"/>
                <a:gd name="T45" fmla="*/ 8 h 10"/>
                <a:gd name="T46" fmla="*/ 1 w 2"/>
                <a:gd name="T47" fmla="*/ 8 h 10"/>
                <a:gd name="T48" fmla="*/ 2 w 2"/>
                <a:gd name="T49" fmla="*/ 8 h 10"/>
                <a:gd name="T50" fmla="*/ 2 w 2"/>
                <a:gd name="T51" fmla="*/ 7 h 10"/>
                <a:gd name="T52" fmla="*/ 2 w 2"/>
                <a:gd name="T53" fmla="*/ 7 h 10"/>
                <a:gd name="T54" fmla="*/ 1 w 2"/>
                <a:gd name="T55" fmla="*/ 6 h 10"/>
                <a:gd name="T56" fmla="*/ 1 w 2"/>
                <a:gd name="T57" fmla="*/ 5 h 10"/>
                <a:gd name="T58" fmla="*/ 1 w 2"/>
                <a:gd name="T59" fmla="*/ 4 h 10"/>
                <a:gd name="T60" fmla="*/ 1 w 2"/>
                <a:gd name="T61" fmla="*/ 4 h 10"/>
                <a:gd name="T62" fmla="*/ 1 w 2"/>
                <a:gd name="T63" fmla="*/ 3 h 10"/>
                <a:gd name="T64" fmla="*/ 1 w 2"/>
                <a:gd name="T65" fmla="*/ 2 h 10"/>
                <a:gd name="T66" fmla="*/ 0 w 2"/>
                <a:gd name="T67" fmla="*/ 1 h 10"/>
                <a:gd name="T68" fmla="*/ 0 w 2"/>
                <a:gd name="T69" fmla="*/ 1 h 10"/>
                <a:gd name="T70" fmla="*/ 0 w 2"/>
                <a:gd name="T71" fmla="*/ 1 h 10"/>
                <a:gd name="T72" fmla="*/ 1 w 2"/>
                <a:gd name="T7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3" name="Freeform 535"/>
            <p:cNvSpPr>
              <a:spLocks/>
            </p:cNvSpPr>
            <p:nvPr/>
          </p:nvSpPr>
          <p:spPr bwMode="auto">
            <a:xfrm>
              <a:off x="1728" y="2979"/>
              <a:ext cx="48" cy="42"/>
            </a:xfrm>
            <a:custGeom>
              <a:avLst/>
              <a:gdLst>
                <a:gd name="T0" fmla="*/ 1 w 8"/>
                <a:gd name="T1" fmla="*/ 2 h 7"/>
                <a:gd name="T2" fmla="*/ 0 w 8"/>
                <a:gd name="T3" fmla="*/ 1 h 7"/>
                <a:gd name="T4" fmla="*/ 0 w 8"/>
                <a:gd name="T5" fmla="*/ 1 h 7"/>
                <a:gd name="T6" fmla="*/ 1 w 8"/>
                <a:gd name="T7" fmla="*/ 1 h 7"/>
                <a:gd name="T8" fmla="*/ 1 w 8"/>
                <a:gd name="T9" fmla="*/ 0 h 7"/>
                <a:gd name="T10" fmla="*/ 2 w 8"/>
                <a:gd name="T11" fmla="*/ 0 h 7"/>
                <a:gd name="T12" fmla="*/ 2 w 8"/>
                <a:gd name="T13" fmla="*/ 1 h 7"/>
                <a:gd name="T14" fmla="*/ 3 w 8"/>
                <a:gd name="T15" fmla="*/ 1 h 7"/>
                <a:gd name="T16" fmla="*/ 3 w 8"/>
                <a:gd name="T17" fmla="*/ 1 h 7"/>
                <a:gd name="T18" fmla="*/ 4 w 8"/>
                <a:gd name="T19" fmla="*/ 1 h 7"/>
                <a:gd name="T20" fmla="*/ 5 w 8"/>
                <a:gd name="T21" fmla="*/ 2 h 7"/>
                <a:gd name="T22" fmla="*/ 5 w 8"/>
                <a:gd name="T23" fmla="*/ 2 h 7"/>
                <a:gd name="T24" fmla="*/ 6 w 8"/>
                <a:gd name="T25" fmla="*/ 3 h 7"/>
                <a:gd name="T26" fmla="*/ 6 w 8"/>
                <a:gd name="T27" fmla="*/ 3 h 7"/>
                <a:gd name="T28" fmla="*/ 7 w 8"/>
                <a:gd name="T29" fmla="*/ 4 h 7"/>
                <a:gd name="T30" fmla="*/ 7 w 8"/>
                <a:gd name="T31" fmla="*/ 5 h 7"/>
                <a:gd name="T32" fmla="*/ 7 w 8"/>
                <a:gd name="T33" fmla="*/ 6 h 7"/>
                <a:gd name="T34" fmla="*/ 8 w 8"/>
                <a:gd name="T35" fmla="*/ 6 h 7"/>
                <a:gd name="T36" fmla="*/ 7 w 8"/>
                <a:gd name="T37" fmla="*/ 7 h 7"/>
                <a:gd name="T38" fmla="*/ 7 w 8"/>
                <a:gd name="T39" fmla="*/ 6 h 7"/>
                <a:gd name="T40" fmla="*/ 6 w 8"/>
                <a:gd name="T41" fmla="*/ 5 h 7"/>
                <a:gd name="T42" fmla="*/ 6 w 8"/>
                <a:gd name="T43" fmla="*/ 5 h 7"/>
                <a:gd name="T44" fmla="*/ 5 w 8"/>
                <a:gd name="T45" fmla="*/ 4 h 7"/>
                <a:gd name="T46" fmla="*/ 5 w 8"/>
                <a:gd name="T47" fmla="*/ 3 h 7"/>
                <a:gd name="T48" fmla="*/ 4 w 8"/>
                <a:gd name="T49" fmla="*/ 3 h 7"/>
                <a:gd name="T50" fmla="*/ 4 w 8"/>
                <a:gd name="T51" fmla="*/ 2 h 7"/>
                <a:gd name="T52" fmla="*/ 3 w 8"/>
                <a:gd name="T53" fmla="*/ 2 h 7"/>
                <a:gd name="T54" fmla="*/ 3 w 8"/>
                <a:gd name="T55" fmla="*/ 2 h 7"/>
                <a:gd name="T56" fmla="*/ 3 w 8"/>
                <a:gd name="T57" fmla="*/ 2 h 7"/>
                <a:gd name="T58" fmla="*/ 2 w 8"/>
                <a:gd name="T59" fmla="*/ 1 h 7"/>
                <a:gd name="T60" fmla="*/ 2 w 8"/>
                <a:gd name="T61" fmla="*/ 1 h 7"/>
                <a:gd name="T62" fmla="*/ 1 w 8"/>
                <a:gd name="T63" fmla="*/ 1 h 7"/>
                <a:gd name="T64" fmla="*/ 1 w 8"/>
                <a:gd name="T65" fmla="*/ 1 h 7"/>
                <a:gd name="T66" fmla="*/ 1 w 8"/>
                <a:gd name="T67" fmla="*/ 2 h 7"/>
                <a:gd name="T68" fmla="*/ 1 w 8"/>
                <a:gd name="T69" fmla="*/ 2 h 7"/>
                <a:gd name="T70" fmla="*/ 0 w 8"/>
                <a:gd name="T71" fmla="*/ 1 h 7"/>
                <a:gd name="T72" fmla="*/ 1 w 8"/>
                <a:gd name="T7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7">
                  <a:moveTo>
                    <a:pt x="1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4" name="Freeform 536"/>
            <p:cNvSpPr>
              <a:spLocks/>
            </p:cNvSpPr>
            <p:nvPr/>
          </p:nvSpPr>
          <p:spPr bwMode="auto">
            <a:xfrm>
              <a:off x="1734" y="29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5" name="Freeform 537"/>
            <p:cNvSpPr>
              <a:spLocks/>
            </p:cNvSpPr>
            <p:nvPr/>
          </p:nvSpPr>
          <p:spPr bwMode="auto">
            <a:xfrm>
              <a:off x="1740" y="298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6" name="Freeform 538"/>
            <p:cNvSpPr>
              <a:spLocks/>
            </p:cNvSpPr>
            <p:nvPr/>
          </p:nvSpPr>
          <p:spPr bwMode="auto">
            <a:xfrm>
              <a:off x="1746" y="29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7" name="Freeform 539"/>
            <p:cNvSpPr>
              <a:spLocks/>
            </p:cNvSpPr>
            <p:nvPr/>
          </p:nvSpPr>
          <p:spPr bwMode="auto">
            <a:xfrm>
              <a:off x="1740" y="29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8" name="Freeform 540"/>
            <p:cNvSpPr>
              <a:spLocks/>
            </p:cNvSpPr>
            <p:nvPr/>
          </p:nvSpPr>
          <p:spPr bwMode="auto">
            <a:xfrm>
              <a:off x="1746" y="2991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69" name="Freeform 541"/>
            <p:cNvSpPr>
              <a:spLocks/>
            </p:cNvSpPr>
            <p:nvPr/>
          </p:nvSpPr>
          <p:spPr bwMode="auto">
            <a:xfrm>
              <a:off x="1746" y="300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0" name="Freeform 542"/>
            <p:cNvSpPr>
              <a:spLocks/>
            </p:cNvSpPr>
            <p:nvPr/>
          </p:nvSpPr>
          <p:spPr bwMode="auto">
            <a:xfrm>
              <a:off x="1752" y="2997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1" name="Freeform 543"/>
            <p:cNvSpPr>
              <a:spLocks/>
            </p:cNvSpPr>
            <p:nvPr/>
          </p:nvSpPr>
          <p:spPr bwMode="auto">
            <a:xfrm>
              <a:off x="1752" y="301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2" name="Freeform 544"/>
            <p:cNvSpPr>
              <a:spLocks/>
            </p:cNvSpPr>
            <p:nvPr/>
          </p:nvSpPr>
          <p:spPr bwMode="auto">
            <a:xfrm>
              <a:off x="1758" y="3009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3" name="Freeform 545"/>
            <p:cNvSpPr>
              <a:spLocks/>
            </p:cNvSpPr>
            <p:nvPr/>
          </p:nvSpPr>
          <p:spPr bwMode="auto">
            <a:xfrm>
              <a:off x="1758" y="302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4" name="Freeform 546"/>
            <p:cNvSpPr>
              <a:spLocks/>
            </p:cNvSpPr>
            <p:nvPr/>
          </p:nvSpPr>
          <p:spPr bwMode="auto">
            <a:xfrm>
              <a:off x="1758" y="3021"/>
              <a:ext cx="18" cy="6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1 w 3"/>
                <a:gd name="T5" fmla="*/ 1 h 1"/>
                <a:gd name="T6" fmla="*/ 0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5" name="Freeform 547"/>
            <p:cNvSpPr>
              <a:spLocks/>
            </p:cNvSpPr>
            <p:nvPr/>
          </p:nvSpPr>
          <p:spPr bwMode="auto">
            <a:xfrm>
              <a:off x="1770" y="3015"/>
              <a:ext cx="6" cy="6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6" name="Freeform 548"/>
            <p:cNvSpPr>
              <a:spLocks/>
            </p:cNvSpPr>
            <p:nvPr/>
          </p:nvSpPr>
          <p:spPr bwMode="auto">
            <a:xfrm>
              <a:off x="1764" y="302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7" name="Freeform 549"/>
            <p:cNvSpPr>
              <a:spLocks/>
            </p:cNvSpPr>
            <p:nvPr/>
          </p:nvSpPr>
          <p:spPr bwMode="auto">
            <a:xfrm>
              <a:off x="1764" y="303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8" name="Freeform 550"/>
            <p:cNvSpPr>
              <a:spLocks/>
            </p:cNvSpPr>
            <p:nvPr/>
          </p:nvSpPr>
          <p:spPr bwMode="auto">
            <a:xfrm>
              <a:off x="1770" y="3039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79" name="Freeform 551"/>
            <p:cNvSpPr>
              <a:spLocks/>
            </p:cNvSpPr>
            <p:nvPr/>
          </p:nvSpPr>
          <p:spPr bwMode="auto">
            <a:xfrm>
              <a:off x="1776" y="303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0" name="Freeform 552"/>
            <p:cNvSpPr>
              <a:spLocks/>
            </p:cNvSpPr>
            <p:nvPr/>
          </p:nvSpPr>
          <p:spPr bwMode="auto">
            <a:xfrm>
              <a:off x="1770" y="3045"/>
              <a:ext cx="12" cy="12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1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1" name="Freeform 553"/>
            <p:cNvSpPr>
              <a:spLocks/>
            </p:cNvSpPr>
            <p:nvPr/>
          </p:nvSpPr>
          <p:spPr bwMode="auto">
            <a:xfrm>
              <a:off x="1770" y="3057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2" name="Freeform 554"/>
            <p:cNvSpPr>
              <a:spLocks/>
            </p:cNvSpPr>
            <p:nvPr/>
          </p:nvSpPr>
          <p:spPr bwMode="auto">
            <a:xfrm>
              <a:off x="1734" y="2985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3" name="Freeform 555"/>
            <p:cNvSpPr>
              <a:spLocks/>
            </p:cNvSpPr>
            <p:nvPr/>
          </p:nvSpPr>
          <p:spPr bwMode="auto">
            <a:xfrm>
              <a:off x="1770" y="3063"/>
              <a:ext cx="12" cy="6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4" name="Freeform 556"/>
            <p:cNvSpPr>
              <a:spLocks/>
            </p:cNvSpPr>
            <p:nvPr/>
          </p:nvSpPr>
          <p:spPr bwMode="auto">
            <a:xfrm>
              <a:off x="1698" y="3027"/>
              <a:ext cx="48" cy="24"/>
            </a:xfrm>
            <a:custGeom>
              <a:avLst/>
              <a:gdLst>
                <a:gd name="T0" fmla="*/ 7 w 8"/>
                <a:gd name="T1" fmla="*/ 0 h 4"/>
                <a:gd name="T2" fmla="*/ 7 w 8"/>
                <a:gd name="T3" fmla="*/ 0 h 4"/>
                <a:gd name="T4" fmla="*/ 6 w 8"/>
                <a:gd name="T5" fmla="*/ 0 h 4"/>
                <a:gd name="T6" fmla="*/ 5 w 8"/>
                <a:gd name="T7" fmla="*/ 0 h 4"/>
                <a:gd name="T8" fmla="*/ 5 w 8"/>
                <a:gd name="T9" fmla="*/ 0 h 4"/>
                <a:gd name="T10" fmla="*/ 5 w 8"/>
                <a:gd name="T11" fmla="*/ 1 h 4"/>
                <a:gd name="T12" fmla="*/ 4 w 8"/>
                <a:gd name="T13" fmla="*/ 1 h 4"/>
                <a:gd name="T14" fmla="*/ 4 w 8"/>
                <a:gd name="T15" fmla="*/ 1 h 4"/>
                <a:gd name="T16" fmla="*/ 3 w 8"/>
                <a:gd name="T17" fmla="*/ 1 h 4"/>
                <a:gd name="T18" fmla="*/ 3 w 8"/>
                <a:gd name="T19" fmla="*/ 1 h 4"/>
                <a:gd name="T20" fmla="*/ 2 w 8"/>
                <a:gd name="T21" fmla="*/ 2 h 4"/>
                <a:gd name="T22" fmla="*/ 2 w 8"/>
                <a:gd name="T23" fmla="*/ 2 h 4"/>
                <a:gd name="T24" fmla="*/ 1 w 8"/>
                <a:gd name="T25" fmla="*/ 2 h 4"/>
                <a:gd name="T26" fmla="*/ 1 w 8"/>
                <a:gd name="T27" fmla="*/ 2 h 4"/>
                <a:gd name="T28" fmla="*/ 0 w 8"/>
                <a:gd name="T29" fmla="*/ 2 h 4"/>
                <a:gd name="T30" fmla="*/ 0 w 8"/>
                <a:gd name="T31" fmla="*/ 3 h 4"/>
                <a:gd name="T32" fmla="*/ 0 w 8"/>
                <a:gd name="T33" fmla="*/ 3 h 4"/>
                <a:gd name="T34" fmla="*/ 0 w 8"/>
                <a:gd name="T35" fmla="*/ 3 h 4"/>
                <a:gd name="T36" fmla="*/ 0 w 8"/>
                <a:gd name="T37" fmla="*/ 4 h 4"/>
                <a:gd name="T38" fmla="*/ 0 w 8"/>
                <a:gd name="T39" fmla="*/ 4 h 4"/>
                <a:gd name="T40" fmla="*/ 0 w 8"/>
                <a:gd name="T41" fmla="*/ 4 h 4"/>
                <a:gd name="T42" fmla="*/ 1 w 8"/>
                <a:gd name="T43" fmla="*/ 4 h 4"/>
                <a:gd name="T44" fmla="*/ 1 w 8"/>
                <a:gd name="T45" fmla="*/ 4 h 4"/>
                <a:gd name="T46" fmla="*/ 2 w 8"/>
                <a:gd name="T47" fmla="*/ 4 h 4"/>
                <a:gd name="T48" fmla="*/ 2 w 8"/>
                <a:gd name="T49" fmla="*/ 3 h 4"/>
                <a:gd name="T50" fmla="*/ 2 w 8"/>
                <a:gd name="T51" fmla="*/ 3 h 4"/>
                <a:gd name="T52" fmla="*/ 3 w 8"/>
                <a:gd name="T53" fmla="*/ 3 h 4"/>
                <a:gd name="T54" fmla="*/ 3 w 8"/>
                <a:gd name="T55" fmla="*/ 3 h 4"/>
                <a:gd name="T56" fmla="*/ 4 w 8"/>
                <a:gd name="T57" fmla="*/ 3 h 4"/>
                <a:gd name="T58" fmla="*/ 4 w 8"/>
                <a:gd name="T59" fmla="*/ 3 h 4"/>
                <a:gd name="T60" fmla="*/ 5 w 8"/>
                <a:gd name="T61" fmla="*/ 2 h 4"/>
                <a:gd name="T62" fmla="*/ 5 w 8"/>
                <a:gd name="T63" fmla="*/ 2 h 4"/>
                <a:gd name="T64" fmla="*/ 6 w 8"/>
                <a:gd name="T65" fmla="*/ 2 h 4"/>
                <a:gd name="T66" fmla="*/ 6 w 8"/>
                <a:gd name="T67" fmla="*/ 2 h 4"/>
                <a:gd name="T68" fmla="*/ 7 w 8"/>
                <a:gd name="T69" fmla="*/ 2 h 4"/>
                <a:gd name="T70" fmla="*/ 7 w 8"/>
                <a:gd name="T71" fmla="*/ 2 h 4"/>
                <a:gd name="T72" fmla="*/ 8 w 8"/>
                <a:gd name="T73" fmla="*/ 1 h 4"/>
                <a:gd name="T74" fmla="*/ 8 w 8"/>
                <a:gd name="T75" fmla="*/ 1 h 4"/>
                <a:gd name="T76" fmla="*/ 8 w 8"/>
                <a:gd name="T77" fmla="*/ 1 h 4"/>
                <a:gd name="T78" fmla="*/ 8 w 8"/>
                <a:gd name="T79" fmla="*/ 1 h 4"/>
                <a:gd name="T80" fmla="*/ 8 w 8"/>
                <a:gd name="T81" fmla="*/ 0 h 4"/>
                <a:gd name="T82" fmla="*/ 8 w 8"/>
                <a:gd name="T83" fmla="*/ 0 h 4"/>
                <a:gd name="T84" fmla="*/ 8 w 8"/>
                <a:gd name="T85" fmla="*/ 0 h 4"/>
                <a:gd name="T86" fmla="*/ 7 w 8"/>
                <a:gd name="T87" fmla="*/ 0 h 4"/>
                <a:gd name="T88" fmla="*/ 7 w 8"/>
                <a:gd name="T8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5" name="Freeform 557"/>
            <p:cNvSpPr>
              <a:spLocks/>
            </p:cNvSpPr>
            <p:nvPr/>
          </p:nvSpPr>
          <p:spPr bwMode="auto">
            <a:xfrm>
              <a:off x="1692" y="3021"/>
              <a:ext cx="48" cy="24"/>
            </a:xfrm>
            <a:custGeom>
              <a:avLst/>
              <a:gdLst>
                <a:gd name="T0" fmla="*/ 0 w 8"/>
                <a:gd name="T1" fmla="*/ 4 h 4"/>
                <a:gd name="T2" fmla="*/ 0 w 8"/>
                <a:gd name="T3" fmla="*/ 3 h 4"/>
                <a:gd name="T4" fmla="*/ 1 w 8"/>
                <a:gd name="T5" fmla="*/ 3 h 4"/>
                <a:gd name="T6" fmla="*/ 1 w 8"/>
                <a:gd name="T7" fmla="*/ 3 h 4"/>
                <a:gd name="T8" fmla="*/ 2 w 8"/>
                <a:gd name="T9" fmla="*/ 3 h 4"/>
                <a:gd name="T10" fmla="*/ 2 w 8"/>
                <a:gd name="T11" fmla="*/ 2 h 4"/>
                <a:gd name="T12" fmla="*/ 3 w 8"/>
                <a:gd name="T13" fmla="*/ 2 h 4"/>
                <a:gd name="T14" fmla="*/ 3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5 w 8"/>
                <a:gd name="T23" fmla="*/ 1 h 4"/>
                <a:gd name="T24" fmla="*/ 5 w 8"/>
                <a:gd name="T25" fmla="*/ 1 h 4"/>
                <a:gd name="T26" fmla="*/ 6 w 8"/>
                <a:gd name="T27" fmla="*/ 1 h 4"/>
                <a:gd name="T28" fmla="*/ 6 w 8"/>
                <a:gd name="T29" fmla="*/ 1 h 4"/>
                <a:gd name="T30" fmla="*/ 7 w 8"/>
                <a:gd name="T31" fmla="*/ 1 h 4"/>
                <a:gd name="T32" fmla="*/ 7 w 8"/>
                <a:gd name="T33" fmla="*/ 0 h 4"/>
                <a:gd name="T34" fmla="*/ 8 w 8"/>
                <a:gd name="T35" fmla="*/ 0 h 4"/>
                <a:gd name="T36" fmla="*/ 8 w 8"/>
                <a:gd name="T37" fmla="*/ 1 h 4"/>
                <a:gd name="T38" fmla="*/ 8 w 8"/>
                <a:gd name="T39" fmla="*/ 1 h 4"/>
                <a:gd name="T40" fmla="*/ 7 w 8"/>
                <a:gd name="T41" fmla="*/ 1 h 4"/>
                <a:gd name="T42" fmla="*/ 7 w 8"/>
                <a:gd name="T43" fmla="*/ 2 h 4"/>
                <a:gd name="T44" fmla="*/ 6 w 8"/>
                <a:gd name="T45" fmla="*/ 2 h 4"/>
                <a:gd name="T46" fmla="*/ 6 w 8"/>
                <a:gd name="T47" fmla="*/ 2 h 4"/>
                <a:gd name="T48" fmla="*/ 5 w 8"/>
                <a:gd name="T49" fmla="*/ 2 h 4"/>
                <a:gd name="T50" fmla="*/ 5 w 8"/>
                <a:gd name="T51" fmla="*/ 2 h 4"/>
                <a:gd name="T52" fmla="*/ 4 w 8"/>
                <a:gd name="T53" fmla="*/ 3 h 4"/>
                <a:gd name="T54" fmla="*/ 4 w 8"/>
                <a:gd name="T55" fmla="*/ 3 h 4"/>
                <a:gd name="T56" fmla="*/ 3 w 8"/>
                <a:gd name="T57" fmla="*/ 3 h 4"/>
                <a:gd name="T58" fmla="*/ 3 w 8"/>
                <a:gd name="T59" fmla="*/ 3 h 4"/>
                <a:gd name="T60" fmla="*/ 3 w 8"/>
                <a:gd name="T61" fmla="*/ 3 h 4"/>
                <a:gd name="T62" fmla="*/ 2 w 8"/>
                <a:gd name="T63" fmla="*/ 3 h 4"/>
                <a:gd name="T64" fmla="*/ 2 w 8"/>
                <a:gd name="T65" fmla="*/ 4 h 4"/>
                <a:gd name="T66" fmla="*/ 1 w 8"/>
                <a:gd name="T67" fmla="*/ 4 h 4"/>
                <a:gd name="T68" fmla="*/ 1 w 8"/>
                <a:gd name="T69" fmla="*/ 4 h 4"/>
                <a:gd name="T70" fmla="*/ 1 w 8"/>
                <a:gd name="T71" fmla="*/ 4 h 4"/>
                <a:gd name="T72" fmla="*/ 0 w 8"/>
                <a:gd name="T7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6" name="Freeform 558"/>
            <p:cNvSpPr>
              <a:spLocks/>
            </p:cNvSpPr>
            <p:nvPr/>
          </p:nvSpPr>
          <p:spPr bwMode="auto">
            <a:xfrm>
              <a:off x="1692" y="3045"/>
              <a:ext cx="12" cy="12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0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1 h 2"/>
                <a:gd name="T20" fmla="*/ 2 w 2"/>
                <a:gd name="T21" fmla="*/ 1 h 2"/>
                <a:gd name="T22" fmla="*/ 1 w 2"/>
                <a:gd name="T23" fmla="*/ 1 h 2"/>
                <a:gd name="T24" fmla="*/ 1 w 2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7" name="Freeform 559"/>
            <p:cNvSpPr>
              <a:spLocks/>
            </p:cNvSpPr>
            <p:nvPr/>
          </p:nvSpPr>
          <p:spPr bwMode="auto">
            <a:xfrm>
              <a:off x="1698" y="3033"/>
              <a:ext cx="48" cy="24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1 h 4"/>
                <a:gd name="T4" fmla="*/ 7 w 8"/>
                <a:gd name="T5" fmla="*/ 1 h 4"/>
                <a:gd name="T6" fmla="*/ 7 w 8"/>
                <a:gd name="T7" fmla="*/ 1 h 4"/>
                <a:gd name="T8" fmla="*/ 6 w 8"/>
                <a:gd name="T9" fmla="*/ 1 h 4"/>
                <a:gd name="T10" fmla="*/ 6 w 8"/>
                <a:gd name="T11" fmla="*/ 2 h 4"/>
                <a:gd name="T12" fmla="*/ 5 w 8"/>
                <a:gd name="T13" fmla="*/ 2 h 4"/>
                <a:gd name="T14" fmla="*/ 5 w 8"/>
                <a:gd name="T15" fmla="*/ 2 h 4"/>
                <a:gd name="T16" fmla="*/ 4 w 8"/>
                <a:gd name="T17" fmla="*/ 2 h 4"/>
                <a:gd name="T18" fmla="*/ 4 w 8"/>
                <a:gd name="T19" fmla="*/ 2 h 4"/>
                <a:gd name="T20" fmla="*/ 4 w 8"/>
                <a:gd name="T21" fmla="*/ 2 h 4"/>
                <a:gd name="T22" fmla="*/ 3 w 8"/>
                <a:gd name="T23" fmla="*/ 3 h 4"/>
                <a:gd name="T24" fmla="*/ 3 w 8"/>
                <a:gd name="T25" fmla="*/ 3 h 4"/>
                <a:gd name="T26" fmla="*/ 2 w 8"/>
                <a:gd name="T27" fmla="*/ 3 h 4"/>
                <a:gd name="T28" fmla="*/ 2 w 8"/>
                <a:gd name="T29" fmla="*/ 3 h 4"/>
                <a:gd name="T30" fmla="*/ 1 w 8"/>
                <a:gd name="T31" fmla="*/ 3 h 4"/>
                <a:gd name="T32" fmla="*/ 1 w 8"/>
                <a:gd name="T33" fmla="*/ 4 h 4"/>
                <a:gd name="T34" fmla="*/ 0 w 8"/>
                <a:gd name="T35" fmla="*/ 4 h 4"/>
                <a:gd name="T36" fmla="*/ 0 w 8"/>
                <a:gd name="T37" fmla="*/ 3 h 4"/>
                <a:gd name="T38" fmla="*/ 0 w 8"/>
                <a:gd name="T39" fmla="*/ 3 h 4"/>
                <a:gd name="T40" fmla="*/ 1 w 8"/>
                <a:gd name="T41" fmla="*/ 3 h 4"/>
                <a:gd name="T42" fmla="*/ 1 w 8"/>
                <a:gd name="T43" fmla="*/ 2 h 4"/>
                <a:gd name="T44" fmla="*/ 2 w 8"/>
                <a:gd name="T45" fmla="*/ 2 h 4"/>
                <a:gd name="T46" fmla="*/ 2 w 8"/>
                <a:gd name="T47" fmla="*/ 2 h 4"/>
                <a:gd name="T48" fmla="*/ 3 w 8"/>
                <a:gd name="T49" fmla="*/ 2 h 4"/>
                <a:gd name="T50" fmla="*/ 3 w 8"/>
                <a:gd name="T51" fmla="*/ 2 h 4"/>
                <a:gd name="T52" fmla="*/ 4 w 8"/>
                <a:gd name="T53" fmla="*/ 1 h 4"/>
                <a:gd name="T54" fmla="*/ 4 w 8"/>
                <a:gd name="T55" fmla="*/ 1 h 4"/>
                <a:gd name="T56" fmla="*/ 5 w 8"/>
                <a:gd name="T57" fmla="*/ 1 h 4"/>
                <a:gd name="T58" fmla="*/ 5 w 8"/>
                <a:gd name="T59" fmla="*/ 1 h 4"/>
                <a:gd name="T60" fmla="*/ 6 w 8"/>
                <a:gd name="T61" fmla="*/ 1 h 4"/>
                <a:gd name="T62" fmla="*/ 6 w 8"/>
                <a:gd name="T63" fmla="*/ 1 h 4"/>
                <a:gd name="T64" fmla="*/ 7 w 8"/>
                <a:gd name="T65" fmla="*/ 0 h 4"/>
                <a:gd name="T66" fmla="*/ 7 w 8"/>
                <a:gd name="T67" fmla="*/ 0 h 4"/>
                <a:gd name="T68" fmla="*/ 8 w 8"/>
                <a:gd name="T69" fmla="*/ 0 h 4"/>
                <a:gd name="T70" fmla="*/ 7 w 8"/>
                <a:gd name="T71" fmla="*/ 0 h 4"/>
                <a:gd name="T72" fmla="*/ 8 w 8"/>
                <a:gd name="T7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8" name="Freeform 560"/>
            <p:cNvSpPr>
              <a:spLocks/>
            </p:cNvSpPr>
            <p:nvPr/>
          </p:nvSpPr>
          <p:spPr bwMode="auto">
            <a:xfrm>
              <a:off x="1740" y="3021"/>
              <a:ext cx="6" cy="12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1 h 2"/>
                <a:gd name="T30" fmla="*/ 0 w 1"/>
                <a:gd name="T31" fmla="*/ 1 h 2"/>
                <a:gd name="T32" fmla="*/ 0 w 1"/>
                <a:gd name="T33" fmla="*/ 1 h 2"/>
                <a:gd name="T34" fmla="*/ 0 w 1"/>
                <a:gd name="T35" fmla="*/ 1 h 2"/>
                <a:gd name="T36" fmla="*/ 0 w 1"/>
                <a:gd name="T37" fmla="*/ 1 h 2"/>
                <a:gd name="T38" fmla="*/ 0 w 1"/>
                <a:gd name="T39" fmla="*/ 1 h 2"/>
                <a:gd name="T40" fmla="*/ 0 w 1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89" name="Freeform 561"/>
            <p:cNvSpPr>
              <a:spLocks/>
            </p:cNvSpPr>
            <p:nvPr/>
          </p:nvSpPr>
          <p:spPr bwMode="auto">
            <a:xfrm>
              <a:off x="1698" y="3315"/>
              <a:ext cx="30" cy="78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13 h 13"/>
                <a:gd name="T4" fmla="*/ 0 w 5"/>
                <a:gd name="T5" fmla="*/ 1 h 13"/>
                <a:gd name="T6" fmla="*/ 5 w 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13"/>
                  </a:lnTo>
                  <a:lnTo>
                    <a:pt x="0" y="1"/>
                  </a:lnTo>
                  <a:lnTo>
                    <a:pt x="5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0" name="Freeform 562"/>
            <p:cNvSpPr>
              <a:spLocks/>
            </p:cNvSpPr>
            <p:nvPr/>
          </p:nvSpPr>
          <p:spPr bwMode="auto">
            <a:xfrm>
              <a:off x="1716" y="3315"/>
              <a:ext cx="18" cy="84"/>
            </a:xfrm>
            <a:custGeom>
              <a:avLst/>
              <a:gdLst>
                <a:gd name="T0" fmla="*/ 0 w 3"/>
                <a:gd name="T1" fmla="*/ 13 h 14"/>
                <a:gd name="T2" fmla="*/ 0 w 3"/>
                <a:gd name="T3" fmla="*/ 13 h 14"/>
                <a:gd name="T4" fmla="*/ 2 w 3"/>
                <a:gd name="T5" fmla="*/ 0 h 14"/>
                <a:gd name="T6" fmla="*/ 3 w 3"/>
                <a:gd name="T7" fmla="*/ 0 h 14"/>
                <a:gd name="T8" fmla="*/ 0 w 3"/>
                <a:gd name="T9" fmla="*/ 13 h 14"/>
                <a:gd name="T10" fmla="*/ 0 w 3"/>
                <a:gd name="T11" fmla="*/ 14 h 14"/>
                <a:gd name="T12" fmla="*/ 0 w 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3"/>
                  </a:moveTo>
                  <a:lnTo>
                    <a:pt x="0" y="13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1" name="Freeform 563"/>
            <p:cNvSpPr>
              <a:spLocks/>
            </p:cNvSpPr>
            <p:nvPr/>
          </p:nvSpPr>
          <p:spPr bwMode="auto">
            <a:xfrm>
              <a:off x="1692" y="3315"/>
              <a:ext cx="24" cy="84"/>
            </a:xfrm>
            <a:custGeom>
              <a:avLst/>
              <a:gdLst>
                <a:gd name="T0" fmla="*/ 1 w 4"/>
                <a:gd name="T1" fmla="*/ 1 h 14"/>
                <a:gd name="T2" fmla="*/ 1 w 4"/>
                <a:gd name="T3" fmla="*/ 0 h 14"/>
                <a:gd name="T4" fmla="*/ 4 w 4"/>
                <a:gd name="T5" fmla="*/ 13 h 14"/>
                <a:gd name="T6" fmla="*/ 4 w 4"/>
                <a:gd name="T7" fmla="*/ 14 h 14"/>
                <a:gd name="T8" fmla="*/ 0 w 4"/>
                <a:gd name="T9" fmla="*/ 1 h 14"/>
                <a:gd name="T10" fmla="*/ 1 w 4"/>
                <a:gd name="T11" fmla="*/ 0 h 14"/>
                <a:gd name="T12" fmla="*/ 1 w 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1" y="1"/>
                  </a:moveTo>
                  <a:lnTo>
                    <a:pt x="1" y="0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2" name="Freeform 564"/>
            <p:cNvSpPr>
              <a:spLocks/>
            </p:cNvSpPr>
            <p:nvPr/>
          </p:nvSpPr>
          <p:spPr bwMode="auto">
            <a:xfrm>
              <a:off x="1698" y="3315"/>
              <a:ext cx="36" cy="6"/>
            </a:xfrm>
            <a:custGeom>
              <a:avLst/>
              <a:gdLst>
                <a:gd name="T0" fmla="*/ 5 w 6"/>
                <a:gd name="T1" fmla="*/ 0 h 1"/>
                <a:gd name="T2" fmla="*/ 5 w 6"/>
                <a:gd name="T3" fmla="*/ 1 h 1"/>
                <a:gd name="T4" fmla="*/ 0 w 6"/>
                <a:gd name="T5" fmla="*/ 1 h 1"/>
                <a:gd name="T6" fmla="*/ 0 w 6"/>
                <a:gd name="T7" fmla="*/ 0 h 1"/>
                <a:gd name="T8" fmla="*/ 5 w 6"/>
                <a:gd name="T9" fmla="*/ 0 h 1"/>
                <a:gd name="T10" fmla="*/ 6 w 6"/>
                <a:gd name="T11" fmla="*/ 0 h 1"/>
                <a:gd name="T12" fmla="*/ 5 w 6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5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3" name="Freeform 565"/>
            <p:cNvSpPr>
              <a:spLocks/>
            </p:cNvSpPr>
            <p:nvPr/>
          </p:nvSpPr>
          <p:spPr bwMode="auto">
            <a:xfrm>
              <a:off x="1668" y="2925"/>
              <a:ext cx="72" cy="402"/>
            </a:xfrm>
            <a:custGeom>
              <a:avLst/>
              <a:gdLst>
                <a:gd name="T0" fmla="*/ 3 w 12"/>
                <a:gd name="T1" fmla="*/ 0 h 67"/>
                <a:gd name="T2" fmla="*/ 0 w 12"/>
                <a:gd name="T3" fmla="*/ 2 h 67"/>
                <a:gd name="T4" fmla="*/ 9 w 12"/>
                <a:gd name="T5" fmla="*/ 67 h 67"/>
                <a:gd name="T6" fmla="*/ 12 w 12"/>
                <a:gd name="T7" fmla="*/ 66 h 67"/>
                <a:gd name="T8" fmla="*/ 3 w 1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7">
                  <a:moveTo>
                    <a:pt x="3" y="0"/>
                  </a:moveTo>
                  <a:lnTo>
                    <a:pt x="0" y="2"/>
                  </a:lnTo>
                  <a:lnTo>
                    <a:pt x="9" y="67"/>
                  </a:lnTo>
                  <a:lnTo>
                    <a:pt x="12" y="66"/>
                  </a:lnTo>
                  <a:lnTo>
                    <a:pt x="3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4" name="Freeform 566"/>
            <p:cNvSpPr>
              <a:spLocks/>
            </p:cNvSpPr>
            <p:nvPr/>
          </p:nvSpPr>
          <p:spPr bwMode="auto">
            <a:xfrm>
              <a:off x="1668" y="2925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0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5" name="Freeform 567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6" name="Freeform 568"/>
            <p:cNvSpPr>
              <a:spLocks/>
            </p:cNvSpPr>
            <p:nvPr/>
          </p:nvSpPr>
          <p:spPr bwMode="auto">
            <a:xfrm>
              <a:off x="1722" y="3315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0 w 4"/>
                <a:gd name="T5" fmla="*/ 2 h 2"/>
                <a:gd name="T6" fmla="*/ 0 w 4"/>
                <a:gd name="T7" fmla="*/ 2 h 2"/>
                <a:gd name="T8" fmla="*/ 3 w 4"/>
                <a:gd name="T9" fmla="*/ 0 h 2"/>
                <a:gd name="T10" fmla="*/ 3 w 4"/>
                <a:gd name="T11" fmla="*/ 1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7" name="Freeform 569"/>
            <p:cNvSpPr>
              <a:spLocks/>
            </p:cNvSpPr>
            <p:nvPr/>
          </p:nvSpPr>
          <p:spPr bwMode="auto">
            <a:xfrm>
              <a:off x="1686" y="2925"/>
              <a:ext cx="60" cy="396"/>
            </a:xfrm>
            <a:custGeom>
              <a:avLst/>
              <a:gdLst>
                <a:gd name="T0" fmla="*/ 0 w 10"/>
                <a:gd name="T1" fmla="*/ 0 h 66"/>
                <a:gd name="T2" fmla="*/ 1 w 10"/>
                <a:gd name="T3" fmla="*/ 0 h 66"/>
                <a:gd name="T4" fmla="*/ 10 w 10"/>
                <a:gd name="T5" fmla="*/ 66 h 66"/>
                <a:gd name="T6" fmla="*/ 9 w 10"/>
                <a:gd name="T7" fmla="*/ 66 h 66"/>
                <a:gd name="T8" fmla="*/ 0 w 10"/>
                <a:gd name="T9" fmla="*/ 0 h 66"/>
                <a:gd name="T10" fmla="*/ 0 w 10"/>
                <a:gd name="T11" fmla="*/ 0 h 66"/>
                <a:gd name="T12" fmla="*/ 0 w 1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6">
                  <a:moveTo>
                    <a:pt x="0" y="0"/>
                  </a:moveTo>
                  <a:lnTo>
                    <a:pt x="1" y="0"/>
                  </a:lnTo>
                  <a:lnTo>
                    <a:pt x="10" y="66"/>
                  </a:lnTo>
                  <a:lnTo>
                    <a:pt x="9" y="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8" name="Freeform 570"/>
            <p:cNvSpPr>
              <a:spLocks/>
            </p:cNvSpPr>
            <p:nvPr/>
          </p:nvSpPr>
          <p:spPr bwMode="auto">
            <a:xfrm>
              <a:off x="1644" y="2937"/>
              <a:ext cx="78" cy="390"/>
            </a:xfrm>
            <a:custGeom>
              <a:avLst/>
              <a:gdLst>
                <a:gd name="T0" fmla="*/ 0 w 13"/>
                <a:gd name="T1" fmla="*/ 1 h 65"/>
                <a:gd name="T2" fmla="*/ 4 w 13"/>
                <a:gd name="T3" fmla="*/ 0 h 65"/>
                <a:gd name="T4" fmla="*/ 13 w 13"/>
                <a:gd name="T5" fmla="*/ 65 h 65"/>
                <a:gd name="T6" fmla="*/ 7 w 13"/>
                <a:gd name="T7" fmla="*/ 65 h 65"/>
                <a:gd name="T8" fmla="*/ 0 w 13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5">
                  <a:moveTo>
                    <a:pt x="0" y="1"/>
                  </a:moveTo>
                  <a:lnTo>
                    <a:pt x="4" y="0"/>
                  </a:lnTo>
                  <a:lnTo>
                    <a:pt x="13" y="65"/>
                  </a:lnTo>
                  <a:lnTo>
                    <a:pt x="7" y="65"/>
                  </a:lnTo>
                  <a:lnTo>
                    <a:pt x="0" y="1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099" name="Freeform 571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0 w 4"/>
                <a:gd name="T5" fmla="*/ 3 h 3"/>
                <a:gd name="T6" fmla="*/ 0 w 4"/>
                <a:gd name="T7" fmla="*/ 2 h 3"/>
                <a:gd name="T8" fmla="*/ 4 w 4"/>
                <a:gd name="T9" fmla="*/ 0 h 3"/>
                <a:gd name="T10" fmla="*/ 4 w 4"/>
                <a:gd name="T11" fmla="*/ 0 h 3"/>
                <a:gd name="T12" fmla="*/ 4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0" name="Freeform 572"/>
            <p:cNvSpPr>
              <a:spLocks/>
            </p:cNvSpPr>
            <p:nvPr/>
          </p:nvSpPr>
          <p:spPr bwMode="auto">
            <a:xfrm>
              <a:off x="1668" y="2931"/>
              <a:ext cx="54" cy="396"/>
            </a:xfrm>
            <a:custGeom>
              <a:avLst/>
              <a:gdLst>
                <a:gd name="T0" fmla="*/ 9 w 9"/>
                <a:gd name="T1" fmla="*/ 66 h 66"/>
                <a:gd name="T2" fmla="*/ 8 w 9"/>
                <a:gd name="T3" fmla="*/ 66 h 66"/>
                <a:gd name="T4" fmla="*/ 0 w 9"/>
                <a:gd name="T5" fmla="*/ 1 h 66"/>
                <a:gd name="T6" fmla="*/ 0 w 9"/>
                <a:gd name="T7" fmla="*/ 0 h 66"/>
                <a:gd name="T8" fmla="*/ 9 w 9"/>
                <a:gd name="T9" fmla="*/ 66 h 66"/>
                <a:gd name="T10" fmla="*/ 9 w 9"/>
                <a:gd name="T11" fmla="*/ 66 h 66"/>
                <a:gd name="T12" fmla="*/ 9 w 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6">
                  <a:moveTo>
                    <a:pt x="9" y="66"/>
                  </a:moveTo>
                  <a:lnTo>
                    <a:pt x="8" y="66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1" name="Freeform 573"/>
            <p:cNvSpPr>
              <a:spLocks/>
            </p:cNvSpPr>
            <p:nvPr/>
          </p:nvSpPr>
          <p:spPr bwMode="auto">
            <a:xfrm>
              <a:off x="1680" y="3321"/>
              <a:ext cx="42" cy="6"/>
            </a:xfrm>
            <a:custGeom>
              <a:avLst/>
              <a:gdLst>
                <a:gd name="T0" fmla="*/ 1 w 7"/>
                <a:gd name="T1" fmla="*/ 1 h 1"/>
                <a:gd name="T2" fmla="*/ 1 w 7"/>
                <a:gd name="T3" fmla="*/ 0 h 1"/>
                <a:gd name="T4" fmla="*/ 7 w 7"/>
                <a:gd name="T5" fmla="*/ 1 h 1"/>
                <a:gd name="T6" fmla="*/ 7 w 7"/>
                <a:gd name="T7" fmla="*/ 1 h 1"/>
                <a:gd name="T8" fmla="*/ 1 w 7"/>
                <a:gd name="T9" fmla="*/ 1 h 1"/>
                <a:gd name="T10" fmla="*/ 0 w 7"/>
                <a:gd name="T11" fmla="*/ 1 h 1"/>
                <a:gd name="T12" fmla="*/ 1 w 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">
                  <a:moveTo>
                    <a:pt x="1" y="1"/>
                  </a:moveTo>
                  <a:lnTo>
                    <a:pt x="1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2" name="Freeform 574"/>
            <p:cNvSpPr>
              <a:spLocks/>
            </p:cNvSpPr>
            <p:nvPr/>
          </p:nvSpPr>
          <p:spPr bwMode="auto">
            <a:xfrm>
              <a:off x="1638" y="2943"/>
              <a:ext cx="48" cy="384"/>
            </a:xfrm>
            <a:custGeom>
              <a:avLst/>
              <a:gdLst>
                <a:gd name="T0" fmla="*/ 1 w 8"/>
                <a:gd name="T1" fmla="*/ 1 h 64"/>
                <a:gd name="T2" fmla="*/ 1 w 8"/>
                <a:gd name="T3" fmla="*/ 0 h 64"/>
                <a:gd name="T4" fmla="*/ 8 w 8"/>
                <a:gd name="T5" fmla="*/ 64 h 64"/>
                <a:gd name="T6" fmla="*/ 7 w 8"/>
                <a:gd name="T7" fmla="*/ 64 h 64"/>
                <a:gd name="T8" fmla="*/ 0 w 8"/>
                <a:gd name="T9" fmla="*/ 0 h 64"/>
                <a:gd name="T10" fmla="*/ 1 w 8"/>
                <a:gd name="T11" fmla="*/ 0 h 64"/>
                <a:gd name="T12" fmla="*/ 1 w 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">
                  <a:moveTo>
                    <a:pt x="1" y="1"/>
                  </a:moveTo>
                  <a:lnTo>
                    <a:pt x="1" y="0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3" name="Freeform 575"/>
            <p:cNvSpPr>
              <a:spLocks/>
            </p:cNvSpPr>
            <p:nvPr/>
          </p:nvSpPr>
          <p:spPr bwMode="auto">
            <a:xfrm>
              <a:off x="1584" y="2817"/>
              <a:ext cx="186" cy="126"/>
            </a:xfrm>
            <a:custGeom>
              <a:avLst/>
              <a:gdLst>
                <a:gd name="T0" fmla="*/ 24 w 31"/>
                <a:gd name="T1" fmla="*/ 15 h 21"/>
                <a:gd name="T2" fmla="*/ 25 w 31"/>
                <a:gd name="T3" fmla="*/ 15 h 21"/>
                <a:gd name="T4" fmla="*/ 26 w 31"/>
                <a:gd name="T5" fmla="*/ 15 h 21"/>
                <a:gd name="T6" fmla="*/ 28 w 31"/>
                <a:gd name="T7" fmla="*/ 14 h 21"/>
                <a:gd name="T8" fmla="*/ 29 w 31"/>
                <a:gd name="T9" fmla="*/ 13 h 21"/>
                <a:gd name="T10" fmla="*/ 30 w 31"/>
                <a:gd name="T11" fmla="*/ 12 h 21"/>
                <a:gd name="T12" fmla="*/ 31 w 31"/>
                <a:gd name="T13" fmla="*/ 10 h 21"/>
                <a:gd name="T14" fmla="*/ 31 w 31"/>
                <a:gd name="T15" fmla="*/ 9 h 21"/>
                <a:gd name="T16" fmla="*/ 31 w 31"/>
                <a:gd name="T17" fmla="*/ 5 h 21"/>
                <a:gd name="T18" fmla="*/ 29 w 31"/>
                <a:gd name="T19" fmla="*/ 3 h 21"/>
                <a:gd name="T20" fmla="*/ 26 w 31"/>
                <a:gd name="T21" fmla="*/ 1 h 21"/>
                <a:gd name="T22" fmla="*/ 24 w 31"/>
                <a:gd name="T23" fmla="*/ 0 h 21"/>
                <a:gd name="T24" fmla="*/ 21 w 31"/>
                <a:gd name="T25" fmla="*/ 0 h 21"/>
                <a:gd name="T26" fmla="*/ 19 w 31"/>
                <a:gd name="T27" fmla="*/ 0 h 21"/>
                <a:gd name="T28" fmla="*/ 16 w 31"/>
                <a:gd name="T29" fmla="*/ 0 h 21"/>
                <a:gd name="T30" fmla="*/ 14 w 31"/>
                <a:gd name="T31" fmla="*/ 1 h 21"/>
                <a:gd name="T32" fmla="*/ 11 w 31"/>
                <a:gd name="T33" fmla="*/ 2 h 21"/>
                <a:gd name="T34" fmla="*/ 9 w 31"/>
                <a:gd name="T35" fmla="*/ 3 h 21"/>
                <a:gd name="T36" fmla="*/ 7 w 31"/>
                <a:gd name="T37" fmla="*/ 4 h 21"/>
                <a:gd name="T38" fmla="*/ 5 w 31"/>
                <a:gd name="T39" fmla="*/ 6 h 21"/>
                <a:gd name="T40" fmla="*/ 1 w 31"/>
                <a:gd name="T41" fmla="*/ 10 h 21"/>
                <a:gd name="T42" fmla="*/ 0 w 31"/>
                <a:gd name="T43" fmla="*/ 14 h 21"/>
                <a:gd name="T44" fmla="*/ 2 w 31"/>
                <a:gd name="T45" fmla="*/ 17 h 21"/>
                <a:gd name="T46" fmla="*/ 5 w 31"/>
                <a:gd name="T47" fmla="*/ 19 h 21"/>
                <a:gd name="T48" fmla="*/ 7 w 31"/>
                <a:gd name="T49" fmla="*/ 20 h 21"/>
                <a:gd name="T50" fmla="*/ 10 w 31"/>
                <a:gd name="T51" fmla="*/ 21 h 21"/>
                <a:gd name="T52" fmla="*/ 11 w 31"/>
                <a:gd name="T53" fmla="*/ 21 h 21"/>
                <a:gd name="T54" fmla="*/ 13 w 31"/>
                <a:gd name="T55" fmla="*/ 20 h 21"/>
                <a:gd name="T56" fmla="*/ 14 w 31"/>
                <a:gd name="T57" fmla="*/ 20 h 21"/>
                <a:gd name="T58" fmla="*/ 15 w 31"/>
                <a:gd name="T59" fmla="*/ 19 h 21"/>
                <a:gd name="T60" fmla="*/ 16 w 31"/>
                <a:gd name="T61" fmla="*/ 18 h 21"/>
                <a:gd name="T62" fmla="*/ 17 w 31"/>
                <a:gd name="T63" fmla="*/ 18 h 21"/>
                <a:gd name="T64" fmla="*/ 15 w 31"/>
                <a:gd name="T65" fmla="*/ 18 h 21"/>
                <a:gd name="T66" fmla="*/ 13 w 31"/>
                <a:gd name="T67" fmla="*/ 17 h 21"/>
                <a:gd name="T68" fmla="*/ 11 w 31"/>
                <a:gd name="T69" fmla="*/ 17 h 21"/>
                <a:gd name="T70" fmla="*/ 8 w 31"/>
                <a:gd name="T71" fmla="*/ 15 h 21"/>
                <a:gd name="T72" fmla="*/ 6 w 31"/>
                <a:gd name="T73" fmla="*/ 12 h 21"/>
                <a:gd name="T74" fmla="*/ 6 w 31"/>
                <a:gd name="T75" fmla="*/ 10 h 21"/>
                <a:gd name="T76" fmla="*/ 6 w 31"/>
                <a:gd name="T77" fmla="*/ 8 h 21"/>
                <a:gd name="T78" fmla="*/ 7 w 31"/>
                <a:gd name="T79" fmla="*/ 7 h 21"/>
                <a:gd name="T80" fmla="*/ 9 w 31"/>
                <a:gd name="T81" fmla="*/ 5 h 21"/>
                <a:gd name="T82" fmla="*/ 10 w 31"/>
                <a:gd name="T83" fmla="*/ 4 h 21"/>
                <a:gd name="T84" fmla="*/ 12 w 31"/>
                <a:gd name="T85" fmla="*/ 3 h 21"/>
                <a:gd name="T86" fmla="*/ 15 w 31"/>
                <a:gd name="T87" fmla="*/ 2 h 21"/>
                <a:gd name="T88" fmla="*/ 18 w 31"/>
                <a:gd name="T89" fmla="*/ 2 h 21"/>
                <a:gd name="T90" fmla="*/ 21 w 31"/>
                <a:gd name="T91" fmla="*/ 3 h 21"/>
                <a:gd name="T92" fmla="*/ 23 w 31"/>
                <a:gd name="T93" fmla="*/ 5 h 21"/>
                <a:gd name="T94" fmla="*/ 25 w 31"/>
                <a:gd name="T95" fmla="*/ 9 h 21"/>
                <a:gd name="T96" fmla="*/ 25 w 31"/>
                <a:gd name="T97" fmla="*/ 11 h 21"/>
                <a:gd name="T98" fmla="*/ 24 w 31"/>
                <a:gd name="T99" fmla="*/ 13 h 21"/>
                <a:gd name="T100" fmla="*/ 23 w 31"/>
                <a:gd name="T10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21">
                  <a:moveTo>
                    <a:pt x="23" y="15"/>
                  </a:move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4" name="Freeform 576"/>
            <p:cNvSpPr>
              <a:spLocks/>
            </p:cNvSpPr>
            <p:nvPr/>
          </p:nvSpPr>
          <p:spPr bwMode="auto">
            <a:xfrm>
              <a:off x="1722" y="2901"/>
              <a:ext cx="24" cy="12"/>
            </a:xfrm>
            <a:custGeom>
              <a:avLst/>
              <a:gdLst>
                <a:gd name="T0" fmla="*/ 4 w 4"/>
                <a:gd name="T1" fmla="*/ 1 h 2"/>
                <a:gd name="T2" fmla="*/ 4 w 4"/>
                <a:gd name="T3" fmla="*/ 1 h 2"/>
                <a:gd name="T4" fmla="*/ 4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1 h 2"/>
                <a:gd name="T12" fmla="*/ 3 w 4"/>
                <a:gd name="T13" fmla="*/ 1 h 2"/>
                <a:gd name="T14" fmla="*/ 2 w 4"/>
                <a:gd name="T15" fmla="*/ 1 h 2"/>
                <a:gd name="T16" fmla="*/ 2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2 w 4"/>
                <a:gd name="T23" fmla="*/ 1 h 2"/>
                <a:gd name="T24" fmla="*/ 1 w 4"/>
                <a:gd name="T25" fmla="*/ 1 h 2"/>
                <a:gd name="T26" fmla="*/ 1 w 4"/>
                <a:gd name="T27" fmla="*/ 1 h 2"/>
                <a:gd name="T28" fmla="*/ 1 w 4"/>
                <a:gd name="T29" fmla="*/ 2 h 2"/>
                <a:gd name="T30" fmla="*/ 1 w 4"/>
                <a:gd name="T31" fmla="*/ 2 h 2"/>
                <a:gd name="T32" fmla="*/ 0 w 4"/>
                <a:gd name="T33" fmla="*/ 2 h 2"/>
                <a:gd name="T34" fmla="*/ 0 w 4"/>
                <a:gd name="T35" fmla="*/ 2 h 2"/>
                <a:gd name="T36" fmla="*/ 0 w 4"/>
                <a:gd name="T37" fmla="*/ 1 h 2"/>
                <a:gd name="T38" fmla="*/ 0 w 4"/>
                <a:gd name="T39" fmla="*/ 1 h 2"/>
                <a:gd name="T40" fmla="*/ 0 w 4"/>
                <a:gd name="T41" fmla="*/ 1 h 2"/>
                <a:gd name="T42" fmla="*/ 1 w 4"/>
                <a:gd name="T43" fmla="*/ 1 h 2"/>
                <a:gd name="T44" fmla="*/ 1 w 4"/>
                <a:gd name="T45" fmla="*/ 1 h 2"/>
                <a:gd name="T46" fmla="*/ 1 w 4"/>
                <a:gd name="T47" fmla="*/ 1 h 2"/>
                <a:gd name="T48" fmla="*/ 1 w 4"/>
                <a:gd name="T49" fmla="*/ 1 h 2"/>
                <a:gd name="T50" fmla="*/ 2 w 4"/>
                <a:gd name="T51" fmla="*/ 0 h 2"/>
                <a:gd name="T52" fmla="*/ 2 w 4"/>
                <a:gd name="T53" fmla="*/ 0 h 2"/>
                <a:gd name="T54" fmla="*/ 2 w 4"/>
                <a:gd name="T55" fmla="*/ 0 h 2"/>
                <a:gd name="T56" fmla="*/ 2 w 4"/>
                <a:gd name="T57" fmla="*/ 0 h 2"/>
                <a:gd name="T58" fmla="*/ 3 w 4"/>
                <a:gd name="T59" fmla="*/ 0 h 2"/>
                <a:gd name="T60" fmla="*/ 3 w 4"/>
                <a:gd name="T61" fmla="*/ 0 h 2"/>
                <a:gd name="T62" fmla="*/ 3 w 4"/>
                <a:gd name="T63" fmla="*/ 0 h 2"/>
                <a:gd name="T64" fmla="*/ 3 w 4"/>
                <a:gd name="T65" fmla="*/ 0 h 2"/>
                <a:gd name="T66" fmla="*/ 3 w 4"/>
                <a:gd name="T67" fmla="*/ 0 h 2"/>
                <a:gd name="T68" fmla="*/ 4 w 4"/>
                <a:gd name="T69" fmla="*/ 0 h 2"/>
                <a:gd name="T70" fmla="*/ 4 w 4"/>
                <a:gd name="T71" fmla="*/ 0 h 2"/>
                <a:gd name="T72" fmla="*/ 4 w 4"/>
                <a:gd name="T7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5" name="Freeform 577"/>
            <p:cNvSpPr>
              <a:spLocks/>
            </p:cNvSpPr>
            <p:nvPr/>
          </p:nvSpPr>
          <p:spPr bwMode="auto">
            <a:xfrm>
              <a:off x="1746" y="2895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2 h 2"/>
                <a:gd name="T18" fmla="*/ 0 w 3"/>
                <a:gd name="T19" fmla="*/ 2 h 2"/>
                <a:gd name="T20" fmla="*/ 0 w 3"/>
                <a:gd name="T21" fmla="*/ 1 h 2"/>
                <a:gd name="T22" fmla="*/ 0 w 3"/>
                <a:gd name="T23" fmla="*/ 1 h 2"/>
                <a:gd name="T24" fmla="*/ 0 w 3"/>
                <a:gd name="T25" fmla="*/ 1 h 2"/>
                <a:gd name="T26" fmla="*/ 1 w 3"/>
                <a:gd name="T27" fmla="*/ 1 h 2"/>
                <a:gd name="T28" fmla="*/ 1 w 3"/>
                <a:gd name="T29" fmla="*/ 0 h 2"/>
                <a:gd name="T30" fmla="*/ 1 w 3"/>
                <a:gd name="T31" fmla="*/ 0 h 2"/>
                <a:gd name="T32" fmla="*/ 1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0 h 2"/>
                <a:gd name="T40" fmla="*/ 3 w 3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6" name="Freeform 578"/>
            <p:cNvSpPr>
              <a:spLocks/>
            </p:cNvSpPr>
            <p:nvPr/>
          </p:nvSpPr>
          <p:spPr bwMode="auto">
            <a:xfrm>
              <a:off x="1758" y="2865"/>
              <a:ext cx="18" cy="30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3 w 3"/>
                <a:gd name="T5" fmla="*/ 1 h 5"/>
                <a:gd name="T6" fmla="*/ 3 w 3"/>
                <a:gd name="T7" fmla="*/ 1 h 5"/>
                <a:gd name="T8" fmla="*/ 3 w 3"/>
                <a:gd name="T9" fmla="*/ 1 h 5"/>
                <a:gd name="T10" fmla="*/ 3 w 3"/>
                <a:gd name="T11" fmla="*/ 2 h 5"/>
                <a:gd name="T12" fmla="*/ 2 w 3"/>
                <a:gd name="T13" fmla="*/ 2 h 5"/>
                <a:gd name="T14" fmla="*/ 2 w 3"/>
                <a:gd name="T15" fmla="*/ 2 h 5"/>
                <a:gd name="T16" fmla="*/ 2 w 3"/>
                <a:gd name="T17" fmla="*/ 3 h 5"/>
                <a:gd name="T18" fmla="*/ 2 w 3"/>
                <a:gd name="T19" fmla="*/ 3 h 5"/>
                <a:gd name="T20" fmla="*/ 2 w 3"/>
                <a:gd name="T21" fmla="*/ 3 h 5"/>
                <a:gd name="T22" fmla="*/ 2 w 3"/>
                <a:gd name="T23" fmla="*/ 4 h 5"/>
                <a:gd name="T24" fmla="*/ 2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1 w 3"/>
                <a:gd name="T31" fmla="*/ 5 h 5"/>
                <a:gd name="T32" fmla="*/ 1 w 3"/>
                <a:gd name="T33" fmla="*/ 5 h 5"/>
                <a:gd name="T34" fmla="*/ 1 w 3"/>
                <a:gd name="T35" fmla="*/ 5 h 5"/>
                <a:gd name="T36" fmla="*/ 0 w 3"/>
                <a:gd name="T37" fmla="*/ 5 h 5"/>
                <a:gd name="T38" fmla="*/ 0 w 3"/>
                <a:gd name="T39" fmla="*/ 5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3 h 5"/>
                <a:gd name="T50" fmla="*/ 1 w 3"/>
                <a:gd name="T51" fmla="*/ 3 h 5"/>
                <a:gd name="T52" fmla="*/ 1 w 3"/>
                <a:gd name="T53" fmla="*/ 3 h 5"/>
                <a:gd name="T54" fmla="*/ 1 w 3"/>
                <a:gd name="T55" fmla="*/ 2 h 5"/>
                <a:gd name="T56" fmla="*/ 2 w 3"/>
                <a:gd name="T57" fmla="*/ 2 h 5"/>
                <a:gd name="T58" fmla="*/ 2 w 3"/>
                <a:gd name="T59" fmla="*/ 2 h 5"/>
                <a:gd name="T60" fmla="*/ 2 w 3"/>
                <a:gd name="T61" fmla="*/ 1 h 5"/>
                <a:gd name="T62" fmla="*/ 2 w 3"/>
                <a:gd name="T63" fmla="*/ 1 h 5"/>
                <a:gd name="T64" fmla="*/ 2 w 3"/>
                <a:gd name="T65" fmla="*/ 1 h 5"/>
                <a:gd name="T66" fmla="*/ 2 w 3"/>
                <a:gd name="T67" fmla="*/ 1 h 5"/>
                <a:gd name="T68" fmla="*/ 2 w 3"/>
                <a:gd name="T69" fmla="*/ 0 h 5"/>
                <a:gd name="T70" fmla="*/ 2 w 3"/>
                <a:gd name="T71" fmla="*/ 0 h 5"/>
                <a:gd name="T72" fmla="*/ 3 w 3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7" name="Freeform 579"/>
            <p:cNvSpPr>
              <a:spLocks/>
            </p:cNvSpPr>
            <p:nvPr/>
          </p:nvSpPr>
          <p:spPr bwMode="auto">
            <a:xfrm>
              <a:off x="1758" y="2835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1 w 3"/>
                <a:gd name="T7" fmla="*/ 1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3 h 5"/>
                <a:gd name="T14" fmla="*/ 2 w 3"/>
                <a:gd name="T15" fmla="*/ 4 h 5"/>
                <a:gd name="T16" fmla="*/ 3 w 3"/>
                <a:gd name="T17" fmla="*/ 5 h 5"/>
                <a:gd name="T18" fmla="*/ 3 w 3"/>
                <a:gd name="T19" fmla="*/ 5 h 5"/>
                <a:gd name="T20" fmla="*/ 2 w 3"/>
                <a:gd name="T21" fmla="*/ 5 h 5"/>
                <a:gd name="T22" fmla="*/ 2 w 3"/>
                <a:gd name="T23" fmla="*/ 5 h 5"/>
                <a:gd name="T24" fmla="*/ 2 w 3"/>
                <a:gd name="T25" fmla="*/ 4 h 5"/>
                <a:gd name="T26" fmla="*/ 2 w 3"/>
                <a:gd name="T27" fmla="*/ 3 h 5"/>
                <a:gd name="T28" fmla="*/ 1 w 3"/>
                <a:gd name="T29" fmla="*/ 3 h 5"/>
                <a:gd name="T30" fmla="*/ 1 w 3"/>
                <a:gd name="T31" fmla="*/ 2 h 5"/>
                <a:gd name="T32" fmla="*/ 1 w 3"/>
                <a:gd name="T33" fmla="*/ 1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0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8" name="Freeform 580"/>
            <p:cNvSpPr>
              <a:spLocks/>
            </p:cNvSpPr>
            <p:nvPr/>
          </p:nvSpPr>
          <p:spPr bwMode="auto">
            <a:xfrm>
              <a:off x="1710" y="2817"/>
              <a:ext cx="48" cy="18"/>
            </a:xfrm>
            <a:custGeom>
              <a:avLst/>
              <a:gdLst>
                <a:gd name="T0" fmla="*/ 1 w 8"/>
                <a:gd name="T1" fmla="*/ 0 h 3"/>
                <a:gd name="T2" fmla="*/ 1 w 8"/>
                <a:gd name="T3" fmla="*/ 0 h 3"/>
                <a:gd name="T4" fmla="*/ 1 w 8"/>
                <a:gd name="T5" fmla="*/ 0 h 3"/>
                <a:gd name="T6" fmla="*/ 1 w 8"/>
                <a:gd name="T7" fmla="*/ 0 h 3"/>
                <a:gd name="T8" fmla="*/ 2 w 8"/>
                <a:gd name="T9" fmla="*/ 0 h 3"/>
                <a:gd name="T10" fmla="*/ 3 w 8"/>
                <a:gd name="T11" fmla="*/ 0 h 3"/>
                <a:gd name="T12" fmla="*/ 3 w 8"/>
                <a:gd name="T13" fmla="*/ 0 h 3"/>
                <a:gd name="T14" fmla="*/ 4 w 8"/>
                <a:gd name="T15" fmla="*/ 0 h 3"/>
                <a:gd name="T16" fmla="*/ 4 w 8"/>
                <a:gd name="T17" fmla="*/ 0 h 3"/>
                <a:gd name="T18" fmla="*/ 5 w 8"/>
                <a:gd name="T19" fmla="*/ 1 h 3"/>
                <a:gd name="T20" fmla="*/ 5 w 8"/>
                <a:gd name="T21" fmla="*/ 1 h 3"/>
                <a:gd name="T22" fmla="*/ 6 w 8"/>
                <a:gd name="T23" fmla="*/ 1 h 3"/>
                <a:gd name="T24" fmla="*/ 6 w 8"/>
                <a:gd name="T25" fmla="*/ 1 h 3"/>
                <a:gd name="T26" fmla="*/ 7 w 8"/>
                <a:gd name="T27" fmla="*/ 1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2 h 3"/>
                <a:gd name="T34" fmla="*/ 8 w 8"/>
                <a:gd name="T35" fmla="*/ 3 h 3"/>
                <a:gd name="T36" fmla="*/ 8 w 8"/>
                <a:gd name="T37" fmla="*/ 3 h 3"/>
                <a:gd name="T38" fmla="*/ 7 w 8"/>
                <a:gd name="T39" fmla="*/ 3 h 3"/>
                <a:gd name="T40" fmla="*/ 7 w 8"/>
                <a:gd name="T41" fmla="*/ 3 h 3"/>
                <a:gd name="T42" fmla="*/ 7 w 8"/>
                <a:gd name="T43" fmla="*/ 2 h 3"/>
                <a:gd name="T44" fmla="*/ 6 w 8"/>
                <a:gd name="T45" fmla="*/ 2 h 3"/>
                <a:gd name="T46" fmla="*/ 6 w 8"/>
                <a:gd name="T47" fmla="*/ 2 h 3"/>
                <a:gd name="T48" fmla="*/ 5 w 8"/>
                <a:gd name="T49" fmla="*/ 2 h 3"/>
                <a:gd name="T50" fmla="*/ 5 w 8"/>
                <a:gd name="T51" fmla="*/ 1 h 3"/>
                <a:gd name="T52" fmla="*/ 4 w 8"/>
                <a:gd name="T53" fmla="*/ 1 h 3"/>
                <a:gd name="T54" fmla="*/ 4 w 8"/>
                <a:gd name="T55" fmla="*/ 1 h 3"/>
                <a:gd name="T56" fmla="*/ 3 w 8"/>
                <a:gd name="T57" fmla="*/ 1 h 3"/>
                <a:gd name="T58" fmla="*/ 3 w 8"/>
                <a:gd name="T59" fmla="*/ 1 h 3"/>
                <a:gd name="T60" fmla="*/ 2 w 8"/>
                <a:gd name="T61" fmla="*/ 1 h 3"/>
                <a:gd name="T62" fmla="*/ 2 w 8"/>
                <a:gd name="T63" fmla="*/ 1 h 3"/>
                <a:gd name="T64" fmla="*/ 1 w 8"/>
                <a:gd name="T65" fmla="*/ 1 h 3"/>
                <a:gd name="T66" fmla="*/ 1 w 8"/>
                <a:gd name="T67" fmla="*/ 1 h 3"/>
                <a:gd name="T68" fmla="*/ 0 w 8"/>
                <a:gd name="T69" fmla="*/ 0 h 3"/>
                <a:gd name="T70" fmla="*/ 0 w 8"/>
                <a:gd name="T71" fmla="*/ 0 h 3"/>
                <a:gd name="T72" fmla="*/ 1 w 8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09" name="Freeform 581"/>
            <p:cNvSpPr>
              <a:spLocks/>
            </p:cNvSpPr>
            <p:nvPr/>
          </p:nvSpPr>
          <p:spPr bwMode="auto">
            <a:xfrm>
              <a:off x="1620" y="2811"/>
              <a:ext cx="96" cy="36"/>
            </a:xfrm>
            <a:custGeom>
              <a:avLst/>
              <a:gdLst>
                <a:gd name="T0" fmla="*/ 0 w 16"/>
                <a:gd name="T1" fmla="*/ 5 h 6"/>
                <a:gd name="T2" fmla="*/ 1 w 16"/>
                <a:gd name="T3" fmla="*/ 5 h 6"/>
                <a:gd name="T4" fmla="*/ 1 w 16"/>
                <a:gd name="T5" fmla="*/ 4 h 6"/>
                <a:gd name="T6" fmla="*/ 2 w 16"/>
                <a:gd name="T7" fmla="*/ 4 h 6"/>
                <a:gd name="T8" fmla="*/ 3 w 16"/>
                <a:gd name="T9" fmla="*/ 3 h 6"/>
                <a:gd name="T10" fmla="*/ 4 w 16"/>
                <a:gd name="T11" fmla="*/ 3 h 6"/>
                <a:gd name="T12" fmla="*/ 5 w 16"/>
                <a:gd name="T13" fmla="*/ 2 h 6"/>
                <a:gd name="T14" fmla="*/ 6 w 16"/>
                <a:gd name="T15" fmla="*/ 2 h 6"/>
                <a:gd name="T16" fmla="*/ 7 w 16"/>
                <a:gd name="T17" fmla="*/ 2 h 6"/>
                <a:gd name="T18" fmla="*/ 8 w 16"/>
                <a:gd name="T19" fmla="*/ 1 h 6"/>
                <a:gd name="T20" fmla="*/ 9 w 16"/>
                <a:gd name="T21" fmla="*/ 1 h 6"/>
                <a:gd name="T22" fmla="*/ 10 w 16"/>
                <a:gd name="T23" fmla="*/ 1 h 6"/>
                <a:gd name="T24" fmla="*/ 12 w 16"/>
                <a:gd name="T25" fmla="*/ 1 h 6"/>
                <a:gd name="T26" fmla="*/ 12 w 16"/>
                <a:gd name="T27" fmla="*/ 1 h 6"/>
                <a:gd name="T28" fmla="*/ 14 w 16"/>
                <a:gd name="T29" fmla="*/ 0 h 6"/>
                <a:gd name="T30" fmla="*/ 15 w 16"/>
                <a:gd name="T31" fmla="*/ 1 h 6"/>
                <a:gd name="T32" fmla="*/ 16 w 16"/>
                <a:gd name="T33" fmla="*/ 1 h 6"/>
                <a:gd name="T34" fmla="*/ 15 w 16"/>
                <a:gd name="T35" fmla="*/ 1 h 6"/>
                <a:gd name="T36" fmla="*/ 14 w 16"/>
                <a:gd name="T37" fmla="*/ 1 h 6"/>
                <a:gd name="T38" fmla="*/ 13 w 16"/>
                <a:gd name="T39" fmla="*/ 1 h 6"/>
                <a:gd name="T40" fmla="*/ 12 w 16"/>
                <a:gd name="T41" fmla="*/ 1 h 6"/>
                <a:gd name="T42" fmla="*/ 11 w 16"/>
                <a:gd name="T43" fmla="*/ 2 h 6"/>
                <a:gd name="T44" fmla="*/ 10 w 16"/>
                <a:gd name="T45" fmla="*/ 2 h 6"/>
                <a:gd name="T46" fmla="*/ 9 w 16"/>
                <a:gd name="T47" fmla="*/ 2 h 6"/>
                <a:gd name="T48" fmla="*/ 8 w 16"/>
                <a:gd name="T49" fmla="*/ 2 h 6"/>
                <a:gd name="T50" fmla="*/ 7 w 16"/>
                <a:gd name="T51" fmla="*/ 3 h 6"/>
                <a:gd name="T52" fmla="*/ 6 w 16"/>
                <a:gd name="T53" fmla="*/ 3 h 6"/>
                <a:gd name="T54" fmla="*/ 5 w 16"/>
                <a:gd name="T55" fmla="*/ 3 h 6"/>
                <a:gd name="T56" fmla="*/ 4 w 16"/>
                <a:gd name="T57" fmla="*/ 4 h 6"/>
                <a:gd name="T58" fmla="*/ 3 w 16"/>
                <a:gd name="T59" fmla="*/ 4 h 6"/>
                <a:gd name="T60" fmla="*/ 2 w 16"/>
                <a:gd name="T61" fmla="*/ 5 h 6"/>
                <a:gd name="T62" fmla="*/ 2 w 16"/>
                <a:gd name="T63" fmla="*/ 5 h 6"/>
                <a:gd name="T64" fmla="*/ 1 w 16"/>
                <a:gd name="T65" fmla="*/ 6 h 6"/>
                <a:gd name="T66" fmla="*/ 1 w 16"/>
                <a:gd name="T6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0" name="Freeform 582"/>
            <p:cNvSpPr>
              <a:spLocks/>
            </p:cNvSpPr>
            <p:nvPr/>
          </p:nvSpPr>
          <p:spPr bwMode="auto">
            <a:xfrm>
              <a:off x="1578" y="2841"/>
              <a:ext cx="48" cy="78"/>
            </a:xfrm>
            <a:custGeom>
              <a:avLst/>
              <a:gdLst>
                <a:gd name="T0" fmla="*/ 2 w 8"/>
                <a:gd name="T1" fmla="*/ 13 h 13"/>
                <a:gd name="T2" fmla="*/ 2 w 8"/>
                <a:gd name="T3" fmla="*/ 13 h 13"/>
                <a:gd name="T4" fmla="*/ 1 w 8"/>
                <a:gd name="T5" fmla="*/ 12 h 13"/>
                <a:gd name="T6" fmla="*/ 1 w 8"/>
                <a:gd name="T7" fmla="*/ 11 h 13"/>
                <a:gd name="T8" fmla="*/ 0 w 8"/>
                <a:gd name="T9" fmla="*/ 10 h 13"/>
                <a:gd name="T10" fmla="*/ 1 w 8"/>
                <a:gd name="T11" fmla="*/ 9 h 13"/>
                <a:gd name="T12" fmla="*/ 1 w 8"/>
                <a:gd name="T13" fmla="*/ 8 h 13"/>
                <a:gd name="T14" fmla="*/ 1 w 8"/>
                <a:gd name="T15" fmla="*/ 8 h 13"/>
                <a:gd name="T16" fmla="*/ 1 w 8"/>
                <a:gd name="T17" fmla="*/ 7 h 13"/>
                <a:gd name="T18" fmla="*/ 2 w 8"/>
                <a:gd name="T19" fmla="*/ 6 h 13"/>
                <a:gd name="T20" fmla="*/ 2 w 8"/>
                <a:gd name="T21" fmla="*/ 5 h 13"/>
                <a:gd name="T22" fmla="*/ 3 w 8"/>
                <a:gd name="T23" fmla="*/ 4 h 13"/>
                <a:gd name="T24" fmla="*/ 4 w 8"/>
                <a:gd name="T25" fmla="*/ 3 h 13"/>
                <a:gd name="T26" fmla="*/ 4 w 8"/>
                <a:gd name="T27" fmla="*/ 3 h 13"/>
                <a:gd name="T28" fmla="*/ 5 w 8"/>
                <a:gd name="T29" fmla="*/ 2 h 13"/>
                <a:gd name="T30" fmla="*/ 6 w 8"/>
                <a:gd name="T31" fmla="*/ 1 h 13"/>
                <a:gd name="T32" fmla="*/ 7 w 8"/>
                <a:gd name="T33" fmla="*/ 1 h 13"/>
                <a:gd name="T34" fmla="*/ 7 w 8"/>
                <a:gd name="T35" fmla="*/ 0 h 13"/>
                <a:gd name="T36" fmla="*/ 8 w 8"/>
                <a:gd name="T37" fmla="*/ 1 h 13"/>
                <a:gd name="T38" fmla="*/ 7 w 8"/>
                <a:gd name="T39" fmla="*/ 1 h 13"/>
                <a:gd name="T40" fmla="*/ 6 w 8"/>
                <a:gd name="T41" fmla="*/ 2 h 13"/>
                <a:gd name="T42" fmla="*/ 6 w 8"/>
                <a:gd name="T43" fmla="*/ 3 h 13"/>
                <a:gd name="T44" fmla="*/ 5 w 8"/>
                <a:gd name="T45" fmla="*/ 3 h 13"/>
                <a:gd name="T46" fmla="*/ 4 w 8"/>
                <a:gd name="T47" fmla="*/ 4 h 13"/>
                <a:gd name="T48" fmla="*/ 4 w 8"/>
                <a:gd name="T49" fmla="*/ 5 h 13"/>
                <a:gd name="T50" fmla="*/ 3 w 8"/>
                <a:gd name="T51" fmla="*/ 6 h 13"/>
                <a:gd name="T52" fmla="*/ 3 w 8"/>
                <a:gd name="T53" fmla="*/ 6 h 13"/>
                <a:gd name="T54" fmla="*/ 2 w 8"/>
                <a:gd name="T55" fmla="*/ 7 h 13"/>
                <a:gd name="T56" fmla="*/ 2 w 8"/>
                <a:gd name="T57" fmla="*/ 8 h 13"/>
                <a:gd name="T58" fmla="*/ 1 w 8"/>
                <a:gd name="T59" fmla="*/ 9 h 13"/>
                <a:gd name="T60" fmla="*/ 1 w 8"/>
                <a:gd name="T61" fmla="*/ 9 h 13"/>
                <a:gd name="T62" fmla="*/ 1 w 8"/>
                <a:gd name="T63" fmla="*/ 10 h 13"/>
                <a:gd name="T64" fmla="*/ 1 w 8"/>
                <a:gd name="T65" fmla="*/ 11 h 13"/>
                <a:gd name="T66" fmla="*/ 2 w 8"/>
                <a:gd name="T67" fmla="*/ 11 h 13"/>
                <a:gd name="T68" fmla="*/ 2 w 8"/>
                <a:gd name="T69" fmla="*/ 12 h 13"/>
                <a:gd name="T70" fmla="*/ 2 w 8"/>
                <a:gd name="T71" fmla="*/ 12 h 13"/>
                <a:gd name="T72" fmla="*/ 2 w 8"/>
                <a:gd name="T7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1" name="Freeform 583"/>
            <p:cNvSpPr>
              <a:spLocks/>
            </p:cNvSpPr>
            <p:nvPr/>
          </p:nvSpPr>
          <p:spPr bwMode="auto">
            <a:xfrm>
              <a:off x="1590" y="2913"/>
              <a:ext cx="54" cy="36"/>
            </a:xfrm>
            <a:custGeom>
              <a:avLst/>
              <a:gdLst>
                <a:gd name="T0" fmla="*/ 9 w 9"/>
                <a:gd name="T1" fmla="*/ 6 h 6"/>
                <a:gd name="T2" fmla="*/ 9 w 9"/>
                <a:gd name="T3" fmla="*/ 6 h 6"/>
                <a:gd name="T4" fmla="*/ 8 w 9"/>
                <a:gd name="T5" fmla="*/ 5 h 6"/>
                <a:gd name="T6" fmla="*/ 8 w 9"/>
                <a:gd name="T7" fmla="*/ 5 h 6"/>
                <a:gd name="T8" fmla="*/ 7 w 9"/>
                <a:gd name="T9" fmla="*/ 5 h 6"/>
                <a:gd name="T10" fmla="*/ 6 w 9"/>
                <a:gd name="T11" fmla="*/ 5 h 6"/>
                <a:gd name="T12" fmla="*/ 6 w 9"/>
                <a:gd name="T13" fmla="*/ 5 h 6"/>
                <a:gd name="T14" fmla="*/ 5 w 9"/>
                <a:gd name="T15" fmla="*/ 4 h 6"/>
                <a:gd name="T16" fmla="*/ 5 w 9"/>
                <a:gd name="T17" fmla="*/ 4 h 6"/>
                <a:gd name="T18" fmla="*/ 4 w 9"/>
                <a:gd name="T19" fmla="*/ 4 h 6"/>
                <a:gd name="T20" fmla="*/ 3 w 9"/>
                <a:gd name="T21" fmla="*/ 3 h 6"/>
                <a:gd name="T22" fmla="*/ 3 w 9"/>
                <a:gd name="T23" fmla="*/ 3 h 6"/>
                <a:gd name="T24" fmla="*/ 2 w 9"/>
                <a:gd name="T25" fmla="*/ 3 h 6"/>
                <a:gd name="T26" fmla="*/ 2 w 9"/>
                <a:gd name="T27" fmla="*/ 2 h 6"/>
                <a:gd name="T28" fmla="*/ 1 w 9"/>
                <a:gd name="T29" fmla="*/ 2 h 6"/>
                <a:gd name="T30" fmla="*/ 1 w 9"/>
                <a:gd name="T31" fmla="*/ 1 h 6"/>
                <a:gd name="T32" fmla="*/ 0 w 9"/>
                <a:gd name="T33" fmla="*/ 1 h 6"/>
                <a:gd name="T34" fmla="*/ 0 w 9"/>
                <a:gd name="T35" fmla="*/ 1 h 6"/>
                <a:gd name="T36" fmla="*/ 0 w 9"/>
                <a:gd name="T37" fmla="*/ 0 h 6"/>
                <a:gd name="T38" fmla="*/ 1 w 9"/>
                <a:gd name="T39" fmla="*/ 0 h 6"/>
                <a:gd name="T40" fmla="*/ 1 w 9"/>
                <a:gd name="T41" fmla="*/ 1 h 6"/>
                <a:gd name="T42" fmla="*/ 2 w 9"/>
                <a:gd name="T43" fmla="*/ 1 h 6"/>
                <a:gd name="T44" fmla="*/ 2 w 9"/>
                <a:gd name="T45" fmla="*/ 1 h 6"/>
                <a:gd name="T46" fmla="*/ 3 w 9"/>
                <a:gd name="T47" fmla="*/ 2 h 6"/>
                <a:gd name="T48" fmla="*/ 3 w 9"/>
                <a:gd name="T49" fmla="*/ 2 h 6"/>
                <a:gd name="T50" fmla="*/ 4 w 9"/>
                <a:gd name="T51" fmla="*/ 3 h 6"/>
                <a:gd name="T52" fmla="*/ 4 w 9"/>
                <a:gd name="T53" fmla="*/ 3 h 6"/>
                <a:gd name="T54" fmla="*/ 5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7 w 9"/>
                <a:gd name="T61" fmla="*/ 4 h 6"/>
                <a:gd name="T62" fmla="*/ 7 w 9"/>
                <a:gd name="T63" fmla="*/ 4 h 6"/>
                <a:gd name="T64" fmla="*/ 8 w 9"/>
                <a:gd name="T65" fmla="*/ 5 h 6"/>
                <a:gd name="T66" fmla="*/ 8 w 9"/>
                <a:gd name="T67" fmla="*/ 5 h 6"/>
                <a:gd name="T68" fmla="*/ 9 w 9"/>
                <a:gd name="T69" fmla="*/ 5 h 6"/>
                <a:gd name="T70" fmla="*/ 9 w 9"/>
                <a:gd name="T71" fmla="*/ 5 h 6"/>
                <a:gd name="T72" fmla="*/ 9 w 9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2" name="Freeform 584"/>
            <p:cNvSpPr>
              <a:spLocks/>
            </p:cNvSpPr>
            <p:nvPr/>
          </p:nvSpPr>
          <p:spPr bwMode="auto">
            <a:xfrm>
              <a:off x="1644" y="2931"/>
              <a:ext cx="24" cy="18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1 h 3"/>
                <a:gd name="T4" fmla="*/ 4 w 4"/>
                <a:gd name="T5" fmla="*/ 1 h 3"/>
                <a:gd name="T6" fmla="*/ 4 w 4"/>
                <a:gd name="T7" fmla="*/ 1 h 3"/>
                <a:gd name="T8" fmla="*/ 3 w 4"/>
                <a:gd name="T9" fmla="*/ 1 h 3"/>
                <a:gd name="T10" fmla="*/ 3 w 4"/>
                <a:gd name="T11" fmla="*/ 1 h 3"/>
                <a:gd name="T12" fmla="*/ 3 w 4"/>
                <a:gd name="T13" fmla="*/ 1 h 3"/>
                <a:gd name="T14" fmla="*/ 3 w 4"/>
                <a:gd name="T15" fmla="*/ 1 h 3"/>
                <a:gd name="T16" fmla="*/ 2 w 4"/>
                <a:gd name="T17" fmla="*/ 2 h 3"/>
                <a:gd name="T18" fmla="*/ 2 w 4"/>
                <a:gd name="T19" fmla="*/ 2 h 3"/>
                <a:gd name="T20" fmla="*/ 2 w 4"/>
                <a:gd name="T21" fmla="*/ 2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  <a:gd name="T28" fmla="*/ 1 w 4"/>
                <a:gd name="T29" fmla="*/ 2 h 3"/>
                <a:gd name="T30" fmla="*/ 0 w 4"/>
                <a:gd name="T31" fmla="*/ 2 h 3"/>
                <a:gd name="T32" fmla="*/ 0 w 4"/>
                <a:gd name="T33" fmla="*/ 2 h 3"/>
                <a:gd name="T34" fmla="*/ 0 w 4"/>
                <a:gd name="T35" fmla="*/ 3 h 3"/>
                <a:gd name="T36" fmla="*/ 0 w 4"/>
                <a:gd name="T37" fmla="*/ 2 h 3"/>
                <a:gd name="T38" fmla="*/ 0 w 4"/>
                <a:gd name="T39" fmla="*/ 2 h 3"/>
                <a:gd name="T40" fmla="*/ 0 w 4"/>
                <a:gd name="T41" fmla="*/ 2 h 3"/>
                <a:gd name="T42" fmla="*/ 0 w 4"/>
                <a:gd name="T43" fmla="*/ 2 h 3"/>
                <a:gd name="T44" fmla="*/ 1 w 4"/>
                <a:gd name="T45" fmla="*/ 1 h 3"/>
                <a:gd name="T46" fmla="*/ 1 w 4"/>
                <a:gd name="T47" fmla="*/ 1 h 3"/>
                <a:gd name="T48" fmla="*/ 1 w 4"/>
                <a:gd name="T49" fmla="*/ 1 h 3"/>
                <a:gd name="T50" fmla="*/ 1 w 4"/>
                <a:gd name="T51" fmla="*/ 1 h 3"/>
                <a:gd name="T52" fmla="*/ 2 w 4"/>
                <a:gd name="T53" fmla="*/ 1 h 3"/>
                <a:gd name="T54" fmla="*/ 2 w 4"/>
                <a:gd name="T55" fmla="*/ 1 h 3"/>
                <a:gd name="T56" fmla="*/ 2 w 4"/>
                <a:gd name="T57" fmla="*/ 1 h 3"/>
                <a:gd name="T58" fmla="*/ 2 w 4"/>
                <a:gd name="T59" fmla="*/ 1 h 3"/>
                <a:gd name="T60" fmla="*/ 3 w 4"/>
                <a:gd name="T61" fmla="*/ 1 h 3"/>
                <a:gd name="T62" fmla="*/ 3 w 4"/>
                <a:gd name="T63" fmla="*/ 1 h 3"/>
                <a:gd name="T64" fmla="*/ 3 w 4"/>
                <a:gd name="T65" fmla="*/ 0 h 3"/>
                <a:gd name="T66" fmla="*/ 3 w 4"/>
                <a:gd name="T67" fmla="*/ 0 h 3"/>
                <a:gd name="T68" fmla="*/ 4 w 4"/>
                <a:gd name="T69" fmla="*/ 0 h 3"/>
                <a:gd name="T70" fmla="*/ 4 w 4"/>
                <a:gd name="T71" fmla="*/ 0 h 3"/>
                <a:gd name="T72" fmla="*/ 4 w 4"/>
                <a:gd name="T7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3" name="Freeform 585"/>
            <p:cNvSpPr>
              <a:spLocks/>
            </p:cNvSpPr>
            <p:nvPr/>
          </p:nvSpPr>
          <p:spPr bwMode="auto">
            <a:xfrm>
              <a:off x="1668" y="291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1 h 3"/>
                <a:gd name="T4" fmla="*/ 3 w 3"/>
                <a:gd name="T5" fmla="*/ 1 h 3"/>
                <a:gd name="T6" fmla="*/ 3 w 3"/>
                <a:gd name="T7" fmla="*/ 1 h 3"/>
                <a:gd name="T8" fmla="*/ 3 w 3"/>
                <a:gd name="T9" fmla="*/ 2 h 3"/>
                <a:gd name="T10" fmla="*/ 3 w 3"/>
                <a:gd name="T11" fmla="*/ 2 h 3"/>
                <a:gd name="T12" fmla="*/ 2 w 3"/>
                <a:gd name="T13" fmla="*/ 2 h 3"/>
                <a:gd name="T14" fmla="*/ 2 w 3"/>
                <a:gd name="T15" fmla="*/ 2 h 3"/>
                <a:gd name="T16" fmla="*/ 2 w 3"/>
                <a:gd name="T17" fmla="*/ 2 h 3"/>
                <a:gd name="T18" fmla="*/ 2 w 3"/>
                <a:gd name="T19" fmla="*/ 2 h 3"/>
                <a:gd name="T20" fmla="*/ 2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3 h 3"/>
                <a:gd name="T28" fmla="*/ 1 w 3"/>
                <a:gd name="T29" fmla="*/ 3 h 3"/>
                <a:gd name="T30" fmla="*/ 1 w 3"/>
                <a:gd name="T31" fmla="*/ 3 h 3"/>
                <a:gd name="T32" fmla="*/ 0 w 3"/>
                <a:gd name="T33" fmla="*/ 3 h 3"/>
                <a:gd name="T34" fmla="*/ 0 w 3"/>
                <a:gd name="T35" fmla="*/ 3 h 3"/>
                <a:gd name="T36" fmla="*/ 0 w 3"/>
                <a:gd name="T37" fmla="*/ 2 h 3"/>
                <a:gd name="T38" fmla="*/ 0 w 3"/>
                <a:gd name="T39" fmla="*/ 2 h 3"/>
                <a:gd name="T40" fmla="*/ 0 w 3"/>
                <a:gd name="T41" fmla="*/ 2 h 3"/>
                <a:gd name="T42" fmla="*/ 0 w 3"/>
                <a:gd name="T43" fmla="*/ 2 h 3"/>
                <a:gd name="T44" fmla="*/ 1 w 3"/>
                <a:gd name="T45" fmla="*/ 2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2 w 3"/>
                <a:gd name="T55" fmla="*/ 1 h 3"/>
                <a:gd name="T56" fmla="*/ 2 w 3"/>
                <a:gd name="T57" fmla="*/ 1 h 3"/>
                <a:gd name="T58" fmla="*/ 2 w 3"/>
                <a:gd name="T59" fmla="*/ 1 h 3"/>
                <a:gd name="T60" fmla="*/ 2 w 3"/>
                <a:gd name="T61" fmla="*/ 1 h 3"/>
                <a:gd name="T62" fmla="*/ 2 w 3"/>
                <a:gd name="T63" fmla="*/ 1 h 3"/>
                <a:gd name="T64" fmla="*/ 3 w 3"/>
                <a:gd name="T65" fmla="*/ 1 h 3"/>
                <a:gd name="T66" fmla="*/ 3 w 3"/>
                <a:gd name="T67" fmla="*/ 1 h 3"/>
                <a:gd name="T68" fmla="*/ 3 w 3"/>
                <a:gd name="T69" fmla="*/ 1 h 3"/>
                <a:gd name="T70" fmla="*/ 3 w 3"/>
                <a:gd name="T71" fmla="*/ 1 h 3"/>
                <a:gd name="T72" fmla="*/ 3 w 3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4" name="Freeform 586"/>
            <p:cNvSpPr>
              <a:spLocks/>
            </p:cNvSpPr>
            <p:nvPr/>
          </p:nvSpPr>
          <p:spPr bwMode="auto">
            <a:xfrm>
              <a:off x="1638" y="2913"/>
              <a:ext cx="48" cy="12"/>
            </a:xfrm>
            <a:custGeom>
              <a:avLst/>
              <a:gdLst>
                <a:gd name="T0" fmla="*/ 1 w 8"/>
                <a:gd name="T1" fmla="*/ 0 h 2"/>
                <a:gd name="T2" fmla="*/ 1 w 8"/>
                <a:gd name="T3" fmla="*/ 0 h 2"/>
                <a:gd name="T4" fmla="*/ 1 w 8"/>
                <a:gd name="T5" fmla="*/ 0 h 2"/>
                <a:gd name="T6" fmla="*/ 2 w 8"/>
                <a:gd name="T7" fmla="*/ 0 h 2"/>
                <a:gd name="T8" fmla="*/ 2 w 8"/>
                <a:gd name="T9" fmla="*/ 1 h 2"/>
                <a:gd name="T10" fmla="*/ 2 w 8"/>
                <a:gd name="T11" fmla="*/ 1 h 2"/>
                <a:gd name="T12" fmla="*/ 3 w 8"/>
                <a:gd name="T13" fmla="*/ 1 h 2"/>
                <a:gd name="T14" fmla="*/ 3 w 8"/>
                <a:gd name="T15" fmla="*/ 1 h 2"/>
                <a:gd name="T16" fmla="*/ 4 w 8"/>
                <a:gd name="T17" fmla="*/ 1 h 2"/>
                <a:gd name="T18" fmla="*/ 4 w 8"/>
                <a:gd name="T19" fmla="*/ 1 h 2"/>
                <a:gd name="T20" fmla="*/ 5 w 8"/>
                <a:gd name="T21" fmla="*/ 1 h 2"/>
                <a:gd name="T22" fmla="*/ 5 w 8"/>
                <a:gd name="T23" fmla="*/ 1 h 2"/>
                <a:gd name="T24" fmla="*/ 6 w 8"/>
                <a:gd name="T25" fmla="*/ 1 h 2"/>
                <a:gd name="T26" fmla="*/ 6 w 8"/>
                <a:gd name="T27" fmla="*/ 1 h 2"/>
                <a:gd name="T28" fmla="*/ 7 w 8"/>
                <a:gd name="T29" fmla="*/ 1 h 2"/>
                <a:gd name="T30" fmla="*/ 7 w 8"/>
                <a:gd name="T31" fmla="*/ 1 h 2"/>
                <a:gd name="T32" fmla="*/ 8 w 8"/>
                <a:gd name="T33" fmla="*/ 1 h 2"/>
                <a:gd name="T34" fmla="*/ 8 w 8"/>
                <a:gd name="T35" fmla="*/ 1 h 2"/>
                <a:gd name="T36" fmla="*/ 8 w 8"/>
                <a:gd name="T37" fmla="*/ 2 h 2"/>
                <a:gd name="T38" fmla="*/ 8 w 8"/>
                <a:gd name="T39" fmla="*/ 2 h 2"/>
                <a:gd name="T40" fmla="*/ 7 w 8"/>
                <a:gd name="T41" fmla="*/ 2 h 2"/>
                <a:gd name="T42" fmla="*/ 7 w 8"/>
                <a:gd name="T43" fmla="*/ 2 h 2"/>
                <a:gd name="T44" fmla="*/ 6 w 8"/>
                <a:gd name="T45" fmla="*/ 2 h 2"/>
                <a:gd name="T46" fmla="*/ 6 w 8"/>
                <a:gd name="T47" fmla="*/ 2 h 2"/>
                <a:gd name="T48" fmla="*/ 5 w 8"/>
                <a:gd name="T49" fmla="*/ 2 h 2"/>
                <a:gd name="T50" fmla="*/ 5 w 8"/>
                <a:gd name="T51" fmla="*/ 2 h 2"/>
                <a:gd name="T52" fmla="*/ 4 w 8"/>
                <a:gd name="T53" fmla="*/ 2 h 2"/>
                <a:gd name="T54" fmla="*/ 4 w 8"/>
                <a:gd name="T55" fmla="*/ 2 h 2"/>
                <a:gd name="T56" fmla="*/ 3 w 8"/>
                <a:gd name="T57" fmla="*/ 2 h 2"/>
                <a:gd name="T58" fmla="*/ 3 w 8"/>
                <a:gd name="T59" fmla="*/ 2 h 2"/>
                <a:gd name="T60" fmla="*/ 2 w 8"/>
                <a:gd name="T61" fmla="*/ 1 h 2"/>
                <a:gd name="T62" fmla="*/ 2 w 8"/>
                <a:gd name="T63" fmla="*/ 1 h 2"/>
                <a:gd name="T64" fmla="*/ 1 w 8"/>
                <a:gd name="T65" fmla="*/ 1 h 2"/>
                <a:gd name="T66" fmla="*/ 1 w 8"/>
                <a:gd name="T67" fmla="*/ 1 h 2"/>
                <a:gd name="T68" fmla="*/ 0 w 8"/>
                <a:gd name="T69" fmla="*/ 1 h 2"/>
                <a:gd name="T70" fmla="*/ 0 w 8"/>
                <a:gd name="T71" fmla="*/ 1 h 2"/>
                <a:gd name="T72" fmla="*/ 1 w 8"/>
                <a:gd name="T7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5" name="Freeform 587"/>
            <p:cNvSpPr>
              <a:spLocks/>
            </p:cNvSpPr>
            <p:nvPr/>
          </p:nvSpPr>
          <p:spPr bwMode="auto">
            <a:xfrm>
              <a:off x="1614" y="2889"/>
              <a:ext cx="30" cy="3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1 w 5"/>
                <a:gd name="T7" fmla="*/ 1 h 5"/>
                <a:gd name="T8" fmla="*/ 2 w 5"/>
                <a:gd name="T9" fmla="*/ 2 h 5"/>
                <a:gd name="T10" fmla="*/ 2 w 5"/>
                <a:gd name="T11" fmla="*/ 2 h 5"/>
                <a:gd name="T12" fmla="*/ 3 w 5"/>
                <a:gd name="T13" fmla="*/ 3 h 5"/>
                <a:gd name="T14" fmla="*/ 4 w 5"/>
                <a:gd name="T15" fmla="*/ 3 h 5"/>
                <a:gd name="T16" fmla="*/ 4 w 5"/>
                <a:gd name="T17" fmla="*/ 4 h 5"/>
                <a:gd name="T18" fmla="*/ 5 w 5"/>
                <a:gd name="T19" fmla="*/ 4 h 5"/>
                <a:gd name="T20" fmla="*/ 4 w 5"/>
                <a:gd name="T21" fmla="*/ 5 h 5"/>
                <a:gd name="T22" fmla="*/ 4 w 5"/>
                <a:gd name="T23" fmla="*/ 4 h 5"/>
                <a:gd name="T24" fmla="*/ 3 w 5"/>
                <a:gd name="T25" fmla="*/ 4 h 5"/>
                <a:gd name="T26" fmla="*/ 2 w 5"/>
                <a:gd name="T27" fmla="*/ 3 h 5"/>
                <a:gd name="T28" fmla="*/ 2 w 5"/>
                <a:gd name="T29" fmla="*/ 3 h 5"/>
                <a:gd name="T30" fmla="*/ 1 w 5"/>
                <a:gd name="T31" fmla="*/ 2 h 5"/>
                <a:gd name="T32" fmla="*/ 1 w 5"/>
                <a:gd name="T33" fmla="*/ 2 h 5"/>
                <a:gd name="T34" fmla="*/ 0 w 5"/>
                <a:gd name="T35" fmla="*/ 1 h 5"/>
                <a:gd name="T36" fmla="*/ 0 w 5"/>
                <a:gd name="T37" fmla="*/ 0 h 5"/>
                <a:gd name="T38" fmla="*/ 0 w 5"/>
                <a:gd name="T39" fmla="*/ 0 h 5"/>
                <a:gd name="T40" fmla="*/ 1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6" name="Freeform 588"/>
            <p:cNvSpPr>
              <a:spLocks/>
            </p:cNvSpPr>
            <p:nvPr/>
          </p:nvSpPr>
          <p:spPr bwMode="auto">
            <a:xfrm>
              <a:off x="1614" y="2853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2 w 3"/>
                <a:gd name="T5" fmla="*/ 1 h 6"/>
                <a:gd name="T6" fmla="*/ 2 w 3"/>
                <a:gd name="T7" fmla="*/ 1 h 6"/>
                <a:gd name="T8" fmla="*/ 2 w 3"/>
                <a:gd name="T9" fmla="*/ 1 h 6"/>
                <a:gd name="T10" fmla="*/ 2 w 3"/>
                <a:gd name="T11" fmla="*/ 2 h 6"/>
                <a:gd name="T12" fmla="*/ 2 w 3"/>
                <a:gd name="T13" fmla="*/ 2 h 6"/>
                <a:gd name="T14" fmla="*/ 2 w 3"/>
                <a:gd name="T15" fmla="*/ 2 h 6"/>
                <a:gd name="T16" fmla="*/ 1 w 3"/>
                <a:gd name="T17" fmla="*/ 3 h 6"/>
                <a:gd name="T18" fmla="*/ 1 w 3"/>
                <a:gd name="T19" fmla="*/ 3 h 6"/>
                <a:gd name="T20" fmla="*/ 1 w 3"/>
                <a:gd name="T21" fmla="*/ 4 h 6"/>
                <a:gd name="T22" fmla="*/ 1 w 3"/>
                <a:gd name="T23" fmla="*/ 4 h 6"/>
                <a:gd name="T24" fmla="*/ 1 w 3"/>
                <a:gd name="T25" fmla="*/ 4 h 6"/>
                <a:gd name="T26" fmla="*/ 1 w 3"/>
                <a:gd name="T27" fmla="*/ 5 h 6"/>
                <a:gd name="T28" fmla="*/ 1 w 3"/>
                <a:gd name="T29" fmla="*/ 5 h 6"/>
                <a:gd name="T30" fmla="*/ 1 w 3"/>
                <a:gd name="T31" fmla="*/ 5 h 6"/>
                <a:gd name="T32" fmla="*/ 1 w 3"/>
                <a:gd name="T33" fmla="*/ 6 h 6"/>
                <a:gd name="T34" fmla="*/ 1 w 3"/>
                <a:gd name="T35" fmla="*/ 6 h 6"/>
                <a:gd name="T36" fmla="*/ 0 w 3"/>
                <a:gd name="T37" fmla="*/ 6 h 6"/>
                <a:gd name="T38" fmla="*/ 0 w 3"/>
                <a:gd name="T39" fmla="*/ 6 h 6"/>
                <a:gd name="T40" fmla="*/ 0 w 3"/>
                <a:gd name="T41" fmla="*/ 5 h 6"/>
                <a:gd name="T42" fmla="*/ 0 w 3"/>
                <a:gd name="T43" fmla="*/ 5 h 6"/>
                <a:gd name="T44" fmla="*/ 0 w 3"/>
                <a:gd name="T45" fmla="*/ 5 h 6"/>
                <a:gd name="T46" fmla="*/ 0 w 3"/>
                <a:gd name="T47" fmla="*/ 4 h 6"/>
                <a:gd name="T48" fmla="*/ 0 w 3"/>
                <a:gd name="T49" fmla="*/ 4 h 6"/>
                <a:gd name="T50" fmla="*/ 0 w 3"/>
                <a:gd name="T51" fmla="*/ 3 h 6"/>
                <a:gd name="T52" fmla="*/ 0 w 3"/>
                <a:gd name="T53" fmla="*/ 3 h 6"/>
                <a:gd name="T54" fmla="*/ 1 w 3"/>
                <a:gd name="T55" fmla="*/ 2 h 6"/>
                <a:gd name="T56" fmla="*/ 1 w 3"/>
                <a:gd name="T57" fmla="*/ 2 h 6"/>
                <a:gd name="T58" fmla="*/ 1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2 w 3"/>
                <a:gd name="T65" fmla="*/ 1 h 6"/>
                <a:gd name="T66" fmla="*/ 2 w 3"/>
                <a:gd name="T67" fmla="*/ 0 h 6"/>
                <a:gd name="T68" fmla="*/ 2 w 3"/>
                <a:gd name="T69" fmla="*/ 0 h 6"/>
                <a:gd name="T70" fmla="*/ 2 w 3"/>
                <a:gd name="T71" fmla="*/ 0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7" name="Freeform 589"/>
            <p:cNvSpPr>
              <a:spLocks/>
            </p:cNvSpPr>
            <p:nvPr/>
          </p:nvSpPr>
          <p:spPr bwMode="auto">
            <a:xfrm>
              <a:off x="1626" y="2829"/>
              <a:ext cx="36" cy="24"/>
            </a:xfrm>
            <a:custGeom>
              <a:avLst/>
              <a:gdLst>
                <a:gd name="T0" fmla="*/ 6 w 6"/>
                <a:gd name="T1" fmla="*/ 1 h 4"/>
                <a:gd name="T2" fmla="*/ 6 w 6"/>
                <a:gd name="T3" fmla="*/ 1 h 4"/>
                <a:gd name="T4" fmla="*/ 6 w 6"/>
                <a:gd name="T5" fmla="*/ 1 h 4"/>
                <a:gd name="T6" fmla="*/ 5 w 6"/>
                <a:gd name="T7" fmla="*/ 1 h 4"/>
                <a:gd name="T8" fmla="*/ 5 w 6"/>
                <a:gd name="T9" fmla="*/ 1 h 4"/>
                <a:gd name="T10" fmla="*/ 4 w 6"/>
                <a:gd name="T11" fmla="*/ 1 h 4"/>
                <a:gd name="T12" fmla="*/ 4 w 6"/>
                <a:gd name="T13" fmla="*/ 1 h 4"/>
                <a:gd name="T14" fmla="*/ 4 w 6"/>
                <a:gd name="T15" fmla="*/ 2 h 4"/>
                <a:gd name="T16" fmla="*/ 3 w 6"/>
                <a:gd name="T17" fmla="*/ 2 h 4"/>
                <a:gd name="T18" fmla="*/ 3 w 6"/>
                <a:gd name="T19" fmla="*/ 2 h 4"/>
                <a:gd name="T20" fmla="*/ 3 w 6"/>
                <a:gd name="T21" fmla="*/ 2 h 4"/>
                <a:gd name="T22" fmla="*/ 2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1 w 6"/>
                <a:gd name="T29" fmla="*/ 4 h 4"/>
                <a:gd name="T30" fmla="*/ 1 w 6"/>
                <a:gd name="T31" fmla="*/ 4 h 4"/>
                <a:gd name="T32" fmla="*/ 1 w 6"/>
                <a:gd name="T33" fmla="*/ 4 h 4"/>
                <a:gd name="T34" fmla="*/ 1 w 6"/>
                <a:gd name="T35" fmla="*/ 4 h 4"/>
                <a:gd name="T36" fmla="*/ 0 w 6"/>
                <a:gd name="T37" fmla="*/ 4 h 4"/>
                <a:gd name="T38" fmla="*/ 0 w 6"/>
                <a:gd name="T39" fmla="*/ 4 h 4"/>
                <a:gd name="T40" fmla="*/ 1 w 6"/>
                <a:gd name="T41" fmla="*/ 3 h 4"/>
                <a:gd name="T42" fmla="*/ 1 w 6"/>
                <a:gd name="T43" fmla="*/ 3 h 4"/>
                <a:gd name="T44" fmla="*/ 1 w 6"/>
                <a:gd name="T45" fmla="*/ 3 h 4"/>
                <a:gd name="T46" fmla="*/ 2 w 6"/>
                <a:gd name="T47" fmla="*/ 2 h 4"/>
                <a:gd name="T48" fmla="*/ 2 w 6"/>
                <a:gd name="T49" fmla="*/ 2 h 4"/>
                <a:gd name="T50" fmla="*/ 2 w 6"/>
                <a:gd name="T51" fmla="*/ 2 h 4"/>
                <a:gd name="T52" fmla="*/ 3 w 6"/>
                <a:gd name="T53" fmla="*/ 1 h 4"/>
                <a:gd name="T54" fmla="*/ 3 w 6"/>
                <a:gd name="T55" fmla="*/ 1 h 4"/>
                <a:gd name="T56" fmla="*/ 3 w 6"/>
                <a:gd name="T57" fmla="*/ 1 h 4"/>
                <a:gd name="T58" fmla="*/ 4 w 6"/>
                <a:gd name="T59" fmla="*/ 1 h 4"/>
                <a:gd name="T60" fmla="*/ 4 w 6"/>
                <a:gd name="T61" fmla="*/ 0 h 4"/>
                <a:gd name="T62" fmla="*/ 4 w 6"/>
                <a:gd name="T63" fmla="*/ 0 h 4"/>
                <a:gd name="T64" fmla="*/ 5 w 6"/>
                <a:gd name="T65" fmla="*/ 0 h 4"/>
                <a:gd name="T66" fmla="*/ 5 w 6"/>
                <a:gd name="T67" fmla="*/ 0 h 4"/>
                <a:gd name="T68" fmla="*/ 6 w 6"/>
                <a:gd name="T69" fmla="*/ 0 h 4"/>
                <a:gd name="T70" fmla="*/ 6 w 6"/>
                <a:gd name="T71" fmla="*/ 0 h 4"/>
                <a:gd name="T72" fmla="*/ 6 w 6"/>
                <a:gd name="T7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8" name="Freeform 590"/>
            <p:cNvSpPr>
              <a:spLocks/>
            </p:cNvSpPr>
            <p:nvPr/>
          </p:nvSpPr>
          <p:spPr bwMode="auto">
            <a:xfrm>
              <a:off x="1662" y="2823"/>
              <a:ext cx="60" cy="18"/>
            </a:xfrm>
            <a:custGeom>
              <a:avLst/>
              <a:gdLst>
                <a:gd name="T0" fmla="*/ 9 w 10"/>
                <a:gd name="T1" fmla="*/ 3 h 3"/>
                <a:gd name="T2" fmla="*/ 9 w 10"/>
                <a:gd name="T3" fmla="*/ 3 h 3"/>
                <a:gd name="T4" fmla="*/ 9 w 10"/>
                <a:gd name="T5" fmla="*/ 2 h 3"/>
                <a:gd name="T6" fmla="*/ 8 w 10"/>
                <a:gd name="T7" fmla="*/ 2 h 3"/>
                <a:gd name="T8" fmla="*/ 8 w 10"/>
                <a:gd name="T9" fmla="*/ 2 h 3"/>
                <a:gd name="T10" fmla="*/ 7 w 10"/>
                <a:gd name="T11" fmla="*/ 2 h 3"/>
                <a:gd name="T12" fmla="*/ 6 w 10"/>
                <a:gd name="T13" fmla="*/ 2 h 3"/>
                <a:gd name="T14" fmla="*/ 6 w 10"/>
                <a:gd name="T15" fmla="*/ 1 h 3"/>
                <a:gd name="T16" fmla="*/ 5 w 10"/>
                <a:gd name="T17" fmla="*/ 1 h 3"/>
                <a:gd name="T18" fmla="*/ 5 w 10"/>
                <a:gd name="T19" fmla="*/ 1 h 3"/>
                <a:gd name="T20" fmla="*/ 4 w 10"/>
                <a:gd name="T21" fmla="*/ 1 h 3"/>
                <a:gd name="T22" fmla="*/ 4 w 10"/>
                <a:gd name="T23" fmla="*/ 1 h 3"/>
                <a:gd name="T24" fmla="*/ 3 w 10"/>
                <a:gd name="T25" fmla="*/ 1 h 3"/>
                <a:gd name="T26" fmla="*/ 2 w 10"/>
                <a:gd name="T27" fmla="*/ 1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0 w 10"/>
                <a:gd name="T35" fmla="*/ 2 h 3"/>
                <a:gd name="T36" fmla="*/ 0 w 10"/>
                <a:gd name="T37" fmla="*/ 1 h 3"/>
                <a:gd name="T38" fmla="*/ 0 w 10"/>
                <a:gd name="T39" fmla="*/ 1 h 3"/>
                <a:gd name="T40" fmla="*/ 1 w 10"/>
                <a:gd name="T41" fmla="*/ 1 h 3"/>
                <a:gd name="T42" fmla="*/ 2 w 10"/>
                <a:gd name="T43" fmla="*/ 0 h 3"/>
                <a:gd name="T44" fmla="*/ 2 w 10"/>
                <a:gd name="T45" fmla="*/ 0 h 3"/>
                <a:gd name="T46" fmla="*/ 3 w 10"/>
                <a:gd name="T47" fmla="*/ 0 h 3"/>
                <a:gd name="T48" fmla="*/ 4 w 10"/>
                <a:gd name="T49" fmla="*/ 0 h 3"/>
                <a:gd name="T50" fmla="*/ 4 w 10"/>
                <a:gd name="T51" fmla="*/ 0 h 3"/>
                <a:gd name="T52" fmla="*/ 5 w 10"/>
                <a:gd name="T53" fmla="*/ 0 h 3"/>
                <a:gd name="T54" fmla="*/ 5 w 10"/>
                <a:gd name="T55" fmla="*/ 0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8 w 10"/>
                <a:gd name="T65" fmla="*/ 1 h 3"/>
                <a:gd name="T66" fmla="*/ 9 w 10"/>
                <a:gd name="T67" fmla="*/ 2 h 3"/>
                <a:gd name="T68" fmla="*/ 10 w 10"/>
                <a:gd name="T69" fmla="*/ 2 h 3"/>
                <a:gd name="T70" fmla="*/ 10 w 10"/>
                <a:gd name="T71" fmla="*/ 2 h 3"/>
                <a:gd name="T72" fmla="*/ 9 w 10"/>
                <a:gd name="T7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lnTo>
                    <a:pt x="9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19" name="Freeform 591"/>
            <p:cNvSpPr>
              <a:spLocks/>
            </p:cNvSpPr>
            <p:nvPr/>
          </p:nvSpPr>
          <p:spPr bwMode="auto">
            <a:xfrm>
              <a:off x="1716" y="2835"/>
              <a:ext cx="18" cy="42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4 h 7"/>
                <a:gd name="T10" fmla="*/ 2 w 3"/>
                <a:gd name="T11" fmla="*/ 3 h 7"/>
                <a:gd name="T12" fmla="*/ 1 w 3"/>
                <a:gd name="T13" fmla="*/ 3 h 7"/>
                <a:gd name="T14" fmla="*/ 1 w 3"/>
                <a:gd name="T15" fmla="*/ 2 h 7"/>
                <a:gd name="T16" fmla="*/ 1 w 3"/>
                <a:gd name="T17" fmla="*/ 1 h 7"/>
                <a:gd name="T18" fmla="*/ 0 w 3"/>
                <a:gd name="T19" fmla="*/ 1 h 7"/>
                <a:gd name="T20" fmla="*/ 1 w 3"/>
                <a:gd name="T21" fmla="*/ 0 h 7"/>
                <a:gd name="T22" fmla="*/ 1 w 3"/>
                <a:gd name="T23" fmla="*/ 1 h 7"/>
                <a:gd name="T24" fmla="*/ 2 w 3"/>
                <a:gd name="T25" fmla="*/ 1 h 7"/>
                <a:gd name="T26" fmla="*/ 2 w 3"/>
                <a:gd name="T27" fmla="*/ 2 h 7"/>
                <a:gd name="T28" fmla="*/ 3 w 3"/>
                <a:gd name="T29" fmla="*/ 3 h 7"/>
                <a:gd name="T30" fmla="*/ 3 w 3"/>
                <a:gd name="T31" fmla="*/ 4 h 7"/>
                <a:gd name="T32" fmla="*/ 3 w 3"/>
                <a:gd name="T33" fmla="*/ 5 h 7"/>
                <a:gd name="T34" fmla="*/ 3 w 3"/>
                <a:gd name="T35" fmla="*/ 6 h 7"/>
                <a:gd name="T36" fmla="*/ 3 w 3"/>
                <a:gd name="T37" fmla="*/ 7 h 7"/>
                <a:gd name="T38" fmla="*/ 3 w 3"/>
                <a:gd name="T39" fmla="*/ 7 h 7"/>
                <a:gd name="T40" fmla="*/ 2 w 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0" name="Freeform 592"/>
            <p:cNvSpPr>
              <a:spLocks/>
            </p:cNvSpPr>
            <p:nvPr/>
          </p:nvSpPr>
          <p:spPr bwMode="auto">
            <a:xfrm>
              <a:off x="1722" y="2877"/>
              <a:ext cx="12" cy="36"/>
            </a:xfrm>
            <a:custGeom>
              <a:avLst/>
              <a:gdLst>
                <a:gd name="T0" fmla="*/ 0 w 2"/>
                <a:gd name="T1" fmla="*/ 6 h 6"/>
                <a:gd name="T2" fmla="*/ 0 w 2"/>
                <a:gd name="T3" fmla="*/ 5 h 6"/>
                <a:gd name="T4" fmla="*/ 0 w 2"/>
                <a:gd name="T5" fmla="*/ 5 h 6"/>
                <a:gd name="T6" fmla="*/ 0 w 2"/>
                <a:gd name="T7" fmla="*/ 4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4 h 6"/>
                <a:gd name="T14" fmla="*/ 1 w 2"/>
                <a:gd name="T15" fmla="*/ 3 h 6"/>
                <a:gd name="T16" fmla="*/ 1 w 2"/>
                <a:gd name="T17" fmla="*/ 3 h 6"/>
                <a:gd name="T18" fmla="*/ 1 w 2"/>
                <a:gd name="T19" fmla="*/ 2 h 6"/>
                <a:gd name="T20" fmla="*/ 1 w 2"/>
                <a:gd name="T21" fmla="*/ 2 h 6"/>
                <a:gd name="T22" fmla="*/ 1 w 2"/>
                <a:gd name="T23" fmla="*/ 2 h 6"/>
                <a:gd name="T24" fmla="*/ 1 w 2"/>
                <a:gd name="T25" fmla="*/ 1 h 6"/>
                <a:gd name="T26" fmla="*/ 1 w 2"/>
                <a:gd name="T27" fmla="*/ 1 h 6"/>
                <a:gd name="T28" fmla="*/ 1 w 2"/>
                <a:gd name="T29" fmla="*/ 1 h 6"/>
                <a:gd name="T30" fmla="*/ 1 w 2"/>
                <a:gd name="T31" fmla="*/ 0 h 6"/>
                <a:gd name="T32" fmla="*/ 1 w 2"/>
                <a:gd name="T33" fmla="*/ 0 h 6"/>
                <a:gd name="T34" fmla="*/ 1 w 2"/>
                <a:gd name="T35" fmla="*/ 0 h 6"/>
                <a:gd name="T36" fmla="*/ 2 w 2"/>
                <a:gd name="T37" fmla="*/ 0 h 6"/>
                <a:gd name="T38" fmla="*/ 2 w 2"/>
                <a:gd name="T39" fmla="*/ 0 h 6"/>
                <a:gd name="T40" fmla="*/ 2 w 2"/>
                <a:gd name="T41" fmla="*/ 0 h 6"/>
                <a:gd name="T42" fmla="*/ 2 w 2"/>
                <a:gd name="T43" fmla="*/ 1 h 6"/>
                <a:gd name="T44" fmla="*/ 2 w 2"/>
                <a:gd name="T45" fmla="*/ 1 h 6"/>
                <a:gd name="T46" fmla="*/ 2 w 2"/>
                <a:gd name="T47" fmla="*/ 2 h 6"/>
                <a:gd name="T48" fmla="*/ 2 w 2"/>
                <a:gd name="T49" fmla="*/ 2 h 6"/>
                <a:gd name="T50" fmla="*/ 2 w 2"/>
                <a:gd name="T51" fmla="*/ 2 h 6"/>
                <a:gd name="T52" fmla="*/ 2 w 2"/>
                <a:gd name="T53" fmla="*/ 3 h 6"/>
                <a:gd name="T54" fmla="*/ 2 w 2"/>
                <a:gd name="T55" fmla="*/ 3 h 6"/>
                <a:gd name="T56" fmla="*/ 1 w 2"/>
                <a:gd name="T57" fmla="*/ 4 h 6"/>
                <a:gd name="T58" fmla="*/ 1 w 2"/>
                <a:gd name="T59" fmla="*/ 4 h 6"/>
                <a:gd name="T60" fmla="*/ 1 w 2"/>
                <a:gd name="T61" fmla="*/ 4 h 6"/>
                <a:gd name="T62" fmla="*/ 1 w 2"/>
                <a:gd name="T63" fmla="*/ 5 h 6"/>
                <a:gd name="T64" fmla="*/ 1 w 2"/>
                <a:gd name="T65" fmla="*/ 5 h 6"/>
                <a:gd name="T66" fmla="*/ 0 w 2"/>
                <a:gd name="T67" fmla="*/ 5 h 6"/>
                <a:gd name="T68" fmla="*/ 0 w 2"/>
                <a:gd name="T69" fmla="*/ 5 h 6"/>
                <a:gd name="T70" fmla="*/ 0 w 2"/>
                <a:gd name="T71" fmla="*/ 5 h 6"/>
                <a:gd name="T72" fmla="*/ 0 w 2"/>
                <a:gd name="T7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1" name="Freeform 593"/>
            <p:cNvSpPr>
              <a:spLocks/>
            </p:cNvSpPr>
            <p:nvPr/>
          </p:nvSpPr>
          <p:spPr bwMode="auto">
            <a:xfrm>
              <a:off x="1602" y="2739"/>
              <a:ext cx="78" cy="96"/>
            </a:xfrm>
            <a:custGeom>
              <a:avLst/>
              <a:gdLst>
                <a:gd name="T0" fmla="*/ 9 w 13"/>
                <a:gd name="T1" fmla="*/ 0 h 16"/>
                <a:gd name="T2" fmla="*/ 9 w 13"/>
                <a:gd name="T3" fmla="*/ 0 h 16"/>
                <a:gd name="T4" fmla="*/ 8 w 13"/>
                <a:gd name="T5" fmla="*/ 0 h 16"/>
                <a:gd name="T6" fmla="*/ 7 w 13"/>
                <a:gd name="T7" fmla="*/ 0 h 16"/>
                <a:gd name="T8" fmla="*/ 7 w 13"/>
                <a:gd name="T9" fmla="*/ 0 h 16"/>
                <a:gd name="T10" fmla="*/ 6 w 13"/>
                <a:gd name="T11" fmla="*/ 0 h 16"/>
                <a:gd name="T12" fmla="*/ 6 w 13"/>
                <a:gd name="T13" fmla="*/ 0 h 16"/>
                <a:gd name="T14" fmla="*/ 5 w 13"/>
                <a:gd name="T15" fmla="*/ 0 h 16"/>
                <a:gd name="T16" fmla="*/ 4 w 13"/>
                <a:gd name="T17" fmla="*/ 0 h 16"/>
                <a:gd name="T18" fmla="*/ 3 w 13"/>
                <a:gd name="T19" fmla="*/ 1 h 16"/>
                <a:gd name="T20" fmla="*/ 3 w 13"/>
                <a:gd name="T21" fmla="*/ 1 h 16"/>
                <a:gd name="T22" fmla="*/ 2 w 13"/>
                <a:gd name="T23" fmla="*/ 1 h 16"/>
                <a:gd name="T24" fmla="*/ 2 w 13"/>
                <a:gd name="T25" fmla="*/ 2 h 16"/>
                <a:gd name="T26" fmla="*/ 1 w 13"/>
                <a:gd name="T27" fmla="*/ 2 h 16"/>
                <a:gd name="T28" fmla="*/ 1 w 13"/>
                <a:gd name="T29" fmla="*/ 3 h 16"/>
                <a:gd name="T30" fmla="*/ 1 w 13"/>
                <a:gd name="T31" fmla="*/ 3 h 16"/>
                <a:gd name="T32" fmla="*/ 0 w 13"/>
                <a:gd name="T33" fmla="*/ 3 h 16"/>
                <a:gd name="T34" fmla="*/ 1 w 13"/>
                <a:gd name="T35" fmla="*/ 5 h 16"/>
                <a:gd name="T36" fmla="*/ 2 w 13"/>
                <a:gd name="T37" fmla="*/ 7 h 16"/>
                <a:gd name="T38" fmla="*/ 2 w 13"/>
                <a:gd name="T39" fmla="*/ 8 h 16"/>
                <a:gd name="T40" fmla="*/ 3 w 13"/>
                <a:gd name="T41" fmla="*/ 10 h 16"/>
                <a:gd name="T42" fmla="*/ 4 w 13"/>
                <a:gd name="T43" fmla="*/ 11 h 16"/>
                <a:gd name="T44" fmla="*/ 5 w 13"/>
                <a:gd name="T45" fmla="*/ 13 h 16"/>
                <a:gd name="T46" fmla="*/ 5 w 13"/>
                <a:gd name="T47" fmla="*/ 14 h 16"/>
                <a:gd name="T48" fmla="*/ 6 w 13"/>
                <a:gd name="T49" fmla="*/ 16 h 16"/>
                <a:gd name="T50" fmla="*/ 6 w 13"/>
                <a:gd name="T51" fmla="*/ 16 h 16"/>
                <a:gd name="T52" fmla="*/ 7 w 13"/>
                <a:gd name="T53" fmla="*/ 16 h 16"/>
                <a:gd name="T54" fmla="*/ 7 w 13"/>
                <a:gd name="T55" fmla="*/ 16 h 16"/>
                <a:gd name="T56" fmla="*/ 8 w 13"/>
                <a:gd name="T57" fmla="*/ 16 h 16"/>
                <a:gd name="T58" fmla="*/ 8 w 13"/>
                <a:gd name="T59" fmla="*/ 15 h 16"/>
                <a:gd name="T60" fmla="*/ 9 w 13"/>
                <a:gd name="T61" fmla="*/ 15 h 16"/>
                <a:gd name="T62" fmla="*/ 9 w 13"/>
                <a:gd name="T63" fmla="*/ 15 h 16"/>
                <a:gd name="T64" fmla="*/ 10 w 13"/>
                <a:gd name="T65" fmla="*/ 15 h 16"/>
                <a:gd name="T66" fmla="*/ 10 w 13"/>
                <a:gd name="T67" fmla="*/ 15 h 16"/>
                <a:gd name="T68" fmla="*/ 11 w 13"/>
                <a:gd name="T69" fmla="*/ 15 h 16"/>
                <a:gd name="T70" fmla="*/ 11 w 13"/>
                <a:gd name="T71" fmla="*/ 14 h 16"/>
                <a:gd name="T72" fmla="*/ 11 w 13"/>
                <a:gd name="T73" fmla="*/ 14 h 16"/>
                <a:gd name="T74" fmla="*/ 12 w 13"/>
                <a:gd name="T75" fmla="*/ 14 h 16"/>
                <a:gd name="T76" fmla="*/ 12 w 13"/>
                <a:gd name="T77" fmla="*/ 14 h 16"/>
                <a:gd name="T78" fmla="*/ 13 w 13"/>
                <a:gd name="T79" fmla="*/ 14 h 16"/>
                <a:gd name="T80" fmla="*/ 13 w 13"/>
                <a:gd name="T81" fmla="*/ 13 h 16"/>
                <a:gd name="T82" fmla="*/ 12 w 13"/>
                <a:gd name="T83" fmla="*/ 12 h 16"/>
                <a:gd name="T84" fmla="*/ 12 w 13"/>
                <a:gd name="T85" fmla="*/ 10 h 16"/>
                <a:gd name="T86" fmla="*/ 12 w 13"/>
                <a:gd name="T87" fmla="*/ 8 h 16"/>
                <a:gd name="T88" fmla="*/ 11 w 13"/>
                <a:gd name="T89" fmla="*/ 7 h 16"/>
                <a:gd name="T90" fmla="*/ 11 w 13"/>
                <a:gd name="T91" fmla="*/ 5 h 16"/>
                <a:gd name="T92" fmla="*/ 10 w 13"/>
                <a:gd name="T93" fmla="*/ 4 h 16"/>
                <a:gd name="T94" fmla="*/ 10 w 13"/>
                <a:gd name="T95" fmla="*/ 2 h 16"/>
                <a:gd name="T96" fmla="*/ 9 w 13"/>
                <a:gd name="T9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6">
                  <a:moveTo>
                    <a:pt x="9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2" name="Freeform 594"/>
            <p:cNvSpPr>
              <a:spLocks/>
            </p:cNvSpPr>
            <p:nvPr/>
          </p:nvSpPr>
          <p:spPr bwMode="auto">
            <a:xfrm>
              <a:off x="1602" y="2733"/>
              <a:ext cx="54" cy="30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4 h 5"/>
                <a:gd name="T4" fmla="*/ 0 w 9"/>
                <a:gd name="T5" fmla="*/ 4 h 5"/>
                <a:gd name="T6" fmla="*/ 1 w 9"/>
                <a:gd name="T7" fmla="*/ 3 h 5"/>
                <a:gd name="T8" fmla="*/ 1 w 9"/>
                <a:gd name="T9" fmla="*/ 3 h 5"/>
                <a:gd name="T10" fmla="*/ 2 w 9"/>
                <a:gd name="T11" fmla="*/ 2 h 5"/>
                <a:gd name="T12" fmla="*/ 2 w 9"/>
                <a:gd name="T13" fmla="*/ 2 h 5"/>
                <a:gd name="T14" fmla="*/ 3 w 9"/>
                <a:gd name="T15" fmla="*/ 2 h 5"/>
                <a:gd name="T16" fmla="*/ 3 w 9"/>
                <a:gd name="T17" fmla="*/ 1 h 5"/>
                <a:gd name="T18" fmla="*/ 4 w 9"/>
                <a:gd name="T19" fmla="*/ 1 h 5"/>
                <a:gd name="T20" fmla="*/ 5 w 9"/>
                <a:gd name="T21" fmla="*/ 1 h 5"/>
                <a:gd name="T22" fmla="*/ 5 w 9"/>
                <a:gd name="T23" fmla="*/ 1 h 5"/>
                <a:gd name="T24" fmla="*/ 6 w 9"/>
                <a:gd name="T25" fmla="*/ 1 h 5"/>
                <a:gd name="T26" fmla="*/ 7 w 9"/>
                <a:gd name="T27" fmla="*/ 0 h 5"/>
                <a:gd name="T28" fmla="*/ 7 w 9"/>
                <a:gd name="T29" fmla="*/ 0 h 5"/>
                <a:gd name="T30" fmla="*/ 8 w 9"/>
                <a:gd name="T31" fmla="*/ 1 h 5"/>
                <a:gd name="T32" fmla="*/ 9 w 9"/>
                <a:gd name="T33" fmla="*/ 1 h 5"/>
                <a:gd name="T34" fmla="*/ 9 w 9"/>
                <a:gd name="T35" fmla="*/ 1 h 5"/>
                <a:gd name="T36" fmla="*/ 9 w 9"/>
                <a:gd name="T37" fmla="*/ 2 h 5"/>
                <a:gd name="T38" fmla="*/ 9 w 9"/>
                <a:gd name="T39" fmla="*/ 1 h 5"/>
                <a:gd name="T40" fmla="*/ 8 w 9"/>
                <a:gd name="T41" fmla="*/ 1 h 5"/>
                <a:gd name="T42" fmla="*/ 7 w 9"/>
                <a:gd name="T43" fmla="*/ 1 h 5"/>
                <a:gd name="T44" fmla="*/ 7 w 9"/>
                <a:gd name="T45" fmla="*/ 1 h 5"/>
                <a:gd name="T46" fmla="*/ 6 w 9"/>
                <a:gd name="T47" fmla="*/ 1 h 5"/>
                <a:gd name="T48" fmla="*/ 6 w 9"/>
                <a:gd name="T49" fmla="*/ 1 h 5"/>
                <a:gd name="T50" fmla="*/ 5 w 9"/>
                <a:gd name="T51" fmla="*/ 2 h 5"/>
                <a:gd name="T52" fmla="*/ 4 w 9"/>
                <a:gd name="T53" fmla="*/ 2 h 5"/>
                <a:gd name="T54" fmla="*/ 4 w 9"/>
                <a:gd name="T55" fmla="*/ 2 h 5"/>
                <a:gd name="T56" fmla="*/ 3 w 9"/>
                <a:gd name="T57" fmla="*/ 2 h 5"/>
                <a:gd name="T58" fmla="*/ 3 w 9"/>
                <a:gd name="T59" fmla="*/ 3 h 5"/>
                <a:gd name="T60" fmla="*/ 2 w 9"/>
                <a:gd name="T61" fmla="*/ 3 h 5"/>
                <a:gd name="T62" fmla="*/ 2 w 9"/>
                <a:gd name="T63" fmla="*/ 4 h 5"/>
                <a:gd name="T64" fmla="*/ 1 w 9"/>
                <a:gd name="T65" fmla="*/ 4 h 5"/>
                <a:gd name="T66" fmla="*/ 1 w 9"/>
                <a:gd name="T67" fmla="*/ 4 h 5"/>
                <a:gd name="T68" fmla="*/ 1 w 9"/>
                <a:gd name="T69" fmla="*/ 5 h 5"/>
                <a:gd name="T70" fmla="*/ 1 w 9"/>
                <a:gd name="T71" fmla="*/ 4 h 5"/>
                <a:gd name="T72" fmla="*/ 0 w 9"/>
                <a:gd name="T7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3" name="Freeform 595"/>
            <p:cNvSpPr>
              <a:spLocks/>
            </p:cNvSpPr>
            <p:nvPr/>
          </p:nvSpPr>
          <p:spPr bwMode="auto">
            <a:xfrm>
              <a:off x="1602" y="2757"/>
              <a:ext cx="36" cy="78"/>
            </a:xfrm>
            <a:custGeom>
              <a:avLst/>
              <a:gdLst>
                <a:gd name="T0" fmla="*/ 6 w 6"/>
                <a:gd name="T1" fmla="*/ 13 h 13"/>
                <a:gd name="T2" fmla="*/ 6 w 6"/>
                <a:gd name="T3" fmla="*/ 13 h 13"/>
                <a:gd name="T4" fmla="*/ 5 w 6"/>
                <a:gd name="T5" fmla="*/ 11 h 13"/>
                <a:gd name="T6" fmla="*/ 4 w 6"/>
                <a:gd name="T7" fmla="*/ 10 h 13"/>
                <a:gd name="T8" fmla="*/ 3 w 6"/>
                <a:gd name="T9" fmla="*/ 8 h 13"/>
                <a:gd name="T10" fmla="*/ 3 w 6"/>
                <a:gd name="T11" fmla="*/ 7 h 13"/>
                <a:gd name="T12" fmla="*/ 2 w 6"/>
                <a:gd name="T13" fmla="*/ 5 h 13"/>
                <a:gd name="T14" fmla="*/ 1 w 6"/>
                <a:gd name="T15" fmla="*/ 4 h 13"/>
                <a:gd name="T16" fmla="*/ 1 w 6"/>
                <a:gd name="T17" fmla="*/ 2 h 13"/>
                <a:gd name="T18" fmla="*/ 0 w 6"/>
                <a:gd name="T19" fmla="*/ 1 h 13"/>
                <a:gd name="T20" fmla="*/ 1 w 6"/>
                <a:gd name="T21" fmla="*/ 0 h 13"/>
                <a:gd name="T22" fmla="*/ 2 w 6"/>
                <a:gd name="T23" fmla="*/ 2 h 13"/>
                <a:gd name="T24" fmla="*/ 2 w 6"/>
                <a:gd name="T25" fmla="*/ 3 h 13"/>
                <a:gd name="T26" fmla="*/ 3 w 6"/>
                <a:gd name="T27" fmla="*/ 5 h 13"/>
                <a:gd name="T28" fmla="*/ 4 w 6"/>
                <a:gd name="T29" fmla="*/ 6 h 13"/>
                <a:gd name="T30" fmla="*/ 4 w 6"/>
                <a:gd name="T31" fmla="*/ 8 h 13"/>
                <a:gd name="T32" fmla="*/ 5 w 6"/>
                <a:gd name="T33" fmla="*/ 10 h 13"/>
                <a:gd name="T34" fmla="*/ 6 w 6"/>
                <a:gd name="T35" fmla="*/ 11 h 13"/>
                <a:gd name="T36" fmla="*/ 6 w 6"/>
                <a:gd name="T37" fmla="*/ 13 h 13"/>
                <a:gd name="T38" fmla="*/ 6 w 6"/>
                <a:gd name="T39" fmla="*/ 12 h 13"/>
                <a:gd name="T40" fmla="*/ 6 w 6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13">
                  <a:moveTo>
                    <a:pt x="6" y="13"/>
                  </a:moveTo>
                  <a:lnTo>
                    <a:pt x="6" y="13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8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4" name="Freeform 596"/>
            <p:cNvSpPr>
              <a:spLocks/>
            </p:cNvSpPr>
            <p:nvPr/>
          </p:nvSpPr>
          <p:spPr bwMode="auto">
            <a:xfrm>
              <a:off x="1638" y="2817"/>
              <a:ext cx="42" cy="18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1 h 3"/>
                <a:gd name="T4" fmla="*/ 7 w 7"/>
                <a:gd name="T5" fmla="*/ 1 h 3"/>
                <a:gd name="T6" fmla="*/ 6 w 7"/>
                <a:gd name="T7" fmla="*/ 1 h 3"/>
                <a:gd name="T8" fmla="*/ 6 w 7"/>
                <a:gd name="T9" fmla="*/ 1 h 3"/>
                <a:gd name="T10" fmla="*/ 6 w 7"/>
                <a:gd name="T11" fmla="*/ 2 h 3"/>
                <a:gd name="T12" fmla="*/ 5 w 7"/>
                <a:gd name="T13" fmla="*/ 2 h 3"/>
                <a:gd name="T14" fmla="*/ 5 w 7"/>
                <a:gd name="T15" fmla="*/ 2 h 3"/>
                <a:gd name="T16" fmla="*/ 4 w 7"/>
                <a:gd name="T17" fmla="*/ 2 h 3"/>
                <a:gd name="T18" fmla="*/ 4 w 7"/>
                <a:gd name="T19" fmla="*/ 2 h 3"/>
                <a:gd name="T20" fmla="*/ 3 w 7"/>
                <a:gd name="T21" fmla="*/ 3 h 3"/>
                <a:gd name="T22" fmla="*/ 3 w 7"/>
                <a:gd name="T23" fmla="*/ 3 h 3"/>
                <a:gd name="T24" fmla="*/ 2 w 7"/>
                <a:gd name="T25" fmla="*/ 3 h 3"/>
                <a:gd name="T26" fmla="*/ 2 w 7"/>
                <a:gd name="T27" fmla="*/ 3 h 3"/>
                <a:gd name="T28" fmla="*/ 1 w 7"/>
                <a:gd name="T29" fmla="*/ 3 h 3"/>
                <a:gd name="T30" fmla="*/ 1 w 7"/>
                <a:gd name="T31" fmla="*/ 3 h 3"/>
                <a:gd name="T32" fmla="*/ 0 w 7"/>
                <a:gd name="T33" fmla="*/ 3 h 3"/>
                <a:gd name="T34" fmla="*/ 0 w 7"/>
                <a:gd name="T35" fmla="*/ 3 h 3"/>
                <a:gd name="T36" fmla="*/ 0 w 7"/>
                <a:gd name="T37" fmla="*/ 2 h 3"/>
                <a:gd name="T38" fmla="*/ 0 w 7"/>
                <a:gd name="T39" fmla="*/ 2 h 3"/>
                <a:gd name="T40" fmla="*/ 1 w 7"/>
                <a:gd name="T41" fmla="*/ 2 h 3"/>
                <a:gd name="T42" fmla="*/ 1 w 7"/>
                <a:gd name="T43" fmla="*/ 2 h 3"/>
                <a:gd name="T44" fmla="*/ 2 w 7"/>
                <a:gd name="T45" fmla="*/ 2 h 3"/>
                <a:gd name="T46" fmla="*/ 2 w 7"/>
                <a:gd name="T47" fmla="*/ 2 h 3"/>
                <a:gd name="T48" fmla="*/ 3 w 7"/>
                <a:gd name="T49" fmla="*/ 2 h 3"/>
                <a:gd name="T50" fmla="*/ 3 w 7"/>
                <a:gd name="T51" fmla="*/ 2 h 3"/>
                <a:gd name="T52" fmla="*/ 3 w 7"/>
                <a:gd name="T53" fmla="*/ 2 h 3"/>
                <a:gd name="T54" fmla="*/ 4 w 7"/>
                <a:gd name="T55" fmla="*/ 1 h 3"/>
                <a:gd name="T56" fmla="*/ 4 w 7"/>
                <a:gd name="T57" fmla="*/ 1 h 3"/>
                <a:gd name="T58" fmla="*/ 5 w 7"/>
                <a:gd name="T59" fmla="*/ 1 h 3"/>
                <a:gd name="T60" fmla="*/ 5 w 7"/>
                <a:gd name="T61" fmla="*/ 1 h 3"/>
                <a:gd name="T62" fmla="*/ 6 w 7"/>
                <a:gd name="T63" fmla="*/ 1 h 3"/>
                <a:gd name="T64" fmla="*/ 6 w 7"/>
                <a:gd name="T65" fmla="*/ 0 h 3"/>
                <a:gd name="T66" fmla="*/ 6 w 7"/>
                <a:gd name="T67" fmla="*/ 0 h 3"/>
                <a:gd name="T68" fmla="*/ 7 w 7"/>
                <a:gd name="T69" fmla="*/ 0 h 3"/>
                <a:gd name="T70" fmla="*/ 7 w 7"/>
                <a:gd name="T71" fmla="*/ 1 h 3"/>
                <a:gd name="T72" fmla="*/ 7 w 7"/>
                <a:gd name="T7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5" name="Freeform 597"/>
            <p:cNvSpPr>
              <a:spLocks/>
            </p:cNvSpPr>
            <p:nvPr/>
          </p:nvSpPr>
          <p:spPr bwMode="auto">
            <a:xfrm>
              <a:off x="1656" y="2739"/>
              <a:ext cx="24" cy="84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1 w 4"/>
                <a:gd name="T5" fmla="*/ 2 h 14"/>
                <a:gd name="T6" fmla="*/ 2 w 4"/>
                <a:gd name="T7" fmla="*/ 3 h 14"/>
                <a:gd name="T8" fmla="*/ 2 w 4"/>
                <a:gd name="T9" fmla="*/ 5 h 14"/>
                <a:gd name="T10" fmla="*/ 3 w 4"/>
                <a:gd name="T11" fmla="*/ 7 h 14"/>
                <a:gd name="T12" fmla="*/ 3 w 4"/>
                <a:gd name="T13" fmla="*/ 8 h 14"/>
                <a:gd name="T14" fmla="*/ 3 w 4"/>
                <a:gd name="T15" fmla="*/ 10 h 14"/>
                <a:gd name="T16" fmla="*/ 4 w 4"/>
                <a:gd name="T17" fmla="*/ 12 h 14"/>
                <a:gd name="T18" fmla="*/ 4 w 4"/>
                <a:gd name="T19" fmla="*/ 13 h 14"/>
                <a:gd name="T20" fmla="*/ 4 w 4"/>
                <a:gd name="T21" fmla="*/ 14 h 14"/>
                <a:gd name="T22" fmla="*/ 3 w 4"/>
                <a:gd name="T23" fmla="*/ 12 h 14"/>
                <a:gd name="T24" fmla="*/ 3 w 4"/>
                <a:gd name="T25" fmla="*/ 10 h 14"/>
                <a:gd name="T26" fmla="*/ 2 w 4"/>
                <a:gd name="T27" fmla="*/ 8 h 14"/>
                <a:gd name="T28" fmla="*/ 2 w 4"/>
                <a:gd name="T29" fmla="*/ 7 h 14"/>
                <a:gd name="T30" fmla="*/ 1 w 4"/>
                <a:gd name="T31" fmla="*/ 5 h 14"/>
                <a:gd name="T32" fmla="*/ 1 w 4"/>
                <a:gd name="T33" fmla="*/ 4 h 14"/>
                <a:gd name="T34" fmla="*/ 0 w 4"/>
                <a:gd name="T35" fmla="*/ 2 h 14"/>
                <a:gd name="T36" fmla="*/ 0 w 4"/>
                <a:gd name="T37" fmla="*/ 0 h 14"/>
                <a:gd name="T38" fmla="*/ 0 w 4"/>
                <a:gd name="T39" fmla="*/ 1 h 14"/>
                <a:gd name="T40" fmla="*/ 0 w 4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6" name="Freeform 598"/>
            <p:cNvSpPr>
              <a:spLocks/>
            </p:cNvSpPr>
            <p:nvPr/>
          </p:nvSpPr>
          <p:spPr bwMode="auto">
            <a:xfrm>
              <a:off x="1620" y="275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7" name="Freeform 599"/>
            <p:cNvSpPr>
              <a:spLocks/>
            </p:cNvSpPr>
            <p:nvPr/>
          </p:nvSpPr>
          <p:spPr bwMode="auto">
            <a:xfrm>
              <a:off x="1608" y="2757"/>
              <a:ext cx="18" cy="1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8" name="Freeform 600"/>
            <p:cNvSpPr>
              <a:spLocks/>
            </p:cNvSpPr>
            <p:nvPr/>
          </p:nvSpPr>
          <p:spPr bwMode="auto">
            <a:xfrm>
              <a:off x="1626" y="2769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29" name="Freeform 601"/>
            <p:cNvSpPr>
              <a:spLocks/>
            </p:cNvSpPr>
            <p:nvPr/>
          </p:nvSpPr>
          <p:spPr bwMode="auto">
            <a:xfrm>
              <a:off x="1608" y="2769"/>
              <a:ext cx="18" cy="12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1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0" name="Freeform 602"/>
            <p:cNvSpPr>
              <a:spLocks/>
            </p:cNvSpPr>
            <p:nvPr/>
          </p:nvSpPr>
          <p:spPr bwMode="auto">
            <a:xfrm>
              <a:off x="1608" y="277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1" name="Freeform 603"/>
            <p:cNvSpPr>
              <a:spLocks/>
            </p:cNvSpPr>
            <p:nvPr/>
          </p:nvSpPr>
          <p:spPr bwMode="auto">
            <a:xfrm>
              <a:off x="1614" y="2781"/>
              <a:ext cx="18" cy="6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0 h 1"/>
                <a:gd name="T8" fmla="*/ 1 w 3"/>
                <a:gd name="T9" fmla="*/ 1 h 1"/>
                <a:gd name="T10" fmla="*/ 0 w 3"/>
                <a:gd name="T11" fmla="*/ 1 h 1"/>
                <a:gd name="T12" fmla="*/ 0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2" name="Freeform 604"/>
            <p:cNvSpPr>
              <a:spLocks/>
            </p:cNvSpPr>
            <p:nvPr/>
          </p:nvSpPr>
          <p:spPr bwMode="auto">
            <a:xfrm>
              <a:off x="1614" y="278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3" name="Freeform 605"/>
            <p:cNvSpPr>
              <a:spLocks/>
            </p:cNvSpPr>
            <p:nvPr/>
          </p:nvSpPr>
          <p:spPr bwMode="auto">
            <a:xfrm>
              <a:off x="1632" y="2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4" name="Freeform 606"/>
            <p:cNvSpPr>
              <a:spLocks/>
            </p:cNvSpPr>
            <p:nvPr/>
          </p:nvSpPr>
          <p:spPr bwMode="auto">
            <a:xfrm>
              <a:off x="1620" y="2787"/>
              <a:ext cx="12" cy="12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5" name="Freeform 607"/>
            <p:cNvSpPr>
              <a:spLocks/>
            </p:cNvSpPr>
            <p:nvPr/>
          </p:nvSpPr>
          <p:spPr bwMode="auto">
            <a:xfrm>
              <a:off x="1626" y="2799"/>
              <a:ext cx="12" cy="6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6" name="Freeform 608"/>
            <p:cNvSpPr>
              <a:spLocks/>
            </p:cNvSpPr>
            <p:nvPr/>
          </p:nvSpPr>
          <p:spPr bwMode="auto">
            <a:xfrm>
              <a:off x="1638" y="280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7" name="Freeform 609"/>
            <p:cNvSpPr>
              <a:spLocks/>
            </p:cNvSpPr>
            <p:nvPr/>
          </p:nvSpPr>
          <p:spPr bwMode="auto">
            <a:xfrm>
              <a:off x="1626" y="2805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8" name="Freeform 610"/>
            <p:cNvSpPr>
              <a:spLocks/>
            </p:cNvSpPr>
            <p:nvPr/>
          </p:nvSpPr>
          <p:spPr bwMode="auto">
            <a:xfrm>
              <a:off x="1626" y="2811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39" name="Freeform 611"/>
            <p:cNvSpPr>
              <a:spLocks/>
            </p:cNvSpPr>
            <p:nvPr/>
          </p:nvSpPr>
          <p:spPr bwMode="auto">
            <a:xfrm>
              <a:off x="1632" y="2817"/>
              <a:ext cx="18" cy="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3 w 3"/>
                <a:gd name="T5" fmla="*/ 0 h 2"/>
                <a:gd name="T6" fmla="*/ 3 w 3"/>
                <a:gd name="T7" fmla="*/ 1 h 2"/>
                <a:gd name="T8" fmla="*/ 0 w 3"/>
                <a:gd name="T9" fmla="*/ 2 h 2"/>
                <a:gd name="T10" fmla="*/ 0 w 3"/>
                <a:gd name="T11" fmla="*/ 1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0" name="Freeform 612"/>
            <p:cNvSpPr>
              <a:spLocks/>
            </p:cNvSpPr>
            <p:nvPr/>
          </p:nvSpPr>
          <p:spPr bwMode="auto">
            <a:xfrm>
              <a:off x="1650" y="2823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1" name="Freeform 613"/>
            <p:cNvSpPr>
              <a:spLocks/>
            </p:cNvSpPr>
            <p:nvPr/>
          </p:nvSpPr>
          <p:spPr bwMode="auto">
            <a:xfrm>
              <a:off x="1638" y="2823"/>
              <a:ext cx="12" cy="12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2 h 2"/>
                <a:gd name="T10" fmla="*/ 0 w 2"/>
                <a:gd name="T11" fmla="*/ 1 h 2"/>
                <a:gd name="T12" fmla="*/ 0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2" name="Freeform 614"/>
            <p:cNvSpPr>
              <a:spLocks/>
            </p:cNvSpPr>
            <p:nvPr/>
          </p:nvSpPr>
          <p:spPr bwMode="auto">
            <a:xfrm>
              <a:off x="1632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3" name="Freeform 615"/>
            <p:cNvSpPr>
              <a:spLocks/>
            </p:cNvSpPr>
            <p:nvPr/>
          </p:nvSpPr>
          <p:spPr bwMode="auto">
            <a:xfrm>
              <a:off x="1704" y="2829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4" name="Freeform 616"/>
            <p:cNvSpPr>
              <a:spLocks/>
            </p:cNvSpPr>
            <p:nvPr/>
          </p:nvSpPr>
          <p:spPr bwMode="auto">
            <a:xfrm>
              <a:off x="1704" y="2823"/>
              <a:ext cx="30" cy="12"/>
            </a:xfrm>
            <a:custGeom>
              <a:avLst/>
              <a:gdLst>
                <a:gd name="T0" fmla="*/ 5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1 h 2"/>
                <a:gd name="T8" fmla="*/ 5 w 5"/>
                <a:gd name="T9" fmla="*/ 0 h 2"/>
                <a:gd name="T10" fmla="*/ 5 w 5"/>
                <a:gd name="T11" fmla="*/ 0 h 2"/>
                <a:gd name="T12" fmla="*/ 5 w 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5" name="Freeform 617"/>
            <p:cNvSpPr>
              <a:spLocks/>
            </p:cNvSpPr>
            <p:nvPr/>
          </p:nvSpPr>
          <p:spPr bwMode="auto">
            <a:xfrm>
              <a:off x="1722" y="2829"/>
              <a:ext cx="36" cy="12"/>
            </a:xfrm>
            <a:custGeom>
              <a:avLst/>
              <a:gdLst>
                <a:gd name="T0" fmla="*/ 6 w 6"/>
                <a:gd name="T1" fmla="*/ 0 h 2"/>
                <a:gd name="T2" fmla="*/ 6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5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6" name="Freeform 618"/>
            <p:cNvSpPr>
              <a:spLocks/>
            </p:cNvSpPr>
            <p:nvPr/>
          </p:nvSpPr>
          <p:spPr bwMode="auto">
            <a:xfrm>
              <a:off x="1752" y="282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7" name="Freeform 619"/>
            <p:cNvSpPr>
              <a:spLocks/>
            </p:cNvSpPr>
            <p:nvPr/>
          </p:nvSpPr>
          <p:spPr bwMode="auto">
            <a:xfrm>
              <a:off x="1614" y="2919"/>
              <a:ext cx="36" cy="1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6 w 6"/>
                <a:gd name="T5" fmla="*/ 0 h 3"/>
                <a:gd name="T6" fmla="*/ 6 w 6"/>
                <a:gd name="T7" fmla="*/ 0 h 3"/>
                <a:gd name="T8" fmla="*/ 0 w 6"/>
                <a:gd name="T9" fmla="*/ 3 h 3"/>
                <a:gd name="T10" fmla="*/ 0 w 6"/>
                <a:gd name="T11" fmla="*/ 2 h 3"/>
                <a:gd name="T12" fmla="*/ 0 w 6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8" name="Freeform 620"/>
            <p:cNvSpPr>
              <a:spLocks/>
            </p:cNvSpPr>
            <p:nvPr/>
          </p:nvSpPr>
          <p:spPr bwMode="auto">
            <a:xfrm>
              <a:off x="1626" y="2919"/>
              <a:ext cx="36" cy="24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3 h 4"/>
                <a:gd name="T4" fmla="*/ 6 w 6"/>
                <a:gd name="T5" fmla="*/ 0 h 4"/>
                <a:gd name="T6" fmla="*/ 6 w 6"/>
                <a:gd name="T7" fmla="*/ 1 h 4"/>
                <a:gd name="T8" fmla="*/ 0 w 6"/>
                <a:gd name="T9" fmla="*/ 4 h 4"/>
                <a:gd name="T10" fmla="*/ 0 w 6"/>
                <a:gd name="T11" fmla="*/ 3 h 4"/>
                <a:gd name="T12" fmla="*/ 0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49" name="Freeform 621"/>
            <p:cNvSpPr>
              <a:spLocks/>
            </p:cNvSpPr>
            <p:nvPr/>
          </p:nvSpPr>
          <p:spPr bwMode="auto">
            <a:xfrm>
              <a:off x="1668" y="3045"/>
              <a:ext cx="6" cy="30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1 h 5"/>
                <a:gd name="T8" fmla="*/ 0 w 1"/>
                <a:gd name="T9" fmla="*/ 1 h 5"/>
                <a:gd name="T10" fmla="*/ 0 w 1"/>
                <a:gd name="T11" fmla="*/ 1 h 5"/>
                <a:gd name="T12" fmla="*/ 0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4 h 5"/>
                <a:gd name="T20" fmla="*/ 0 w 1"/>
                <a:gd name="T21" fmla="*/ 5 h 5"/>
                <a:gd name="T22" fmla="*/ 0 w 1"/>
                <a:gd name="T23" fmla="*/ 5 h 5"/>
                <a:gd name="T24" fmla="*/ 1 w 1"/>
                <a:gd name="T25" fmla="*/ 5 h 5"/>
                <a:gd name="T26" fmla="*/ 1 w 1"/>
                <a:gd name="T27" fmla="*/ 5 h 5"/>
                <a:gd name="T28" fmla="*/ 1 w 1"/>
                <a:gd name="T29" fmla="*/ 5 h 5"/>
                <a:gd name="T30" fmla="*/ 1 w 1"/>
                <a:gd name="T31" fmla="*/ 5 h 5"/>
                <a:gd name="T32" fmla="*/ 1 w 1"/>
                <a:gd name="T33" fmla="*/ 4 h 5"/>
                <a:gd name="T34" fmla="*/ 1 w 1"/>
                <a:gd name="T35" fmla="*/ 4 h 5"/>
                <a:gd name="T36" fmla="*/ 1 w 1"/>
                <a:gd name="T37" fmla="*/ 4 h 5"/>
                <a:gd name="T38" fmla="*/ 1 w 1"/>
                <a:gd name="T39" fmla="*/ 3 h 5"/>
                <a:gd name="T40" fmla="*/ 1 w 1"/>
                <a:gd name="T41" fmla="*/ 3 h 5"/>
                <a:gd name="T42" fmla="*/ 1 w 1"/>
                <a:gd name="T43" fmla="*/ 2 h 5"/>
                <a:gd name="T44" fmla="*/ 1 w 1"/>
                <a:gd name="T45" fmla="*/ 1 h 5"/>
                <a:gd name="T46" fmla="*/ 0 w 1"/>
                <a:gd name="T47" fmla="*/ 0 h 5"/>
                <a:gd name="T48" fmla="*/ 0 w 1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B2B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0" name="Freeform 622"/>
            <p:cNvSpPr>
              <a:spLocks/>
            </p:cNvSpPr>
            <p:nvPr/>
          </p:nvSpPr>
          <p:spPr bwMode="auto">
            <a:xfrm>
              <a:off x="1662" y="3045"/>
              <a:ext cx="12" cy="1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3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0 h 3"/>
                <a:gd name="T16" fmla="*/ 1 w 2"/>
                <a:gd name="T17" fmla="*/ 0 h 3"/>
                <a:gd name="T18" fmla="*/ 1 w 2"/>
                <a:gd name="T19" fmla="*/ 0 h 3"/>
                <a:gd name="T20" fmla="*/ 1 w 2"/>
                <a:gd name="T21" fmla="*/ 1 h 3"/>
                <a:gd name="T22" fmla="*/ 2 w 2"/>
                <a:gd name="T23" fmla="*/ 1 h 3"/>
                <a:gd name="T24" fmla="*/ 2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1" name="Freeform 623"/>
            <p:cNvSpPr>
              <a:spLocks/>
            </p:cNvSpPr>
            <p:nvPr/>
          </p:nvSpPr>
          <p:spPr bwMode="auto">
            <a:xfrm>
              <a:off x="1668" y="3063"/>
              <a:ext cx="6" cy="1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1 h 3"/>
                <a:gd name="T10" fmla="*/ 0 w 1"/>
                <a:gd name="T11" fmla="*/ 0 h 3"/>
                <a:gd name="T12" fmla="*/ 0 w 1"/>
                <a:gd name="T13" fmla="*/ 0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2 h 3"/>
                <a:gd name="T20" fmla="*/ 1 w 1"/>
                <a:gd name="T21" fmla="*/ 2 h 3"/>
                <a:gd name="T22" fmla="*/ 1 w 1"/>
                <a:gd name="T23" fmla="*/ 2 h 3"/>
                <a:gd name="T24" fmla="*/ 1 w 1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2" name="Freeform 624"/>
            <p:cNvSpPr>
              <a:spLocks/>
            </p:cNvSpPr>
            <p:nvPr/>
          </p:nvSpPr>
          <p:spPr bwMode="auto">
            <a:xfrm>
              <a:off x="1674" y="3063"/>
              <a:ext cx="6" cy="1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1 h 3"/>
                <a:gd name="T10" fmla="*/ 1 w 1"/>
                <a:gd name="T11" fmla="*/ 1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0 w 1"/>
                <a:gd name="T27" fmla="*/ 2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3" name="Freeform 625"/>
            <p:cNvSpPr>
              <a:spLocks/>
            </p:cNvSpPr>
            <p:nvPr/>
          </p:nvSpPr>
          <p:spPr bwMode="auto">
            <a:xfrm>
              <a:off x="1668" y="3045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2 w 2"/>
                <a:gd name="T9" fmla="*/ 2 h 3"/>
                <a:gd name="T10" fmla="*/ 1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4" name="Freeform 626"/>
            <p:cNvSpPr>
              <a:spLocks/>
            </p:cNvSpPr>
            <p:nvPr/>
          </p:nvSpPr>
          <p:spPr bwMode="auto">
            <a:xfrm>
              <a:off x="1668" y="3243"/>
              <a:ext cx="18" cy="60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1 w 3"/>
                <a:gd name="T5" fmla="*/ 1 h 10"/>
                <a:gd name="T6" fmla="*/ 2 w 3"/>
                <a:gd name="T7" fmla="*/ 1 h 10"/>
                <a:gd name="T8" fmla="*/ 2 w 3"/>
                <a:gd name="T9" fmla="*/ 2 h 10"/>
                <a:gd name="T10" fmla="*/ 2 w 3"/>
                <a:gd name="T11" fmla="*/ 2 h 10"/>
                <a:gd name="T12" fmla="*/ 3 w 3"/>
                <a:gd name="T13" fmla="*/ 3 h 10"/>
                <a:gd name="T14" fmla="*/ 3 w 3"/>
                <a:gd name="T15" fmla="*/ 4 h 10"/>
                <a:gd name="T16" fmla="*/ 3 w 3"/>
                <a:gd name="T17" fmla="*/ 5 h 10"/>
                <a:gd name="T18" fmla="*/ 3 w 3"/>
                <a:gd name="T19" fmla="*/ 6 h 10"/>
                <a:gd name="T20" fmla="*/ 3 w 3"/>
                <a:gd name="T21" fmla="*/ 7 h 10"/>
                <a:gd name="T22" fmla="*/ 3 w 3"/>
                <a:gd name="T23" fmla="*/ 8 h 10"/>
                <a:gd name="T24" fmla="*/ 3 w 3"/>
                <a:gd name="T25" fmla="*/ 8 h 10"/>
                <a:gd name="T26" fmla="*/ 3 w 3"/>
                <a:gd name="T27" fmla="*/ 9 h 10"/>
                <a:gd name="T28" fmla="*/ 3 w 3"/>
                <a:gd name="T29" fmla="*/ 9 h 10"/>
                <a:gd name="T30" fmla="*/ 3 w 3"/>
                <a:gd name="T31" fmla="*/ 10 h 10"/>
                <a:gd name="T32" fmla="*/ 3 w 3"/>
                <a:gd name="T33" fmla="*/ 10 h 10"/>
                <a:gd name="T34" fmla="*/ 2 w 3"/>
                <a:gd name="T35" fmla="*/ 10 h 10"/>
                <a:gd name="T36" fmla="*/ 2 w 3"/>
                <a:gd name="T37" fmla="*/ 10 h 10"/>
                <a:gd name="T38" fmla="*/ 2 w 3"/>
                <a:gd name="T39" fmla="*/ 9 h 10"/>
                <a:gd name="T40" fmla="*/ 2 w 3"/>
                <a:gd name="T41" fmla="*/ 9 h 10"/>
                <a:gd name="T42" fmla="*/ 1 w 3"/>
                <a:gd name="T43" fmla="*/ 8 h 10"/>
                <a:gd name="T44" fmla="*/ 1 w 3"/>
                <a:gd name="T45" fmla="*/ 7 h 10"/>
                <a:gd name="T46" fmla="*/ 1 w 3"/>
                <a:gd name="T47" fmla="*/ 6 h 10"/>
                <a:gd name="T48" fmla="*/ 0 w 3"/>
                <a:gd name="T49" fmla="*/ 5 h 10"/>
                <a:gd name="T50" fmla="*/ 0 w 3"/>
                <a:gd name="T51" fmla="*/ 4 h 10"/>
                <a:gd name="T52" fmla="*/ 0 w 3"/>
                <a:gd name="T53" fmla="*/ 3 h 10"/>
                <a:gd name="T54" fmla="*/ 0 w 3"/>
                <a:gd name="T55" fmla="*/ 3 h 10"/>
                <a:gd name="T56" fmla="*/ 0 w 3"/>
                <a:gd name="T57" fmla="*/ 2 h 10"/>
                <a:gd name="T58" fmla="*/ 0 w 3"/>
                <a:gd name="T59" fmla="*/ 1 h 10"/>
                <a:gd name="T60" fmla="*/ 1 w 3"/>
                <a:gd name="T61" fmla="*/ 1 h 10"/>
                <a:gd name="T62" fmla="*/ 1 w 3"/>
                <a:gd name="T63" fmla="*/ 1 h 10"/>
                <a:gd name="T64" fmla="*/ 1 w 3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rgbClr val="E7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5" name="Freeform 627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6" name="Freeform 628"/>
            <p:cNvSpPr>
              <a:spLocks/>
            </p:cNvSpPr>
            <p:nvPr/>
          </p:nvSpPr>
          <p:spPr bwMode="auto">
            <a:xfrm>
              <a:off x="1686" y="3273"/>
              <a:ext cx="6" cy="30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4 h 5"/>
                <a:gd name="T10" fmla="*/ 0 w 1"/>
                <a:gd name="T11" fmla="*/ 3 h 5"/>
                <a:gd name="T12" fmla="*/ 0 w 1"/>
                <a:gd name="T13" fmla="*/ 3 h 5"/>
                <a:gd name="T14" fmla="*/ 0 w 1"/>
                <a:gd name="T15" fmla="*/ 2 h 5"/>
                <a:gd name="T16" fmla="*/ 0 w 1"/>
                <a:gd name="T17" fmla="*/ 1 h 5"/>
                <a:gd name="T18" fmla="*/ 0 w 1"/>
                <a:gd name="T19" fmla="*/ 0 h 5"/>
                <a:gd name="T20" fmla="*/ 0 w 1"/>
                <a:gd name="T21" fmla="*/ 0 h 5"/>
                <a:gd name="T22" fmla="*/ 1 w 1"/>
                <a:gd name="T23" fmla="*/ 1 h 5"/>
                <a:gd name="T24" fmla="*/ 1 w 1"/>
                <a:gd name="T25" fmla="*/ 2 h 5"/>
                <a:gd name="T26" fmla="*/ 1 w 1"/>
                <a:gd name="T27" fmla="*/ 3 h 5"/>
                <a:gd name="T28" fmla="*/ 1 w 1"/>
                <a:gd name="T29" fmla="*/ 3 h 5"/>
                <a:gd name="T30" fmla="*/ 1 w 1"/>
                <a:gd name="T31" fmla="*/ 4 h 5"/>
                <a:gd name="T32" fmla="*/ 0 w 1"/>
                <a:gd name="T33" fmla="*/ 5 h 5"/>
                <a:gd name="T34" fmla="*/ 0 w 1"/>
                <a:gd name="T35" fmla="*/ 5 h 5"/>
                <a:gd name="T36" fmla="*/ 0 w 1"/>
                <a:gd name="T37" fmla="*/ 5 h 5"/>
                <a:gd name="T38" fmla="*/ 0 w 1"/>
                <a:gd name="T39" fmla="*/ 5 h 5"/>
                <a:gd name="T40" fmla="*/ 0 w 1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7" name="Freeform 629"/>
            <p:cNvSpPr>
              <a:spLocks/>
            </p:cNvSpPr>
            <p:nvPr/>
          </p:nvSpPr>
          <p:spPr bwMode="auto">
            <a:xfrm>
              <a:off x="1668" y="3273"/>
              <a:ext cx="18" cy="30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1 h 5"/>
                <a:gd name="T6" fmla="*/ 1 w 3"/>
                <a:gd name="T7" fmla="*/ 2 h 5"/>
                <a:gd name="T8" fmla="*/ 2 w 3"/>
                <a:gd name="T9" fmla="*/ 3 h 5"/>
                <a:gd name="T10" fmla="*/ 2 w 3"/>
                <a:gd name="T11" fmla="*/ 4 h 5"/>
                <a:gd name="T12" fmla="*/ 2 w 3"/>
                <a:gd name="T13" fmla="*/ 4 h 5"/>
                <a:gd name="T14" fmla="*/ 2 w 3"/>
                <a:gd name="T15" fmla="*/ 4 h 5"/>
                <a:gd name="T16" fmla="*/ 2 w 3"/>
                <a:gd name="T17" fmla="*/ 4 h 5"/>
                <a:gd name="T18" fmla="*/ 3 w 3"/>
                <a:gd name="T19" fmla="*/ 4 h 5"/>
                <a:gd name="T20" fmla="*/ 3 w 3"/>
                <a:gd name="T21" fmla="*/ 5 h 5"/>
                <a:gd name="T22" fmla="*/ 2 w 3"/>
                <a:gd name="T23" fmla="*/ 5 h 5"/>
                <a:gd name="T24" fmla="*/ 2 w 3"/>
                <a:gd name="T25" fmla="*/ 5 h 5"/>
                <a:gd name="T26" fmla="*/ 1 w 3"/>
                <a:gd name="T27" fmla="*/ 4 h 5"/>
                <a:gd name="T28" fmla="*/ 1 w 3"/>
                <a:gd name="T29" fmla="*/ 4 h 5"/>
                <a:gd name="T30" fmla="*/ 1 w 3"/>
                <a:gd name="T31" fmla="*/ 3 h 5"/>
                <a:gd name="T32" fmla="*/ 0 w 3"/>
                <a:gd name="T33" fmla="*/ 2 h 5"/>
                <a:gd name="T34" fmla="*/ 0 w 3"/>
                <a:gd name="T35" fmla="*/ 1 h 5"/>
                <a:gd name="T36" fmla="*/ 0 w 3"/>
                <a:gd name="T37" fmla="*/ 0 h 5"/>
                <a:gd name="T38" fmla="*/ 0 w 3"/>
                <a:gd name="T39" fmla="*/ 0 h 5"/>
                <a:gd name="T40" fmla="*/ 1 w 3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8" name="Freeform 630"/>
            <p:cNvSpPr>
              <a:spLocks/>
            </p:cNvSpPr>
            <p:nvPr/>
          </p:nvSpPr>
          <p:spPr bwMode="auto">
            <a:xfrm>
              <a:off x="1668" y="3243"/>
              <a:ext cx="6" cy="30"/>
            </a:xfrm>
            <a:custGeom>
              <a:avLst/>
              <a:gdLst>
                <a:gd name="T0" fmla="*/ 1 w 1"/>
                <a:gd name="T1" fmla="*/ 1 h 5"/>
                <a:gd name="T2" fmla="*/ 1 w 1"/>
                <a:gd name="T3" fmla="*/ 1 h 5"/>
                <a:gd name="T4" fmla="*/ 1 w 1"/>
                <a:gd name="T5" fmla="*/ 1 h 5"/>
                <a:gd name="T6" fmla="*/ 1 w 1"/>
                <a:gd name="T7" fmla="*/ 1 h 5"/>
                <a:gd name="T8" fmla="*/ 1 w 1"/>
                <a:gd name="T9" fmla="*/ 1 h 5"/>
                <a:gd name="T10" fmla="*/ 1 w 1"/>
                <a:gd name="T11" fmla="*/ 2 h 5"/>
                <a:gd name="T12" fmla="*/ 1 w 1"/>
                <a:gd name="T13" fmla="*/ 3 h 5"/>
                <a:gd name="T14" fmla="*/ 1 w 1"/>
                <a:gd name="T15" fmla="*/ 3 h 5"/>
                <a:gd name="T16" fmla="*/ 1 w 1"/>
                <a:gd name="T17" fmla="*/ 4 h 5"/>
                <a:gd name="T18" fmla="*/ 1 w 1"/>
                <a:gd name="T19" fmla="*/ 5 h 5"/>
                <a:gd name="T20" fmla="*/ 0 w 1"/>
                <a:gd name="T21" fmla="*/ 5 h 5"/>
                <a:gd name="T22" fmla="*/ 0 w 1"/>
                <a:gd name="T23" fmla="*/ 4 h 5"/>
                <a:gd name="T24" fmla="*/ 0 w 1"/>
                <a:gd name="T25" fmla="*/ 3 h 5"/>
                <a:gd name="T26" fmla="*/ 0 w 1"/>
                <a:gd name="T27" fmla="*/ 3 h 5"/>
                <a:gd name="T28" fmla="*/ 0 w 1"/>
                <a:gd name="T29" fmla="*/ 2 h 5"/>
                <a:gd name="T30" fmla="*/ 0 w 1"/>
                <a:gd name="T31" fmla="*/ 1 h 5"/>
                <a:gd name="T32" fmla="*/ 0 w 1"/>
                <a:gd name="T33" fmla="*/ 1 h 5"/>
                <a:gd name="T34" fmla="*/ 0 w 1"/>
                <a:gd name="T35" fmla="*/ 0 h 5"/>
                <a:gd name="T36" fmla="*/ 1 w 1"/>
                <a:gd name="T37" fmla="*/ 0 h 5"/>
                <a:gd name="T38" fmla="*/ 1 w 1"/>
                <a:gd name="T39" fmla="*/ 0 h 5"/>
                <a:gd name="T40" fmla="*/ 1 w 1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5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59" name="Freeform 631"/>
            <p:cNvSpPr>
              <a:spLocks/>
            </p:cNvSpPr>
            <p:nvPr/>
          </p:nvSpPr>
          <p:spPr bwMode="auto">
            <a:xfrm>
              <a:off x="1674" y="3243"/>
              <a:ext cx="24" cy="6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1 h 10"/>
                <a:gd name="T6" fmla="*/ 1 w 4"/>
                <a:gd name="T7" fmla="*/ 1 h 10"/>
                <a:gd name="T8" fmla="*/ 1 w 4"/>
                <a:gd name="T9" fmla="*/ 2 h 10"/>
                <a:gd name="T10" fmla="*/ 1 w 4"/>
                <a:gd name="T11" fmla="*/ 2 h 10"/>
                <a:gd name="T12" fmla="*/ 2 w 4"/>
                <a:gd name="T13" fmla="*/ 3 h 10"/>
                <a:gd name="T14" fmla="*/ 2 w 4"/>
                <a:gd name="T15" fmla="*/ 4 h 10"/>
                <a:gd name="T16" fmla="*/ 2 w 4"/>
                <a:gd name="T17" fmla="*/ 5 h 10"/>
                <a:gd name="T18" fmla="*/ 2 w 4"/>
                <a:gd name="T19" fmla="*/ 6 h 10"/>
                <a:gd name="T20" fmla="*/ 2 w 4"/>
                <a:gd name="T21" fmla="*/ 7 h 10"/>
                <a:gd name="T22" fmla="*/ 2 w 4"/>
                <a:gd name="T23" fmla="*/ 8 h 10"/>
                <a:gd name="T24" fmla="*/ 2 w 4"/>
                <a:gd name="T25" fmla="*/ 8 h 10"/>
                <a:gd name="T26" fmla="*/ 2 w 4"/>
                <a:gd name="T27" fmla="*/ 9 h 10"/>
                <a:gd name="T28" fmla="*/ 2 w 4"/>
                <a:gd name="T29" fmla="*/ 9 h 10"/>
                <a:gd name="T30" fmla="*/ 2 w 4"/>
                <a:gd name="T31" fmla="*/ 10 h 10"/>
                <a:gd name="T32" fmla="*/ 2 w 4"/>
                <a:gd name="T33" fmla="*/ 10 h 10"/>
                <a:gd name="T34" fmla="*/ 2 w 4"/>
                <a:gd name="T35" fmla="*/ 10 h 10"/>
                <a:gd name="T36" fmla="*/ 2 w 4"/>
                <a:gd name="T37" fmla="*/ 10 h 10"/>
                <a:gd name="T38" fmla="*/ 3 w 4"/>
                <a:gd name="T39" fmla="*/ 10 h 10"/>
                <a:gd name="T40" fmla="*/ 3 w 4"/>
                <a:gd name="T41" fmla="*/ 10 h 10"/>
                <a:gd name="T42" fmla="*/ 3 w 4"/>
                <a:gd name="T43" fmla="*/ 9 h 10"/>
                <a:gd name="T44" fmla="*/ 3 w 4"/>
                <a:gd name="T45" fmla="*/ 9 h 10"/>
                <a:gd name="T46" fmla="*/ 3 w 4"/>
                <a:gd name="T47" fmla="*/ 9 h 10"/>
                <a:gd name="T48" fmla="*/ 3 w 4"/>
                <a:gd name="T49" fmla="*/ 9 h 10"/>
                <a:gd name="T50" fmla="*/ 3 w 4"/>
                <a:gd name="T51" fmla="*/ 8 h 10"/>
                <a:gd name="T52" fmla="*/ 3 w 4"/>
                <a:gd name="T53" fmla="*/ 8 h 10"/>
                <a:gd name="T54" fmla="*/ 4 w 4"/>
                <a:gd name="T55" fmla="*/ 7 h 10"/>
                <a:gd name="T56" fmla="*/ 4 w 4"/>
                <a:gd name="T57" fmla="*/ 7 h 10"/>
                <a:gd name="T58" fmla="*/ 4 w 4"/>
                <a:gd name="T59" fmla="*/ 6 h 10"/>
                <a:gd name="T60" fmla="*/ 3 w 4"/>
                <a:gd name="T61" fmla="*/ 6 h 10"/>
                <a:gd name="T62" fmla="*/ 3 w 4"/>
                <a:gd name="T63" fmla="*/ 5 h 10"/>
                <a:gd name="T64" fmla="*/ 3 w 4"/>
                <a:gd name="T65" fmla="*/ 4 h 10"/>
                <a:gd name="T66" fmla="*/ 3 w 4"/>
                <a:gd name="T67" fmla="*/ 4 h 10"/>
                <a:gd name="T68" fmla="*/ 3 w 4"/>
                <a:gd name="T69" fmla="*/ 3 h 10"/>
                <a:gd name="T70" fmla="*/ 2 w 4"/>
                <a:gd name="T71" fmla="*/ 2 h 10"/>
                <a:gd name="T72" fmla="*/ 2 w 4"/>
                <a:gd name="T73" fmla="*/ 1 h 10"/>
                <a:gd name="T74" fmla="*/ 2 w 4"/>
                <a:gd name="T75" fmla="*/ 0 h 10"/>
                <a:gd name="T76" fmla="*/ 1 w 4"/>
                <a:gd name="T77" fmla="*/ 0 h 10"/>
                <a:gd name="T78" fmla="*/ 0 w 4"/>
                <a:gd name="T79" fmla="*/ 0 h 10"/>
                <a:gd name="T80" fmla="*/ 0 w 4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CA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0" name="Freeform 632"/>
            <p:cNvSpPr>
              <a:spLocks/>
            </p:cNvSpPr>
            <p:nvPr/>
          </p:nvSpPr>
          <p:spPr bwMode="auto">
            <a:xfrm>
              <a:off x="1674" y="3243"/>
              <a:ext cx="12" cy="30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5 h 5"/>
                <a:gd name="T4" fmla="*/ 2 w 2"/>
                <a:gd name="T5" fmla="*/ 4 h 5"/>
                <a:gd name="T6" fmla="*/ 1 w 2"/>
                <a:gd name="T7" fmla="*/ 3 h 5"/>
                <a:gd name="T8" fmla="*/ 1 w 2"/>
                <a:gd name="T9" fmla="*/ 2 h 5"/>
                <a:gd name="T10" fmla="*/ 1 w 2"/>
                <a:gd name="T11" fmla="*/ 2 h 5"/>
                <a:gd name="T12" fmla="*/ 0 w 2"/>
                <a:gd name="T13" fmla="*/ 1 h 5"/>
                <a:gd name="T14" fmla="*/ 0 w 2"/>
                <a:gd name="T15" fmla="*/ 1 h 5"/>
                <a:gd name="T16" fmla="*/ 0 w 2"/>
                <a:gd name="T17" fmla="*/ 1 h 5"/>
                <a:gd name="T18" fmla="*/ 0 w 2"/>
                <a:gd name="T19" fmla="*/ 1 h 5"/>
                <a:gd name="T20" fmla="*/ 0 w 2"/>
                <a:gd name="T21" fmla="*/ 0 h 5"/>
                <a:gd name="T22" fmla="*/ 0 w 2"/>
                <a:gd name="T23" fmla="*/ 0 h 5"/>
                <a:gd name="T24" fmla="*/ 1 w 2"/>
                <a:gd name="T25" fmla="*/ 0 h 5"/>
                <a:gd name="T26" fmla="*/ 1 w 2"/>
                <a:gd name="T27" fmla="*/ 1 h 5"/>
                <a:gd name="T28" fmla="*/ 2 w 2"/>
                <a:gd name="T29" fmla="*/ 1 h 5"/>
                <a:gd name="T30" fmla="*/ 2 w 2"/>
                <a:gd name="T31" fmla="*/ 2 h 5"/>
                <a:gd name="T32" fmla="*/ 2 w 2"/>
                <a:gd name="T33" fmla="*/ 3 h 5"/>
                <a:gd name="T34" fmla="*/ 2 w 2"/>
                <a:gd name="T35" fmla="*/ 4 h 5"/>
                <a:gd name="T36" fmla="*/ 2 w 2"/>
                <a:gd name="T37" fmla="*/ 5 h 5"/>
                <a:gd name="T38" fmla="*/ 2 w 2"/>
                <a:gd name="T39" fmla="*/ 5 h 5"/>
                <a:gd name="T40" fmla="*/ 2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1" name="Freeform 633"/>
            <p:cNvSpPr>
              <a:spLocks/>
            </p:cNvSpPr>
            <p:nvPr/>
          </p:nvSpPr>
          <p:spPr bwMode="auto">
            <a:xfrm>
              <a:off x="1680" y="3273"/>
              <a:ext cx="12" cy="30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4 h 5"/>
                <a:gd name="T4" fmla="*/ 1 w 2"/>
                <a:gd name="T5" fmla="*/ 4 h 5"/>
                <a:gd name="T6" fmla="*/ 1 w 2"/>
                <a:gd name="T7" fmla="*/ 4 h 5"/>
                <a:gd name="T8" fmla="*/ 1 w 2"/>
                <a:gd name="T9" fmla="*/ 4 h 5"/>
                <a:gd name="T10" fmla="*/ 1 w 2"/>
                <a:gd name="T11" fmla="*/ 3 h 5"/>
                <a:gd name="T12" fmla="*/ 1 w 2"/>
                <a:gd name="T13" fmla="*/ 3 h 5"/>
                <a:gd name="T14" fmla="*/ 1 w 2"/>
                <a:gd name="T15" fmla="*/ 2 h 5"/>
                <a:gd name="T16" fmla="*/ 1 w 2"/>
                <a:gd name="T17" fmla="*/ 1 h 5"/>
                <a:gd name="T18" fmla="*/ 1 w 2"/>
                <a:gd name="T19" fmla="*/ 0 h 5"/>
                <a:gd name="T20" fmla="*/ 1 w 2"/>
                <a:gd name="T21" fmla="*/ 0 h 5"/>
                <a:gd name="T22" fmla="*/ 2 w 2"/>
                <a:gd name="T23" fmla="*/ 1 h 5"/>
                <a:gd name="T24" fmla="*/ 2 w 2"/>
                <a:gd name="T25" fmla="*/ 2 h 5"/>
                <a:gd name="T26" fmla="*/ 2 w 2"/>
                <a:gd name="T27" fmla="*/ 3 h 5"/>
                <a:gd name="T28" fmla="*/ 2 w 2"/>
                <a:gd name="T29" fmla="*/ 3 h 5"/>
                <a:gd name="T30" fmla="*/ 2 w 2"/>
                <a:gd name="T31" fmla="*/ 4 h 5"/>
                <a:gd name="T32" fmla="*/ 1 w 2"/>
                <a:gd name="T33" fmla="*/ 5 h 5"/>
                <a:gd name="T34" fmla="*/ 1 w 2"/>
                <a:gd name="T35" fmla="*/ 5 h 5"/>
                <a:gd name="T36" fmla="*/ 1 w 2"/>
                <a:gd name="T37" fmla="*/ 5 h 5"/>
                <a:gd name="T38" fmla="*/ 1 w 2"/>
                <a:gd name="T39" fmla="*/ 5 h 5"/>
                <a:gd name="T40" fmla="*/ 0 w 2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2" name="Freeform 634"/>
            <p:cNvSpPr>
              <a:spLocks/>
            </p:cNvSpPr>
            <p:nvPr/>
          </p:nvSpPr>
          <p:spPr bwMode="auto">
            <a:xfrm>
              <a:off x="1680" y="3267"/>
              <a:ext cx="18" cy="36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1 h 6"/>
                <a:gd name="T6" fmla="*/ 3 w 3"/>
                <a:gd name="T7" fmla="*/ 1 h 6"/>
                <a:gd name="T8" fmla="*/ 3 w 3"/>
                <a:gd name="T9" fmla="*/ 2 h 6"/>
                <a:gd name="T10" fmla="*/ 3 w 3"/>
                <a:gd name="T11" fmla="*/ 3 h 6"/>
                <a:gd name="T12" fmla="*/ 3 w 3"/>
                <a:gd name="T13" fmla="*/ 3 h 6"/>
                <a:gd name="T14" fmla="*/ 3 w 3"/>
                <a:gd name="T15" fmla="*/ 4 h 6"/>
                <a:gd name="T16" fmla="*/ 3 w 3"/>
                <a:gd name="T17" fmla="*/ 4 h 6"/>
                <a:gd name="T18" fmla="*/ 3 w 3"/>
                <a:gd name="T19" fmla="*/ 5 h 6"/>
                <a:gd name="T20" fmla="*/ 3 w 3"/>
                <a:gd name="T21" fmla="*/ 5 h 6"/>
                <a:gd name="T22" fmla="*/ 2 w 3"/>
                <a:gd name="T23" fmla="*/ 5 h 6"/>
                <a:gd name="T24" fmla="*/ 2 w 3"/>
                <a:gd name="T25" fmla="*/ 6 h 6"/>
                <a:gd name="T26" fmla="*/ 2 w 3"/>
                <a:gd name="T27" fmla="*/ 6 h 6"/>
                <a:gd name="T28" fmla="*/ 2 w 3"/>
                <a:gd name="T29" fmla="*/ 6 h 6"/>
                <a:gd name="T30" fmla="*/ 1 w 3"/>
                <a:gd name="T31" fmla="*/ 6 h 6"/>
                <a:gd name="T32" fmla="*/ 1 w 3"/>
                <a:gd name="T33" fmla="*/ 6 h 6"/>
                <a:gd name="T34" fmla="*/ 0 w 3"/>
                <a:gd name="T35" fmla="*/ 6 h 6"/>
                <a:gd name="T36" fmla="*/ 1 w 3"/>
                <a:gd name="T37" fmla="*/ 6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1 w 3"/>
                <a:gd name="T45" fmla="*/ 6 h 6"/>
                <a:gd name="T46" fmla="*/ 2 w 3"/>
                <a:gd name="T47" fmla="*/ 5 h 6"/>
                <a:gd name="T48" fmla="*/ 2 w 3"/>
                <a:gd name="T49" fmla="*/ 5 h 6"/>
                <a:gd name="T50" fmla="*/ 2 w 3"/>
                <a:gd name="T51" fmla="*/ 5 h 6"/>
                <a:gd name="T52" fmla="*/ 2 w 3"/>
                <a:gd name="T53" fmla="*/ 4 h 6"/>
                <a:gd name="T54" fmla="*/ 2 w 3"/>
                <a:gd name="T55" fmla="*/ 4 h 6"/>
                <a:gd name="T56" fmla="*/ 2 w 3"/>
                <a:gd name="T57" fmla="*/ 4 h 6"/>
                <a:gd name="T58" fmla="*/ 2 w 3"/>
                <a:gd name="T59" fmla="*/ 3 h 6"/>
                <a:gd name="T60" fmla="*/ 2 w 3"/>
                <a:gd name="T61" fmla="*/ 2 h 6"/>
                <a:gd name="T62" fmla="*/ 2 w 3"/>
                <a:gd name="T63" fmla="*/ 2 h 6"/>
                <a:gd name="T64" fmla="*/ 2 w 3"/>
                <a:gd name="T65" fmla="*/ 2 h 6"/>
                <a:gd name="T66" fmla="*/ 2 w 3"/>
                <a:gd name="T67" fmla="*/ 1 h 6"/>
                <a:gd name="T68" fmla="*/ 2 w 3"/>
                <a:gd name="T69" fmla="*/ 1 h 6"/>
                <a:gd name="T70" fmla="*/ 2 w 3"/>
                <a:gd name="T71" fmla="*/ 1 h 6"/>
                <a:gd name="T72" fmla="*/ 3 w 3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3" name="Freeform 635"/>
            <p:cNvSpPr>
              <a:spLocks/>
            </p:cNvSpPr>
            <p:nvPr/>
          </p:nvSpPr>
          <p:spPr bwMode="auto">
            <a:xfrm>
              <a:off x="1674" y="3243"/>
              <a:ext cx="24" cy="30"/>
            </a:xfrm>
            <a:custGeom>
              <a:avLst/>
              <a:gdLst>
                <a:gd name="T0" fmla="*/ 0 w 4"/>
                <a:gd name="T1" fmla="*/ 1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0 h 5"/>
                <a:gd name="T8" fmla="*/ 2 w 4"/>
                <a:gd name="T9" fmla="*/ 0 h 5"/>
                <a:gd name="T10" fmla="*/ 3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4 w 4"/>
                <a:gd name="T17" fmla="*/ 3 h 5"/>
                <a:gd name="T18" fmla="*/ 4 w 4"/>
                <a:gd name="T19" fmla="*/ 4 h 5"/>
                <a:gd name="T20" fmla="*/ 3 w 4"/>
                <a:gd name="T21" fmla="*/ 5 h 5"/>
                <a:gd name="T22" fmla="*/ 3 w 4"/>
                <a:gd name="T23" fmla="*/ 4 h 5"/>
                <a:gd name="T24" fmla="*/ 2 w 4"/>
                <a:gd name="T25" fmla="*/ 3 h 5"/>
                <a:gd name="T26" fmla="*/ 2 w 4"/>
                <a:gd name="T27" fmla="*/ 2 h 5"/>
                <a:gd name="T28" fmla="*/ 2 w 4"/>
                <a:gd name="T29" fmla="*/ 1 h 5"/>
                <a:gd name="T30" fmla="*/ 1 w 4"/>
                <a:gd name="T31" fmla="*/ 1 h 5"/>
                <a:gd name="T32" fmla="*/ 1 w 4"/>
                <a:gd name="T33" fmla="*/ 1 h 5"/>
                <a:gd name="T34" fmla="*/ 1 w 4"/>
                <a:gd name="T35" fmla="*/ 1 h 5"/>
                <a:gd name="T36" fmla="*/ 0 w 4"/>
                <a:gd name="T37" fmla="*/ 1 h 5"/>
                <a:gd name="T38" fmla="*/ 0 w 4"/>
                <a:gd name="T39" fmla="*/ 0 h 5"/>
                <a:gd name="T40" fmla="*/ 0 w 4"/>
                <a:gd name="T4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4" name="Freeform 636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5" name="Freeform 637"/>
            <p:cNvSpPr>
              <a:spLocks/>
            </p:cNvSpPr>
            <p:nvPr/>
          </p:nvSpPr>
          <p:spPr bwMode="auto">
            <a:xfrm>
              <a:off x="1680" y="3249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6" name="Freeform 638"/>
            <p:cNvSpPr>
              <a:spLocks/>
            </p:cNvSpPr>
            <p:nvPr/>
          </p:nvSpPr>
          <p:spPr bwMode="auto">
            <a:xfrm>
              <a:off x="1686" y="3249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7" name="Freeform 639"/>
            <p:cNvSpPr>
              <a:spLocks/>
            </p:cNvSpPr>
            <p:nvPr/>
          </p:nvSpPr>
          <p:spPr bwMode="auto">
            <a:xfrm>
              <a:off x="1680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8" name="Freeform 640"/>
            <p:cNvSpPr>
              <a:spLocks/>
            </p:cNvSpPr>
            <p:nvPr/>
          </p:nvSpPr>
          <p:spPr bwMode="auto">
            <a:xfrm>
              <a:off x="1686" y="3255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69" name="Freeform 641"/>
            <p:cNvSpPr>
              <a:spLocks/>
            </p:cNvSpPr>
            <p:nvPr/>
          </p:nvSpPr>
          <p:spPr bwMode="auto">
            <a:xfrm>
              <a:off x="1692" y="3261"/>
              <a:ext cx="6" cy="6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0" name="Freeform 642"/>
            <p:cNvSpPr>
              <a:spLocks/>
            </p:cNvSpPr>
            <p:nvPr/>
          </p:nvSpPr>
          <p:spPr bwMode="auto">
            <a:xfrm>
              <a:off x="1686" y="326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1" name="Freeform 643"/>
            <p:cNvSpPr>
              <a:spLocks/>
            </p:cNvSpPr>
            <p:nvPr/>
          </p:nvSpPr>
          <p:spPr bwMode="auto">
            <a:xfrm>
              <a:off x="1692" y="326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2" name="Freeform 644"/>
            <p:cNvSpPr>
              <a:spLocks/>
            </p:cNvSpPr>
            <p:nvPr/>
          </p:nvSpPr>
          <p:spPr bwMode="auto">
            <a:xfrm>
              <a:off x="1686" y="3273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0 h 1"/>
                <a:gd name="T8" fmla="*/ 2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3" name="Freeform 645"/>
            <p:cNvSpPr>
              <a:spLocks/>
            </p:cNvSpPr>
            <p:nvPr/>
          </p:nvSpPr>
          <p:spPr bwMode="auto">
            <a:xfrm>
              <a:off x="1686" y="3285"/>
              <a:ext cx="12" cy="6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4" name="Freeform 646"/>
            <p:cNvSpPr>
              <a:spLocks/>
            </p:cNvSpPr>
            <p:nvPr/>
          </p:nvSpPr>
          <p:spPr bwMode="auto">
            <a:xfrm>
              <a:off x="1692" y="3285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5" name="Freeform 647"/>
            <p:cNvSpPr>
              <a:spLocks/>
            </p:cNvSpPr>
            <p:nvPr/>
          </p:nvSpPr>
          <p:spPr bwMode="auto">
            <a:xfrm>
              <a:off x="1686" y="3291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6" name="Freeform 648"/>
            <p:cNvSpPr>
              <a:spLocks/>
            </p:cNvSpPr>
            <p:nvPr/>
          </p:nvSpPr>
          <p:spPr bwMode="auto">
            <a:xfrm>
              <a:off x="1692" y="3291"/>
              <a:ext cx="6" cy="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7" name="Freeform 649"/>
            <p:cNvSpPr>
              <a:spLocks/>
            </p:cNvSpPr>
            <p:nvPr/>
          </p:nvSpPr>
          <p:spPr bwMode="auto">
            <a:xfrm>
              <a:off x="1674" y="3243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8" name="Freeform 650"/>
            <p:cNvSpPr>
              <a:spLocks/>
            </p:cNvSpPr>
            <p:nvPr/>
          </p:nvSpPr>
          <p:spPr bwMode="auto">
            <a:xfrm>
              <a:off x="1680" y="3243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79" name="Freeform 651"/>
            <p:cNvSpPr>
              <a:spLocks/>
            </p:cNvSpPr>
            <p:nvPr/>
          </p:nvSpPr>
          <p:spPr bwMode="auto">
            <a:xfrm>
              <a:off x="1680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80" name="Freeform 652"/>
            <p:cNvSpPr>
              <a:spLocks/>
            </p:cNvSpPr>
            <p:nvPr/>
          </p:nvSpPr>
          <p:spPr bwMode="auto">
            <a:xfrm>
              <a:off x="1686" y="3297"/>
              <a:ext cx="6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rgbClr val="24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23182" name="Group 654"/>
          <p:cNvGrpSpPr>
            <a:grpSpLocks/>
          </p:cNvGrpSpPr>
          <p:nvPr/>
        </p:nvGrpSpPr>
        <p:grpSpPr bwMode="auto">
          <a:xfrm>
            <a:off x="2794000" y="2762250"/>
            <a:ext cx="1939925" cy="3479800"/>
            <a:chOff x="1760" y="1740"/>
            <a:chExt cx="1222" cy="2192"/>
          </a:xfrm>
        </p:grpSpPr>
        <p:sp>
          <p:nvSpPr>
            <p:cNvPr id="22978" name="Freeform 450"/>
            <p:cNvSpPr>
              <a:spLocks/>
            </p:cNvSpPr>
            <p:nvPr/>
          </p:nvSpPr>
          <p:spPr bwMode="auto">
            <a:xfrm>
              <a:off x="1760" y="1790"/>
              <a:ext cx="1222" cy="2142"/>
            </a:xfrm>
            <a:custGeom>
              <a:avLst/>
              <a:gdLst>
                <a:gd name="T0" fmla="*/ 0 w 1222"/>
                <a:gd name="T1" fmla="*/ 2142 h 2142"/>
                <a:gd name="T2" fmla="*/ 1222 w 1222"/>
                <a:gd name="T3" fmla="*/ 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22" h="2142">
                  <a:moveTo>
                    <a:pt x="0" y="2142"/>
                  </a:moveTo>
                  <a:lnTo>
                    <a:pt x="122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23181" name="Text Box 653"/>
            <p:cNvSpPr txBox="1">
              <a:spLocks noChangeArrowheads="1"/>
            </p:cNvSpPr>
            <p:nvPr/>
          </p:nvSpPr>
          <p:spPr bwMode="auto">
            <a:xfrm>
              <a:off x="2664" y="1740"/>
              <a:ext cx="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C</a:t>
              </a:r>
            </a:p>
          </p:txBody>
        </p:sp>
      </p:grpSp>
      <p:sp>
        <p:nvSpPr>
          <p:cNvPr id="457" name="TextBox 456"/>
          <p:cNvSpPr txBox="1"/>
          <p:nvPr/>
        </p:nvSpPr>
        <p:spPr>
          <a:xfrm>
            <a:off x="5046018" y="3128963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solidFill>
                  <a:srgbClr val="FF0000"/>
                </a:solidFill>
              </a:rPr>
              <a:t>LEAVE YOUR CONSTRUCTION LINES </a:t>
            </a:r>
          </a:p>
          <a:p>
            <a:pPr algn="ctr"/>
            <a:r>
              <a:rPr lang="en-NZ" sz="2000" b="1" dirty="0" smtClean="0">
                <a:solidFill>
                  <a:srgbClr val="FF0000"/>
                </a:solidFill>
              </a:rPr>
              <a:t>ON THE DIAGRAM</a:t>
            </a:r>
            <a:endParaRPr lang="en-N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"/>
                                        <p:tgtEl>
                                          <p:spTgt spid="2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"/>
                                        <p:tgtEl>
                                          <p:spTgt spid="22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3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build="p"/>
      <p:bldP spid="22541" grpId="0" build="p"/>
      <p:bldP spid="22976" grpId="0" animBg="1"/>
      <p:bldP spid="22977" grpId="0" animBg="1"/>
      <p:bldP spid="22980" grpId="0" build="p"/>
      <p:bldP spid="22981" grpId="0" build="p"/>
      <p:bldP spid="4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1203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CorelDRAW 9.0 Graphic</vt:lpstr>
      <vt:lpstr>Geometric Representations 1.8 AS91033 3 Credits</vt:lpstr>
      <vt:lpstr>PowerPoint Presentation</vt:lpstr>
      <vt:lpstr>PowerPoint Presentation</vt:lpstr>
      <vt:lpstr>Perp Bisect</vt:lpstr>
      <vt:lpstr>PowerPoint Presentation</vt:lpstr>
      <vt:lpstr>Parallel</vt:lpstr>
      <vt:lpstr>PowerPoint Presentation</vt:lpstr>
      <vt:lpstr>Angle  Bisect</vt:lpstr>
      <vt:lpstr>PowerPoint Presentation</vt:lpstr>
      <vt:lpstr>30 deg</vt:lpstr>
      <vt:lpstr>Perp Bisect</vt:lpstr>
      <vt:lpstr>PowerPoint Presentation</vt:lpstr>
      <vt:lpstr>Eq Tri</vt:lpstr>
      <vt:lpstr>Tri 3 sides</vt:lpstr>
      <vt:lpstr>Tri 1 side/2 angles</vt:lpstr>
      <vt:lpstr>PowerPoint Presentation</vt:lpstr>
      <vt:lpstr>PowerPoint Presentation</vt:lpstr>
      <vt:lpstr>PowerPoint Presentation</vt:lpstr>
      <vt:lpstr>PowerPoint Presentation</vt:lpstr>
    </vt:vector>
  </TitlesOfParts>
  <Company>Reporoa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Representations 1.8 AS91033 3 Credits</dc:title>
  <dc:creator>Pam Garnett</dc:creator>
  <cp:lastModifiedBy>Pam Garnett</cp:lastModifiedBy>
  <cp:revision>7</cp:revision>
  <dcterms:created xsi:type="dcterms:W3CDTF">2014-05-07T05:15:07Z</dcterms:created>
  <dcterms:modified xsi:type="dcterms:W3CDTF">2014-05-07T06:10:54Z</dcterms:modified>
</cp:coreProperties>
</file>