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3" r:id="rId4"/>
    <p:sldId id="275" r:id="rId5"/>
    <p:sldId id="276" r:id="rId6"/>
    <p:sldId id="277" r:id="rId7"/>
    <p:sldId id="279" r:id="rId8"/>
    <p:sldId id="280" r:id="rId9"/>
    <p:sldId id="287" r:id="rId10"/>
    <p:sldId id="282" r:id="rId11"/>
    <p:sldId id="283" r:id="rId12"/>
    <p:sldId id="284" r:id="rId13"/>
    <p:sldId id="285" r:id="rId14"/>
    <p:sldId id="28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09173-3328-438D-B49E-63285A4883C2}" type="slidenum">
              <a:rPr lang="en-GB"/>
              <a:pPr/>
              <a:t>3</a:t>
            </a:fld>
            <a:endParaRPr lang="en-GB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785C-472D-4C52-923D-C45AA62D7138}" type="slidenum">
              <a:rPr lang="en-GB"/>
              <a:pPr/>
              <a:t>4</a:t>
            </a:fld>
            <a:endParaRPr lang="en-GB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3D984-987F-43CF-B190-B80B18A38C13}" type="slidenum">
              <a:rPr lang="en-GB"/>
              <a:pPr/>
              <a:t>5</a:t>
            </a:fld>
            <a:endParaRPr lang="en-GB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508CD-FF3E-4931-AB5C-C4520B49021F}" type="slidenum">
              <a:rPr lang="en-GB"/>
              <a:pPr/>
              <a:t>6</a:t>
            </a:fld>
            <a:endParaRPr lang="en-GB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D49E0-EDBD-4A45-AB9A-D5AC4D8A6AA9}" type="slidenum">
              <a:rPr lang="en-GB"/>
              <a:pPr/>
              <a:t>7</a:t>
            </a:fld>
            <a:endParaRPr lang="en-GB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C5699-A403-415F-9D0F-4F28502224C5}" type="slidenum">
              <a:rPr lang="en-GB"/>
              <a:pPr/>
              <a:t>8</a:t>
            </a:fld>
            <a:endParaRPr lang="en-GB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example shows a right trapezium.</a:t>
            </a:r>
          </a:p>
          <a:p>
            <a:r>
              <a:rPr lang="en-US"/>
              <a:t>Again, the numbers and units in the example may be modified to make the problem more challenging.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C5699-A403-415F-9D0F-4F28502224C5}" type="slidenum">
              <a:rPr lang="en-GB"/>
              <a:pPr/>
              <a:t>9</a:t>
            </a:fld>
            <a:endParaRPr lang="en-GB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example shows a right trapezium.</a:t>
            </a:r>
          </a:p>
          <a:p>
            <a:r>
              <a:rPr lang="en-US"/>
              <a:t>Again, the numbers and units in the example may be modified to make the problem more challenging.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 rot="10800000" flipV="1">
            <a:off x="1997652" y="601205"/>
            <a:ext cx="4824437" cy="2395140"/>
          </a:xfrm>
          <a:prstGeom prst="parallelogram">
            <a:avLst>
              <a:gd name="adj" fmla="val 52967"/>
            </a:avLst>
          </a:prstGeom>
          <a:gradFill rotWithShape="1">
            <a:gsLst>
              <a:gs pos="0">
                <a:srgbClr val="FFCC00"/>
              </a:gs>
              <a:gs pos="100000">
                <a:srgbClr val="FFEC9B"/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4000" dirty="0" smtClean="0"/>
              <a:t>Area = 36 cm²</a:t>
            </a:r>
            <a:endParaRPr lang="en-GB" sz="4000" dirty="0"/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1976581" y="601204"/>
            <a:ext cx="21070" cy="23951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3476" y="150638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12 cm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09870" y="3265501"/>
            <a:ext cx="11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?</a:t>
            </a:r>
            <a:endParaRPr lang="en-GB" sz="3200" b="1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293969" y="3284984"/>
            <a:ext cx="35281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3476" y="4077072"/>
            <a:ext cx="6966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area = base X height</a:t>
            </a:r>
          </a:p>
          <a:p>
            <a:endParaRPr lang="en-NZ" dirty="0"/>
          </a:p>
          <a:p>
            <a:r>
              <a:rPr lang="en-NZ" dirty="0" smtClean="0"/>
              <a:t>36 = base x 12</a:t>
            </a:r>
          </a:p>
          <a:p>
            <a:endParaRPr lang="en-NZ" dirty="0"/>
          </a:p>
          <a:p>
            <a:r>
              <a:rPr lang="en-NZ" dirty="0" smtClean="0"/>
              <a:t>base = 36 ÷ 12 = 3cm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20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1367644" y="764704"/>
            <a:ext cx="5256584" cy="3889152"/>
          </a:xfrm>
          <a:prstGeom prst="rtTriangle">
            <a:avLst/>
          </a:pr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4000" dirty="0" smtClean="0"/>
              <a:t>Area = 12 m²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663788" y="508518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12m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7524" y="241689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?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88024" y="791422"/>
                <a:ext cx="3150350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Area of a 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</a:rPr>
                          <m:t>𝑏𝑎𝑠𝑒</m:t>
                        </m:r>
                        <m:r>
                          <a:rPr lang="en-NZ" i="1">
                            <a:latin typeface="Cambria Math"/>
                          </a:rPr>
                          <m:t> × </m:t>
                        </m:r>
                        <m:r>
                          <a:rPr lang="en-NZ" i="1">
                            <a:latin typeface="Cambria Math"/>
                          </a:rPr>
                          <m:t>h𝑒𝑖𝑔h𝑡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791422"/>
                <a:ext cx="3150350" cy="493790"/>
              </a:xfrm>
              <a:prstGeom prst="rect">
                <a:avLst/>
              </a:prstGeom>
              <a:blipFill rotWithShape="1">
                <a:blip r:embed="rId2"/>
                <a:stretch>
                  <a:fillRect l="-1547" b="-7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156176" y="1556792"/>
                <a:ext cx="1577355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12</m:t>
                        </m:r>
                        <m:r>
                          <a:rPr lang="en-NZ" i="1">
                            <a:latin typeface="Cambria Math"/>
                          </a:rPr>
                          <m:t> × </m:t>
                        </m:r>
                        <m:r>
                          <a:rPr lang="en-NZ" i="1">
                            <a:latin typeface="Cambria Math"/>
                          </a:rPr>
                          <m:t>h𝑒𝑖𝑔h𝑡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556792"/>
                <a:ext cx="1577355" cy="493790"/>
              </a:xfrm>
              <a:prstGeom prst="rect">
                <a:avLst/>
              </a:prstGeom>
              <a:blipFill rotWithShape="1">
                <a:blip r:embed="rId3"/>
                <a:stretch>
                  <a:fillRect l="-3475" b="-7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12160" y="2709279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12 x 2 = 12 x height</a:t>
            </a:r>
          </a:p>
          <a:p>
            <a:endParaRPr lang="en-NZ" dirty="0"/>
          </a:p>
          <a:p>
            <a:r>
              <a:rPr lang="en-NZ" dirty="0" smtClean="0"/>
              <a:t>height = 2 cm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02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13704" y="1124744"/>
            <a:ext cx="9891626" cy="3663197"/>
            <a:chOff x="930" y="2154"/>
            <a:chExt cx="4813" cy="1412"/>
          </a:xfrm>
        </p:grpSpPr>
        <p:sp>
          <p:nvSpPr>
            <p:cNvPr id="3" name="Freeform 14"/>
            <p:cNvSpPr>
              <a:spLocks/>
            </p:cNvSpPr>
            <p:nvPr/>
          </p:nvSpPr>
          <p:spPr bwMode="auto">
            <a:xfrm flipH="1">
              <a:off x="930" y="2154"/>
              <a:ext cx="2812" cy="1322"/>
            </a:xfrm>
            <a:custGeom>
              <a:avLst/>
              <a:gdLst>
                <a:gd name="T0" fmla="*/ 0 w 2812"/>
                <a:gd name="T1" fmla="*/ 1322 h 1322"/>
                <a:gd name="T2" fmla="*/ 2812 w 2812"/>
                <a:gd name="T3" fmla="*/ 1322 h 1322"/>
                <a:gd name="T4" fmla="*/ 542 w 2812"/>
                <a:gd name="T5" fmla="*/ 0 h 1322"/>
                <a:gd name="T6" fmla="*/ 0 w 2812"/>
                <a:gd name="T7" fmla="*/ 1322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2" h="1322">
                  <a:moveTo>
                    <a:pt x="0" y="1322"/>
                  </a:moveTo>
                  <a:lnTo>
                    <a:pt x="2812" y="1322"/>
                  </a:lnTo>
                  <a:lnTo>
                    <a:pt x="542" y="0"/>
                  </a:lnTo>
                  <a:lnTo>
                    <a:pt x="0" y="1322"/>
                  </a:lnTo>
                  <a:close/>
                </a:path>
              </a:pathLst>
            </a:custGeom>
            <a:gradFill rotWithShape="1">
              <a:gsLst>
                <a:gs pos="0">
                  <a:srgbClr val="26A8D0"/>
                </a:gs>
                <a:gs pos="100000">
                  <a:srgbClr val="80D0E8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930" y="3566"/>
              <a:ext cx="28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189" y="2160"/>
              <a:ext cx="90" cy="1322"/>
              <a:chOff x="3288" y="2160"/>
              <a:chExt cx="90" cy="1322"/>
            </a:xfrm>
          </p:grpSpPr>
          <p:sp>
            <p:nvSpPr>
              <p:cNvPr id="8" name="Line 17"/>
              <p:cNvSpPr>
                <a:spLocks noChangeShapeType="1"/>
              </p:cNvSpPr>
              <p:nvPr/>
            </p:nvSpPr>
            <p:spPr bwMode="auto">
              <a:xfrm>
                <a:off x="3296" y="2160"/>
                <a:ext cx="0" cy="13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Rectangle 18"/>
              <p:cNvSpPr>
                <a:spLocks noChangeArrowheads="1"/>
              </p:cNvSpPr>
              <p:nvPr/>
            </p:nvSpPr>
            <p:spPr bwMode="auto">
              <a:xfrm>
                <a:off x="3288" y="3384"/>
                <a:ext cx="90" cy="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3365" y="2598"/>
              <a:ext cx="23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4 m</a:t>
              </a:r>
              <a:endParaRPr lang="en-GB" sz="4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5767" y="355309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Area = 36 m² 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515719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?</a:t>
            </a:r>
            <a:endParaRPr lang="en-GB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67544" y="523453"/>
                <a:ext cx="3150350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Area of a 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</a:rPr>
                          <m:t>𝑏𝑎𝑠𝑒</m:t>
                        </m:r>
                        <m:r>
                          <a:rPr lang="en-NZ" i="1">
                            <a:latin typeface="Cambria Math"/>
                          </a:rPr>
                          <m:t> × </m:t>
                        </m:r>
                        <m:r>
                          <a:rPr lang="en-NZ" i="1">
                            <a:latin typeface="Cambria Math"/>
                          </a:rPr>
                          <m:t>h𝑒𝑖𝑔h𝑡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3453"/>
                <a:ext cx="3150350" cy="493790"/>
              </a:xfrm>
              <a:prstGeom prst="rect">
                <a:avLst/>
              </a:prstGeom>
              <a:blipFill rotWithShape="1">
                <a:blip r:embed="rId2"/>
                <a:stretch>
                  <a:fillRect l="-1744" b="-7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67544" y="1285212"/>
                <a:ext cx="1279774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36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</a:rPr>
                          <m:t>𝑏𝑎𝑠𝑒</m:t>
                        </m:r>
                        <m:r>
                          <a:rPr lang="en-NZ" i="1">
                            <a:latin typeface="Cambria Math"/>
                          </a:rPr>
                          <m:t> ×4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85212"/>
                <a:ext cx="1279774" cy="489814"/>
              </a:xfrm>
              <a:prstGeom prst="rect">
                <a:avLst/>
              </a:prstGeom>
              <a:blipFill rotWithShape="1">
                <a:blip r:embed="rId3"/>
                <a:stretch>
                  <a:fillRect l="-4286" b="-875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3528" y="1988840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36 x 2 = base x 4</a:t>
            </a:r>
          </a:p>
          <a:p>
            <a:endParaRPr lang="en-NZ" dirty="0"/>
          </a:p>
          <a:p>
            <a:r>
              <a:rPr lang="en-NZ" dirty="0" smtClean="0"/>
              <a:t>72 = base x 4</a:t>
            </a:r>
          </a:p>
          <a:p>
            <a:endParaRPr lang="en-NZ" dirty="0"/>
          </a:p>
          <a:p>
            <a:r>
              <a:rPr lang="en-NZ" dirty="0" smtClean="0"/>
              <a:t>base = 72 ÷ 4</a:t>
            </a:r>
          </a:p>
          <a:p>
            <a:endParaRPr lang="en-NZ" dirty="0"/>
          </a:p>
          <a:p>
            <a:r>
              <a:rPr lang="en-NZ" b="1" dirty="0" smtClean="0"/>
              <a:t>base = 18 m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9900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/>
          <p:cNvSpPr>
            <a:spLocks/>
          </p:cNvSpPr>
          <p:nvPr/>
        </p:nvSpPr>
        <p:spPr bwMode="auto">
          <a:xfrm>
            <a:off x="1780564" y="1555205"/>
            <a:ext cx="6588125" cy="3744416"/>
          </a:xfrm>
          <a:custGeom>
            <a:avLst/>
            <a:gdLst>
              <a:gd name="T0" fmla="*/ 771 w 2494"/>
              <a:gd name="T1" fmla="*/ 953 h 953"/>
              <a:gd name="T2" fmla="*/ 2494 w 2494"/>
              <a:gd name="T3" fmla="*/ 953 h 953"/>
              <a:gd name="T4" fmla="*/ 0 w 2494"/>
              <a:gd name="T5" fmla="*/ 0 h 953"/>
              <a:gd name="T6" fmla="*/ 771 w 2494"/>
              <a:gd name="T7" fmla="*/ 953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4" h="953">
                <a:moveTo>
                  <a:pt x="771" y="953"/>
                </a:moveTo>
                <a:lnTo>
                  <a:pt x="2494" y="953"/>
                </a:lnTo>
                <a:lnTo>
                  <a:pt x="0" y="0"/>
                </a:lnTo>
                <a:lnTo>
                  <a:pt x="771" y="953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EC9B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3899659" y="5444083"/>
            <a:ext cx="44690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1780565" y="1557545"/>
            <a:ext cx="0" cy="37404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1780565" y="5299620"/>
            <a:ext cx="22358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780565" y="4942075"/>
            <a:ext cx="236032" cy="35754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35896" y="432778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Area = 24 cm²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83969" y="2708920"/>
            <a:ext cx="160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 cm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74626" y="5661248"/>
            <a:ext cx="160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?</a:t>
            </a:r>
            <a:endParaRPr lang="en-GB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13403" y="404664"/>
                <a:ext cx="3150350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Area of a 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</a:rPr>
                          <m:t>𝑏𝑎𝑠𝑒</m:t>
                        </m:r>
                        <m:r>
                          <a:rPr lang="en-NZ" i="1">
                            <a:latin typeface="Cambria Math"/>
                          </a:rPr>
                          <m:t> × </m:t>
                        </m:r>
                        <m:r>
                          <a:rPr lang="en-NZ" i="1">
                            <a:latin typeface="Cambria Math"/>
                          </a:rPr>
                          <m:t>h𝑒𝑖𝑔h𝑡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403" y="404664"/>
                <a:ext cx="3150350" cy="493790"/>
              </a:xfrm>
              <a:prstGeom prst="rect">
                <a:avLst/>
              </a:prstGeom>
              <a:blipFill rotWithShape="1">
                <a:blip r:embed="rId2"/>
                <a:stretch>
                  <a:fillRect l="-1547" b="-74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213403" y="1310650"/>
                <a:ext cx="1279774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NZ" i="1">
                            <a:latin typeface="Cambria Math"/>
                          </a:rPr>
                          <m:t>𝑏𝑎𝑠𝑒</m:t>
                        </m:r>
                        <m:r>
                          <a:rPr lang="en-NZ" i="1">
                            <a:latin typeface="Cambria Math"/>
                          </a:rPr>
                          <m:t> ×3</m:t>
                        </m:r>
                      </m:num>
                      <m:den>
                        <m:r>
                          <a:rPr lang="en-N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403" y="1310650"/>
                <a:ext cx="1279774" cy="489814"/>
              </a:xfrm>
              <a:prstGeom prst="rect">
                <a:avLst/>
              </a:prstGeom>
              <a:blipFill rotWithShape="1">
                <a:blip r:embed="rId3"/>
                <a:stretch>
                  <a:fillRect l="-3810" b="-875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228184" y="2130156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24 x 2 = base x 3</a:t>
            </a:r>
          </a:p>
          <a:p>
            <a:endParaRPr lang="en-NZ" dirty="0"/>
          </a:p>
          <a:p>
            <a:r>
              <a:rPr lang="en-NZ" dirty="0" smtClean="0"/>
              <a:t>base = 48 ÷ 3</a:t>
            </a:r>
          </a:p>
          <a:p>
            <a:endParaRPr lang="en-NZ" dirty="0"/>
          </a:p>
          <a:p>
            <a:r>
              <a:rPr lang="en-NZ" dirty="0" smtClean="0"/>
              <a:t>base = 16 cm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62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5"/>
          <p:cNvSpPr>
            <a:spLocks/>
          </p:cNvSpPr>
          <p:nvPr/>
        </p:nvSpPr>
        <p:spPr bwMode="auto">
          <a:xfrm>
            <a:off x="2627784" y="1268760"/>
            <a:ext cx="4207787" cy="4461379"/>
          </a:xfrm>
          <a:custGeom>
            <a:avLst/>
            <a:gdLst>
              <a:gd name="T0" fmla="*/ 0 w 1814"/>
              <a:gd name="T1" fmla="*/ 1543 h 1543"/>
              <a:gd name="T2" fmla="*/ 1814 w 1814"/>
              <a:gd name="T3" fmla="*/ 1543 h 1543"/>
              <a:gd name="T4" fmla="*/ 1814 w 1814"/>
              <a:gd name="T5" fmla="*/ 862 h 1543"/>
              <a:gd name="T6" fmla="*/ 0 w 1814"/>
              <a:gd name="T7" fmla="*/ 0 h 1543"/>
              <a:gd name="T8" fmla="*/ 0 w 1814"/>
              <a:gd name="T9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543">
                <a:moveTo>
                  <a:pt x="0" y="1543"/>
                </a:moveTo>
                <a:lnTo>
                  <a:pt x="1814" y="1543"/>
                </a:lnTo>
                <a:lnTo>
                  <a:pt x="1814" y="862"/>
                </a:lnTo>
                <a:lnTo>
                  <a:pt x="0" y="0"/>
                </a:lnTo>
                <a:lnTo>
                  <a:pt x="0" y="1543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4800" dirty="0" smtClean="0"/>
              <a:t>Area = 100 cm²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165270" y="5816737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5 cm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717032"/>
            <a:ext cx="1764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30 cm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009319" y="4424918"/>
            <a:ext cx="659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?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89501" y="116632"/>
            <a:ext cx="2839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area = height x (</a:t>
            </a:r>
            <a:r>
              <a:rPr lang="en-NZ" dirty="0" err="1" smtClean="0"/>
              <a:t>a+b</a:t>
            </a:r>
            <a:r>
              <a:rPr lang="en-NZ" dirty="0" smtClean="0"/>
              <a:t>) ÷ 2</a:t>
            </a:r>
          </a:p>
          <a:p>
            <a:endParaRPr lang="en-NZ" dirty="0"/>
          </a:p>
          <a:p>
            <a:r>
              <a:rPr lang="en-NZ" dirty="0" smtClean="0"/>
              <a:t>100 = 5 x ( 30 + ? ) </a:t>
            </a:r>
            <a:r>
              <a:rPr lang="en-NZ" dirty="0"/>
              <a:t>÷ 2</a:t>
            </a:r>
          </a:p>
          <a:p>
            <a:r>
              <a:rPr lang="en-NZ" dirty="0" smtClean="0"/>
              <a:t>100 x 2 </a:t>
            </a:r>
            <a:r>
              <a:rPr lang="en-NZ" dirty="0"/>
              <a:t>÷ </a:t>
            </a:r>
            <a:r>
              <a:rPr lang="en-NZ" dirty="0" smtClean="0"/>
              <a:t>5 = 30 + ?</a:t>
            </a:r>
            <a:endParaRPr lang="en-NZ" dirty="0"/>
          </a:p>
          <a:p>
            <a:endParaRPr lang="en-NZ" dirty="0" smtClean="0"/>
          </a:p>
          <a:p>
            <a:r>
              <a:rPr lang="en-NZ" dirty="0" smtClean="0"/>
              <a:t>40 = 30 + ? </a:t>
            </a:r>
          </a:p>
          <a:p>
            <a:endParaRPr lang="en-NZ" dirty="0"/>
          </a:p>
          <a:p>
            <a:r>
              <a:rPr lang="en-NZ" b="1" dirty="0" smtClean="0"/>
              <a:t>? = 10 cm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3235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844147" y="548680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area of a triangle</a:t>
            </a:r>
          </a:p>
          <a:p>
            <a:r>
              <a:rPr lang="en-NZ" dirty="0" smtClean="0"/>
              <a:t>I can find the area of a parallelogram</a:t>
            </a:r>
          </a:p>
          <a:p>
            <a:r>
              <a:rPr lang="en-NZ" dirty="0" smtClean="0"/>
              <a:t>I can find the area of a trapezium</a:t>
            </a:r>
          </a:p>
          <a:p>
            <a:r>
              <a:rPr lang="en-NZ" dirty="0" smtClean="0"/>
              <a:t>I can find the area of a rhombus</a:t>
            </a:r>
          </a:p>
          <a:p>
            <a:r>
              <a:rPr lang="en-NZ" dirty="0" smtClean="0"/>
              <a:t>Given the area I can find the length of a missing side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4" name="Smiley Face 3"/>
          <p:cNvSpPr/>
          <p:nvPr/>
        </p:nvSpPr>
        <p:spPr>
          <a:xfrm>
            <a:off x="1043608" y="522920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Smiley Face 4"/>
          <p:cNvSpPr/>
          <p:nvPr/>
        </p:nvSpPr>
        <p:spPr>
          <a:xfrm>
            <a:off x="3774198" y="519816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6660232" y="522920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759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462" y="260648"/>
            <a:ext cx="500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of Polygons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area of a triangle</a:t>
            </a:r>
          </a:p>
          <a:p>
            <a:r>
              <a:rPr lang="en-NZ" dirty="0" smtClean="0"/>
              <a:t>I can find the area of a parallelogram</a:t>
            </a:r>
          </a:p>
          <a:p>
            <a:r>
              <a:rPr lang="en-NZ" dirty="0" smtClean="0"/>
              <a:t>I can find the area of a trapezium</a:t>
            </a:r>
          </a:p>
          <a:p>
            <a:r>
              <a:rPr lang="en-NZ" dirty="0" smtClean="0"/>
              <a:t>I can find the area of a rhombus</a:t>
            </a:r>
          </a:p>
          <a:p>
            <a:r>
              <a:rPr lang="en-NZ" dirty="0" smtClean="0"/>
              <a:t>Given the area I can find the length of a side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23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parallelogram</a:t>
            </a:r>
            <a:endParaRPr lang="en-GB" sz="2800" b="1"/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1609725" y="1196975"/>
            <a:ext cx="5922963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66"/>
                </a:solidFill>
              </a:rPr>
              <a:t>What is the area of this parallelogram?</a:t>
            </a:r>
          </a:p>
        </p:txBody>
      </p:sp>
      <p:sp>
        <p:nvSpPr>
          <p:cNvPr id="492550" name="Text Box 6"/>
          <p:cNvSpPr txBox="1">
            <a:spLocks noChangeArrowheads="1"/>
          </p:cNvSpPr>
          <p:nvPr/>
        </p:nvSpPr>
        <p:spPr bwMode="auto">
          <a:xfrm>
            <a:off x="412750" y="4402138"/>
            <a:ext cx="3815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Area of a </a:t>
            </a:r>
            <a:r>
              <a:rPr lang="en-GB" dirty="0">
                <a:solidFill>
                  <a:srgbClr val="000066"/>
                </a:solidFill>
              </a:rPr>
              <a:t>parallelogram</a:t>
            </a:r>
            <a:r>
              <a:rPr lang="en-US" dirty="0"/>
              <a:t> = </a:t>
            </a:r>
            <a:r>
              <a:rPr lang="en-US" i="1" dirty="0" smtClean="0">
                <a:latin typeface="Times New Roman" pitchFamily="18" charset="0"/>
              </a:rPr>
              <a:t>base </a:t>
            </a:r>
            <a:r>
              <a:rPr lang="en-US" dirty="0" smtClean="0">
                <a:latin typeface="Times New Roman" pitchFamily="18" charset="0"/>
              </a:rPr>
              <a:t>x</a:t>
            </a:r>
            <a:r>
              <a:rPr lang="en-US" i="1" dirty="0" smtClean="0">
                <a:latin typeface="Times New Roman" pitchFamily="18" charset="0"/>
              </a:rPr>
              <a:t> height</a:t>
            </a:r>
            <a:endParaRPr lang="en-GB" i="1" dirty="0">
              <a:latin typeface="Times New Roman" pitchFamily="18" charset="0"/>
            </a:endParaRPr>
          </a:p>
        </p:txBody>
      </p:sp>
      <p:sp>
        <p:nvSpPr>
          <p:cNvPr id="492551" name="Line 7"/>
          <p:cNvSpPr>
            <a:spLocks noChangeShapeType="1"/>
          </p:cNvSpPr>
          <p:nvPr/>
        </p:nvSpPr>
        <p:spPr bwMode="auto">
          <a:xfrm>
            <a:off x="3348038" y="3843338"/>
            <a:ext cx="2409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2552" name="Line 8"/>
          <p:cNvSpPr>
            <a:spLocks noChangeShapeType="1"/>
          </p:cNvSpPr>
          <p:nvPr/>
        </p:nvSpPr>
        <p:spPr bwMode="auto">
          <a:xfrm>
            <a:off x="2555875" y="2185988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2553" name="Line 9"/>
          <p:cNvSpPr>
            <a:spLocks noChangeShapeType="1"/>
          </p:cNvSpPr>
          <p:nvPr/>
        </p:nvSpPr>
        <p:spPr bwMode="auto">
          <a:xfrm>
            <a:off x="2555875" y="3698875"/>
            <a:ext cx="9699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2555875" y="3554413"/>
            <a:ext cx="144463" cy="144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555" name="Text Box 11"/>
          <p:cNvSpPr txBox="1">
            <a:spLocks noChangeArrowheads="1"/>
          </p:cNvSpPr>
          <p:nvPr/>
        </p:nvSpPr>
        <p:spPr bwMode="auto">
          <a:xfrm>
            <a:off x="4140200" y="3817938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 cm</a:t>
            </a:r>
            <a:endParaRPr lang="en-GB"/>
          </a:p>
        </p:txBody>
      </p:sp>
      <p:sp>
        <p:nvSpPr>
          <p:cNvPr id="492556" name="Text Box 12"/>
          <p:cNvSpPr txBox="1">
            <a:spLocks noChangeArrowheads="1"/>
          </p:cNvSpPr>
          <p:nvPr/>
        </p:nvSpPr>
        <p:spPr bwMode="auto">
          <a:xfrm>
            <a:off x="1547813" y="276225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cm</a:t>
            </a:r>
            <a:endParaRPr lang="en-GB"/>
          </a:p>
        </p:txBody>
      </p:sp>
      <p:sp>
        <p:nvSpPr>
          <p:cNvPr id="492557" name="Text Box 13"/>
          <p:cNvSpPr txBox="1">
            <a:spLocks noChangeArrowheads="1"/>
          </p:cNvSpPr>
          <p:nvPr/>
        </p:nvSpPr>
        <p:spPr bwMode="auto">
          <a:xfrm>
            <a:off x="3687763" y="4946650"/>
            <a:ext cx="1385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7 × 12 </a:t>
            </a:r>
            <a:endParaRPr lang="en-GB"/>
          </a:p>
        </p:txBody>
      </p:sp>
      <p:sp>
        <p:nvSpPr>
          <p:cNvPr id="492558" name="Text Box 14"/>
          <p:cNvSpPr txBox="1">
            <a:spLocks noChangeArrowheads="1"/>
          </p:cNvSpPr>
          <p:nvPr/>
        </p:nvSpPr>
        <p:spPr bwMode="auto">
          <a:xfrm>
            <a:off x="3687763" y="5492750"/>
            <a:ext cx="1423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="1">
                <a:solidFill>
                  <a:srgbClr val="FF6600"/>
                </a:solidFill>
              </a:rPr>
              <a:t>84 cm</a:t>
            </a:r>
            <a:r>
              <a:rPr lang="en-US" b="1" baseline="30000">
                <a:solidFill>
                  <a:srgbClr val="FF6600"/>
                </a:solidFill>
              </a:rPr>
              <a:t>2</a:t>
            </a:r>
            <a:endParaRPr lang="en-GB" b="1" baseline="30000">
              <a:solidFill>
                <a:srgbClr val="FF6600"/>
              </a:solidFill>
            </a:endParaRPr>
          </a:p>
        </p:txBody>
      </p:sp>
      <p:sp>
        <p:nvSpPr>
          <p:cNvPr id="492559" name="AutoShape 15"/>
          <p:cNvSpPr>
            <a:spLocks noChangeArrowheads="1"/>
          </p:cNvSpPr>
          <p:nvPr/>
        </p:nvSpPr>
        <p:spPr bwMode="auto">
          <a:xfrm flipV="1">
            <a:off x="2555875" y="2185988"/>
            <a:ext cx="3201988" cy="1511300"/>
          </a:xfrm>
          <a:prstGeom prst="parallelogram">
            <a:avLst>
              <a:gd name="adj" fmla="val 52967"/>
            </a:avLst>
          </a:prstGeom>
          <a:gradFill rotWithShape="1">
            <a:gsLst>
              <a:gs pos="0">
                <a:srgbClr val="FFCC00"/>
              </a:gs>
              <a:gs pos="100000">
                <a:srgbClr val="FFEC9B"/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560" name="Line 16"/>
          <p:cNvSpPr>
            <a:spLocks noChangeShapeType="1"/>
          </p:cNvSpPr>
          <p:nvPr/>
        </p:nvSpPr>
        <p:spPr bwMode="auto">
          <a:xfrm>
            <a:off x="5146675" y="2185988"/>
            <a:ext cx="793750" cy="151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2561" name="Text Box 17"/>
          <p:cNvSpPr txBox="1">
            <a:spLocks noChangeArrowheads="1"/>
          </p:cNvSpPr>
          <p:nvPr/>
        </p:nvSpPr>
        <p:spPr bwMode="auto">
          <a:xfrm>
            <a:off x="5580063" y="26193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 cm</a:t>
            </a:r>
            <a:endParaRPr lang="en-GB"/>
          </a:p>
        </p:txBody>
      </p:sp>
      <p:sp>
        <p:nvSpPr>
          <p:cNvPr id="492562" name="Text Box 18"/>
          <p:cNvSpPr txBox="1">
            <a:spLocks noChangeArrowheads="1"/>
          </p:cNvSpPr>
          <p:nvPr/>
        </p:nvSpPr>
        <p:spPr bwMode="auto">
          <a:xfrm>
            <a:off x="6784975" y="1989138"/>
            <a:ext cx="2176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We can ignore this length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492563" name="Line 19"/>
          <p:cNvSpPr>
            <a:spLocks noChangeShapeType="1"/>
          </p:cNvSpPr>
          <p:nvPr/>
        </p:nvSpPr>
        <p:spPr bwMode="auto">
          <a:xfrm flipH="1">
            <a:off x="6243638" y="2336800"/>
            <a:ext cx="541337" cy="3587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9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0" grpId="0"/>
      <p:bldP spid="492557" grpId="0"/>
      <p:bldP spid="492558" grpId="0"/>
      <p:bldP spid="492562" grpId="0"/>
      <p:bldP spid="4925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231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We can use a formula to find the area of a right-angled triangle: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right-angled triangle</a:t>
            </a:r>
            <a:endParaRPr lang="en-GB" sz="2800" b="1"/>
          </a:p>
        </p:txBody>
      </p:sp>
      <p:sp>
        <p:nvSpPr>
          <p:cNvPr id="472070" name="AutoShape 6"/>
          <p:cNvSpPr>
            <a:spLocks noChangeArrowheads="1"/>
          </p:cNvSpPr>
          <p:nvPr/>
        </p:nvSpPr>
        <p:spPr bwMode="auto">
          <a:xfrm>
            <a:off x="3713163" y="1916113"/>
            <a:ext cx="2519362" cy="1800225"/>
          </a:xfrm>
          <a:prstGeom prst="rtTriangle">
            <a:avLst/>
          </a:pr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2071" name="Line 7"/>
          <p:cNvSpPr>
            <a:spLocks noChangeShapeType="1"/>
          </p:cNvSpPr>
          <p:nvPr/>
        </p:nvSpPr>
        <p:spPr bwMode="auto">
          <a:xfrm>
            <a:off x="3532188" y="1916113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2072" name="Line 8"/>
          <p:cNvSpPr>
            <a:spLocks noChangeShapeType="1"/>
          </p:cNvSpPr>
          <p:nvPr/>
        </p:nvSpPr>
        <p:spPr bwMode="auto">
          <a:xfrm rot="-5400000">
            <a:off x="4972844" y="2601119"/>
            <a:ext cx="0" cy="2519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2073" name="Text Box 9"/>
          <p:cNvSpPr txBox="1">
            <a:spLocks noChangeArrowheads="1"/>
          </p:cNvSpPr>
          <p:nvPr/>
        </p:nvSpPr>
        <p:spPr bwMode="auto">
          <a:xfrm>
            <a:off x="4389438" y="3835400"/>
            <a:ext cx="1166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base, </a:t>
            </a:r>
            <a:r>
              <a:rPr lang="en-US" i="1">
                <a:latin typeface="Times New Roman" pitchFamily="18" charset="0"/>
              </a:rPr>
              <a:t>b</a:t>
            </a:r>
            <a:endParaRPr lang="en-GB" i="1">
              <a:latin typeface="Times New Roman" pitchFamily="18" charset="0"/>
            </a:endParaRPr>
          </a:p>
        </p:txBody>
      </p:sp>
      <p:sp>
        <p:nvSpPr>
          <p:cNvPr id="472074" name="Text Box 10"/>
          <p:cNvSpPr txBox="1">
            <a:spLocks noChangeArrowheads="1"/>
          </p:cNvSpPr>
          <p:nvPr/>
        </p:nvSpPr>
        <p:spPr bwMode="auto">
          <a:xfrm>
            <a:off x="2124075" y="2587625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height, </a:t>
            </a:r>
            <a:r>
              <a:rPr lang="en-US" i="1">
                <a:latin typeface="Times New Roman" pitchFamily="18" charset="0"/>
              </a:rPr>
              <a:t>h</a:t>
            </a:r>
            <a:endParaRPr lang="en-GB" i="1">
              <a:latin typeface="Times New Roman" pitchFamily="18" charset="0"/>
            </a:endParaRPr>
          </a:p>
        </p:txBody>
      </p:sp>
      <p:grpSp>
        <p:nvGrpSpPr>
          <p:cNvPr id="472075" name="Group 11"/>
          <p:cNvGrpSpPr>
            <a:grpSpLocks/>
          </p:cNvGrpSpPr>
          <p:nvPr/>
        </p:nvGrpSpPr>
        <p:grpSpPr bwMode="auto">
          <a:xfrm>
            <a:off x="447675" y="4437063"/>
            <a:ext cx="5402263" cy="815975"/>
            <a:chOff x="282" y="2795"/>
            <a:chExt cx="3403" cy="514"/>
          </a:xfrm>
        </p:grpSpPr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282" y="2898"/>
              <a:ext cx="1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Area of a triangle =</a:t>
              </a:r>
              <a:endParaRPr lang="en-GB"/>
            </a:p>
          </p:txBody>
        </p:sp>
        <p:grpSp>
          <p:nvGrpSpPr>
            <p:cNvPr id="472077" name="Group 13"/>
            <p:cNvGrpSpPr>
              <a:grpSpLocks/>
            </p:cNvGrpSpPr>
            <p:nvPr/>
          </p:nvGrpSpPr>
          <p:grpSpPr bwMode="auto">
            <a:xfrm>
              <a:off x="2023" y="2795"/>
              <a:ext cx="226" cy="514"/>
              <a:chOff x="2214" y="3397"/>
              <a:chExt cx="226" cy="514"/>
            </a:xfrm>
          </p:grpSpPr>
          <p:sp>
            <p:nvSpPr>
              <p:cNvPr id="472078" name="Text Box 14"/>
              <p:cNvSpPr txBox="1">
                <a:spLocks noChangeArrowheads="1"/>
              </p:cNvSpPr>
              <p:nvPr/>
            </p:nvSpPr>
            <p:spPr bwMode="auto">
              <a:xfrm>
                <a:off x="2216" y="339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  <a:endParaRPr lang="en-GB"/>
              </a:p>
            </p:txBody>
          </p:sp>
          <p:sp>
            <p:nvSpPr>
              <p:cNvPr id="472079" name="Line 15"/>
              <p:cNvSpPr>
                <a:spLocks noChangeShapeType="1"/>
              </p:cNvSpPr>
              <p:nvPr/>
            </p:nvSpPr>
            <p:spPr bwMode="auto">
              <a:xfrm>
                <a:off x="2214" y="3654"/>
                <a:ext cx="2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80" name="Text Box 16"/>
              <p:cNvSpPr txBox="1">
                <a:spLocks noChangeArrowheads="1"/>
              </p:cNvSpPr>
              <p:nvPr/>
            </p:nvSpPr>
            <p:spPr bwMode="auto">
              <a:xfrm>
                <a:off x="2216" y="362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en-GB"/>
              </a:p>
            </p:txBody>
          </p:sp>
        </p:grp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2245" y="289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× base × height</a:t>
              </a:r>
              <a:endParaRPr lang="en-GB"/>
            </a:p>
          </p:txBody>
        </p:sp>
      </p:grpSp>
      <p:grpSp>
        <p:nvGrpSpPr>
          <p:cNvPr id="472082" name="Group 18"/>
          <p:cNvGrpSpPr>
            <a:grpSpLocks/>
          </p:cNvGrpSpPr>
          <p:nvPr/>
        </p:nvGrpSpPr>
        <p:grpSpPr bwMode="auto">
          <a:xfrm>
            <a:off x="2895600" y="5392738"/>
            <a:ext cx="1228725" cy="815975"/>
            <a:chOff x="1824" y="3397"/>
            <a:chExt cx="774" cy="514"/>
          </a:xfrm>
        </p:grpSpPr>
        <p:sp>
          <p:nvSpPr>
            <p:cNvPr id="472083" name="Text Box 19"/>
            <p:cNvSpPr txBox="1">
              <a:spLocks noChangeArrowheads="1"/>
            </p:cNvSpPr>
            <p:nvPr/>
          </p:nvSpPr>
          <p:spPr bwMode="auto">
            <a:xfrm>
              <a:off x="1824" y="351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</a:t>
              </a:r>
              <a:endParaRPr lang="en-GB"/>
            </a:p>
          </p:txBody>
        </p:sp>
        <p:grpSp>
          <p:nvGrpSpPr>
            <p:cNvPr id="472084" name="Group 20"/>
            <p:cNvGrpSpPr>
              <a:grpSpLocks/>
            </p:cNvGrpSpPr>
            <p:nvPr/>
          </p:nvGrpSpPr>
          <p:grpSpPr bwMode="auto">
            <a:xfrm>
              <a:off x="2085" y="3397"/>
              <a:ext cx="226" cy="514"/>
              <a:chOff x="2214" y="3397"/>
              <a:chExt cx="226" cy="514"/>
            </a:xfrm>
          </p:grpSpPr>
          <p:sp>
            <p:nvSpPr>
              <p:cNvPr id="472085" name="Text Box 21"/>
              <p:cNvSpPr txBox="1">
                <a:spLocks noChangeArrowheads="1"/>
              </p:cNvSpPr>
              <p:nvPr/>
            </p:nvSpPr>
            <p:spPr bwMode="auto">
              <a:xfrm>
                <a:off x="2216" y="339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  <a:endParaRPr lang="en-GB"/>
              </a:p>
            </p:txBody>
          </p:sp>
          <p:sp>
            <p:nvSpPr>
              <p:cNvPr id="472086" name="Line 22"/>
              <p:cNvSpPr>
                <a:spLocks noChangeShapeType="1"/>
              </p:cNvSpPr>
              <p:nvPr/>
            </p:nvSpPr>
            <p:spPr bwMode="auto">
              <a:xfrm>
                <a:off x="2214" y="3654"/>
                <a:ext cx="2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87" name="Text Box 23"/>
              <p:cNvSpPr txBox="1">
                <a:spLocks noChangeArrowheads="1"/>
              </p:cNvSpPr>
              <p:nvPr/>
            </p:nvSpPr>
            <p:spPr bwMode="auto">
              <a:xfrm>
                <a:off x="2216" y="362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en-GB"/>
              </a:p>
            </p:txBody>
          </p:sp>
        </p:grpSp>
        <p:sp>
          <p:nvSpPr>
            <p:cNvPr id="472088" name="Text Box 24"/>
            <p:cNvSpPr txBox="1">
              <a:spLocks noChangeArrowheads="1"/>
            </p:cNvSpPr>
            <p:nvPr/>
          </p:nvSpPr>
          <p:spPr bwMode="auto">
            <a:xfrm>
              <a:off x="2290" y="351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bh</a:t>
              </a:r>
              <a:endParaRPr lang="en-GB" i="1">
                <a:latin typeface="Times New Roman" pitchFamily="18" charset="0"/>
              </a:endParaRPr>
            </a:p>
          </p:txBody>
        </p:sp>
      </p:grpSp>
      <p:sp>
        <p:nvSpPr>
          <p:cNvPr id="472089" name="Rectangle 25"/>
          <p:cNvSpPr>
            <a:spLocks noChangeArrowheads="1"/>
          </p:cNvSpPr>
          <p:nvPr/>
        </p:nvSpPr>
        <p:spPr bwMode="auto">
          <a:xfrm>
            <a:off x="3708400" y="3571875"/>
            <a:ext cx="142875" cy="1444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6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6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triangle</a:t>
            </a:r>
            <a:endParaRPr lang="en-GB" sz="2800" b="1"/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320675" y="1196975"/>
            <a:ext cx="842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The area of any triangle can be found using the formula:</a:t>
            </a:r>
          </a:p>
        </p:txBody>
      </p:sp>
      <p:grpSp>
        <p:nvGrpSpPr>
          <p:cNvPr id="484383" name="Group 31"/>
          <p:cNvGrpSpPr>
            <a:grpSpLocks/>
          </p:cNvGrpSpPr>
          <p:nvPr/>
        </p:nvGrpSpPr>
        <p:grpSpPr bwMode="auto">
          <a:xfrm>
            <a:off x="827088" y="1927227"/>
            <a:ext cx="7488237" cy="792163"/>
            <a:chOff x="521" y="1214"/>
            <a:chExt cx="4717" cy="499"/>
          </a:xfrm>
        </p:grpSpPr>
        <p:sp>
          <p:nvSpPr>
            <p:cNvPr id="484364" name="Rectangle 12"/>
            <p:cNvSpPr>
              <a:spLocks noChangeArrowheads="1"/>
            </p:cNvSpPr>
            <p:nvPr/>
          </p:nvSpPr>
          <p:spPr bwMode="auto">
            <a:xfrm>
              <a:off x="521" y="1214"/>
              <a:ext cx="4717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4359" name="Text Box 7"/>
            <p:cNvSpPr txBox="1">
              <a:spLocks noChangeArrowheads="1"/>
            </p:cNvSpPr>
            <p:nvPr/>
          </p:nvSpPr>
          <p:spPr bwMode="auto">
            <a:xfrm>
              <a:off x="577" y="1320"/>
              <a:ext cx="46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Area of a triangle =      × base × perpendicular height</a:t>
              </a:r>
              <a:endParaRPr lang="en-GB"/>
            </a:p>
          </p:txBody>
        </p:sp>
        <p:grpSp>
          <p:nvGrpSpPr>
            <p:cNvPr id="484360" name="Group 8"/>
            <p:cNvGrpSpPr>
              <a:grpSpLocks/>
            </p:cNvGrpSpPr>
            <p:nvPr/>
          </p:nvGrpSpPr>
          <p:grpSpPr bwMode="auto">
            <a:xfrm>
              <a:off x="1716" y="1266"/>
              <a:ext cx="263" cy="432"/>
              <a:chOff x="1617" y="3456"/>
              <a:chExt cx="263" cy="432"/>
            </a:xfrm>
          </p:grpSpPr>
          <p:sp>
            <p:nvSpPr>
              <p:cNvPr id="484361" name="Text Box 9"/>
              <p:cNvSpPr txBox="1">
                <a:spLocks noChangeArrowheads="1"/>
              </p:cNvSpPr>
              <p:nvPr/>
            </p:nvSpPr>
            <p:spPr bwMode="auto">
              <a:xfrm>
                <a:off x="1617" y="34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</a:t>
                </a:r>
                <a:endParaRPr lang="en-GB" dirty="0"/>
              </a:p>
            </p:txBody>
          </p:sp>
          <p:sp>
            <p:nvSpPr>
              <p:cNvPr id="484362" name="Line 10"/>
              <p:cNvSpPr>
                <a:spLocks noChangeShapeType="1"/>
              </p:cNvSpPr>
              <p:nvPr/>
            </p:nvSpPr>
            <p:spPr bwMode="auto">
              <a:xfrm>
                <a:off x="1654" y="3653"/>
                <a:ext cx="2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4363" name="Text Box 11"/>
              <p:cNvSpPr txBox="1">
                <a:spLocks noChangeArrowheads="1"/>
              </p:cNvSpPr>
              <p:nvPr/>
            </p:nvSpPr>
            <p:spPr bwMode="auto">
              <a:xfrm>
                <a:off x="1617" y="360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</a:t>
                </a:r>
                <a:endParaRPr lang="en-GB" dirty="0"/>
              </a:p>
            </p:txBody>
          </p:sp>
        </p:grpSp>
      </p:grpSp>
      <p:grpSp>
        <p:nvGrpSpPr>
          <p:cNvPr id="484365" name="Group 13"/>
          <p:cNvGrpSpPr>
            <a:grpSpLocks/>
          </p:cNvGrpSpPr>
          <p:nvPr/>
        </p:nvGrpSpPr>
        <p:grpSpPr bwMode="auto">
          <a:xfrm>
            <a:off x="2195513" y="2924175"/>
            <a:ext cx="5870575" cy="2071688"/>
            <a:chOff x="930" y="2154"/>
            <a:chExt cx="5017" cy="1770"/>
          </a:xfrm>
        </p:grpSpPr>
        <p:sp>
          <p:nvSpPr>
            <p:cNvPr id="484366" name="Freeform 14"/>
            <p:cNvSpPr>
              <a:spLocks/>
            </p:cNvSpPr>
            <p:nvPr/>
          </p:nvSpPr>
          <p:spPr bwMode="auto">
            <a:xfrm flipH="1">
              <a:off x="930" y="2154"/>
              <a:ext cx="2812" cy="1322"/>
            </a:xfrm>
            <a:custGeom>
              <a:avLst/>
              <a:gdLst>
                <a:gd name="T0" fmla="*/ 0 w 2812"/>
                <a:gd name="T1" fmla="*/ 1322 h 1322"/>
                <a:gd name="T2" fmla="*/ 2812 w 2812"/>
                <a:gd name="T3" fmla="*/ 1322 h 1322"/>
                <a:gd name="T4" fmla="*/ 542 w 2812"/>
                <a:gd name="T5" fmla="*/ 0 h 1322"/>
                <a:gd name="T6" fmla="*/ 0 w 2812"/>
                <a:gd name="T7" fmla="*/ 1322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2" h="1322">
                  <a:moveTo>
                    <a:pt x="0" y="1322"/>
                  </a:moveTo>
                  <a:lnTo>
                    <a:pt x="2812" y="1322"/>
                  </a:lnTo>
                  <a:lnTo>
                    <a:pt x="542" y="0"/>
                  </a:lnTo>
                  <a:lnTo>
                    <a:pt x="0" y="1322"/>
                  </a:lnTo>
                  <a:close/>
                </a:path>
              </a:pathLst>
            </a:custGeom>
            <a:gradFill rotWithShape="1">
              <a:gsLst>
                <a:gs pos="0">
                  <a:srgbClr val="26A8D0"/>
                </a:gs>
                <a:gs pos="100000">
                  <a:srgbClr val="80D0E8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4367" name="Line 15"/>
            <p:cNvSpPr>
              <a:spLocks noChangeShapeType="1"/>
            </p:cNvSpPr>
            <p:nvPr/>
          </p:nvSpPr>
          <p:spPr bwMode="auto">
            <a:xfrm>
              <a:off x="930" y="3566"/>
              <a:ext cx="28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4368" name="Group 16"/>
            <p:cNvGrpSpPr>
              <a:grpSpLocks/>
            </p:cNvGrpSpPr>
            <p:nvPr/>
          </p:nvGrpSpPr>
          <p:grpSpPr bwMode="auto">
            <a:xfrm>
              <a:off x="3189" y="2160"/>
              <a:ext cx="90" cy="1322"/>
              <a:chOff x="3288" y="2160"/>
              <a:chExt cx="90" cy="1322"/>
            </a:xfrm>
          </p:grpSpPr>
          <p:sp>
            <p:nvSpPr>
              <p:cNvPr id="484369" name="Line 17"/>
              <p:cNvSpPr>
                <a:spLocks noChangeShapeType="1"/>
              </p:cNvSpPr>
              <p:nvPr/>
            </p:nvSpPr>
            <p:spPr bwMode="auto">
              <a:xfrm>
                <a:off x="3296" y="2160"/>
                <a:ext cx="0" cy="13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4370" name="Rectangle 18"/>
              <p:cNvSpPr>
                <a:spLocks noChangeArrowheads="1"/>
              </p:cNvSpPr>
              <p:nvPr/>
            </p:nvSpPr>
            <p:spPr bwMode="auto">
              <a:xfrm>
                <a:off x="3288" y="3384"/>
                <a:ext cx="90" cy="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84371" name="Text Box 19"/>
            <p:cNvSpPr txBox="1">
              <a:spLocks noChangeArrowheads="1"/>
            </p:cNvSpPr>
            <p:nvPr/>
          </p:nvSpPr>
          <p:spPr bwMode="auto">
            <a:xfrm>
              <a:off x="2075" y="3533"/>
              <a:ext cx="723" cy="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base</a:t>
              </a:r>
              <a:endParaRPr lang="en-GB"/>
            </a:p>
          </p:txBody>
        </p:sp>
        <p:sp>
          <p:nvSpPr>
            <p:cNvPr id="484372" name="Text Box 20"/>
            <p:cNvSpPr txBox="1">
              <a:spLocks noChangeArrowheads="1"/>
            </p:cNvSpPr>
            <p:nvPr/>
          </p:nvSpPr>
          <p:spPr bwMode="auto">
            <a:xfrm>
              <a:off x="3425" y="2523"/>
              <a:ext cx="2522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perpendicular height</a:t>
              </a:r>
              <a:endParaRPr lang="en-GB"/>
            </a:p>
          </p:txBody>
        </p:sp>
      </p:grpSp>
      <p:sp>
        <p:nvSpPr>
          <p:cNvPr id="484373" name="Text Box 21"/>
          <p:cNvSpPr txBox="1">
            <a:spLocks noChangeArrowheads="1"/>
          </p:cNvSpPr>
          <p:nvPr/>
        </p:nvSpPr>
        <p:spPr bwMode="auto">
          <a:xfrm>
            <a:off x="320675" y="5013325"/>
            <a:ext cx="338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Or using letter symbols,</a:t>
            </a:r>
            <a:endParaRPr lang="en-GB"/>
          </a:p>
        </p:txBody>
      </p:sp>
      <p:grpSp>
        <p:nvGrpSpPr>
          <p:cNvPr id="484382" name="Group 30"/>
          <p:cNvGrpSpPr>
            <a:grpSpLocks/>
          </p:cNvGrpSpPr>
          <p:nvPr/>
        </p:nvGrpSpPr>
        <p:grpSpPr bwMode="auto">
          <a:xfrm>
            <a:off x="2698750" y="5600704"/>
            <a:ext cx="3744914" cy="792163"/>
            <a:chOff x="1700" y="3528"/>
            <a:chExt cx="2359" cy="499"/>
          </a:xfrm>
        </p:grpSpPr>
        <p:sp>
          <p:nvSpPr>
            <p:cNvPr id="484381" name="Rectangle 29"/>
            <p:cNvSpPr>
              <a:spLocks noChangeArrowheads="1"/>
            </p:cNvSpPr>
            <p:nvPr/>
          </p:nvSpPr>
          <p:spPr bwMode="auto">
            <a:xfrm>
              <a:off x="1700" y="3528"/>
              <a:ext cx="2359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437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753" y="3635"/>
                  <a:ext cx="1407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Area of a triangle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𝑏h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i="1" dirty="0">
                    <a:latin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484376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3" y="3635"/>
                  <a:ext cx="1407" cy="30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459" b="-875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824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triangle</a:t>
            </a:r>
            <a:endParaRPr lang="en-GB" sz="2800" b="1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798638" y="1196975"/>
            <a:ext cx="55467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66"/>
                </a:solidFill>
              </a:rPr>
              <a:t>What is the area of this triangle?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6407" name="Text Box 7"/>
              <p:cNvSpPr txBox="1">
                <a:spLocks noChangeArrowheads="1"/>
              </p:cNvSpPr>
              <p:nvPr/>
            </p:nvSpPr>
            <p:spPr bwMode="auto">
              <a:xfrm>
                <a:off x="412750" y="4257675"/>
                <a:ext cx="5206169" cy="4937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Area of a 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𝑏𝑎𝑠𝑒</m:t>
                        </m:r>
                        <m:r>
                          <a:rPr lang="en-NZ" b="0" i="1" smtClean="0">
                            <a:latin typeface="Cambria Math"/>
                          </a:rPr>
                          <m:t> × </m:t>
                        </m:r>
                        <m:r>
                          <a:rPr lang="en-NZ" b="0" i="1" smtClean="0">
                            <a:latin typeface="Cambria Math"/>
                          </a:rPr>
                          <m:t>h𝑒𝑖𝑔h𝑡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N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NZ" b="0" i="1" smtClean="0">
                        <a:latin typeface="Cambria Math"/>
                      </a:rPr>
                      <m:t> </m:t>
                    </m:r>
                    <m:r>
                      <a:rPr lang="en-NZ" b="0" i="1" smtClean="0">
                        <a:latin typeface="Cambria Math"/>
                      </a:rPr>
                      <m:t>𝑏𝑎𝑠𝑒</m:t>
                    </m:r>
                    <m:r>
                      <a:rPr lang="en-NZ" b="0" i="1" smtClean="0">
                        <a:latin typeface="Cambria Math"/>
                      </a:rPr>
                      <m:t> × </m:t>
                    </m:r>
                    <m:r>
                      <a:rPr lang="en-NZ" b="0" i="1" smtClean="0">
                        <a:latin typeface="Cambria Math"/>
                      </a:rPr>
                      <m:t>h𝑒𝑖𝑔h𝑡</m:t>
                    </m:r>
                  </m:oMath>
                </a14:m>
                <a:endParaRPr lang="en-GB" i="1" dirty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8640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750" y="4257675"/>
                <a:ext cx="5206169" cy="493790"/>
              </a:xfrm>
              <a:prstGeom prst="rect">
                <a:avLst/>
              </a:prstGeom>
              <a:blipFill rotWithShape="1">
                <a:blip r:embed="rId3"/>
                <a:stretch>
                  <a:fillRect l="-1054" b="-74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6412" name="Freeform 12"/>
          <p:cNvSpPr>
            <a:spLocks/>
          </p:cNvSpPr>
          <p:nvPr/>
        </p:nvSpPr>
        <p:spPr bwMode="auto">
          <a:xfrm>
            <a:off x="2555875" y="1916113"/>
            <a:ext cx="4032250" cy="1512887"/>
          </a:xfrm>
          <a:custGeom>
            <a:avLst/>
            <a:gdLst>
              <a:gd name="T0" fmla="*/ 771 w 2494"/>
              <a:gd name="T1" fmla="*/ 953 h 953"/>
              <a:gd name="T2" fmla="*/ 2494 w 2494"/>
              <a:gd name="T3" fmla="*/ 953 h 953"/>
              <a:gd name="T4" fmla="*/ 0 w 2494"/>
              <a:gd name="T5" fmla="*/ 0 h 953"/>
              <a:gd name="T6" fmla="*/ 771 w 2494"/>
              <a:gd name="T7" fmla="*/ 953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4" h="953">
                <a:moveTo>
                  <a:pt x="771" y="953"/>
                </a:moveTo>
                <a:lnTo>
                  <a:pt x="2494" y="953"/>
                </a:lnTo>
                <a:lnTo>
                  <a:pt x="0" y="0"/>
                </a:lnTo>
                <a:lnTo>
                  <a:pt x="771" y="953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EC9B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3852863" y="3573463"/>
            <a:ext cx="2735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555875" y="1916113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2555875" y="3429000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6416" name="Rectangle 16"/>
          <p:cNvSpPr>
            <a:spLocks noChangeArrowheads="1"/>
          </p:cNvSpPr>
          <p:nvPr/>
        </p:nvSpPr>
        <p:spPr bwMode="auto">
          <a:xfrm>
            <a:off x="2555875" y="3284538"/>
            <a:ext cx="144463" cy="144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6417" name="Text Box 17"/>
          <p:cNvSpPr txBox="1">
            <a:spLocks noChangeArrowheads="1"/>
          </p:cNvSpPr>
          <p:nvPr/>
        </p:nvSpPr>
        <p:spPr bwMode="auto">
          <a:xfrm>
            <a:off x="4840288" y="35480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 cm</a:t>
            </a:r>
            <a:endParaRPr lang="en-GB"/>
          </a:p>
        </p:txBody>
      </p:sp>
      <p:sp>
        <p:nvSpPr>
          <p:cNvPr id="486418" name="Text Box 18"/>
          <p:cNvSpPr txBox="1">
            <a:spLocks noChangeArrowheads="1"/>
          </p:cNvSpPr>
          <p:nvPr/>
        </p:nvSpPr>
        <p:spPr bwMode="auto">
          <a:xfrm>
            <a:off x="1547813" y="24923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 cm</a:t>
            </a:r>
            <a:endParaRPr lang="en-GB"/>
          </a:p>
        </p:txBody>
      </p:sp>
      <p:grpSp>
        <p:nvGrpSpPr>
          <p:cNvPr id="486419" name="Group 19"/>
          <p:cNvGrpSpPr>
            <a:grpSpLocks/>
          </p:cNvGrpSpPr>
          <p:nvPr/>
        </p:nvGrpSpPr>
        <p:grpSpPr bwMode="auto">
          <a:xfrm>
            <a:off x="2824163" y="4940300"/>
            <a:ext cx="1924050" cy="815975"/>
            <a:chOff x="1779" y="3098"/>
            <a:chExt cx="1212" cy="514"/>
          </a:xfrm>
        </p:grpSpPr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1779" y="32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</a:t>
              </a:r>
              <a:endParaRPr lang="en-GB"/>
            </a:p>
          </p:txBody>
        </p:sp>
        <p:grpSp>
          <p:nvGrpSpPr>
            <p:cNvPr id="486421" name="Group 21"/>
            <p:cNvGrpSpPr>
              <a:grpSpLocks/>
            </p:cNvGrpSpPr>
            <p:nvPr/>
          </p:nvGrpSpPr>
          <p:grpSpPr bwMode="auto">
            <a:xfrm>
              <a:off x="2056" y="3098"/>
              <a:ext cx="226" cy="514"/>
              <a:chOff x="2214" y="3397"/>
              <a:chExt cx="226" cy="514"/>
            </a:xfrm>
          </p:grpSpPr>
          <p:sp>
            <p:nvSpPr>
              <p:cNvPr id="486422" name="Text Box 22"/>
              <p:cNvSpPr txBox="1">
                <a:spLocks noChangeArrowheads="1"/>
              </p:cNvSpPr>
              <p:nvPr/>
            </p:nvSpPr>
            <p:spPr bwMode="auto">
              <a:xfrm>
                <a:off x="2216" y="339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  <a:endParaRPr lang="en-GB"/>
              </a:p>
            </p:txBody>
          </p:sp>
          <p:sp>
            <p:nvSpPr>
              <p:cNvPr id="486423" name="Line 23"/>
              <p:cNvSpPr>
                <a:spLocks noChangeShapeType="1"/>
              </p:cNvSpPr>
              <p:nvPr/>
            </p:nvSpPr>
            <p:spPr bwMode="auto">
              <a:xfrm>
                <a:off x="2214" y="3654"/>
                <a:ext cx="2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6424" name="Text Box 24"/>
              <p:cNvSpPr txBox="1">
                <a:spLocks noChangeArrowheads="1"/>
              </p:cNvSpPr>
              <p:nvPr/>
            </p:nvSpPr>
            <p:spPr bwMode="auto">
              <a:xfrm>
                <a:off x="2216" y="362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  <a:endParaRPr lang="en-GB"/>
              </a:p>
            </p:txBody>
          </p:sp>
        </p:grpSp>
        <p:sp>
          <p:nvSpPr>
            <p:cNvPr id="486425" name="Text Box 25"/>
            <p:cNvSpPr txBox="1">
              <a:spLocks noChangeArrowheads="1"/>
            </p:cNvSpPr>
            <p:nvPr/>
          </p:nvSpPr>
          <p:spPr bwMode="auto">
            <a:xfrm>
              <a:off x="2278" y="3211"/>
              <a:ext cx="7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× 7 × 6</a:t>
              </a:r>
              <a:endParaRPr lang="en-GB"/>
            </a:p>
          </p:txBody>
        </p:sp>
      </p:grpSp>
      <p:sp>
        <p:nvSpPr>
          <p:cNvPr id="486426" name="Text Box 26"/>
          <p:cNvSpPr txBox="1">
            <a:spLocks noChangeArrowheads="1"/>
          </p:cNvSpPr>
          <p:nvPr/>
        </p:nvSpPr>
        <p:spPr bwMode="auto">
          <a:xfrm>
            <a:off x="2824163" y="5805488"/>
            <a:ext cx="1423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="1">
                <a:solidFill>
                  <a:srgbClr val="FF6600"/>
                </a:solidFill>
              </a:rPr>
              <a:t>21 cm</a:t>
            </a:r>
            <a:r>
              <a:rPr lang="en-US" b="1" baseline="30000">
                <a:solidFill>
                  <a:srgbClr val="FF6600"/>
                </a:solidFill>
              </a:rPr>
              <a:t>2</a:t>
            </a:r>
            <a:endParaRPr lang="en-GB" b="1" baseline="3000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trapezium</a:t>
            </a:r>
            <a:endParaRPr lang="en-GB" sz="2800" b="1"/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320675" y="1196975"/>
            <a:ext cx="864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The area of any trapezium can be found using the formula:</a:t>
            </a:r>
          </a:p>
        </p:txBody>
      </p:sp>
      <p:grpSp>
        <p:nvGrpSpPr>
          <p:cNvPr id="496671" name="Group 31"/>
          <p:cNvGrpSpPr>
            <a:grpSpLocks/>
          </p:cNvGrpSpPr>
          <p:nvPr/>
        </p:nvGrpSpPr>
        <p:grpSpPr bwMode="auto">
          <a:xfrm>
            <a:off x="684213" y="1927227"/>
            <a:ext cx="7920037" cy="792163"/>
            <a:chOff x="431" y="1214"/>
            <a:chExt cx="4989" cy="499"/>
          </a:xfrm>
        </p:grpSpPr>
        <p:sp>
          <p:nvSpPr>
            <p:cNvPr id="496648" name="Rectangle 8"/>
            <p:cNvSpPr>
              <a:spLocks noChangeArrowheads="1"/>
            </p:cNvSpPr>
            <p:nvPr/>
          </p:nvSpPr>
          <p:spPr bwMode="auto">
            <a:xfrm>
              <a:off x="431" y="1214"/>
              <a:ext cx="4989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6647" name="Text Box 7"/>
            <p:cNvSpPr txBox="1">
              <a:spLocks noChangeArrowheads="1"/>
            </p:cNvSpPr>
            <p:nvPr/>
          </p:nvSpPr>
          <p:spPr bwMode="auto">
            <a:xfrm>
              <a:off x="485" y="1320"/>
              <a:ext cx="34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Area of a trapezium =   </a:t>
              </a:r>
              <a:r>
                <a:rPr lang="en-US" dirty="0" smtClean="0"/>
                <a:t>height x </a:t>
              </a:r>
              <a:r>
                <a:rPr lang="en-US" dirty="0"/>
                <a:t>(sum of parallel sides</a:t>
              </a:r>
              <a:r>
                <a:rPr lang="en-US" dirty="0" smtClean="0"/>
                <a:t>) ÷ 2</a:t>
              </a:r>
              <a:endParaRPr lang="en-GB" dirty="0"/>
            </a:p>
          </p:txBody>
        </p:sp>
      </p:grpSp>
      <p:sp>
        <p:nvSpPr>
          <p:cNvPr id="496653" name="Text Box 13"/>
          <p:cNvSpPr txBox="1">
            <a:spLocks noChangeArrowheads="1"/>
          </p:cNvSpPr>
          <p:nvPr/>
        </p:nvSpPr>
        <p:spPr bwMode="auto">
          <a:xfrm>
            <a:off x="320675" y="5013325"/>
            <a:ext cx="338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Or using letter symbols,</a:t>
            </a:r>
            <a:endParaRPr lang="en-GB"/>
          </a:p>
        </p:txBody>
      </p:sp>
      <p:grpSp>
        <p:nvGrpSpPr>
          <p:cNvPr id="496672" name="Group 32"/>
          <p:cNvGrpSpPr>
            <a:grpSpLocks/>
          </p:cNvGrpSpPr>
          <p:nvPr/>
        </p:nvGrpSpPr>
        <p:grpSpPr bwMode="auto">
          <a:xfrm>
            <a:off x="2195513" y="5600700"/>
            <a:ext cx="4752975" cy="854075"/>
            <a:chOff x="1383" y="3528"/>
            <a:chExt cx="2994" cy="538"/>
          </a:xfrm>
        </p:grpSpPr>
        <p:sp>
          <p:nvSpPr>
            <p:cNvPr id="496661" name="Rectangle 21"/>
            <p:cNvSpPr>
              <a:spLocks noChangeArrowheads="1"/>
            </p:cNvSpPr>
            <p:nvPr/>
          </p:nvSpPr>
          <p:spPr bwMode="auto">
            <a:xfrm>
              <a:off x="1383" y="3528"/>
              <a:ext cx="2994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96655" name="Group 15"/>
            <p:cNvGrpSpPr>
              <a:grpSpLocks/>
            </p:cNvGrpSpPr>
            <p:nvPr/>
          </p:nvGrpSpPr>
          <p:grpSpPr bwMode="auto">
            <a:xfrm>
              <a:off x="1431" y="3572"/>
              <a:ext cx="1965" cy="494"/>
              <a:chOff x="1753" y="3572"/>
              <a:chExt cx="1965" cy="494"/>
            </a:xfrm>
          </p:grpSpPr>
          <p:sp>
            <p:nvSpPr>
              <p:cNvPr id="496656" name="Text Box 16"/>
              <p:cNvSpPr txBox="1">
                <a:spLocks noChangeArrowheads="1"/>
              </p:cNvSpPr>
              <p:nvPr/>
            </p:nvSpPr>
            <p:spPr bwMode="auto">
              <a:xfrm>
                <a:off x="1753" y="3635"/>
                <a:ext cx="19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Area of a trapezium =      (</a:t>
                </a:r>
                <a:r>
                  <a:rPr lang="en-US" i="1" dirty="0">
                    <a:latin typeface="Times New Roman" pitchFamily="18" charset="0"/>
                  </a:rPr>
                  <a:t>a </a:t>
                </a:r>
                <a:r>
                  <a:rPr lang="en-US" dirty="0"/>
                  <a:t>+</a:t>
                </a:r>
                <a:r>
                  <a:rPr lang="en-US" i="1" dirty="0">
                    <a:latin typeface="Times New Roman" pitchFamily="18" charset="0"/>
                  </a:rPr>
                  <a:t> b</a:t>
                </a:r>
                <a:r>
                  <a:rPr lang="en-US" dirty="0" smtClean="0"/>
                  <a:t>)</a:t>
                </a:r>
                <a:endParaRPr lang="en-GB" i="1" dirty="0">
                  <a:latin typeface="Times New Roman" pitchFamily="18" charset="0"/>
                </a:endParaRPr>
              </a:p>
            </p:txBody>
          </p:sp>
          <p:grpSp>
            <p:nvGrpSpPr>
              <p:cNvPr id="496657" name="Group 17"/>
              <p:cNvGrpSpPr>
                <a:grpSpLocks/>
              </p:cNvGrpSpPr>
              <p:nvPr/>
            </p:nvGrpSpPr>
            <p:grpSpPr bwMode="auto">
              <a:xfrm>
                <a:off x="3068" y="3572"/>
                <a:ext cx="226" cy="494"/>
                <a:chOff x="1585" y="3448"/>
                <a:chExt cx="226" cy="494"/>
              </a:xfrm>
            </p:grpSpPr>
            <p:sp>
              <p:nvSpPr>
                <p:cNvPr id="49665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588" y="3448"/>
                  <a:ext cx="193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h</a:t>
                  </a:r>
                  <a:endParaRPr lang="en-GB" dirty="0"/>
                </a:p>
              </p:txBody>
            </p:sp>
            <p:sp>
              <p:nvSpPr>
                <p:cNvPr id="496659" name="Line 19"/>
                <p:cNvSpPr>
                  <a:spLocks noChangeShapeType="1"/>
                </p:cNvSpPr>
                <p:nvPr/>
              </p:nvSpPr>
              <p:spPr bwMode="auto">
                <a:xfrm>
                  <a:off x="1585" y="3654"/>
                  <a:ext cx="22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66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87" y="3654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2</a:t>
                  </a:r>
                  <a:endParaRPr lang="en-GB" dirty="0"/>
                </a:p>
              </p:txBody>
            </p:sp>
          </p:grpSp>
        </p:grpSp>
      </p:grpSp>
      <p:grpSp>
        <p:nvGrpSpPr>
          <p:cNvPr id="496662" name="Group 22"/>
          <p:cNvGrpSpPr>
            <a:grpSpLocks/>
          </p:cNvGrpSpPr>
          <p:nvPr/>
        </p:nvGrpSpPr>
        <p:grpSpPr bwMode="auto">
          <a:xfrm>
            <a:off x="2735263" y="2801938"/>
            <a:ext cx="3673475" cy="2308225"/>
            <a:chOff x="1723" y="1765"/>
            <a:chExt cx="2314" cy="1454"/>
          </a:xfrm>
        </p:grpSpPr>
        <p:sp>
          <p:nvSpPr>
            <p:cNvPr id="496663" name="Freeform 23"/>
            <p:cNvSpPr>
              <a:spLocks/>
            </p:cNvSpPr>
            <p:nvPr/>
          </p:nvSpPr>
          <p:spPr bwMode="auto">
            <a:xfrm>
              <a:off x="1723" y="2106"/>
              <a:ext cx="2314" cy="778"/>
            </a:xfrm>
            <a:custGeom>
              <a:avLst/>
              <a:gdLst>
                <a:gd name="T0" fmla="*/ 1496 w 2313"/>
                <a:gd name="T1" fmla="*/ 862 h 862"/>
                <a:gd name="T2" fmla="*/ 453 w 2313"/>
                <a:gd name="T3" fmla="*/ 862 h 862"/>
                <a:gd name="T4" fmla="*/ 0 w 2313"/>
                <a:gd name="T5" fmla="*/ 0 h 862"/>
                <a:gd name="T6" fmla="*/ 2313 w 2313"/>
                <a:gd name="T7" fmla="*/ 0 h 862"/>
                <a:gd name="T8" fmla="*/ 1496 w 2313"/>
                <a:gd name="T9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3" h="862">
                  <a:moveTo>
                    <a:pt x="1496" y="862"/>
                  </a:moveTo>
                  <a:lnTo>
                    <a:pt x="453" y="862"/>
                  </a:lnTo>
                  <a:lnTo>
                    <a:pt x="0" y="0"/>
                  </a:lnTo>
                  <a:lnTo>
                    <a:pt x="2313" y="0"/>
                  </a:lnTo>
                  <a:lnTo>
                    <a:pt x="1496" y="862"/>
                  </a:lnTo>
                  <a:close/>
                </a:path>
              </a:pathLst>
            </a:custGeom>
            <a:gradFill rotWithShape="1">
              <a:gsLst>
                <a:gs pos="0">
                  <a:srgbClr val="A679C5"/>
                </a:gs>
                <a:gs pos="100000">
                  <a:srgbClr val="D0B8E0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6664" name="Line 24"/>
            <p:cNvSpPr>
              <a:spLocks noChangeShapeType="1"/>
            </p:cNvSpPr>
            <p:nvPr/>
          </p:nvSpPr>
          <p:spPr bwMode="auto">
            <a:xfrm>
              <a:off x="2176" y="2965"/>
              <a:ext cx="10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6665" name="Line 25"/>
            <p:cNvSpPr>
              <a:spLocks noChangeShapeType="1"/>
            </p:cNvSpPr>
            <p:nvPr/>
          </p:nvSpPr>
          <p:spPr bwMode="auto">
            <a:xfrm>
              <a:off x="2176" y="2106"/>
              <a:ext cx="0" cy="7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6666" name="Rectangle 26"/>
            <p:cNvSpPr>
              <a:spLocks noChangeArrowheads="1"/>
            </p:cNvSpPr>
            <p:nvPr/>
          </p:nvSpPr>
          <p:spPr bwMode="auto">
            <a:xfrm>
              <a:off x="2176" y="2801"/>
              <a:ext cx="90" cy="8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6667" name="Text Box 27"/>
            <p:cNvSpPr txBox="1">
              <a:spLocks noChangeArrowheads="1"/>
            </p:cNvSpPr>
            <p:nvPr/>
          </p:nvSpPr>
          <p:spPr bwMode="auto">
            <a:xfrm>
              <a:off x="2358" y="2187"/>
              <a:ext cx="136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/>
                <a:t>perpendicular height</a:t>
              </a:r>
              <a:endParaRPr lang="en-GB" dirty="0"/>
            </a:p>
          </p:txBody>
        </p:sp>
        <p:sp>
          <p:nvSpPr>
            <p:cNvPr id="496668" name="Line 28"/>
            <p:cNvSpPr>
              <a:spLocks noChangeShapeType="1"/>
            </p:cNvSpPr>
            <p:nvPr/>
          </p:nvSpPr>
          <p:spPr bwMode="auto">
            <a:xfrm>
              <a:off x="1723" y="2024"/>
              <a:ext cx="23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6669" name="Text Box 29"/>
            <p:cNvSpPr txBox="1">
              <a:spLocks noChangeArrowheads="1"/>
            </p:cNvSpPr>
            <p:nvPr/>
          </p:nvSpPr>
          <p:spPr bwMode="auto">
            <a:xfrm>
              <a:off x="2709" y="176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  <a:endParaRPr lang="en-GB" i="1">
                <a:latin typeface="Times New Roman" pitchFamily="18" charset="0"/>
              </a:endParaRPr>
            </a:p>
          </p:txBody>
        </p:sp>
        <p:sp>
          <p:nvSpPr>
            <p:cNvPr id="496670" name="Text Box 30"/>
            <p:cNvSpPr txBox="1">
              <a:spLocks noChangeArrowheads="1"/>
            </p:cNvSpPr>
            <p:nvPr/>
          </p:nvSpPr>
          <p:spPr bwMode="auto">
            <a:xfrm>
              <a:off x="2573" y="293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  <a:endParaRPr lang="en-GB" i="1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9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0739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4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Area of a trapezium</a:t>
            </a:r>
            <a:endParaRPr lang="en-GB" sz="2800" b="1"/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1978025" y="1196975"/>
            <a:ext cx="518795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66"/>
                </a:solidFill>
              </a:rPr>
              <a:t>What is the area of this trapezium?</a:t>
            </a:r>
          </a:p>
        </p:txBody>
      </p:sp>
      <p:sp>
        <p:nvSpPr>
          <p:cNvPr id="500743" name="Text Box 7"/>
          <p:cNvSpPr txBox="1">
            <a:spLocks noChangeArrowheads="1"/>
          </p:cNvSpPr>
          <p:nvPr/>
        </p:nvSpPr>
        <p:spPr bwMode="auto">
          <a:xfrm>
            <a:off x="4211638" y="2166938"/>
            <a:ext cx="35794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Area of a trapezium =     </a:t>
            </a:r>
            <a:r>
              <a:rPr lang="en-US" dirty="0" smtClean="0"/>
              <a:t>h 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</a:rPr>
              <a:t>a </a:t>
            </a:r>
            <a:r>
              <a:rPr lang="en-US" dirty="0"/>
              <a:t>+</a:t>
            </a:r>
            <a:r>
              <a:rPr lang="en-US" i="1" dirty="0">
                <a:latin typeface="Times New Roman" pitchFamily="18" charset="0"/>
              </a:rPr>
              <a:t> b</a:t>
            </a:r>
            <a:r>
              <a:rPr lang="en-US" dirty="0" smtClean="0"/>
              <a:t>) ÷ 2</a:t>
            </a:r>
            <a:endParaRPr lang="en-GB" i="1" dirty="0">
              <a:latin typeface="Times New Roman" pitchFamily="18" charset="0"/>
            </a:endParaRPr>
          </a:p>
        </p:txBody>
      </p:sp>
      <p:sp>
        <p:nvSpPr>
          <p:cNvPr id="500760" name="Text Box 24"/>
          <p:cNvSpPr txBox="1">
            <a:spLocks noChangeArrowheads="1"/>
          </p:cNvSpPr>
          <p:nvPr/>
        </p:nvSpPr>
        <p:spPr bwMode="auto">
          <a:xfrm>
            <a:off x="6202894" y="3443514"/>
            <a:ext cx="125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="1">
                <a:solidFill>
                  <a:srgbClr val="FF6600"/>
                </a:solidFill>
              </a:rPr>
              <a:t>66 m</a:t>
            </a:r>
            <a:r>
              <a:rPr lang="en-US" b="1" baseline="30000">
                <a:solidFill>
                  <a:srgbClr val="FF6600"/>
                </a:solidFill>
              </a:rPr>
              <a:t>2</a:t>
            </a:r>
            <a:endParaRPr lang="en-GB" b="1" baseline="30000">
              <a:solidFill>
                <a:srgbClr val="FF6600"/>
              </a:solidFill>
            </a:endParaRPr>
          </a:p>
        </p:txBody>
      </p:sp>
      <p:sp>
        <p:nvSpPr>
          <p:cNvPr id="500761" name="Freeform 25"/>
          <p:cNvSpPr>
            <a:spLocks/>
          </p:cNvSpPr>
          <p:nvPr/>
        </p:nvSpPr>
        <p:spPr bwMode="auto">
          <a:xfrm>
            <a:off x="1185863" y="2347913"/>
            <a:ext cx="2632075" cy="2078037"/>
          </a:xfrm>
          <a:custGeom>
            <a:avLst/>
            <a:gdLst>
              <a:gd name="T0" fmla="*/ 0 w 1814"/>
              <a:gd name="T1" fmla="*/ 1543 h 1543"/>
              <a:gd name="T2" fmla="*/ 1814 w 1814"/>
              <a:gd name="T3" fmla="*/ 1543 h 1543"/>
              <a:gd name="T4" fmla="*/ 1814 w 1814"/>
              <a:gd name="T5" fmla="*/ 862 h 1543"/>
              <a:gd name="T6" fmla="*/ 0 w 1814"/>
              <a:gd name="T7" fmla="*/ 0 h 1543"/>
              <a:gd name="T8" fmla="*/ 0 w 1814"/>
              <a:gd name="T9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1543">
                <a:moveTo>
                  <a:pt x="0" y="1543"/>
                </a:moveTo>
                <a:lnTo>
                  <a:pt x="1814" y="1543"/>
                </a:lnTo>
                <a:lnTo>
                  <a:pt x="1814" y="862"/>
                </a:lnTo>
                <a:lnTo>
                  <a:pt x="0" y="0"/>
                </a:lnTo>
                <a:lnTo>
                  <a:pt x="0" y="1543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1030288" y="2344738"/>
            <a:ext cx="0" cy="2081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3" name="Line 27"/>
          <p:cNvSpPr>
            <a:spLocks noChangeShapeType="1"/>
          </p:cNvSpPr>
          <p:nvPr/>
        </p:nvSpPr>
        <p:spPr bwMode="auto">
          <a:xfrm>
            <a:off x="3973513" y="3502025"/>
            <a:ext cx="0" cy="923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4" name="Text Box 28"/>
          <p:cNvSpPr txBox="1">
            <a:spLocks noChangeArrowheads="1"/>
          </p:cNvSpPr>
          <p:nvPr/>
        </p:nvSpPr>
        <p:spPr bwMode="auto">
          <a:xfrm>
            <a:off x="279400" y="32131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 m</a:t>
            </a:r>
            <a:endParaRPr lang="en-GB"/>
          </a:p>
        </p:txBody>
      </p:sp>
      <p:sp>
        <p:nvSpPr>
          <p:cNvPr id="500765" name="Text Box 29"/>
          <p:cNvSpPr txBox="1">
            <a:spLocks noChangeArrowheads="1"/>
          </p:cNvSpPr>
          <p:nvPr/>
        </p:nvSpPr>
        <p:spPr bwMode="auto">
          <a:xfrm>
            <a:off x="4025900" y="3732213"/>
            <a:ext cx="69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 m</a:t>
            </a:r>
            <a:endParaRPr lang="en-GB"/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>
            <a:off x="1185863" y="4549775"/>
            <a:ext cx="263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2114550" y="452596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 m</a:t>
            </a:r>
            <a:endParaRPr lang="en-GB"/>
          </a:p>
        </p:txBody>
      </p:sp>
      <p:sp>
        <p:nvSpPr>
          <p:cNvPr id="500768" name="Rectangle 32"/>
          <p:cNvSpPr>
            <a:spLocks noChangeArrowheads="1"/>
          </p:cNvSpPr>
          <p:nvPr/>
        </p:nvSpPr>
        <p:spPr bwMode="auto">
          <a:xfrm>
            <a:off x="1185863" y="4208463"/>
            <a:ext cx="217487" cy="217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0769" name="Rectangle 33"/>
          <p:cNvSpPr>
            <a:spLocks noChangeArrowheads="1"/>
          </p:cNvSpPr>
          <p:nvPr/>
        </p:nvSpPr>
        <p:spPr bwMode="auto">
          <a:xfrm>
            <a:off x="3600450" y="4208463"/>
            <a:ext cx="217488" cy="217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156176" y="2924944"/>
            <a:ext cx="23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= 12 x ( 3 + 8 ) </a:t>
            </a:r>
            <a:r>
              <a:rPr lang="en-US" dirty="0"/>
              <a:t>÷ </a:t>
            </a:r>
            <a:r>
              <a:rPr lang="en-US" dirty="0" smtClean="0"/>
              <a:t>2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6813550" y="-2496659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4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614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 dirty="0"/>
              <a:t>Area of a </a:t>
            </a:r>
            <a:r>
              <a:rPr lang="en-US" sz="2800" b="1" dirty="0" smtClean="0"/>
              <a:t>rhombus</a:t>
            </a:r>
            <a:endParaRPr lang="en-GB" sz="2800" b="1" dirty="0"/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1978025" y="1196975"/>
            <a:ext cx="5187950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000066"/>
                </a:solidFill>
              </a:rPr>
              <a:t>What is the area of this </a:t>
            </a:r>
            <a:r>
              <a:rPr lang="en-GB" dirty="0" smtClean="0">
                <a:solidFill>
                  <a:srgbClr val="000066"/>
                </a:solidFill>
              </a:rPr>
              <a:t>rhombus?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500743" name="Text Box 7"/>
          <p:cNvSpPr txBox="1">
            <a:spLocks noChangeArrowheads="1"/>
          </p:cNvSpPr>
          <p:nvPr/>
        </p:nvSpPr>
        <p:spPr bwMode="auto">
          <a:xfrm>
            <a:off x="4211638" y="2166946"/>
            <a:ext cx="209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Area of a </a:t>
            </a:r>
            <a:r>
              <a:rPr lang="en-US" dirty="0" smtClean="0"/>
              <a:t>rhombus =</a:t>
            </a:r>
            <a:endParaRPr lang="en-GB" i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96136" y="1941777"/>
                <a:ext cx="2189163" cy="82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5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25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25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25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NZ" sz="250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NZ" sz="25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NZ" sz="25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25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NZ" sz="25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25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941777"/>
                <a:ext cx="2189163" cy="8202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1845583" y="2762002"/>
            <a:ext cx="4309679" cy="324036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2627784" y="2768128"/>
            <a:ext cx="2736304" cy="32342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 flipV="1">
            <a:off x="1845583" y="2768128"/>
            <a:ext cx="4309679" cy="32342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4211638" y="3373438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12 m</a:t>
            </a:r>
            <a:endParaRPr lang="en-GB" dirty="0"/>
          </a:p>
        </p:txBody>
      </p:sp>
      <p:sp>
        <p:nvSpPr>
          <p:cNvPr id="500764" name="Text Box 28"/>
          <p:cNvSpPr txBox="1">
            <a:spLocks noChangeArrowheads="1"/>
          </p:cNvSpPr>
          <p:nvPr/>
        </p:nvSpPr>
        <p:spPr bwMode="auto">
          <a:xfrm>
            <a:off x="2771800" y="360203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 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0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676</Words>
  <Application>Microsoft Office PowerPoint</Application>
  <PresentationFormat>On-screen Show (4:3)</PresentationFormat>
  <Paragraphs>149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1.5 Measurement</vt:lpstr>
      <vt:lpstr>PowerPoint Presentation</vt:lpstr>
      <vt:lpstr>Area of a parallelogram</vt:lpstr>
      <vt:lpstr>Area of a right-angled triangle</vt:lpstr>
      <vt:lpstr>Area of a triangle</vt:lpstr>
      <vt:lpstr>Area of a triangle</vt:lpstr>
      <vt:lpstr>Area of a trapezium</vt:lpstr>
      <vt:lpstr>Area of a trapezium</vt:lpstr>
      <vt:lpstr>Area of a rhombus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14</cp:revision>
  <dcterms:created xsi:type="dcterms:W3CDTF">2014-02-02T01:56:25Z</dcterms:created>
  <dcterms:modified xsi:type="dcterms:W3CDTF">2014-02-10T08:13:31Z</dcterms:modified>
</cp:coreProperties>
</file>