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sldIdLst>
    <p:sldId id="256" r:id="rId2"/>
    <p:sldId id="257" r:id="rId3"/>
    <p:sldId id="269" r:id="rId4"/>
    <p:sldId id="258" r:id="rId5"/>
    <p:sldId id="259" r:id="rId6"/>
    <p:sldId id="260" r:id="rId7"/>
    <p:sldId id="261" r:id="rId8"/>
    <p:sldId id="262" r:id="rId9"/>
    <p:sldId id="263" r:id="rId10"/>
    <p:sldId id="264" r:id="rId11"/>
    <p:sldId id="265" r:id="rId12"/>
    <p:sldId id="266" r:id="rId13"/>
    <p:sldId id="267" r:id="rId14"/>
    <p:sldId id="268"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0"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NZ"/>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NZ"/>
          </a:p>
        </p:txBody>
      </p:sp>
      <p:sp>
        <p:nvSpPr>
          <p:cNvPr id="4" name="Date Placeholder 3"/>
          <p:cNvSpPr>
            <a:spLocks noGrp="1"/>
          </p:cNvSpPr>
          <p:nvPr>
            <p:ph type="dt" sz="half" idx="10"/>
          </p:nvPr>
        </p:nvSpPr>
        <p:spPr/>
        <p:txBody>
          <a:bodyPr/>
          <a:lstStyle/>
          <a:p>
            <a:fld id="{9F361071-35B4-42F2-8A01-966B7A562C50}" type="datetimeFigureOut">
              <a:rPr lang="en-NZ" smtClean="0"/>
              <a:t>7/02/2014</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8E5193A8-4F5D-43BB-B853-7608861EAF59}" type="slidenum">
              <a:rPr lang="en-NZ" smtClean="0"/>
              <a:t>‹#›</a:t>
            </a:fld>
            <a:endParaRPr lang="en-NZ"/>
          </a:p>
        </p:txBody>
      </p:sp>
    </p:spTree>
    <p:extLst>
      <p:ext uri="{BB962C8B-B14F-4D97-AF65-F5344CB8AC3E}">
        <p14:creationId xmlns:p14="http://schemas.microsoft.com/office/powerpoint/2010/main" val="10769928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Date Placeholder 3"/>
          <p:cNvSpPr>
            <a:spLocks noGrp="1"/>
          </p:cNvSpPr>
          <p:nvPr>
            <p:ph type="dt" sz="half" idx="10"/>
          </p:nvPr>
        </p:nvSpPr>
        <p:spPr/>
        <p:txBody>
          <a:bodyPr/>
          <a:lstStyle/>
          <a:p>
            <a:fld id="{9F361071-35B4-42F2-8A01-966B7A562C50}" type="datetimeFigureOut">
              <a:rPr lang="en-NZ" smtClean="0"/>
              <a:t>7/02/2014</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8E5193A8-4F5D-43BB-B853-7608861EAF59}" type="slidenum">
              <a:rPr lang="en-NZ" smtClean="0"/>
              <a:t>‹#›</a:t>
            </a:fld>
            <a:endParaRPr lang="en-NZ"/>
          </a:p>
        </p:txBody>
      </p:sp>
    </p:spTree>
    <p:extLst>
      <p:ext uri="{BB962C8B-B14F-4D97-AF65-F5344CB8AC3E}">
        <p14:creationId xmlns:p14="http://schemas.microsoft.com/office/powerpoint/2010/main" val="19213856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NZ"/>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Date Placeholder 3"/>
          <p:cNvSpPr>
            <a:spLocks noGrp="1"/>
          </p:cNvSpPr>
          <p:nvPr>
            <p:ph type="dt" sz="half" idx="10"/>
          </p:nvPr>
        </p:nvSpPr>
        <p:spPr/>
        <p:txBody>
          <a:bodyPr/>
          <a:lstStyle/>
          <a:p>
            <a:fld id="{9F361071-35B4-42F2-8A01-966B7A562C50}" type="datetimeFigureOut">
              <a:rPr lang="en-NZ" smtClean="0"/>
              <a:t>7/02/2014</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8E5193A8-4F5D-43BB-B853-7608861EAF59}" type="slidenum">
              <a:rPr lang="en-NZ" smtClean="0"/>
              <a:t>‹#›</a:t>
            </a:fld>
            <a:endParaRPr lang="en-NZ"/>
          </a:p>
        </p:txBody>
      </p:sp>
    </p:spTree>
    <p:extLst>
      <p:ext uri="{BB962C8B-B14F-4D97-AF65-F5344CB8AC3E}">
        <p14:creationId xmlns:p14="http://schemas.microsoft.com/office/powerpoint/2010/main" val="19092221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Date Placeholder 3"/>
          <p:cNvSpPr>
            <a:spLocks noGrp="1"/>
          </p:cNvSpPr>
          <p:nvPr>
            <p:ph type="dt" sz="half" idx="10"/>
          </p:nvPr>
        </p:nvSpPr>
        <p:spPr/>
        <p:txBody>
          <a:bodyPr/>
          <a:lstStyle/>
          <a:p>
            <a:fld id="{9F361071-35B4-42F2-8A01-966B7A562C50}" type="datetimeFigureOut">
              <a:rPr lang="en-NZ" smtClean="0"/>
              <a:t>7/02/2014</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8E5193A8-4F5D-43BB-B853-7608861EAF59}" type="slidenum">
              <a:rPr lang="en-NZ" smtClean="0"/>
              <a:t>‹#›</a:t>
            </a:fld>
            <a:endParaRPr lang="en-NZ"/>
          </a:p>
        </p:txBody>
      </p:sp>
    </p:spTree>
    <p:extLst>
      <p:ext uri="{BB962C8B-B14F-4D97-AF65-F5344CB8AC3E}">
        <p14:creationId xmlns:p14="http://schemas.microsoft.com/office/powerpoint/2010/main" val="1502519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NZ"/>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F361071-35B4-42F2-8A01-966B7A562C50}" type="datetimeFigureOut">
              <a:rPr lang="en-NZ" smtClean="0"/>
              <a:t>7/02/2014</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8E5193A8-4F5D-43BB-B853-7608861EAF59}" type="slidenum">
              <a:rPr lang="en-NZ" smtClean="0"/>
              <a:t>‹#›</a:t>
            </a:fld>
            <a:endParaRPr lang="en-NZ"/>
          </a:p>
        </p:txBody>
      </p:sp>
    </p:spTree>
    <p:extLst>
      <p:ext uri="{BB962C8B-B14F-4D97-AF65-F5344CB8AC3E}">
        <p14:creationId xmlns:p14="http://schemas.microsoft.com/office/powerpoint/2010/main" val="3932944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5" name="Date Placeholder 4"/>
          <p:cNvSpPr>
            <a:spLocks noGrp="1"/>
          </p:cNvSpPr>
          <p:nvPr>
            <p:ph type="dt" sz="half" idx="10"/>
          </p:nvPr>
        </p:nvSpPr>
        <p:spPr/>
        <p:txBody>
          <a:bodyPr/>
          <a:lstStyle/>
          <a:p>
            <a:fld id="{9F361071-35B4-42F2-8A01-966B7A562C50}" type="datetimeFigureOut">
              <a:rPr lang="en-NZ" smtClean="0"/>
              <a:t>7/02/2014</a:t>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8E5193A8-4F5D-43BB-B853-7608861EAF59}" type="slidenum">
              <a:rPr lang="en-NZ" smtClean="0"/>
              <a:t>‹#›</a:t>
            </a:fld>
            <a:endParaRPr lang="en-NZ"/>
          </a:p>
        </p:txBody>
      </p:sp>
    </p:spTree>
    <p:extLst>
      <p:ext uri="{BB962C8B-B14F-4D97-AF65-F5344CB8AC3E}">
        <p14:creationId xmlns:p14="http://schemas.microsoft.com/office/powerpoint/2010/main" val="20619643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NZ"/>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7" name="Date Placeholder 6"/>
          <p:cNvSpPr>
            <a:spLocks noGrp="1"/>
          </p:cNvSpPr>
          <p:nvPr>
            <p:ph type="dt" sz="half" idx="10"/>
          </p:nvPr>
        </p:nvSpPr>
        <p:spPr/>
        <p:txBody>
          <a:bodyPr/>
          <a:lstStyle/>
          <a:p>
            <a:fld id="{9F361071-35B4-42F2-8A01-966B7A562C50}" type="datetimeFigureOut">
              <a:rPr lang="en-NZ" smtClean="0"/>
              <a:t>7/02/2014</a:t>
            </a:fld>
            <a:endParaRPr lang="en-NZ"/>
          </a:p>
        </p:txBody>
      </p:sp>
      <p:sp>
        <p:nvSpPr>
          <p:cNvPr id="8" name="Footer Placeholder 7"/>
          <p:cNvSpPr>
            <a:spLocks noGrp="1"/>
          </p:cNvSpPr>
          <p:nvPr>
            <p:ph type="ftr" sz="quarter" idx="11"/>
          </p:nvPr>
        </p:nvSpPr>
        <p:spPr/>
        <p:txBody>
          <a:bodyPr/>
          <a:lstStyle/>
          <a:p>
            <a:endParaRPr lang="en-NZ"/>
          </a:p>
        </p:txBody>
      </p:sp>
      <p:sp>
        <p:nvSpPr>
          <p:cNvPr id="9" name="Slide Number Placeholder 8"/>
          <p:cNvSpPr>
            <a:spLocks noGrp="1"/>
          </p:cNvSpPr>
          <p:nvPr>
            <p:ph type="sldNum" sz="quarter" idx="12"/>
          </p:nvPr>
        </p:nvSpPr>
        <p:spPr/>
        <p:txBody>
          <a:bodyPr/>
          <a:lstStyle/>
          <a:p>
            <a:fld id="{8E5193A8-4F5D-43BB-B853-7608861EAF59}" type="slidenum">
              <a:rPr lang="en-NZ" smtClean="0"/>
              <a:t>‹#›</a:t>
            </a:fld>
            <a:endParaRPr lang="en-NZ"/>
          </a:p>
        </p:txBody>
      </p:sp>
    </p:spTree>
    <p:extLst>
      <p:ext uri="{BB962C8B-B14F-4D97-AF65-F5344CB8AC3E}">
        <p14:creationId xmlns:p14="http://schemas.microsoft.com/office/powerpoint/2010/main" val="27595096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Date Placeholder 2"/>
          <p:cNvSpPr>
            <a:spLocks noGrp="1"/>
          </p:cNvSpPr>
          <p:nvPr>
            <p:ph type="dt" sz="half" idx="10"/>
          </p:nvPr>
        </p:nvSpPr>
        <p:spPr/>
        <p:txBody>
          <a:bodyPr/>
          <a:lstStyle/>
          <a:p>
            <a:fld id="{9F361071-35B4-42F2-8A01-966B7A562C50}" type="datetimeFigureOut">
              <a:rPr lang="en-NZ" smtClean="0"/>
              <a:t>7/02/2014</a:t>
            </a:fld>
            <a:endParaRPr lang="en-NZ"/>
          </a:p>
        </p:txBody>
      </p:sp>
      <p:sp>
        <p:nvSpPr>
          <p:cNvPr id="4" name="Footer Placeholder 3"/>
          <p:cNvSpPr>
            <a:spLocks noGrp="1"/>
          </p:cNvSpPr>
          <p:nvPr>
            <p:ph type="ftr" sz="quarter" idx="11"/>
          </p:nvPr>
        </p:nvSpPr>
        <p:spPr/>
        <p:txBody>
          <a:bodyPr/>
          <a:lstStyle/>
          <a:p>
            <a:endParaRPr lang="en-NZ"/>
          </a:p>
        </p:txBody>
      </p:sp>
      <p:sp>
        <p:nvSpPr>
          <p:cNvPr id="5" name="Slide Number Placeholder 4"/>
          <p:cNvSpPr>
            <a:spLocks noGrp="1"/>
          </p:cNvSpPr>
          <p:nvPr>
            <p:ph type="sldNum" sz="quarter" idx="12"/>
          </p:nvPr>
        </p:nvSpPr>
        <p:spPr/>
        <p:txBody>
          <a:bodyPr/>
          <a:lstStyle/>
          <a:p>
            <a:fld id="{8E5193A8-4F5D-43BB-B853-7608861EAF59}" type="slidenum">
              <a:rPr lang="en-NZ" smtClean="0"/>
              <a:t>‹#›</a:t>
            </a:fld>
            <a:endParaRPr lang="en-NZ"/>
          </a:p>
        </p:txBody>
      </p:sp>
    </p:spTree>
    <p:extLst>
      <p:ext uri="{BB962C8B-B14F-4D97-AF65-F5344CB8AC3E}">
        <p14:creationId xmlns:p14="http://schemas.microsoft.com/office/powerpoint/2010/main" val="29731465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F361071-35B4-42F2-8A01-966B7A562C50}" type="datetimeFigureOut">
              <a:rPr lang="en-NZ" smtClean="0"/>
              <a:t>7/02/2014</a:t>
            </a:fld>
            <a:endParaRPr lang="en-NZ"/>
          </a:p>
        </p:txBody>
      </p:sp>
      <p:sp>
        <p:nvSpPr>
          <p:cNvPr id="3" name="Footer Placeholder 2"/>
          <p:cNvSpPr>
            <a:spLocks noGrp="1"/>
          </p:cNvSpPr>
          <p:nvPr>
            <p:ph type="ftr" sz="quarter" idx="11"/>
          </p:nvPr>
        </p:nvSpPr>
        <p:spPr/>
        <p:txBody>
          <a:bodyPr/>
          <a:lstStyle/>
          <a:p>
            <a:endParaRPr lang="en-NZ"/>
          </a:p>
        </p:txBody>
      </p:sp>
      <p:sp>
        <p:nvSpPr>
          <p:cNvPr id="4" name="Slide Number Placeholder 3"/>
          <p:cNvSpPr>
            <a:spLocks noGrp="1"/>
          </p:cNvSpPr>
          <p:nvPr>
            <p:ph type="sldNum" sz="quarter" idx="12"/>
          </p:nvPr>
        </p:nvSpPr>
        <p:spPr/>
        <p:txBody>
          <a:bodyPr/>
          <a:lstStyle/>
          <a:p>
            <a:fld id="{8E5193A8-4F5D-43BB-B853-7608861EAF59}" type="slidenum">
              <a:rPr lang="en-NZ" smtClean="0"/>
              <a:t>‹#›</a:t>
            </a:fld>
            <a:endParaRPr lang="en-NZ"/>
          </a:p>
        </p:txBody>
      </p:sp>
    </p:spTree>
    <p:extLst>
      <p:ext uri="{BB962C8B-B14F-4D97-AF65-F5344CB8AC3E}">
        <p14:creationId xmlns:p14="http://schemas.microsoft.com/office/powerpoint/2010/main" val="6092033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NZ"/>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F361071-35B4-42F2-8A01-966B7A562C50}" type="datetimeFigureOut">
              <a:rPr lang="en-NZ" smtClean="0"/>
              <a:t>7/02/2014</a:t>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8E5193A8-4F5D-43BB-B853-7608861EAF59}" type="slidenum">
              <a:rPr lang="en-NZ" smtClean="0"/>
              <a:t>‹#›</a:t>
            </a:fld>
            <a:endParaRPr lang="en-NZ"/>
          </a:p>
        </p:txBody>
      </p:sp>
    </p:spTree>
    <p:extLst>
      <p:ext uri="{BB962C8B-B14F-4D97-AF65-F5344CB8AC3E}">
        <p14:creationId xmlns:p14="http://schemas.microsoft.com/office/powerpoint/2010/main" val="38181076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NZ"/>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NZ"/>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F361071-35B4-42F2-8A01-966B7A562C50}" type="datetimeFigureOut">
              <a:rPr lang="en-NZ" smtClean="0"/>
              <a:t>7/02/2014</a:t>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8E5193A8-4F5D-43BB-B853-7608861EAF59}" type="slidenum">
              <a:rPr lang="en-NZ" smtClean="0"/>
              <a:t>‹#›</a:t>
            </a:fld>
            <a:endParaRPr lang="en-NZ"/>
          </a:p>
        </p:txBody>
      </p:sp>
    </p:spTree>
    <p:extLst>
      <p:ext uri="{BB962C8B-B14F-4D97-AF65-F5344CB8AC3E}">
        <p14:creationId xmlns:p14="http://schemas.microsoft.com/office/powerpoint/2010/main" val="22184926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NZ"/>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F361071-35B4-42F2-8A01-966B7A562C50}" type="datetimeFigureOut">
              <a:rPr lang="en-NZ" smtClean="0"/>
              <a:t>7/02/2014</a:t>
            </a:fld>
            <a:endParaRPr lang="en-NZ"/>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NZ"/>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E5193A8-4F5D-43BB-B853-7608861EAF59}" type="slidenum">
              <a:rPr lang="en-NZ" smtClean="0"/>
              <a:t>‹#›</a:t>
            </a:fld>
            <a:endParaRPr lang="en-NZ"/>
          </a:p>
        </p:txBody>
      </p:sp>
    </p:spTree>
    <p:extLst>
      <p:ext uri="{BB962C8B-B14F-4D97-AF65-F5344CB8AC3E}">
        <p14:creationId xmlns:p14="http://schemas.microsoft.com/office/powerpoint/2010/main" val="10933736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NZ" dirty="0" smtClean="0"/>
              <a:t>Statistics</a:t>
            </a:r>
            <a:br>
              <a:rPr lang="en-NZ" dirty="0" smtClean="0"/>
            </a:br>
            <a:r>
              <a:rPr lang="en-NZ" dirty="0" smtClean="0"/>
              <a:t>Time Series </a:t>
            </a:r>
            <a:endParaRPr lang="en-NZ" dirty="0"/>
          </a:p>
        </p:txBody>
      </p:sp>
      <p:sp>
        <p:nvSpPr>
          <p:cNvPr id="3" name="Subtitle 2"/>
          <p:cNvSpPr>
            <a:spLocks noGrp="1"/>
          </p:cNvSpPr>
          <p:nvPr>
            <p:ph type="subTitle" idx="1"/>
          </p:nvPr>
        </p:nvSpPr>
        <p:spPr/>
        <p:txBody>
          <a:bodyPr/>
          <a:lstStyle/>
          <a:p>
            <a:r>
              <a:rPr lang="en-NZ" dirty="0" smtClean="0"/>
              <a:t>Long Term Trend</a:t>
            </a:r>
            <a:endParaRPr lang="en-NZ" dirty="0"/>
          </a:p>
        </p:txBody>
      </p:sp>
    </p:spTree>
    <p:extLst>
      <p:ext uri="{BB962C8B-B14F-4D97-AF65-F5344CB8AC3E}">
        <p14:creationId xmlns:p14="http://schemas.microsoft.com/office/powerpoint/2010/main" val="1020848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61864" y="4725144"/>
            <a:ext cx="6948264" cy="923330"/>
          </a:xfrm>
          <a:prstGeom prst="rect">
            <a:avLst/>
          </a:prstGeom>
        </p:spPr>
        <p:txBody>
          <a:bodyPr wrap="square">
            <a:spAutoFit/>
          </a:bodyPr>
          <a:lstStyle/>
          <a:p>
            <a:endParaRPr lang="en-NZ" dirty="0" smtClean="0"/>
          </a:p>
          <a:p>
            <a:r>
              <a:rPr lang="en-NZ" dirty="0" smtClean="0"/>
              <a:t>Data set ending in JULY 2012: Notice the trend line remains STEADY</a:t>
            </a:r>
          </a:p>
          <a:p>
            <a:r>
              <a:rPr lang="en-NZ" dirty="0" smtClean="0"/>
              <a:t>As the data ends at a 'balanced point, so the trend line increases.</a:t>
            </a:r>
          </a:p>
        </p:txBody>
      </p:sp>
      <p:pic>
        <p:nvPicPr>
          <p:cNvPr id="7170" name="Picture 2" descr="http://maths.nayland.school.nz/Year_13_Maths/3.8_Timeseries/images_iNZight/ScreenShot010.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536" y="188640"/>
            <a:ext cx="8280920" cy="418563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3434588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19672" y="4941168"/>
            <a:ext cx="6948264" cy="1200329"/>
          </a:xfrm>
          <a:prstGeom prst="rect">
            <a:avLst/>
          </a:prstGeom>
        </p:spPr>
        <p:txBody>
          <a:bodyPr wrap="square">
            <a:spAutoFit/>
          </a:bodyPr>
          <a:lstStyle/>
          <a:p>
            <a:endParaRPr lang="en-NZ" dirty="0" smtClean="0"/>
          </a:p>
          <a:p>
            <a:r>
              <a:rPr lang="en-NZ" dirty="0" smtClean="0"/>
              <a:t>Data set ending in OCTOBER 2012: Notice the trend line DROPS</a:t>
            </a:r>
          </a:p>
          <a:p>
            <a:r>
              <a:rPr lang="en-NZ" dirty="0" smtClean="0"/>
              <a:t>As the data ends just after a trough so the trend line drops. </a:t>
            </a:r>
          </a:p>
          <a:p>
            <a:endParaRPr lang="en-NZ" dirty="0" smtClean="0"/>
          </a:p>
        </p:txBody>
      </p:sp>
      <p:pic>
        <p:nvPicPr>
          <p:cNvPr id="8194" name="Picture 2" descr="http://maths.nayland.school.nz/Year_13_Maths/3.8_Timeseries/images_iNZight/ScreenShot011.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528" y="404664"/>
            <a:ext cx="8640960" cy="425717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2099284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251520" y="332656"/>
            <a:ext cx="8578346" cy="20928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000" b="1" i="0" u="none" strike="noStrike" cap="none" normalizeH="0" baseline="0" dirty="0" smtClean="0">
                <a:ln>
                  <a:noFill/>
                </a:ln>
                <a:solidFill>
                  <a:srgbClr val="94002D"/>
                </a:solidFill>
                <a:effectLst/>
                <a:cs typeface="Arial" pitchFamily="34" charset="0"/>
              </a:rPr>
              <a:t>How to cater for this?</a:t>
            </a:r>
            <a:endParaRPr kumimoji="0" lang="en-US" altLang="en-US" sz="2000" b="1" i="0" u="none" strike="noStrike" cap="none" normalizeH="0" baseline="0" dirty="0" smtClean="0">
              <a:ln>
                <a:noFill/>
              </a:ln>
              <a:solidFill>
                <a:schemeClr val="tx1"/>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smtClean="0">
                <a:ln>
                  <a:noFill/>
                </a:ln>
                <a:solidFill>
                  <a:schemeClr val="tx1"/>
                </a:solidFill>
                <a:effectLst/>
                <a:cs typeface="Arial" pitchFamily="34" charset="0"/>
              </a:rPr>
              <a:t>To avoid this error, use the trend line values half a cycle from the ends of the raw data as estimates, rather than the end of the trend line. Often an insignificant difference, but avoid discussing the 'possible recent downturn' which isn't there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smtClean="0">
                <a:ln>
                  <a:noFill/>
                </a:ln>
                <a:solidFill>
                  <a:schemeClr val="tx1"/>
                </a:solidFill>
                <a:effectLst/>
                <a:cs typeface="Arial" pitchFamily="34" charset="0"/>
              </a:rPr>
              <a:t>(Excellence point)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smtClean="0">
                <a:ln>
                  <a:noFill/>
                </a:ln>
                <a:solidFill>
                  <a:schemeClr val="tx1"/>
                </a:solidFill>
                <a:effectLst/>
                <a:cs typeface="Arial" pitchFamily="34" charset="0"/>
              </a:rPr>
              <a:t>This should be discussed if noticed in the trend line.</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smtClean="0">
                <a:ln>
                  <a:noFill/>
                </a:ln>
                <a:solidFill>
                  <a:schemeClr val="tx1"/>
                </a:solidFill>
                <a:effectLst/>
                <a:latin typeface="Verdana" pitchFamily="34" charset="0"/>
                <a:cs typeface="Arial" pitchFamily="34" charset="0"/>
              </a:rPr>
              <a:t>  </a:t>
            </a:r>
            <a:endParaRPr kumimoji="0" lang="en-US" altLang="en-US" sz="27300" b="0" i="0" u="none" strike="noStrike" cap="none" normalizeH="0" baseline="0" dirty="0" smtClean="0">
              <a:ln>
                <a:noFill/>
              </a:ln>
              <a:solidFill>
                <a:schemeClr val="tx1"/>
              </a:solidFill>
              <a:effectLst/>
              <a:latin typeface="Verdana" pitchFamily="34" charset="0"/>
              <a:cs typeface="Arial" pitchFamily="34" charset="0"/>
            </a:endParaRPr>
          </a:p>
        </p:txBody>
      </p:sp>
      <p:pic>
        <p:nvPicPr>
          <p:cNvPr id="9218" name="Picture 2" descr="http://maths.nayland.school.nz/Year_13_Maths/3.8_Timeseries/images_iNZight/ScreenShot013.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520" y="2524125"/>
            <a:ext cx="8267700" cy="43338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1289130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95536" y="1723455"/>
            <a:ext cx="8136904" cy="769441"/>
          </a:xfrm>
          <a:prstGeom prst="rect">
            <a:avLst/>
          </a:prstGeom>
          <a:noFill/>
        </p:spPr>
        <p:txBody>
          <a:bodyPr wrap="square" rtlCol="0">
            <a:spAutoFit/>
          </a:bodyPr>
          <a:lstStyle/>
          <a:p>
            <a:r>
              <a:rPr lang="en-NZ" sz="2200" dirty="0" smtClean="0"/>
              <a:t>Now add the trend line comments to your Export of Dairy Products time series</a:t>
            </a:r>
            <a:endParaRPr lang="en-NZ" sz="2200" dirty="0"/>
          </a:p>
        </p:txBody>
      </p:sp>
      <p:pic>
        <p:nvPicPr>
          <p:cNvPr id="10242" name="Picture 2" descr="C:\Users\pgarnett\AppData\Local\Microsoft\Windows\Temporary Internet Files\Content.IE5\3WFY0IOT\MP900178988[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520" y="3064768"/>
            <a:ext cx="2438400" cy="3657600"/>
          </a:xfrm>
          <a:prstGeom prst="rect">
            <a:avLst/>
          </a:prstGeom>
          <a:noFill/>
          <a:extLst>
            <a:ext uri="{909E8E84-426E-40DD-AFC4-6F175D3DCCD1}">
              <a14:hiddenFill xmlns:a14="http://schemas.microsoft.com/office/drawing/2010/main">
                <a:solidFill>
                  <a:srgbClr val="FFFFFF"/>
                </a:solidFill>
              </a14:hiddenFill>
            </a:ext>
          </a:extLst>
        </p:spPr>
      </p:pic>
      <p:pic>
        <p:nvPicPr>
          <p:cNvPr id="10243" name="Picture 3" descr="C:\Users\pgarnett\AppData\Local\Microsoft\Windows\Temporary Internet Files\Content.IE5\3WFY0IOT\MP900178988[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28184" y="3068960"/>
            <a:ext cx="2438400" cy="3657600"/>
          </a:xfrm>
          <a:prstGeom prst="rect">
            <a:avLst/>
          </a:prstGeom>
          <a:noFill/>
          <a:extLst>
            <a:ext uri="{909E8E84-426E-40DD-AFC4-6F175D3DCCD1}">
              <a14:hiddenFill xmlns:a14="http://schemas.microsoft.com/office/drawing/2010/main">
                <a:solidFill>
                  <a:srgbClr val="FFFFFF"/>
                </a:solidFill>
              </a14:hiddenFill>
            </a:ext>
          </a:extLst>
        </p:spPr>
      </p:pic>
      <p:pic>
        <p:nvPicPr>
          <p:cNvPr id="10244" name="Picture 4" descr="C:\Users\pgarnett\AppData\Local\Microsoft\Windows\Temporary Internet Files\Content.IE5\U0UIXO74\MP900227578[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47891" y="3064768"/>
            <a:ext cx="2407920" cy="3657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7477175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t="19999" b="21640"/>
          <a:stretch/>
        </p:blipFill>
        <p:spPr bwMode="auto">
          <a:xfrm>
            <a:off x="44691" y="188640"/>
            <a:ext cx="9087410" cy="4419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99028191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Rectangle 1"/>
          <p:cNvSpPr/>
          <p:nvPr/>
        </p:nvSpPr>
        <p:spPr>
          <a:xfrm>
            <a:off x="755576" y="1268760"/>
            <a:ext cx="7848872" cy="3139321"/>
          </a:xfrm>
          <a:prstGeom prst="rect">
            <a:avLst/>
          </a:prstGeom>
        </p:spPr>
        <p:txBody>
          <a:bodyPr wrap="square">
            <a:spAutoFit/>
          </a:bodyPr>
          <a:lstStyle/>
          <a:p>
            <a:r>
              <a:rPr lang="en-NZ" b="1" dirty="0" smtClean="0"/>
              <a:t>91580 Investigate time series data</a:t>
            </a:r>
            <a:endParaRPr lang="en-NZ" dirty="0" smtClean="0"/>
          </a:p>
          <a:p>
            <a:pPr marL="285750" indent="-285750">
              <a:buFont typeface="Arial" panose="020B0604020202020204" pitchFamily="34" charset="0"/>
              <a:buChar char="•"/>
            </a:pPr>
            <a:r>
              <a:rPr lang="en-NZ" dirty="0" smtClean="0"/>
              <a:t>The assessment requires multiple sessions to allow time for students to research the context and develop a purpose prior to completing the analysis.</a:t>
            </a:r>
          </a:p>
          <a:p>
            <a:pPr marL="285750" indent="-285750">
              <a:buFont typeface="Arial" panose="020B0604020202020204" pitchFamily="34" charset="0"/>
              <a:buChar char="•"/>
            </a:pPr>
            <a:r>
              <a:rPr lang="en-NZ" dirty="0" smtClean="0"/>
              <a:t>Students need to have knowledge about the context and statements that are made need to be related to the context.</a:t>
            </a:r>
          </a:p>
          <a:p>
            <a:pPr marL="285750" indent="-285750">
              <a:buFont typeface="Arial" panose="020B0604020202020204" pitchFamily="34" charset="0"/>
              <a:buChar char="•"/>
            </a:pPr>
            <a:r>
              <a:rPr lang="en-NZ" dirty="0" smtClean="0"/>
              <a:t>Use of a statistical graphing package is expected.</a:t>
            </a:r>
          </a:p>
          <a:p>
            <a:pPr marL="285750" indent="-285750">
              <a:buFont typeface="Arial" panose="020B0604020202020204" pitchFamily="34" charset="0"/>
              <a:buChar char="•"/>
            </a:pPr>
            <a:r>
              <a:rPr lang="en-NZ" dirty="0" smtClean="0"/>
              <a:t>Students need to provide evidence of each component of the statistical enquiry cycle detailed in Explanatory Note 3 of the standard.</a:t>
            </a:r>
          </a:p>
          <a:p>
            <a:pPr marL="285750" indent="-285750">
              <a:buFont typeface="Arial" panose="020B0604020202020204" pitchFamily="34" charset="0"/>
              <a:buChar char="•"/>
            </a:pPr>
            <a:r>
              <a:rPr lang="en-NZ" dirty="0" smtClean="0"/>
              <a:t>Features of the data include the trend and seasonal pattern.</a:t>
            </a:r>
          </a:p>
          <a:p>
            <a:pPr marL="285750" indent="-285750">
              <a:buFont typeface="Arial" panose="020B0604020202020204" pitchFamily="34" charset="0"/>
              <a:buChar char="•"/>
            </a:pPr>
            <a:r>
              <a:rPr lang="en-NZ" dirty="0" smtClean="0"/>
              <a:t>While students could investigate more than one time series or combine series this is not a requirement of the standard.</a:t>
            </a:r>
            <a:endParaRPr lang="en-NZ" dirty="0"/>
          </a:p>
        </p:txBody>
      </p:sp>
    </p:spTree>
    <p:extLst>
      <p:ext uri="{BB962C8B-B14F-4D97-AF65-F5344CB8AC3E}">
        <p14:creationId xmlns:p14="http://schemas.microsoft.com/office/powerpoint/2010/main" val="310164091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6" name="Picture 8"/>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3696" y="404664"/>
            <a:ext cx="9050304" cy="61119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Rectangle 1"/>
          <p:cNvSpPr/>
          <p:nvPr/>
        </p:nvSpPr>
        <p:spPr>
          <a:xfrm>
            <a:off x="5580112" y="4941168"/>
            <a:ext cx="3744416" cy="144016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Tree>
    <p:extLst>
      <p:ext uri="{BB962C8B-B14F-4D97-AF65-F5344CB8AC3E}">
        <p14:creationId xmlns:p14="http://schemas.microsoft.com/office/powerpoint/2010/main" val="228694008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109262" y="1556792"/>
            <a:ext cx="8856984" cy="2585323"/>
          </a:xfrm>
          <a:prstGeom prst="rect">
            <a:avLst/>
          </a:prstGeom>
        </p:spPr>
        <p:txBody>
          <a:bodyPr wrap="square">
            <a:spAutoFit/>
          </a:bodyPr>
          <a:lstStyle/>
          <a:p>
            <a:r>
              <a:rPr lang="en-NZ" b="1" dirty="0" smtClean="0"/>
              <a:t>Achieve</a:t>
            </a:r>
          </a:p>
          <a:p>
            <a:r>
              <a:rPr lang="en-NZ" b="1" dirty="0" smtClean="0"/>
              <a:t/>
            </a:r>
            <a:br>
              <a:rPr lang="en-NZ" b="1" dirty="0" smtClean="0"/>
            </a:br>
            <a:r>
              <a:rPr lang="en-NZ" dirty="0" smtClean="0"/>
              <a:t>Produce a time series graph then discuss the Long Term Trend</a:t>
            </a:r>
            <a:br>
              <a:rPr lang="en-NZ" dirty="0" smtClean="0"/>
            </a:br>
            <a:r>
              <a:rPr lang="en-NZ" dirty="0" smtClean="0"/>
              <a:t>This MUST be quantitative - with numbers and amounts of change.</a:t>
            </a:r>
            <a:br>
              <a:rPr lang="en-NZ" dirty="0" smtClean="0"/>
            </a:br>
            <a:r>
              <a:rPr lang="en-NZ" dirty="0" smtClean="0"/>
              <a:t>It is NOT enough to say "the trend steadily increases"</a:t>
            </a:r>
            <a:br>
              <a:rPr lang="en-NZ" dirty="0" smtClean="0"/>
            </a:br>
            <a:r>
              <a:rPr lang="en-NZ" dirty="0" smtClean="0"/>
              <a:t>Discuss whether the trend is linear or not.</a:t>
            </a:r>
            <a:br>
              <a:rPr lang="en-NZ" dirty="0" smtClean="0"/>
            </a:br>
            <a:r>
              <a:rPr lang="en-NZ" dirty="0" smtClean="0"/>
              <a:t>Discuss the amount of change of the trend.</a:t>
            </a:r>
            <a:br>
              <a:rPr lang="en-NZ" dirty="0" smtClean="0"/>
            </a:br>
            <a:r>
              <a:rPr lang="en-NZ" dirty="0" smtClean="0"/>
              <a:t>Discuss the rate of change </a:t>
            </a:r>
            <a:r>
              <a:rPr lang="en-NZ" dirty="0" err="1" smtClean="0"/>
              <a:t>eg</a:t>
            </a:r>
            <a:r>
              <a:rPr lang="en-NZ" dirty="0" smtClean="0"/>
              <a:t> how much increase per month.</a:t>
            </a:r>
            <a:br>
              <a:rPr lang="en-NZ" dirty="0" smtClean="0"/>
            </a:br>
            <a:r>
              <a:rPr lang="en-NZ" dirty="0" err="1" smtClean="0"/>
              <a:t>eg</a:t>
            </a:r>
            <a:r>
              <a:rPr lang="en-NZ" dirty="0" smtClean="0"/>
              <a:t>: The trend increases from 9.5 million km</a:t>
            </a:r>
            <a:r>
              <a:rPr lang="en-NZ" baseline="30000" dirty="0" smtClean="0"/>
              <a:t>2</a:t>
            </a:r>
            <a:r>
              <a:rPr lang="en-NZ" dirty="0" smtClean="0"/>
              <a:t> in 1990 to about 8.5 million km</a:t>
            </a:r>
            <a:r>
              <a:rPr lang="en-NZ" baseline="30000" dirty="0" smtClean="0"/>
              <a:t>2</a:t>
            </a:r>
            <a:r>
              <a:rPr lang="en-NZ" dirty="0" smtClean="0"/>
              <a:t> in 2010 </a:t>
            </a:r>
          </a:p>
        </p:txBody>
      </p:sp>
    </p:spTree>
    <p:extLst>
      <p:ext uri="{BB962C8B-B14F-4D97-AF65-F5344CB8AC3E}">
        <p14:creationId xmlns:p14="http://schemas.microsoft.com/office/powerpoint/2010/main" val="382238662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107504" y="1420370"/>
            <a:ext cx="8856984" cy="2031325"/>
          </a:xfrm>
          <a:prstGeom prst="rect">
            <a:avLst/>
          </a:prstGeom>
        </p:spPr>
        <p:txBody>
          <a:bodyPr wrap="square">
            <a:spAutoFit/>
          </a:bodyPr>
          <a:lstStyle/>
          <a:p>
            <a:r>
              <a:rPr lang="en-NZ" b="1" dirty="0" smtClean="0"/>
              <a:t>Merit</a:t>
            </a:r>
          </a:p>
          <a:p>
            <a:r>
              <a:rPr lang="en-NZ" dirty="0" smtClean="0"/>
              <a:t/>
            </a:r>
            <a:br>
              <a:rPr lang="en-NZ" dirty="0" smtClean="0"/>
            </a:br>
            <a:r>
              <a:rPr lang="en-NZ" dirty="0" smtClean="0"/>
              <a:t>As above but the discussion is in context.</a:t>
            </a:r>
            <a:br>
              <a:rPr lang="en-NZ" dirty="0" smtClean="0"/>
            </a:br>
            <a:r>
              <a:rPr lang="en-NZ" dirty="0" err="1" smtClean="0"/>
              <a:t>eg</a:t>
            </a:r>
            <a:r>
              <a:rPr lang="en-NZ" dirty="0" smtClean="0"/>
              <a:t>: The average area of arctic sea ice increases from 9.5 million km</a:t>
            </a:r>
            <a:r>
              <a:rPr lang="en-NZ" baseline="30000" dirty="0" smtClean="0"/>
              <a:t>2</a:t>
            </a:r>
            <a:r>
              <a:rPr lang="en-NZ" dirty="0" smtClean="0"/>
              <a:t> in 1990 to about 8.5 million km</a:t>
            </a:r>
            <a:r>
              <a:rPr lang="en-NZ" baseline="30000" dirty="0" smtClean="0"/>
              <a:t>2</a:t>
            </a:r>
            <a:r>
              <a:rPr lang="en-NZ" dirty="0" smtClean="0"/>
              <a:t> in 2010. </a:t>
            </a:r>
            <a:br>
              <a:rPr lang="en-NZ" dirty="0" smtClean="0"/>
            </a:br>
            <a:r>
              <a:rPr lang="en-NZ" dirty="0" smtClean="0"/>
              <a:t>Some more detailed description - such as smaller variations in the trend line or possible reasons for the changes.</a:t>
            </a:r>
          </a:p>
        </p:txBody>
      </p:sp>
    </p:spTree>
    <p:extLst>
      <p:ext uri="{BB962C8B-B14F-4D97-AF65-F5344CB8AC3E}">
        <p14:creationId xmlns:p14="http://schemas.microsoft.com/office/powerpoint/2010/main" val="177482165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121838" y="1340768"/>
            <a:ext cx="8856984" cy="3693319"/>
          </a:xfrm>
          <a:prstGeom prst="rect">
            <a:avLst/>
          </a:prstGeom>
        </p:spPr>
        <p:txBody>
          <a:bodyPr wrap="square">
            <a:spAutoFit/>
          </a:bodyPr>
          <a:lstStyle/>
          <a:p>
            <a:r>
              <a:rPr lang="en-NZ" b="1" dirty="0" smtClean="0"/>
              <a:t>Excellence</a:t>
            </a:r>
          </a:p>
          <a:p>
            <a:r>
              <a:rPr lang="en-NZ" dirty="0" smtClean="0"/>
              <a:t/>
            </a:r>
            <a:br>
              <a:rPr lang="en-NZ" dirty="0" smtClean="0"/>
            </a:br>
            <a:r>
              <a:rPr lang="en-NZ" dirty="0" smtClean="0"/>
              <a:t>Detailed thoughtful discussion:</a:t>
            </a:r>
            <a:br>
              <a:rPr lang="en-NZ" dirty="0" smtClean="0"/>
            </a:br>
            <a:r>
              <a:rPr lang="en-NZ" dirty="0" smtClean="0"/>
              <a:t>Explanation for variations in the trend line,</a:t>
            </a:r>
            <a:br>
              <a:rPr lang="en-NZ" dirty="0" smtClean="0"/>
            </a:br>
            <a:r>
              <a:rPr lang="en-NZ" dirty="0" smtClean="0"/>
              <a:t>Non-linear trend models,</a:t>
            </a:r>
            <a:br>
              <a:rPr lang="en-NZ" dirty="0" smtClean="0"/>
            </a:br>
            <a:r>
              <a:rPr lang="en-NZ" dirty="0" smtClean="0"/>
              <a:t>Piecewise models,</a:t>
            </a:r>
            <a:br>
              <a:rPr lang="en-NZ" dirty="0" smtClean="0"/>
            </a:br>
            <a:r>
              <a:rPr lang="en-NZ" dirty="0" smtClean="0"/>
              <a:t>Comparison of </a:t>
            </a:r>
            <a:r>
              <a:rPr lang="en-NZ" dirty="0" err="1" smtClean="0"/>
              <a:t>iNZight</a:t>
            </a:r>
            <a:r>
              <a:rPr lang="en-NZ" dirty="0" smtClean="0"/>
              <a:t> &amp; Excel'</a:t>
            </a:r>
            <a:br>
              <a:rPr lang="en-NZ" dirty="0" smtClean="0"/>
            </a:br>
            <a:r>
              <a:rPr lang="en-NZ" dirty="0" smtClean="0"/>
              <a:t>Recent variation in </a:t>
            </a:r>
            <a:r>
              <a:rPr lang="en-NZ" dirty="0" err="1" smtClean="0"/>
              <a:t>iNZight</a:t>
            </a:r>
            <a:r>
              <a:rPr lang="en-NZ" dirty="0" smtClean="0"/>
              <a:t> trend line...</a:t>
            </a:r>
          </a:p>
          <a:p>
            <a:endParaRPr lang="en-NZ" dirty="0" smtClean="0"/>
          </a:p>
          <a:p>
            <a:r>
              <a:rPr lang="en-NZ" i="1" dirty="0" smtClean="0"/>
              <a:t>The trend line can vary at the ends due to where the cycle starts and finishes. To avoid this error, use the trend line values half a cycle from the ends of the raw data as estimates, rather than the end of the trend line </a:t>
            </a:r>
          </a:p>
          <a:p>
            <a:endParaRPr lang="en-NZ" dirty="0"/>
          </a:p>
        </p:txBody>
      </p:sp>
    </p:spTree>
    <p:extLst>
      <p:ext uri="{BB962C8B-B14F-4D97-AF65-F5344CB8AC3E}">
        <p14:creationId xmlns:p14="http://schemas.microsoft.com/office/powerpoint/2010/main" val="358977960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07504" y="1916832"/>
            <a:ext cx="8928992" cy="5262979"/>
          </a:xfrm>
          <a:prstGeom prst="rect">
            <a:avLst/>
          </a:prstGeom>
        </p:spPr>
        <p:txBody>
          <a:bodyPr wrap="square">
            <a:spAutoFit/>
          </a:bodyPr>
          <a:lstStyle/>
          <a:p>
            <a:endParaRPr lang="en-NZ" dirty="0" smtClean="0"/>
          </a:p>
          <a:p>
            <a:endParaRPr lang="en-NZ" dirty="0" smtClean="0"/>
          </a:p>
          <a:p>
            <a:endParaRPr lang="en-NZ" dirty="0" smtClean="0"/>
          </a:p>
          <a:p>
            <a:endParaRPr lang="en-NZ" dirty="0" smtClean="0"/>
          </a:p>
          <a:p>
            <a:r>
              <a:rPr lang="en-NZ" b="1" dirty="0" smtClean="0"/>
              <a:t>REMEMBER: there are no indication of units and scales on the vertical axis.</a:t>
            </a:r>
          </a:p>
          <a:p>
            <a:pPr algn="ctr"/>
            <a:r>
              <a:rPr lang="en-NZ" sz="3000" b="1" dirty="0" smtClean="0">
                <a:solidFill>
                  <a:srgbClr val="FF0000"/>
                </a:solidFill>
              </a:rPr>
              <a:t>ADD THEM</a:t>
            </a:r>
            <a:endParaRPr lang="en-NZ" sz="3000" b="1" dirty="0" smtClean="0"/>
          </a:p>
          <a:p>
            <a:r>
              <a:rPr lang="en-NZ" b="1" dirty="0" smtClean="0"/>
              <a:t> You MUST incorporate this, </a:t>
            </a:r>
            <a:r>
              <a:rPr lang="en-NZ" b="1" dirty="0" err="1" smtClean="0"/>
              <a:t>eg</a:t>
            </a:r>
            <a:r>
              <a:rPr lang="en-NZ" b="1" dirty="0" smtClean="0"/>
              <a:t>. Sea Ice is measured in millions of km</a:t>
            </a:r>
            <a:r>
              <a:rPr lang="en-NZ" b="1" baseline="30000" dirty="0" smtClean="0"/>
              <a:t>2</a:t>
            </a:r>
          </a:p>
          <a:p>
            <a:endParaRPr lang="en-NZ" dirty="0" smtClean="0"/>
          </a:p>
          <a:p>
            <a:r>
              <a:rPr lang="en-NZ" dirty="0" smtClean="0"/>
              <a:t>Discussion: Of the Long Term Trend in very general terms but in context </a:t>
            </a:r>
          </a:p>
          <a:p>
            <a:r>
              <a:rPr lang="en-NZ" dirty="0" err="1" smtClean="0"/>
              <a:t>eg</a:t>
            </a:r>
            <a:r>
              <a:rPr lang="en-NZ" dirty="0" smtClean="0"/>
              <a:t>. The Arctic Sea Ice area has decreased from about 9.5 million km</a:t>
            </a:r>
            <a:r>
              <a:rPr lang="en-NZ" baseline="30000" dirty="0" smtClean="0"/>
              <a:t>2</a:t>
            </a:r>
            <a:r>
              <a:rPr lang="en-NZ" dirty="0" smtClean="0"/>
              <a:t> in 1990 to about 8.5 million km</a:t>
            </a:r>
            <a:r>
              <a:rPr lang="en-NZ" baseline="30000" dirty="0" smtClean="0"/>
              <a:t>2</a:t>
            </a:r>
            <a:r>
              <a:rPr lang="en-NZ" dirty="0" smtClean="0"/>
              <a:t> in 2010</a:t>
            </a:r>
          </a:p>
          <a:p>
            <a:endParaRPr lang="en-NZ" dirty="0" smtClean="0"/>
          </a:p>
          <a:p>
            <a:r>
              <a:rPr lang="en-NZ" dirty="0" smtClean="0"/>
              <a:t>In more detail: The Arctic sea ice area changes from 9.5 million km</a:t>
            </a:r>
            <a:r>
              <a:rPr lang="en-NZ" baseline="30000" dirty="0" smtClean="0"/>
              <a:t>2</a:t>
            </a:r>
            <a:r>
              <a:rPr lang="en-NZ" dirty="0" smtClean="0"/>
              <a:t> in Jan 1990 to about 8.5 million km</a:t>
            </a:r>
            <a:r>
              <a:rPr lang="en-NZ" baseline="30000" dirty="0" smtClean="0"/>
              <a:t>2</a:t>
            </a:r>
            <a:r>
              <a:rPr lang="en-NZ" dirty="0" smtClean="0"/>
              <a:t> in March 2011, which is a change of 1 million km</a:t>
            </a:r>
            <a:r>
              <a:rPr lang="en-NZ" baseline="30000" dirty="0" smtClean="0"/>
              <a:t>2</a:t>
            </a:r>
            <a:r>
              <a:rPr lang="en-NZ" dirty="0" smtClean="0"/>
              <a:t> over 21 years and 3 months (which is 254 monthly increments) so the average sea ice change is about 4000 km</a:t>
            </a:r>
            <a:r>
              <a:rPr lang="en-NZ" baseline="30000" dirty="0" smtClean="0"/>
              <a:t>2</a:t>
            </a:r>
            <a:r>
              <a:rPr lang="en-NZ" dirty="0" smtClean="0"/>
              <a:t> per month (1 000 000 ÷ 254)</a:t>
            </a:r>
          </a:p>
          <a:p>
            <a:endParaRPr lang="en-NZ" dirty="0" smtClean="0"/>
          </a:p>
          <a:p>
            <a:r>
              <a:rPr lang="en-NZ" dirty="0" smtClean="0"/>
              <a:t> </a:t>
            </a:r>
            <a:endParaRPr lang="en-NZ" dirty="0"/>
          </a:p>
        </p:txBody>
      </p:sp>
      <p:pic>
        <p:nvPicPr>
          <p:cNvPr id="2052" name="Picture 4" descr="http://maths.nayland.school.nz/Year_13_Maths/3.8_Timeseries/images_iNZight/ScreenShot012.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32656"/>
            <a:ext cx="9020175" cy="25622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106290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5" presetClass="emph" presetSubtype="0" repeatCount="indefinite" fill="hold" nodeType="withEffect">
                                  <p:stCondLst>
                                    <p:cond delay="0"/>
                                  </p:stCondLst>
                                  <p:childTnLst>
                                    <p:anim calcmode="discrete" valueType="str">
                                      <p:cBhvr>
                                        <p:cTn id="6" dur="1000" fill="hold"/>
                                        <p:tgtEl>
                                          <p:spTgt spid="3">
                                            <p:txEl>
                                              <p:pRg st="5" end="5"/>
                                            </p:txEl>
                                          </p:spTgt>
                                        </p:tgtEl>
                                        <p:attrNameLst>
                                          <p:attrName>style.visibility</p:attrName>
                                        </p:attrNameLst>
                                      </p:cBhvr>
                                      <p:tavLst>
                                        <p:tav tm="0">
                                          <p:val>
                                            <p:strVal val="hidden"/>
                                          </p:val>
                                        </p:tav>
                                        <p:tav tm="50000">
                                          <p:val>
                                            <p:strVal val="visible"/>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1"/>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NZ"/>
          </a:p>
        </p:txBody>
      </p:sp>
      <p:sp>
        <p:nvSpPr>
          <p:cNvPr id="4" name="Rectangle 2"/>
          <p:cNvSpPr>
            <a:spLocks noChangeArrowheads="1"/>
          </p:cNvSpPr>
          <p:nvPr/>
        </p:nvSpPr>
        <p:spPr bwMode="auto">
          <a:xfrm>
            <a:off x="152400" y="1524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NZ"/>
          </a:p>
        </p:txBody>
      </p:sp>
      <p:sp>
        <p:nvSpPr>
          <p:cNvPr id="6" name="Rectangle 5"/>
          <p:cNvSpPr/>
          <p:nvPr/>
        </p:nvSpPr>
        <p:spPr>
          <a:xfrm>
            <a:off x="755576" y="908720"/>
            <a:ext cx="7992888" cy="2385268"/>
          </a:xfrm>
          <a:prstGeom prst="rect">
            <a:avLst/>
          </a:prstGeom>
        </p:spPr>
        <p:txBody>
          <a:bodyPr wrap="square">
            <a:spAutoFit/>
          </a:bodyPr>
          <a:lstStyle/>
          <a:p>
            <a:r>
              <a:rPr lang="en-NZ" sz="2500" b="1" dirty="0" smtClean="0">
                <a:solidFill>
                  <a:srgbClr val="FF0000"/>
                </a:solidFill>
              </a:rPr>
              <a:t>Be Careful!!</a:t>
            </a:r>
          </a:p>
          <a:p>
            <a:endParaRPr lang="en-NZ" b="1" dirty="0" smtClean="0">
              <a:solidFill>
                <a:srgbClr val="FF0000"/>
              </a:solidFill>
            </a:endParaRPr>
          </a:p>
          <a:p>
            <a:r>
              <a:rPr lang="en-NZ" sz="2200" i="1" dirty="0" smtClean="0"/>
              <a:t>The trend line can vary at the ends due to where the cycle starts and finishes. To avoid this error, use the trend line values half a cycle from the ends of the raw data as estimates, rather than the end of the trend line</a:t>
            </a:r>
          </a:p>
          <a:p>
            <a:endParaRPr lang="en-NZ" dirty="0"/>
          </a:p>
        </p:txBody>
      </p:sp>
    </p:spTree>
    <p:extLst>
      <p:ext uri="{BB962C8B-B14F-4D97-AF65-F5344CB8AC3E}">
        <p14:creationId xmlns:p14="http://schemas.microsoft.com/office/powerpoint/2010/main" val="14394834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45704" y="4437112"/>
            <a:ext cx="6948264" cy="923330"/>
          </a:xfrm>
          <a:prstGeom prst="rect">
            <a:avLst/>
          </a:prstGeom>
        </p:spPr>
        <p:txBody>
          <a:bodyPr wrap="square">
            <a:spAutoFit/>
          </a:bodyPr>
          <a:lstStyle/>
          <a:p>
            <a:r>
              <a:rPr lang="en-NZ" dirty="0" smtClean="0"/>
              <a:t>Data set ending in April 2012: Notice the trend line INCREASES</a:t>
            </a:r>
          </a:p>
          <a:p>
            <a:r>
              <a:rPr lang="en-NZ" dirty="0" smtClean="0"/>
              <a:t>As the data ends just after a peak so the trend line increases. </a:t>
            </a:r>
          </a:p>
          <a:p>
            <a:endParaRPr lang="en-NZ" dirty="0" smtClean="0"/>
          </a:p>
        </p:txBody>
      </p:sp>
      <p:pic>
        <p:nvPicPr>
          <p:cNvPr id="6146" name="Picture 2" descr="http://maths.nayland.school.nz/Year_13_Maths/3.8_Timeseries/images_iNZight/ScreenShot009.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9841" y="332656"/>
            <a:ext cx="8650631" cy="358723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9990915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189</TotalTime>
  <Words>472</Words>
  <Application>Microsoft Office PowerPoint</Application>
  <PresentationFormat>On-screen Show (4:3)</PresentationFormat>
  <Paragraphs>48</Paragraphs>
  <Slides>14</Slides>
  <Notes>0</Notes>
  <HiddenSlides>1</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Statistics Time Series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Reporoa College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Pam Garnett</dc:creator>
  <cp:lastModifiedBy>Pam Garnett</cp:lastModifiedBy>
  <cp:revision>10</cp:revision>
  <dcterms:created xsi:type="dcterms:W3CDTF">2014-02-05T06:40:39Z</dcterms:created>
  <dcterms:modified xsi:type="dcterms:W3CDTF">2014-02-06T23:35:23Z</dcterms:modified>
</cp:coreProperties>
</file>