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9" r:id="rId5"/>
    <p:sldId id="267" r:id="rId6"/>
    <p:sldId id="268" r:id="rId7"/>
    <p:sldId id="269" r:id="rId8"/>
    <p:sldId id="270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5" autoAdjust="0"/>
    <p:restoredTop sz="94660"/>
  </p:normalViewPr>
  <p:slideViewPr>
    <p:cSldViewPr>
      <p:cViewPr varScale="1">
        <p:scale>
          <a:sx n="87" d="100"/>
          <a:sy n="87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docid=BxQF_v9wPMHAWM&amp;tbnid=wvUgR8WIZ0JBeM:&amp;ved=0CAUQjRw&amp;url=http://www.statistics4u.info/fundstat_eng/cc_multivar_stat.html&amp;ei=fNYWU7rpDsLkkAWr4IDYDg&amp;bvm=bv.62286460,d.dGI&amp;psig=AFQjCNE8pqQS7jIWJwGwULapMeS5UlZ6UQ&amp;ust=1394091982314531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058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156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58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922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67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431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568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92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  <p:pic>
        <p:nvPicPr>
          <p:cNvPr id="1026" name="Picture 2" descr="https://encrypted-tbn0.gstatic.com/images?q=tbn:ANd9GcS-XeoFvWZxYcU67r1y6t_bt_wH7CPrPq0RHFG_-CtGMLZuX_-7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1008112" cy="104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534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026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389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5554-31C6-4C4E-B920-1FBCAC20848D}" type="datetimeFigureOut">
              <a:rPr lang="en-NZ" smtClean="0"/>
              <a:t>12/03/2014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274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Bivariate Data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3.9</a:t>
            </a:r>
          </a:p>
          <a:p>
            <a:r>
              <a:rPr lang="en-NZ" dirty="0" smtClean="0"/>
              <a:t>4 credits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124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2271" y="260648"/>
            <a:ext cx="4235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Bivariate Data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Know what bivariate data is</a:t>
            </a:r>
          </a:p>
          <a:p>
            <a:r>
              <a:rPr lang="en-NZ" dirty="0" smtClean="0"/>
              <a:t>plot graphs of bivariate data</a:t>
            </a:r>
          </a:p>
          <a:p>
            <a:r>
              <a:rPr lang="en-NZ" dirty="0" smtClean="0"/>
              <a:t>write reports on bivariate data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05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>
                <a:solidFill>
                  <a:srgbClr val="7030A0"/>
                </a:solidFill>
              </a:rPr>
              <a:t>A</a:t>
            </a:r>
            <a:r>
              <a:rPr lang="en-NZ" sz="2500" dirty="0" smtClean="0">
                <a:solidFill>
                  <a:srgbClr val="7030A0"/>
                </a:solidFill>
              </a:rPr>
              <a:t>nalysis-</a:t>
            </a:r>
            <a:endParaRPr lang="en-NZ" sz="5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077" y="1606297"/>
            <a:ext cx="835292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FF0000"/>
                </a:solidFill>
              </a:rPr>
              <a:t>T</a:t>
            </a:r>
            <a:r>
              <a:rPr lang="en-NZ" sz="2500" dirty="0" smtClean="0"/>
              <a:t>REND   from the graph I can see a . . . . . . 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strong positive linear relationship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moderate positive linear relationship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weak positive linear relationship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/>
              <a:t>strong </a:t>
            </a:r>
            <a:r>
              <a:rPr lang="en-NZ" sz="2000" dirty="0" smtClean="0"/>
              <a:t>negative </a:t>
            </a:r>
            <a:r>
              <a:rPr lang="en-NZ" sz="2000" dirty="0"/>
              <a:t>linear relationship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/>
              <a:t>moderate negative</a:t>
            </a:r>
            <a:r>
              <a:rPr lang="en-NZ" sz="2000" dirty="0" smtClean="0"/>
              <a:t> </a:t>
            </a:r>
            <a:r>
              <a:rPr lang="en-NZ" sz="2000" dirty="0"/>
              <a:t>linear relationship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/>
              <a:t>weak negative</a:t>
            </a:r>
            <a:r>
              <a:rPr lang="en-NZ" sz="2000" dirty="0" smtClean="0"/>
              <a:t> </a:t>
            </a:r>
            <a:r>
              <a:rPr lang="en-NZ" sz="2000" dirty="0"/>
              <a:t>linear </a:t>
            </a:r>
            <a:r>
              <a:rPr lang="en-NZ" sz="2000" dirty="0" smtClean="0"/>
              <a:t>relationship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non linear, strong positive relationship . . . . . . 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/>
              <a:t>non linear, moderate </a:t>
            </a:r>
            <a:r>
              <a:rPr lang="en-NZ" sz="2000" dirty="0" smtClean="0"/>
              <a:t>negative relationship . . . . . . . 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no relationship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strong relationship with outliers</a:t>
            </a:r>
            <a:endParaRPr lang="en-NZ" sz="2000" dirty="0"/>
          </a:p>
          <a:p>
            <a:endParaRPr lang="en-NZ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000" b="1" i="1" dirty="0" smtClean="0">
                <a:solidFill>
                  <a:srgbClr val="FF0000"/>
                </a:solidFill>
              </a:rPr>
              <a:t>strength, direction, linear or non linear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000" b="1" i="1" dirty="0" smtClean="0">
                <a:solidFill>
                  <a:srgbClr val="FF0000"/>
                </a:solidFill>
              </a:rPr>
              <a:t>strength can be written as ‘weak to moderate’</a:t>
            </a:r>
            <a:endParaRPr lang="en-NZ" sz="2000" b="1" i="1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sz="2000" dirty="0" smtClean="0"/>
          </a:p>
        </p:txBody>
      </p:sp>
    </p:spTree>
    <p:extLst>
      <p:ext uri="{BB962C8B-B14F-4D97-AF65-F5344CB8AC3E}">
        <p14:creationId xmlns:p14="http://schemas.microsoft.com/office/powerpoint/2010/main" val="126124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9" t="11513" r="2476" b="8911"/>
          <a:stretch/>
        </p:blipFill>
        <p:spPr bwMode="auto">
          <a:xfrm>
            <a:off x="15935" y="476672"/>
            <a:ext cx="9147803" cy="486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87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>
                <a:solidFill>
                  <a:srgbClr val="7030A0"/>
                </a:solidFill>
              </a:rPr>
              <a:t>A</a:t>
            </a:r>
            <a:r>
              <a:rPr lang="en-NZ" sz="2500" dirty="0" smtClean="0">
                <a:solidFill>
                  <a:srgbClr val="7030A0"/>
                </a:solidFill>
              </a:rPr>
              <a:t>nalysis-</a:t>
            </a:r>
            <a:endParaRPr lang="en-NZ" sz="5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077" y="1606297"/>
            <a:ext cx="835292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FF0000"/>
                </a:solidFill>
              </a:rPr>
              <a:t>A</a:t>
            </a:r>
            <a:r>
              <a:rPr lang="en-NZ" sz="2500" dirty="0" smtClean="0"/>
              <a:t>SSOCIATION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I can see that the association is </a:t>
            </a:r>
            <a:r>
              <a:rPr lang="en-NZ" sz="2000" u="sng" dirty="0" smtClean="0">
                <a:solidFill>
                  <a:srgbClr val="7030A0"/>
                </a:solidFill>
              </a:rPr>
              <a:t>positive</a:t>
            </a:r>
            <a:r>
              <a:rPr lang="en-NZ" sz="2000" dirty="0" smtClean="0"/>
              <a:t> because as </a:t>
            </a:r>
            <a:r>
              <a:rPr lang="en-NZ" sz="2000" u="sng" dirty="0" smtClean="0">
                <a:solidFill>
                  <a:srgbClr val="FF0000"/>
                </a:solidFill>
              </a:rPr>
              <a:t>x variable name</a:t>
            </a:r>
            <a:r>
              <a:rPr lang="en-NZ" sz="2000" dirty="0" smtClean="0">
                <a:solidFill>
                  <a:srgbClr val="FF0000"/>
                </a:solidFill>
              </a:rPr>
              <a:t> </a:t>
            </a:r>
            <a:r>
              <a:rPr lang="en-NZ" sz="2000" dirty="0" smtClean="0">
                <a:solidFill>
                  <a:srgbClr val="7030A0"/>
                </a:solidFill>
              </a:rPr>
              <a:t>increases</a:t>
            </a:r>
            <a:r>
              <a:rPr lang="en-NZ" sz="2000" dirty="0" smtClean="0"/>
              <a:t> the </a:t>
            </a:r>
            <a:r>
              <a:rPr lang="en-NZ" sz="2000" u="sng" dirty="0" smtClean="0">
                <a:solidFill>
                  <a:srgbClr val="FF0000"/>
                </a:solidFill>
              </a:rPr>
              <a:t>y variable name </a:t>
            </a:r>
            <a:r>
              <a:rPr lang="en-NZ" sz="2000" dirty="0" smtClean="0">
                <a:solidFill>
                  <a:srgbClr val="7030A0"/>
                </a:solidFill>
              </a:rPr>
              <a:t>increases</a:t>
            </a:r>
            <a:r>
              <a:rPr lang="en-NZ" sz="20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sz="2000" dirty="0">
              <a:solidFill>
                <a:srgbClr val="FF0000"/>
              </a:solidFill>
            </a:endParaRPr>
          </a:p>
          <a:p>
            <a:r>
              <a:rPr lang="en-NZ" sz="2000" dirty="0" smtClean="0"/>
              <a:t>Link your relationship back to the context.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sz="2000" dirty="0" smtClean="0"/>
          </a:p>
        </p:txBody>
      </p:sp>
    </p:spTree>
    <p:extLst>
      <p:ext uri="{BB962C8B-B14F-4D97-AF65-F5344CB8AC3E}">
        <p14:creationId xmlns:p14="http://schemas.microsoft.com/office/powerpoint/2010/main" val="2204185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>
                <a:solidFill>
                  <a:srgbClr val="7030A0"/>
                </a:solidFill>
              </a:rPr>
              <a:t>A</a:t>
            </a:r>
            <a:r>
              <a:rPr lang="en-NZ" sz="2500" dirty="0" smtClean="0">
                <a:solidFill>
                  <a:srgbClr val="7030A0"/>
                </a:solidFill>
              </a:rPr>
              <a:t>nalysis-</a:t>
            </a:r>
            <a:endParaRPr lang="en-NZ" sz="5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077" y="1606297"/>
            <a:ext cx="835292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FF0000"/>
                </a:solidFill>
              </a:rPr>
              <a:t>R</a:t>
            </a:r>
            <a:r>
              <a:rPr lang="en-NZ" sz="2500" dirty="0" smtClean="0"/>
              <a:t>ELATIONSHIP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comment on what you can see, use the correlation coefficient to back up your strength statement.</a:t>
            </a:r>
          </a:p>
          <a:p>
            <a:endParaRPr lang="en-NZ" sz="2000" dirty="0"/>
          </a:p>
          <a:p>
            <a:r>
              <a:rPr lang="en-NZ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 relationship is strong and linear as I can see most of the points are fairly close to the trend line. This is confirmed by the correlation coefficient of 0.8451, indicating that the linear relationship is quite strong.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3547"/>
              </p:ext>
            </p:extLst>
          </p:nvPr>
        </p:nvGraphicFramePr>
        <p:xfrm>
          <a:off x="2915816" y="4581128"/>
          <a:ext cx="2759968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984"/>
                <a:gridCol w="13799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err="1" smtClean="0"/>
                        <a:t>r-value</a:t>
                      </a:r>
                      <a:endParaRPr lang="en-NZ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/>
                        <a:t>Strength</a:t>
                      </a:r>
                      <a:endParaRPr lang="en-NZ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200" dirty="0" smtClean="0"/>
                        <a:t>0.4 - 0.6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dirty="0" smtClean="0"/>
                        <a:t>Weak</a:t>
                      </a:r>
                      <a:endParaRPr lang="en-NZ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200" dirty="0" smtClean="0"/>
                        <a:t>0.6 – 0.8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dirty="0" smtClean="0"/>
                        <a:t>Moderate</a:t>
                      </a:r>
                      <a:endParaRPr lang="en-NZ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200" dirty="0" smtClean="0"/>
                        <a:t>0.8 – 1.0</a:t>
                      </a:r>
                      <a:endParaRPr lang="en-N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dirty="0" smtClean="0"/>
                        <a:t>Strong</a:t>
                      </a:r>
                      <a:endParaRPr lang="en-NZ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14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>
                <a:solidFill>
                  <a:srgbClr val="7030A0"/>
                </a:solidFill>
              </a:rPr>
              <a:t>A</a:t>
            </a:r>
            <a:r>
              <a:rPr lang="en-NZ" sz="2500" dirty="0" smtClean="0">
                <a:solidFill>
                  <a:srgbClr val="7030A0"/>
                </a:solidFill>
              </a:rPr>
              <a:t>nalysis-</a:t>
            </a:r>
            <a:endParaRPr lang="en-NZ" sz="5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077" y="1606297"/>
            <a:ext cx="835292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FF0000"/>
                </a:solidFill>
              </a:rPr>
              <a:t>S</a:t>
            </a:r>
            <a:r>
              <a:rPr lang="en-NZ" sz="2500" dirty="0" smtClean="0"/>
              <a:t>CATTER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how consistent is the scatter? Are there areas that are denser or sparser than others?</a:t>
            </a:r>
          </a:p>
          <a:p>
            <a:endParaRPr lang="en-NZ" sz="2000" dirty="0"/>
          </a:p>
          <a:p>
            <a:r>
              <a:rPr lang="en-NZ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 scatter appears to be reasonably consistent throughout the data range with no obvious areas with more points</a:t>
            </a:r>
          </a:p>
          <a:p>
            <a:pPr lvl="2"/>
            <a:endParaRPr lang="en-NZ" sz="2000" dirty="0" smtClean="0">
              <a:latin typeface="Comic Sans MS" panose="030F0702030302020204" pitchFamily="66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NZ" sz="2000" dirty="0" smtClean="0"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sz="2000" dirty="0" smtClean="0"/>
          </a:p>
        </p:txBody>
      </p:sp>
    </p:spTree>
    <p:extLst>
      <p:ext uri="{BB962C8B-B14F-4D97-AF65-F5344CB8AC3E}">
        <p14:creationId xmlns:p14="http://schemas.microsoft.com/office/powerpoint/2010/main" val="210863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>
                <a:solidFill>
                  <a:srgbClr val="7030A0"/>
                </a:solidFill>
              </a:rPr>
              <a:t>A</a:t>
            </a:r>
            <a:r>
              <a:rPr lang="en-NZ" sz="2500" dirty="0" smtClean="0">
                <a:solidFill>
                  <a:srgbClr val="7030A0"/>
                </a:solidFill>
              </a:rPr>
              <a:t>nalysis-</a:t>
            </a:r>
            <a:endParaRPr lang="en-NZ" sz="5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077" y="1606297"/>
            <a:ext cx="8352928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500" b="1" dirty="0">
                <a:solidFill>
                  <a:srgbClr val="FF0000"/>
                </a:solidFill>
              </a:rPr>
              <a:t>O</a:t>
            </a:r>
            <a:r>
              <a:rPr lang="en-NZ" sz="2500" dirty="0"/>
              <a:t>UTLIERS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000" dirty="0">
                <a:latin typeface="Comic Sans MS" panose="030F0702030302020204" pitchFamily="66" charset="0"/>
              </a:rPr>
              <a:t>explain why the outlier might be there. Is it . . 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000" dirty="0" smtClean="0">
                <a:latin typeface="Comic Sans MS" panose="030F0702030302020204" pitchFamily="66" charset="0"/>
              </a:rPr>
              <a:t>a measurement </a:t>
            </a:r>
            <a:r>
              <a:rPr lang="en-NZ" sz="2000" dirty="0">
                <a:latin typeface="Comic Sans MS" panose="030F0702030302020204" pitchFamily="66" charset="0"/>
              </a:rPr>
              <a:t>error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000" dirty="0" smtClean="0">
                <a:latin typeface="Comic Sans MS" panose="030F0702030302020204" pitchFamily="66" charset="0"/>
              </a:rPr>
              <a:t>an impossible </a:t>
            </a:r>
            <a:r>
              <a:rPr lang="en-NZ" sz="2000" dirty="0">
                <a:latin typeface="Comic Sans MS" panose="030F0702030302020204" pitchFamily="66" charset="0"/>
              </a:rPr>
              <a:t>real life value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000" dirty="0">
                <a:latin typeface="Comic Sans MS" panose="030F0702030302020204" pitchFamily="66" charset="0"/>
              </a:rPr>
              <a:t>incorrectly entered </a:t>
            </a:r>
            <a:r>
              <a:rPr lang="en-NZ" sz="2000" dirty="0" smtClean="0">
                <a:latin typeface="Comic Sans MS" panose="030F0702030302020204" pitchFamily="66" charset="0"/>
              </a:rPr>
              <a:t>data</a:t>
            </a:r>
          </a:p>
          <a:p>
            <a:endParaRPr lang="en-NZ" sz="2000" dirty="0">
              <a:latin typeface="Comic Sans MS" panose="030F0702030302020204" pitchFamily="66" charset="0"/>
            </a:endParaRPr>
          </a:p>
          <a:p>
            <a:r>
              <a:rPr lang="en-NZ" sz="2000" dirty="0" smtClean="0">
                <a:latin typeface="Comic Sans MS" panose="030F0702030302020204" pitchFamily="66" charset="0"/>
              </a:rPr>
              <a:t>If you believe that an outlier is an erroneous value and you can justify this conclusion, you can remove it.</a:t>
            </a:r>
          </a:p>
          <a:p>
            <a:endParaRPr lang="en-NZ" sz="2000" dirty="0">
              <a:latin typeface="Comic Sans MS" panose="030F0702030302020204" pitchFamily="66" charset="0"/>
            </a:endParaRPr>
          </a:p>
          <a:p>
            <a:pPr lvl="1"/>
            <a:r>
              <a:rPr lang="en-NZ" sz="2000" dirty="0">
                <a:latin typeface="Comic Sans MS" panose="030F0702030302020204" pitchFamily="66" charset="0"/>
              </a:rPr>
              <a:t>what happens when you remove it and re-plot the graph?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000" dirty="0">
                <a:latin typeface="Comic Sans MS" panose="030F0702030302020204" pitchFamily="66" charset="0"/>
              </a:rPr>
              <a:t>was it an influential </a:t>
            </a:r>
            <a:r>
              <a:rPr lang="en-NZ" sz="2000" dirty="0" smtClean="0">
                <a:latin typeface="Comic Sans MS" panose="030F0702030302020204" pitchFamily="66" charset="0"/>
              </a:rPr>
              <a:t>point</a:t>
            </a:r>
          </a:p>
          <a:p>
            <a:endParaRPr lang="en-NZ" sz="2000" dirty="0">
              <a:latin typeface="Comic Sans MS" panose="030F0702030302020204" pitchFamily="66" charset="0"/>
            </a:endParaRPr>
          </a:p>
          <a:p>
            <a:r>
              <a:rPr lang="en-NZ" sz="2000" dirty="0" smtClean="0">
                <a:latin typeface="Comic Sans MS" panose="030F0702030302020204" pitchFamily="66" charset="0"/>
              </a:rPr>
              <a:t>best plan – point it out, show what happens when you remove it, make a comment then put it back in.</a:t>
            </a:r>
            <a:endParaRPr lang="en-NZ" sz="2000" dirty="0">
              <a:latin typeface="Comic Sans MS" panose="030F0702030302020204" pitchFamily="66" charset="0"/>
            </a:endParaRPr>
          </a:p>
          <a:p>
            <a:pPr lvl="2"/>
            <a:endParaRPr lang="en-NZ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77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b="1" dirty="0" smtClean="0">
                <a:solidFill>
                  <a:srgbClr val="7030A0"/>
                </a:solidFill>
              </a:rPr>
              <a:t>A</a:t>
            </a:r>
            <a:r>
              <a:rPr lang="en-NZ" sz="2500" dirty="0" smtClean="0">
                <a:solidFill>
                  <a:srgbClr val="7030A0"/>
                </a:solidFill>
              </a:rPr>
              <a:t>nalysis-</a:t>
            </a:r>
            <a:endParaRPr lang="en-NZ" sz="5000" b="1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077" y="1606297"/>
            <a:ext cx="835292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500" b="1" dirty="0" smtClean="0">
                <a:solidFill>
                  <a:srgbClr val="FF0000"/>
                </a:solidFill>
              </a:rPr>
              <a:t>G</a:t>
            </a:r>
            <a:r>
              <a:rPr lang="en-NZ" sz="2500" dirty="0" smtClean="0"/>
              <a:t>ROUPING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has your data ended up in clusters? Then comment on it!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no clusters? Then comment on it!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NZ" sz="2500" dirty="0" smtClean="0"/>
              <a:t>Link your comments to what you can see.</a:t>
            </a:r>
          </a:p>
          <a:p>
            <a:endParaRPr lang="en-NZ" sz="2500" dirty="0">
              <a:solidFill>
                <a:srgbClr val="00B0F0"/>
              </a:solidFill>
            </a:endParaRPr>
          </a:p>
          <a:p>
            <a:r>
              <a:rPr lang="en-NZ" sz="2500" dirty="0" smtClean="0">
                <a:solidFill>
                  <a:srgbClr val="00B0F0"/>
                </a:solidFill>
              </a:rPr>
              <a:t>Looking at the graph I can not see any obvious grouping.</a:t>
            </a:r>
          </a:p>
          <a:p>
            <a:endParaRPr lang="en-NZ" sz="2500" dirty="0">
              <a:solidFill>
                <a:srgbClr val="00B0F0"/>
              </a:solidFill>
            </a:endParaRPr>
          </a:p>
          <a:p>
            <a:r>
              <a:rPr lang="en-NZ" sz="2500" dirty="0" smtClean="0">
                <a:solidFill>
                  <a:srgbClr val="00B0F0"/>
                </a:solidFill>
              </a:rPr>
              <a:t>Looking at the graph I can see </a:t>
            </a:r>
            <a:r>
              <a:rPr lang="en-NZ" sz="2500" dirty="0">
                <a:solidFill>
                  <a:srgbClr val="00B0F0"/>
                </a:solidFill>
              </a:rPr>
              <a:t>t</a:t>
            </a:r>
            <a:r>
              <a:rPr lang="en-NZ" sz="2500" dirty="0" smtClean="0">
                <a:solidFill>
                  <a:srgbClr val="00B0F0"/>
                </a:solidFill>
              </a:rPr>
              <a:t>here </a:t>
            </a:r>
            <a:r>
              <a:rPr lang="en-NZ" sz="2500" dirty="0">
                <a:solidFill>
                  <a:srgbClr val="00B0F0"/>
                </a:solidFill>
              </a:rPr>
              <a:t>is some evidence of grouping with a bunch less than 0.4 carats, a bunch around 0.55 carats, 0.75 carats and 1 carat. All of these bunches still fit the trend line reasonably closely</a:t>
            </a:r>
            <a:r>
              <a:rPr lang="en-NZ" sz="2500" dirty="0" smtClean="0">
                <a:solidFill>
                  <a:srgbClr val="00B0F0"/>
                </a:solidFill>
              </a:rPr>
              <a:t>.</a:t>
            </a:r>
            <a:endParaRPr lang="en-NZ" sz="25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8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434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Bivariate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</dc:title>
  <dc:creator>Pam Garnett</dc:creator>
  <cp:lastModifiedBy>Pam Garnett</cp:lastModifiedBy>
  <cp:revision>41</cp:revision>
  <dcterms:created xsi:type="dcterms:W3CDTF">2014-02-02T04:54:09Z</dcterms:created>
  <dcterms:modified xsi:type="dcterms:W3CDTF">2014-03-12T05:30:08Z</dcterms:modified>
</cp:coreProperties>
</file>