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63" r:id="rId5"/>
    <p:sldId id="277" r:id="rId6"/>
    <p:sldId id="278" r:id="rId7"/>
    <p:sldId id="279" r:id="rId8"/>
    <p:sldId id="281" r:id="rId9"/>
    <p:sldId id="288" r:id="rId10"/>
    <p:sldId id="289" r:id="rId11"/>
    <p:sldId id="290" r:id="rId12"/>
    <p:sldId id="280" r:id="rId13"/>
    <p:sldId id="292" r:id="rId14"/>
    <p:sldId id="293" r:id="rId15"/>
    <p:sldId id="29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5" autoAdjust="0"/>
    <p:restoredTop sz="94660"/>
  </p:normalViewPr>
  <p:slideViewPr>
    <p:cSldViewPr>
      <p:cViewPr>
        <p:scale>
          <a:sx n="75" d="100"/>
          <a:sy n="75" d="100"/>
        </p:scale>
        <p:origin x="-1932" y="-3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1D055554-31C6-4C4E-B920-1FBCAC20848D}" type="datetimeFigureOut">
              <a:rPr lang="en-NZ" smtClean="0"/>
              <a:t>18/05/2014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2A42AD-B0AB-4F50-9A9C-B3AC22C75B06}" type="slidenum">
              <a:rPr lang="en-NZ" smtClean="0"/>
              <a:t>‹#›</a:t>
            </a:fld>
            <a:endParaRPr lang="en-NZ"/>
          </a:p>
        </p:txBody>
      </p:sp>
    </p:spTree>
    <p:extLst>
      <p:ext uri="{BB962C8B-B14F-4D97-AF65-F5344CB8AC3E}">
        <p14:creationId xmlns:p14="http://schemas.microsoft.com/office/powerpoint/2010/main" val="3090589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1D055554-31C6-4C4E-B920-1FBCAC20848D}" type="datetimeFigureOut">
              <a:rPr lang="en-NZ" smtClean="0"/>
              <a:t>18/05/2014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2A42AD-B0AB-4F50-9A9C-B3AC22C75B06}" type="slidenum">
              <a:rPr lang="en-NZ" smtClean="0"/>
              <a:t>‹#›</a:t>
            </a:fld>
            <a:endParaRPr lang="en-NZ"/>
          </a:p>
        </p:txBody>
      </p:sp>
    </p:spTree>
    <p:extLst>
      <p:ext uri="{BB962C8B-B14F-4D97-AF65-F5344CB8AC3E}">
        <p14:creationId xmlns:p14="http://schemas.microsoft.com/office/powerpoint/2010/main" val="1421568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1D055554-31C6-4C4E-B920-1FBCAC20848D}" type="datetimeFigureOut">
              <a:rPr lang="en-NZ" smtClean="0"/>
              <a:t>18/05/2014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2A42AD-B0AB-4F50-9A9C-B3AC22C75B06}" type="slidenum">
              <a:rPr lang="en-NZ" smtClean="0"/>
              <a:t>‹#›</a:t>
            </a:fld>
            <a:endParaRPr lang="en-NZ"/>
          </a:p>
        </p:txBody>
      </p:sp>
    </p:spTree>
    <p:extLst>
      <p:ext uri="{BB962C8B-B14F-4D97-AF65-F5344CB8AC3E}">
        <p14:creationId xmlns:p14="http://schemas.microsoft.com/office/powerpoint/2010/main" val="231585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1D055554-31C6-4C4E-B920-1FBCAC20848D}" type="datetimeFigureOut">
              <a:rPr lang="en-NZ" smtClean="0"/>
              <a:t>18/05/2014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2A42AD-B0AB-4F50-9A9C-B3AC22C75B06}" type="slidenum">
              <a:rPr lang="en-NZ" smtClean="0"/>
              <a:t>‹#›</a:t>
            </a:fld>
            <a:endParaRPr lang="en-NZ"/>
          </a:p>
        </p:txBody>
      </p:sp>
    </p:spTree>
    <p:extLst>
      <p:ext uri="{BB962C8B-B14F-4D97-AF65-F5344CB8AC3E}">
        <p14:creationId xmlns:p14="http://schemas.microsoft.com/office/powerpoint/2010/main" val="329922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055554-31C6-4C4E-B920-1FBCAC20848D}" type="datetimeFigureOut">
              <a:rPr lang="en-NZ" smtClean="0"/>
              <a:t>18/05/2014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C2A42AD-B0AB-4F50-9A9C-B3AC22C75B06}" type="slidenum">
              <a:rPr lang="en-NZ" smtClean="0"/>
              <a:t>‹#›</a:t>
            </a:fld>
            <a:endParaRPr lang="en-NZ"/>
          </a:p>
        </p:txBody>
      </p:sp>
    </p:spTree>
    <p:extLst>
      <p:ext uri="{BB962C8B-B14F-4D97-AF65-F5344CB8AC3E}">
        <p14:creationId xmlns:p14="http://schemas.microsoft.com/office/powerpoint/2010/main" val="301677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1D055554-31C6-4C4E-B920-1FBCAC20848D}" type="datetimeFigureOut">
              <a:rPr lang="en-NZ" smtClean="0"/>
              <a:t>18/05/2014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C2A42AD-B0AB-4F50-9A9C-B3AC22C75B06}" type="slidenum">
              <a:rPr lang="en-NZ" smtClean="0"/>
              <a:t>‹#›</a:t>
            </a:fld>
            <a:endParaRPr lang="en-NZ"/>
          </a:p>
        </p:txBody>
      </p:sp>
    </p:spTree>
    <p:extLst>
      <p:ext uri="{BB962C8B-B14F-4D97-AF65-F5344CB8AC3E}">
        <p14:creationId xmlns:p14="http://schemas.microsoft.com/office/powerpoint/2010/main" val="3484314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1D055554-31C6-4C4E-B920-1FBCAC20848D}" type="datetimeFigureOut">
              <a:rPr lang="en-NZ" smtClean="0"/>
              <a:t>18/05/2014</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4C2A42AD-B0AB-4F50-9A9C-B3AC22C75B06}" type="slidenum">
              <a:rPr lang="en-NZ" smtClean="0"/>
              <a:t>‹#›</a:t>
            </a:fld>
            <a:endParaRPr lang="en-NZ"/>
          </a:p>
        </p:txBody>
      </p:sp>
    </p:spTree>
    <p:extLst>
      <p:ext uri="{BB962C8B-B14F-4D97-AF65-F5344CB8AC3E}">
        <p14:creationId xmlns:p14="http://schemas.microsoft.com/office/powerpoint/2010/main" val="3715685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1D055554-31C6-4C4E-B920-1FBCAC20848D}" type="datetimeFigureOut">
              <a:rPr lang="en-NZ" smtClean="0"/>
              <a:t>18/05/2014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4C2A42AD-B0AB-4F50-9A9C-B3AC22C75B06}" type="slidenum">
              <a:rPr lang="en-NZ" smtClean="0"/>
              <a:t>‹#›</a:t>
            </a:fld>
            <a:endParaRPr lang="en-NZ"/>
          </a:p>
        </p:txBody>
      </p:sp>
    </p:spTree>
    <p:extLst>
      <p:ext uri="{BB962C8B-B14F-4D97-AF65-F5344CB8AC3E}">
        <p14:creationId xmlns:p14="http://schemas.microsoft.com/office/powerpoint/2010/main" val="67921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55554-31C6-4C4E-B920-1FBCAC20848D}" type="datetimeFigureOut">
              <a:rPr lang="en-NZ" smtClean="0"/>
              <a:t>18/05/2014</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4C2A42AD-B0AB-4F50-9A9C-B3AC22C75B06}" type="slidenum">
              <a:rPr lang="en-NZ" smtClean="0"/>
              <a:t>‹#›</a:t>
            </a:fld>
            <a:endParaRPr lang="en-NZ"/>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r="50000"/>
          <a:stretch/>
        </p:blipFill>
        <p:spPr>
          <a:xfrm>
            <a:off x="8316416" y="5990528"/>
            <a:ext cx="659606" cy="866775"/>
          </a:xfrm>
          <a:prstGeom prst="rect">
            <a:avLst/>
          </a:prstGeom>
        </p:spPr>
      </p:pic>
    </p:spTree>
    <p:extLst>
      <p:ext uri="{BB962C8B-B14F-4D97-AF65-F5344CB8AC3E}">
        <p14:creationId xmlns:p14="http://schemas.microsoft.com/office/powerpoint/2010/main" val="25655344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55554-31C6-4C4E-B920-1FBCAC20848D}" type="datetimeFigureOut">
              <a:rPr lang="en-NZ" smtClean="0"/>
              <a:t>18/05/2014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C2A42AD-B0AB-4F50-9A9C-B3AC22C75B06}" type="slidenum">
              <a:rPr lang="en-NZ" smtClean="0"/>
              <a:t>‹#›</a:t>
            </a:fld>
            <a:endParaRPr lang="en-NZ"/>
          </a:p>
        </p:txBody>
      </p:sp>
    </p:spTree>
    <p:extLst>
      <p:ext uri="{BB962C8B-B14F-4D97-AF65-F5344CB8AC3E}">
        <p14:creationId xmlns:p14="http://schemas.microsoft.com/office/powerpoint/2010/main" val="264026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55554-31C6-4C4E-B920-1FBCAC20848D}" type="datetimeFigureOut">
              <a:rPr lang="en-NZ" smtClean="0"/>
              <a:t>18/05/2014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C2A42AD-B0AB-4F50-9A9C-B3AC22C75B06}" type="slidenum">
              <a:rPr lang="en-NZ" smtClean="0"/>
              <a:t>‹#›</a:t>
            </a:fld>
            <a:endParaRPr lang="en-NZ"/>
          </a:p>
        </p:txBody>
      </p:sp>
    </p:spTree>
    <p:extLst>
      <p:ext uri="{BB962C8B-B14F-4D97-AF65-F5344CB8AC3E}">
        <p14:creationId xmlns:p14="http://schemas.microsoft.com/office/powerpoint/2010/main" val="3793892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55554-31C6-4C4E-B920-1FBCAC20848D}" type="datetimeFigureOut">
              <a:rPr lang="en-NZ" smtClean="0"/>
              <a:t>18/05/2014</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A42AD-B0AB-4F50-9A9C-B3AC22C75B06}" type="slidenum">
              <a:rPr lang="en-NZ" smtClean="0"/>
              <a:t>‹#›</a:t>
            </a:fld>
            <a:endParaRPr lang="en-NZ"/>
          </a:p>
        </p:txBody>
      </p:sp>
    </p:spTree>
    <p:extLst>
      <p:ext uri="{BB962C8B-B14F-4D97-AF65-F5344CB8AC3E}">
        <p14:creationId xmlns:p14="http://schemas.microsoft.com/office/powerpoint/2010/main" val="1162746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Multivariate Data</a:t>
            </a:r>
            <a:endParaRPr lang="en-NZ" dirty="0"/>
          </a:p>
        </p:txBody>
      </p:sp>
      <p:sp>
        <p:nvSpPr>
          <p:cNvPr id="3" name="Subtitle 2"/>
          <p:cNvSpPr>
            <a:spLocks noGrp="1"/>
          </p:cNvSpPr>
          <p:nvPr>
            <p:ph type="subTitle" idx="1"/>
          </p:nvPr>
        </p:nvSpPr>
        <p:spPr/>
        <p:txBody>
          <a:bodyPr/>
          <a:lstStyle/>
          <a:p>
            <a:r>
              <a:rPr lang="en-NZ" dirty="0" smtClean="0"/>
              <a:t>3.10</a:t>
            </a:r>
          </a:p>
          <a:p>
            <a:r>
              <a:rPr lang="en-NZ" dirty="0" smtClean="0"/>
              <a:t>4 credits</a:t>
            </a:r>
          </a:p>
          <a:p>
            <a:r>
              <a:rPr lang="en-NZ" dirty="0" smtClean="0"/>
              <a:t>AS91582</a:t>
            </a:r>
            <a:endParaRPr lang="en-NZ" dirty="0"/>
          </a:p>
        </p:txBody>
      </p:sp>
    </p:spTree>
    <p:extLst>
      <p:ext uri="{BB962C8B-B14F-4D97-AF65-F5344CB8AC3E}">
        <p14:creationId xmlns:p14="http://schemas.microsoft.com/office/powerpoint/2010/main" val="2312438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18834" t="19111" r="18095" b="5772"/>
          <a:stretch/>
        </p:blipFill>
        <p:spPr bwMode="auto">
          <a:xfrm>
            <a:off x="-31676" y="188640"/>
            <a:ext cx="9045314" cy="6059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244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666" t="19407" r="18261" b="5726"/>
          <a:stretch/>
        </p:blipFill>
        <p:spPr bwMode="auto">
          <a:xfrm>
            <a:off x="155848" y="260648"/>
            <a:ext cx="8988152" cy="6001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2637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47" t="22180" r="20476" b="8063"/>
          <a:stretch/>
        </p:blipFill>
        <p:spPr bwMode="auto">
          <a:xfrm>
            <a:off x="24117" y="548680"/>
            <a:ext cx="9121596"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1879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4167" t="24148" r="17166" b="17778"/>
          <a:stretch/>
        </p:blipFill>
        <p:spPr bwMode="auto">
          <a:xfrm>
            <a:off x="0" y="980728"/>
            <a:ext cx="9024263" cy="4293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8373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750" t="34815" r="27789" b="11261"/>
          <a:stretch/>
        </p:blipFill>
        <p:spPr bwMode="auto">
          <a:xfrm>
            <a:off x="83468" y="476672"/>
            <a:ext cx="8909496" cy="4622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6454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484784"/>
            <a:ext cx="8424936" cy="2077492"/>
          </a:xfrm>
          <a:prstGeom prst="rect">
            <a:avLst/>
          </a:prstGeom>
        </p:spPr>
        <p:txBody>
          <a:bodyPr wrap="square">
            <a:spAutoFit/>
          </a:bodyPr>
          <a:lstStyle/>
          <a:p>
            <a:endParaRPr lang="en-NZ" dirty="0"/>
          </a:p>
          <a:p>
            <a:r>
              <a:rPr lang="en-NZ" dirty="0"/>
              <a:t> </a:t>
            </a:r>
            <a:endParaRPr lang="en-NZ" dirty="0" smtClean="0"/>
          </a:p>
          <a:p>
            <a:endParaRPr lang="en-NZ" b="1" dirty="0"/>
          </a:p>
          <a:p>
            <a:r>
              <a:rPr lang="en-NZ" b="1" dirty="0" smtClean="0"/>
              <a:t>”</a:t>
            </a:r>
            <a:r>
              <a:rPr lang="en-NZ" sz="2500" b="1" dirty="0" smtClean="0"/>
              <a:t>Using </a:t>
            </a:r>
            <a:r>
              <a:rPr lang="en-NZ" sz="2500" b="1" dirty="0"/>
              <a:t>graphs to explore differences between two </a:t>
            </a:r>
            <a:r>
              <a:rPr lang="en-NZ" sz="2500" b="1" dirty="0" smtClean="0"/>
              <a:t>groups”</a:t>
            </a:r>
          </a:p>
          <a:p>
            <a:endParaRPr lang="en-NZ" sz="2500" b="1" dirty="0"/>
          </a:p>
          <a:p>
            <a:r>
              <a:rPr lang="en-NZ" sz="2500" b="1" dirty="0" smtClean="0"/>
              <a:t>from </a:t>
            </a:r>
            <a:r>
              <a:rPr lang="en-NZ" sz="2500" b="1" dirty="0" err="1" smtClean="0"/>
              <a:t>statslc</a:t>
            </a:r>
            <a:r>
              <a:rPr lang="en-NZ" sz="2500" b="1" dirty="0" smtClean="0"/>
              <a:t> fits here along with the quiz on their website </a:t>
            </a:r>
            <a:endParaRPr lang="en-NZ" sz="2500" dirty="0"/>
          </a:p>
        </p:txBody>
      </p:sp>
    </p:spTree>
    <p:extLst>
      <p:ext uri="{BB962C8B-B14F-4D97-AF65-F5344CB8AC3E}">
        <p14:creationId xmlns:p14="http://schemas.microsoft.com/office/powerpoint/2010/main" val="1530363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3589" y="260648"/>
            <a:ext cx="539314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Multivariate Data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Title 3"/>
          <p:cNvSpPr txBox="1">
            <a:spLocks/>
          </p:cNvSpPr>
          <p:nvPr/>
        </p:nvSpPr>
        <p:spPr>
          <a:xfrm>
            <a:off x="323528" y="1698903"/>
            <a:ext cx="3795205" cy="553998"/>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Learning objectives</a:t>
            </a:r>
            <a:endParaRPr lang="en-US" sz="3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Content Placeholder 2"/>
          <p:cNvSpPr txBox="1">
            <a:spLocks/>
          </p:cNvSpPr>
          <p:nvPr/>
        </p:nvSpPr>
        <p:spPr>
          <a:xfrm>
            <a:off x="323528" y="2708920"/>
            <a:ext cx="8229600" cy="108012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NZ" dirty="0" smtClean="0"/>
              <a:t>recognise each part of the analysis phase</a:t>
            </a:r>
          </a:p>
          <a:p>
            <a:pPr marL="0" indent="0">
              <a:buFont typeface="Arial" panose="020B0604020202020204" pitchFamily="34" charset="0"/>
              <a:buNone/>
            </a:pPr>
            <a:endParaRPr lang="en-NZ" dirty="0"/>
          </a:p>
        </p:txBody>
      </p:sp>
    </p:spTree>
    <p:extLst>
      <p:ext uri="{BB962C8B-B14F-4D97-AF65-F5344CB8AC3E}">
        <p14:creationId xmlns:p14="http://schemas.microsoft.com/office/powerpoint/2010/main" val="2480532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908720"/>
            <a:ext cx="8568952" cy="4324261"/>
          </a:xfrm>
          <a:prstGeom prst="rect">
            <a:avLst/>
          </a:prstGeom>
        </p:spPr>
        <p:txBody>
          <a:bodyPr wrap="square">
            <a:spAutoFit/>
          </a:bodyPr>
          <a:lstStyle/>
          <a:p>
            <a:pPr marL="285750" indent="-285750">
              <a:buFont typeface="Arial" panose="020B0604020202020204" pitchFamily="34" charset="0"/>
              <a:buChar char="•"/>
            </a:pPr>
            <a:r>
              <a:rPr lang="en-GB" sz="2500" i="1" dirty="0"/>
              <a:t>Dot plots and box and whisker plots </a:t>
            </a:r>
            <a:r>
              <a:rPr lang="en-GB" sz="2500" i="1" dirty="0" smtClean="0"/>
              <a:t>are produced</a:t>
            </a:r>
          </a:p>
          <a:p>
            <a:pPr marL="285750" indent="-285750">
              <a:buFont typeface="Arial" panose="020B0604020202020204" pitchFamily="34" charset="0"/>
              <a:buChar char="•"/>
            </a:pPr>
            <a:r>
              <a:rPr lang="en-GB" sz="2500" i="1" dirty="0" smtClean="0"/>
              <a:t>summary </a:t>
            </a:r>
            <a:r>
              <a:rPr lang="en-GB" sz="2500" i="1" dirty="0"/>
              <a:t>statistics, including the difference between the sample medians, have been </a:t>
            </a:r>
            <a:r>
              <a:rPr lang="en-GB" sz="2500" i="1" dirty="0" smtClean="0"/>
              <a:t>calculated.</a:t>
            </a:r>
            <a:endParaRPr lang="en-NZ" sz="2500" i="1" dirty="0"/>
          </a:p>
          <a:p>
            <a:pPr marL="285750" indent="-285750">
              <a:buFont typeface="Arial" panose="020B0604020202020204" pitchFamily="34" charset="0"/>
              <a:buChar char="•"/>
            </a:pPr>
            <a:r>
              <a:rPr lang="en-GB" sz="2500" i="1" dirty="0" smtClean="0"/>
              <a:t>sample </a:t>
            </a:r>
            <a:r>
              <a:rPr lang="en-GB" sz="2500" i="1" dirty="0"/>
              <a:t>distributions are discussed and compared in context. This includes seeking explanations for features of the data, which have been identified and considering the impact of these on the context or investigative question. Reference to knowledge from the research needs to be included in the </a:t>
            </a:r>
            <a:r>
              <a:rPr lang="en-GB" sz="2500" i="1" dirty="0" smtClean="0"/>
              <a:t>discussion.</a:t>
            </a:r>
            <a:endParaRPr lang="en-NZ" sz="2500" i="1" dirty="0"/>
          </a:p>
          <a:p>
            <a:pPr marL="285750" indent="-285750">
              <a:buFont typeface="Arial" panose="020B0604020202020204" pitchFamily="34" charset="0"/>
              <a:buChar char="•"/>
            </a:pPr>
            <a:r>
              <a:rPr lang="en-GB" sz="2500" i="1" dirty="0" smtClean="0"/>
              <a:t>A </a:t>
            </a:r>
            <a:r>
              <a:rPr lang="en-GB" sz="2500" i="1" dirty="0"/>
              <a:t>formal statistical inference is made by using resampling (bootstrapping) to construct a confidence interval.</a:t>
            </a:r>
            <a:endParaRPr lang="en-NZ" sz="2500" i="1" dirty="0"/>
          </a:p>
        </p:txBody>
      </p:sp>
    </p:spTree>
    <p:extLst>
      <p:ext uri="{BB962C8B-B14F-4D97-AF65-F5344CB8AC3E}">
        <p14:creationId xmlns:p14="http://schemas.microsoft.com/office/powerpoint/2010/main" val="1870650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20688"/>
            <a:ext cx="2664296" cy="861774"/>
          </a:xfrm>
          <a:prstGeom prst="rect">
            <a:avLst/>
          </a:prstGeom>
          <a:noFill/>
        </p:spPr>
        <p:txBody>
          <a:bodyPr wrap="square" rtlCol="0">
            <a:spAutoFit/>
          </a:bodyPr>
          <a:lstStyle/>
          <a:p>
            <a:r>
              <a:rPr lang="en-NZ" sz="5000" b="1" dirty="0" smtClean="0">
                <a:solidFill>
                  <a:srgbClr val="7030A0"/>
                </a:solidFill>
              </a:rPr>
              <a:t>A</a:t>
            </a:r>
            <a:r>
              <a:rPr lang="en-NZ" sz="3000" b="1" dirty="0" smtClean="0">
                <a:solidFill>
                  <a:srgbClr val="7030A0"/>
                </a:solidFill>
              </a:rPr>
              <a:t>nalysis</a:t>
            </a:r>
          </a:p>
        </p:txBody>
      </p:sp>
      <p:sp>
        <p:nvSpPr>
          <p:cNvPr id="3" name="TextBox 2"/>
          <p:cNvSpPr txBox="1"/>
          <p:nvPr/>
        </p:nvSpPr>
        <p:spPr>
          <a:xfrm>
            <a:off x="611560" y="1655802"/>
            <a:ext cx="8352928" cy="861774"/>
          </a:xfrm>
          <a:prstGeom prst="rect">
            <a:avLst/>
          </a:prstGeom>
          <a:noFill/>
        </p:spPr>
        <p:txBody>
          <a:bodyPr wrap="square" rtlCol="0">
            <a:spAutoFit/>
          </a:bodyPr>
          <a:lstStyle/>
          <a:p>
            <a:r>
              <a:rPr lang="en-GB" sz="2500" dirty="0"/>
              <a:t>Dot plots and box and whisker plots are </a:t>
            </a:r>
            <a:r>
              <a:rPr lang="en-GB" sz="2500" dirty="0" smtClean="0"/>
              <a:t>produced</a:t>
            </a:r>
          </a:p>
          <a:p>
            <a:r>
              <a:rPr lang="en-GB" sz="2500" dirty="0"/>
              <a:t> </a:t>
            </a:r>
            <a:r>
              <a:rPr lang="en-GB" sz="2500" b="1" dirty="0" smtClean="0">
                <a:solidFill>
                  <a:srgbClr val="FF0000"/>
                </a:solidFill>
              </a:rPr>
              <a:t>use </a:t>
            </a:r>
            <a:r>
              <a:rPr lang="en-GB" sz="2500" b="1" dirty="0" err="1" smtClean="0">
                <a:solidFill>
                  <a:srgbClr val="FF0000"/>
                </a:solidFill>
              </a:rPr>
              <a:t>inZight</a:t>
            </a:r>
            <a:endParaRPr lang="en-GB" sz="2500" b="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774" y="2924944"/>
            <a:ext cx="7044979" cy="2525242"/>
          </a:xfrm>
          <a:prstGeom prst="rect">
            <a:avLst/>
          </a:prstGeom>
        </p:spPr>
      </p:pic>
    </p:spTree>
    <p:extLst>
      <p:ext uri="{BB962C8B-B14F-4D97-AF65-F5344CB8AC3E}">
        <p14:creationId xmlns:p14="http://schemas.microsoft.com/office/powerpoint/2010/main" val="2957305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28600"/>
            <a:ext cx="6584776"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627784" y="332656"/>
            <a:ext cx="3096344" cy="369332"/>
          </a:xfrm>
          <a:prstGeom prst="rect">
            <a:avLst/>
          </a:prstGeom>
          <a:solidFill>
            <a:schemeClr val="bg1"/>
          </a:solidFill>
        </p:spPr>
        <p:txBody>
          <a:bodyPr wrap="square" rtlCol="0">
            <a:spAutoFit/>
          </a:bodyPr>
          <a:lstStyle/>
          <a:p>
            <a:r>
              <a:rPr lang="en-NZ" dirty="0" smtClean="0"/>
              <a:t>Weight of kiwi birds by Gender</a:t>
            </a:r>
            <a:endParaRPr lang="en-NZ" dirty="0"/>
          </a:p>
        </p:txBody>
      </p:sp>
      <p:sp>
        <p:nvSpPr>
          <p:cNvPr id="3" name="TextBox 2"/>
          <p:cNvSpPr txBox="1"/>
          <p:nvPr/>
        </p:nvSpPr>
        <p:spPr>
          <a:xfrm>
            <a:off x="7092280" y="338741"/>
            <a:ext cx="1800200" cy="369332"/>
          </a:xfrm>
          <a:prstGeom prst="rect">
            <a:avLst/>
          </a:prstGeom>
          <a:solidFill>
            <a:schemeClr val="bg1"/>
          </a:solidFill>
        </p:spPr>
        <p:txBody>
          <a:bodyPr wrap="square" rtlCol="0">
            <a:spAutoFit/>
          </a:bodyPr>
          <a:lstStyle/>
          <a:p>
            <a:r>
              <a:rPr lang="en-NZ" b="1" dirty="0" smtClean="0">
                <a:solidFill>
                  <a:srgbClr val="FF0000"/>
                </a:solidFill>
              </a:rPr>
              <a:t>improve the title</a:t>
            </a:r>
            <a:endParaRPr lang="en-NZ" b="1" dirty="0">
              <a:solidFill>
                <a:srgbClr val="FF0000"/>
              </a:solidFill>
            </a:endParaRPr>
          </a:p>
        </p:txBody>
      </p:sp>
      <p:cxnSp>
        <p:nvCxnSpPr>
          <p:cNvPr id="5" name="Straight Arrow Connector 4"/>
          <p:cNvCxnSpPr>
            <a:endCxn id="2" idx="3"/>
          </p:cNvCxnSpPr>
          <p:nvPr/>
        </p:nvCxnSpPr>
        <p:spPr>
          <a:xfrm flipH="1" flipV="1">
            <a:off x="5724128" y="517322"/>
            <a:ext cx="1296144" cy="608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446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0"/>
            <a:ext cx="64008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635896" y="332656"/>
            <a:ext cx="2160240" cy="369332"/>
          </a:xfrm>
          <a:prstGeom prst="rect">
            <a:avLst/>
          </a:prstGeom>
          <a:solidFill>
            <a:schemeClr val="bg1"/>
          </a:solidFill>
        </p:spPr>
        <p:txBody>
          <a:bodyPr wrap="square" rtlCol="0">
            <a:spAutoFit/>
          </a:bodyPr>
          <a:lstStyle/>
          <a:p>
            <a:r>
              <a:rPr lang="en-NZ" dirty="0" smtClean="0"/>
              <a:t>Diamond carat by lab</a:t>
            </a:r>
            <a:endParaRPr lang="en-NZ" dirty="0"/>
          </a:p>
        </p:txBody>
      </p:sp>
    </p:spTree>
    <p:extLst>
      <p:ext uri="{BB962C8B-B14F-4D97-AF65-F5344CB8AC3E}">
        <p14:creationId xmlns:p14="http://schemas.microsoft.com/office/powerpoint/2010/main" val="4092169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836712"/>
            <a:ext cx="8712968" cy="2400657"/>
          </a:xfrm>
          <a:prstGeom prst="rect">
            <a:avLst/>
          </a:prstGeom>
          <a:noFill/>
        </p:spPr>
        <p:txBody>
          <a:bodyPr wrap="square" rtlCol="0">
            <a:spAutoFit/>
          </a:bodyPr>
          <a:lstStyle/>
          <a:p>
            <a:r>
              <a:rPr lang="en-NZ" sz="2500" dirty="0" smtClean="0"/>
              <a:t>Box plots are used when comparing data from two different samples because:</a:t>
            </a:r>
          </a:p>
          <a:p>
            <a:endParaRPr lang="en-NZ" sz="2500" dirty="0" smtClean="0"/>
          </a:p>
          <a:p>
            <a:pPr marL="285750" indent="-285750">
              <a:buFont typeface="Arial" panose="020B0604020202020204" pitchFamily="34" charset="0"/>
              <a:buChar char="•"/>
            </a:pPr>
            <a:r>
              <a:rPr lang="en-NZ" sz="2500" dirty="0" smtClean="0"/>
              <a:t> extreme values affect the mean much more than the median</a:t>
            </a:r>
          </a:p>
          <a:p>
            <a:pPr marL="285750" indent="-285750">
              <a:buFont typeface="Arial" panose="020B0604020202020204" pitchFamily="34" charset="0"/>
              <a:buChar char="•"/>
            </a:pPr>
            <a:r>
              <a:rPr lang="en-NZ" sz="2500" dirty="0" smtClean="0"/>
              <a:t>analysis focuses on the box rather than the whiskers</a:t>
            </a:r>
          </a:p>
          <a:p>
            <a:pPr marL="285750" indent="-285750">
              <a:buFont typeface="Arial" panose="020B0604020202020204" pitchFamily="34" charset="0"/>
              <a:buChar char="•"/>
            </a:pPr>
            <a:r>
              <a:rPr lang="en-NZ" sz="2500" dirty="0" smtClean="0"/>
              <a:t>an outlier has a minimal effect on the median</a:t>
            </a:r>
            <a:endParaRPr lang="en-NZ" sz="2500" dirty="0"/>
          </a:p>
        </p:txBody>
      </p:sp>
    </p:spTree>
    <p:extLst>
      <p:ext uri="{BB962C8B-B14F-4D97-AF65-F5344CB8AC3E}">
        <p14:creationId xmlns:p14="http://schemas.microsoft.com/office/powerpoint/2010/main" val="260328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76672"/>
            <a:ext cx="8424936" cy="477054"/>
          </a:xfrm>
          <a:prstGeom prst="rect">
            <a:avLst/>
          </a:prstGeom>
          <a:noFill/>
        </p:spPr>
        <p:txBody>
          <a:bodyPr wrap="square" rtlCol="0">
            <a:spAutoFit/>
          </a:bodyPr>
          <a:lstStyle/>
          <a:p>
            <a:r>
              <a:rPr lang="en-NZ" sz="2500" dirty="0"/>
              <a:t>D</a:t>
            </a:r>
            <a:r>
              <a:rPr lang="en-NZ" sz="2500" dirty="0" smtClean="0"/>
              <a:t>iscussing and compare sample distributions in context</a:t>
            </a:r>
            <a:endParaRPr lang="en-NZ" sz="2500" dirty="0"/>
          </a:p>
        </p:txBody>
      </p:sp>
      <p:sp>
        <p:nvSpPr>
          <p:cNvPr id="3" name="TextBox 2"/>
          <p:cNvSpPr txBox="1"/>
          <p:nvPr/>
        </p:nvSpPr>
        <p:spPr>
          <a:xfrm>
            <a:off x="323528" y="1196752"/>
            <a:ext cx="8424936" cy="477054"/>
          </a:xfrm>
          <a:prstGeom prst="rect">
            <a:avLst/>
          </a:prstGeom>
          <a:noFill/>
        </p:spPr>
        <p:txBody>
          <a:bodyPr wrap="square" rtlCol="0">
            <a:spAutoFit/>
          </a:bodyPr>
          <a:lstStyle/>
          <a:p>
            <a:pPr algn="ctr"/>
            <a:r>
              <a:rPr lang="en-NZ" sz="2500" b="1" u="sng" dirty="0" smtClean="0">
                <a:solidFill>
                  <a:srgbClr val="FF0000"/>
                </a:solidFill>
              </a:rPr>
              <a:t>Make it clear you are talking about the sample at this stage</a:t>
            </a:r>
            <a:endParaRPr lang="en-NZ" sz="2500" b="1" u="sng" dirty="0">
              <a:solidFill>
                <a:srgbClr val="FF0000"/>
              </a:solidFill>
            </a:endParaRPr>
          </a:p>
        </p:txBody>
      </p:sp>
      <p:sp>
        <p:nvSpPr>
          <p:cNvPr id="4" name="TextBox 3"/>
          <p:cNvSpPr txBox="1"/>
          <p:nvPr/>
        </p:nvSpPr>
        <p:spPr>
          <a:xfrm>
            <a:off x="683568" y="1916832"/>
            <a:ext cx="6984776" cy="2785378"/>
          </a:xfrm>
          <a:prstGeom prst="rect">
            <a:avLst/>
          </a:prstGeom>
          <a:noFill/>
        </p:spPr>
        <p:txBody>
          <a:bodyPr wrap="square" rtlCol="0">
            <a:spAutoFit/>
          </a:bodyPr>
          <a:lstStyle/>
          <a:p>
            <a:r>
              <a:rPr lang="en-NZ" sz="2500" dirty="0" smtClean="0"/>
              <a:t>talk about</a:t>
            </a:r>
          </a:p>
          <a:p>
            <a:pPr marL="285750" indent="-285750">
              <a:buFont typeface="Arial" panose="020B0604020202020204" pitchFamily="34" charset="0"/>
              <a:buChar char="•"/>
            </a:pPr>
            <a:r>
              <a:rPr lang="en-NZ" sz="2500" dirty="0" smtClean="0"/>
              <a:t>initial visual impressions</a:t>
            </a:r>
          </a:p>
          <a:p>
            <a:pPr marL="285750" indent="-285750">
              <a:buFont typeface="Arial" panose="020B0604020202020204" pitchFamily="34" charset="0"/>
              <a:buChar char="•"/>
            </a:pPr>
            <a:r>
              <a:rPr lang="en-NZ" sz="2500" dirty="0" smtClean="0"/>
              <a:t>shape</a:t>
            </a:r>
          </a:p>
          <a:p>
            <a:pPr marL="285750" indent="-285750">
              <a:buFont typeface="Arial" panose="020B0604020202020204" pitchFamily="34" charset="0"/>
              <a:buChar char="•"/>
            </a:pPr>
            <a:r>
              <a:rPr lang="en-NZ" sz="2500" dirty="0" smtClean="0"/>
              <a:t>Centre</a:t>
            </a:r>
          </a:p>
          <a:p>
            <a:pPr marL="285750" indent="-285750">
              <a:buFont typeface="Arial" panose="020B0604020202020204" pitchFamily="34" charset="0"/>
              <a:buChar char="•"/>
            </a:pPr>
            <a:r>
              <a:rPr lang="en-NZ" sz="2500" dirty="0" smtClean="0"/>
              <a:t>Spread</a:t>
            </a:r>
          </a:p>
          <a:p>
            <a:pPr marL="285750" indent="-285750">
              <a:buFont typeface="Arial" panose="020B0604020202020204" pitchFamily="34" charset="0"/>
              <a:buChar char="•"/>
            </a:pPr>
            <a:r>
              <a:rPr lang="en-NZ" sz="2500" dirty="0" smtClean="0"/>
              <a:t>Shift/overlap</a:t>
            </a:r>
          </a:p>
          <a:p>
            <a:pPr marL="285750" indent="-285750">
              <a:buFont typeface="Arial" panose="020B0604020202020204" pitchFamily="34" charset="0"/>
              <a:buChar char="•"/>
            </a:pPr>
            <a:r>
              <a:rPr lang="en-NZ" sz="2500" dirty="0" smtClean="0"/>
              <a:t>Unusual features ( gaps, outliers) </a:t>
            </a:r>
            <a:endParaRPr lang="en-NZ" sz="2500" dirty="0"/>
          </a:p>
        </p:txBody>
      </p:sp>
      <p:sp>
        <p:nvSpPr>
          <p:cNvPr id="5" name="TextBox 4"/>
          <p:cNvSpPr txBox="1"/>
          <p:nvPr/>
        </p:nvSpPr>
        <p:spPr>
          <a:xfrm>
            <a:off x="323528" y="5085184"/>
            <a:ext cx="8424936" cy="646331"/>
          </a:xfrm>
          <a:prstGeom prst="rect">
            <a:avLst/>
          </a:prstGeom>
          <a:noFill/>
        </p:spPr>
        <p:txBody>
          <a:bodyPr wrap="square" rtlCol="0">
            <a:spAutoFit/>
          </a:bodyPr>
          <a:lstStyle/>
          <a:p>
            <a:r>
              <a:rPr lang="en-NZ" dirty="0" smtClean="0"/>
              <a:t>so where to go to find out about these!</a:t>
            </a:r>
          </a:p>
          <a:p>
            <a:r>
              <a:rPr lang="en-NZ" dirty="0" smtClean="0"/>
              <a:t>Sigma textbook  chapter 6 page 127 6.01, 6.02</a:t>
            </a:r>
            <a:endParaRPr lang="en-NZ" dirty="0"/>
          </a:p>
        </p:txBody>
      </p:sp>
    </p:spTree>
    <p:extLst>
      <p:ext uri="{BB962C8B-B14F-4D97-AF65-F5344CB8AC3E}">
        <p14:creationId xmlns:p14="http://schemas.microsoft.com/office/powerpoint/2010/main" val="725675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204864"/>
            <a:ext cx="8712968" cy="1246495"/>
          </a:xfrm>
          <a:prstGeom prst="rect">
            <a:avLst/>
          </a:prstGeom>
        </p:spPr>
        <p:txBody>
          <a:bodyPr wrap="square">
            <a:spAutoFit/>
          </a:bodyPr>
          <a:lstStyle/>
          <a:p>
            <a:r>
              <a:rPr lang="en-NZ" sz="2500" dirty="0"/>
              <a:t>And for merit: ‘I notice... I expected ... I was surprised that...’</a:t>
            </a:r>
          </a:p>
          <a:p>
            <a:r>
              <a:rPr lang="en-NZ" sz="2500" dirty="0"/>
              <a:t>Also </a:t>
            </a:r>
            <a:r>
              <a:rPr lang="en-NZ" sz="2500" b="1" dirty="0"/>
              <a:t>consider possible reasons or causes of these features</a:t>
            </a:r>
            <a:r>
              <a:rPr lang="en-NZ" sz="2500" dirty="0"/>
              <a:t> (in the context) (Merit &amp; Excellence)</a:t>
            </a:r>
          </a:p>
        </p:txBody>
      </p:sp>
    </p:spTree>
    <p:extLst>
      <p:ext uri="{BB962C8B-B14F-4D97-AF65-F5344CB8AC3E}">
        <p14:creationId xmlns:p14="http://schemas.microsoft.com/office/powerpoint/2010/main" val="2429565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1537</TotalTime>
  <Words>270</Words>
  <Application>Microsoft Office PowerPoint</Application>
  <PresentationFormat>On-screen Show (4:3)</PresentationFormat>
  <Paragraphs>41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Multivariate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Reporoa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Series</dc:title>
  <dc:creator>Pam Garnett</dc:creator>
  <cp:lastModifiedBy>Pam Garnett</cp:lastModifiedBy>
  <cp:revision>62</cp:revision>
  <dcterms:created xsi:type="dcterms:W3CDTF">2014-02-02T04:54:09Z</dcterms:created>
  <dcterms:modified xsi:type="dcterms:W3CDTF">2014-05-18T09:07:34Z</dcterms:modified>
</cp:coreProperties>
</file>