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68" r:id="rId3"/>
    <p:sldId id="266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BD3C8-223A-4202-9027-0213D3669EB8}" type="datetimeFigureOut">
              <a:rPr lang="en-NZ" smtClean="0"/>
              <a:t>6/05/2014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27CA8-41AF-45CF-B579-0589A6E3CA5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28580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6/05/2014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9762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6/05/2014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5778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6/05/2014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600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6/05/2014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306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6/05/2014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1702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6/05/2014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7532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6/05/2014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9911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6/05/2014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9142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6/05/2014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651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6/05/2014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7973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6/05/2014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827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7FD04-1D5C-4E08-AE93-95B0781837B2}" type="datetimeFigureOut">
              <a:rPr lang="en-NZ" smtClean="0"/>
              <a:t>6/05/2014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2069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34679"/>
          </a:xfrm>
        </p:spPr>
        <p:txBody>
          <a:bodyPr>
            <a:normAutofit/>
          </a:bodyPr>
          <a:lstStyle/>
          <a:p>
            <a:r>
              <a:rPr lang="en-NZ" dirty="0" smtClean="0"/>
              <a:t>Geometry</a:t>
            </a:r>
            <a:br>
              <a:rPr lang="en-NZ" dirty="0" smtClean="0"/>
            </a:br>
            <a:r>
              <a:rPr lang="en-NZ" dirty="0"/>
              <a:t/>
            </a:r>
            <a:br>
              <a:rPr lang="en-NZ" dirty="0"/>
            </a:br>
            <a:r>
              <a:rPr lang="en-NZ" dirty="0" smtClean="0"/>
              <a:t>Three Dimensions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740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8" name="Rectangle 106"/>
          <p:cNvSpPr>
            <a:spLocks noGrp="1" noChangeArrowheads="1"/>
          </p:cNvSpPr>
          <p:nvPr>
            <p:ph type="title" idx="4294967295"/>
          </p:nvPr>
        </p:nvSpPr>
        <p:spPr>
          <a:xfrm>
            <a:off x="6534150" y="5703888"/>
            <a:ext cx="2247900" cy="857250"/>
          </a:xfrm>
        </p:spPr>
        <p:txBody>
          <a:bodyPr/>
          <a:lstStyle/>
          <a:p>
            <a:r>
              <a:rPr lang="en-GB" altLang="en-US">
                <a:solidFill>
                  <a:schemeClr val="bg1"/>
                </a:solidFill>
              </a:rPr>
              <a:t>Prisms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510213" y="385763"/>
            <a:ext cx="3168650" cy="5334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/>
              <a:t>Plans and Elevations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076950" y="1466850"/>
            <a:ext cx="2457450" cy="1541463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Decide which of the views below is either a </a:t>
            </a:r>
            <a:r>
              <a:rPr lang="en-GB" altLang="en-US">
                <a:solidFill>
                  <a:srgbClr val="0000FF"/>
                </a:solidFill>
              </a:rPr>
              <a:t>plan</a:t>
            </a:r>
            <a:r>
              <a:rPr lang="en-GB" altLang="en-US"/>
              <a:t>, </a:t>
            </a:r>
            <a:r>
              <a:rPr lang="en-GB" altLang="en-US">
                <a:solidFill>
                  <a:srgbClr val="0000FF"/>
                </a:solidFill>
              </a:rPr>
              <a:t>front elevation</a:t>
            </a:r>
            <a:r>
              <a:rPr lang="en-GB" altLang="en-US"/>
              <a:t> or </a:t>
            </a:r>
            <a:r>
              <a:rPr lang="en-GB" altLang="en-US">
                <a:solidFill>
                  <a:srgbClr val="0000FF"/>
                </a:solidFill>
              </a:rPr>
              <a:t>side elevation</a:t>
            </a:r>
            <a:r>
              <a:rPr lang="en-GB" altLang="en-US"/>
              <a:t> of the object shown.</a:t>
            </a:r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468313" y="4797425"/>
            <a:ext cx="1800225" cy="1384300"/>
          </a:xfrm>
          <a:custGeom>
            <a:avLst/>
            <a:gdLst>
              <a:gd name="T0" fmla="*/ 0 w 1769"/>
              <a:gd name="T1" fmla="*/ 1361 h 1361"/>
              <a:gd name="T2" fmla="*/ 1769 w 1769"/>
              <a:gd name="T3" fmla="*/ 1361 h 1361"/>
              <a:gd name="T4" fmla="*/ 1769 w 1769"/>
              <a:gd name="T5" fmla="*/ 635 h 1361"/>
              <a:gd name="T6" fmla="*/ 1316 w 1769"/>
              <a:gd name="T7" fmla="*/ 635 h 1361"/>
              <a:gd name="T8" fmla="*/ 1316 w 1769"/>
              <a:gd name="T9" fmla="*/ 0 h 1361"/>
              <a:gd name="T10" fmla="*/ 499 w 1769"/>
              <a:gd name="T11" fmla="*/ 0 h 1361"/>
              <a:gd name="T12" fmla="*/ 499 w 1769"/>
              <a:gd name="T13" fmla="*/ 635 h 1361"/>
              <a:gd name="T14" fmla="*/ 0 w 1769"/>
              <a:gd name="T15" fmla="*/ 635 h 1361"/>
              <a:gd name="T16" fmla="*/ 0 w 1769"/>
              <a:gd name="T17" fmla="*/ 1361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69" h="1361">
                <a:moveTo>
                  <a:pt x="0" y="1361"/>
                </a:moveTo>
                <a:lnTo>
                  <a:pt x="1769" y="1361"/>
                </a:lnTo>
                <a:lnTo>
                  <a:pt x="1769" y="635"/>
                </a:lnTo>
                <a:lnTo>
                  <a:pt x="1316" y="635"/>
                </a:lnTo>
                <a:lnTo>
                  <a:pt x="1316" y="0"/>
                </a:lnTo>
                <a:lnTo>
                  <a:pt x="499" y="0"/>
                </a:lnTo>
                <a:lnTo>
                  <a:pt x="499" y="635"/>
                </a:lnTo>
                <a:lnTo>
                  <a:pt x="0" y="635"/>
                </a:lnTo>
                <a:lnTo>
                  <a:pt x="0" y="136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2917825" y="6181725"/>
            <a:ext cx="2592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V="1">
            <a:off x="2917825" y="4797425"/>
            <a:ext cx="0" cy="138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2917825" y="5445125"/>
            <a:ext cx="2592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V="1">
            <a:off x="5510213" y="4797425"/>
            <a:ext cx="0" cy="138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2917825" y="4797425"/>
            <a:ext cx="2592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grpSp>
        <p:nvGrpSpPr>
          <p:cNvPr id="13336" name="Group 24"/>
          <p:cNvGrpSpPr>
            <a:grpSpLocks/>
          </p:cNvGrpSpPr>
          <p:nvPr/>
        </p:nvGrpSpPr>
        <p:grpSpPr bwMode="auto">
          <a:xfrm>
            <a:off x="6051550" y="4381500"/>
            <a:ext cx="2635250" cy="1790700"/>
            <a:chOff x="3812" y="2760"/>
            <a:chExt cx="1660" cy="1128"/>
          </a:xfrm>
        </p:grpSpPr>
        <p:sp>
          <p:nvSpPr>
            <p:cNvPr id="13332" name="Line 20"/>
            <p:cNvSpPr>
              <a:spLocks noChangeShapeType="1"/>
            </p:cNvSpPr>
            <p:nvPr/>
          </p:nvSpPr>
          <p:spPr bwMode="auto">
            <a:xfrm>
              <a:off x="3812" y="3600"/>
              <a:ext cx="16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3333" name="Line 21"/>
            <p:cNvSpPr>
              <a:spLocks noChangeShapeType="1"/>
            </p:cNvSpPr>
            <p:nvPr/>
          </p:nvSpPr>
          <p:spPr bwMode="auto">
            <a:xfrm>
              <a:off x="3822" y="3082"/>
              <a:ext cx="16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3335" name="Rectangle 23"/>
            <p:cNvSpPr>
              <a:spLocks noChangeArrowheads="1"/>
            </p:cNvSpPr>
            <p:nvPr/>
          </p:nvSpPr>
          <p:spPr bwMode="auto">
            <a:xfrm>
              <a:off x="3816" y="2760"/>
              <a:ext cx="1656" cy="11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508000" y="3975100"/>
            <a:ext cx="178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Front Elevation</a:t>
            </a:r>
          </a:p>
        </p:txBody>
      </p:sp>
      <p:grpSp>
        <p:nvGrpSpPr>
          <p:cNvPr id="13340" name="Group 28"/>
          <p:cNvGrpSpPr>
            <a:grpSpLocks/>
          </p:cNvGrpSpPr>
          <p:nvPr/>
        </p:nvGrpSpPr>
        <p:grpSpPr bwMode="auto">
          <a:xfrm>
            <a:off x="3162300" y="3024188"/>
            <a:ext cx="1784350" cy="831850"/>
            <a:chOff x="2061" y="2220"/>
            <a:chExt cx="1124" cy="524"/>
          </a:xfrm>
        </p:grpSpPr>
        <p:sp>
          <p:nvSpPr>
            <p:cNvPr id="13341" name="Text Box 29"/>
            <p:cNvSpPr txBox="1">
              <a:spLocks noChangeArrowheads="1"/>
            </p:cNvSpPr>
            <p:nvPr/>
          </p:nvSpPr>
          <p:spPr bwMode="auto">
            <a:xfrm>
              <a:off x="2061" y="2513"/>
              <a:ext cx="11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Side Elevation</a:t>
              </a:r>
            </a:p>
          </p:txBody>
        </p:sp>
        <p:sp>
          <p:nvSpPr>
            <p:cNvPr id="13342" name="Line 30"/>
            <p:cNvSpPr>
              <a:spLocks noChangeShapeType="1"/>
            </p:cNvSpPr>
            <p:nvPr/>
          </p:nvSpPr>
          <p:spPr bwMode="auto">
            <a:xfrm rot="-561236" flipH="1" flipV="1">
              <a:off x="2172" y="2220"/>
              <a:ext cx="372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13343" name="Group 31"/>
          <p:cNvGrpSpPr>
            <a:grpSpLocks/>
          </p:cNvGrpSpPr>
          <p:nvPr/>
        </p:nvGrpSpPr>
        <p:grpSpPr bwMode="auto">
          <a:xfrm>
            <a:off x="1501775" y="228600"/>
            <a:ext cx="1279525" cy="1219200"/>
            <a:chOff x="1477" y="657"/>
            <a:chExt cx="806" cy="768"/>
          </a:xfrm>
        </p:grpSpPr>
        <p:sp>
          <p:nvSpPr>
            <p:cNvPr id="13344" name="Line 32"/>
            <p:cNvSpPr>
              <a:spLocks noChangeShapeType="1"/>
            </p:cNvSpPr>
            <p:nvPr/>
          </p:nvSpPr>
          <p:spPr bwMode="auto">
            <a:xfrm>
              <a:off x="1860" y="948"/>
              <a:ext cx="3" cy="4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3345" name="Text Box 33"/>
            <p:cNvSpPr txBox="1">
              <a:spLocks noChangeArrowheads="1"/>
            </p:cNvSpPr>
            <p:nvPr/>
          </p:nvSpPr>
          <p:spPr bwMode="auto">
            <a:xfrm>
              <a:off x="1477" y="657"/>
              <a:ext cx="8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Plan View</a:t>
              </a:r>
            </a:p>
          </p:txBody>
        </p:sp>
      </p:grpSp>
      <p:sp>
        <p:nvSpPr>
          <p:cNvPr id="13346" name="Line 34"/>
          <p:cNvSpPr>
            <a:spLocks noChangeShapeType="1"/>
          </p:cNvSpPr>
          <p:nvPr/>
        </p:nvSpPr>
        <p:spPr bwMode="auto">
          <a:xfrm flipV="1">
            <a:off x="1219200" y="3524250"/>
            <a:ext cx="209550" cy="438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538163" y="6257925"/>
            <a:ext cx="203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3333FF"/>
                </a:solidFill>
              </a:rPr>
              <a:t>Front Elevation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3249613" y="6235700"/>
            <a:ext cx="203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3333FF"/>
                </a:solidFill>
              </a:rPr>
              <a:t>Side Elevation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6911975" y="6216650"/>
            <a:ext cx="1890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3333FF"/>
                </a:solidFill>
              </a:rPr>
              <a:t>Plan</a:t>
            </a:r>
          </a:p>
        </p:txBody>
      </p:sp>
      <p:grpSp>
        <p:nvGrpSpPr>
          <p:cNvPr id="13350" name="Group 38"/>
          <p:cNvGrpSpPr>
            <a:grpSpLocks/>
          </p:cNvGrpSpPr>
          <p:nvPr/>
        </p:nvGrpSpPr>
        <p:grpSpPr bwMode="auto">
          <a:xfrm>
            <a:off x="0" y="0"/>
            <a:ext cx="9144000" cy="114300"/>
            <a:chOff x="1853" y="2658"/>
            <a:chExt cx="5184" cy="72"/>
          </a:xfrm>
        </p:grpSpPr>
        <p:grpSp>
          <p:nvGrpSpPr>
            <p:cNvPr id="13351" name="Group 39"/>
            <p:cNvGrpSpPr>
              <a:grpSpLocks/>
            </p:cNvGrpSpPr>
            <p:nvPr/>
          </p:nvGrpSpPr>
          <p:grpSpPr bwMode="auto">
            <a:xfrm>
              <a:off x="1853" y="2658"/>
              <a:ext cx="2592" cy="72"/>
              <a:chOff x="1853" y="2658"/>
              <a:chExt cx="2592" cy="72"/>
            </a:xfrm>
          </p:grpSpPr>
          <p:sp>
            <p:nvSpPr>
              <p:cNvPr id="13352" name="Rectangle 40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53" name="Rectangle 41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54" name="Rectangle 42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55" name="Rectangle 43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56" name="Rectangle 44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57" name="Rectangle 45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58" name="Rectangle 46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59" name="Rectangle 47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13360" name="Group 48"/>
            <p:cNvGrpSpPr>
              <a:grpSpLocks/>
            </p:cNvGrpSpPr>
            <p:nvPr/>
          </p:nvGrpSpPr>
          <p:grpSpPr bwMode="auto">
            <a:xfrm>
              <a:off x="4445" y="2658"/>
              <a:ext cx="2592" cy="72"/>
              <a:chOff x="1853" y="2658"/>
              <a:chExt cx="2592" cy="72"/>
            </a:xfrm>
          </p:grpSpPr>
          <p:sp>
            <p:nvSpPr>
              <p:cNvPr id="13361" name="Rectangle 49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62" name="Rectangle 50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63" name="Rectangle 51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64" name="Rectangle 52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65" name="Rectangle 53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66" name="Rectangle 54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67" name="Rectangle 55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68" name="Rectangle 56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grpSp>
        <p:nvGrpSpPr>
          <p:cNvPr id="13369" name="Group 57"/>
          <p:cNvGrpSpPr>
            <a:grpSpLocks/>
          </p:cNvGrpSpPr>
          <p:nvPr/>
        </p:nvGrpSpPr>
        <p:grpSpPr bwMode="auto">
          <a:xfrm rot="10800000">
            <a:off x="26988" y="6743700"/>
            <a:ext cx="9144000" cy="114300"/>
            <a:chOff x="1853" y="2658"/>
            <a:chExt cx="5184" cy="72"/>
          </a:xfrm>
        </p:grpSpPr>
        <p:grpSp>
          <p:nvGrpSpPr>
            <p:cNvPr id="13370" name="Group 58"/>
            <p:cNvGrpSpPr>
              <a:grpSpLocks/>
            </p:cNvGrpSpPr>
            <p:nvPr/>
          </p:nvGrpSpPr>
          <p:grpSpPr bwMode="auto">
            <a:xfrm>
              <a:off x="1853" y="2658"/>
              <a:ext cx="2592" cy="72"/>
              <a:chOff x="1853" y="2658"/>
              <a:chExt cx="2592" cy="72"/>
            </a:xfrm>
          </p:grpSpPr>
          <p:sp>
            <p:nvSpPr>
              <p:cNvPr id="13371" name="Rectangle 59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72" name="Rectangle 60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73" name="Rectangle 61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74" name="Rectangle 62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75" name="Rectangle 63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76" name="Rectangle 64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77" name="Rectangle 65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78" name="Rectangle 66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13379" name="Group 67"/>
            <p:cNvGrpSpPr>
              <a:grpSpLocks/>
            </p:cNvGrpSpPr>
            <p:nvPr/>
          </p:nvGrpSpPr>
          <p:grpSpPr bwMode="auto">
            <a:xfrm>
              <a:off x="4445" y="2658"/>
              <a:ext cx="2592" cy="72"/>
              <a:chOff x="1853" y="2658"/>
              <a:chExt cx="2592" cy="72"/>
            </a:xfrm>
          </p:grpSpPr>
          <p:sp>
            <p:nvSpPr>
              <p:cNvPr id="13380" name="Rectangle 68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81" name="Rectangle 69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82" name="Rectangle 70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83" name="Rectangle 71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84" name="Rectangle 72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85" name="Rectangle 73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86" name="Rectangle 74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87" name="Rectangle 75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grpSp>
        <p:nvGrpSpPr>
          <p:cNvPr id="13388" name="Group 76"/>
          <p:cNvGrpSpPr>
            <a:grpSpLocks/>
          </p:cNvGrpSpPr>
          <p:nvPr/>
        </p:nvGrpSpPr>
        <p:grpSpPr bwMode="auto">
          <a:xfrm>
            <a:off x="9029700" y="114300"/>
            <a:ext cx="114300" cy="6629400"/>
            <a:chOff x="5688" y="72"/>
            <a:chExt cx="72" cy="4320"/>
          </a:xfrm>
        </p:grpSpPr>
        <p:sp>
          <p:nvSpPr>
            <p:cNvPr id="13389" name="Rectangle 77"/>
            <p:cNvSpPr>
              <a:spLocks noChangeArrowheads="1"/>
            </p:cNvSpPr>
            <p:nvPr/>
          </p:nvSpPr>
          <p:spPr bwMode="auto">
            <a:xfrm rot="5400000">
              <a:off x="5544" y="2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390" name="Rectangle 78"/>
            <p:cNvSpPr>
              <a:spLocks noChangeArrowheads="1"/>
            </p:cNvSpPr>
            <p:nvPr/>
          </p:nvSpPr>
          <p:spPr bwMode="auto">
            <a:xfrm rot="5400000">
              <a:off x="5544" y="5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391" name="Rectangle 79"/>
            <p:cNvSpPr>
              <a:spLocks noChangeArrowheads="1"/>
            </p:cNvSpPr>
            <p:nvPr/>
          </p:nvSpPr>
          <p:spPr bwMode="auto">
            <a:xfrm rot="5400000">
              <a:off x="5544" y="93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392" name="Rectangle 80"/>
            <p:cNvSpPr>
              <a:spLocks noChangeArrowheads="1"/>
            </p:cNvSpPr>
            <p:nvPr/>
          </p:nvSpPr>
          <p:spPr bwMode="auto">
            <a:xfrm rot="5400000">
              <a:off x="5544" y="129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393" name="Rectangle 81"/>
            <p:cNvSpPr>
              <a:spLocks noChangeArrowheads="1"/>
            </p:cNvSpPr>
            <p:nvPr/>
          </p:nvSpPr>
          <p:spPr bwMode="auto">
            <a:xfrm rot="5400000">
              <a:off x="5544" y="165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394" name="Rectangle 82"/>
            <p:cNvSpPr>
              <a:spLocks noChangeArrowheads="1"/>
            </p:cNvSpPr>
            <p:nvPr/>
          </p:nvSpPr>
          <p:spPr bwMode="auto">
            <a:xfrm rot="5400000">
              <a:off x="5544" y="201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395" name="Rectangle 83"/>
            <p:cNvSpPr>
              <a:spLocks noChangeArrowheads="1"/>
            </p:cNvSpPr>
            <p:nvPr/>
          </p:nvSpPr>
          <p:spPr bwMode="auto">
            <a:xfrm rot="5400000">
              <a:off x="5544" y="237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396" name="Rectangle 84"/>
            <p:cNvSpPr>
              <a:spLocks noChangeArrowheads="1"/>
            </p:cNvSpPr>
            <p:nvPr/>
          </p:nvSpPr>
          <p:spPr bwMode="auto">
            <a:xfrm rot="5400000">
              <a:off x="5544" y="273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397" name="Rectangle 85"/>
            <p:cNvSpPr>
              <a:spLocks noChangeArrowheads="1"/>
            </p:cNvSpPr>
            <p:nvPr/>
          </p:nvSpPr>
          <p:spPr bwMode="auto">
            <a:xfrm rot="5400000">
              <a:off x="5544" y="309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398" name="Rectangle 86"/>
            <p:cNvSpPr>
              <a:spLocks noChangeArrowheads="1"/>
            </p:cNvSpPr>
            <p:nvPr/>
          </p:nvSpPr>
          <p:spPr bwMode="auto">
            <a:xfrm rot="5400000">
              <a:off x="5544" y="345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399" name="Rectangle 87"/>
            <p:cNvSpPr>
              <a:spLocks noChangeArrowheads="1"/>
            </p:cNvSpPr>
            <p:nvPr/>
          </p:nvSpPr>
          <p:spPr bwMode="auto">
            <a:xfrm rot="5400000">
              <a:off x="5544" y="38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400" name="Rectangle 88"/>
            <p:cNvSpPr>
              <a:spLocks noChangeArrowheads="1"/>
            </p:cNvSpPr>
            <p:nvPr/>
          </p:nvSpPr>
          <p:spPr bwMode="auto">
            <a:xfrm rot="5400000">
              <a:off x="5544" y="41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13401" name="Group 89"/>
          <p:cNvGrpSpPr>
            <a:grpSpLocks/>
          </p:cNvGrpSpPr>
          <p:nvPr/>
        </p:nvGrpSpPr>
        <p:grpSpPr bwMode="auto">
          <a:xfrm>
            <a:off x="-30163" y="114300"/>
            <a:ext cx="114301" cy="6629400"/>
            <a:chOff x="5688" y="72"/>
            <a:chExt cx="72" cy="4320"/>
          </a:xfrm>
        </p:grpSpPr>
        <p:sp>
          <p:nvSpPr>
            <p:cNvPr id="13402" name="Rectangle 90"/>
            <p:cNvSpPr>
              <a:spLocks noChangeArrowheads="1"/>
            </p:cNvSpPr>
            <p:nvPr/>
          </p:nvSpPr>
          <p:spPr bwMode="auto">
            <a:xfrm rot="5400000">
              <a:off x="5544" y="2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403" name="Rectangle 91"/>
            <p:cNvSpPr>
              <a:spLocks noChangeArrowheads="1"/>
            </p:cNvSpPr>
            <p:nvPr/>
          </p:nvSpPr>
          <p:spPr bwMode="auto">
            <a:xfrm rot="5400000">
              <a:off x="5544" y="5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404" name="Rectangle 92"/>
            <p:cNvSpPr>
              <a:spLocks noChangeArrowheads="1"/>
            </p:cNvSpPr>
            <p:nvPr/>
          </p:nvSpPr>
          <p:spPr bwMode="auto">
            <a:xfrm rot="5400000">
              <a:off x="5544" y="93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405" name="Rectangle 93"/>
            <p:cNvSpPr>
              <a:spLocks noChangeArrowheads="1"/>
            </p:cNvSpPr>
            <p:nvPr/>
          </p:nvSpPr>
          <p:spPr bwMode="auto">
            <a:xfrm rot="5400000">
              <a:off x="5544" y="129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406" name="Rectangle 94"/>
            <p:cNvSpPr>
              <a:spLocks noChangeArrowheads="1"/>
            </p:cNvSpPr>
            <p:nvPr/>
          </p:nvSpPr>
          <p:spPr bwMode="auto">
            <a:xfrm rot="5400000">
              <a:off x="5544" y="165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407" name="Rectangle 95"/>
            <p:cNvSpPr>
              <a:spLocks noChangeArrowheads="1"/>
            </p:cNvSpPr>
            <p:nvPr/>
          </p:nvSpPr>
          <p:spPr bwMode="auto">
            <a:xfrm rot="5400000">
              <a:off x="5544" y="201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408" name="Rectangle 96"/>
            <p:cNvSpPr>
              <a:spLocks noChangeArrowheads="1"/>
            </p:cNvSpPr>
            <p:nvPr/>
          </p:nvSpPr>
          <p:spPr bwMode="auto">
            <a:xfrm rot="5400000">
              <a:off x="5544" y="237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409" name="Rectangle 97"/>
            <p:cNvSpPr>
              <a:spLocks noChangeArrowheads="1"/>
            </p:cNvSpPr>
            <p:nvPr/>
          </p:nvSpPr>
          <p:spPr bwMode="auto">
            <a:xfrm rot="5400000">
              <a:off x="5544" y="273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410" name="Rectangle 98"/>
            <p:cNvSpPr>
              <a:spLocks noChangeArrowheads="1"/>
            </p:cNvSpPr>
            <p:nvPr/>
          </p:nvSpPr>
          <p:spPr bwMode="auto">
            <a:xfrm rot="5400000">
              <a:off x="5544" y="309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411" name="Rectangle 99"/>
            <p:cNvSpPr>
              <a:spLocks noChangeArrowheads="1"/>
            </p:cNvSpPr>
            <p:nvPr/>
          </p:nvSpPr>
          <p:spPr bwMode="auto">
            <a:xfrm rot="5400000">
              <a:off x="5544" y="345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412" name="Rectangle 100"/>
            <p:cNvSpPr>
              <a:spLocks noChangeArrowheads="1"/>
            </p:cNvSpPr>
            <p:nvPr/>
          </p:nvSpPr>
          <p:spPr bwMode="auto">
            <a:xfrm rot="5400000">
              <a:off x="5544" y="38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413" name="Rectangle 101"/>
            <p:cNvSpPr>
              <a:spLocks noChangeArrowheads="1"/>
            </p:cNvSpPr>
            <p:nvPr/>
          </p:nvSpPr>
          <p:spPr bwMode="auto">
            <a:xfrm rot="5400000">
              <a:off x="5544" y="41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13414" name="Freeform 102"/>
          <p:cNvSpPr>
            <a:spLocks/>
          </p:cNvSpPr>
          <p:nvPr/>
        </p:nvSpPr>
        <p:spPr bwMode="auto">
          <a:xfrm>
            <a:off x="684213" y="1946275"/>
            <a:ext cx="1800225" cy="1384300"/>
          </a:xfrm>
          <a:custGeom>
            <a:avLst/>
            <a:gdLst>
              <a:gd name="T0" fmla="*/ 0 w 1769"/>
              <a:gd name="T1" fmla="*/ 1361 h 1361"/>
              <a:gd name="T2" fmla="*/ 1769 w 1769"/>
              <a:gd name="T3" fmla="*/ 1361 h 1361"/>
              <a:gd name="T4" fmla="*/ 1769 w 1769"/>
              <a:gd name="T5" fmla="*/ 635 h 1361"/>
              <a:gd name="T6" fmla="*/ 1316 w 1769"/>
              <a:gd name="T7" fmla="*/ 635 h 1361"/>
              <a:gd name="T8" fmla="*/ 1316 w 1769"/>
              <a:gd name="T9" fmla="*/ 0 h 1361"/>
              <a:gd name="T10" fmla="*/ 499 w 1769"/>
              <a:gd name="T11" fmla="*/ 0 h 1361"/>
              <a:gd name="T12" fmla="*/ 499 w 1769"/>
              <a:gd name="T13" fmla="*/ 635 h 1361"/>
              <a:gd name="T14" fmla="*/ 0 w 1769"/>
              <a:gd name="T15" fmla="*/ 635 h 1361"/>
              <a:gd name="T16" fmla="*/ 0 w 1769"/>
              <a:gd name="T17" fmla="*/ 1361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69" h="1361">
                <a:moveTo>
                  <a:pt x="0" y="1361"/>
                </a:moveTo>
                <a:lnTo>
                  <a:pt x="1769" y="1361"/>
                </a:lnTo>
                <a:lnTo>
                  <a:pt x="1769" y="635"/>
                </a:lnTo>
                <a:lnTo>
                  <a:pt x="1316" y="635"/>
                </a:lnTo>
                <a:lnTo>
                  <a:pt x="1316" y="0"/>
                </a:lnTo>
                <a:lnTo>
                  <a:pt x="499" y="0"/>
                </a:lnTo>
                <a:lnTo>
                  <a:pt x="499" y="635"/>
                </a:lnTo>
                <a:lnTo>
                  <a:pt x="0" y="635"/>
                </a:lnTo>
                <a:lnTo>
                  <a:pt x="0" y="1361"/>
                </a:lnTo>
                <a:close/>
              </a:path>
            </a:pathLst>
          </a:custGeom>
          <a:gradFill rotWithShape="1">
            <a:gsLst>
              <a:gs pos="0">
                <a:srgbClr val="DECEA0">
                  <a:gamma/>
                  <a:shade val="66275"/>
                  <a:invGamma/>
                </a:srgbClr>
              </a:gs>
              <a:gs pos="50000">
                <a:srgbClr val="DECEA0"/>
              </a:gs>
              <a:gs pos="100000">
                <a:srgbClr val="DECEA0">
                  <a:gamma/>
                  <a:shade val="66275"/>
                  <a:invGamma/>
                </a:srgbClr>
              </a:gs>
            </a:gsLst>
            <a:lin ang="18900000" scaled="1"/>
          </a:gradFill>
          <a:ln w="9525">
            <a:round/>
            <a:headEnd/>
            <a:tailEnd/>
          </a:ln>
          <a:effectLst/>
          <a:scene3d>
            <a:camera prst="legacyPerspectiveTopRight">
              <a:rot lat="0" lon="900000" rev="0"/>
            </a:camera>
            <a:lightRig rig="legacyFlat3" dir="b"/>
          </a:scene3d>
          <a:sp3d extrusionH="4418000" prstMaterial="legacyMatte">
            <a:bevelT w="13500" h="13500" prst="angle"/>
            <a:bevelB w="13500" h="13500" prst="angle"/>
            <a:extrusionClr>
              <a:srgbClr val="DECEA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NZ"/>
          </a:p>
        </p:txBody>
      </p:sp>
      <p:sp>
        <p:nvSpPr>
          <p:cNvPr id="13415" name="Text Box 103"/>
          <p:cNvSpPr txBox="1">
            <a:spLocks noChangeArrowheads="1"/>
          </p:cNvSpPr>
          <p:nvPr/>
        </p:nvSpPr>
        <p:spPr bwMode="auto">
          <a:xfrm>
            <a:off x="1149350" y="4325938"/>
            <a:ext cx="4762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A</a:t>
            </a:r>
          </a:p>
        </p:txBody>
      </p:sp>
      <p:sp>
        <p:nvSpPr>
          <p:cNvPr id="13416" name="Text Box 104"/>
          <p:cNvSpPr txBox="1">
            <a:spLocks noChangeArrowheads="1"/>
          </p:cNvSpPr>
          <p:nvPr/>
        </p:nvSpPr>
        <p:spPr bwMode="auto">
          <a:xfrm>
            <a:off x="3930650" y="4325938"/>
            <a:ext cx="4762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B</a:t>
            </a:r>
          </a:p>
        </p:txBody>
      </p:sp>
      <p:sp>
        <p:nvSpPr>
          <p:cNvPr id="13417" name="Text Box 105"/>
          <p:cNvSpPr txBox="1">
            <a:spLocks noChangeArrowheads="1"/>
          </p:cNvSpPr>
          <p:nvPr/>
        </p:nvSpPr>
        <p:spPr bwMode="auto">
          <a:xfrm>
            <a:off x="7094538" y="3925888"/>
            <a:ext cx="4762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93707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7" grpId="0"/>
      <p:bldP spid="13348" grpId="0"/>
      <p:bldP spid="133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510213" y="385763"/>
            <a:ext cx="3168650" cy="5334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/>
              <a:t>Plans and Elevations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076950" y="1466850"/>
            <a:ext cx="2457450" cy="1541463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Decide which of the views below is either a </a:t>
            </a:r>
            <a:r>
              <a:rPr lang="en-GB" altLang="en-US">
                <a:solidFill>
                  <a:srgbClr val="0000FF"/>
                </a:solidFill>
              </a:rPr>
              <a:t>plan</a:t>
            </a:r>
            <a:r>
              <a:rPr lang="en-GB" altLang="en-US"/>
              <a:t>, </a:t>
            </a:r>
            <a:r>
              <a:rPr lang="en-GB" altLang="en-US">
                <a:solidFill>
                  <a:srgbClr val="0000FF"/>
                </a:solidFill>
              </a:rPr>
              <a:t>front elevation</a:t>
            </a:r>
            <a:r>
              <a:rPr lang="en-GB" altLang="en-US"/>
              <a:t> or </a:t>
            </a:r>
            <a:r>
              <a:rPr lang="en-GB" altLang="en-US">
                <a:solidFill>
                  <a:srgbClr val="0000FF"/>
                </a:solidFill>
              </a:rPr>
              <a:t>side elevation</a:t>
            </a:r>
            <a:r>
              <a:rPr lang="en-GB" altLang="en-US"/>
              <a:t> of the object shown.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717550" y="4089400"/>
            <a:ext cx="178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Front Elevation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3657600" y="3070225"/>
            <a:ext cx="178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Side Elevation</a:t>
            </a:r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 rot="-2211068" flipH="1" flipV="1">
            <a:off x="3910013" y="2662238"/>
            <a:ext cx="59055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grpSp>
        <p:nvGrpSpPr>
          <p:cNvPr id="14356" name="Group 20"/>
          <p:cNvGrpSpPr>
            <a:grpSpLocks/>
          </p:cNvGrpSpPr>
          <p:nvPr/>
        </p:nvGrpSpPr>
        <p:grpSpPr bwMode="auto">
          <a:xfrm>
            <a:off x="2035175" y="228600"/>
            <a:ext cx="1279525" cy="1219200"/>
            <a:chOff x="1477" y="657"/>
            <a:chExt cx="806" cy="768"/>
          </a:xfrm>
        </p:grpSpPr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1860" y="948"/>
              <a:ext cx="3" cy="4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4358" name="Text Box 22"/>
            <p:cNvSpPr txBox="1">
              <a:spLocks noChangeArrowheads="1"/>
            </p:cNvSpPr>
            <p:nvPr/>
          </p:nvSpPr>
          <p:spPr bwMode="auto">
            <a:xfrm>
              <a:off x="1477" y="657"/>
              <a:ext cx="8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Plan View</a:t>
              </a:r>
            </a:p>
          </p:txBody>
        </p:sp>
      </p:grpSp>
      <p:sp>
        <p:nvSpPr>
          <p:cNvPr id="14359" name="Line 23"/>
          <p:cNvSpPr>
            <a:spLocks noChangeShapeType="1"/>
          </p:cNvSpPr>
          <p:nvPr/>
        </p:nvSpPr>
        <p:spPr bwMode="auto">
          <a:xfrm flipV="1">
            <a:off x="1428750" y="3524250"/>
            <a:ext cx="209550" cy="438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671513" y="6238875"/>
            <a:ext cx="203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3333FF"/>
                </a:solidFill>
              </a:rPr>
              <a:t>Side Elevation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4144963" y="6254750"/>
            <a:ext cx="203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3333FF"/>
                </a:solidFill>
              </a:rPr>
              <a:t>Plan</a:t>
            </a:r>
          </a:p>
        </p:txBody>
      </p:sp>
      <p:grpSp>
        <p:nvGrpSpPr>
          <p:cNvPr id="14363" name="Group 27"/>
          <p:cNvGrpSpPr>
            <a:grpSpLocks/>
          </p:cNvGrpSpPr>
          <p:nvPr/>
        </p:nvGrpSpPr>
        <p:grpSpPr bwMode="auto">
          <a:xfrm>
            <a:off x="0" y="0"/>
            <a:ext cx="9144000" cy="114300"/>
            <a:chOff x="1853" y="2658"/>
            <a:chExt cx="5184" cy="72"/>
          </a:xfrm>
        </p:grpSpPr>
        <p:grpSp>
          <p:nvGrpSpPr>
            <p:cNvPr id="14364" name="Group 28"/>
            <p:cNvGrpSpPr>
              <a:grpSpLocks/>
            </p:cNvGrpSpPr>
            <p:nvPr/>
          </p:nvGrpSpPr>
          <p:grpSpPr bwMode="auto">
            <a:xfrm>
              <a:off x="1853" y="2658"/>
              <a:ext cx="2592" cy="72"/>
              <a:chOff x="1853" y="2658"/>
              <a:chExt cx="2592" cy="72"/>
            </a:xfrm>
          </p:grpSpPr>
          <p:sp>
            <p:nvSpPr>
              <p:cNvPr id="14365" name="Rectangle 29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4366" name="Rectangle 30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4367" name="Rectangle 31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4368" name="Rectangle 32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4369" name="Rectangle 33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4370" name="Rectangle 34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4371" name="Rectangle 35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4372" name="Rectangle 36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14373" name="Group 37"/>
            <p:cNvGrpSpPr>
              <a:grpSpLocks/>
            </p:cNvGrpSpPr>
            <p:nvPr/>
          </p:nvGrpSpPr>
          <p:grpSpPr bwMode="auto">
            <a:xfrm>
              <a:off x="4445" y="2658"/>
              <a:ext cx="2592" cy="72"/>
              <a:chOff x="1853" y="2658"/>
              <a:chExt cx="2592" cy="72"/>
            </a:xfrm>
          </p:grpSpPr>
          <p:sp>
            <p:nvSpPr>
              <p:cNvPr id="14374" name="Rectangle 38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4375" name="Rectangle 39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4376" name="Rectangle 40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4377" name="Rectangle 41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4378" name="Rectangle 42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4379" name="Rectangle 43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4380" name="Rectangle 44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4381" name="Rectangle 45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grpSp>
        <p:nvGrpSpPr>
          <p:cNvPr id="14382" name="Group 46"/>
          <p:cNvGrpSpPr>
            <a:grpSpLocks/>
          </p:cNvGrpSpPr>
          <p:nvPr/>
        </p:nvGrpSpPr>
        <p:grpSpPr bwMode="auto">
          <a:xfrm rot="10800000">
            <a:off x="26988" y="6743700"/>
            <a:ext cx="9144000" cy="114300"/>
            <a:chOff x="1853" y="2658"/>
            <a:chExt cx="5184" cy="72"/>
          </a:xfrm>
        </p:grpSpPr>
        <p:grpSp>
          <p:nvGrpSpPr>
            <p:cNvPr id="14383" name="Group 47"/>
            <p:cNvGrpSpPr>
              <a:grpSpLocks/>
            </p:cNvGrpSpPr>
            <p:nvPr/>
          </p:nvGrpSpPr>
          <p:grpSpPr bwMode="auto">
            <a:xfrm>
              <a:off x="1853" y="2658"/>
              <a:ext cx="2592" cy="72"/>
              <a:chOff x="1853" y="2658"/>
              <a:chExt cx="2592" cy="72"/>
            </a:xfrm>
          </p:grpSpPr>
          <p:sp>
            <p:nvSpPr>
              <p:cNvPr id="14384" name="Rectangle 48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4385" name="Rectangle 49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4386" name="Rectangle 50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4387" name="Rectangle 51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4388" name="Rectangle 52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4389" name="Rectangle 53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4390" name="Rectangle 54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4391" name="Rectangle 55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14392" name="Group 56"/>
            <p:cNvGrpSpPr>
              <a:grpSpLocks/>
            </p:cNvGrpSpPr>
            <p:nvPr/>
          </p:nvGrpSpPr>
          <p:grpSpPr bwMode="auto">
            <a:xfrm>
              <a:off x="4445" y="2658"/>
              <a:ext cx="2592" cy="72"/>
              <a:chOff x="1853" y="2658"/>
              <a:chExt cx="2592" cy="72"/>
            </a:xfrm>
          </p:grpSpPr>
          <p:sp>
            <p:nvSpPr>
              <p:cNvPr id="14393" name="Rectangle 57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4394" name="Rectangle 58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4395" name="Rectangle 59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4396" name="Rectangle 60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4397" name="Rectangle 61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4398" name="Rectangle 62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4399" name="Rectangle 63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4400" name="Rectangle 64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grpSp>
        <p:nvGrpSpPr>
          <p:cNvPr id="14401" name="Group 65"/>
          <p:cNvGrpSpPr>
            <a:grpSpLocks/>
          </p:cNvGrpSpPr>
          <p:nvPr/>
        </p:nvGrpSpPr>
        <p:grpSpPr bwMode="auto">
          <a:xfrm>
            <a:off x="9029700" y="114300"/>
            <a:ext cx="114300" cy="6629400"/>
            <a:chOff x="5688" y="72"/>
            <a:chExt cx="72" cy="4320"/>
          </a:xfrm>
        </p:grpSpPr>
        <p:sp>
          <p:nvSpPr>
            <p:cNvPr id="14402" name="Rectangle 66"/>
            <p:cNvSpPr>
              <a:spLocks noChangeArrowheads="1"/>
            </p:cNvSpPr>
            <p:nvPr/>
          </p:nvSpPr>
          <p:spPr bwMode="auto">
            <a:xfrm rot="5400000">
              <a:off x="5544" y="2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4403" name="Rectangle 67"/>
            <p:cNvSpPr>
              <a:spLocks noChangeArrowheads="1"/>
            </p:cNvSpPr>
            <p:nvPr/>
          </p:nvSpPr>
          <p:spPr bwMode="auto">
            <a:xfrm rot="5400000">
              <a:off x="5544" y="5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4404" name="Rectangle 68"/>
            <p:cNvSpPr>
              <a:spLocks noChangeArrowheads="1"/>
            </p:cNvSpPr>
            <p:nvPr/>
          </p:nvSpPr>
          <p:spPr bwMode="auto">
            <a:xfrm rot="5400000">
              <a:off x="5544" y="93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4405" name="Rectangle 69"/>
            <p:cNvSpPr>
              <a:spLocks noChangeArrowheads="1"/>
            </p:cNvSpPr>
            <p:nvPr/>
          </p:nvSpPr>
          <p:spPr bwMode="auto">
            <a:xfrm rot="5400000">
              <a:off x="5544" y="129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4406" name="Rectangle 70"/>
            <p:cNvSpPr>
              <a:spLocks noChangeArrowheads="1"/>
            </p:cNvSpPr>
            <p:nvPr/>
          </p:nvSpPr>
          <p:spPr bwMode="auto">
            <a:xfrm rot="5400000">
              <a:off x="5544" y="165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4407" name="Rectangle 71"/>
            <p:cNvSpPr>
              <a:spLocks noChangeArrowheads="1"/>
            </p:cNvSpPr>
            <p:nvPr/>
          </p:nvSpPr>
          <p:spPr bwMode="auto">
            <a:xfrm rot="5400000">
              <a:off x="5544" y="201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4408" name="Rectangle 72"/>
            <p:cNvSpPr>
              <a:spLocks noChangeArrowheads="1"/>
            </p:cNvSpPr>
            <p:nvPr/>
          </p:nvSpPr>
          <p:spPr bwMode="auto">
            <a:xfrm rot="5400000">
              <a:off x="5544" y="237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4409" name="Rectangle 73"/>
            <p:cNvSpPr>
              <a:spLocks noChangeArrowheads="1"/>
            </p:cNvSpPr>
            <p:nvPr/>
          </p:nvSpPr>
          <p:spPr bwMode="auto">
            <a:xfrm rot="5400000">
              <a:off x="5544" y="273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4410" name="Rectangle 74"/>
            <p:cNvSpPr>
              <a:spLocks noChangeArrowheads="1"/>
            </p:cNvSpPr>
            <p:nvPr/>
          </p:nvSpPr>
          <p:spPr bwMode="auto">
            <a:xfrm rot="5400000">
              <a:off x="5544" y="309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4411" name="Rectangle 75"/>
            <p:cNvSpPr>
              <a:spLocks noChangeArrowheads="1"/>
            </p:cNvSpPr>
            <p:nvPr/>
          </p:nvSpPr>
          <p:spPr bwMode="auto">
            <a:xfrm rot="5400000">
              <a:off x="5544" y="345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4412" name="Rectangle 76"/>
            <p:cNvSpPr>
              <a:spLocks noChangeArrowheads="1"/>
            </p:cNvSpPr>
            <p:nvPr/>
          </p:nvSpPr>
          <p:spPr bwMode="auto">
            <a:xfrm rot="5400000">
              <a:off x="5544" y="38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4413" name="Rectangle 77"/>
            <p:cNvSpPr>
              <a:spLocks noChangeArrowheads="1"/>
            </p:cNvSpPr>
            <p:nvPr/>
          </p:nvSpPr>
          <p:spPr bwMode="auto">
            <a:xfrm rot="5400000">
              <a:off x="5544" y="41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14414" name="Group 78"/>
          <p:cNvGrpSpPr>
            <a:grpSpLocks/>
          </p:cNvGrpSpPr>
          <p:nvPr/>
        </p:nvGrpSpPr>
        <p:grpSpPr bwMode="auto">
          <a:xfrm>
            <a:off x="-30163" y="114300"/>
            <a:ext cx="114301" cy="6629400"/>
            <a:chOff x="5688" y="72"/>
            <a:chExt cx="72" cy="4320"/>
          </a:xfrm>
        </p:grpSpPr>
        <p:sp>
          <p:nvSpPr>
            <p:cNvPr id="14415" name="Rectangle 79"/>
            <p:cNvSpPr>
              <a:spLocks noChangeArrowheads="1"/>
            </p:cNvSpPr>
            <p:nvPr/>
          </p:nvSpPr>
          <p:spPr bwMode="auto">
            <a:xfrm rot="5400000">
              <a:off x="5544" y="2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4416" name="Rectangle 80"/>
            <p:cNvSpPr>
              <a:spLocks noChangeArrowheads="1"/>
            </p:cNvSpPr>
            <p:nvPr/>
          </p:nvSpPr>
          <p:spPr bwMode="auto">
            <a:xfrm rot="5400000">
              <a:off x="5544" y="5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4417" name="Rectangle 81"/>
            <p:cNvSpPr>
              <a:spLocks noChangeArrowheads="1"/>
            </p:cNvSpPr>
            <p:nvPr/>
          </p:nvSpPr>
          <p:spPr bwMode="auto">
            <a:xfrm rot="5400000">
              <a:off x="5544" y="93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4418" name="Rectangle 82"/>
            <p:cNvSpPr>
              <a:spLocks noChangeArrowheads="1"/>
            </p:cNvSpPr>
            <p:nvPr/>
          </p:nvSpPr>
          <p:spPr bwMode="auto">
            <a:xfrm rot="5400000">
              <a:off x="5544" y="129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4419" name="Rectangle 83"/>
            <p:cNvSpPr>
              <a:spLocks noChangeArrowheads="1"/>
            </p:cNvSpPr>
            <p:nvPr/>
          </p:nvSpPr>
          <p:spPr bwMode="auto">
            <a:xfrm rot="5400000">
              <a:off x="5544" y="165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4420" name="Rectangle 84"/>
            <p:cNvSpPr>
              <a:spLocks noChangeArrowheads="1"/>
            </p:cNvSpPr>
            <p:nvPr/>
          </p:nvSpPr>
          <p:spPr bwMode="auto">
            <a:xfrm rot="5400000">
              <a:off x="5544" y="201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4421" name="Rectangle 85"/>
            <p:cNvSpPr>
              <a:spLocks noChangeArrowheads="1"/>
            </p:cNvSpPr>
            <p:nvPr/>
          </p:nvSpPr>
          <p:spPr bwMode="auto">
            <a:xfrm rot="5400000">
              <a:off x="5544" y="237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4422" name="Rectangle 86"/>
            <p:cNvSpPr>
              <a:spLocks noChangeArrowheads="1"/>
            </p:cNvSpPr>
            <p:nvPr/>
          </p:nvSpPr>
          <p:spPr bwMode="auto">
            <a:xfrm rot="5400000">
              <a:off x="5544" y="273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4423" name="Rectangle 87"/>
            <p:cNvSpPr>
              <a:spLocks noChangeArrowheads="1"/>
            </p:cNvSpPr>
            <p:nvPr/>
          </p:nvSpPr>
          <p:spPr bwMode="auto">
            <a:xfrm rot="5400000">
              <a:off x="5544" y="309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4424" name="Rectangle 88"/>
            <p:cNvSpPr>
              <a:spLocks noChangeArrowheads="1"/>
            </p:cNvSpPr>
            <p:nvPr/>
          </p:nvSpPr>
          <p:spPr bwMode="auto">
            <a:xfrm rot="5400000">
              <a:off x="5544" y="345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4425" name="Rectangle 89"/>
            <p:cNvSpPr>
              <a:spLocks noChangeArrowheads="1"/>
            </p:cNvSpPr>
            <p:nvPr/>
          </p:nvSpPr>
          <p:spPr bwMode="auto">
            <a:xfrm rot="5400000">
              <a:off x="5544" y="38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4426" name="Rectangle 90"/>
            <p:cNvSpPr>
              <a:spLocks noChangeArrowheads="1"/>
            </p:cNvSpPr>
            <p:nvPr/>
          </p:nvSpPr>
          <p:spPr bwMode="auto">
            <a:xfrm rot="5400000">
              <a:off x="5544" y="41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14428" name="Freeform 92"/>
          <p:cNvSpPr>
            <a:spLocks/>
          </p:cNvSpPr>
          <p:nvPr/>
        </p:nvSpPr>
        <p:spPr bwMode="auto">
          <a:xfrm rot="5400000">
            <a:off x="1666081" y="1980407"/>
            <a:ext cx="1154113" cy="1733550"/>
          </a:xfrm>
          <a:custGeom>
            <a:avLst/>
            <a:gdLst>
              <a:gd name="T0" fmla="*/ 0 w 727"/>
              <a:gd name="T1" fmla="*/ 0 h 1092"/>
              <a:gd name="T2" fmla="*/ 7 w 727"/>
              <a:gd name="T3" fmla="*/ 1092 h 1092"/>
              <a:gd name="T4" fmla="*/ 727 w 727"/>
              <a:gd name="T5" fmla="*/ 1092 h 1092"/>
              <a:gd name="T6" fmla="*/ 727 w 727"/>
              <a:gd name="T7" fmla="*/ 564 h 1092"/>
              <a:gd name="T8" fmla="*/ 415 w 727"/>
              <a:gd name="T9" fmla="*/ 564 h 1092"/>
              <a:gd name="T10" fmla="*/ 415 w 727"/>
              <a:gd name="T11" fmla="*/ 0 h 1092"/>
              <a:gd name="T12" fmla="*/ 0 w 727"/>
              <a:gd name="T13" fmla="*/ 0 h 10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27" h="1092">
                <a:moveTo>
                  <a:pt x="0" y="0"/>
                </a:moveTo>
                <a:lnTo>
                  <a:pt x="7" y="1092"/>
                </a:lnTo>
                <a:lnTo>
                  <a:pt x="727" y="1092"/>
                </a:lnTo>
                <a:lnTo>
                  <a:pt x="727" y="564"/>
                </a:lnTo>
                <a:lnTo>
                  <a:pt x="415" y="564"/>
                </a:lnTo>
                <a:lnTo>
                  <a:pt x="415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3F5AD">
                  <a:gamma/>
                  <a:shade val="46275"/>
                  <a:invGamma/>
                </a:srgbClr>
              </a:gs>
              <a:gs pos="50000">
                <a:srgbClr val="F3F5AD"/>
              </a:gs>
              <a:gs pos="100000">
                <a:srgbClr val="F3F5AD">
                  <a:gamma/>
                  <a:shade val="46275"/>
                  <a:invGamma/>
                </a:srgbClr>
              </a:gs>
            </a:gsLst>
            <a:lin ang="189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F3F5AD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NZ"/>
          </a:p>
        </p:txBody>
      </p:sp>
      <p:sp>
        <p:nvSpPr>
          <p:cNvPr id="14429" name="Freeform 93"/>
          <p:cNvSpPr>
            <a:spLocks/>
          </p:cNvSpPr>
          <p:nvPr/>
        </p:nvSpPr>
        <p:spPr bwMode="auto">
          <a:xfrm>
            <a:off x="6507163" y="4981575"/>
            <a:ext cx="1733550" cy="1154113"/>
          </a:xfrm>
          <a:custGeom>
            <a:avLst/>
            <a:gdLst>
              <a:gd name="T0" fmla="*/ 1092 w 1092"/>
              <a:gd name="T1" fmla="*/ 0 h 727"/>
              <a:gd name="T2" fmla="*/ 5 w 1092"/>
              <a:gd name="T3" fmla="*/ 0 h 727"/>
              <a:gd name="T4" fmla="*/ 0 w 1092"/>
              <a:gd name="T5" fmla="*/ 727 h 727"/>
              <a:gd name="T6" fmla="*/ 528 w 1092"/>
              <a:gd name="T7" fmla="*/ 727 h 727"/>
              <a:gd name="T8" fmla="*/ 528 w 1092"/>
              <a:gd name="T9" fmla="*/ 415 h 727"/>
              <a:gd name="T10" fmla="*/ 1092 w 1092"/>
              <a:gd name="T11" fmla="*/ 415 h 727"/>
              <a:gd name="T12" fmla="*/ 1092 w 1092"/>
              <a:gd name="T13" fmla="*/ 0 h 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92" h="727">
                <a:moveTo>
                  <a:pt x="1092" y="0"/>
                </a:moveTo>
                <a:lnTo>
                  <a:pt x="5" y="0"/>
                </a:lnTo>
                <a:lnTo>
                  <a:pt x="0" y="727"/>
                </a:lnTo>
                <a:lnTo>
                  <a:pt x="528" y="727"/>
                </a:lnTo>
                <a:lnTo>
                  <a:pt x="528" y="415"/>
                </a:lnTo>
                <a:lnTo>
                  <a:pt x="1092" y="415"/>
                </a:lnTo>
                <a:lnTo>
                  <a:pt x="1092" y="0"/>
                </a:lnTo>
                <a:close/>
              </a:path>
            </a:pathLst>
          </a:custGeom>
          <a:noFill/>
          <a:ln w="31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6D1C0">
                        <a:gamma/>
                        <a:shade val="46275"/>
                        <a:invGamma/>
                      </a:srgbClr>
                    </a:gs>
                    <a:gs pos="50000">
                      <a:srgbClr val="D6D1C0"/>
                    </a:gs>
                    <a:gs pos="100000">
                      <a:srgbClr val="D6D1C0">
                        <a:gamma/>
                        <a:shade val="46275"/>
                        <a:invGamma/>
                      </a:srgbClr>
                    </a:gs>
                  </a:gsLst>
                  <a:lin ang="189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4431" name="Rectangle 95"/>
          <p:cNvSpPr>
            <a:spLocks noChangeArrowheads="1"/>
          </p:cNvSpPr>
          <p:nvPr/>
        </p:nvSpPr>
        <p:spPr bwMode="auto">
          <a:xfrm>
            <a:off x="3751263" y="4400550"/>
            <a:ext cx="1741487" cy="1784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14443" name="Group 107"/>
          <p:cNvGrpSpPr>
            <a:grpSpLocks/>
          </p:cNvGrpSpPr>
          <p:nvPr/>
        </p:nvGrpSpPr>
        <p:grpSpPr bwMode="auto">
          <a:xfrm>
            <a:off x="666750" y="4978400"/>
            <a:ext cx="1808163" cy="1147763"/>
            <a:chOff x="420" y="3136"/>
            <a:chExt cx="1139" cy="723"/>
          </a:xfrm>
        </p:grpSpPr>
        <p:sp>
          <p:nvSpPr>
            <p:cNvPr id="14434" name="Line 98"/>
            <p:cNvSpPr>
              <a:spLocks noChangeShapeType="1"/>
            </p:cNvSpPr>
            <p:nvPr/>
          </p:nvSpPr>
          <p:spPr bwMode="auto">
            <a:xfrm rot="5400000" flipV="1">
              <a:off x="992" y="2983"/>
              <a:ext cx="0" cy="1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4435" name="Line 99"/>
            <p:cNvSpPr>
              <a:spLocks noChangeShapeType="1"/>
            </p:cNvSpPr>
            <p:nvPr/>
          </p:nvSpPr>
          <p:spPr bwMode="auto">
            <a:xfrm rot="5400000" flipV="1">
              <a:off x="992" y="3292"/>
              <a:ext cx="0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4436" name="Rectangle 100"/>
            <p:cNvSpPr>
              <a:spLocks noChangeArrowheads="1"/>
            </p:cNvSpPr>
            <p:nvPr/>
          </p:nvSpPr>
          <p:spPr bwMode="auto">
            <a:xfrm>
              <a:off x="420" y="3136"/>
              <a:ext cx="1136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14438" name="Text Box 102"/>
          <p:cNvSpPr txBox="1">
            <a:spLocks noChangeArrowheads="1"/>
          </p:cNvSpPr>
          <p:nvPr/>
        </p:nvSpPr>
        <p:spPr bwMode="auto">
          <a:xfrm>
            <a:off x="6475413" y="6203950"/>
            <a:ext cx="203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3333FF"/>
                </a:solidFill>
              </a:rPr>
              <a:t>Front Elevation</a:t>
            </a:r>
          </a:p>
        </p:txBody>
      </p:sp>
      <p:sp>
        <p:nvSpPr>
          <p:cNvPr id="14439" name="Text Box 103"/>
          <p:cNvSpPr txBox="1">
            <a:spLocks noChangeArrowheads="1"/>
          </p:cNvSpPr>
          <p:nvPr/>
        </p:nvSpPr>
        <p:spPr bwMode="auto">
          <a:xfrm>
            <a:off x="1244600" y="4516438"/>
            <a:ext cx="4762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A</a:t>
            </a:r>
          </a:p>
        </p:txBody>
      </p:sp>
      <p:sp>
        <p:nvSpPr>
          <p:cNvPr id="14440" name="Text Box 104"/>
          <p:cNvSpPr txBox="1">
            <a:spLocks noChangeArrowheads="1"/>
          </p:cNvSpPr>
          <p:nvPr/>
        </p:nvSpPr>
        <p:spPr bwMode="auto">
          <a:xfrm>
            <a:off x="4292600" y="3983038"/>
            <a:ext cx="4762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B</a:t>
            </a:r>
          </a:p>
        </p:txBody>
      </p:sp>
      <p:sp>
        <p:nvSpPr>
          <p:cNvPr id="14441" name="Text Box 105"/>
          <p:cNvSpPr txBox="1">
            <a:spLocks noChangeArrowheads="1"/>
          </p:cNvSpPr>
          <p:nvPr/>
        </p:nvSpPr>
        <p:spPr bwMode="auto">
          <a:xfrm>
            <a:off x="7075488" y="4440238"/>
            <a:ext cx="4762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77364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4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0" grpId="0"/>
      <p:bldP spid="14361" grpId="0"/>
      <p:bldP spid="144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Freeform 4"/>
          <p:cNvSpPr>
            <a:spLocks/>
          </p:cNvSpPr>
          <p:nvPr/>
        </p:nvSpPr>
        <p:spPr bwMode="auto">
          <a:xfrm>
            <a:off x="1009650" y="2028825"/>
            <a:ext cx="1971675" cy="1492250"/>
          </a:xfrm>
          <a:custGeom>
            <a:avLst/>
            <a:gdLst>
              <a:gd name="T0" fmla="*/ 0 w 1998"/>
              <a:gd name="T1" fmla="*/ 504 h 1512"/>
              <a:gd name="T2" fmla="*/ 1002 w 1998"/>
              <a:gd name="T3" fmla="*/ 504 h 1512"/>
              <a:gd name="T4" fmla="*/ 1002 w 1998"/>
              <a:gd name="T5" fmla="*/ 0 h 1512"/>
              <a:gd name="T6" fmla="*/ 1494 w 1998"/>
              <a:gd name="T7" fmla="*/ 0 h 1512"/>
              <a:gd name="T8" fmla="*/ 1494 w 1998"/>
              <a:gd name="T9" fmla="*/ 498 h 1512"/>
              <a:gd name="T10" fmla="*/ 1998 w 1998"/>
              <a:gd name="T11" fmla="*/ 498 h 1512"/>
              <a:gd name="T12" fmla="*/ 1998 w 1998"/>
              <a:gd name="T13" fmla="*/ 1002 h 1512"/>
              <a:gd name="T14" fmla="*/ 1002 w 1998"/>
              <a:gd name="T15" fmla="*/ 1002 h 1512"/>
              <a:gd name="T16" fmla="*/ 1002 w 1998"/>
              <a:gd name="T17" fmla="*/ 1512 h 1512"/>
              <a:gd name="T18" fmla="*/ 498 w 1998"/>
              <a:gd name="T19" fmla="*/ 1512 h 1512"/>
              <a:gd name="T20" fmla="*/ 498 w 1998"/>
              <a:gd name="T21" fmla="*/ 1002 h 1512"/>
              <a:gd name="T22" fmla="*/ 0 w 1998"/>
              <a:gd name="T23" fmla="*/ 1002 h 1512"/>
              <a:gd name="T24" fmla="*/ 0 w 1998"/>
              <a:gd name="T25" fmla="*/ 504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98" h="1512">
                <a:moveTo>
                  <a:pt x="0" y="504"/>
                </a:moveTo>
                <a:lnTo>
                  <a:pt x="1002" y="504"/>
                </a:lnTo>
                <a:lnTo>
                  <a:pt x="1002" y="0"/>
                </a:lnTo>
                <a:lnTo>
                  <a:pt x="1494" y="0"/>
                </a:lnTo>
                <a:lnTo>
                  <a:pt x="1494" y="498"/>
                </a:lnTo>
                <a:lnTo>
                  <a:pt x="1998" y="498"/>
                </a:lnTo>
                <a:lnTo>
                  <a:pt x="1998" y="1002"/>
                </a:lnTo>
                <a:lnTo>
                  <a:pt x="1002" y="1002"/>
                </a:lnTo>
                <a:lnTo>
                  <a:pt x="1002" y="1512"/>
                </a:lnTo>
                <a:lnTo>
                  <a:pt x="498" y="1512"/>
                </a:lnTo>
                <a:lnTo>
                  <a:pt x="498" y="1002"/>
                </a:lnTo>
                <a:lnTo>
                  <a:pt x="0" y="1002"/>
                </a:lnTo>
                <a:lnTo>
                  <a:pt x="0" y="504"/>
                </a:lnTo>
                <a:close/>
              </a:path>
            </a:pathLst>
          </a:custGeom>
          <a:solidFill>
            <a:srgbClr val="ADBFF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ADBFF1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NZ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510213" y="385763"/>
            <a:ext cx="3168650" cy="5334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/>
              <a:t>Plans and Elevations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076950" y="1466850"/>
            <a:ext cx="2457450" cy="1541463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Decide which of the views below is either a </a:t>
            </a:r>
            <a:r>
              <a:rPr lang="en-GB" altLang="en-US">
                <a:solidFill>
                  <a:srgbClr val="0000FF"/>
                </a:solidFill>
              </a:rPr>
              <a:t>plan</a:t>
            </a:r>
            <a:r>
              <a:rPr lang="en-GB" altLang="en-US"/>
              <a:t>, </a:t>
            </a:r>
            <a:r>
              <a:rPr lang="en-GB" altLang="en-US">
                <a:solidFill>
                  <a:srgbClr val="0000FF"/>
                </a:solidFill>
              </a:rPr>
              <a:t>front elevation</a:t>
            </a:r>
            <a:r>
              <a:rPr lang="en-GB" altLang="en-US"/>
              <a:t> or </a:t>
            </a:r>
            <a:r>
              <a:rPr lang="en-GB" altLang="en-US">
                <a:solidFill>
                  <a:srgbClr val="0000FF"/>
                </a:solidFill>
              </a:rPr>
              <a:t>side elevation</a:t>
            </a:r>
            <a:r>
              <a:rPr lang="en-GB" altLang="en-US"/>
              <a:t> of the object shown.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12750" y="4108450"/>
            <a:ext cx="178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Front Elevation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524250" y="2803525"/>
            <a:ext cx="178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Side Elevation</a:t>
            </a: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rot="-2211068" flipH="1" flipV="1">
            <a:off x="3910013" y="2376488"/>
            <a:ext cx="59055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852738" y="614363"/>
            <a:ext cx="23812" cy="623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2244725" y="285750"/>
            <a:ext cx="1279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Plan View</a:t>
            </a: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V="1">
            <a:off x="1333500" y="3619500"/>
            <a:ext cx="209550" cy="438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900113" y="6219825"/>
            <a:ext cx="203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3333FF"/>
                </a:solidFill>
              </a:rPr>
              <a:t>Side Elevation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3687763" y="6197600"/>
            <a:ext cx="203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3333FF"/>
                </a:solidFill>
              </a:rPr>
              <a:t>Front Elevation</a:t>
            </a:r>
          </a:p>
        </p:txBody>
      </p:sp>
      <p:grpSp>
        <p:nvGrpSpPr>
          <p:cNvPr id="15376" name="Group 16"/>
          <p:cNvGrpSpPr>
            <a:grpSpLocks/>
          </p:cNvGrpSpPr>
          <p:nvPr/>
        </p:nvGrpSpPr>
        <p:grpSpPr bwMode="auto">
          <a:xfrm>
            <a:off x="0" y="0"/>
            <a:ext cx="9144000" cy="114300"/>
            <a:chOff x="1853" y="2658"/>
            <a:chExt cx="5184" cy="72"/>
          </a:xfrm>
        </p:grpSpPr>
        <p:grpSp>
          <p:nvGrpSpPr>
            <p:cNvPr id="15377" name="Group 17"/>
            <p:cNvGrpSpPr>
              <a:grpSpLocks/>
            </p:cNvGrpSpPr>
            <p:nvPr/>
          </p:nvGrpSpPr>
          <p:grpSpPr bwMode="auto">
            <a:xfrm>
              <a:off x="1853" y="2658"/>
              <a:ext cx="2592" cy="72"/>
              <a:chOff x="1853" y="2658"/>
              <a:chExt cx="2592" cy="72"/>
            </a:xfrm>
          </p:grpSpPr>
          <p:sp>
            <p:nvSpPr>
              <p:cNvPr id="15378" name="Rectangle 18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5379" name="Rectangle 19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5380" name="Rectangle 20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5381" name="Rectangle 21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5382" name="Rectangle 22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5383" name="Rectangle 23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5384" name="Rectangle 24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5385" name="Rectangle 25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15386" name="Group 26"/>
            <p:cNvGrpSpPr>
              <a:grpSpLocks/>
            </p:cNvGrpSpPr>
            <p:nvPr/>
          </p:nvGrpSpPr>
          <p:grpSpPr bwMode="auto">
            <a:xfrm>
              <a:off x="4445" y="2658"/>
              <a:ext cx="2592" cy="72"/>
              <a:chOff x="1853" y="2658"/>
              <a:chExt cx="2592" cy="72"/>
            </a:xfrm>
          </p:grpSpPr>
          <p:sp>
            <p:nvSpPr>
              <p:cNvPr id="15387" name="Rectangle 27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5388" name="Rectangle 28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5389" name="Rectangle 29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5390" name="Rectangle 30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5391" name="Rectangle 31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5392" name="Rectangle 32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5393" name="Rectangle 33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5394" name="Rectangle 34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grpSp>
        <p:nvGrpSpPr>
          <p:cNvPr id="15395" name="Group 35"/>
          <p:cNvGrpSpPr>
            <a:grpSpLocks/>
          </p:cNvGrpSpPr>
          <p:nvPr/>
        </p:nvGrpSpPr>
        <p:grpSpPr bwMode="auto">
          <a:xfrm rot="10800000">
            <a:off x="26988" y="6743700"/>
            <a:ext cx="9144000" cy="114300"/>
            <a:chOff x="1853" y="2658"/>
            <a:chExt cx="5184" cy="72"/>
          </a:xfrm>
        </p:grpSpPr>
        <p:grpSp>
          <p:nvGrpSpPr>
            <p:cNvPr id="15396" name="Group 36"/>
            <p:cNvGrpSpPr>
              <a:grpSpLocks/>
            </p:cNvGrpSpPr>
            <p:nvPr/>
          </p:nvGrpSpPr>
          <p:grpSpPr bwMode="auto">
            <a:xfrm>
              <a:off x="1853" y="2658"/>
              <a:ext cx="2592" cy="72"/>
              <a:chOff x="1853" y="2658"/>
              <a:chExt cx="2592" cy="72"/>
            </a:xfrm>
          </p:grpSpPr>
          <p:sp>
            <p:nvSpPr>
              <p:cNvPr id="15397" name="Rectangle 37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5398" name="Rectangle 38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5399" name="Rectangle 39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5400" name="Rectangle 40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5401" name="Rectangle 41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5402" name="Rectangle 42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5403" name="Rectangle 43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5404" name="Rectangle 44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15405" name="Group 45"/>
            <p:cNvGrpSpPr>
              <a:grpSpLocks/>
            </p:cNvGrpSpPr>
            <p:nvPr/>
          </p:nvGrpSpPr>
          <p:grpSpPr bwMode="auto">
            <a:xfrm>
              <a:off x="4445" y="2658"/>
              <a:ext cx="2592" cy="72"/>
              <a:chOff x="1853" y="2658"/>
              <a:chExt cx="2592" cy="72"/>
            </a:xfrm>
          </p:grpSpPr>
          <p:sp>
            <p:nvSpPr>
              <p:cNvPr id="15406" name="Rectangle 46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5407" name="Rectangle 47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5408" name="Rectangle 48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5409" name="Rectangle 49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5410" name="Rectangle 50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5411" name="Rectangle 51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5412" name="Rectangle 52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5413" name="Rectangle 53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grpSp>
        <p:nvGrpSpPr>
          <p:cNvPr id="15414" name="Group 54"/>
          <p:cNvGrpSpPr>
            <a:grpSpLocks/>
          </p:cNvGrpSpPr>
          <p:nvPr/>
        </p:nvGrpSpPr>
        <p:grpSpPr bwMode="auto">
          <a:xfrm>
            <a:off x="9029700" y="114300"/>
            <a:ext cx="114300" cy="6629400"/>
            <a:chOff x="5688" y="72"/>
            <a:chExt cx="72" cy="4320"/>
          </a:xfrm>
        </p:grpSpPr>
        <p:sp>
          <p:nvSpPr>
            <p:cNvPr id="15415" name="Rectangle 55"/>
            <p:cNvSpPr>
              <a:spLocks noChangeArrowheads="1"/>
            </p:cNvSpPr>
            <p:nvPr/>
          </p:nvSpPr>
          <p:spPr bwMode="auto">
            <a:xfrm rot="5400000">
              <a:off x="5544" y="2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5416" name="Rectangle 56"/>
            <p:cNvSpPr>
              <a:spLocks noChangeArrowheads="1"/>
            </p:cNvSpPr>
            <p:nvPr/>
          </p:nvSpPr>
          <p:spPr bwMode="auto">
            <a:xfrm rot="5400000">
              <a:off x="5544" y="5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5417" name="Rectangle 57"/>
            <p:cNvSpPr>
              <a:spLocks noChangeArrowheads="1"/>
            </p:cNvSpPr>
            <p:nvPr/>
          </p:nvSpPr>
          <p:spPr bwMode="auto">
            <a:xfrm rot="5400000">
              <a:off x="5544" y="93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5418" name="Rectangle 58"/>
            <p:cNvSpPr>
              <a:spLocks noChangeArrowheads="1"/>
            </p:cNvSpPr>
            <p:nvPr/>
          </p:nvSpPr>
          <p:spPr bwMode="auto">
            <a:xfrm rot="5400000">
              <a:off x="5544" y="129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5419" name="Rectangle 59"/>
            <p:cNvSpPr>
              <a:spLocks noChangeArrowheads="1"/>
            </p:cNvSpPr>
            <p:nvPr/>
          </p:nvSpPr>
          <p:spPr bwMode="auto">
            <a:xfrm rot="5400000">
              <a:off x="5544" y="165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5420" name="Rectangle 60"/>
            <p:cNvSpPr>
              <a:spLocks noChangeArrowheads="1"/>
            </p:cNvSpPr>
            <p:nvPr/>
          </p:nvSpPr>
          <p:spPr bwMode="auto">
            <a:xfrm rot="5400000">
              <a:off x="5544" y="201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5421" name="Rectangle 61"/>
            <p:cNvSpPr>
              <a:spLocks noChangeArrowheads="1"/>
            </p:cNvSpPr>
            <p:nvPr/>
          </p:nvSpPr>
          <p:spPr bwMode="auto">
            <a:xfrm rot="5400000">
              <a:off x="5544" y="237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5422" name="Rectangle 62"/>
            <p:cNvSpPr>
              <a:spLocks noChangeArrowheads="1"/>
            </p:cNvSpPr>
            <p:nvPr/>
          </p:nvSpPr>
          <p:spPr bwMode="auto">
            <a:xfrm rot="5400000">
              <a:off x="5544" y="273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5423" name="Rectangle 63"/>
            <p:cNvSpPr>
              <a:spLocks noChangeArrowheads="1"/>
            </p:cNvSpPr>
            <p:nvPr/>
          </p:nvSpPr>
          <p:spPr bwMode="auto">
            <a:xfrm rot="5400000">
              <a:off x="5544" y="309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5424" name="Rectangle 64"/>
            <p:cNvSpPr>
              <a:spLocks noChangeArrowheads="1"/>
            </p:cNvSpPr>
            <p:nvPr/>
          </p:nvSpPr>
          <p:spPr bwMode="auto">
            <a:xfrm rot="5400000">
              <a:off x="5544" y="345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5425" name="Rectangle 65"/>
            <p:cNvSpPr>
              <a:spLocks noChangeArrowheads="1"/>
            </p:cNvSpPr>
            <p:nvPr/>
          </p:nvSpPr>
          <p:spPr bwMode="auto">
            <a:xfrm rot="5400000">
              <a:off x="5544" y="38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5426" name="Rectangle 66"/>
            <p:cNvSpPr>
              <a:spLocks noChangeArrowheads="1"/>
            </p:cNvSpPr>
            <p:nvPr/>
          </p:nvSpPr>
          <p:spPr bwMode="auto">
            <a:xfrm rot="5400000">
              <a:off x="5544" y="41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15427" name="Group 67"/>
          <p:cNvGrpSpPr>
            <a:grpSpLocks/>
          </p:cNvGrpSpPr>
          <p:nvPr/>
        </p:nvGrpSpPr>
        <p:grpSpPr bwMode="auto">
          <a:xfrm>
            <a:off x="-30163" y="114300"/>
            <a:ext cx="114301" cy="6629400"/>
            <a:chOff x="5688" y="72"/>
            <a:chExt cx="72" cy="4320"/>
          </a:xfrm>
        </p:grpSpPr>
        <p:sp>
          <p:nvSpPr>
            <p:cNvPr id="15428" name="Rectangle 68"/>
            <p:cNvSpPr>
              <a:spLocks noChangeArrowheads="1"/>
            </p:cNvSpPr>
            <p:nvPr/>
          </p:nvSpPr>
          <p:spPr bwMode="auto">
            <a:xfrm rot="5400000">
              <a:off x="5544" y="2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5429" name="Rectangle 69"/>
            <p:cNvSpPr>
              <a:spLocks noChangeArrowheads="1"/>
            </p:cNvSpPr>
            <p:nvPr/>
          </p:nvSpPr>
          <p:spPr bwMode="auto">
            <a:xfrm rot="5400000">
              <a:off x="5544" y="5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5430" name="Rectangle 70"/>
            <p:cNvSpPr>
              <a:spLocks noChangeArrowheads="1"/>
            </p:cNvSpPr>
            <p:nvPr/>
          </p:nvSpPr>
          <p:spPr bwMode="auto">
            <a:xfrm rot="5400000">
              <a:off x="5544" y="93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5431" name="Rectangle 71"/>
            <p:cNvSpPr>
              <a:spLocks noChangeArrowheads="1"/>
            </p:cNvSpPr>
            <p:nvPr/>
          </p:nvSpPr>
          <p:spPr bwMode="auto">
            <a:xfrm rot="5400000">
              <a:off x="5544" y="129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5432" name="Rectangle 72"/>
            <p:cNvSpPr>
              <a:spLocks noChangeArrowheads="1"/>
            </p:cNvSpPr>
            <p:nvPr/>
          </p:nvSpPr>
          <p:spPr bwMode="auto">
            <a:xfrm rot="5400000">
              <a:off x="5544" y="165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5433" name="Rectangle 73"/>
            <p:cNvSpPr>
              <a:spLocks noChangeArrowheads="1"/>
            </p:cNvSpPr>
            <p:nvPr/>
          </p:nvSpPr>
          <p:spPr bwMode="auto">
            <a:xfrm rot="5400000">
              <a:off x="5544" y="201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5434" name="Rectangle 74"/>
            <p:cNvSpPr>
              <a:spLocks noChangeArrowheads="1"/>
            </p:cNvSpPr>
            <p:nvPr/>
          </p:nvSpPr>
          <p:spPr bwMode="auto">
            <a:xfrm rot="5400000">
              <a:off x="5544" y="237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5435" name="Rectangle 75"/>
            <p:cNvSpPr>
              <a:spLocks noChangeArrowheads="1"/>
            </p:cNvSpPr>
            <p:nvPr/>
          </p:nvSpPr>
          <p:spPr bwMode="auto">
            <a:xfrm rot="5400000">
              <a:off x="5544" y="273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5436" name="Rectangle 76"/>
            <p:cNvSpPr>
              <a:spLocks noChangeArrowheads="1"/>
            </p:cNvSpPr>
            <p:nvPr/>
          </p:nvSpPr>
          <p:spPr bwMode="auto">
            <a:xfrm rot="5400000">
              <a:off x="5544" y="309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5437" name="Rectangle 77"/>
            <p:cNvSpPr>
              <a:spLocks noChangeArrowheads="1"/>
            </p:cNvSpPr>
            <p:nvPr/>
          </p:nvSpPr>
          <p:spPr bwMode="auto">
            <a:xfrm rot="5400000">
              <a:off x="5544" y="345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5438" name="Rectangle 78"/>
            <p:cNvSpPr>
              <a:spLocks noChangeArrowheads="1"/>
            </p:cNvSpPr>
            <p:nvPr/>
          </p:nvSpPr>
          <p:spPr bwMode="auto">
            <a:xfrm rot="5400000">
              <a:off x="5544" y="38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5439" name="Rectangle 79"/>
            <p:cNvSpPr>
              <a:spLocks noChangeArrowheads="1"/>
            </p:cNvSpPr>
            <p:nvPr/>
          </p:nvSpPr>
          <p:spPr bwMode="auto">
            <a:xfrm rot="5400000">
              <a:off x="5544" y="41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15447" name="Text Box 87"/>
          <p:cNvSpPr txBox="1">
            <a:spLocks noChangeArrowheads="1"/>
          </p:cNvSpPr>
          <p:nvPr/>
        </p:nvSpPr>
        <p:spPr bwMode="auto">
          <a:xfrm>
            <a:off x="6856413" y="6184900"/>
            <a:ext cx="203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3333FF"/>
                </a:solidFill>
              </a:rPr>
              <a:t>Plan</a:t>
            </a:r>
          </a:p>
        </p:txBody>
      </p:sp>
      <p:sp>
        <p:nvSpPr>
          <p:cNvPr id="15448" name="Freeform 88"/>
          <p:cNvSpPr>
            <a:spLocks/>
          </p:cNvSpPr>
          <p:nvPr/>
        </p:nvSpPr>
        <p:spPr bwMode="auto">
          <a:xfrm>
            <a:off x="3644900" y="4645025"/>
            <a:ext cx="1971675" cy="1492250"/>
          </a:xfrm>
          <a:custGeom>
            <a:avLst/>
            <a:gdLst>
              <a:gd name="T0" fmla="*/ 0 w 1998"/>
              <a:gd name="T1" fmla="*/ 504 h 1512"/>
              <a:gd name="T2" fmla="*/ 1002 w 1998"/>
              <a:gd name="T3" fmla="*/ 504 h 1512"/>
              <a:gd name="T4" fmla="*/ 1002 w 1998"/>
              <a:gd name="T5" fmla="*/ 0 h 1512"/>
              <a:gd name="T6" fmla="*/ 1494 w 1998"/>
              <a:gd name="T7" fmla="*/ 0 h 1512"/>
              <a:gd name="T8" fmla="*/ 1494 w 1998"/>
              <a:gd name="T9" fmla="*/ 498 h 1512"/>
              <a:gd name="T10" fmla="*/ 1998 w 1998"/>
              <a:gd name="T11" fmla="*/ 498 h 1512"/>
              <a:gd name="T12" fmla="*/ 1998 w 1998"/>
              <a:gd name="T13" fmla="*/ 1002 h 1512"/>
              <a:gd name="T14" fmla="*/ 1002 w 1998"/>
              <a:gd name="T15" fmla="*/ 1002 h 1512"/>
              <a:gd name="T16" fmla="*/ 1002 w 1998"/>
              <a:gd name="T17" fmla="*/ 1512 h 1512"/>
              <a:gd name="T18" fmla="*/ 498 w 1998"/>
              <a:gd name="T19" fmla="*/ 1512 h 1512"/>
              <a:gd name="T20" fmla="*/ 498 w 1998"/>
              <a:gd name="T21" fmla="*/ 1002 h 1512"/>
              <a:gd name="T22" fmla="*/ 0 w 1998"/>
              <a:gd name="T23" fmla="*/ 1002 h 1512"/>
              <a:gd name="T24" fmla="*/ 0 w 1998"/>
              <a:gd name="T25" fmla="*/ 504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98" h="1512">
                <a:moveTo>
                  <a:pt x="0" y="504"/>
                </a:moveTo>
                <a:lnTo>
                  <a:pt x="1002" y="504"/>
                </a:lnTo>
                <a:lnTo>
                  <a:pt x="1002" y="0"/>
                </a:lnTo>
                <a:lnTo>
                  <a:pt x="1494" y="0"/>
                </a:lnTo>
                <a:lnTo>
                  <a:pt x="1494" y="498"/>
                </a:lnTo>
                <a:lnTo>
                  <a:pt x="1998" y="498"/>
                </a:lnTo>
                <a:lnTo>
                  <a:pt x="1998" y="1002"/>
                </a:lnTo>
                <a:lnTo>
                  <a:pt x="1002" y="1002"/>
                </a:lnTo>
                <a:lnTo>
                  <a:pt x="1002" y="1512"/>
                </a:lnTo>
                <a:lnTo>
                  <a:pt x="498" y="1512"/>
                </a:lnTo>
                <a:lnTo>
                  <a:pt x="498" y="1002"/>
                </a:lnTo>
                <a:lnTo>
                  <a:pt x="0" y="1002"/>
                </a:lnTo>
                <a:lnTo>
                  <a:pt x="0" y="50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DBFF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grpSp>
        <p:nvGrpSpPr>
          <p:cNvPr id="15467" name="Group 107"/>
          <p:cNvGrpSpPr>
            <a:grpSpLocks/>
          </p:cNvGrpSpPr>
          <p:nvPr/>
        </p:nvGrpSpPr>
        <p:grpSpPr bwMode="auto">
          <a:xfrm>
            <a:off x="6210300" y="3867150"/>
            <a:ext cx="1962150" cy="2190750"/>
            <a:chOff x="3912" y="2436"/>
            <a:chExt cx="1236" cy="1380"/>
          </a:xfrm>
        </p:grpSpPr>
        <p:sp>
          <p:nvSpPr>
            <p:cNvPr id="15449" name="Rectangle 89"/>
            <p:cNvSpPr>
              <a:spLocks noChangeArrowheads="1"/>
            </p:cNvSpPr>
            <p:nvPr/>
          </p:nvSpPr>
          <p:spPr bwMode="auto">
            <a:xfrm>
              <a:off x="3912" y="2436"/>
              <a:ext cx="1236" cy="13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5451" name="Line 91"/>
            <p:cNvSpPr>
              <a:spLocks noChangeShapeType="1"/>
            </p:cNvSpPr>
            <p:nvPr/>
          </p:nvSpPr>
          <p:spPr bwMode="auto">
            <a:xfrm>
              <a:off x="4824" y="2436"/>
              <a:ext cx="6" cy="1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5452" name="Line 92"/>
            <p:cNvSpPr>
              <a:spLocks noChangeShapeType="1"/>
            </p:cNvSpPr>
            <p:nvPr/>
          </p:nvSpPr>
          <p:spPr bwMode="auto">
            <a:xfrm flipV="1">
              <a:off x="4524" y="2442"/>
              <a:ext cx="0" cy="13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15478" name="Group 118"/>
          <p:cNvGrpSpPr>
            <a:grpSpLocks/>
          </p:cNvGrpSpPr>
          <p:nvPr/>
        </p:nvGrpSpPr>
        <p:grpSpPr bwMode="auto">
          <a:xfrm>
            <a:off x="749300" y="4654550"/>
            <a:ext cx="2193925" cy="1485900"/>
            <a:chOff x="472" y="2932"/>
            <a:chExt cx="1382" cy="936"/>
          </a:xfrm>
        </p:grpSpPr>
        <p:sp>
          <p:nvSpPr>
            <p:cNvPr id="15463" name="Rectangle 103"/>
            <p:cNvSpPr>
              <a:spLocks noChangeArrowheads="1"/>
            </p:cNvSpPr>
            <p:nvPr/>
          </p:nvSpPr>
          <p:spPr bwMode="auto">
            <a:xfrm rot="5400000">
              <a:off x="694" y="2710"/>
              <a:ext cx="936" cy="13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5476" name="Line 116"/>
            <p:cNvSpPr>
              <a:spLocks noChangeShapeType="1"/>
            </p:cNvSpPr>
            <p:nvPr/>
          </p:nvSpPr>
          <p:spPr bwMode="auto">
            <a:xfrm>
              <a:off x="480" y="3228"/>
              <a:ext cx="13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5477" name="Line 117"/>
            <p:cNvSpPr>
              <a:spLocks noChangeShapeType="1"/>
            </p:cNvSpPr>
            <p:nvPr/>
          </p:nvSpPr>
          <p:spPr bwMode="auto">
            <a:xfrm>
              <a:off x="472" y="3544"/>
              <a:ext cx="13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15479" name="Text Box 119"/>
          <p:cNvSpPr txBox="1">
            <a:spLocks noChangeArrowheads="1"/>
          </p:cNvSpPr>
          <p:nvPr/>
        </p:nvSpPr>
        <p:spPr bwMode="auto">
          <a:xfrm>
            <a:off x="2406650" y="4211638"/>
            <a:ext cx="4762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A</a:t>
            </a:r>
          </a:p>
        </p:txBody>
      </p:sp>
      <p:sp>
        <p:nvSpPr>
          <p:cNvPr id="15480" name="Text Box 120"/>
          <p:cNvSpPr txBox="1">
            <a:spLocks noChangeArrowheads="1"/>
          </p:cNvSpPr>
          <p:nvPr/>
        </p:nvSpPr>
        <p:spPr bwMode="auto">
          <a:xfrm>
            <a:off x="4559300" y="4078288"/>
            <a:ext cx="4762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B</a:t>
            </a:r>
          </a:p>
        </p:txBody>
      </p:sp>
      <p:sp>
        <p:nvSpPr>
          <p:cNvPr id="15481" name="Text Box 121"/>
          <p:cNvSpPr txBox="1">
            <a:spLocks noChangeArrowheads="1"/>
          </p:cNvSpPr>
          <p:nvPr/>
        </p:nvSpPr>
        <p:spPr bwMode="auto">
          <a:xfrm>
            <a:off x="6884988" y="3411538"/>
            <a:ext cx="4762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2563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4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4" grpId="0"/>
      <p:bldP spid="15375" grpId="0"/>
      <p:bldP spid="154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Freeform 4"/>
          <p:cNvSpPr>
            <a:spLocks/>
          </p:cNvSpPr>
          <p:nvPr/>
        </p:nvSpPr>
        <p:spPr bwMode="auto">
          <a:xfrm rot="5400000">
            <a:off x="962025" y="1714500"/>
            <a:ext cx="1743075" cy="1743075"/>
          </a:xfrm>
          <a:custGeom>
            <a:avLst/>
            <a:gdLst>
              <a:gd name="T0" fmla="*/ 0 w 1998"/>
              <a:gd name="T1" fmla="*/ 0 h 1998"/>
              <a:gd name="T2" fmla="*/ 1992 w 1998"/>
              <a:gd name="T3" fmla="*/ 0 h 1998"/>
              <a:gd name="T4" fmla="*/ 1500 w 1998"/>
              <a:gd name="T5" fmla="*/ 504 h 1998"/>
              <a:gd name="T6" fmla="*/ 1500 w 1998"/>
              <a:gd name="T7" fmla="*/ 1494 h 1998"/>
              <a:gd name="T8" fmla="*/ 1998 w 1998"/>
              <a:gd name="T9" fmla="*/ 1998 h 1998"/>
              <a:gd name="T10" fmla="*/ 6 w 1998"/>
              <a:gd name="T11" fmla="*/ 1998 h 1998"/>
              <a:gd name="T12" fmla="*/ 504 w 1998"/>
              <a:gd name="T13" fmla="*/ 1494 h 1998"/>
              <a:gd name="T14" fmla="*/ 498 w 1998"/>
              <a:gd name="T15" fmla="*/ 504 h 1998"/>
              <a:gd name="T16" fmla="*/ 0 w 1998"/>
              <a:gd name="T17" fmla="*/ 0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98" h="1998">
                <a:moveTo>
                  <a:pt x="0" y="0"/>
                </a:moveTo>
                <a:lnTo>
                  <a:pt x="1992" y="0"/>
                </a:lnTo>
                <a:lnTo>
                  <a:pt x="1500" y="504"/>
                </a:lnTo>
                <a:lnTo>
                  <a:pt x="1500" y="1494"/>
                </a:lnTo>
                <a:lnTo>
                  <a:pt x="1998" y="1998"/>
                </a:lnTo>
                <a:lnTo>
                  <a:pt x="6" y="1998"/>
                </a:lnTo>
                <a:lnTo>
                  <a:pt x="504" y="1494"/>
                </a:lnTo>
                <a:lnTo>
                  <a:pt x="498" y="504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C3BDE1">
                  <a:gamma/>
                  <a:shade val="46275"/>
                  <a:invGamma/>
                </a:srgbClr>
              </a:gs>
              <a:gs pos="50000">
                <a:srgbClr val="C3BDE1"/>
              </a:gs>
              <a:gs pos="100000">
                <a:srgbClr val="C3BDE1">
                  <a:gamma/>
                  <a:shade val="46275"/>
                  <a:invGamma/>
                </a:srgbClr>
              </a:gs>
            </a:gsLst>
            <a:lin ang="18900000" scaled="1"/>
          </a:gradFill>
          <a:ln>
            <a:noFill/>
          </a:ln>
          <a:effectLst/>
          <a:scene3d>
            <a:camera prst="legacyObliqueTopRight">
              <a:rot lat="21299999" lon="0" rev="0"/>
            </a:camera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C3BDE1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NZ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510213" y="385763"/>
            <a:ext cx="3168650" cy="5334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/>
              <a:t>Plans and Elevations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076950" y="1466850"/>
            <a:ext cx="2457450" cy="1541463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Decide which of the views below is either a </a:t>
            </a:r>
            <a:r>
              <a:rPr lang="en-GB" altLang="en-US">
                <a:solidFill>
                  <a:srgbClr val="0000FF"/>
                </a:solidFill>
              </a:rPr>
              <a:t>plan</a:t>
            </a:r>
            <a:r>
              <a:rPr lang="en-GB" altLang="en-US"/>
              <a:t>, </a:t>
            </a:r>
            <a:r>
              <a:rPr lang="en-GB" altLang="en-US">
                <a:solidFill>
                  <a:srgbClr val="0000FF"/>
                </a:solidFill>
              </a:rPr>
              <a:t>front elevation</a:t>
            </a:r>
            <a:r>
              <a:rPr lang="en-GB" altLang="en-US"/>
              <a:t> or </a:t>
            </a:r>
            <a:r>
              <a:rPr lang="en-GB" altLang="en-US">
                <a:solidFill>
                  <a:srgbClr val="0000FF"/>
                </a:solidFill>
              </a:rPr>
              <a:t>side elevation</a:t>
            </a:r>
            <a:r>
              <a:rPr lang="en-GB" altLang="en-US"/>
              <a:t> of the object shown.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869950" y="3822700"/>
            <a:ext cx="178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Front Elevation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181350" y="2994025"/>
            <a:ext cx="178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Side Elevation</a:t>
            </a: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2357438" y="671513"/>
            <a:ext cx="23812" cy="623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749425" y="266700"/>
            <a:ext cx="1279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Plan View</a:t>
            </a:r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V="1">
            <a:off x="1600200" y="3238500"/>
            <a:ext cx="209550" cy="438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1262063" y="6238875"/>
            <a:ext cx="203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3333FF"/>
                </a:solidFill>
              </a:rPr>
              <a:t>Plan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3687763" y="6197600"/>
            <a:ext cx="203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3333FF"/>
                </a:solidFill>
              </a:rPr>
              <a:t>Side Elevation</a:t>
            </a:r>
          </a:p>
        </p:txBody>
      </p:sp>
      <p:grpSp>
        <p:nvGrpSpPr>
          <p:cNvPr id="16400" name="Group 16"/>
          <p:cNvGrpSpPr>
            <a:grpSpLocks/>
          </p:cNvGrpSpPr>
          <p:nvPr/>
        </p:nvGrpSpPr>
        <p:grpSpPr bwMode="auto">
          <a:xfrm>
            <a:off x="0" y="0"/>
            <a:ext cx="9144000" cy="114300"/>
            <a:chOff x="1853" y="2658"/>
            <a:chExt cx="5184" cy="72"/>
          </a:xfrm>
        </p:grpSpPr>
        <p:grpSp>
          <p:nvGrpSpPr>
            <p:cNvPr id="16401" name="Group 17"/>
            <p:cNvGrpSpPr>
              <a:grpSpLocks/>
            </p:cNvGrpSpPr>
            <p:nvPr/>
          </p:nvGrpSpPr>
          <p:grpSpPr bwMode="auto">
            <a:xfrm>
              <a:off x="1853" y="2658"/>
              <a:ext cx="2592" cy="72"/>
              <a:chOff x="1853" y="2658"/>
              <a:chExt cx="2592" cy="72"/>
            </a:xfrm>
          </p:grpSpPr>
          <p:sp>
            <p:nvSpPr>
              <p:cNvPr id="16402" name="Rectangle 18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6403" name="Rectangle 19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6404" name="Rectangle 20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6405" name="Rectangle 21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6406" name="Rectangle 22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6407" name="Rectangle 23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6408" name="Rectangle 24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6409" name="Rectangle 25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16410" name="Group 26"/>
            <p:cNvGrpSpPr>
              <a:grpSpLocks/>
            </p:cNvGrpSpPr>
            <p:nvPr/>
          </p:nvGrpSpPr>
          <p:grpSpPr bwMode="auto">
            <a:xfrm>
              <a:off x="4445" y="2658"/>
              <a:ext cx="2592" cy="72"/>
              <a:chOff x="1853" y="2658"/>
              <a:chExt cx="2592" cy="72"/>
            </a:xfrm>
          </p:grpSpPr>
          <p:sp>
            <p:nvSpPr>
              <p:cNvPr id="16411" name="Rectangle 27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6412" name="Rectangle 28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6413" name="Rectangle 29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6414" name="Rectangle 30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6415" name="Rectangle 31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6416" name="Rectangle 32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6417" name="Rectangle 33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6418" name="Rectangle 34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grpSp>
        <p:nvGrpSpPr>
          <p:cNvPr id="16419" name="Group 35"/>
          <p:cNvGrpSpPr>
            <a:grpSpLocks/>
          </p:cNvGrpSpPr>
          <p:nvPr/>
        </p:nvGrpSpPr>
        <p:grpSpPr bwMode="auto">
          <a:xfrm rot="10800000">
            <a:off x="26988" y="6743700"/>
            <a:ext cx="9144000" cy="114300"/>
            <a:chOff x="1853" y="2658"/>
            <a:chExt cx="5184" cy="72"/>
          </a:xfrm>
        </p:grpSpPr>
        <p:grpSp>
          <p:nvGrpSpPr>
            <p:cNvPr id="16420" name="Group 36"/>
            <p:cNvGrpSpPr>
              <a:grpSpLocks/>
            </p:cNvGrpSpPr>
            <p:nvPr/>
          </p:nvGrpSpPr>
          <p:grpSpPr bwMode="auto">
            <a:xfrm>
              <a:off x="1853" y="2658"/>
              <a:ext cx="2592" cy="72"/>
              <a:chOff x="1853" y="2658"/>
              <a:chExt cx="2592" cy="72"/>
            </a:xfrm>
          </p:grpSpPr>
          <p:sp>
            <p:nvSpPr>
              <p:cNvPr id="16421" name="Rectangle 37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6422" name="Rectangle 38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6423" name="Rectangle 39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6424" name="Rectangle 40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6425" name="Rectangle 41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6426" name="Rectangle 42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6427" name="Rectangle 43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6428" name="Rectangle 44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16429" name="Group 45"/>
            <p:cNvGrpSpPr>
              <a:grpSpLocks/>
            </p:cNvGrpSpPr>
            <p:nvPr/>
          </p:nvGrpSpPr>
          <p:grpSpPr bwMode="auto">
            <a:xfrm>
              <a:off x="4445" y="2658"/>
              <a:ext cx="2592" cy="72"/>
              <a:chOff x="1853" y="2658"/>
              <a:chExt cx="2592" cy="72"/>
            </a:xfrm>
          </p:grpSpPr>
          <p:sp>
            <p:nvSpPr>
              <p:cNvPr id="16430" name="Rectangle 46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6431" name="Rectangle 47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6432" name="Rectangle 48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6433" name="Rectangle 49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6434" name="Rectangle 50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6435" name="Rectangle 51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6436" name="Rectangle 52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6437" name="Rectangle 53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grpSp>
        <p:nvGrpSpPr>
          <p:cNvPr id="16438" name="Group 54"/>
          <p:cNvGrpSpPr>
            <a:grpSpLocks/>
          </p:cNvGrpSpPr>
          <p:nvPr/>
        </p:nvGrpSpPr>
        <p:grpSpPr bwMode="auto">
          <a:xfrm>
            <a:off x="9029700" y="114300"/>
            <a:ext cx="114300" cy="6629400"/>
            <a:chOff x="5688" y="72"/>
            <a:chExt cx="72" cy="4320"/>
          </a:xfrm>
        </p:grpSpPr>
        <p:sp>
          <p:nvSpPr>
            <p:cNvPr id="16439" name="Rectangle 55"/>
            <p:cNvSpPr>
              <a:spLocks noChangeArrowheads="1"/>
            </p:cNvSpPr>
            <p:nvPr/>
          </p:nvSpPr>
          <p:spPr bwMode="auto">
            <a:xfrm rot="5400000">
              <a:off x="5544" y="2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40" name="Rectangle 56"/>
            <p:cNvSpPr>
              <a:spLocks noChangeArrowheads="1"/>
            </p:cNvSpPr>
            <p:nvPr/>
          </p:nvSpPr>
          <p:spPr bwMode="auto">
            <a:xfrm rot="5400000">
              <a:off x="5544" y="5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41" name="Rectangle 57"/>
            <p:cNvSpPr>
              <a:spLocks noChangeArrowheads="1"/>
            </p:cNvSpPr>
            <p:nvPr/>
          </p:nvSpPr>
          <p:spPr bwMode="auto">
            <a:xfrm rot="5400000">
              <a:off x="5544" y="93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42" name="Rectangle 58"/>
            <p:cNvSpPr>
              <a:spLocks noChangeArrowheads="1"/>
            </p:cNvSpPr>
            <p:nvPr/>
          </p:nvSpPr>
          <p:spPr bwMode="auto">
            <a:xfrm rot="5400000">
              <a:off x="5544" y="129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43" name="Rectangle 59"/>
            <p:cNvSpPr>
              <a:spLocks noChangeArrowheads="1"/>
            </p:cNvSpPr>
            <p:nvPr/>
          </p:nvSpPr>
          <p:spPr bwMode="auto">
            <a:xfrm rot="5400000">
              <a:off x="5544" y="165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44" name="Rectangle 60"/>
            <p:cNvSpPr>
              <a:spLocks noChangeArrowheads="1"/>
            </p:cNvSpPr>
            <p:nvPr/>
          </p:nvSpPr>
          <p:spPr bwMode="auto">
            <a:xfrm rot="5400000">
              <a:off x="5544" y="201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45" name="Rectangle 61"/>
            <p:cNvSpPr>
              <a:spLocks noChangeArrowheads="1"/>
            </p:cNvSpPr>
            <p:nvPr/>
          </p:nvSpPr>
          <p:spPr bwMode="auto">
            <a:xfrm rot="5400000">
              <a:off x="5544" y="237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46" name="Rectangle 62"/>
            <p:cNvSpPr>
              <a:spLocks noChangeArrowheads="1"/>
            </p:cNvSpPr>
            <p:nvPr/>
          </p:nvSpPr>
          <p:spPr bwMode="auto">
            <a:xfrm rot="5400000">
              <a:off x="5544" y="273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47" name="Rectangle 63"/>
            <p:cNvSpPr>
              <a:spLocks noChangeArrowheads="1"/>
            </p:cNvSpPr>
            <p:nvPr/>
          </p:nvSpPr>
          <p:spPr bwMode="auto">
            <a:xfrm rot="5400000">
              <a:off x="5544" y="309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48" name="Rectangle 64"/>
            <p:cNvSpPr>
              <a:spLocks noChangeArrowheads="1"/>
            </p:cNvSpPr>
            <p:nvPr/>
          </p:nvSpPr>
          <p:spPr bwMode="auto">
            <a:xfrm rot="5400000">
              <a:off x="5544" y="345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49" name="Rectangle 65"/>
            <p:cNvSpPr>
              <a:spLocks noChangeArrowheads="1"/>
            </p:cNvSpPr>
            <p:nvPr/>
          </p:nvSpPr>
          <p:spPr bwMode="auto">
            <a:xfrm rot="5400000">
              <a:off x="5544" y="38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50" name="Rectangle 66"/>
            <p:cNvSpPr>
              <a:spLocks noChangeArrowheads="1"/>
            </p:cNvSpPr>
            <p:nvPr/>
          </p:nvSpPr>
          <p:spPr bwMode="auto">
            <a:xfrm rot="5400000">
              <a:off x="5544" y="41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16451" name="Group 67"/>
          <p:cNvGrpSpPr>
            <a:grpSpLocks/>
          </p:cNvGrpSpPr>
          <p:nvPr/>
        </p:nvGrpSpPr>
        <p:grpSpPr bwMode="auto">
          <a:xfrm>
            <a:off x="-30163" y="114300"/>
            <a:ext cx="114301" cy="6629400"/>
            <a:chOff x="5688" y="72"/>
            <a:chExt cx="72" cy="4320"/>
          </a:xfrm>
        </p:grpSpPr>
        <p:sp>
          <p:nvSpPr>
            <p:cNvPr id="16452" name="Rectangle 68"/>
            <p:cNvSpPr>
              <a:spLocks noChangeArrowheads="1"/>
            </p:cNvSpPr>
            <p:nvPr/>
          </p:nvSpPr>
          <p:spPr bwMode="auto">
            <a:xfrm rot="5400000">
              <a:off x="5544" y="2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53" name="Rectangle 69"/>
            <p:cNvSpPr>
              <a:spLocks noChangeArrowheads="1"/>
            </p:cNvSpPr>
            <p:nvPr/>
          </p:nvSpPr>
          <p:spPr bwMode="auto">
            <a:xfrm rot="5400000">
              <a:off x="5544" y="5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54" name="Rectangle 70"/>
            <p:cNvSpPr>
              <a:spLocks noChangeArrowheads="1"/>
            </p:cNvSpPr>
            <p:nvPr/>
          </p:nvSpPr>
          <p:spPr bwMode="auto">
            <a:xfrm rot="5400000">
              <a:off x="5544" y="93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55" name="Rectangle 71"/>
            <p:cNvSpPr>
              <a:spLocks noChangeArrowheads="1"/>
            </p:cNvSpPr>
            <p:nvPr/>
          </p:nvSpPr>
          <p:spPr bwMode="auto">
            <a:xfrm rot="5400000">
              <a:off x="5544" y="129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56" name="Rectangle 72"/>
            <p:cNvSpPr>
              <a:spLocks noChangeArrowheads="1"/>
            </p:cNvSpPr>
            <p:nvPr/>
          </p:nvSpPr>
          <p:spPr bwMode="auto">
            <a:xfrm rot="5400000">
              <a:off x="5544" y="165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57" name="Rectangle 73"/>
            <p:cNvSpPr>
              <a:spLocks noChangeArrowheads="1"/>
            </p:cNvSpPr>
            <p:nvPr/>
          </p:nvSpPr>
          <p:spPr bwMode="auto">
            <a:xfrm rot="5400000">
              <a:off x="5544" y="201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58" name="Rectangle 74"/>
            <p:cNvSpPr>
              <a:spLocks noChangeArrowheads="1"/>
            </p:cNvSpPr>
            <p:nvPr/>
          </p:nvSpPr>
          <p:spPr bwMode="auto">
            <a:xfrm rot="5400000">
              <a:off x="5544" y="237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59" name="Rectangle 75"/>
            <p:cNvSpPr>
              <a:spLocks noChangeArrowheads="1"/>
            </p:cNvSpPr>
            <p:nvPr/>
          </p:nvSpPr>
          <p:spPr bwMode="auto">
            <a:xfrm rot="5400000">
              <a:off x="5544" y="273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60" name="Rectangle 76"/>
            <p:cNvSpPr>
              <a:spLocks noChangeArrowheads="1"/>
            </p:cNvSpPr>
            <p:nvPr/>
          </p:nvSpPr>
          <p:spPr bwMode="auto">
            <a:xfrm rot="5400000">
              <a:off x="5544" y="309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61" name="Rectangle 77"/>
            <p:cNvSpPr>
              <a:spLocks noChangeArrowheads="1"/>
            </p:cNvSpPr>
            <p:nvPr/>
          </p:nvSpPr>
          <p:spPr bwMode="auto">
            <a:xfrm rot="5400000">
              <a:off x="5544" y="345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62" name="Rectangle 78"/>
            <p:cNvSpPr>
              <a:spLocks noChangeArrowheads="1"/>
            </p:cNvSpPr>
            <p:nvPr/>
          </p:nvSpPr>
          <p:spPr bwMode="auto">
            <a:xfrm rot="5400000">
              <a:off x="5544" y="38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63" name="Rectangle 79"/>
            <p:cNvSpPr>
              <a:spLocks noChangeArrowheads="1"/>
            </p:cNvSpPr>
            <p:nvPr/>
          </p:nvSpPr>
          <p:spPr bwMode="auto">
            <a:xfrm rot="5400000">
              <a:off x="5544" y="41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16464" name="Text Box 80"/>
          <p:cNvSpPr txBox="1">
            <a:spLocks noChangeArrowheads="1"/>
          </p:cNvSpPr>
          <p:nvPr/>
        </p:nvSpPr>
        <p:spPr bwMode="auto">
          <a:xfrm>
            <a:off x="6208713" y="6203950"/>
            <a:ext cx="203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3333FF"/>
                </a:solidFill>
              </a:rPr>
              <a:t>Front Elevation</a:t>
            </a:r>
          </a:p>
        </p:txBody>
      </p:sp>
      <p:sp>
        <p:nvSpPr>
          <p:cNvPr id="16474" name="Line 90"/>
          <p:cNvSpPr>
            <a:spLocks noChangeShapeType="1"/>
          </p:cNvSpPr>
          <p:nvPr/>
        </p:nvSpPr>
        <p:spPr bwMode="auto">
          <a:xfrm flipH="1" flipV="1">
            <a:off x="3524250" y="2705100"/>
            <a:ext cx="819150" cy="95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6475" name="Freeform 91"/>
          <p:cNvSpPr>
            <a:spLocks/>
          </p:cNvSpPr>
          <p:nvPr/>
        </p:nvSpPr>
        <p:spPr bwMode="auto">
          <a:xfrm>
            <a:off x="6283325" y="4330700"/>
            <a:ext cx="1743075" cy="1743075"/>
          </a:xfrm>
          <a:custGeom>
            <a:avLst/>
            <a:gdLst>
              <a:gd name="T0" fmla="*/ 1098 w 1098"/>
              <a:gd name="T1" fmla="*/ 0 h 1098"/>
              <a:gd name="T2" fmla="*/ 1098 w 1098"/>
              <a:gd name="T3" fmla="*/ 1095 h 1098"/>
              <a:gd name="T4" fmla="*/ 821 w 1098"/>
              <a:gd name="T5" fmla="*/ 824 h 1098"/>
              <a:gd name="T6" fmla="*/ 277 w 1098"/>
              <a:gd name="T7" fmla="*/ 824 h 1098"/>
              <a:gd name="T8" fmla="*/ 0 w 1098"/>
              <a:gd name="T9" fmla="*/ 1098 h 1098"/>
              <a:gd name="T10" fmla="*/ 0 w 1098"/>
              <a:gd name="T11" fmla="*/ 3 h 1098"/>
              <a:gd name="T12" fmla="*/ 278 w 1098"/>
              <a:gd name="T13" fmla="*/ 272 h 1098"/>
              <a:gd name="T14" fmla="*/ 815 w 1098"/>
              <a:gd name="T15" fmla="*/ 272 h 1098"/>
              <a:gd name="T16" fmla="*/ 1098 w 1098"/>
              <a:gd name="T17" fmla="*/ 0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8" h="1098">
                <a:moveTo>
                  <a:pt x="1098" y="0"/>
                </a:moveTo>
                <a:lnTo>
                  <a:pt x="1098" y="1095"/>
                </a:lnTo>
                <a:lnTo>
                  <a:pt x="821" y="824"/>
                </a:lnTo>
                <a:lnTo>
                  <a:pt x="277" y="824"/>
                </a:lnTo>
                <a:lnTo>
                  <a:pt x="0" y="1098"/>
                </a:lnTo>
                <a:lnTo>
                  <a:pt x="0" y="3"/>
                </a:lnTo>
                <a:lnTo>
                  <a:pt x="278" y="272"/>
                </a:lnTo>
                <a:lnTo>
                  <a:pt x="815" y="272"/>
                </a:lnTo>
                <a:lnTo>
                  <a:pt x="1098" y="0"/>
                </a:lnTo>
                <a:close/>
              </a:path>
            </a:pathLst>
          </a:custGeom>
          <a:noFill/>
          <a:ln w="31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3BDE1">
                        <a:gamma/>
                        <a:shade val="46275"/>
                        <a:invGamma/>
                      </a:srgbClr>
                    </a:gs>
                    <a:gs pos="50000">
                      <a:srgbClr val="C3BDE1"/>
                    </a:gs>
                    <a:gs pos="100000">
                      <a:srgbClr val="C3BDE1">
                        <a:gamma/>
                        <a:shade val="46275"/>
                        <a:invGamma/>
                      </a:srgbClr>
                    </a:gs>
                  </a:gsLst>
                  <a:lin ang="189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6476" name="Rectangle 92"/>
          <p:cNvSpPr>
            <a:spLocks noChangeArrowheads="1"/>
          </p:cNvSpPr>
          <p:nvPr/>
        </p:nvSpPr>
        <p:spPr bwMode="auto">
          <a:xfrm>
            <a:off x="800100" y="4457700"/>
            <a:ext cx="1752600" cy="161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479" name="Line 95"/>
          <p:cNvSpPr>
            <a:spLocks noChangeShapeType="1"/>
          </p:cNvSpPr>
          <p:nvPr/>
        </p:nvSpPr>
        <p:spPr bwMode="auto">
          <a:xfrm>
            <a:off x="1244600" y="4451350"/>
            <a:ext cx="0" cy="161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6480" name="Line 96"/>
          <p:cNvSpPr>
            <a:spLocks noChangeShapeType="1"/>
          </p:cNvSpPr>
          <p:nvPr/>
        </p:nvSpPr>
        <p:spPr bwMode="auto">
          <a:xfrm>
            <a:off x="2095500" y="4457700"/>
            <a:ext cx="0" cy="161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6481" name="Rectangle 97"/>
          <p:cNvSpPr>
            <a:spLocks noChangeArrowheads="1"/>
          </p:cNvSpPr>
          <p:nvPr/>
        </p:nvSpPr>
        <p:spPr bwMode="auto">
          <a:xfrm>
            <a:off x="3676650" y="4362450"/>
            <a:ext cx="1600200" cy="1714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483" name="Text Box 99"/>
          <p:cNvSpPr txBox="1">
            <a:spLocks noChangeArrowheads="1"/>
          </p:cNvSpPr>
          <p:nvPr/>
        </p:nvSpPr>
        <p:spPr bwMode="auto">
          <a:xfrm>
            <a:off x="234950" y="4897438"/>
            <a:ext cx="4762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A</a:t>
            </a:r>
          </a:p>
        </p:txBody>
      </p:sp>
      <p:sp>
        <p:nvSpPr>
          <p:cNvPr id="16484" name="Text Box 100"/>
          <p:cNvSpPr txBox="1">
            <a:spLocks noChangeArrowheads="1"/>
          </p:cNvSpPr>
          <p:nvPr/>
        </p:nvSpPr>
        <p:spPr bwMode="auto">
          <a:xfrm>
            <a:off x="4216400" y="3925888"/>
            <a:ext cx="4762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B</a:t>
            </a:r>
          </a:p>
        </p:txBody>
      </p:sp>
      <p:sp>
        <p:nvSpPr>
          <p:cNvPr id="16485" name="Text Box 101"/>
          <p:cNvSpPr txBox="1">
            <a:spLocks noChangeArrowheads="1"/>
          </p:cNvSpPr>
          <p:nvPr/>
        </p:nvSpPr>
        <p:spPr bwMode="auto">
          <a:xfrm>
            <a:off x="6923088" y="4116388"/>
            <a:ext cx="4762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46327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4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8" grpId="0"/>
      <p:bldP spid="16399" grpId="0"/>
      <p:bldP spid="164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Success Criteria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1043608" y="5589240"/>
            <a:ext cx="1080120" cy="1152128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Smiley Face 6"/>
          <p:cNvSpPr/>
          <p:nvPr/>
        </p:nvSpPr>
        <p:spPr>
          <a:xfrm>
            <a:off x="3788599" y="5635961"/>
            <a:ext cx="1080120" cy="1152128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Smiley Face 7"/>
          <p:cNvSpPr/>
          <p:nvPr/>
        </p:nvSpPr>
        <p:spPr>
          <a:xfrm>
            <a:off x="6685993" y="5589240"/>
            <a:ext cx="1080120" cy="1152128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1" name="Picture 2" descr="C:\Users\pgarnett\AppData\Local\Microsoft\Windows\Temporary Internet Files\Content.IE5\WBUM89UW\MC9003116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396" y="4911675"/>
            <a:ext cx="915314" cy="63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pgarnett\AppData\Local\Microsoft\Windows\Temporary Internet Files\Content.IE5\A1WZYC2M\MC90038258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468" y="4749509"/>
            <a:ext cx="793102" cy="793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pgarnett\AppData\Local\Microsoft\Windows\Temporary Internet Files\Content.IE5\QMWU7UXH\MP90041008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30" y="4707245"/>
            <a:ext cx="1316959" cy="87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323528" y="1628800"/>
            <a:ext cx="4413042" cy="23042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draw a plan view</a:t>
            </a:r>
          </a:p>
          <a:p>
            <a:r>
              <a:rPr lang="en-NZ" dirty="0" smtClean="0"/>
              <a:t>I can draw a side view</a:t>
            </a:r>
          </a:p>
          <a:p>
            <a:r>
              <a:rPr lang="en-NZ" dirty="0" smtClean="0"/>
              <a:t>I can draw a front view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  <p:sp>
        <p:nvSpPr>
          <p:cNvPr id="2" name="TextBox 1"/>
          <p:cNvSpPr txBox="1"/>
          <p:nvPr/>
        </p:nvSpPr>
        <p:spPr>
          <a:xfrm>
            <a:off x="4340019" y="1916832"/>
            <a:ext cx="5103881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500" b="1" dirty="0" smtClean="0">
                <a:solidFill>
                  <a:srgbClr val="7030A0"/>
                </a:solidFill>
              </a:rPr>
              <a:t>10 ticks level 5 pack 6 page 31 – 32</a:t>
            </a:r>
          </a:p>
          <a:p>
            <a:r>
              <a:rPr lang="en-NZ" sz="2500" b="1" dirty="0" smtClean="0">
                <a:solidFill>
                  <a:srgbClr val="7030A0"/>
                </a:solidFill>
              </a:rPr>
              <a:t>or</a:t>
            </a:r>
          </a:p>
          <a:p>
            <a:r>
              <a:rPr lang="en-NZ" sz="2500" b="1" dirty="0" smtClean="0">
                <a:solidFill>
                  <a:srgbClr val="7030A0"/>
                </a:solidFill>
              </a:rPr>
              <a:t>10 Ticks level 6 pack 2 page 40-42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7928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83768" y="5980837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No calculators</a:t>
            </a:r>
            <a:endParaRPr lang="en-GB" sz="32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3" t="18077" r="45831" b="35000"/>
          <a:stretch/>
        </p:blipFill>
        <p:spPr bwMode="auto">
          <a:xfrm>
            <a:off x="971600" y="1268760"/>
            <a:ext cx="6952903" cy="446449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116632"/>
            <a:ext cx="8892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Maddison came with some </a:t>
            </a:r>
            <a:r>
              <a:rPr lang="en-GB" sz="2400" dirty="0" err="1" smtClean="0"/>
              <a:t>twink</a:t>
            </a:r>
            <a:r>
              <a:rPr lang="en-GB" sz="2400" dirty="0" smtClean="0"/>
              <a:t> and filled in all the missing numbers. What did the sums look like then?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76175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8560" y="404664"/>
            <a:ext cx="53449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Three Dimensions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3528" y="2780928"/>
            <a:ext cx="8229600" cy="23042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draw a plan view</a:t>
            </a:r>
          </a:p>
          <a:p>
            <a:r>
              <a:rPr lang="en-NZ" dirty="0" smtClean="0"/>
              <a:t>I can draw a side view</a:t>
            </a:r>
          </a:p>
          <a:p>
            <a:r>
              <a:rPr lang="en-NZ" dirty="0" smtClean="0"/>
              <a:t>I can draw a front view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23528" y="1698903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40152" y="1793339"/>
            <a:ext cx="2133600" cy="365125"/>
          </a:xfrm>
        </p:spPr>
        <p:txBody>
          <a:bodyPr/>
          <a:lstStyle/>
          <a:p>
            <a:fld id="{D0B17858-06C0-4D4A-B2A7-737B290B0F46}" type="datetime1">
              <a:rPr lang="en-NZ" sz="2200" b="1" smtClean="0">
                <a:solidFill>
                  <a:schemeClr val="tx1"/>
                </a:solidFill>
              </a:rPr>
              <a:t>6/05/2014</a:t>
            </a:fld>
            <a:endParaRPr lang="en-NZ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78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0" name="Rectangle 1902"/>
          <p:cNvSpPr>
            <a:spLocks noChangeArrowheads="1"/>
          </p:cNvSpPr>
          <p:nvPr/>
        </p:nvSpPr>
        <p:spPr bwMode="auto">
          <a:xfrm>
            <a:off x="0" y="0"/>
            <a:ext cx="9144000" cy="138113"/>
          </a:xfrm>
          <a:prstGeom prst="rect">
            <a:avLst/>
          </a:prstGeom>
          <a:gradFill rotWithShape="1">
            <a:gsLst>
              <a:gs pos="0">
                <a:srgbClr val="FEC4B2">
                  <a:gamma/>
                  <a:shade val="46275"/>
                  <a:invGamma/>
                </a:srgbClr>
              </a:gs>
              <a:gs pos="50000">
                <a:srgbClr val="FEC4B2"/>
              </a:gs>
              <a:gs pos="100000">
                <a:srgbClr val="FEC4B2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9081" name="Group 1913"/>
          <p:cNvGrpSpPr>
            <a:grpSpLocks/>
          </p:cNvGrpSpPr>
          <p:nvPr/>
        </p:nvGrpSpPr>
        <p:grpSpPr bwMode="auto">
          <a:xfrm>
            <a:off x="400050" y="571500"/>
            <a:ext cx="5160963" cy="4217988"/>
            <a:chOff x="252" y="360"/>
            <a:chExt cx="3251" cy="2657"/>
          </a:xfrm>
        </p:grpSpPr>
        <p:grpSp>
          <p:nvGrpSpPr>
            <p:cNvPr id="9065" name="Group 1897"/>
            <p:cNvGrpSpPr>
              <a:grpSpLocks/>
            </p:cNvGrpSpPr>
            <p:nvPr/>
          </p:nvGrpSpPr>
          <p:grpSpPr bwMode="auto">
            <a:xfrm>
              <a:off x="2081" y="1225"/>
              <a:ext cx="1422" cy="1792"/>
              <a:chOff x="2099" y="1052"/>
              <a:chExt cx="1422" cy="1792"/>
            </a:xfrm>
          </p:grpSpPr>
          <p:sp>
            <p:nvSpPr>
              <p:cNvPr id="8990" name="Freeform 1822"/>
              <p:cNvSpPr>
                <a:spLocks/>
              </p:cNvSpPr>
              <p:nvPr/>
            </p:nvSpPr>
            <p:spPr bwMode="auto">
              <a:xfrm>
                <a:off x="2360" y="2562"/>
                <a:ext cx="517" cy="281"/>
              </a:xfrm>
              <a:custGeom>
                <a:avLst/>
                <a:gdLst>
                  <a:gd name="T0" fmla="*/ 830 w 830"/>
                  <a:gd name="T1" fmla="*/ 452 h 452"/>
                  <a:gd name="T2" fmla="*/ 0 w 830"/>
                  <a:gd name="T3" fmla="*/ 0 h 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30" h="452">
                    <a:moveTo>
                      <a:pt x="830" y="452"/>
                    </a:moveTo>
                    <a:lnTo>
                      <a:pt x="0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8991" name="Freeform 1823"/>
              <p:cNvSpPr>
                <a:spLocks/>
              </p:cNvSpPr>
              <p:nvPr/>
            </p:nvSpPr>
            <p:spPr bwMode="auto">
              <a:xfrm>
                <a:off x="2876" y="2502"/>
                <a:ext cx="644" cy="342"/>
              </a:xfrm>
              <a:custGeom>
                <a:avLst/>
                <a:gdLst>
                  <a:gd name="T0" fmla="*/ 0 w 1035"/>
                  <a:gd name="T1" fmla="*/ 549 h 549"/>
                  <a:gd name="T2" fmla="*/ 1035 w 1035"/>
                  <a:gd name="T3" fmla="*/ 0 h 5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35" h="549">
                    <a:moveTo>
                      <a:pt x="0" y="549"/>
                    </a:moveTo>
                    <a:lnTo>
                      <a:pt x="1035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8992" name="Line 1824"/>
              <p:cNvSpPr>
                <a:spLocks noChangeShapeType="1"/>
              </p:cNvSpPr>
              <p:nvPr/>
            </p:nvSpPr>
            <p:spPr bwMode="auto">
              <a:xfrm flipV="1">
                <a:off x="2359" y="2153"/>
                <a:ext cx="0" cy="408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8993" name="Line 1825"/>
              <p:cNvSpPr>
                <a:spLocks noChangeShapeType="1"/>
              </p:cNvSpPr>
              <p:nvPr/>
            </p:nvSpPr>
            <p:spPr bwMode="auto">
              <a:xfrm flipV="1">
                <a:off x="2873" y="2422"/>
                <a:ext cx="1" cy="421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8994" name="Freeform 1826"/>
              <p:cNvSpPr>
                <a:spLocks/>
              </p:cNvSpPr>
              <p:nvPr/>
            </p:nvSpPr>
            <p:spPr bwMode="auto">
              <a:xfrm>
                <a:off x="2361" y="2155"/>
                <a:ext cx="513" cy="270"/>
              </a:xfrm>
              <a:custGeom>
                <a:avLst/>
                <a:gdLst>
                  <a:gd name="T0" fmla="*/ 0 w 825"/>
                  <a:gd name="T1" fmla="*/ 0 h 433"/>
                  <a:gd name="T2" fmla="*/ 825 w 825"/>
                  <a:gd name="T3" fmla="*/ 433 h 4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25" h="433">
                    <a:moveTo>
                      <a:pt x="0" y="0"/>
                    </a:moveTo>
                    <a:lnTo>
                      <a:pt x="825" y="433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8995" name="Line 1827"/>
              <p:cNvSpPr>
                <a:spLocks noChangeShapeType="1"/>
              </p:cNvSpPr>
              <p:nvPr/>
            </p:nvSpPr>
            <p:spPr bwMode="auto">
              <a:xfrm flipV="1">
                <a:off x="3520" y="2079"/>
                <a:ext cx="0" cy="423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8996" name="Freeform 1828"/>
              <p:cNvSpPr>
                <a:spLocks/>
              </p:cNvSpPr>
              <p:nvPr/>
            </p:nvSpPr>
            <p:spPr bwMode="auto">
              <a:xfrm>
                <a:off x="2874" y="2084"/>
                <a:ext cx="644" cy="341"/>
              </a:xfrm>
              <a:custGeom>
                <a:avLst/>
                <a:gdLst>
                  <a:gd name="T0" fmla="*/ 0 w 714"/>
                  <a:gd name="T1" fmla="*/ 406 h 406"/>
                  <a:gd name="T2" fmla="*/ 714 w 714"/>
                  <a:gd name="T3" fmla="*/ 0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14" h="406">
                    <a:moveTo>
                      <a:pt x="0" y="406"/>
                    </a:moveTo>
                    <a:lnTo>
                      <a:pt x="714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8997" name="Freeform 1829"/>
              <p:cNvSpPr>
                <a:spLocks/>
              </p:cNvSpPr>
              <p:nvPr/>
            </p:nvSpPr>
            <p:spPr bwMode="auto">
              <a:xfrm>
                <a:off x="2617" y="2015"/>
                <a:ext cx="257" cy="410"/>
              </a:xfrm>
              <a:custGeom>
                <a:avLst/>
                <a:gdLst>
                  <a:gd name="T0" fmla="*/ 286 w 286"/>
                  <a:gd name="T1" fmla="*/ 487 h 487"/>
                  <a:gd name="T2" fmla="*/ 0 w 286"/>
                  <a:gd name="T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86" h="487">
                    <a:moveTo>
                      <a:pt x="286" y="487"/>
                    </a:moveTo>
                    <a:lnTo>
                      <a:pt x="0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8998" name="Freeform 1830"/>
              <p:cNvSpPr>
                <a:spLocks/>
              </p:cNvSpPr>
              <p:nvPr/>
            </p:nvSpPr>
            <p:spPr bwMode="auto">
              <a:xfrm>
                <a:off x="2360" y="2013"/>
                <a:ext cx="257" cy="140"/>
              </a:xfrm>
              <a:custGeom>
                <a:avLst/>
                <a:gdLst>
                  <a:gd name="T0" fmla="*/ 0 w 412"/>
                  <a:gd name="T1" fmla="*/ 226 h 226"/>
                  <a:gd name="T2" fmla="*/ 412 w 412"/>
                  <a:gd name="T3" fmla="*/ 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12" h="226">
                    <a:moveTo>
                      <a:pt x="0" y="226"/>
                    </a:moveTo>
                    <a:lnTo>
                      <a:pt x="412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8999" name="Freeform 1831"/>
              <p:cNvSpPr>
                <a:spLocks/>
              </p:cNvSpPr>
              <p:nvPr/>
            </p:nvSpPr>
            <p:spPr bwMode="auto">
              <a:xfrm>
                <a:off x="3257" y="1672"/>
                <a:ext cx="261" cy="405"/>
              </a:xfrm>
              <a:custGeom>
                <a:avLst/>
                <a:gdLst>
                  <a:gd name="T0" fmla="*/ 378 w 378"/>
                  <a:gd name="T1" fmla="*/ 627 h 627"/>
                  <a:gd name="T2" fmla="*/ 0 w 378"/>
                  <a:gd name="T3" fmla="*/ 0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78" h="627">
                    <a:moveTo>
                      <a:pt x="378" y="627"/>
                    </a:moveTo>
                    <a:lnTo>
                      <a:pt x="0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9000" name="Freeform 1832"/>
              <p:cNvSpPr>
                <a:spLocks/>
              </p:cNvSpPr>
              <p:nvPr/>
            </p:nvSpPr>
            <p:spPr bwMode="auto">
              <a:xfrm>
                <a:off x="2613" y="1674"/>
                <a:ext cx="639" cy="341"/>
              </a:xfrm>
              <a:custGeom>
                <a:avLst/>
                <a:gdLst>
                  <a:gd name="T0" fmla="*/ 0 w 922"/>
                  <a:gd name="T1" fmla="*/ 528 h 528"/>
                  <a:gd name="T2" fmla="*/ 922 w 922"/>
                  <a:gd name="T3" fmla="*/ 0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22" h="528">
                    <a:moveTo>
                      <a:pt x="0" y="528"/>
                    </a:moveTo>
                    <a:lnTo>
                      <a:pt x="922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9001" name="Freeform 1833"/>
              <p:cNvSpPr>
                <a:spLocks/>
              </p:cNvSpPr>
              <p:nvPr/>
            </p:nvSpPr>
            <p:spPr bwMode="auto">
              <a:xfrm>
                <a:off x="2099" y="1874"/>
                <a:ext cx="390" cy="210"/>
              </a:xfrm>
              <a:custGeom>
                <a:avLst/>
                <a:gdLst>
                  <a:gd name="T0" fmla="*/ 626 w 626"/>
                  <a:gd name="T1" fmla="*/ 338 h 338"/>
                  <a:gd name="T2" fmla="*/ 0 w 626"/>
                  <a:gd name="T3" fmla="*/ 0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26" h="338">
                    <a:moveTo>
                      <a:pt x="626" y="338"/>
                    </a:moveTo>
                    <a:lnTo>
                      <a:pt x="0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9002" name="Line 1834"/>
              <p:cNvSpPr>
                <a:spLocks noChangeShapeType="1"/>
              </p:cNvSpPr>
              <p:nvPr/>
            </p:nvSpPr>
            <p:spPr bwMode="auto">
              <a:xfrm flipH="1" flipV="1">
                <a:off x="2365" y="1739"/>
                <a:ext cx="378" cy="211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9003" name="Freeform 1835"/>
              <p:cNvSpPr>
                <a:spLocks/>
              </p:cNvSpPr>
              <p:nvPr/>
            </p:nvSpPr>
            <p:spPr bwMode="auto">
              <a:xfrm>
                <a:off x="2361" y="1054"/>
                <a:ext cx="2" cy="963"/>
              </a:xfrm>
              <a:custGeom>
                <a:avLst/>
                <a:gdLst>
                  <a:gd name="T0" fmla="*/ 3 w 3"/>
                  <a:gd name="T1" fmla="*/ 1547 h 1547"/>
                  <a:gd name="T2" fmla="*/ 0 w 3"/>
                  <a:gd name="T3" fmla="*/ 0 h 1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547">
                    <a:moveTo>
                      <a:pt x="3" y="1547"/>
                    </a:moveTo>
                    <a:lnTo>
                      <a:pt x="0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9004" name="Freeform 1836"/>
              <p:cNvSpPr>
                <a:spLocks/>
              </p:cNvSpPr>
              <p:nvPr/>
            </p:nvSpPr>
            <p:spPr bwMode="auto">
              <a:xfrm>
                <a:off x="2361" y="1534"/>
                <a:ext cx="129" cy="204"/>
              </a:xfrm>
              <a:custGeom>
                <a:avLst/>
                <a:gdLst>
                  <a:gd name="T0" fmla="*/ 0 w 207"/>
                  <a:gd name="T1" fmla="*/ 328 h 328"/>
                  <a:gd name="T2" fmla="*/ 207 w 207"/>
                  <a:gd name="T3" fmla="*/ 0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7" h="328">
                    <a:moveTo>
                      <a:pt x="0" y="328"/>
                    </a:moveTo>
                    <a:lnTo>
                      <a:pt x="207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9005" name="Line 1837"/>
              <p:cNvSpPr>
                <a:spLocks noChangeShapeType="1"/>
              </p:cNvSpPr>
              <p:nvPr/>
            </p:nvSpPr>
            <p:spPr bwMode="auto">
              <a:xfrm>
                <a:off x="2489" y="1530"/>
                <a:ext cx="506" cy="28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9006" name="Freeform 1838"/>
              <p:cNvSpPr>
                <a:spLocks/>
              </p:cNvSpPr>
              <p:nvPr/>
            </p:nvSpPr>
            <p:spPr bwMode="auto">
              <a:xfrm>
                <a:off x="2363" y="1323"/>
                <a:ext cx="256" cy="136"/>
              </a:xfrm>
              <a:custGeom>
                <a:avLst/>
                <a:gdLst>
                  <a:gd name="T0" fmla="*/ 0 w 284"/>
                  <a:gd name="T1" fmla="*/ 162 h 162"/>
                  <a:gd name="T2" fmla="*/ 284 w 284"/>
                  <a:gd name="T3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84" h="162">
                    <a:moveTo>
                      <a:pt x="0" y="162"/>
                    </a:moveTo>
                    <a:lnTo>
                      <a:pt x="284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9007" name="Freeform 1839"/>
              <p:cNvSpPr>
                <a:spLocks/>
              </p:cNvSpPr>
              <p:nvPr/>
            </p:nvSpPr>
            <p:spPr bwMode="auto">
              <a:xfrm>
                <a:off x="2617" y="1325"/>
                <a:ext cx="2" cy="277"/>
              </a:xfrm>
              <a:custGeom>
                <a:avLst/>
                <a:gdLst>
                  <a:gd name="T0" fmla="*/ 0 w 1"/>
                  <a:gd name="T1" fmla="*/ 0 h 330"/>
                  <a:gd name="T2" fmla="*/ 0 w 1"/>
                  <a:gd name="T3" fmla="*/ 33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30">
                    <a:moveTo>
                      <a:pt x="0" y="0"/>
                    </a:moveTo>
                    <a:lnTo>
                      <a:pt x="0" y="33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9008" name="Freeform 1840"/>
              <p:cNvSpPr>
                <a:spLocks/>
              </p:cNvSpPr>
              <p:nvPr/>
            </p:nvSpPr>
            <p:spPr bwMode="auto">
              <a:xfrm>
                <a:off x="2362" y="1052"/>
                <a:ext cx="255" cy="271"/>
              </a:xfrm>
              <a:custGeom>
                <a:avLst/>
                <a:gdLst>
                  <a:gd name="T0" fmla="*/ 284 w 284"/>
                  <a:gd name="T1" fmla="*/ 322 h 322"/>
                  <a:gd name="T2" fmla="*/ 0 w 284"/>
                  <a:gd name="T3" fmla="*/ 0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84" h="322">
                    <a:moveTo>
                      <a:pt x="284" y="322"/>
                    </a:moveTo>
                    <a:lnTo>
                      <a:pt x="0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9009" name="Line 1841"/>
              <p:cNvSpPr>
                <a:spLocks noChangeShapeType="1"/>
              </p:cNvSpPr>
              <p:nvPr/>
            </p:nvSpPr>
            <p:spPr bwMode="auto">
              <a:xfrm flipH="1" flipV="1">
                <a:off x="2106" y="1320"/>
                <a:ext cx="252" cy="139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9010" name="Freeform 1842"/>
              <p:cNvSpPr>
                <a:spLocks/>
              </p:cNvSpPr>
              <p:nvPr/>
            </p:nvSpPr>
            <p:spPr bwMode="auto">
              <a:xfrm>
                <a:off x="2105" y="1053"/>
                <a:ext cx="256" cy="265"/>
              </a:xfrm>
              <a:custGeom>
                <a:avLst/>
                <a:gdLst>
                  <a:gd name="T0" fmla="*/ 0 w 284"/>
                  <a:gd name="T1" fmla="*/ 315 h 315"/>
                  <a:gd name="T2" fmla="*/ 284 w 284"/>
                  <a:gd name="T3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84" h="315">
                    <a:moveTo>
                      <a:pt x="0" y="315"/>
                    </a:moveTo>
                    <a:lnTo>
                      <a:pt x="284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9011" name="Freeform 1843"/>
              <p:cNvSpPr>
                <a:spLocks/>
              </p:cNvSpPr>
              <p:nvPr/>
            </p:nvSpPr>
            <p:spPr bwMode="auto">
              <a:xfrm>
                <a:off x="2100" y="1317"/>
                <a:ext cx="5" cy="556"/>
              </a:xfrm>
              <a:custGeom>
                <a:avLst/>
                <a:gdLst>
                  <a:gd name="T0" fmla="*/ 0 w 9"/>
                  <a:gd name="T1" fmla="*/ 894 h 894"/>
                  <a:gd name="T2" fmla="*/ 9 w 9"/>
                  <a:gd name="T3" fmla="*/ 0 h 8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894">
                    <a:moveTo>
                      <a:pt x="0" y="894"/>
                    </a:moveTo>
                    <a:lnTo>
                      <a:pt x="9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9012" name="Freeform 1844" descr="Sand"/>
              <p:cNvSpPr>
                <a:spLocks/>
              </p:cNvSpPr>
              <p:nvPr/>
            </p:nvSpPr>
            <p:spPr bwMode="auto">
              <a:xfrm>
                <a:off x="2614" y="1668"/>
                <a:ext cx="906" cy="756"/>
              </a:xfrm>
              <a:custGeom>
                <a:avLst/>
                <a:gdLst>
                  <a:gd name="T0" fmla="*/ 0 w 1456"/>
                  <a:gd name="T1" fmla="*/ 553 h 1215"/>
                  <a:gd name="T2" fmla="*/ 1041 w 1456"/>
                  <a:gd name="T3" fmla="*/ 0 h 1215"/>
                  <a:gd name="T4" fmla="*/ 1456 w 1456"/>
                  <a:gd name="T5" fmla="*/ 664 h 1215"/>
                  <a:gd name="T6" fmla="*/ 420 w 1456"/>
                  <a:gd name="T7" fmla="*/ 1215 h 1215"/>
                  <a:gd name="T8" fmla="*/ 0 w 1456"/>
                  <a:gd name="T9" fmla="*/ 553 h 1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6" h="1215">
                    <a:moveTo>
                      <a:pt x="0" y="553"/>
                    </a:moveTo>
                    <a:lnTo>
                      <a:pt x="1041" y="0"/>
                    </a:lnTo>
                    <a:lnTo>
                      <a:pt x="1456" y="664"/>
                    </a:lnTo>
                    <a:lnTo>
                      <a:pt x="420" y="1215"/>
                    </a:lnTo>
                    <a:lnTo>
                      <a:pt x="0" y="553"/>
                    </a:ln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9013" name="Freeform 1845" descr="Sand"/>
              <p:cNvSpPr>
                <a:spLocks/>
              </p:cNvSpPr>
              <p:nvPr/>
            </p:nvSpPr>
            <p:spPr bwMode="auto">
              <a:xfrm>
                <a:off x="2361" y="1532"/>
                <a:ext cx="634" cy="415"/>
              </a:xfrm>
              <a:custGeom>
                <a:avLst/>
                <a:gdLst>
                  <a:gd name="T0" fmla="*/ 414 w 703"/>
                  <a:gd name="T1" fmla="*/ 494 h 494"/>
                  <a:gd name="T2" fmla="*/ 703 w 703"/>
                  <a:gd name="T3" fmla="*/ 332 h 494"/>
                  <a:gd name="T4" fmla="*/ 144 w 703"/>
                  <a:gd name="T5" fmla="*/ 0 h 494"/>
                  <a:gd name="T6" fmla="*/ 0 w 703"/>
                  <a:gd name="T7" fmla="*/ 243 h 494"/>
                  <a:gd name="T8" fmla="*/ 414 w 703"/>
                  <a:gd name="T9" fmla="*/ 494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3" h="494">
                    <a:moveTo>
                      <a:pt x="414" y="494"/>
                    </a:moveTo>
                    <a:lnTo>
                      <a:pt x="703" y="332"/>
                    </a:lnTo>
                    <a:lnTo>
                      <a:pt x="144" y="0"/>
                    </a:lnTo>
                    <a:lnTo>
                      <a:pt x="0" y="243"/>
                    </a:lnTo>
                    <a:lnTo>
                      <a:pt x="414" y="494"/>
                    </a:ln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9014" name="Freeform 1846" descr="Sand"/>
              <p:cNvSpPr>
                <a:spLocks/>
              </p:cNvSpPr>
              <p:nvPr/>
            </p:nvSpPr>
            <p:spPr bwMode="auto">
              <a:xfrm>
                <a:off x="2361" y="1053"/>
                <a:ext cx="255" cy="406"/>
              </a:xfrm>
              <a:custGeom>
                <a:avLst/>
                <a:gdLst>
                  <a:gd name="T0" fmla="*/ 1 w 283"/>
                  <a:gd name="T1" fmla="*/ 0 h 483"/>
                  <a:gd name="T2" fmla="*/ 0 w 283"/>
                  <a:gd name="T3" fmla="*/ 483 h 483"/>
                  <a:gd name="T4" fmla="*/ 283 w 283"/>
                  <a:gd name="T5" fmla="*/ 321 h 483"/>
                  <a:gd name="T6" fmla="*/ 1 w 283"/>
                  <a:gd name="T7" fmla="*/ 0 h 4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3" h="483">
                    <a:moveTo>
                      <a:pt x="1" y="0"/>
                    </a:moveTo>
                    <a:lnTo>
                      <a:pt x="0" y="483"/>
                    </a:lnTo>
                    <a:lnTo>
                      <a:pt x="283" y="321"/>
                    </a:lnTo>
                    <a:lnTo>
                      <a:pt x="1" y="0"/>
                    </a:ln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9015" name="Freeform 1847" descr="Sand"/>
              <p:cNvSpPr>
                <a:spLocks/>
              </p:cNvSpPr>
              <p:nvPr/>
            </p:nvSpPr>
            <p:spPr bwMode="auto">
              <a:xfrm>
                <a:off x="2104" y="1054"/>
                <a:ext cx="258" cy="405"/>
              </a:xfrm>
              <a:custGeom>
                <a:avLst/>
                <a:gdLst>
                  <a:gd name="T0" fmla="*/ 286 w 286"/>
                  <a:gd name="T1" fmla="*/ 481 h 481"/>
                  <a:gd name="T2" fmla="*/ 286 w 286"/>
                  <a:gd name="T3" fmla="*/ 0 h 481"/>
                  <a:gd name="T4" fmla="*/ 0 w 286"/>
                  <a:gd name="T5" fmla="*/ 313 h 481"/>
                  <a:gd name="T6" fmla="*/ 286 w 286"/>
                  <a:gd name="T7" fmla="*/ 481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6" h="481">
                    <a:moveTo>
                      <a:pt x="286" y="481"/>
                    </a:moveTo>
                    <a:lnTo>
                      <a:pt x="286" y="0"/>
                    </a:lnTo>
                    <a:lnTo>
                      <a:pt x="0" y="313"/>
                    </a:lnTo>
                    <a:lnTo>
                      <a:pt x="286" y="481"/>
                    </a:ln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9019" name="Freeform 1851" descr="Granite"/>
              <p:cNvSpPr>
                <a:spLocks/>
              </p:cNvSpPr>
              <p:nvPr/>
            </p:nvSpPr>
            <p:spPr bwMode="auto">
              <a:xfrm>
                <a:off x="2874" y="2085"/>
                <a:ext cx="647" cy="759"/>
              </a:xfrm>
              <a:custGeom>
                <a:avLst/>
                <a:gdLst>
                  <a:gd name="T0" fmla="*/ 4 w 1040"/>
                  <a:gd name="T1" fmla="*/ 1220 h 1220"/>
                  <a:gd name="T2" fmla="*/ 1040 w 1040"/>
                  <a:gd name="T3" fmla="*/ 668 h 1220"/>
                  <a:gd name="T4" fmla="*/ 1036 w 1040"/>
                  <a:gd name="T5" fmla="*/ 0 h 1220"/>
                  <a:gd name="T6" fmla="*/ 0 w 1040"/>
                  <a:gd name="T7" fmla="*/ 544 h 1220"/>
                  <a:gd name="T8" fmla="*/ 4 w 1040"/>
                  <a:gd name="T9" fmla="*/ 1220 h 1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0" h="1220">
                    <a:moveTo>
                      <a:pt x="4" y="1220"/>
                    </a:moveTo>
                    <a:lnTo>
                      <a:pt x="1040" y="668"/>
                    </a:lnTo>
                    <a:lnTo>
                      <a:pt x="1036" y="0"/>
                    </a:lnTo>
                    <a:lnTo>
                      <a:pt x="0" y="544"/>
                    </a:lnTo>
                    <a:lnTo>
                      <a:pt x="4" y="1220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9021" name="Freeform 1853" descr="Newsprint"/>
              <p:cNvSpPr>
                <a:spLocks/>
              </p:cNvSpPr>
              <p:nvPr/>
            </p:nvSpPr>
            <p:spPr bwMode="auto">
              <a:xfrm>
                <a:off x="2357" y="2154"/>
                <a:ext cx="519" cy="688"/>
              </a:xfrm>
              <a:custGeom>
                <a:avLst/>
                <a:gdLst>
                  <a:gd name="T0" fmla="*/ 834 w 834"/>
                  <a:gd name="T1" fmla="*/ 1106 h 1106"/>
                  <a:gd name="T2" fmla="*/ 3 w 834"/>
                  <a:gd name="T3" fmla="*/ 654 h 1106"/>
                  <a:gd name="T4" fmla="*/ 0 w 834"/>
                  <a:gd name="T5" fmla="*/ 0 h 1106"/>
                  <a:gd name="T6" fmla="*/ 831 w 834"/>
                  <a:gd name="T7" fmla="*/ 432 h 1106"/>
                  <a:gd name="T8" fmla="*/ 834 w 834"/>
                  <a:gd name="T9" fmla="*/ 1106 h 1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4" h="1106">
                    <a:moveTo>
                      <a:pt x="834" y="1106"/>
                    </a:moveTo>
                    <a:lnTo>
                      <a:pt x="3" y="654"/>
                    </a:lnTo>
                    <a:lnTo>
                      <a:pt x="0" y="0"/>
                    </a:lnTo>
                    <a:lnTo>
                      <a:pt x="831" y="432"/>
                    </a:lnTo>
                    <a:lnTo>
                      <a:pt x="834" y="1106"/>
                    </a:lnTo>
                    <a:close/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9022" name="Freeform 1854" descr="Newsprint"/>
              <p:cNvSpPr>
                <a:spLocks/>
              </p:cNvSpPr>
              <p:nvPr/>
            </p:nvSpPr>
            <p:spPr bwMode="auto">
              <a:xfrm>
                <a:off x="2100" y="1319"/>
                <a:ext cx="264" cy="698"/>
              </a:xfrm>
              <a:custGeom>
                <a:avLst/>
                <a:gdLst>
                  <a:gd name="T0" fmla="*/ 425 w 425"/>
                  <a:gd name="T1" fmla="*/ 1122 h 1122"/>
                  <a:gd name="T2" fmla="*/ 423 w 425"/>
                  <a:gd name="T3" fmla="*/ 226 h 1122"/>
                  <a:gd name="T4" fmla="*/ 9 w 425"/>
                  <a:gd name="T5" fmla="*/ 0 h 1122"/>
                  <a:gd name="T6" fmla="*/ 0 w 425"/>
                  <a:gd name="T7" fmla="*/ 895 h 1122"/>
                  <a:gd name="T8" fmla="*/ 425 w 425"/>
                  <a:gd name="T9" fmla="*/ 1122 h 1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5" h="1122">
                    <a:moveTo>
                      <a:pt x="425" y="1122"/>
                    </a:moveTo>
                    <a:lnTo>
                      <a:pt x="423" y="226"/>
                    </a:lnTo>
                    <a:lnTo>
                      <a:pt x="9" y="0"/>
                    </a:lnTo>
                    <a:lnTo>
                      <a:pt x="0" y="895"/>
                    </a:lnTo>
                    <a:lnTo>
                      <a:pt x="425" y="1122"/>
                    </a:lnTo>
                    <a:close/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9023" name="Freeform 1855" descr="Newsprint"/>
              <p:cNvSpPr>
                <a:spLocks/>
              </p:cNvSpPr>
              <p:nvPr/>
            </p:nvSpPr>
            <p:spPr bwMode="auto">
              <a:xfrm>
                <a:off x="2365" y="1733"/>
                <a:ext cx="369" cy="350"/>
              </a:xfrm>
              <a:custGeom>
                <a:avLst/>
                <a:gdLst>
                  <a:gd name="T0" fmla="*/ 200 w 594"/>
                  <a:gd name="T1" fmla="*/ 562 h 562"/>
                  <a:gd name="T2" fmla="*/ 594 w 594"/>
                  <a:gd name="T3" fmla="*/ 343 h 562"/>
                  <a:gd name="T4" fmla="*/ 0 w 594"/>
                  <a:gd name="T5" fmla="*/ 0 h 562"/>
                  <a:gd name="T6" fmla="*/ 0 w 594"/>
                  <a:gd name="T7" fmla="*/ 457 h 562"/>
                  <a:gd name="T8" fmla="*/ 200 w 594"/>
                  <a:gd name="T9" fmla="*/ 562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4" h="562">
                    <a:moveTo>
                      <a:pt x="200" y="562"/>
                    </a:moveTo>
                    <a:lnTo>
                      <a:pt x="594" y="343"/>
                    </a:lnTo>
                    <a:lnTo>
                      <a:pt x="0" y="0"/>
                    </a:lnTo>
                    <a:lnTo>
                      <a:pt x="0" y="457"/>
                    </a:lnTo>
                    <a:lnTo>
                      <a:pt x="200" y="562"/>
                    </a:lnTo>
                    <a:close/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9025" name="Freeform 1857" descr="White marble"/>
              <p:cNvSpPr>
                <a:spLocks/>
              </p:cNvSpPr>
              <p:nvPr/>
            </p:nvSpPr>
            <p:spPr bwMode="auto">
              <a:xfrm>
                <a:off x="2356" y="2013"/>
                <a:ext cx="518" cy="408"/>
              </a:xfrm>
              <a:custGeom>
                <a:avLst/>
                <a:gdLst>
                  <a:gd name="T0" fmla="*/ 0 w 832"/>
                  <a:gd name="T1" fmla="*/ 228 h 656"/>
                  <a:gd name="T2" fmla="*/ 414 w 832"/>
                  <a:gd name="T3" fmla="*/ 0 h 656"/>
                  <a:gd name="T4" fmla="*/ 832 w 832"/>
                  <a:gd name="T5" fmla="*/ 656 h 656"/>
                  <a:gd name="T6" fmla="*/ 0 w 832"/>
                  <a:gd name="T7" fmla="*/ 228 h 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2" h="656">
                    <a:moveTo>
                      <a:pt x="0" y="228"/>
                    </a:moveTo>
                    <a:lnTo>
                      <a:pt x="414" y="0"/>
                    </a:lnTo>
                    <a:lnTo>
                      <a:pt x="832" y="656"/>
                    </a:lnTo>
                    <a:lnTo>
                      <a:pt x="0" y="228"/>
                    </a:lnTo>
                    <a:close/>
                  </a:path>
                </a:pathLst>
              </a:custGeom>
              <a:blipFill dpi="0" rotWithShape="1">
                <a:blip r:embed="rId6"/>
                <a:srcRect/>
                <a:tile tx="0" ty="0" sx="100000" sy="100000" flip="none" algn="tl"/>
              </a:blip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9026" name="Freeform 1858" descr="Granite"/>
              <p:cNvSpPr>
                <a:spLocks/>
              </p:cNvSpPr>
              <p:nvPr/>
            </p:nvSpPr>
            <p:spPr bwMode="auto">
              <a:xfrm>
                <a:off x="2362" y="1325"/>
                <a:ext cx="255" cy="408"/>
              </a:xfrm>
              <a:custGeom>
                <a:avLst/>
                <a:gdLst>
                  <a:gd name="T0" fmla="*/ 2 w 410"/>
                  <a:gd name="T1" fmla="*/ 656 h 656"/>
                  <a:gd name="T2" fmla="*/ 0 w 410"/>
                  <a:gd name="T3" fmla="*/ 216 h 656"/>
                  <a:gd name="T4" fmla="*/ 408 w 410"/>
                  <a:gd name="T5" fmla="*/ 0 h 656"/>
                  <a:gd name="T6" fmla="*/ 409 w 410"/>
                  <a:gd name="T7" fmla="*/ 442 h 656"/>
                  <a:gd name="T8" fmla="*/ 410 w 410"/>
                  <a:gd name="T9" fmla="*/ 442 h 656"/>
                  <a:gd name="T10" fmla="*/ 205 w 410"/>
                  <a:gd name="T11" fmla="*/ 333 h 656"/>
                  <a:gd name="T12" fmla="*/ 2 w 410"/>
                  <a:gd name="T13" fmla="*/ 656 h 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0" h="656">
                    <a:moveTo>
                      <a:pt x="2" y="656"/>
                    </a:moveTo>
                    <a:lnTo>
                      <a:pt x="0" y="216"/>
                    </a:lnTo>
                    <a:lnTo>
                      <a:pt x="408" y="0"/>
                    </a:lnTo>
                    <a:lnTo>
                      <a:pt x="409" y="442"/>
                    </a:lnTo>
                    <a:lnTo>
                      <a:pt x="410" y="442"/>
                    </a:lnTo>
                    <a:lnTo>
                      <a:pt x="205" y="333"/>
                    </a:lnTo>
                    <a:lnTo>
                      <a:pt x="2" y="656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</p:grpSp>
        <p:sp>
          <p:nvSpPr>
            <p:cNvPr id="9075" name="Text Box 1907"/>
            <p:cNvSpPr txBox="1">
              <a:spLocks noChangeArrowheads="1"/>
            </p:cNvSpPr>
            <p:nvPr/>
          </p:nvSpPr>
          <p:spPr bwMode="auto">
            <a:xfrm>
              <a:off x="252" y="360"/>
              <a:ext cx="1164" cy="524"/>
            </a:xfrm>
            <a:prstGeom prst="rect">
              <a:avLst/>
            </a:prstGeom>
            <a:gradFill rotWithShape="1">
              <a:gsLst>
                <a:gs pos="0">
                  <a:srgbClr val="F8F8F8">
                    <a:gamma/>
                    <a:shade val="66275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66275"/>
                    <a:invGamma/>
                  </a:srgbClr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400">
                  <a:solidFill>
                    <a:srgbClr val="0000CC"/>
                  </a:solidFill>
                </a:rPr>
                <a:t>Plans and Elevations</a:t>
              </a:r>
            </a:p>
          </p:txBody>
        </p:sp>
      </p:grpSp>
      <p:grpSp>
        <p:nvGrpSpPr>
          <p:cNvPr id="9092" name="Group 1924"/>
          <p:cNvGrpSpPr>
            <a:grpSpLocks/>
          </p:cNvGrpSpPr>
          <p:nvPr/>
        </p:nvGrpSpPr>
        <p:grpSpPr bwMode="auto">
          <a:xfrm>
            <a:off x="5219700" y="4572000"/>
            <a:ext cx="3028950" cy="525463"/>
            <a:chOff x="3288" y="2880"/>
            <a:chExt cx="1908" cy="331"/>
          </a:xfrm>
        </p:grpSpPr>
        <p:sp>
          <p:nvSpPr>
            <p:cNvPr id="9085" name="Line 1917"/>
            <p:cNvSpPr>
              <a:spLocks noChangeShapeType="1"/>
            </p:cNvSpPr>
            <p:nvPr/>
          </p:nvSpPr>
          <p:spPr bwMode="auto">
            <a:xfrm flipH="1" flipV="1">
              <a:off x="3288" y="2880"/>
              <a:ext cx="276" cy="28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086" name="Text Box 1918"/>
            <p:cNvSpPr txBox="1">
              <a:spLocks noChangeArrowheads="1"/>
            </p:cNvSpPr>
            <p:nvPr/>
          </p:nvSpPr>
          <p:spPr bwMode="auto">
            <a:xfrm>
              <a:off x="3616" y="2980"/>
              <a:ext cx="1580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Side Elevation (Right)</a:t>
              </a:r>
            </a:p>
          </p:txBody>
        </p:sp>
      </p:grpSp>
      <p:grpSp>
        <p:nvGrpSpPr>
          <p:cNvPr id="9131" name="Group 1963"/>
          <p:cNvGrpSpPr>
            <a:grpSpLocks/>
          </p:cNvGrpSpPr>
          <p:nvPr/>
        </p:nvGrpSpPr>
        <p:grpSpPr bwMode="auto">
          <a:xfrm>
            <a:off x="374650" y="1727200"/>
            <a:ext cx="2482850" cy="1397000"/>
            <a:chOff x="236" y="1088"/>
            <a:chExt cx="1564" cy="880"/>
          </a:xfrm>
        </p:grpSpPr>
        <p:sp>
          <p:nvSpPr>
            <p:cNvPr id="9087" name="Line 1919"/>
            <p:cNvSpPr>
              <a:spLocks noChangeShapeType="1"/>
            </p:cNvSpPr>
            <p:nvPr/>
          </p:nvSpPr>
          <p:spPr bwMode="auto">
            <a:xfrm>
              <a:off x="1332" y="1716"/>
              <a:ext cx="468" cy="2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088" name="Text Box 1920"/>
            <p:cNvSpPr txBox="1">
              <a:spLocks noChangeArrowheads="1"/>
            </p:cNvSpPr>
            <p:nvPr/>
          </p:nvSpPr>
          <p:spPr bwMode="auto">
            <a:xfrm>
              <a:off x="236" y="1088"/>
              <a:ext cx="1416" cy="4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(possible) Side Elevation (Left)</a:t>
              </a:r>
            </a:p>
          </p:txBody>
        </p:sp>
      </p:grpSp>
      <p:grpSp>
        <p:nvGrpSpPr>
          <p:cNvPr id="9093" name="Group 1925"/>
          <p:cNvGrpSpPr>
            <a:grpSpLocks/>
          </p:cNvGrpSpPr>
          <p:nvPr/>
        </p:nvGrpSpPr>
        <p:grpSpPr bwMode="auto">
          <a:xfrm>
            <a:off x="4513263" y="1825625"/>
            <a:ext cx="925512" cy="628650"/>
            <a:chOff x="2843" y="1058"/>
            <a:chExt cx="583" cy="396"/>
          </a:xfrm>
        </p:grpSpPr>
        <p:sp>
          <p:nvSpPr>
            <p:cNvPr id="9089" name="Line 1921"/>
            <p:cNvSpPr>
              <a:spLocks noChangeShapeType="1"/>
            </p:cNvSpPr>
            <p:nvPr/>
          </p:nvSpPr>
          <p:spPr bwMode="auto">
            <a:xfrm>
              <a:off x="2843" y="1058"/>
              <a:ext cx="0" cy="39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090" name="Text Box 1922"/>
            <p:cNvSpPr txBox="1">
              <a:spLocks noChangeArrowheads="1"/>
            </p:cNvSpPr>
            <p:nvPr/>
          </p:nvSpPr>
          <p:spPr bwMode="auto">
            <a:xfrm>
              <a:off x="2958" y="1208"/>
              <a:ext cx="468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Plan</a:t>
              </a:r>
            </a:p>
          </p:txBody>
        </p:sp>
      </p:grpSp>
      <p:grpSp>
        <p:nvGrpSpPr>
          <p:cNvPr id="9146" name="Group 1978"/>
          <p:cNvGrpSpPr>
            <a:grpSpLocks/>
          </p:cNvGrpSpPr>
          <p:nvPr/>
        </p:nvGrpSpPr>
        <p:grpSpPr bwMode="auto">
          <a:xfrm>
            <a:off x="531813" y="295275"/>
            <a:ext cx="8078787" cy="6135688"/>
            <a:chOff x="335" y="186"/>
            <a:chExt cx="5089" cy="3865"/>
          </a:xfrm>
        </p:grpSpPr>
        <p:sp>
          <p:nvSpPr>
            <p:cNvPr id="9076" name="Text Box 1908"/>
            <p:cNvSpPr txBox="1">
              <a:spLocks noChangeArrowheads="1"/>
            </p:cNvSpPr>
            <p:nvPr/>
          </p:nvSpPr>
          <p:spPr bwMode="auto">
            <a:xfrm>
              <a:off x="4116" y="552"/>
              <a:ext cx="1308" cy="625"/>
            </a:xfrm>
            <a:prstGeom prst="rect">
              <a:avLst/>
            </a:prstGeom>
            <a:solidFill>
              <a:schemeClr val="bg1"/>
            </a:solidFill>
            <a:ln w="76200" cmpd="tri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/>
                <a:t>Discuss the following views of the model church</a:t>
              </a:r>
            </a:p>
          </p:txBody>
        </p:sp>
        <p:grpSp>
          <p:nvGrpSpPr>
            <p:cNvPr id="9143" name="Group 1975"/>
            <p:cNvGrpSpPr>
              <a:grpSpLocks/>
            </p:cNvGrpSpPr>
            <p:nvPr/>
          </p:nvGrpSpPr>
          <p:grpSpPr bwMode="auto">
            <a:xfrm>
              <a:off x="1581" y="3019"/>
              <a:ext cx="2041" cy="1032"/>
              <a:chOff x="1581" y="3019"/>
              <a:chExt cx="2041" cy="1032"/>
            </a:xfrm>
          </p:grpSpPr>
          <p:sp>
            <p:nvSpPr>
              <p:cNvPr id="9028" name="Rectangle 1860" descr="Newsprint"/>
              <p:cNvSpPr>
                <a:spLocks noChangeArrowheads="1"/>
              </p:cNvSpPr>
              <p:nvPr/>
            </p:nvSpPr>
            <p:spPr bwMode="auto">
              <a:xfrm>
                <a:off x="2929" y="3518"/>
                <a:ext cx="692" cy="533"/>
              </a:xfrm>
              <a:prstGeom prst="rect">
                <a:avLst/>
              </a:prstGeom>
              <a:blipFill dpi="0" rotWithShape="1">
                <a:blip r:embed="rId5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029" name="Rectangle 1861" descr="Newsprint"/>
              <p:cNvSpPr>
                <a:spLocks noChangeArrowheads="1"/>
              </p:cNvSpPr>
              <p:nvPr/>
            </p:nvSpPr>
            <p:spPr bwMode="auto">
              <a:xfrm>
                <a:off x="2261" y="3693"/>
                <a:ext cx="668" cy="358"/>
              </a:xfrm>
              <a:prstGeom prst="rect">
                <a:avLst/>
              </a:prstGeom>
              <a:blipFill dpi="0" rotWithShape="1">
                <a:blip r:embed="rId5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030" name="Rectangle 1862" descr="Newsprint"/>
              <p:cNvSpPr>
                <a:spLocks noChangeArrowheads="1"/>
              </p:cNvSpPr>
              <p:nvPr/>
            </p:nvSpPr>
            <p:spPr bwMode="auto">
              <a:xfrm>
                <a:off x="1861" y="3357"/>
                <a:ext cx="400" cy="694"/>
              </a:xfrm>
              <a:prstGeom prst="rect">
                <a:avLst/>
              </a:prstGeom>
              <a:blipFill dpi="0" rotWithShape="1">
                <a:blip r:embed="rId5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031" name="Freeform 1863" descr="Sand"/>
              <p:cNvSpPr>
                <a:spLocks/>
              </p:cNvSpPr>
              <p:nvPr/>
            </p:nvSpPr>
            <p:spPr bwMode="auto">
              <a:xfrm>
                <a:off x="1861" y="3019"/>
                <a:ext cx="400" cy="338"/>
              </a:xfrm>
              <a:custGeom>
                <a:avLst/>
                <a:gdLst>
                  <a:gd name="T0" fmla="*/ 0 w 301"/>
                  <a:gd name="T1" fmla="*/ 268 h 268"/>
                  <a:gd name="T2" fmla="*/ 153 w 301"/>
                  <a:gd name="T3" fmla="*/ 0 h 268"/>
                  <a:gd name="T4" fmla="*/ 301 w 301"/>
                  <a:gd name="T5" fmla="*/ 268 h 268"/>
                  <a:gd name="T6" fmla="*/ 0 w 301"/>
                  <a:gd name="T7" fmla="*/ 268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1" h="268">
                    <a:moveTo>
                      <a:pt x="0" y="268"/>
                    </a:moveTo>
                    <a:lnTo>
                      <a:pt x="153" y="0"/>
                    </a:lnTo>
                    <a:lnTo>
                      <a:pt x="301" y="268"/>
                    </a:lnTo>
                    <a:lnTo>
                      <a:pt x="0" y="268"/>
                    </a:ln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9034" name="Rectangle 1866" descr="Sand"/>
              <p:cNvSpPr>
                <a:spLocks noChangeArrowheads="1"/>
              </p:cNvSpPr>
              <p:nvPr/>
            </p:nvSpPr>
            <p:spPr bwMode="auto">
              <a:xfrm>
                <a:off x="2260" y="3518"/>
                <a:ext cx="669" cy="175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036" name="Freeform 1868" descr="White marble"/>
              <p:cNvSpPr>
                <a:spLocks/>
              </p:cNvSpPr>
              <p:nvPr/>
            </p:nvSpPr>
            <p:spPr bwMode="auto">
              <a:xfrm>
                <a:off x="2929" y="3207"/>
                <a:ext cx="693" cy="311"/>
              </a:xfrm>
              <a:custGeom>
                <a:avLst/>
                <a:gdLst>
                  <a:gd name="T0" fmla="*/ 0 w 713"/>
                  <a:gd name="T1" fmla="*/ 259 h 259"/>
                  <a:gd name="T2" fmla="*/ 359 w 713"/>
                  <a:gd name="T3" fmla="*/ 0 h 259"/>
                  <a:gd name="T4" fmla="*/ 713 w 713"/>
                  <a:gd name="T5" fmla="*/ 259 h 259"/>
                  <a:gd name="T6" fmla="*/ 0 w 713"/>
                  <a:gd name="T7" fmla="*/ 259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13" h="259">
                    <a:moveTo>
                      <a:pt x="0" y="259"/>
                    </a:moveTo>
                    <a:lnTo>
                      <a:pt x="359" y="0"/>
                    </a:lnTo>
                    <a:lnTo>
                      <a:pt x="713" y="259"/>
                    </a:lnTo>
                    <a:lnTo>
                      <a:pt x="0" y="259"/>
                    </a:lnTo>
                    <a:close/>
                  </a:path>
                </a:pathLst>
              </a:custGeom>
              <a:blipFill dpi="0" rotWithShape="1">
                <a:blip r:embed="rId6"/>
                <a:srcRect/>
                <a:tile tx="0" ty="0" sx="100000" sy="100000" flip="none" algn="tl"/>
              </a:blip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9077" name="Text Box 1909"/>
              <p:cNvSpPr txBox="1">
                <a:spLocks noChangeArrowheads="1"/>
              </p:cNvSpPr>
              <p:nvPr/>
            </p:nvSpPr>
            <p:spPr bwMode="auto">
              <a:xfrm>
                <a:off x="1581" y="3229"/>
                <a:ext cx="256" cy="237"/>
              </a:xfrm>
              <a:prstGeom prst="rect">
                <a:avLst/>
              </a:prstGeom>
              <a:solidFill>
                <a:srgbClr val="3333FF"/>
              </a:solidFill>
              <a:ln w="9525">
                <a:solidFill>
                  <a:srgbClr val="FFFFC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altLang="en-US">
                    <a:solidFill>
                      <a:srgbClr val="FFFFCC"/>
                    </a:solidFill>
                  </a:rPr>
                  <a:t>1</a:t>
                </a:r>
              </a:p>
            </p:txBody>
          </p:sp>
        </p:grpSp>
        <p:grpSp>
          <p:nvGrpSpPr>
            <p:cNvPr id="9144" name="Group 1976"/>
            <p:cNvGrpSpPr>
              <a:grpSpLocks/>
            </p:cNvGrpSpPr>
            <p:nvPr/>
          </p:nvGrpSpPr>
          <p:grpSpPr bwMode="auto">
            <a:xfrm>
              <a:off x="3941" y="1623"/>
              <a:ext cx="1400" cy="1137"/>
              <a:chOff x="3941" y="1623"/>
              <a:chExt cx="1400" cy="1137"/>
            </a:xfrm>
          </p:grpSpPr>
          <p:sp>
            <p:nvSpPr>
              <p:cNvPr id="9114" name="Freeform 1946" descr="Sand"/>
              <p:cNvSpPr>
                <a:spLocks/>
              </p:cNvSpPr>
              <p:nvPr/>
            </p:nvSpPr>
            <p:spPr bwMode="auto">
              <a:xfrm>
                <a:off x="4933" y="1623"/>
                <a:ext cx="400" cy="338"/>
              </a:xfrm>
              <a:custGeom>
                <a:avLst/>
                <a:gdLst>
                  <a:gd name="T0" fmla="*/ 0 w 301"/>
                  <a:gd name="T1" fmla="*/ 268 h 268"/>
                  <a:gd name="T2" fmla="*/ 153 w 301"/>
                  <a:gd name="T3" fmla="*/ 0 h 268"/>
                  <a:gd name="T4" fmla="*/ 301 w 301"/>
                  <a:gd name="T5" fmla="*/ 268 h 268"/>
                  <a:gd name="T6" fmla="*/ 0 w 301"/>
                  <a:gd name="T7" fmla="*/ 268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1" h="268">
                    <a:moveTo>
                      <a:pt x="0" y="268"/>
                    </a:moveTo>
                    <a:lnTo>
                      <a:pt x="153" y="0"/>
                    </a:lnTo>
                    <a:lnTo>
                      <a:pt x="301" y="268"/>
                    </a:lnTo>
                    <a:lnTo>
                      <a:pt x="0" y="268"/>
                    </a:ln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grpSp>
            <p:nvGrpSpPr>
              <p:cNvPr id="9105" name="Group 1937"/>
              <p:cNvGrpSpPr>
                <a:grpSpLocks/>
              </p:cNvGrpSpPr>
              <p:nvPr/>
            </p:nvGrpSpPr>
            <p:grpSpPr bwMode="auto">
              <a:xfrm>
                <a:off x="3941" y="1832"/>
                <a:ext cx="1400" cy="928"/>
                <a:chOff x="3941" y="1832"/>
                <a:chExt cx="1400" cy="928"/>
              </a:xfrm>
            </p:grpSpPr>
            <p:sp>
              <p:nvSpPr>
                <p:cNvPr id="9038" name="Rectangle 1870" descr="Granite"/>
                <p:cNvSpPr>
                  <a:spLocks noChangeArrowheads="1"/>
                </p:cNvSpPr>
                <p:nvPr/>
              </p:nvSpPr>
              <p:spPr bwMode="auto">
                <a:xfrm>
                  <a:off x="4256" y="2140"/>
                  <a:ext cx="1085" cy="423"/>
                </a:xfrm>
                <a:prstGeom prst="rect">
                  <a:avLst/>
                </a:prstGeom>
                <a:blipFill dpi="0" rotWithShape="1">
                  <a:blip r:embed="rId4"/>
                  <a:srcRect/>
                  <a:tile tx="0" ty="0" sx="100000" sy="100000" flip="none" algn="tl"/>
                </a:blip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9040" name="Rectangle 1872" descr="Sand"/>
                <p:cNvSpPr>
                  <a:spLocks noChangeArrowheads="1"/>
                </p:cNvSpPr>
                <p:nvPr/>
              </p:nvSpPr>
              <p:spPr bwMode="auto">
                <a:xfrm>
                  <a:off x="4256" y="1832"/>
                  <a:ext cx="1085" cy="311"/>
                </a:xfrm>
                <a:prstGeom prst="rect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9078" name="Text Box 1910"/>
                <p:cNvSpPr txBox="1">
                  <a:spLocks noChangeArrowheads="1"/>
                </p:cNvSpPr>
                <p:nvPr/>
              </p:nvSpPr>
              <p:spPr bwMode="auto">
                <a:xfrm>
                  <a:off x="3941" y="2523"/>
                  <a:ext cx="256" cy="237"/>
                </a:xfrm>
                <a:prstGeom prst="rect">
                  <a:avLst/>
                </a:prstGeom>
                <a:solidFill>
                  <a:srgbClr val="3333FF"/>
                </a:solidFill>
                <a:ln w="9525">
                  <a:solidFill>
                    <a:srgbClr val="FFFFCC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>
                      <a:solidFill>
                        <a:srgbClr val="FFFFCC"/>
                      </a:solidFill>
                    </a:rPr>
                    <a:t>2</a:t>
                  </a:r>
                </a:p>
              </p:txBody>
            </p:sp>
          </p:grpSp>
        </p:grpSp>
        <p:grpSp>
          <p:nvGrpSpPr>
            <p:cNvPr id="9145" name="Group 1977"/>
            <p:cNvGrpSpPr>
              <a:grpSpLocks/>
            </p:cNvGrpSpPr>
            <p:nvPr/>
          </p:nvGrpSpPr>
          <p:grpSpPr bwMode="auto">
            <a:xfrm>
              <a:off x="335" y="1538"/>
              <a:ext cx="985" cy="1120"/>
              <a:chOff x="335" y="1538"/>
              <a:chExt cx="985" cy="1120"/>
            </a:xfrm>
          </p:grpSpPr>
          <p:sp>
            <p:nvSpPr>
              <p:cNvPr id="9041" name="Rectangle 1873" descr="Granite"/>
              <p:cNvSpPr>
                <a:spLocks noChangeArrowheads="1"/>
              </p:cNvSpPr>
              <p:nvPr/>
            </p:nvSpPr>
            <p:spPr bwMode="auto">
              <a:xfrm>
                <a:off x="335" y="1964"/>
                <a:ext cx="346" cy="694"/>
              </a:xfrm>
              <a:prstGeom prst="rect">
                <a:avLst/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042" name="Freeform 1874" descr="Sand"/>
              <p:cNvSpPr>
                <a:spLocks/>
              </p:cNvSpPr>
              <p:nvPr/>
            </p:nvSpPr>
            <p:spPr bwMode="auto">
              <a:xfrm>
                <a:off x="335" y="1626"/>
                <a:ext cx="346" cy="338"/>
              </a:xfrm>
              <a:custGeom>
                <a:avLst/>
                <a:gdLst>
                  <a:gd name="T0" fmla="*/ 0 w 301"/>
                  <a:gd name="T1" fmla="*/ 268 h 268"/>
                  <a:gd name="T2" fmla="*/ 153 w 301"/>
                  <a:gd name="T3" fmla="*/ 0 h 268"/>
                  <a:gd name="T4" fmla="*/ 301 w 301"/>
                  <a:gd name="T5" fmla="*/ 268 h 268"/>
                  <a:gd name="T6" fmla="*/ 0 w 301"/>
                  <a:gd name="T7" fmla="*/ 268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1" h="268">
                    <a:moveTo>
                      <a:pt x="0" y="268"/>
                    </a:moveTo>
                    <a:lnTo>
                      <a:pt x="153" y="0"/>
                    </a:lnTo>
                    <a:lnTo>
                      <a:pt x="301" y="268"/>
                    </a:lnTo>
                    <a:lnTo>
                      <a:pt x="0" y="268"/>
                    </a:ln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9043" name="Rectangle 1875" descr="Granite"/>
              <p:cNvSpPr>
                <a:spLocks noChangeArrowheads="1"/>
              </p:cNvSpPr>
              <p:nvPr/>
            </p:nvSpPr>
            <p:spPr bwMode="auto">
              <a:xfrm>
                <a:off x="681" y="2125"/>
                <a:ext cx="639" cy="533"/>
              </a:xfrm>
              <a:prstGeom prst="rect">
                <a:avLst/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044" name="Rectangle 1876" descr="Sand"/>
              <p:cNvSpPr>
                <a:spLocks noChangeArrowheads="1"/>
              </p:cNvSpPr>
              <p:nvPr/>
            </p:nvSpPr>
            <p:spPr bwMode="auto">
              <a:xfrm>
                <a:off x="681" y="1820"/>
                <a:ext cx="639" cy="322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080" name="Text Box 1912"/>
              <p:cNvSpPr txBox="1">
                <a:spLocks noChangeArrowheads="1"/>
              </p:cNvSpPr>
              <p:nvPr/>
            </p:nvSpPr>
            <p:spPr bwMode="auto">
              <a:xfrm>
                <a:off x="775" y="1538"/>
                <a:ext cx="256" cy="237"/>
              </a:xfrm>
              <a:prstGeom prst="rect">
                <a:avLst/>
              </a:prstGeom>
              <a:solidFill>
                <a:srgbClr val="3333FF"/>
              </a:solidFill>
              <a:ln w="9525">
                <a:solidFill>
                  <a:srgbClr val="FFFFC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altLang="en-US">
                    <a:solidFill>
                      <a:srgbClr val="FFFFCC"/>
                    </a:solidFill>
                  </a:rPr>
                  <a:t>4</a:t>
                </a:r>
              </a:p>
            </p:txBody>
          </p:sp>
        </p:grpSp>
        <p:grpSp>
          <p:nvGrpSpPr>
            <p:cNvPr id="9142" name="Group 1974"/>
            <p:cNvGrpSpPr>
              <a:grpSpLocks/>
            </p:cNvGrpSpPr>
            <p:nvPr/>
          </p:nvGrpSpPr>
          <p:grpSpPr bwMode="auto">
            <a:xfrm>
              <a:off x="2197" y="186"/>
              <a:ext cx="1764" cy="1194"/>
              <a:chOff x="2197" y="186"/>
              <a:chExt cx="1764" cy="1194"/>
            </a:xfrm>
          </p:grpSpPr>
          <p:grpSp>
            <p:nvGrpSpPr>
              <p:cNvPr id="9141" name="Group 1973"/>
              <p:cNvGrpSpPr>
                <a:grpSpLocks/>
              </p:cNvGrpSpPr>
              <p:nvPr/>
            </p:nvGrpSpPr>
            <p:grpSpPr bwMode="auto">
              <a:xfrm>
                <a:off x="2197" y="186"/>
                <a:ext cx="1764" cy="888"/>
                <a:chOff x="2197" y="186"/>
                <a:chExt cx="1764" cy="888"/>
              </a:xfrm>
            </p:grpSpPr>
            <p:grpSp>
              <p:nvGrpSpPr>
                <p:cNvPr id="9138" name="Group 1970"/>
                <p:cNvGrpSpPr>
                  <a:grpSpLocks/>
                </p:cNvGrpSpPr>
                <p:nvPr/>
              </p:nvGrpSpPr>
              <p:grpSpPr bwMode="auto">
                <a:xfrm>
                  <a:off x="2197" y="186"/>
                  <a:ext cx="1764" cy="888"/>
                  <a:chOff x="2197" y="186"/>
                  <a:chExt cx="1764" cy="888"/>
                </a:xfrm>
              </p:grpSpPr>
              <p:sp>
                <p:nvSpPr>
                  <p:cNvPr id="9048" name="Rectangle 1880" descr="Sand"/>
                  <p:cNvSpPr>
                    <a:spLocks noChangeArrowheads="1"/>
                  </p:cNvSpPr>
                  <p:nvPr/>
                </p:nvSpPr>
                <p:spPr bwMode="auto">
                  <a:xfrm>
                    <a:off x="2599" y="188"/>
                    <a:ext cx="668" cy="402"/>
                  </a:xfrm>
                  <a:prstGeom prst="rect">
                    <a:avLst/>
                  </a:pr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grpSp>
                <p:nvGrpSpPr>
                  <p:cNvPr id="9129" name="Group 1961"/>
                  <p:cNvGrpSpPr>
                    <a:grpSpLocks/>
                  </p:cNvGrpSpPr>
                  <p:nvPr/>
                </p:nvGrpSpPr>
                <p:grpSpPr bwMode="auto">
                  <a:xfrm>
                    <a:off x="2197" y="188"/>
                    <a:ext cx="402" cy="402"/>
                    <a:chOff x="2253" y="208"/>
                    <a:chExt cx="346" cy="346"/>
                  </a:xfrm>
                </p:grpSpPr>
                <p:sp>
                  <p:nvSpPr>
                    <p:cNvPr id="9051" name="Rectangle 1883" descr="Sand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3" y="208"/>
                      <a:ext cx="346" cy="346"/>
                    </a:xfrm>
                    <a:prstGeom prst="rect">
                      <a:avLst/>
                    </a:pr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31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  <p:sp>
                  <p:nvSpPr>
                    <p:cNvPr id="9054" name="Line 188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253" y="208"/>
                      <a:ext cx="346" cy="34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NZ"/>
                    </a:p>
                  </p:txBody>
                </p:sp>
                <p:sp>
                  <p:nvSpPr>
                    <p:cNvPr id="9055" name="Line 18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53" y="208"/>
                      <a:ext cx="346" cy="34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9064" name="Group 1896"/>
                  <p:cNvGrpSpPr>
                    <a:grpSpLocks/>
                  </p:cNvGrpSpPr>
                  <p:nvPr/>
                </p:nvGrpSpPr>
                <p:grpSpPr bwMode="auto">
                  <a:xfrm>
                    <a:off x="3268" y="186"/>
                    <a:ext cx="693" cy="888"/>
                    <a:chOff x="4479" y="423"/>
                    <a:chExt cx="712" cy="1092"/>
                  </a:xfrm>
                </p:grpSpPr>
                <p:sp>
                  <p:nvSpPr>
                    <p:cNvPr id="9052" name="Rectangle 1884" descr="Sand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79" y="423"/>
                      <a:ext cx="712" cy="1085"/>
                    </a:xfrm>
                    <a:prstGeom prst="rect">
                      <a:avLst/>
                    </a:pr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31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  <p:sp>
                  <p:nvSpPr>
                    <p:cNvPr id="9058" name="Line 189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833" y="423"/>
                      <a:ext cx="9" cy="10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NZ"/>
                    </a:p>
                  </p:txBody>
                </p:sp>
              </p:grpSp>
            </p:grpSp>
            <p:sp>
              <p:nvSpPr>
                <p:cNvPr id="9057" name="Line 1889"/>
                <p:cNvSpPr>
                  <a:spLocks noChangeShapeType="1"/>
                </p:cNvSpPr>
                <p:nvPr/>
              </p:nvSpPr>
              <p:spPr bwMode="auto">
                <a:xfrm flipV="1">
                  <a:off x="2594" y="390"/>
                  <a:ext cx="6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</p:grpSp>
          <p:sp>
            <p:nvSpPr>
              <p:cNvPr id="9079" name="Text Box 1911"/>
              <p:cNvSpPr txBox="1">
                <a:spLocks noChangeArrowheads="1"/>
              </p:cNvSpPr>
              <p:nvPr/>
            </p:nvSpPr>
            <p:spPr bwMode="auto">
              <a:xfrm>
                <a:off x="3544" y="1143"/>
                <a:ext cx="256" cy="237"/>
              </a:xfrm>
              <a:prstGeom prst="rect">
                <a:avLst/>
              </a:prstGeom>
              <a:solidFill>
                <a:srgbClr val="3333FF"/>
              </a:solidFill>
              <a:ln w="9525">
                <a:solidFill>
                  <a:srgbClr val="FFFFC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altLang="en-US">
                    <a:solidFill>
                      <a:srgbClr val="FFFFCC"/>
                    </a:solidFill>
                  </a:rPr>
                  <a:t>3</a:t>
                </a:r>
              </a:p>
            </p:txBody>
          </p:sp>
        </p:grpSp>
      </p:grpSp>
      <p:pic>
        <p:nvPicPr>
          <p:cNvPr id="9095" name="Picture 1927" descr="Hang Gliding 1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5" y="1370013"/>
            <a:ext cx="93345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102" name="Group 1934"/>
          <p:cNvGrpSpPr>
            <a:grpSpLocks/>
          </p:cNvGrpSpPr>
          <p:nvPr/>
        </p:nvGrpSpPr>
        <p:grpSpPr bwMode="auto">
          <a:xfrm>
            <a:off x="1416050" y="4014788"/>
            <a:ext cx="1757363" cy="876300"/>
            <a:chOff x="892" y="2529"/>
            <a:chExt cx="1107" cy="552"/>
          </a:xfrm>
        </p:grpSpPr>
        <p:sp>
          <p:nvSpPr>
            <p:cNvPr id="9083" name="Line 1915"/>
            <p:cNvSpPr>
              <a:spLocks noChangeShapeType="1"/>
            </p:cNvSpPr>
            <p:nvPr/>
          </p:nvSpPr>
          <p:spPr bwMode="auto">
            <a:xfrm flipV="1">
              <a:off x="1627" y="2529"/>
              <a:ext cx="348" cy="28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084" name="Text Box 1916"/>
            <p:cNvSpPr txBox="1">
              <a:spLocks noChangeArrowheads="1"/>
            </p:cNvSpPr>
            <p:nvPr/>
          </p:nvSpPr>
          <p:spPr bwMode="auto">
            <a:xfrm>
              <a:off x="892" y="2850"/>
              <a:ext cx="1107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Front Elevation</a:t>
              </a:r>
            </a:p>
          </p:txBody>
        </p:sp>
      </p:grpSp>
      <p:sp>
        <p:nvSpPr>
          <p:cNvPr id="9108" name="Rectangle 1940"/>
          <p:cNvSpPr>
            <a:spLocks noChangeArrowheads="1"/>
          </p:cNvSpPr>
          <p:nvPr/>
        </p:nvSpPr>
        <p:spPr bwMode="auto">
          <a:xfrm>
            <a:off x="0" y="6719888"/>
            <a:ext cx="9144000" cy="138112"/>
          </a:xfrm>
          <a:prstGeom prst="rect">
            <a:avLst/>
          </a:prstGeom>
          <a:gradFill rotWithShape="1">
            <a:gsLst>
              <a:gs pos="0">
                <a:srgbClr val="FEC4B2">
                  <a:gamma/>
                  <a:shade val="46275"/>
                  <a:invGamma/>
                </a:srgbClr>
              </a:gs>
              <a:gs pos="50000">
                <a:srgbClr val="FEC4B2"/>
              </a:gs>
              <a:gs pos="100000">
                <a:srgbClr val="FEC4B2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109" name="Rectangle 1941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FEC4B2">
                  <a:gamma/>
                  <a:shade val="46275"/>
                  <a:invGamma/>
                </a:srgbClr>
              </a:gs>
              <a:gs pos="50000">
                <a:srgbClr val="FEC4B2"/>
              </a:gs>
              <a:gs pos="100000">
                <a:srgbClr val="FEC4B2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110" name="Rectangle 1942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FEC4B2">
                  <a:gamma/>
                  <a:shade val="46275"/>
                  <a:invGamma/>
                </a:srgbClr>
              </a:gs>
              <a:gs pos="50000">
                <a:srgbClr val="FEC4B2"/>
              </a:gs>
              <a:gs pos="100000">
                <a:srgbClr val="FEC4B2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10549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1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0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9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9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0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4" name="Rectangle 144"/>
          <p:cNvSpPr>
            <a:spLocks noGrp="1" noChangeArrowheads="1"/>
          </p:cNvSpPr>
          <p:nvPr>
            <p:ph type="title" idx="4294967295"/>
          </p:nvPr>
        </p:nvSpPr>
        <p:spPr>
          <a:xfrm>
            <a:off x="6134100" y="5570538"/>
            <a:ext cx="2628900" cy="1009650"/>
          </a:xfrm>
        </p:spPr>
        <p:txBody>
          <a:bodyPr/>
          <a:lstStyle/>
          <a:p>
            <a:r>
              <a:rPr lang="en-GB" altLang="en-US">
                <a:solidFill>
                  <a:schemeClr val="bg1"/>
                </a:solidFill>
              </a:rPr>
              <a:t>Cubes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510213" y="385763"/>
            <a:ext cx="3168650" cy="5334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/>
              <a:t>Plans and Elevations</a:t>
            </a:r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774700" y="3775075"/>
            <a:ext cx="1784350" cy="852488"/>
            <a:chOff x="620" y="2098"/>
            <a:chExt cx="1124" cy="537"/>
          </a:xfrm>
        </p:grpSpPr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 flipV="1">
              <a:off x="1283" y="2098"/>
              <a:ext cx="388" cy="2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620" y="2404"/>
              <a:ext cx="11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Front Elevation</a:t>
              </a:r>
            </a:p>
          </p:txBody>
        </p:sp>
      </p:grpSp>
      <p:grpSp>
        <p:nvGrpSpPr>
          <p:cNvPr id="10248" name="Group 8"/>
          <p:cNvGrpSpPr>
            <a:grpSpLocks/>
          </p:cNvGrpSpPr>
          <p:nvPr/>
        </p:nvGrpSpPr>
        <p:grpSpPr bwMode="auto">
          <a:xfrm>
            <a:off x="4305300" y="3309938"/>
            <a:ext cx="1784350" cy="831850"/>
            <a:chOff x="2061" y="2220"/>
            <a:chExt cx="1124" cy="524"/>
          </a:xfrm>
        </p:grpSpPr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2061" y="2513"/>
              <a:ext cx="11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Side Elevation</a:t>
              </a:r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 rot="-561236" flipH="1" flipV="1">
              <a:off x="2172" y="2220"/>
              <a:ext cx="372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10251" name="Group 11"/>
          <p:cNvGrpSpPr>
            <a:grpSpLocks/>
          </p:cNvGrpSpPr>
          <p:nvPr/>
        </p:nvGrpSpPr>
        <p:grpSpPr bwMode="auto">
          <a:xfrm>
            <a:off x="3025775" y="309563"/>
            <a:ext cx="1279525" cy="1219200"/>
            <a:chOff x="1477" y="657"/>
            <a:chExt cx="806" cy="768"/>
          </a:xfrm>
        </p:grpSpPr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1860" y="948"/>
              <a:ext cx="3" cy="4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1477" y="657"/>
              <a:ext cx="8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Plan View</a:t>
              </a:r>
            </a:p>
          </p:txBody>
        </p:sp>
      </p:grp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4481513" y="496252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4481513" y="559117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1301750" y="559117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1930400" y="559117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2559050" y="559117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7196138" y="553402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7196138" y="490537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6567488" y="553402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825500" y="4897438"/>
            <a:ext cx="4762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A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3454400" y="4897438"/>
            <a:ext cx="4762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B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5856288" y="4897438"/>
            <a:ext cx="4762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C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6076950" y="1466850"/>
            <a:ext cx="2457450" cy="1541463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Decide which of the views below is either a </a:t>
            </a:r>
            <a:r>
              <a:rPr lang="en-GB" altLang="en-US">
                <a:solidFill>
                  <a:srgbClr val="0000FF"/>
                </a:solidFill>
              </a:rPr>
              <a:t>plan</a:t>
            </a:r>
            <a:r>
              <a:rPr lang="en-GB" altLang="en-US"/>
              <a:t>, </a:t>
            </a:r>
            <a:r>
              <a:rPr lang="en-GB" altLang="en-US">
                <a:solidFill>
                  <a:srgbClr val="0000FF"/>
                </a:solidFill>
              </a:rPr>
              <a:t>front elevation</a:t>
            </a:r>
            <a:r>
              <a:rPr lang="en-GB" altLang="en-US"/>
              <a:t> or </a:t>
            </a:r>
            <a:r>
              <a:rPr lang="en-GB" altLang="en-US">
                <a:solidFill>
                  <a:srgbClr val="0000FF"/>
                </a:solidFill>
              </a:rPr>
              <a:t>side elevation</a:t>
            </a:r>
            <a:r>
              <a:rPr lang="en-GB" altLang="en-US"/>
              <a:t> of the object shown.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1931988" y="6219825"/>
            <a:ext cx="203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3333FF"/>
                </a:solidFill>
              </a:rPr>
              <a:t>Plan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3970338" y="6216650"/>
            <a:ext cx="203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3333FF"/>
                </a:solidFill>
              </a:rPr>
              <a:t>Front Elevation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6643688" y="6216650"/>
            <a:ext cx="18907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3333FF"/>
                </a:solidFill>
              </a:rPr>
              <a:t>Side Elevation</a:t>
            </a:r>
          </a:p>
        </p:txBody>
      </p:sp>
      <p:grpSp>
        <p:nvGrpSpPr>
          <p:cNvPr id="10272" name="Group 32"/>
          <p:cNvGrpSpPr>
            <a:grpSpLocks/>
          </p:cNvGrpSpPr>
          <p:nvPr/>
        </p:nvGrpSpPr>
        <p:grpSpPr bwMode="auto">
          <a:xfrm>
            <a:off x="0" y="0"/>
            <a:ext cx="9144000" cy="114300"/>
            <a:chOff x="1853" y="2658"/>
            <a:chExt cx="5184" cy="72"/>
          </a:xfrm>
        </p:grpSpPr>
        <p:grpSp>
          <p:nvGrpSpPr>
            <p:cNvPr id="10273" name="Group 33"/>
            <p:cNvGrpSpPr>
              <a:grpSpLocks/>
            </p:cNvGrpSpPr>
            <p:nvPr/>
          </p:nvGrpSpPr>
          <p:grpSpPr bwMode="auto">
            <a:xfrm>
              <a:off x="1853" y="2658"/>
              <a:ext cx="2592" cy="72"/>
              <a:chOff x="1853" y="2658"/>
              <a:chExt cx="2592" cy="72"/>
            </a:xfrm>
          </p:grpSpPr>
          <p:sp>
            <p:nvSpPr>
              <p:cNvPr id="10274" name="Rectangle 34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75" name="Rectangle 35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76" name="Rectangle 36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77" name="Rectangle 37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78" name="Rectangle 38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79" name="Rectangle 39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80" name="Rectangle 40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81" name="Rectangle 41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10282" name="Group 42"/>
            <p:cNvGrpSpPr>
              <a:grpSpLocks/>
            </p:cNvGrpSpPr>
            <p:nvPr/>
          </p:nvGrpSpPr>
          <p:grpSpPr bwMode="auto">
            <a:xfrm>
              <a:off x="4445" y="2658"/>
              <a:ext cx="2592" cy="72"/>
              <a:chOff x="1853" y="2658"/>
              <a:chExt cx="2592" cy="72"/>
            </a:xfrm>
          </p:grpSpPr>
          <p:sp>
            <p:nvSpPr>
              <p:cNvPr id="10283" name="Rectangle 43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84" name="Rectangle 44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85" name="Rectangle 45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86" name="Rectangle 46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87" name="Rectangle 47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88" name="Rectangle 48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89" name="Rectangle 49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90" name="Rectangle 50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grpSp>
        <p:nvGrpSpPr>
          <p:cNvPr id="10291" name="Group 51"/>
          <p:cNvGrpSpPr>
            <a:grpSpLocks/>
          </p:cNvGrpSpPr>
          <p:nvPr/>
        </p:nvGrpSpPr>
        <p:grpSpPr bwMode="auto">
          <a:xfrm rot="10800000">
            <a:off x="26988" y="6743700"/>
            <a:ext cx="9144000" cy="114300"/>
            <a:chOff x="1853" y="2658"/>
            <a:chExt cx="5184" cy="72"/>
          </a:xfrm>
        </p:grpSpPr>
        <p:grpSp>
          <p:nvGrpSpPr>
            <p:cNvPr id="10292" name="Group 52"/>
            <p:cNvGrpSpPr>
              <a:grpSpLocks/>
            </p:cNvGrpSpPr>
            <p:nvPr/>
          </p:nvGrpSpPr>
          <p:grpSpPr bwMode="auto">
            <a:xfrm>
              <a:off x="1853" y="2658"/>
              <a:ext cx="2592" cy="72"/>
              <a:chOff x="1853" y="2658"/>
              <a:chExt cx="2592" cy="72"/>
            </a:xfrm>
          </p:grpSpPr>
          <p:sp>
            <p:nvSpPr>
              <p:cNvPr id="10293" name="Rectangle 53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94" name="Rectangle 54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95" name="Rectangle 55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96" name="Rectangle 56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97" name="Rectangle 57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98" name="Rectangle 58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99" name="Rectangle 59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300" name="Rectangle 60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10301" name="Group 61"/>
            <p:cNvGrpSpPr>
              <a:grpSpLocks/>
            </p:cNvGrpSpPr>
            <p:nvPr/>
          </p:nvGrpSpPr>
          <p:grpSpPr bwMode="auto">
            <a:xfrm>
              <a:off x="4445" y="2658"/>
              <a:ext cx="2592" cy="72"/>
              <a:chOff x="1853" y="2658"/>
              <a:chExt cx="2592" cy="72"/>
            </a:xfrm>
          </p:grpSpPr>
          <p:sp>
            <p:nvSpPr>
              <p:cNvPr id="10302" name="Rectangle 62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303" name="Rectangle 63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304" name="Rectangle 64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305" name="Rectangle 65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306" name="Rectangle 66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307" name="Rectangle 67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308" name="Rectangle 68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309" name="Rectangle 69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grpSp>
        <p:nvGrpSpPr>
          <p:cNvPr id="10310" name="Group 70"/>
          <p:cNvGrpSpPr>
            <a:grpSpLocks/>
          </p:cNvGrpSpPr>
          <p:nvPr/>
        </p:nvGrpSpPr>
        <p:grpSpPr bwMode="auto">
          <a:xfrm>
            <a:off x="9029700" y="114300"/>
            <a:ext cx="114300" cy="6629400"/>
            <a:chOff x="5688" y="72"/>
            <a:chExt cx="72" cy="4320"/>
          </a:xfrm>
        </p:grpSpPr>
        <p:sp>
          <p:nvSpPr>
            <p:cNvPr id="10311" name="Rectangle 71"/>
            <p:cNvSpPr>
              <a:spLocks noChangeArrowheads="1"/>
            </p:cNvSpPr>
            <p:nvPr/>
          </p:nvSpPr>
          <p:spPr bwMode="auto">
            <a:xfrm rot="5400000">
              <a:off x="5544" y="2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0312" name="Rectangle 72"/>
            <p:cNvSpPr>
              <a:spLocks noChangeArrowheads="1"/>
            </p:cNvSpPr>
            <p:nvPr/>
          </p:nvSpPr>
          <p:spPr bwMode="auto">
            <a:xfrm rot="5400000">
              <a:off x="5544" y="5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0313" name="Rectangle 73"/>
            <p:cNvSpPr>
              <a:spLocks noChangeArrowheads="1"/>
            </p:cNvSpPr>
            <p:nvPr/>
          </p:nvSpPr>
          <p:spPr bwMode="auto">
            <a:xfrm rot="5400000">
              <a:off x="5544" y="93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0314" name="Rectangle 74"/>
            <p:cNvSpPr>
              <a:spLocks noChangeArrowheads="1"/>
            </p:cNvSpPr>
            <p:nvPr/>
          </p:nvSpPr>
          <p:spPr bwMode="auto">
            <a:xfrm rot="5400000">
              <a:off x="5544" y="129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0315" name="Rectangle 75"/>
            <p:cNvSpPr>
              <a:spLocks noChangeArrowheads="1"/>
            </p:cNvSpPr>
            <p:nvPr/>
          </p:nvSpPr>
          <p:spPr bwMode="auto">
            <a:xfrm rot="5400000">
              <a:off x="5544" y="165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0316" name="Rectangle 76"/>
            <p:cNvSpPr>
              <a:spLocks noChangeArrowheads="1"/>
            </p:cNvSpPr>
            <p:nvPr/>
          </p:nvSpPr>
          <p:spPr bwMode="auto">
            <a:xfrm rot="5400000">
              <a:off x="5544" y="201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0317" name="Rectangle 77"/>
            <p:cNvSpPr>
              <a:spLocks noChangeArrowheads="1"/>
            </p:cNvSpPr>
            <p:nvPr/>
          </p:nvSpPr>
          <p:spPr bwMode="auto">
            <a:xfrm rot="5400000">
              <a:off x="5544" y="237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0318" name="Rectangle 78"/>
            <p:cNvSpPr>
              <a:spLocks noChangeArrowheads="1"/>
            </p:cNvSpPr>
            <p:nvPr/>
          </p:nvSpPr>
          <p:spPr bwMode="auto">
            <a:xfrm rot="5400000">
              <a:off x="5544" y="273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0319" name="Rectangle 79"/>
            <p:cNvSpPr>
              <a:spLocks noChangeArrowheads="1"/>
            </p:cNvSpPr>
            <p:nvPr/>
          </p:nvSpPr>
          <p:spPr bwMode="auto">
            <a:xfrm rot="5400000">
              <a:off x="5544" y="309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0320" name="Rectangle 80"/>
            <p:cNvSpPr>
              <a:spLocks noChangeArrowheads="1"/>
            </p:cNvSpPr>
            <p:nvPr/>
          </p:nvSpPr>
          <p:spPr bwMode="auto">
            <a:xfrm rot="5400000">
              <a:off x="5544" y="345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0321" name="Rectangle 81"/>
            <p:cNvSpPr>
              <a:spLocks noChangeArrowheads="1"/>
            </p:cNvSpPr>
            <p:nvPr/>
          </p:nvSpPr>
          <p:spPr bwMode="auto">
            <a:xfrm rot="5400000">
              <a:off x="5544" y="38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0322" name="Rectangle 82"/>
            <p:cNvSpPr>
              <a:spLocks noChangeArrowheads="1"/>
            </p:cNvSpPr>
            <p:nvPr/>
          </p:nvSpPr>
          <p:spPr bwMode="auto">
            <a:xfrm rot="5400000">
              <a:off x="5544" y="41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10323" name="Group 83"/>
          <p:cNvGrpSpPr>
            <a:grpSpLocks/>
          </p:cNvGrpSpPr>
          <p:nvPr/>
        </p:nvGrpSpPr>
        <p:grpSpPr bwMode="auto">
          <a:xfrm>
            <a:off x="-30163" y="114300"/>
            <a:ext cx="114301" cy="6629400"/>
            <a:chOff x="5688" y="72"/>
            <a:chExt cx="72" cy="4320"/>
          </a:xfrm>
        </p:grpSpPr>
        <p:sp>
          <p:nvSpPr>
            <p:cNvPr id="10324" name="Rectangle 84"/>
            <p:cNvSpPr>
              <a:spLocks noChangeArrowheads="1"/>
            </p:cNvSpPr>
            <p:nvPr/>
          </p:nvSpPr>
          <p:spPr bwMode="auto">
            <a:xfrm rot="5400000">
              <a:off x="5544" y="2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0325" name="Rectangle 85"/>
            <p:cNvSpPr>
              <a:spLocks noChangeArrowheads="1"/>
            </p:cNvSpPr>
            <p:nvPr/>
          </p:nvSpPr>
          <p:spPr bwMode="auto">
            <a:xfrm rot="5400000">
              <a:off x="5544" y="5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0326" name="Rectangle 86"/>
            <p:cNvSpPr>
              <a:spLocks noChangeArrowheads="1"/>
            </p:cNvSpPr>
            <p:nvPr/>
          </p:nvSpPr>
          <p:spPr bwMode="auto">
            <a:xfrm rot="5400000">
              <a:off x="5544" y="93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0327" name="Rectangle 87"/>
            <p:cNvSpPr>
              <a:spLocks noChangeArrowheads="1"/>
            </p:cNvSpPr>
            <p:nvPr/>
          </p:nvSpPr>
          <p:spPr bwMode="auto">
            <a:xfrm rot="5400000">
              <a:off x="5544" y="129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0328" name="Rectangle 88"/>
            <p:cNvSpPr>
              <a:spLocks noChangeArrowheads="1"/>
            </p:cNvSpPr>
            <p:nvPr/>
          </p:nvSpPr>
          <p:spPr bwMode="auto">
            <a:xfrm rot="5400000">
              <a:off x="5544" y="165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0329" name="Rectangle 89"/>
            <p:cNvSpPr>
              <a:spLocks noChangeArrowheads="1"/>
            </p:cNvSpPr>
            <p:nvPr/>
          </p:nvSpPr>
          <p:spPr bwMode="auto">
            <a:xfrm rot="5400000">
              <a:off x="5544" y="201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0330" name="Rectangle 90"/>
            <p:cNvSpPr>
              <a:spLocks noChangeArrowheads="1"/>
            </p:cNvSpPr>
            <p:nvPr/>
          </p:nvSpPr>
          <p:spPr bwMode="auto">
            <a:xfrm rot="5400000">
              <a:off x="5544" y="237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0331" name="Rectangle 91"/>
            <p:cNvSpPr>
              <a:spLocks noChangeArrowheads="1"/>
            </p:cNvSpPr>
            <p:nvPr/>
          </p:nvSpPr>
          <p:spPr bwMode="auto">
            <a:xfrm rot="5400000">
              <a:off x="5544" y="273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0332" name="Rectangle 92"/>
            <p:cNvSpPr>
              <a:spLocks noChangeArrowheads="1"/>
            </p:cNvSpPr>
            <p:nvPr/>
          </p:nvSpPr>
          <p:spPr bwMode="auto">
            <a:xfrm rot="5400000">
              <a:off x="5544" y="309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0333" name="Rectangle 93"/>
            <p:cNvSpPr>
              <a:spLocks noChangeArrowheads="1"/>
            </p:cNvSpPr>
            <p:nvPr/>
          </p:nvSpPr>
          <p:spPr bwMode="auto">
            <a:xfrm rot="5400000">
              <a:off x="5544" y="345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0334" name="Rectangle 94"/>
            <p:cNvSpPr>
              <a:spLocks noChangeArrowheads="1"/>
            </p:cNvSpPr>
            <p:nvPr/>
          </p:nvSpPr>
          <p:spPr bwMode="auto">
            <a:xfrm rot="5400000">
              <a:off x="5544" y="38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0335" name="Rectangle 95"/>
            <p:cNvSpPr>
              <a:spLocks noChangeArrowheads="1"/>
            </p:cNvSpPr>
            <p:nvPr/>
          </p:nvSpPr>
          <p:spPr bwMode="auto">
            <a:xfrm rot="5400000">
              <a:off x="5544" y="41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10359" name="Rectangle 119"/>
          <p:cNvSpPr>
            <a:spLocks noChangeArrowheads="1"/>
          </p:cNvSpPr>
          <p:nvPr/>
        </p:nvSpPr>
        <p:spPr bwMode="auto">
          <a:xfrm>
            <a:off x="7824788" y="490537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0360" name="Text Box 120"/>
          <p:cNvSpPr txBox="1">
            <a:spLocks noChangeArrowheads="1"/>
          </p:cNvSpPr>
          <p:nvPr/>
        </p:nvSpPr>
        <p:spPr bwMode="auto">
          <a:xfrm>
            <a:off x="774700" y="676275"/>
            <a:ext cx="1052513" cy="10064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6000">
                <a:solidFill>
                  <a:schemeClr val="bg1"/>
                </a:solidFill>
              </a:rPr>
              <a:t>1</a:t>
            </a:r>
          </a:p>
        </p:txBody>
      </p:sp>
      <p:grpSp>
        <p:nvGrpSpPr>
          <p:cNvPr id="10361" name="Group 121"/>
          <p:cNvGrpSpPr>
            <a:grpSpLocks/>
          </p:cNvGrpSpPr>
          <p:nvPr/>
        </p:nvGrpSpPr>
        <p:grpSpPr bwMode="auto">
          <a:xfrm>
            <a:off x="2595563" y="1682750"/>
            <a:ext cx="1885950" cy="2160588"/>
            <a:chOff x="1846" y="3288"/>
            <a:chExt cx="748" cy="857"/>
          </a:xfrm>
        </p:grpSpPr>
        <p:sp>
          <p:nvSpPr>
            <p:cNvPr id="10362" name="Line 122"/>
            <p:cNvSpPr>
              <a:spLocks noChangeShapeType="1"/>
            </p:cNvSpPr>
            <p:nvPr/>
          </p:nvSpPr>
          <p:spPr bwMode="auto">
            <a:xfrm flipV="1">
              <a:off x="2219" y="3931"/>
              <a:ext cx="184" cy="1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363" name="Line 123"/>
            <p:cNvSpPr>
              <a:spLocks noChangeShapeType="1"/>
            </p:cNvSpPr>
            <p:nvPr/>
          </p:nvSpPr>
          <p:spPr bwMode="auto">
            <a:xfrm flipV="1">
              <a:off x="2221" y="3608"/>
              <a:ext cx="0" cy="4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364" name="Line 124"/>
            <p:cNvSpPr>
              <a:spLocks noChangeShapeType="1"/>
            </p:cNvSpPr>
            <p:nvPr/>
          </p:nvSpPr>
          <p:spPr bwMode="auto">
            <a:xfrm flipH="1" flipV="1">
              <a:off x="2403" y="3497"/>
              <a:ext cx="3" cy="4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365" name="Line 125"/>
            <p:cNvSpPr>
              <a:spLocks noChangeShapeType="1"/>
            </p:cNvSpPr>
            <p:nvPr/>
          </p:nvSpPr>
          <p:spPr bwMode="auto">
            <a:xfrm flipV="1">
              <a:off x="2220" y="3713"/>
              <a:ext cx="189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366" name="Line 126"/>
            <p:cNvSpPr>
              <a:spLocks noChangeShapeType="1"/>
            </p:cNvSpPr>
            <p:nvPr/>
          </p:nvSpPr>
          <p:spPr bwMode="auto">
            <a:xfrm flipV="1">
              <a:off x="2220" y="3500"/>
              <a:ext cx="186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367" name="Line 127"/>
            <p:cNvSpPr>
              <a:spLocks noChangeShapeType="1"/>
            </p:cNvSpPr>
            <p:nvPr/>
          </p:nvSpPr>
          <p:spPr bwMode="auto">
            <a:xfrm flipH="1" flipV="1">
              <a:off x="2031" y="3710"/>
              <a:ext cx="186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368" name="Line 128"/>
            <p:cNvSpPr>
              <a:spLocks noChangeShapeType="1"/>
            </p:cNvSpPr>
            <p:nvPr/>
          </p:nvSpPr>
          <p:spPr bwMode="auto">
            <a:xfrm flipH="1" flipV="1">
              <a:off x="2028" y="3501"/>
              <a:ext cx="186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369" name="Line 129"/>
            <p:cNvSpPr>
              <a:spLocks noChangeShapeType="1"/>
            </p:cNvSpPr>
            <p:nvPr/>
          </p:nvSpPr>
          <p:spPr bwMode="auto">
            <a:xfrm flipH="1" flipV="1">
              <a:off x="2220" y="3392"/>
              <a:ext cx="188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370" name="Line 130"/>
            <p:cNvSpPr>
              <a:spLocks noChangeShapeType="1"/>
            </p:cNvSpPr>
            <p:nvPr/>
          </p:nvSpPr>
          <p:spPr bwMode="auto">
            <a:xfrm flipV="1">
              <a:off x="2034" y="3391"/>
              <a:ext cx="189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371" name="Line 131"/>
            <p:cNvSpPr>
              <a:spLocks noChangeShapeType="1"/>
            </p:cNvSpPr>
            <p:nvPr/>
          </p:nvSpPr>
          <p:spPr bwMode="auto">
            <a:xfrm flipV="1">
              <a:off x="2404" y="3607"/>
              <a:ext cx="190" cy="1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372" name="Line 132"/>
            <p:cNvSpPr>
              <a:spLocks noChangeShapeType="1"/>
            </p:cNvSpPr>
            <p:nvPr/>
          </p:nvSpPr>
          <p:spPr bwMode="auto">
            <a:xfrm flipV="1">
              <a:off x="2588" y="3397"/>
              <a:ext cx="0" cy="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373" name="Line 133"/>
            <p:cNvSpPr>
              <a:spLocks noChangeShapeType="1"/>
            </p:cNvSpPr>
            <p:nvPr/>
          </p:nvSpPr>
          <p:spPr bwMode="auto">
            <a:xfrm flipH="1">
              <a:off x="2032" y="4041"/>
              <a:ext cx="186" cy="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374" name="Line 134"/>
            <p:cNvSpPr>
              <a:spLocks noChangeShapeType="1"/>
            </p:cNvSpPr>
            <p:nvPr/>
          </p:nvSpPr>
          <p:spPr bwMode="auto">
            <a:xfrm flipH="1" flipV="1">
              <a:off x="1846" y="4035"/>
              <a:ext cx="184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375" name="Line 135"/>
            <p:cNvSpPr>
              <a:spLocks noChangeShapeType="1"/>
            </p:cNvSpPr>
            <p:nvPr/>
          </p:nvSpPr>
          <p:spPr bwMode="auto">
            <a:xfrm flipV="1">
              <a:off x="2032" y="3921"/>
              <a:ext cx="0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376" name="Line 136"/>
            <p:cNvSpPr>
              <a:spLocks noChangeShapeType="1"/>
            </p:cNvSpPr>
            <p:nvPr/>
          </p:nvSpPr>
          <p:spPr bwMode="auto">
            <a:xfrm flipV="1">
              <a:off x="2032" y="3819"/>
              <a:ext cx="186" cy="1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377" name="Line 137"/>
            <p:cNvSpPr>
              <a:spLocks noChangeShapeType="1"/>
            </p:cNvSpPr>
            <p:nvPr/>
          </p:nvSpPr>
          <p:spPr bwMode="auto">
            <a:xfrm flipV="1">
              <a:off x="1846" y="3817"/>
              <a:ext cx="0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378" name="Line 138"/>
            <p:cNvSpPr>
              <a:spLocks noChangeShapeType="1"/>
            </p:cNvSpPr>
            <p:nvPr/>
          </p:nvSpPr>
          <p:spPr bwMode="auto">
            <a:xfrm flipH="1" flipV="1">
              <a:off x="1848" y="3817"/>
              <a:ext cx="184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379" name="Line 139"/>
            <p:cNvSpPr>
              <a:spLocks noChangeShapeType="1"/>
            </p:cNvSpPr>
            <p:nvPr/>
          </p:nvSpPr>
          <p:spPr bwMode="auto">
            <a:xfrm flipV="1">
              <a:off x="1848" y="3713"/>
              <a:ext cx="184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380" name="Line 140"/>
            <p:cNvSpPr>
              <a:spLocks noChangeShapeType="1"/>
            </p:cNvSpPr>
            <p:nvPr/>
          </p:nvSpPr>
          <p:spPr bwMode="auto">
            <a:xfrm flipV="1">
              <a:off x="2034" y="3501"/>
              <a:ext cx="0" cy="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381" name="Line 141"/>
            <p:cNvSpPr>
              <a:spLocks noChangeShapeType="1"/>
            </p:cNvSpPr>
            <p:nvPr/>
          </p:nvSpPr>
          <p:spPr bwMode="auto">
            <a:xfrm flipV="1">
              <a:off x="2404" y="3396"/>
              <a:ext cx="184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382" name="Line 142"/>
            <p:cNvSpPr>
              <a:spLocks noChangeShapeType="1"/>
            </p:cNvSpPr>
            <p:nvPr/>
          </p:nvSpPr>
          <p:spPr bwMode="auto">
            <a:xfrm flipH="1" flipV="1">
              <a:off x="2402" y="3288"/>
              <a:ext cx="184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383" name="Line 143"/>
            <p:cNvSpPr>
              <a:spLocks noChangeShapeType="1"/>
            </p:cNvSpPr>
            <p:nvPr/>
          </p:nvSpPr>
          <p:spPr bwMode="auto">
            <a:xfrm flipV="1">
              <a:off x="2218" y="3292"/>
              <a:ext cx="186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1499622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9" grpId="0"/>
      <p:bldP spid="10270" grpId="0"/>
      <p:bldP spid="102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5510213" y="385763"/>
            <a:ext cx="3168650" cy="5334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/>
              <a:t>Plans and Elevations</a:t>
            </a:r>
          </a:p>
        </p:txBody>
      </p:sp>
      <p:grpSp>
        <p:nvGrpSpPr>
          <p:cNvPr id="4219" name="Group 123"/>
          <p:cNvGrpSpPr>
            <a:grpSpLocks/>
          </p:cNvGrpSpPr>
          <p:nvPr/>
        </p:nvGrpSpPr>
        <p:grpSpPr bwMode="auto">
          <a:xfrm>
            <a:off x="774700" y="3775075"/>
            <a:ext cx="1784350" cy="852488"/>
            <a:chOff x="620" y="2098"/>
            <a:chExt cx="1124" cy="537"/>
          </a:xfrm>
        </p:grpSpPr>
        <p:sp>
          <p:nvSpPr>
            <p:cNvPr id="4211" name="Line 115"/>
            <p:cNvSpPr>
              <a:spLocks noChangeShapeType="1"/>
            </p:cNvSpPr>
            <p:nvPr/>
          </p:nvSpPr>
          <p:spPr bwMode="auto">
            <a:xfrm flipV="1">
              <a:off x="1283" y="2098"/>
              <a:ext cx="388" cy="2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212" name="Text Box 116"/>
            <p:cNvSpPr txBox="1">
              <a:spLocks noChangeArrowheads="1"/>
            </p:cNvSpPr>
            <p:nvPr/>
          </p:nvSpPr>
          <p:spPr bwMode="auto">
            <a:xfrm>
              <a:off x="620" y="2404"/>
              <a:ext cx="11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Front Elevation</a:t>
              </a:r>
            </a:p>
          </p:txBody>
        </p:sp>
      </p:grpSp>
      <p:grpSp>
        <p:nvGrpSpPr>
          <p:cNvPr id="4220" name="Group 124"/>
          <p:cNvGrpSpPr>
            <a:grpSpLocks/>
          </p:cNvGrpSpPr>
          <p:nvPr/>
        </p:nvGrpSpPr>
        <p:grpSpPr bwMode="auto">
          <a:xfrm>
            <a:off x="4305300" y="3309938"/>
            <a:ext cx="1784350" cy="831850"/>
            <a:chOff x="2061" y="2220"/>
            <a:chExt cx="1124" cy="524"/>
          </a:xfrm>
        </p:grpSpPr>
        <p:sp>
          <p:nvSpPr>
            <p:cNvPr id="4213" name="Text Box 117"/>
            <p:cNvSpPr txBox="1">
              <a:spLocks noChangeArrowheads="1"/>
            </p:cNvSpPr>
            <p:nvPr/>
          </p:nvSpPr>
          <p:spPr bwMode="auto">
            <a:xfrm>
              <a:off x="2061" y="2513"/>
              <a:ext cx="11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Side Elevation</a:t>
              </a:r>
            </a:p>
          </p:txBody>
        </p:sp>
        <p:sp>
          <p:nvSpPr>
            <p:cNvPr id="4216" name="Line 120"/>
            <p:cNvSpPr>
              <a:spLocks noChangeShapeType="1"/>
            </p:cNvSpPr>
            <p:nvPr/>
          </p:nvSpPr>
          <p:spPr bwMode="auto">
            <a:xfrm rot="-561236" flipH="1" flipV="1">
              <a:off x="2172" y="2220"/>
              <a:ext cx="372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4221" name="Group 125"/>
          <p:cNvGrpSpPr>
            <a:grpSpLocks/>
          </p:cNvGrpSpPr>
          <p:nvPr/>
        </p:nvGrpSpPr>
        <p:grpSpPr bwMode="auto">
          <a:xfrm>
            <a:off x="3025775" y="309563"/>
            <a:ext cx="1279525" cy="1219200"/>
            <a:chOff x="1477" y="657"/>
            <a:chExt cx="806" cy="768"/>
          </a:xfrm>
        </p:grpSpPr>
        <p:sp>
          <p:nvSpPr>
            <p:cNvPr id="4217" name="Line 121"/>
            <p:cNvSpPr>
              <a:spLocks noChangeShapeType="1"/>
            </p:cNvSpPr>
            <p:nvPr/>
          </p:nvSpPr>
          <p:spPr bwMode="auto">
            <a:xfrm>
              <a:off x="1860" y="948"/>
              <a:ext cx="3" cy="4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218" name="Text Box 122"/>
            <p:cNvSpPr txBox="1">
              <a:spLocks noChangeArrowheads="1"/>
            </p:cNvSpPr>
            <p:nvPr/>
          </p:nvSpPr>
          <p:spPr bwMode="auto">
            <a:xfrm>
              <a:off x="1477" y="657"/>
              <a:ext cx="8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Plan View</a:t>
              </a:r>
            </a:p>
          </p:txBody>
        </p:sp>
      </p:grpSp>
      <p:sp>
        <p:nvSpPr>
          <p:cNvPr id="4264" name="Rectangle 168"/>
          <p:cNvSpPr>
            <a:spLocks noChangeArrowheads="1"/>
          </p:cNvSpPr>
          <p:nvPr/>
        </p:nvSpPr>
        <p:spPr bwMode="auto">
          <a:xfrm>
            <a:off x="3970338" y="557212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265" name="Rectangle 169"/>
          <p:cNvSpPr>
            <a:spLocks noChangeArrowheads="1"/>
          </p:cNvSpPr>
          <p:nvPr/>
        </p:nvSpPr>
        <p:spPr bwMode="auto">
          <a:xfrm>
            <a:off x="4598988" y="557212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266" name="Rectangle 170"/>
          <p:cNvSpPr>
            <a:spLocks noChangeArrowheads="1"/>
          </p:cNvSpPr>
          <p:nvPr/>
        </p:nvSpPr>
        <p:spPr bwMode="auto">
          <a:xfrm>
            <a:off x="5227638" y="557212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267" name="Rectangle 171"/>
          <p:cNvSpPr>
            <a:spLocks noChangeArrowheads="1"/>
          </p:cNvSpPr>
          <p:nvPr/>
        </p:nvSpPr>
        <p:spPr bwMode="auto">
          <a:xfrm>
            <a:off x="3970338" y="494347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268" name="Rectangle 172"/>
          <p:cNvSpPr>
            <a:spLocks noChangeArrowheads="1"/>
          </p:cNvSpPr>
          <p:nvPr/>
        </p:nvSpPr>
        <p:spPr bwMode="auto">
          <a:xfrm>
            <a:off x="1301750" y="559117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269" name="Rectangle 173"/>
          <p:cNvSpPr>
            <a:spLocks noChangeArrowheads="1"/>
          </p:cNvSpPr>
          <p:nvPr/>
        </p:nvSpPr>
        <p:spPr bwMode="auto">
          <a:xfrm>
            <a:off x="1930400" y="559117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270" name="Rectangle 174"/>
          <p:cNvSpPr>
            <a:spLocks noChangeArrowheads="1"/>
          </p:cNvSpPr>
          <p:nvPr/>
        </p:nvSpPr>
        <p:spPr bwMode="auto">
          <a:xfrm>
            <a:off x="2559050" y="559117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271" name="Rectangle 175"/>
          <p:cNvSpPr>
            <a:spLocks noChangeArrowheads="1"/>
          </p:cNvSpPr>
          <p:nvPr/>
        </p:nvSpPr>
        <p:spPr bwMode="auto">
          <a:xfrm>
            <a:off x="1301750" y="496252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272" name="Rectangle 176"/>
          <p:cNvSpPr>
            <a:spLocks noChangeArrowheads="1"/>
          </p:cNvSpPr>
          <p:nvPr/>
        </p:nvSpPr>
        <p:spPr bwMode="auto">
          <a:xfrm>
            <a:off x="6567488" y="553402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275" name="Rectangle 179"/>
          <p:cNvSpPr>
            <a:spLocks noChangeArrowheads="1"/>
          </p:cNvSpPr>
          <p:nvPr/>
        </p:nvSpPr>
        <p:spPr bwMode="auto">
          <a:xfrm>
            <a:off x="7196138" y="490537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277" name="Rectangle 181"/>
          <p:cNvSpPr>
            <a:spLocks noChangeArrowheads="1"/>
          </p:cNvSpPr>
          <p:nvPr/>
        </p:nvSpPr>
        <p:spPr bwMode="auto">
          <a:xfrm>
            <a:off x="6567488" y="490537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279" name="Text Box 183"/>
          <p:cNvSpPr txBox="1">
            <a:spLocks noChangeArrowheads="1"/>
          </p:cNvSpPr>
          <p:nvPr/>
        </p:nvSpPr>
        <p:spPr bwMode="auto">
          <a:xfrm>
            <a:off x="595313" y="4754563"/>
            <a:ext cx="4762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A</a:t>
            </a:r>
          </a:p>
        </p:txBody>
      </p:sp>
      <p:sp>
        <p:nvSpPr>
          <p:cNvPr id="4280" name="Text Box 184"/>
          <p:cNvSpPr txBox="1">
            <a:spLocks noChangeArrowheads="1"/>
          </p:cNvSpPr>
          <p:nvPr/>
        </p:nvSpPr>
        <p:spPr bwMode="auto">
          <a:xfrm>
            <a:off x="3378200" y="4749800"/>
            <a:ext cx="47625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B</a:t>
            </a:r>
          </a:p>
        </p:txBody>
      </p:sp>
      <p:sp>
        <p:nvSpPr>
          <p:cNvPr id="4281" name="Text Box 185"/>
          <p:cNvSpPr txBox="1">
            <a:spLocks noChangeArrowheads="1"/>
          </p:cNvSpPr>
          <p:nvPr/>
        </p:nvSpPr>
        <p:spPr bwMode="auto">
          <a:xfrm>
            <a:off x="5856288" y="4754563"/>
            <a:ext cx="4762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C</a:t>
            </a:r>
          </a:p>
        </p:txBody>
      </p:sp>
      <p:sp>
        <p:nvSpPr>
          <p:cNvPr id="4282" name="Text Box 186"/>
          <p:cNvSpPr txBox="1">
            <a:spLocks noChangeArrowheads="1"/>
          </p:cNvSpPr>
          <p:nvPr/>
        </p:nvSpPr>
        <p:spPr bwMode="auto">
          <a:xfrm>
            <a:off x="6076950" y="1466850"/>
            <a:ext cx="2457450" cy="1541463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Decide which of the views below is either a </a:t>
            </a:r>
            <a:r>
              <a:rPr lang="en-GB" altLang="en-US">
                <a:solidFill>
                  <a:srgbClr val="0000FF"/>
                </a:solidFill>
              </a:rPr>
              <a:t>plan</a:t>
            </a:r>
            <a:r>
              <a:rPr lang="en-GB" altLang="en-US"/>
              <a:t>, </a:t>
            </a:r>
            <a:r>
              <a:rPr lang="en-GB" altLang="en-US">
                <a:solidFill>
                  <a:srgbClr val="0000FF"/>
                </a:solidFill>
              </a:rPr>
              <a:t>front elevation</a:t>
            </a:r>
            <a:r>
              <a:rPr lang="en-GB" altLang="en-US"/>
              <a:t> or </a:t>
            </a:r>
            <a:r>
              <a:rPr lang="en-GB" altLang="en-US">
                <a:solidFill>
                  <a:srgbClr val="0000FF"/>
                </a:solidFill>
              </a:rPr>
              <a:t>side elevation</a:t>
            </a:r>
            <a:r>
              <a:rPr lang="en-GB" altLang="en-US"/>
              <a:t> of the object shown.</a:t>
            </a:r>
          </a:p>
        </p:txBody>
      </p:sp>
      <p:sp>
        <p:nvSpPr>
          <p:cNvPr id="4288" name="Text Box 192"/>
          <p:cNvSpPr txBox="1">
            <a:spLocks noChangeArrowheads="1"/>
          </p:cNvSpPr>
          <p:nvPr/>
        </p:nvSpPr>
        <p:spPr bwMode="auto">
          <a:xfrm>
            <a:off x="1333500" y="6229350"/>
            <a:ext cx="203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3333FF"/>
                </a:solidFill>
              </a:rPr>
              <a:t>Front Elevation</a:t>
            </a:r>
          </a:p>
        </p:txBody>
      </p:sp>
      <p:sp>
        <p:nvSpPr>
          <p:cNvPr id="4289" name="Text Box 193"/>
          <p:cNvSpPr txBox="1">
            <a:spLocks noChangeArrowheads="1"/>
          </p:cNvSpPr>
          <p:nvPr/>
        </p:nvSpPr>
        <p:spPr bwMode="auto">
          <a:xfrm>
            <a:off x="4481513" y="6216650"/>
            <a:ext cx="203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3333FF"/>
                </a:solidFill>
              </a:rPr>
              <a:t>Plan</a:t>
            </a:r>
          </a:p>
        </p:txBody>
      </p:sp>
      <p:sp>
        <p:nvSpPr>
          <p:cNvPr id="4290" name="Text Box 194"/>
          <p:cNvSpPr txBox="1">
            <a:spLocks noChangeArrowheads="1"/>
          </p:cNvSpPr>
          <p:nvPr/>
        </p:nvSpPr>
        <p:spPr bwMode="auto">
          <a:xfrm>
            <a:off x="6643688" y="6216650"/>
            <a:ext cx="18907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3333FF"/>
                </a:solidFill>
              </a:rPr>
              <a:t>Side Elevation</a:t>
            </a:r>
          </a:p>
        </p:txBody>
      </p:sp>
      <p:grpSp>
        <p:nvGrpSpPr>
          <p:cNvPr id="4309" name="Group 213"/>
          <p:cNvGrpSpPr>
            <a:grpSpLocks/>
          </p:cNvGrpSpPr>
          <p:nvPr/>
        </p:nvGrpSpPr>
        <p:grpSpPr bwMode="auto">
          <a:xfrm>
            <a:off x="0" y="0"/>
            <a:ext cx="9144000" cy="114300"/>
            <a:chOff x="1853" y="2658"/>
            <a:chExt cx="5184" cy="72"/>
          </a:xfrm>
        </p:grpSpPr>
        <p:grpSp>
          <p:nvGrpSpPr>
            <p:cNvPr id="4299" name="Group 203"/>
            <p:cNvGrpSpPr>
              <a:grpSpLocks/>
            </p:cNvGrpSpPr>
            <p:nvPr/>
          </p:nvGrpSpPr>
          <p:grpSpPr bwMode="auto">
            <a:xfrm>
              <a:off x="1853" y="2658"/>
              <a:ext cx="2592" cy="72"/>
              <a:chOff x="1853" y="2658"/>
              <a:chExt cx="2592" cy="72"/>
            </a:xfrm>
          </p:grpSpPr>
          <p:sp>
            <p:nvSpPr>
              <p:cNvPr id="4291" name="Rectangle 195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292" name="Rectangle 196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293" name="Rectangle 197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294" name="Rectangle 198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295" name="Rectangle 199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296" name="Rectangle 200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297" name="Rectangle 201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298" name="Rectangle 202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4300" name="Group 204"/>
            <p:cNvGrpSpPr>
              <a:grpSpLocks/>
            </p:cNvGrpSpPr>
            <p:nvPr/>
          </p:nvGrpSpPr>
          <p:grpSpPr bwMode="auto">
            <a:xfrm>
              <a:off x="4445" y="2658"/>
              <a:ext cx="2592" cy="72"/>
              <a:chOff x="1853" y="2658"/>
              <a:chExt cx="2592" cy="72"/>
            </a:xfrm>
          </p:grpSpPr>
          <p:sp>
            <p:nvSpPr>
              <p:cNvPr id="4301" name="Rectangle 205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302" name="Rectangle 206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303" name="Rectangle 207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304" name="Rectangle 208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305" name="Rectangle 209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306" name="Rectangle 210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307" name="Rectangle 211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308" name="Rectangle 212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grpSp>
        <p:nvGrpSpPr>
          <p:cNvPr id="4310" name="Group 214"/>
          <p:cNvGrpSpPr>
            <a:grpSpLocks/>
          </p:cNvGrpSpPr>
          <p:nvPr/>
        </p:nvGrpSpPr>
        <p:grpSpPr bwMode="auto">
          <a:xfrm rot="10800000">
            <a:off x="26988" y="6743700"/>
            <a:ext cx="9144000" cy="114300"/>
            <a:chOff x="1853" y="2658"/>
            <a:chExt cx="5184" cy="72"/>
          </a:xfrm>
        </p:grpSpPr>
        <p:grpSp>
          <p:nvGrpSpPr>
            <p:cNvPr id="4311" name="Group 215"/>
            <p:cNvGrpSpPr>
              <a:grpSpLocks/>
            </p:cNvGrpSpPr>
            <p:nvPr/>
          </p:nvGrpSpPr>
          <p:grpSpPr bwMode="auto">
            <a:xfrm>
              <a:off x="1853" y="2658"/>
              <a:ext cx="2592" cy="72"/>
              <a:chOff x="1853" y="2658"/>
              <a:chExt cx="2592" cy="72"/>
            </a:xfrm>
          </p:grpSpPr>
          <p:sp>
            <p:nvSpPr>
              <p:cNvPr id="4312" name="Rectangle 216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313" name="Rectangle 217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314" name="Rectangle 218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315" name="Rectangle 219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316" name="Rectangle 220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317" name="Rectangle 221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318" name="Rectangle 222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319" name="Rectangle 223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4320" name="Group 224"/>
            <p:cNvGrpSpPr>
              <a:grpSpLocks/>
            </p:cNvGrpSpPr>
            <p:nvPr/>
          </p:nvGrpSpPr>
          <p:grpSpPr bwMode="auto">
            <a:xfrm>
              <a:off x="4445" y="2658"/>
              <a:ext cx="2592" cy="72"/>
              <a:chOff x="1853" y="2658"/>
              <a:chExt cx="2592" cy="72"/>
            </a:xfrm>
          </p:grpSpPr>
          <p:sp>
            <p:nvSpPr>
              <p:cNvPr id="4321" name="Rectangle 225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322" name="Rectangle 226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323" name="Rectangle 227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324" name="Rectangle 228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325" name="Rectangle 229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326" name="Rectangle 230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327" name="Rectangle 231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328" name="Rectangle 232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grpSp>
        <p:nvGrpSpPr>
          <p:cNvPr id="4348" name="Group 252"/>
          <p:cNvGrpSpPr>
            <a:grpSpLocks/>
          </p:cNvGrpSpPr>
          <p:nvPr/>
        </p:nvGrpSpPr>
        <p:grpSpPr bwMode="auto">
          <a:xfrm>
            <a:off x="9029700" y="114300"/>
            <a:ext cx="114300" cy="6629400"/>
            <a:chOff x="5688" y="72"/>
            <a:chExt cx="72" cy="4320"/>
          </a:xfrm>
        </p:grpSpPr>
        <p:sp>
          <p:nvSpPr>
            <p:cNvPr id="4331" name="Rectangle 235"/>
            <p:cNvSpPr>
              <a:spLocks noChangeArrowheads="1"/>
            </p:cNvSpPr>
            <p:nvPr/>
          </p:nvSpPr>
          <p:spPr bwMode="auto">
            <a:xfrm rot="5400000">
              <a:off x="5544" y="2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332" name="Rectangle 236"/>
            <p:cNvSpPr>
              <a:spLocks noChangeArrowheads="1"/>
            </p:cNvSpPr>
            <p:nvPr/>
          </p:nvSpPr>
          <p:spPr bwMode="auto">
            <a:xfrm rot="5400000">
              <a:off x="5544" y="5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333" name="Rectangle 237"/>
            <p:cNvSpPr>
              <a:spLocks noChangeArrowheads="1"/>
            </p:cNvSpPr>
            <p:nvPr/>
          </p:nvSpPr>
          <p:spPr bwMode="auto">
            <a:xfrm rot="5400000">
              <a:off x="5544" y="93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334" name="Rectangle 238"/>
            <p:cNvSpPr>
              <a:spLocks noChangeArrowheads="1"/>
            </p:cNvSpPr>
            <p:nvPr/>
          </p:nvSpPr>
          <p:spPr bwMode="auto">
            <a:xfrm rot="5400000">
              <a:off x="5544" y="129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335" name="Rectangle 239"/>
            <p:cNvSpPr>
              <a:spLocks noChangeArrowheads="1"/>
            </p:cNvSpPr>
            <p:nvPr/>
          </p:nvSpPr>
          <p:spPr bwMode="auto">
            <a:xfrm rot="5400000">
              <a:off x="5544" y="165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336" name="Rectangle 240"/>
            <p:cNvSpPr>
              <a:spLocks noChangeArrowheads="1"/>
            </p:cNvSpPr>
            <p:nvPr/>
          </p:nvSpPr>
          <p:spPr bwMode="auto">
            <a:xfrm rot="5400000">
              <a:off x="5544" y="201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337" name="Rectangle 241"/>
            <p:cNvSpPr>
              <a:spLocks noChangeArrowheads="1"/>
            </p:cNvSpPr>
            <p:nvPr/>
          </p:nvSpPr>
          <p:spPr bwMode="auto">
            <a:xfrm rot="5400000">
              <a:off x="5544" y="237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338" name="Rectangle 242"/>
            <p:cNvSpPr>
              <a:spLocks noChangeArrowheads="1"/>
            </p:cNvSpPr>
            <p:nvPr/>
          </p:nvSpPr>
          <p:spPr bwMode="auto">
            <a:xfrm rot="5400000">
              <a:off x="5544" y="273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340" name="Rectangle 244"/>
            <p:cNvSpPr>
              <a:spLocks noChangeArrowheads="1"/>
            </p:cNvSpPr>
            <p:nvPr/>
          </p:nvSpPr>
          <p:spPr bwMode="auto">
            <a:xfrm rot="5400000">
              <a:off x="5544" y="309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341" name="Rectangle 245"/>
            <p:cNvSpPr>
              <a:spLocks noChangeArrowheads="1"/>
            </p:cNvSpPr>
            <p:nvPr/>
          </p:nvSpPr>
          <p:spPr bwMode="auto">
            <a:xfrm rot="5400000">
              <a:off x="5544" y="345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342" name="Rectangle 246"/>
            <p:cNvSpPr>
              <a:spLocks noChangeArrowheads="1"/>
            </p:cNvSpPr>
            <p:nvPr/>
          </p:nvSpPr>
          <p:spPr bwMode="auto">
            <a:xfrm rot="5400000">
              <a:off x="5544" y="38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343" name="Rectangle 247"/>
            <p:cNvSpPr>
              <a:spLocks noChangeArrowheads="1"/>
            </p:cNvSpPr>
            <p:nvPr/>
          </p:nvSpPr>
          <p:spPr bwMode="auto">
            <a:xfrm rot="5400000">
              <a:off x="5544" y="41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4349" name="Group 253"/>
          <p:cNvGrpSpPr>
            <a:grpSpLocks/>
          </p:cNvGrpSpPr>
          <p:nvPr/>
        </p:nvGrpSpPr>
        <p:grpSpPr bwMode="auto">
          <a:xfrm>
            <a:off x="-30163" y="114300"/>
            <a:ext cx="114301" cy="6629400"/>
            <a:chOff x="5688" y="72"/>
            <a:chExt cx="72" cy="4320"/>
          </a:xfrm>
        </p:grpSpPr>
        <p:sp>
          <p:nvSpPr>
            <p:cNvPr id="4350" name="Rectangle 254"/>
            <p:cNvSpPr>
              <a:spLocks noChangeArrowheads="1"/>
            </p:cNvSpPr>
            <p:nvPr/>
          </p:nvSpPr>
          <p:spPr bwMode="auto">
            <a:xfrm rot="5400000">
              <a:off x="5544" y="2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351" name="Rectangle 255"/>
            <p:cNvSpPr>
              <a:spLocks noChangeArrowheads="1"/>
            </p:cNvSpPr>
            <p:nvPr/>
          </p:nvSpPr>
          <p:spPr bwMode="auto">
            <a:xfrm rot="5400000">
              <a:off x="5544" y="5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352" name="Rectangle 256"/>
            <p:cNvSpPr>
              <a:spLocks noChangeArrowheads="1"/>
            </p:cNvSpPr>
            <p:nvPr/>
          </p:nvSpPr>
          <p:spPr bwMode="auto">
            <a:xfrm rot="5400000">
              <a:off x="5544" y="93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353" name="Rectangle 257"/>
            <p:cNvSpPr>
              <a:spLocks noChangeArrowheads="1"/>
            </p:cNvSpPr>
            <p:nvPr/>
          </p:nvSpPr>
          <p:spPr bwMode="auto">
            <a:xfrm rot="5400000">
              <a:off x="5544" y="129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354" name="Rectangle 258"/>
            <p:cNvSpPr>
              <a:spLocks noChangeArrowheads="1"/>
            </p:cNvSpPr>
            <p:nvPr/>
          </p:nvSpPr>
          <p:spPr bwMode="auto">
            <a:xfrm rot="5400000">
              <a:off x="5544" y="165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355" name="Rectangle 259"/>
            <p:cNvSpPr>
              <a:spLocks noChangeArrowheads="1"/>
            </p:cNvSpPr>
            <p:nvPr/>
          </p:nvSpPr>
          <p:spPr bwMode="auto">
            <a:xfrm rot="5400000">
              <a:off x="5544" y="201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356" name="Rectangle 260"/>
            <p:cNvSpPr>
              <a:spLocks noChangeArrowheads="1"/>
            </p:cNvSpPr>
            <p:nvPr/>
          </p:nvSpPr>
          <p:spPr bwMode="auto">
            <a:xfrm rot="5400000">
              <a:off x="5544" y="237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357" name="Rectangle 261"/>
            <p:cNvSpPr>
              <a:spLocks noChangeArrowheads="1"/>
            </p:cNvSpPr>
            <p:nvPr/>
          </p:nvSpPr>
          <p:spPr bwMode="auto">
            <a:xfrm rot="5400000">
              <a:off x="5544" y="273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358" name="Rectangle 262"/>
            <p:cNvSpPr>
              <a:spLocks noChangeArrowheads="1"/>
            </p:cNvSpPr>
            <p:nvPr/>
          </p:nvSpPr>
          <p:spPr bwMode="auto">
            <a:xfrm rot="5400000">
              <a:off x="5544" y="309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359" name="Rectangle 263"/>
            <p:cNvSpPr>
              <a:spLocks noChangeArrowheads="1"/>
            </p:cNvSpPr>
            <p:nvPr/>
          </p:nvSpPr>
          <p:spPr bwMode="auto">
            <a:xfrm rot="5400000">
              <a:off x="5544" y="345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360" name="Rectangle 264"/>
            <p:cNvSpPr>
              <a:spLocks noChangeArrowheads="1"/>
            </p:cNvSpPr>
            <p:nvPr/>
          </p:nvSpPr>
          <p:spPr bwMode="auto">
            <a:xfrm rot="5400000">
              <a:off x="5544" y="38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361" name="Rectangle 265"/>
            <p:cNvSpPr>
              <a:spLocks noChangeArrowheads="1"/>
            </p:cNvSpPr>
            <p:nvPr/>
          </p:nvSpPr>
          <p:spPr bwMode="auto">
            <a:xfrm rot="5400000">
              <a:off x="5544" y="41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4383" name="Group 287"/>
          <p:cNvGrpSpPr>
            <a:grpSpLocks/>
          </p:cNvGrpSpPr>
          <p:nvPr/>
        </p:nvGrpSpPr>
        <p:grpSpPr bwMode="auto">
          <a:xfrm>
            <a:off x="2355850" y="1543050"/>
            <a:ext cx="1857375" cy="2678113"/>
            <a:chOff x="920" y="398"/>
            <a:chExt cx="747" cy="1077"/>
          </a:xfrm>
        </p:grpSpPr>
        <p:sp>
          <p:nvSpPr>
            <p:cNvPr id="4384" name="Line 288"/>
            <p:cNvSpPr>
              <a:spLocks noChangeShapeType="1"/>
            </p:cNvSpPr>
            <p:nvPr/>
          </p:nvSpPr>
          <p:spPr bwMode="auto">
            <a:xfrm flipV="1">
              <a:off x="1481" y="1361"/>
              <a:ext cx="186" cy="1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85" name="Line 289"/>
            <p:cNvSpPr>
              <a:spLocks noChangeShapeType="1"/>
            </p:cNvSpPr>
            <p:nvPr/>
          </p:nvSpPr>
          <p:spPr bwMode="auto">
            <a:xfrm flipH="1" flipV="1">
              <a:off x="920" y="1147"/>
              <a:ext cx="557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86" name="Line 290"/>
            <p:cNvSpPr>
              <a:spLocks noChangeShapeType="1"/>
            </p:cNvSpPr>
            <p:nvPr/>
          </p:nvSpPr>
          <p:spPr bwMode="auto">
            <a:xfrm flipV="1">
              <a:off x="1479" y="1255"/>
              <a:ext cx="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87" name="Line 291"/>
            <p:cNvSpPr>
              <a:spLocks noChangeShapeType="1"/>
            </p:cNvSpPr>
            <p:nvPr/>
          </p:nvSpPr>
          <p:spPr bwMode="auto">
            <a:xfrm flipV="1">
              <a:off x="1477" y="1152"/>
              <a:ext cx="186" cy="1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88" name="Line 292"/>
            <p:cNvSpPr>
              <a:spLocks noChangeShapeType="1"/>
            </p:cNvSpPr>
            <p:nvPr/>
          </p:nvSpPr>
          <p:spPr bwMode="auto">
            <a:xfrm flipH="1" flipV="1">
              <a:off x="920" y="933"/>
              <a:ext cx="559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89" name="Line 293"/>
            <p:cNvSpPr>
              <a:spLocks noChangeShapeType="1"/>
            </p:cNvSpPr>
            <p:nvPr/>
          </p:nvSpPr>
          <p:spPr bwMode="auto">
            <a:xfrm flipV="1">
              <a:off x="1109" y="828"/>
              <a:ext cx="0" cy="4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90" name="Line 294"/>
            <p:cNvSpPr>
              <a:spLocks noChangeShapeType="1"/>
            </p:cNvSpPr>
            <p:nvPr/>
          </p:nvSpPr>
          <p:spPr bwMode="auto">
            <a:xfrm flipV="1">
              <a:off x="1293" y="1149"/>
              <a:ext cx="0" cy="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91" name="Line 295"/>
            <p:cNvSpPr>
              <a:spLocks noChangeShapeType="1"/>
            </p:cNvSpPr>
            <p:nvPr/>
          </p:nvSpPr>
          <p:spPr bwMode="auto">
            <a:xfrm flipH="1" flipV="1">
              <a:off x="1293" y="937"/>
              <a:ext cx="37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92" name="Line 296"/>
            <p:cNvSpPr>
              <a:spLocks noChangeShapeType="1"/>
            </p:cNvSpPr>
            <p:nvPr/>
          </p:nvSpPr>
          <p:spPr bwMode="auto">
            <a:xfrm flipV="1">
              <a:off x="1109" y="730"/>
              <a:ext cx="554" cy="3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93" name="Line 297"/>
            <p:cNvSpPr>
              <a:spLocks noChangeShapeType="1"/>
            </p:cNvSpPr>
            <p:nvPr/>
          </p:nvSpPr>
          <p:spPr bwMode="auto">
            <a:xfrm flipV="1">
              <a:off x="1295" y="1043"/>
              <a:ext cx="186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94" name="Line 298"/>
            <p:cNvSpPr>
              <a:spLocks noChangeShapeType="1"/>
            </p:cNvSpPr>
            <p:nvPr/>
          </p:nvSpPr>
          <p:spPr bwMode="auto">
            <a:xfrm>
              <a:off x="921" y="726"/>
              <a:ext cx="0" cy="4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95" name="Line 299"/>
            <p:cNvSpPr>
              <a:spLocks noChangeShapeType="1"/>
            </p:cNvSpPr>
            <p:nvPr/>
          </p:nvSpPr>
          <p:spPr bwMode="auto">
            <a:xfrm flipV="1">
              <a:off x="1109" y="508"/>
              <a:ext cx="554" cy="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96" name="Line 300"/>
            <p:cNvSpPr>
              <a:spLocks noChangeShapeType="1"/>
            </p:cNvSpPr>
            <p:nvPr/>
          </p:nvSpPr>
          <p:spPr bwMode="auto">
            <a:xfrm flipH="1" flipV="1">
              <a:off x="921" y="724"/>
              <a:ext cx="188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97" name="Line 301"/>
            <p:cNvSpPr>
              <a:spLocks noChangeShapeType="1"/>
            </p:cNvSpPr>
            <p:nvPr/>
          </p:nvSpPr>
          <p:spPr bwMode="auto">
            <a:xfrm flipV="1">
              <a:off x="921" y="404"/>
              <a:ext cx="559" cy="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98" name="Line 302"/>
            <p:cNvSpPr>
              <a:spLocks noChangeShapeType="1"/>
            </p:cNvSpPr>
            <p:nvPr/>
          </p:nvSpPr>
          <p:spPr bwMode="auto">
            <a:xfrm>
              <a:off x="1111" y="618"/>
              <a:ext cx="186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99" name="Line 303"/>
            <p:cNvSpPr>
              <a:spLocks noChangeShapeType="1"/>
            </p:cNvSpPr>
            <p:nvPr/>
          </p:nvSpPr>
          <p:spPr bwMode="auto">
            <a:xfrm>
              <a:off x="1664" y="1159"/>
              <a:ext cx="0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00" name="Line 304"/>
            <p:cNvSpPr>
              <a:spLocks noChangeShapeType="1"/>
            </p:cNvSpPr>
            <p:nvPr/>
          </p:nvSpPr>
          <p:spPr bwMode="auto">
            <a:xfrm>
              <a:off x="1293" y="722"/>
              <a:ext cx="0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01" name="Line 305"/>
            <p:cNvSpPr>
              <a:spLocks noChangeShapeType="1"/>
            </p:cNvSpPr>
            <p:nvPr/>
          </p:nvSpPr>
          <p:spPr bwMode="auto">
            <a:xfrm>
              <a:off x="1297" y="511"/>
              <a:ext cx="186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02" name="Line 306"/>
            <p:cNvSpPr>
              <a:spLocks noChangeShapeType="1"/>
            </p:cNvSpPr>
            <p:nvPr/>
          </p:nvSpPr>
          <p:spPr bwMode="auto">
            <a:xfrm>
              <a:off x="1479" y="622"/>
              <a:ext cx="0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03" name="Line 307"/>
            <p:cNvSpPr>
              <a:spLocks noChangeShapeType="1"/>
            </p:cNvSpPr>
            <p:nvPr/>
          </p:nvSpPr>
          <p:spPr bwMode="auto">
            <a:xfrm>
              <a:off x="1477" y="398"/>
              <a:ext cx="186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04" name="Line 308"/>
            <p:cNvSpPr>
              <a:spLocks noChangeShapeType="1"/>
            </p:cNvSpPr>
            <p:nvPr/>
          </p:nvSpPr>
          <p:spPr bwMode="auto">
            <a:xfrm>
              <a:off x="1663" y="517"/>
              <a:ext cx="0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4405" name="Rectangle 309"/>
          <p:cNvSpPr>
            <a:spLocks noChangeArrowheads="1"/>
          </p:cNvSpPr>
          <p:nvPr/>
        </p:nvSpPr>
        <p:spPr bwMode="auto">
          <a:xfrm>
            <a:off x="3967163" y="431482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406" name="Rectangle 310"/>
          <p:cNvSpPr>
            <a:spLocks noChangeArrowheads="1"/>
          </p:cNvSpPr>
          <p:nvPr/>
        </p:nvSpPr>
        <p:spPr bwMode="auto">
          <a:xfrm>
            <a:off x="7824788" y="490537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407" name="Text Box 311"/>
          <p:cNvSpPr txBox="1">
            <a:spLocks noChangeArrowheads="1"/>
          </p:cNvSpPr>
          <p:nvPr/>
        </p:nvSpPr>
        <p:spPr bwMode="auto">
          <a:xfrm>
            <a:off x="774700" y="676275"/>
            <a:ext cx="1052513" cy="10064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600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2556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8" grpId="0"/>
      <p:bldP spid="4289" grpId="0"/>
      <p:bldP spid="42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12" name="Group 148"/>
          <p:cNvGrpSpPr>
            <a:grpSpLocks/>
          </p:cNvGrpSpPr>
          <p:nvPr/>
        </p:nvGrpSpPr>
        <p:grpSpPr bwMode="auto">
          <a:xfrm>
            <a:off x="2189163" y="1616075"/>
            <a:ext cx="2195512" cy="2525713"/>
            <a:chOff x="1379" y="1018"/>
            <a:chExt cx="1383" cy="1591"/>
          </a:xfrm>
        </p:grpSpPr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 flipV="1">
              <a:off x="2487" y="2441"/>
              <a:ext cx="275" cy="1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 flipH="1" flipV="1">
              <a:off x="1379" y="1960"/>
              <a:ext cx="1102" cy="6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 flipV="1">
              <a:off x="2484" y="2284"/>
              <a:ext cx="0" cy="3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 flipV="1">
              <a:off x="2481" y="2132"/>
              <a:ext cx="275" cy="1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1273" name="Freeform 9"/>
            <p:cNvSpPr>
              <a:spLocks/>
            </p:cNvSpPr>
            <p:nvPr/>
          </p:nvSpPr>
          <p:spPr bwMode="auto">
            <a:xfrm>
              <a:off x="1385" y="1653"/>
              <a:ext cx="1100" cy="640"/>
            </a:xfrm>
            <a:custGeom>
              <a:avLst/>
              <a:gdLst>
                <a:gd name="T0" fmla="*/ 1100 w 1100"/>
                <a:gd name="T1" fmla="*/ 640 h 640"/>
                <a:gd name="T2" fmla="*/ 0 w 1100"/>
                <a:gd name="T3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00" h="640">
                  <a:moveTo>
                    <a:pt x="1100" y="64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 flipV="1">
              <a:off x="1938" y="1653"/>
              <a:ext cx="0" cy="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 flipV="1">
              <a:off x="2209" y="2127"/>
              <a:ext cx="0" cy="3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1276" name="Line 12"/>
            <p:cNvSpPr>
              <a:spLocks noChangeShapeType="1"/>
            </p:cNvSpPr>
            <p:nvPr/>
          </p:nvSpPr>
          <p:spPr bwMode="auto">
            <a:xfrm flipH="1" flipV="1">
              <a:off x="2209" y="1814"/>
              <a:ext cx="547" cy="3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 flipV="1">
              <a:off x="1938" y="1508"/>
              <a:ext cx="818" cy="4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 flipV="1">
              <a:off x="2212" y="1971"/>
              <a:ext cx="275" cy="1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>
              <a:off x="1660" y="1503"/>
              <a:ext cx="0" cy="6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 flipV="1">
              <a:off x="1938" y="1180"/>
              <a:ext cx="818" cy="4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 flipH="1" flipV="1">
              <a:off x="1660" y="1500"/>
              <a:ext cx="278" cy="1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1282" name="Line 18"/>
            <p:cNvSpPr>
              <a:spLocks noChangeShapeType="1"/>
            </p:cNvSpPr>
            <p:nvPr/>
          </p:nvSpPr>
          <p:spPr bwMode="auto">
            <a:xfrm flipV="1">
              <a:off x="1660" y="1027"/>
              <a:ext cx="826" cy="4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1283" name="Line 19"/>
            <p:cNvSpPr>
              <a:spLocks noChangeShapeType="1"/>
            </p:cNvSpPr>
            <p:nvPr/>
          </p:nvSpPr>
          <p:spPr bwMode="auto">
            <a:xfrm>
              <a:off x="1940" y="1343"/>
              <a:ext cx="275" cy="1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>
              <a:off x="2758" y="2142"/>
              <a:ext cx="0" cy="3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>
              <a:off x="2209" y="1497"/>
              <a:ext cx="0" cy="3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1286" name="Line 22"/>
            <p:cNvSpPr>
              <a:spLocks noChangeShapeType="1"/>
            </p:cNvSpPr>
            <p:nvPr/>
          </p:nvSpPr>
          <p:spPr bwMode="auto">
            <a:xfrm>
              <a:off x="2215" y="1185"/>
              <a:ext cx="275" cy="1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1287" name="Freeform 23"/>
            <p:cNvSpPr>
              <a:spLocks/>
            </p:cNvSpPr>
            <p:nvPr/>
          </p:nvSpPr>
          <p:spPr bwMode="auto">
            <a:xfrm>
              <a:off x="2480" y="1349"/>
              <a:ext cx="6" cy="626"/>
            </a:xfrm>
            <a:custGeom>
              <a:avLst/>
              <a:gdLst>
                <a:gd name="T0" fmla="*/ 4 w 4"/>
                <a:gd name="T1" fmla="*/ 0 h 424"/>
                <a:gd name="T2" fmla="*/ 0 w 4"/>
                <a:gd name="T3" fmla="*/ 424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424">
                  <a:moveTo>
                    <a:pt x="4" y="0"/>
                  </a:moveTo>
                  <a:lnTo>
                    <a:pt x="0" y="42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1288" name="Line 24"/>
            <p:cNvSpPr>
              <a:spLocks noChangeShapeType="1"/>
            </p:cNvSpPr>
            <p:nvPr/>
          </p:nvSpPr>
          <p:spPr bwMode="auto">
            <a:xfrm>
              <a:off x="2481" y="1018"/>
              <a:ext cx="275" cy="1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1289" name="Line 25"/>
            <p:cNvSpPr>
              <a:spLocks noChangeShapeType="1"/>
            </p:cNvSpPr>
            <p:nvPr/>
          </p:nvSpPr>
          <p:spPr bwMode="auto">
            <a:xfrm>
              <a:off x="2756" y="1194"/>
              <a:ext cx="0" cy="3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1290" name="Freeform 26"/>
            <p:cNvSpPr>
              <a:spLocks/>
            </p:cNvSpPr>
            <p:nvPr/>
          </p:nvSpPr>
          <p:spPr bwMode="auto">
            <a:xfrm>
              <a:off x="1380" y="1659"/>
              <a:ext cx="3" cy="302"/>
            </a:xfrm>
            <a:custGeom>
              <a:avLst/>
              <a:gdLst>
                <a:gd name="T0" fmla="*/ 0 w 3"/>
                <a:gd name="T1" fmla="*/ 302 h 302"/>
                <a:gd name="T2" fmla="*/ 3 w 3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302">
                  <a:moveTo>
                    <a:pt x="0" y="302"/>
                  </a:moveTo>
                  <a:lnTo>
                    <a:pt x="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1291" name="Line 27"/>
            <p:cNvSpPr>
              <a:spLocks noChangeShapeType="1"/>
            </p:cNvSpPr>
            <p:nvPr/>
          </p:nvSpPr>
          <p:spPr bwMode="auto">
            <a:xfrm flipV="1">
              <a:off x="1385" y="1497"/>
              <a:ext cx="282" cy="1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5510213" y="385763"/>
            <a:ext cx="3168650" cy="5334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/>
              <a:t>Plans and Elevations</a:t>
            </a:r>
          </a:p>
        </p:txBody>
      </p:sp>
      <p:grpSp>
        <p:nvGrpSpPr>
          <p:cNvPr id="11293" name="Group 29"/>
          <p:cNvGrpSpPr>
            <a:grpSpLocks/>
          </p:cNvGrpSpPr>
          <p:nvPr/>
        </p:nvGrpSpPr>
        <p:grpSpPr bwMode="auto">
          <a:xfrm>
            <a:off x="862013" y="3625850"/>
            <a:ext cx="1784350" cy="852488"/>
            <a:chOff x="620" y="2098"/>
            <a:chExt cx="1124" cy="537"/>
          </a:xfrm>
        </p:grpSpPr>
        <p:sp>
          <p:nvSpPr>
            <p:cNvPr id="11294" name="Line 30"/>
            <p:cNvSpPr>
              <a:spLocks noChangeShapeType="1"/>
            </p:cNvSpPr>
            <p:nvPr/>
          </p:nvSpPr>
          <p:spPr bwMode="auto">
            <a:xfrm flipV="1">
              <a:off x="1283" y="2098"/>
              <a:ext cx="388" cy="2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1295" name="Text Box 31"/>
            <p:cNvSpPr txBox="1">
              <a:spLocks noChangeArrowheads="1"/>
            </p:cNvSpPr>
            <p:nvPr/>
          </p:nvSpPr>
          <p:spPr bwMode="auto">
            <a:xfrm>
              <a:off x="620" y="2404"/>
              <a:ext cx="11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Front Elevation</a:t>
              </a:r>
            </a:p>
          </p:txBody>
        </p:sp>
      </p:grpSp>
      <p:grpSp>
        <p:nvGrpSpPr>
          <p:cNvPr id="11296" name="Group 32"/>
          <p:cNvGrpSpPr>
            <a:grpSpLocks/>
          </p:cNvGrpSpPr>
          <p:nvPr/>
        </p:nvGrpSpPr>
        <p:grpSpPr bwMode="auto">
          <a:xfrm>
            <a:off x="4618038" y="3429000"/>
            <a:ext cx="1784350" cy="831850"/>
            <a:chOff x="2061" y="2220"/>
            <a:chExt cx="1124" cy="524"/>
          </a:xfrm>
        </p:grpSpPr>
        <p:sp>
          <p:nvSpPr>
            <p:cNvPr id="11297" name="Text Box 33"/>
            <p:cNvSpPr txBox="1">
              <a:spLocks noChangeArrowheads="1"/>
            </p:cNvSpPr>
            <p:nvPr/>
          </p:nvSpPr>
          <p:spPr bwMode="auto">
            <a:xfrm>
              <a:off x="2061" y="2513"/>
              <a:ext cx="11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Side Elevation</a:t>
              </a:r>
            </a:p>
          </p:txBody>
        </p:sp>
        <p:sp>
          <p:nvSpPr>
            <p:cNvPr id="11298" name="Line 34"/>
            <p:cNvSpPr>
              <a:spLocks noChangeShapeType="1"/>
            </p:cNvSpPr>
            <p:nvPr/>
          </p:nvSpPr>
          <p:spPr bwMode="auto">
            <a:xfrm rot="-561236" flipH="1" flipV="1">
              <a:off x="2172" y="2220"/>
              <a:ext cx="372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11299" name="Group 35"/>
          <p:cNvGrpSpPr>
            <a:grpSpLocks/>
          </p:cNvGrpSpPr>
          <p:nvPr/>
        </p:nvGrpSpPr>
        <p:grpSpPr bwMode="auto">
          <a:xfrm>
            <a:off x="2690813" y="385763"/>
            <a:ext cx="1279525" cy="1219200"/>
            <a:chOff x="1477" y="657"/>
            <a:chExt cx="806" cy="768"/>
          </a:xfrm>
        </p:grpSpPr>
        <p:sp>
          <p:nvSpPr>
            <p:cNvPr id="11300" name="Line 36"/>
            <p:cNvSpPr>
              <a:spLocks noChangeShapeType="1"/>
            </p:cNvSpPr>
            <p:nvPr/>
          </p:nvSpPr>
          <p:spPr bwMode="auto">
            <a:xfrm>
              <a:off x="1860" y="948"/>
              <a:ext cx="3" cy="4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1301" name="Text Box 37"/>
            <p:cNvSpPr txBox="1">
              <a:spLocks noChangeArrowheads="1"/>
            </p:cNvSpPr>
            <p:nvPr/>
          </p:nvSpPr>
          <p:spPr bwMode="auto">
            <a:xfrm>
              <a:off x="1477" y="657"/>
              <a:ext cx="8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Plan View</a:t>
              </a:r>
            </a:p>
          </p:txBody>
        </p:sp>
      </p:grpSp>
      <p:sp>
        <p:nvSpPr>
          <p:cNvPr id="11302" name="Rectangle 38"/>
          <p:cNvSpPr>
            <a:spLocks noChangeArrowheads="1"/>
          </p:cNvSpPr>
          <p:nvPr/>
        </p:nvSpPr>
        <p:spPr bwMode="auto">
          <a:xfrm>
            <a:off x="3970338" y="557212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1303" name="Rectangle 39"/>
          <p:cNvSpPr>
            <a:spLocks noChangeArrowheads="1"/>
          </p:cNvSpPr>
          <p:nvPr/>
        </p:nvSpPr>
        <p:spPr bwMode="auto">
          <a:xfrm>
            <a:off x="4598988" y="557212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1304" name="Rectangle 40"/>
          <p:cNvSpPr>
            <a:spLocks noChangeArrowheads="1"/>
          </p:cNvSpPr>
          <p:nvPr/>
        </p:nvSpPr>
        <p:spPr bwMode="auto">
          <a:xfrm>
            <a:off x="5227638" y="557212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3970338" y="494347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1306" name="Rectangle 42"/>
          <p:cNvSpPr>
            <a:spLocks noChangeArrowheads="1"/>
          </p:cNvSpPr>
          <p:nvPr/>
        </p:nvSpPr>
        <p:spPr bwMode="auto">
          <a:xfrm>
            <a:off x="1028700" y="5588000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1307" name="Rectangle 43"/>
          <p:cNvSpPr>
            <a:spLocks noChangeArrowheads="1"/>
          </p:cNvSpPr>
          <p:nvPr/>
        </p:nvSpPr>
        <p:spPr bwMode="auto">
          <a:xfrm>
            <a:off x="1657350" y="5588000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1308" name="Rectangle 44"/>
          <p:cNvSpPr>
            <a:spLocks noChangeArrowheads="1"/>
          </p:cNvSpPr>
          <p:nvPr/>
        </p:nvSpPr>
        <p:spPr bwMode="auto">
          <a:xfrm>
            <a:off x="2286000" y="4959350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1309" name="Rectangle 45"/>
          <p:cNvSpPr>
            <a:spLocks noChangeArrowheads="1"/>
          </p:cNvSpPr>
          <p:nvPr/>
        </p:nvSpPr>
        <p:spPr bwMode="auto">
          <a:xfrm>
            <a:off x="1028700" y="4959350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1313" name="Text Box 49"/>
          <p:cNvSpPr txBox="1">
            <a:spLocks noChangeArrowheads="1"/>
          </p:cNvSpPr>
          <p:nvPr/>
        </p:nvSpPr>
        <p:spPr bwMode="auto">
          <a:xfrm>
            <a:off x="298450" y="4889500"/>
            <a:ext cx="47625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A</a:t>
            </a:r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3278188" y="4889500"/>
            <a:ext cx="47625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B</a:t>
            </a:r>
          </a:p>
        </p:txBody>
      </p:sp>
      <p:sp>
        <p:nvSpPr>
          <p:cNvPr id="11315" name="Text Box 51"/>
          <p:cNvSpPr txBox="1">
            <a:spLocks noChangeArrowheads="1"/>
          </p:cNvSpPr>
          <p:nvPr/>
        </p:nvSpPr>
        <p:spPr bwMode="auto">
          <a:xfrm>
            <a:off x="6167438" y="4757738"/>
            <a:ext cx="4762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C</a:t>
            </a:r>
          </a:p>
        </p:txBody>
      </p:sp>
      <p:sp>
        <p:nvSpPr>
          <p:cNvPr id="11316" name="Text Box 52"/>
          <p:cNvSpPr txBox="1">
            <a:spLocks noChangeArrowheads="1"/>
          </p:cNvSpPr>
          <p:nvPr/>
        </p:nvSpPr>
        <p:spPr bwMode="auto">
          <a:xfrm>
            <a:off x="6076950" y="1466850"/>
            <a:ext cx="2457450" cy="1541463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Decide which of the views below is either a </a:t>
            </a:r>
            <a:r>
              <a:rPr lang="en-GB" altLang="en-US">
                <a:solidFill>
                  <a:srgbClr val="0000FF"/>
                </a:solidFill>
              </a:rPr>
              <a:t>plan</a:t>
            </a:r>
            <a:r>
              <a:rPr lang="en-GB" altLang="en-US"/>
              <a:t>, </a:t>
            </a:r>
            <a:r>
              <a:rPr lang="en-GB" altLang="en-US">
                <a:solidFill>
                  <a:srgbClr val="0000FF"/>
                </a:solidFill>
              </a:rPr>
              <a:t>front elevation</a:t>
            </a:r>
            <a:r>
              <a:rPr lang="en-GB" altLang="en-US"/>
              <a:t> or </a:t>
            </a:r>
            <a:r>
              <a:rPr lang="en-GB" altLang="en-US">
                <a:solidFill>
                  <a:srgbClr val="0000FF"/>
                </a:solidFill>
              </a:rPr>
              <a:t>side elevation</a:t>
            </a:r>
            <a:r>
              <a:rPr lang="en-GB" altLang="en-US"/>
              <a:t> of the object shown.</a:t>
            </a:r>
          </a:p>
        </p:txBody>
      </p:sp>
      <p:sp>
        <p:nvSpPr>
          <p:cNvPr id="11317" name="Text Box 53"/>
          <p:cNvSpPr txBox="1">
            <a:spLocks noChangeArrowheads="1"/>
          </p:cNvSpPr>
          <p:nvPr/>
        </p:nvSpPr>
        <p:spPr bwMode="auto">
          <a:xfrm>
            <a:off x="1041400" y="6238875"/>
            <a:ext cx="203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3333FF"/>
                </a:solidFill>
              </a:rPr>
              <a:t>Side Elevation</a:t>
            </a:r>
          </a:p>
        </p:txBody>
      </p:sp>
      <p:sp>
        <p:nvSpPr>
          <p:cNvPr id="11318" name="Text Box 54"/>
          <p:cNvSpPr txBox="1">
            <a:spLocks noChangeArrowheads="1"/>
          </p:cNvSpPr>
          <p:nvPr/>
        </p:nvSpPr>
        <p:spPr bwMode="auto">
          <a:xfrm>
            <a:off x="3676650" y="6229350"/>
            <a:ext cx="203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3333FF"/>
                </a:solidFill>
              </a:rPr>
              <a:t>Front Elevation</a:t>
            </a:r>
          </a:p>
        </p:txBody>
      </p: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6643688" y="6216650"/>
            <a:ext cx="18907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3333FF"/>
                </a:solidFill>
              </a:rPr>
              <a:t>       Plan</a:t>
            </a:r>
          </a:p>
        </p:txBody>
      </p:sp>
      <p:grpSp>
        <p:nvGrpSpPr>
          <p:cNvPr id="11320" name="Group 56"/>
          <p:cNvGrpSpPr>
            <a:grpSpLocks/>
          </p:cNvGrpSpPr>
          <p:nvPr/>
        </p:nvGrpSpPr>
        <p:grpSpPr bwMode="auto">
          <a:xfrm>
            <a:off x="0" y="0"/>
            <a:ext cx="9144000" cy="114300"/>
            <a:chOff x="1853" y="2658"/>
            <a:chExt cx="5184" cy="72"/>
          </a:xfrm>
        </p:grpSpPr>
        <p:grpSp>
          <p:nvGrpSpPr>
            <p:cNvPr id="11321" name="Group 57"/>
            <p:cNvGrpSpPr>
              <a:grpSpLocks/>
            </p:cNvGrpSpPr>
            <p:nvPr/>
          </p:nvGrpSpPr>
          <p:grpSpPr bwMode="auto">
            <a:xfrm>
              <a:off x="1853" y="2658"/>
              <a:ext cx="2592" cy="72"/>
              <a:chOff x="1853" y="2658"/>
              <a:chExt cx="2592" cy="72"/>
            </a:xfrm>
          </p:grpSpPr>
          <p:sp>
            <p:nvSpPr>
              <p:cNvPr id="11322" name="Rectangle 58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323" name="Rectangle 59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324" name="Rectangle 60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325" name="Rectangle 61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326" name="Rectangle 62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327" name="Rectangle 63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328" name="Rectangle 64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329" name="Rectangle 65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11330" name="Group 66"/>
            <p:cNvGrpSpPr>
              <a:grpSpLocks/>
            </p:cNvGrpSpPr>
            <p:nvPr/>
          </p:nvGrpSpPr>
          <p:grpSpPr bwMode="auto">
            <a:xfrm>
              <a:off x="4445" y="2658"/>
              <a:ext cx="2592" cy="72"/>
              <a:chOff x="1853" y="2658"/>
              <a:chExt cx="2592" cy="72"/>
            </a:xfrm>
          </p:grpSpPr>
          <p:sp>
            <p:nvSpPr>
              <p:cNvPr id="11331" name="Rectangle 67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332" name="Rectangle 68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333" name="Rectangle 69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334" name="Rectangle 70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335" name="Rectangle 71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336" name="Rectangle 72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337" name="Rectangle 73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338" name="Rectangle 74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grpSp>
        <p:nvGrpSpPr>
          <p:cNvPr id="11339" name="Group 75"/>
          <p:cNvGrpSpPr>
            <a:grpSpLocks/>
          </p:cNvGrpSpPr>
          <p:nvPr/>
        </p:nvGrpSpPr>
        <p:grpSpPr bwMode="auto">
          <a:xfrm rot="10800000">
            <a:off x="26988" y="6743700"/>
            <a:ext cx="9144000" cy="114300"/>
            <a:chOff x="1853" y="2658"/>
            <a:chExt cx="5184" cy="72"/>
          </a:xfrm>
        </p:grpSpPr>
        <p:grpSp>
          <p:nvGrpSpPr>
            <p:cNvPr id="11340" name="Group 76"/>
            <p:cNvGrpSpPr>
              <a:grpSpLocks/>
            </p:cNvGrpSpPr>
            <p:nvPr/>
          </p:nvGrpSpPr>
          <p:grpSpPr bwMode="auto">
            <a:xfrm>
              <a:off x="1853" y="2658"/>
              <a:ext cx="2592" cy="72"/>
              <a:chOff x="1853" y="2658"/>
              <a:chExt cx="2592" cy="72"/>
            </a:xfrm>
          </p:grpSpPr>
          <p:sp>
            <p:nvSpPr>
              <p:cNvPr id="11341" name="Rectangle 77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342" name="Rectangle 78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343" name="Rectangle 79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344" name="Rectangle 80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345" name="Rectangle 81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346" name="Rectangle 82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347" name="Rectangle 83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348" name="Rectangle 84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11349" name="Group 85"/>
            <p:cNvGrpSpPr>
              <a:grpSpLocks/>
            </p:cNvGrpSpPr>
            <p:nvPr/>
          </p:nvGrpSpPr>
          <p:grpSpPr bwMode="auto">
            <a:xfrm>
              <a:off x="4445" y="2658"/>
              <a:ext cx="2592" cy="72"/>
              <a:chOff x="1853" y="2658"/>
              <a:chExt cx="2592" cy="72"/>
            </a:xfrm>
          </p:grpSpPr>
          <p:sp>
            <p:nvSpPr>
              <p:cNvPr id="11350" name="Rectangle 86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351" name="Rectangle 87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352" name="Rectangle 88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353" name="Rectangle 89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354" name="Rectangle 90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355" name="Rectangle 91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356" name="Rectangle 92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357" name="Rectangle 93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grpSp>
        <p:nvGrpSpPr>
          <p:cNvPr id="11358" name="Group 94"/>
          <p:cNvGrpSpPr>
            <a:grpSpLocks/>
          </p:cNvGrpSpPr>
          <p:nvPr/>
        </p:nvGrpSpPr>
        <p:grpSpPr bwMode="auto">
          <a:xfrm>
            <a:off x="9029700" y="114300"/>
            <a:ext cx="114300" cy="6629400"/>
            <a:chOff x="5688" y="72"/>
            <a:chExt cx="72" cy="4320"/>
          </a:xfrm>
        </p:grpSpPr>
        <p:sp>
          <p:nvSpPr>
            <p:cNvPr id="11359" name="Rectangle 95"/>
            <p:cNvSpPr>
              <a:spLocks noChangeArrowheads="1"/>
            </p:cNvSpPr>
            <p:nvPr/>
          </p:nvSpPr>
          <p:spPr bwMode="auto">
            <a:xfrm rot="5400000">
              <a:off x="5544" y="2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360" name="Rectangle 96"/>
            <p:cNvSpPr>
              <a:spLocks noChangeArrowheads="1"/>
            </p:cNvSpPr>
            <p:nvPr/>
          </p:nvSpPr>
          <p:spPr bwMode="auto">
            <a:xfrm rot="5400000">
              <a:off x="5544" y="5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361" name="Rectangle 97"/>
            <p:cNvSpPr>
              <a:spLocks noChangeArrowheads="1"/>
            </p:cNvSpPr>
            <p:nvPr/>
          </p:nvSpPr>
          <p:spPr bwMode="auto">
            <a:xfrm rot="5400000">
              <a:off x="5544" y="93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362" name="Rectangle 98"/>
            <p:cNvSpPr>
              <a:spLocks noChangeArrowheads="1"/>
            </p:cNvSpPr>
            <p:nvPr/>
          </p:nvSpPr>
          <p:spPr bwMode="auto">
            <a:xfrm rot="5400000">
              <a:off x="5544" y="129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363" name="Rectangle 99"/>
            <p:cNvSpPr>
              <a:spLocks noChangeArrowheads="1"/>
            </p:cNvSpPr>
            <p:nvPr/>
          </p:nvSpPr>
          <p:spPr bwMode="auto">
            <a:xfrm rot="5400000">
              <a:off x="5544" y="165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364" name="Rectangle 100"/>
            <p:cNvSpPr>
              <a:spLocks noChangeArrowheads="1"/>
            </p:cNvSpPr>
            <p:nvPr/>
          </p:nvSpPr>
          <p:spPr bwMode="auto">
            <a:xfrm rot="5400000">
              <a:off x="5544" y="201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365" name="Rectangle 101"/>
            <p:cNvSpPr>
              <a:spLocks noChangeArrowheads="1"/>
            </p:cNvSpPr>
            <p:nvPr/>
          </p:nvSpPr>
          <p:spPr bwMode="auto">
            <a:xfrm rot="5400000">
              <a:off x="5544" y="237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366" name="Rectangle 102"/>
            <p:cNvSpPr>
              <a:spLocks noChangeArrowheads="1"/>
            </p:cNvSpPr>
            <p:nvPr/>
          </p:nvSpPr>
          <p:spPr bwMode="auto">
            <a:xfrm rot="5400000">
              <a:off x="5544" y="273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367" name="Rectangle 103"/>
            <p:cNvSpPr>
              <a:spLocks noChangeArrowheads="1"/>
            </p:cNvSpPr>
            <p:nvPr/>
          </p:nvSpPr>
          <p:spPr bwMode="auto">
            <a:xfrm rot="5400000">
              <a:off x="5544" y="309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368" name="Rectangle 104"/>
            <p:cNvSpPr>
              <a:spLocks noChangeArrowheads="1"/>
            </p:cNvSpPr>
            <p:nvPr/>
          </p:nvSpPr>
          <p:spPr bwMode="auto">
            <a:xfrm rot="5400000">
              <a:off x="5544" y="345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369" name="Rectangle 105"/>
            <p:cNvSpPr>
              <a:spLocks noChangeArrowheads="1"/>
            </p:cNvSpPr>
            <p:nvPr/>
          </p:nvSpPr>
          <p:spPr bwMode="auto">
            <a:xfrm rot="5400000">
              <a:off x="5544" y="38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370" name="Rectangle 106"/>
            <p:cNvSpPr>
              <a:spLocks noChangeArrowheads="1"/>
            </p:cNvSpPr>
            <p:nvPr/>
          </p:nvSpPr>
          <p:spPr bwMode="auto">
            <a:xfrm rot="5400000">
              <a:off x="5544" y="41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11371" name="Group 107"/>
          <p:cNvGrpSpPr>
            <a:grpSpLocks/>
          </p:cNvGrpSpPr>
          <p:nvPr/>
        </p:nvGrpSpPr>
        <p:grpSpPr bwMode="auto">
          <a:xfrm>
            <a:off x="-30163" y="114300"/>
            <a:ext cx="114301" cy="6629400"/>
            <a:chOff x="5688" y="72"/>
            <a:chExt cx="72" cy="4320"/>
          </a:xfrm>
        </p:grpSpPr>
        <p:sp>
          <p:nvSpPr>
            <p:cNvPr id="11372" name="Rectangle 108"/>
            <p:cNvSpPr>
              <a:spLocks noChangeArrowheads="1"/>
            </p:cNvSpPr>
            <p:nvPr/>
          </p:nvSpPr>
          <p:spPr bwMode="auto">
            <a:xfrm rot="5400000">
              <a:off x="5544" y="2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373" name="Rectangle 109"/>
            <p:cNvSpPr>
              <a:spLocks noChangeArrowheads="1"/>
            </p:cNvSpPr>
            <p:nvPr/>
          </p:nvSpPr>
          <p:spPr bwMode="auto">
            <a:xfrm rot="5400000">
              <a:off x="5544" y="5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374" name="Rectangle 110"/>
            <p:cNvSpPr>
              <a:spLocks noChangeArrowheads="1"/>
            </p:cNvSpPr>
            <p:nvPr/>
          </p:nvSpPr>
          <p:spPr bwMode="auto">
            <a:xfrm rot="5400000">
              <a:off x="5544" y="93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375" name="Rectangle 111"/>
            <p:cNvSpPr>
              <a:spLocks noChangeArrowheads="1"/>
            </p:cNvSpPr>
            <p:nvPr/>
          </p:nvSpPr>
          <p:spPr bwMode="auto">
            <a:xfrm rot="5400000">
              <a:off x="5544" y="129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376" name="Rectangle 112"/>
            <p:cNvSpPr>
              <a:spLocks noChangeArrowheads="1"/>
            </p:cNvSpPr>
            <p:nvPr/>
          </p:nvSpPr>
          <p:spPr bwMode="auto">
            <a:xfrm rot="5400000">
              <a:off x="5544" y="165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377" name="Rectangle 113"/>
            <p:cNvSpPr>
              <a:spLocks noChangeArrowheads="1"/>
            </p:cNvSpPr>
            <p:nvPr/>
          </p:nvSpPr>
          <p:spPr bwMode="auto">
            <a:xfrm rot="5400000">
              <a:off x="5544" y="201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378" name="Rectangle 114"/>
            <p:cNvSpPr>
              <a:spLocks noChangeArrowheads="1"/>
            </p:cNvSpPr>
            <p:nvPr/>
          </p:nvSpPr>
          <p:spPr bwMode="auto">
            <a:xfrm rot="5400000">
              <a:off x="5544" y="237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379" name="Rectangle 115"/>
            <p:cNvSpPr>
              <a:spLocks noChangeArrowheads="1"/>
            </p:cNvSpPr>
            <p:nvPr/>
          </p:nvSpPr>
          <p:spPr bwMode="auto">
            <a:xfrm rot="5400000">
              <a:off x="5544" y="273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380" name="Rectangle 116"/>
            <p:cNvSpPr>
              <a:spLocks noChangeArrowheads="1"/>
            </p:cNvSpPr>
            <p:nvPr/>
          </p:nvSpPr>
          <p:spPr bwMode="auto">
            <a:xfrm rot="5400000">
              <a:off x="5544" y="309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381" name="Rectangle 117"/>
            <p:cNvSpPr>
              <a:spLocks noChangeArrowheads="1"/>
            </p:cNvSpPr>
            <p:nvPr/>
          </p:nvSpPr>
          <p:spPr bwMode="auto">
            <a:xfrm rot="5400000">
              <a:off x="5544" y="345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382" name="Rectangle 118"/>
            <p:cNvSpPr>
              <a:spLocks noChangeArrowheads="1"/>
            </p:cNvSpPr>
            <p:nvPr/>
          </p:nvSpPr>
          <p:spPr bwMode="auto">
            <a:xfrm rot="5400000">
              <a:off x="5544" y="38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383" name="Rectangle 119"/>
            <p:cNvSpPr>
              <a:spLocks noChangeArrowheads="1"/>
            </p:cNvSpPr>
            <p:nvPr/>
          </p:nvSpPr>
          <p:spPr bwMode="auto">
            <a:xfrm rot="5400000">
              <a:off x="5544" y="41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11406" name="Rectangle 142"/>
          <p:cNvSpPr>
            <a:spLocks noChangeArrowheads="1"/>
          </p:cNvSpPr>
          <p:nvPr/>
        </p:nvSpPr>
        <p:spPr bwMode="auto">
          <a:xfrm>
            <a:off x="3338513" y="557212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1408" name="Text Box 144"/>
          <p:cNvSpPr txBox="1">
            <a:spLocks noChangeArrowheads="1"/>
          </p:cNvSpPr>
          <p:nvPr/>
        </p:nvSpPr>
        <p:spPr bwMode="auto">
          <a:xfrm>
            <a:off x="774700" y="676275"/>
            <a:ext cx="1052513" cy="10064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60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409" name="Rectangle 145"/>
          <p:cNvSpPr>
            <a:spLocks noChangeArrowheads="1"/>
          </p:cNvSpPr>
          <p:nvPr/>
        </p:nvSpPr>
        <p:spPr bwMode="auto">
          <a:xfrm>
            <a:off x="1657350" y="4959350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11413" name="Group 149"/>
          <p:cNvGrpSpPr>
            <a:grpSpLocks/>
          </p:cNvGrpSpPr>
          <p:nvPr/>
        </p:nvGrpSpPr>
        <p:grpSpPr bwMode="auto">
          <a:xfrm>
            <a:off x="6196013" y="4318000"/>
            <a:ext cx="2514600" cy="1885950"/>
            <a:chOff x="3903" y="2684"/>
            <a:chExt cx="1584" cy="1188"/>
          </a:xfrm>
        </p:grpSpPr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3903" y="3476"/>
              <a:ext cx="396" cy="3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311" name="Rectangle 47"/>
            <p:cNvSpPr>
              <a:spLocks noChangeArrowheads="1"/>
            </p:cNvSpPr>
            <p:nvPr/>
          </p:nvSpPr>
          <p:spPr bwMode="auto">
            <a:xfrm>
              <a:off x="4695" y="3476"/>
              <a:ext cx="396" cy="3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312" name="Rectangle 48"/>
            <p:cNvSpPr>
              <a:spLocks noChangeArrowheads="1"/>
            </p:cNvSpPr>
            <p:nvPr/>
          </p:nvSpPr>
          <p:spPr bwMode="auto">
            <a:xfrm>
              <a:off x="4299" y="3476"/>
              <a:ext cx="396" cy="3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407" name="Rectangle 143"/>
            <p:cNvSpPr>
              <a:spLocks noChangeArrowheads="1"/>
            </p:cNvSpPr>
            <p:nvPr/>
          </p:nvSpPr>
          <p:spPr bwMode="auto">
            <a:xfrm>
              <a:off x="5091" y="3476"/>
              <a:ext cx="396" cy="3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410" name="Rectangle 146"/>
            <p:cNvSpPr>
              <a:spLocks noChangeArrowheads="1"/>
            </p:cNvSpPr>
            <p:nvPr/>
          </p:nvSpPr>
          <p:spPr bwMode="auto">
            <a:xfrm>
              <a:off x="4299" y="3080"/>
              <a:ext cx="396" cy="3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411" name="Rectangle 147"/>
            <p:cNvSpPr>
              <a:spLocks noChangeArrowheads="1"/>
            </p:cNvSpPr>
            <p:nvPr/>
          </p:nvSpPr>
          <p:spPr bwMode="auto">
            <a:xfrm>
              <a:off x="4299" y="2684"/>
              <a:ext cx="396" cy="3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180236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3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7" grpId="0"/>
      <p:bldP spid="11318" grpId="0"/>
      <p:bldP spid="113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1998663" y="1604963"/>
            <a:ext cx="2049462" cy="2357437"/>
            <a:chOff x="731" y="398"/>
            <a:chExt cx="936" cy="1077"/>
          </a:xfrm>
        </p:grpSpPr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 flipV="1">
              <a:off x="1481" y="1361"/>
              <a:ext cx="186" cy="1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294" name="Line 6"/>
            <p:cNvSpPr>
              <a:spLocks noChangeShapeType="1"/>
            </p:cNvSpPr>
            <p:nvPr/>
          </p:nvSpPr>
          <p:spPr bwMode="auto">
            <a:xfrm flipH="1" flipV="1">
              <a:off x="731" y="1036"/>
              <a:ext cx="746" cy="4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 flipV="1">
              <a:off x="1479" y="1255"/>
              <a:ext cx="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 flipV="1">
              <a:off x="1477" y="1152"/>
              <a:ext cx="186" cy="1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 flipH="1" flipV="1">
              <a:off x="731" y="823"/>
              <a:ext cx="748" cy="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298" name="Line 10"/>
            <p:cNvSpPr>
              <a:spLocks noChangeShapeType="1"/>
            </p:cNvSpPr>
            <p:nvPr/>
          </p:nvSpPr>
          <p:spPr bwMode="auto">
            <a:xfrm flipV="1">
              <a:off x="1109" y="828"/>
              <a:ext cx="0" cy="4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 flipV="1">
              <a:off x="1293" y="1149"/>
              <a:ext cx="0" cy="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300" name="Line 12"/>
            <p:cNvSpPr>
              <a:spLocks noChangeShapeType="1"/>
            </p:cNvSpPr>
            <p:nvPr/>
          </p:nvSpPr>
          <p:spPr bwMode="auto">
            <a:xfrm flipH="1" flipV="1">
              <a:off x="1293" y="937"/>
              <a:ext cx="37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 flipV="1">
              <a:off x="1109" y="730"/>
              <a:ext cx="554" cy="3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302" name="Line 14"/>
            <p:cNvSpPr>
              <a:spLocks noChangeShapeType="1"/>
            </p:cNvSpPr>
            <p:nvPr/>
          </p:nvSpPr>
          <p:spPr bwMode="auto">
            <a:xfrm flipV="1">
              <a:off x="1295" y="1043"/>
              <a:ext cx="186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303" name="Line 15"/>
            <p:cNvSpPr>
              <a:spLocks noChangeShapeType="1"/>
            </p:cNvSpPr>
            <p:nvPr/>
          </p:nvSpPr>
          <p:spPr bwMode="auto">
            <a:xfrm>
              <a:off x="921" y="726"/>
              <a:ext cx="0" cy="4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 flipV="1">
              <a:off x="1109" y="508"/>
              <a:ext cx="554" cy="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305" name="Line 17"/>
            <p:cNvSpPr>
              <a:spLocks noChangeShapeType="1"/>
            </p:cNvSpPr>
            <p:nvPr/>
          </p:nvSpPr>
          <p:spPr bwMode="auto">
            <a:xfrm flipH="1" flipV="1">
              <a:off x="732" y="610"/>
              <a:ext cx="377" cy="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306" name="Line 18"/>
            <p:cNvSpPr>
              <a:spLocks noChangeShapeType="1"/>
            </p:cNvSpPr>
            <p:nvPr/>
          </p:nvSpPr>
          <p:spPr bwMode="auto">
            <a:xfrm flipV="1">
              <a:off x="921" y="404"/>
              <a:ext cx="559" cy="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307" name="Line 19"/>
            <p:cNvSpPr>
              <a:spLocks noChangeShapeType="1"/>
            </p:cNvSpPr>
            <p:nvPr/>
          </p:nvSpPr>
          <p:spPr bwMode="auto">
            <a:xfrm>
              <a:off x="926" y="504"/>
              <a:ext cx="371" cy="2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308" name="Line 20"/>
            <p:cNvSpPr>
              <a:spLocks noChangeShapeType="1"/>
            </p:cNvSpPr>
            <p:nvPr/>
          </p:nvSpPr>
          <p:spPr bwMode="auto">
            <a:xfrm>
              <a:off x="1664" y="1159"/>
              <a:ext cx="0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309" name="Line 21"/>
            <p:cNvSpPr>
              <a:spLocks noChangeShapeType="1"/>
            </p:cNvSpPr>
            <p:nvPr/>
          </p:nvSpPr>
          <p:spPr bwMode="auto">
            <a:xfrm>
              <a:off x="1293" y="722"/>
              <a:ext cx="0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310" name="Line 22"/>
            <p:cNvSpPr>
              <a:spLocks noChangeShapeType="1"/>
            </p:cNvSpPr>
            <p:nvPr/>
          </p:nvSpPr>
          <p:spPr bwMode="auto">
            <a:xfrm>
              <a:off x="1297" y="511"/>
              <a:ext cx="186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>
              <a:off x="1479" y="622"/>
              <a:ext cx="0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>
              <a:off x="1477" y="398"/>
              <a:ext cx="186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313" name="Line 25"/>
            <p:cNvSpPr>
              <a:spLocks noChangeShapeType="1"/>
            </p:cNvSpPr>
            <p:nvPr/>
          </p:nvSpPr>
          <p:spPr bwMode="auto">
            <a:xfrm>
              <a:off x="1663" y="517"/>
              <a:ext cx="0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314" name="Line 26"/>
            <p:cNvSpPr>
              <a:spLocks noChangeShapeType="1"/>
            </p:cNvSpPr>
            <p:nvPr/>
          </p:nvSpPr>
          <p:spPr bwMode="auto">
            <a:xfrm>
              <a:off x="736" y="622"/>
              <a:ext cx="0" cy="4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315" name="Line 27"/>
            <p:cNvSpPr>
              <a:spLocks noChangeShapeType="1"/>
            </p:cNvSpPr>
            <p:nvPr/>
          </p:nvSpPr>
          <p:spPr bwMode="auto">
            <a:xfrm flipV="1">
              <a:off x="740" y="507"/>
              <a:ext cx="186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5540375" y="385763"/>
            <a:ext cx="3168650" cy="5334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/>
              <a:t>Plans and Elevations</a:t>
            </a:r>
          </a:p>
        </p:txBody>
      </p:sp>
      <p:grpSp>
        <p:nvGrpSpPr>
          <p:cNvPr id="12341" name="Group 53"/>
          <p:cNvGrpSpPr>
            <a:grpSpLocks/>
          </p:cNvGrpSpPr>
          <p:nvPr/>
        </p:nvGrpSpPr>
        <p:grpSpPr bwMode="auto">
          <a:xfrm>
            <a:off x="892175" y="3625850"/>
            <a:ext cx="1784350" cy="852488"/>
            <a:chOff x="620" y="2098"/>
            <a:chExt cx="1124" cy="537"/>
          </a:xfrm>
        </p:grpSpPr>
        <p:sp>
          <p:nvSpPr>
            <p:cNvPr id="12342" name="Line 54"/>
            <p:cNvSpPr>
              <a:spLocks noChangeShapeType="1"/>
            </p:cNvSpPr>
            <p:nvPr/>
          </p:nvSpPr>
          <p:spPr bwMode="auto">
            <a:xfrm flipV="1">
              <a:off x="1283" y="2098"/>
              <a:ext cx="388" cy="2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343" name="Text Box 55"/>
            <p:cNvSpPr txBox="1">
              <a:spLocks noChangeArrowheads="1"/>
            </p:cNvSpPr>
            <p:nvPr/>
          </p:nvSpPr>
          <p:spPr bwMode="auto">
            <a:xfrm>
              <a:off x="620" y="2404"/>
              <a:ext cx="11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Front Elevation</a:t>
              </a:r>
            </a:p>
          </p:txBody>
        </p:sp>
      </p:grpSp>
      <p:grpSp>
        <p:nvGrpSpPr>
          <p:cNvPr id="12344" name="Group 56"/>
          <p:cNvGrpSpPr>
            <a:grpSpLocks/>
          </p:cNvGrpSpPr>
          <p:nvPr/>
        </p:nvGrpSpPr>
        <p:grpSpPr bwMode="auto">
          <a:xfrm>
            <a:off x="4648200" y="3429000"/>
            <a:ext cx="1784350" cy="831850"/>
            <a:chOff x="2061" y="2220"/>
            <a:chExt cx="1124" cy="524"/>
          </a:xfrm>
        </p:grpSpPr>
        <p:sp>
          <p:nvSpPr>
            <p:cNvPr id="12345" name="Text Box 57"/>
            <p:cNvSpPr txBox="1">
              <a:spLocks noChangeArrowheads="1"/>
            </p:cNvSpPr>
            <p:nvPr/>
          </p:nvSpPr>
          <p:spPr bwMode="auto">
            <a:xfrm>
              <a:off x="2061" y="2513"/>
              <a:ext cx="11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Side Elevation</a:t>
              </a:r>
            </a:p>
          </p:txBody>
        </p:sp>
        <p:sp>
          <p:nvSpPr>
            <p:cNvPr id="12346" name="Line 58"/>
            <p:cNvSpPr>
              <a:spLocks noChangeShapeType="1"/>
            </p:cNvSpPr>
            <p:nvPr/>
          </p:nvSpPr>
          <p:spPr bwMode="auto">
            <a:xfrm rot="-561236" flipH="1" flipV="1">
              <a:off x="2172" y="2220"/>
              <a:ext cx="372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12347" name="Group 59"/>
          <p:cNvGrpSpPr>
            <a:grpSpLocks/>
          </p:cNvGrpSpPr>
          <p:nvPr/>
        </p:nvGrpSpPr>
        <p:grpSpPr bwMode="auto">
          <a:xfrm>
            <a:off x="2720975" y="385763"/>
            <a:ext cx="1279525" cy="1219200"/>
            <a:chOff x="1477" y="657"/>
            <a:chExt cx="806" cy="768"/>
          </a:xfrm>
        </p:grpSpPr>
        <p:sp>
          <p:nvSpPr>
            <p:cNvPr id="12348" name="Line 60"/>
            <p:cNvSpPr>
              <a:spLocks noChangeShapeType="1"/>
            </p:cNvSpPr>
            <p:nvPr/>
          </p:nvSpPr>
          <p:spPr bwMode="auto">
            <a:xfrm>
              <a:off x="1860" y="948"/>
              <a:ext cx="3" cy="4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349" name="Text Box 61"/>
            <p:cNvSpPr txBox="1">
              <a:spLocks noChangeArrowheads="1"/>
            </p:cNvSpPr>
            <p:nvPr/>
          </p:nvSpPr>
          <p:spPr bwMode="auto">
            <a:xfrm>
              <a:off x="1477" y="657"/>
              <a:ext cx="8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Plan View</a:t>
              </a:r>
            </a:p>
          </p:txBody>
        </p:sp>
      </p:grpSp>
      <p:sp>
        <p:nvSpPr>
          <p:cNvPr id="12350" name="Rectangle 62"/>
          <p:cNvSpPr>
            <a:spLocks noChangeArrowheads="1"/>
          </p:cNvSpPr>
          <p:nvPr/>
        </p:nvSpPr>
        <p:spPr bwMode="auto">
          <a:xfrm>
            <a:off x="4019550" y="557212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2351" name="Rectangle 63"/>
          <p:cNvSpPr>
            <a:spLocks noChangeArrowheads="1"/>
          </p:cNvSpPr>
          <p:nvPr/>
        </p:nvSpPr>
        <p:spPr bwMode="auto">
          <a:xfrm>
            <a:off x="4648200" y="494347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2353" name="Rectangle 65"/>
          <p:cNvSpPr>
            <a:spLocks noChangeArrowheads="1"/>
          </p:cNvSpPr>
          <p:nvPr/>
        </p:nvSpPr>
        <p:spPr bwMode="auto">
          <a:xfrm>
            <a:off x="4019550" y="494347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2354" name="Rectangle 66"/>
          <p:cNvSpPr>
            <a:spLocks noChangeArrowheads="1"/>
          </p:cNvSpPr>
          <p:nvPr/>
        </p:nvSpPr>
        <p:spPr bwMode="auto">
          <a:xfrm>
            <a:off x="887413" y="5588000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2355" name="Rectangle 67"/>
          <p:cNvSpPr>
            <a:spLocks noChangeArrowheads="1"/>
          </p:cNvSpPr>
          <p:nvPr/>
        </p:nvSpPr>
        <p:spPr bwMode="auto">
          <a:xfrm>
            <a:off x="1516063" y="5588000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2356" name="Rectangle 68"/>
          <p:cNvSpPr>
            <a:spLocks noChangeArrowheads="1"/>
          </p:cNvSpPr>
          <p:nvPr/>
        </p:nvSpPr>
        <p:spPr bwMode="auto">
          <a:xfrm>
            <a:off x="2144713" y="5588000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2357" name="Rectangle 69"/>
          <p:cNvSpPr>
            <a:spLocks noChangeArrowheads="1"/>
          </p:cNvSpPr>
          <p:nvPr/>
        </p:nvSpPr>
        <p:spPr bwMode="auto">
          <a:xfrm>
            <a:off x="887413" y="4959350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2358" name="Rectangle 70"/>
          <p:cNvSpPr>
            <a:spLocks noChangeArrowheads="1"/>
          </p:cNvSpPr>
          <p:nvPr/>
        </p:nvSpPr>
        <p:spPr bwMode="auto">
          <a:xfrm>
            <a:off x="6302375" y="5518150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2359" name="Rectangle 71"/>
          <p:cNvSpPr>
            <a:spLocks noChangeArrowheads="1"/>
          </p:cNvSpPr>
          <p:nvPr/>
        </p:nvSpPr>
        <p:spPr bwMode="auto">
          <a:xfrm>
            <a:off x="7559675" y="5518150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2360" name="Rectangle 72"/>
          <p:cNvSpPr>
            <a:spLocks noChangeArrowheads="1"/>
          </p:cNvSpPr>
          <p:nvPr/>
        </p:nvSpPr>
        <p:spPr bwMode="auto">
          <a:xfrm>
            <a:off x="6931025" y="5518150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2361" name="Text Box 73"/>
          <p:cNvSpPr txBox="1">
            <a:spLocks noChangeArrowheads="1"/>
          </p:cNvSpPr>
          <p:nvPr/>
        </p:nvSpPr>
        <p:spPr bwMode="auto">
          <a:xfrm>
            <a:off x="252413" y="4889500"/>
            <a:ext cx="47625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A</a:t>
            </a:r>
          </a:p>
        </p:txBody>
      </p:sp>
      <p:sp>
        <p:nvSpPr>
          <p:cNvPr id="12362" name="Text Box 74"/>
          <p:cNvSpPr txBox="1">
            <a:spLocks noChangeArrowheads="1"/>
          </p:cNvSpPr>
          <p:nvPr/>
        </p:nvSpPr>
        <p:spPr bwMode="auto">
          <a:xfrm>
            <a:off x="3308350" y="4889500"/>
            <a:ext cx="47625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B</a:t>
            </a:r>
          </a:p>
        </p:txBody>
      </p:sp>
      <p:sp>
        <p:nvSpPr>
          <p:cNvPr id="12363" name="Text Box 75"/>
          <p:cNvSpPr txBox="1">
            <a:spLocks noChangeArrowheads="1"/>
          </p:cNvSpPr>
          <p:nvPr/>
        </p:nvSpPr>
        <p:spPr bwMode="auto">
          <a:xfrm>
            <a:off x="6273800" y="4757738"/>
            <a:ext cx="4762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C</a:t>
            </a:r>
          </a:p>
        </p:txBody>
      </p:sp>
      <p:sp>
        <p:nvSpPr>
          <p:cNvPr id="12364" name="Text Box 76"/>
          <p:cNvSpPr txBox="1">
            <a:spLocks noChangeArrowheads="1"/>
          </p:cNvSpPr>
          <p:nvPr/>
        </p:nvSpPr>
        <p:spPr bwMode="auto">
          <a:xfrm>
            <a:off x="6107113" y="1466850"/>
            <a:ext cx="2457450" cy="1541463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Decide which of the views below is either a </a:t>
            </a:r>
            <a:r>
              <a:rPr lang="en-GB" altLang="en-US">
                <a:solidFill>
                  <a:srgbClr val="0000FF"/>
                </a:solidFill>
              </a:rPr>
              <a:t>plan</a:t>
            </a:r>
            <a:r>
              <a:rPr lang="en-GB" altLang="en-US"/>
              <a:t>, </a:t>
            </a:r>
            <a:r>
              <a:rPr lang="en-GB" altLang="en-US">
                <a:solidFill>
                  <a:srgbClr val="0000FF"/>
                </a:solidFill>
              </a:rPr>
              <a:t>front elevation</a:t>
            </a:r>
            <a:r>
              <a:rPr lang="en-GB" altLang="en-US"/>
              <a:t> or </a:t>
            </a:r>
            <a:r>
              <a:rPr lang="en-GB" altLang="en-US">
                <a:solidFill>
                  <a:srgbClr val="0000FF"/>
                </a:solidFill>
              </a:rPr>
              <a:t>side elevation</a:t>
            </a:r>
            <a:r>
              <a:rPr lang="en-GB" altLang="en-US"/>
              <a:t> of the object shown.</a:t>
            </a:r>
          </a:p>
        </p:txBody>
      </p:sp>
      <p:sp>
        <p:nvSpPr>
          <p:cNvPr id="12365" name="Text Box 77"/>
          <p:cNvSpPr txBox="1">
            <a:spLocks noChangeArrowheads="1"/>
          </p:cNvSpPr>
          <p:nvPr/>
        </p:nvSpPr>
        <p:spPr bwMode="auto">
          <a:xfrm>
            <a:off x="995363" y="6238875"/>
            <a:ext cx="203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3333FF"/>
                </a:solidFill>
              </a:rPr>
              <a:t>Front Elevation</a:t>
            </a:r>
          </a:p>
        </p:txBody>
      </p:sp>
      <p:sp>
        <p:nvSpPr>
          <p:cNvPr id="12366" name="Text Box 78"/>
          <p:cNvSpPr txBox="1">
            <a:spLocks noChangeArrowheads="1"/>
          </p:cNvSpPr>
          <p:nvPr/>
        </p:nvSpPr>
        <p:spPr bwMode="auto">
          <a:xfrm>
            <a:off x="4068763" y="6216650"/>
            <a:ext cx="203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3333FF"/>
                </a:solidFill>
              </a:rPr>
              <a:t>Side Elevation</a:t>
            </a:r>
          </a:p>
        </p:txBody>
      </p:sp>
      <p:sp>
        <p:nvSpPr>
          <p:cNvPr id="12367" name="Text Box 79"/>
          <p:cNvSpPr txBox="1">
            <a:spLocks noChangeArrowheads="1"/>
          </p:cNvSpPr>
          <p:nvPr/>
        </p:nvSpPr>
        <p:spPr bwMode="auto">
          <a:xfrm>
            <a:off x="6988175" y="6216650"/>
            <a:ext cx="1890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3333FF"/>
                </a:solidFill>
              </a:rPr>
              <a:t>Plan</a:t>
            </a:r>
          </a:p>
        </p:txBody>
      </p:sp>
      <p:grpSp>
        <p:nvGrpSpPr>
          <p:cNvPr id="12368" name="Group 80"/>
          <p:cNvGrpSpPr>
            <a:grpSpLocks/>
          </p:cNvGrpSpPr>
          <p:nvPr/>
        </p:nvGrpSpPr>
        <p:grpSpPr bwMode="auto">
          <a:xfrm>
            <a:off x="30163" y="0"/>
            <a:ext cx="9144000" cy="114300"/>
            <a:chOff x="1853" y="2658"/>
            <a:chExt cx="5184" cy="72"/>
          </a:xfrm>
        </p:grpSpPr>
        <p:grpSp>
          <p:nvGrpSpPr>
            <p:cNvPr id="12369" name="Group 81"/>
            <p:cNvGrpSpPr>
              <a:grpSpLocks/>
            </p:cNvGrpSpPr>
            <p:nvPr/>
          </p:nvGrpSpPr>
          <p:grpSpPr bwMode="auto">
            <a:xfrm>
              <a:off x="1853" y="2658"/>
              <a:ext cx="2592" cy="72"/>
              <a:chOff x="1853" y="2658"/>
              <a:chExt cx="2592" cy="72"/>
            </a:xfrm>
          </p:grpSpPr>
          <p:sp>
            <p:nvSpPr>
              <p:cNvPr id="12370" name="Rectangle 82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71" name="Rectangle 83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72" name="Rectangle 84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73" name="Rectangle 85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74" name="Rectangle 86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75" name="Rectangle 87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76" name="Rectangle 88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77" name="Rectangle 89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12378" name="Group 90"/>
            <p:cNvGrpSpPr>
              <a:grpSpLocks/>
            </p:cNvGrpSpPr>
            <p:nvPr/>
          </p:nvGrpSpPr>
          <p:grpSpPr bwMode="auto">
            <a:xfrm>
              <a:off x="4445" y="2658"/>
              <a:ext cx="2592" cy="72"/>
              <a:chOff x="1853" y="2658"/>
              <a:chExt cx="2592" cy="72"/>
            </a:xfrm>
          </p:grpSpPr>
          <p:sp>
            <p:nvSpPr>
              <p:cNvPr id="12379" name="Rectangle 91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80" name="Rectangle 92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81" name="Rectangle 93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82" name="Rectangle 94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83" name="Rectangle 95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84" name="Rectangle 96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85" name="Rectangle 97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86" name="Rectangle 98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grpSp>
        <p:nvGrpSpPr>
          <p:cNvPr id="12387" name="Group 99"/>
          <p:cNvGrpSpPr>
            <a:grpSpLocks/>
          </p:cNvGrpSpPr>
          <p:nvPr/>
        </p:nvGrpSpPr>
        <p:grpSpPr bwMode="auto">
          <a:xfrm rot="10800000">
            <a:off x="57150" y="6743700"/>
            <a:ext cx="9144000" cy="114300"/>
            <a:chOff x="1853" y="2658"/>
            <a:chExt cx="5184" cy="72"/>
          </a:xfrm>
        </p:grpSpPr>
        <p:grpSp>
          <p:nvGrpSpPr>
            <p:cNvPr id="12388" name="Group 100"/>
            <p:cNvGrpSpPr>
              <a:grpSpLocks/>
            </p:cNvGrpSpPr>
            <p:nvPr/>
          </p:nvGrpSpPr>
          <p:grpSpPr bwMode="auto">
            <a:xfrm>
              <a:off x="1853" y="2658"/>
              <a:ext cx="2592" cy="72"/>
              <a:chOff x="1853" y="2658"/>
              <a:chExt cx="2592" cy="72"/>
            </a:xfrm>
          </p:grpSpPr>
          <p:sp>
            <p:nvSpPr>
              <p:cNvPr id="12389" name="Rectangle 101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90" name="Rectangle 102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91" name="Rectangle 103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92" name="Rectangle 104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93" name="Rectangle 105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94" name="Rectangle 106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95" name="Rectangle 107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96" name="Rectangle 108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12397" name="Group 109"/>
            <p:cNvGrpSpPr>
              <a:grpSpLocks/>
            </p:cNvGrpSpPr>
            <p:nvPr/>
          </p:nvGrpSpPr>
          <p:grpSpPr bwMode="auto">
            <a:xfrm>
              <a:off x="4445" y="2658"/>
              <a:ext cx="2592" cy="72"/>
              <a:chOff x="1853" y="2658"/>
              <a:chExt cx="2592" cy="72"/>
            </a:xfrm>
          </p:grpSpPr>
          <p:sp>
            <p:nvSpPr>
              <p:cNvPr id="12398" name="Rectangle 110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399" name="Rectangle 111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400" name="Rectangle 112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401" name="Rectangle 113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402" name="Rectangle 114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403" name="Rectangle 115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404" name="Rectangle 116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2405" name="Rectangle 117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grpSp>
        <p:nvGrpSpPr>
          <p:cNvPr id="12406" name="Group 118"/>
          <p:cNvGrpSpPr>
            <a:grpSpLocks/>
          </p:cNvGrpSpPr>
          <p:nvPr/>
        </p:nvGrpSpPr>
        <p:grpSpPr bwMode="auto">
          <a:xfrm>
            <a:off x="9059863" y="114300"/>
            <a:ext cx="114300" cy="6629400"/>
            <a:chOff x="5688" y="72"/>
            <a:chExt cx="72" cy="4320"/>
          </a:xfrm>
        </p:grpSpPr>
        <p:sp>
          <p:nvSpPr>
            <p:cNvPr id="12407" name="Rectangle 119"/>
            <p:cNvSpPr>
              <a:spLocks noChangeArrowheads="1"/>
            </p:cNvSpPr>
            <p:nvPr/>
          </p:nvSpPr>
          <p:spPr bwMode="auto">
            <a:xfrm rot="5400000">
              <a:off x="5544" y="2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2408" name="Rectangle 120"/>
            <p:cNvSpPr>
              <a:spLocks noChangeArrowheads="1"/>
            </p:cNvSpPr>
            <p:nvPr/>
          </p:nvSpPr>
          <p:spPr bwMode="auto">
            <a:xfrm rot="5400000">
              <a:off x="5544" y="5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2409" name="Rectangle 121"/>
            <p:cNvSpPr>
              <a:spLocks noChangeArrowheads="1"/>
            </p:cNvSpPr>
            <p:nvPr/>
          </p:nvSpPr>
          <p:spPr bwMode="auto">
            <a:xfrm rot="5400000">
              <a:off x="5544" y="93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2410" name="Rectangle 122"/>
            <p:cNvSpPr>
              <a:spLocks noChangeArrowheads="1"/>
            </p:cNvSpPr>
            <p:nvPr/>
          </p:nvSpPr>
          <p:spPr bwMode="auto">
            <a:xfrm rot="5400000">
              <a:off x="5544" y="129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2411" name="Rectangle 123"/>
            <p:cNvSpPr>
              <a:spLocks noChangeArrowheads="1"/>
            </p:cNvSpPr>
            <p:nvPr/>
          </p:nvSpPr>
          <p:spPr bwMode="auto">
            <a:xfrm rot="5400000">
              <a:off x="5544" y="165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2412" name="Rectangle 124"/>
            <p:cNvSpPr>
              <a:spLocks noChangeArrowheads="1"/>
            </p:cNvSpPr>
            <p:nvPr/>
          </p:nvSpPr>
          <p:spPr bwMode="auto">
            <a:xfrm rot="5400000">
              <a:off x="5544" y="201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2413" name="Rectangle 125"/>
            <p:cNvSpPr>
              <a:spLocks noChangeArrowheads="1"/>
            </p:cNvSpPr>
            <p:nvPr/>
          </p:nvSpPr>
          <p:spPr bwMode="auto">
            <a:xfrm rot="5400000">
              <a:off x="5544" y="237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2414" name="Rectangle 126"/>
            <p:cNvSpPr>
              <a:spLocks noChangeArrowheads="1"/>
            </p:cNvSpPr>
            <p:nvPr/>
          </p:nvSpPr>
          <p:spPr bwMode="auto">
            <a:xfrm rot="5400000">
              <a:off x="5544" y="273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2415" name="Rectangle 127"/>
            <p:cNvSpPr>
              <a:spLocks noChangeArrowheads="1"/>
            </p:cNvSpPr>
            <p:nvPr/>
          </p:nvSpPr>
          <p:spPr bwMode="auto">
            <a:xfrm rot="5400000">
              <a:off x="5544" y="309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2416" name="Rectangle 128"/>
            <p:cNvSpPr>
              <a:spLocks noChangeArrowheads="1"/>
            </p:cNvSpPr>
            <p:nvPr/>
          </p:nvSpPr>
          <p:spPr bwMode="auto">
            <a:xfrm rot="5400000">
              <a:off x="5544" y="345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2417" name="Rectangle 129"/>
            <p:cNvSpPr>
              <a:spLocks noChangeArrowheads="1"/>
            </p:cNvSpPr>
            <p:nvPr/>
          </p:nvSpPr>
          <p:spPr bwMode="auto">
            <a:xfrm rot="5400000">
              <a:off x="5544" y="38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2418" name="Rectangle 130"/>
            <p:cNvSpPr>
              <a:spLocks noChangeArrowheads="1"/>
            </p:cNvSpPr>
            <p:nvPr/>
          </p:nvSpPr>
          <p:spPr bwMode="auto">
            <a:xfrm rot="5400000">
              <a:off x="5544" y="41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12419" name="Group 131"/>
          <p:cNvGrpSpPr>
            <a:grpSpLocks/>
          </p:cNvGrpSpPr>
          <p:nvPr/>
        </p:nvGrpSpPr>
        <p:grpSpPr bwMode="auto">
          <a:xfrm>
            <a:off x="0" y="114300"/>
            <a:ext cx="114300" cy="6629400"/>
            <a:chOff x="5688" y="72"/>
            <a:chExt cx="72" cy="4320"/>
          </a:xfrm>
        </p:grpSpPr>
        <p:sp>
          <p:nvSpPr>
            <p:cNvPr id="12420" name="Rectangle 132"/>
            <p:cNvSpPr>
              <a:spLocks noChangeArrowheads="1"/>
            </p:cNvSpPr>
            <p:nvPr/>
          </p:nvSpPr>
          <p:spPr bwMode="auto">
            <a:xfrm rot="5400000">
              <a:off x="5544" y="2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2421" name="Rectangle 133"/>
            <p:cNvSpPr>
              <a:spLocks noChangeArrowheads="1"/>
            </p:cNvSpPr>
            <p:nvPr/>
          </p:nvSpPr>
          <p:spPr bwMode="auto">
            <a:xfrm rot="5400000">
              <a:off x="5544" y="5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2422" name="Rectangle 134"/>
            <p:cNvSpPr>
              <a:spLocks noChangeArrowheads="1"/>
            </p:cNvSpPr>
            <p:nvPr/>
          </p:nvSpPr>
          <p:spPr bwMode="auto">
            <a:xfrm rot="5400000">
              <a:off x="5544" y="93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2423" name="Rectangle 135"/>
            <p:cNvSpPr>
              <a:spLocks noChangeArrowheads="1"/>
            </p:cNvSpPr>
            <p:nvPr/>
          </p:nvSpPr>
          <p:spPr bwMode="auto">
            <a:xfrm rot="5400000">
              <a:off x="5544" y="129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2424" name="Rectangle 136"/>
            <p:cNvSpPr>
              <a:spLocks noChangeArrowheads="1"/>
            </p:cNvSpPr>
            <p:nvPr/>
          </p:nvSpPr>
          <p:spPr bwMode="auto">
            <a:xfrm rot="5400000">
              <a:off x="5544" y="165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2425" name="Rectangle 137"/>
            <p:cNvSpPr>
              <a:spLocks noChangeArrowheads="1"/>
            </p:cNvSpPr>
            <p:nvPr/>
          </p:nvSpPr>
          <p:spPr bwMode="auto">
            <a:xfrm rot="5400000">
              <a:off x="5544" y="201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2426" name="Rectangle 138"/>
            <p:cNvSpPr>
              <a:spLocks noChangeArrowheads="1"/>
            </p:cNvSpPr>
            <p:nvPr/>
          </p:nvSpPr>
          <p:spPr bwMode="auto">
            <a:xfrm rot="5400000">
              <a:off x="5544" y="237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2427" name="Rectangle 139"/>
            <p:cNvSpPr>
              <a:spLocks noChangeArrowheads="1"/>
            </p:cNvSpPr>
            <p:nvPr/>
          </p:nvSpPr>
          <p:spPr bwMode="auto">
            <a:xfrm rot="5400000">
              <a:off x="5544" y="273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2428" name="Rectangle 140"/>
            <p:cNvSpPr>
              <a:spLocks noChangeArrowheads="1"/>
            </p:cNvSpPr>
            <p:nvPr/>
          </p:nvSpPr>
          <p:spPr bwMode="auto">
            <a:xfrm rot="5400000">
              <a:off x="5544" y="309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2429" name="Rectangle 141"/>
            <p:cNvSpPr>
              <a:spLocks noChangeArrowheads="1"/>
            </p:cNvSpPr>
            <p:nvPr/>
          </p:nvSpPr>
          <p:spPr bwMode="auto">
            <a:xfrm rot="5400000">
              <a:off x="5544" y="345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2430" name="Rectangle 142"/>
            <p:cNvSpPr>
              <a:spLocks noChangeArrowheads="1"/>
            </p:cNvSpPr>
            <p:nvPr/>
          </p:nvSpPr>
          <p:spPr bwMode="auto">
            <a:xfrm rot="5400000">
              <a:off x="5544" y="38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2431" name="Rectangle 143"/>
            <p:cNvSpPr>
              <a:spLocks noChangeArrowheads="1"/>
            </p:cNvSpPr>
            <p:nvPr/>
          </p:nvSpPr>
          <p:spPr bwMode="auto">
            <a:xfrm rot="5400000">
              <a:off x="5544" y="41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12432" name="Rectangle 144"/>
          <p:cNvSpPr>
            <a:spLocks noChangeArrowheads="1"/>
          </p:cNvSpPr>
          <p:nvPr/>
        </p:nvSpPr>
        <p:spPr bwMode="auto">
          <a:xfrm>
            <a:off x="5276850" y="494347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2433" name="Rectangle 145"/>
          <p:cNvSpPr>
            <a:spLocks noChangeArrowheads="1"/>
          </p:cNvSpPr>
          <p:nvPr/>
        </p:nvSpPr>
        <p:spPr bwMode="auto">
          <a:xfrm>
            <a:off x="8188325" y="5518150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2434" name="Text Box 146"/>
          <p:cNvSpPr txBox="1">
            <a:spLocks noChangeArrowheads="1"/>
          </p:cNvSpPr>
          <p:nvPr/>
        </p:nvSpPr>
        <p:spPr bwMode="auto">
          <a:xfrm>
            <a:off x="804863" y="676275"/>
            <a:ext cx="1052512" cy="10064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60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2435" name="Rectangle 147"/>
          <p:cNvSpPr>
            <a:spLocks noChangeArrowheads="1"/>
          </p:cNvSpPr>
          <p:nvPr/>
        </p:nvSpPr>
        <p:spPr bwMode="auto">
          <a:xfrm>
            <a:off x="1516063" y="4959350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2436" name="Rectangle 148"/>
          <p:cNvSpPr>
            <a:spLocks noChangeArrowheads="1"/>
          </p:cNvSpPr>
          <p:nvPr/>
        </p:nvSpPr>
        <p:spPr bwMode="auto">
          <a:xfrm>
            <a:off x="6931025" y="4889500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2437" name="Rectangle 149"/>
          <p:cNvSpPr>
            <a:spLocks noChangeArrowheads="1"/>
          </p:cNvSpPr>
          <p:nvPr/>
        </p:nvSpPr>
        <p:spPr bwMode="auto">
          <a:xfrm>
            <a:off x="6931025" y="4260850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2438" name="Rectangle 150"/>
          <p:cNvSpPr>
            <a:spLocks noChangeArrowheads="1"/>
          </p:cNvSpPr>
          <p:nvPr/>
        </p:nvSpPr>
        <p:spPr bwMode="auto">
          <a:xfrm>
            <a:off x="2773363" y="5588000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6910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65" grpId="0"/>
      <p:bldP spid="12366" grpId="0"/>
      <p:bldP spid="123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0" name="Text Box 64"/>
          <p:cNvSpPr txBox="1">
            <a:spLocks noChangeArrowheads="1"/>
          </p:cNvSpPr>
          <p:nvPr/>
        </p:nvSpPr>
        <p:spPr bwMode="auto">
          <a:xfrm>
            <a:off x="1333500" y="6229350"/>
            <a:ext cx="203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3333FF"/>
                </a:solidFill>
              </a:rPr>
              <a:t>Side Elevation</a:t>
            </a:r>
          </a:p>
        </p:txBody>
      </p:sp>
      <p:sp>
        <p:nvSpPr>
          <p:cNvPr id="9281" name="Text Box 65"/>
          <p:cNvSpPr txBox="1">
            <a:spLocks noChangeArrowheads="1"/>
          </p:cNvSpPr>
          <p:nvPr/>
        </p:nvSpPr>
        <p:spPr bwMode="auto">
          <a:xfrm>
            <a:off x="4025900" y="6216650"/>
            <a:ext cx="203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3333FF"/>
                </a:solidFill>
              </a:rPr>
              <a:t>Front Elevation</a:t>
            </a:r>
          </a:p>
        </p:txBody>
      </p:sp>
      <p:sp>
        <p:nvSpPr>
          <p:cNvPr id="9282" name="Text Box 66"/>
          <p:cNvSpPr txBox="1">
            <a:spLocks noChangeArrowheads="1"/>
          </p:cNvSpPr>
          <p:nvPr/>
        </p:nvSpPr>
        <p:spPr bwMode="auto">
          <a:xfrm>
            <a:off x="6985000" y="6232525"/>
            <a:ext cx="1047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3333FF"/>
                </a:solidFill>
              </a:rPr>
              <a:t>Plan</a:t>
            </a:r>
          </a:p>
        </p:txBody>
      </p:sp>
      <p:grpSp>
        <p:nvGrpSpPr>
          <p:cNvPr id="9283" name="Group 67"/>
          <p:cNvGrpSpPr>
            <a:grpSpLocks/>
          </p:cNvGrpSpPr>
          <p:nvPr/>
        </p:nvGrpSpPr>
        <p:grpSpPr bwMode="auto">
          <a:xfrm>
            <a:off x="0" y="0"/>
            <a:ext cx="9144000" cy="114300"/>
            <a:chOff x="1853" y="2658"/>
            <a:chExt cx="5184" cy="72"/>
          </a:xfrm>
        </p:grpSpPr>
        <p:grpSp>
          <p:nvGrpSpPr>
            <p:cNvPr id="9284" name="Group 68"/>
            <p:cNvGrpSpPr>
              <a:grpSpLocks/>
            </p:cNvGrpSpPr>
            <p:nvPr/>
          </p:nvGrpSpPr>
          <p:grpSpPr bwMode="auto">
            <a:xfrm>
              <a:off x="1853" y="2658"/>
              <a:ext cx="2592" cy="72"/>
              <a:chOff x="1853" y="2658"/>
              <a:chExt cx="2592" cy="72"/>
            </a:xfrm>
          </p:grpSpPr>
          <p:sp>
            <p:nvSpPr>
              <p:cNvPr id="9285" name="Rectangle 69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286" name="Rectangle 70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287" name="Rectangle 71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288" name="Rectangle 72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289" name="Rectangle 73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290" name="Rectangle 74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291" name="Rectangle 75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292" name="Rectangle 76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9293" name="Group 77"/>
            <p:cNvGrpSpPr>
              <a:grpSpLocks/>
            </p:cNvGrpSpPr>
            <p:nvPr/>
          </p:nvGrpSpPr>
          <p:grpSpPr bwMode="auto">
            <a:xfrm>
              <a:off x="4445" y="2658"/>
              <a:ext cx="2592" cy="72"/>
              <a:chOff x="1853" y="2658"/>
              <a:chExt cx="2592" cy="72"/>
            </a:xfrm>
          </p:grpSpPr>
          <p:sp>
            <p:nvSpPr>
              <p:cNvPr id="9294" name="Rectangle 78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295" name="Rectangle 79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296" name="Rectangle 80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297" name="Rectangle 81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298" name="Rectangle 82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299" name="Rectangle 83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300" name="Rectangle 84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301" name="Rectangle 85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grpSp>
        <p:nvGrpSpPr>
          <p:cNvPr id="9302" name="Group 86"/>
          <p:cNvGrpSpPr>
            <a:grpSpLocks/>
          </p:cNvGrpSpPr>
          <p:nvPr/>
        </p:nvGrpSpPr>
        <p:grpSpPr bwMode="auto">
          <a:xfrm rot="10800000">
            <a:off x="26988" y="6743700"/>
            <a:ext cx="9144000" cy="114300"/>
            <a:chOff x="1853" y="2658"/>
            <a:chExt cx="5184" cy="72"/>
          </a:xfrm>
        </p:grpSpPr>
        <p:grpSp>
          <p:nvGrpSpPr>
            <p:cNvPr id="9303" name="Group 87"/>
            <p:cNvGrpSpPr>
              <a:grpSpLocks/>
            </p:cNvGrpSpPr>
            <p:nvPr/>
          </p:nvGrpSpPr>
          <p:grpSpPr bwMode="auto">
            <a:xfrm>
              <a:off x="1853" y="2658"/>
              <a:ext cx="2592" cy="72"/>
              <a:chOff x="1853" y="2658"/>
              <a:chExt cx="2592" cy="72"/>
            </a:xfrm>
          </p:grpSpPr>
          <p:sp>
            <p:nvSpPr>
              <p:cNvPr id="9304" name="Rectangle 88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305" name="Rectangle 89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306" name="Rectangle 90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307" name="Rectangle 91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308" name="Rectangle 92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309" name="Rectangle 93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310" name="Rectangle 94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311" name="Rectangle 95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9312" name="Group 96"/>
            <p:cNvGrpSpPr>
              <a:grpSpLocks/>
            </p:cNvGrpSpPr>
            <p:nvPr/>
          </p:nvGrpSpPr>
          <p:grpSpPr bwMode="auto">
            <a:xfrm>
              <a:off x="4445" y="2658"/>
              <a:ext cx="2592" cy="72"/>
              <a:chOff x="1853" y="2658"/>
              <a:chExt cx="2592" cy="72"/>
            </a:xfrm>
          </p:grpSpPr>
          <p:sp>
            <p:nvSpPr>
              <p:cNvPr id="9313" name="Rectangle 97"/>
              <p:cNvSpPr>
                <a:spLocks noChangeArrowheads="1"/>
              </p:cNvSpPr>
              <p:nvPr/>
            </p:nvSpPr>
            <p:spPr bwMode="auto">
              <a:xfrm>
                <a:off x="1853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314" name="Rectangle 98"/>
              <p:cNvSpPr>
                <a:spLocks noChangeArrowheads="1"/>
              </p:cNvSpPr>
              <p:nvPr/>
            </p:nvSpPr>
            <p:spPr bwMode="auto">
              <a:xfrm>
                <a:off x="2177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315" name="Rectangle 99"/>
              <p:cNvSpPr>
                <a:spLocks noChangeArrowheads="1"/>
              </p:cNvSpPr>
              <p:nvPr/>
            </p:nvSpPr>
            <p:spPr bwMode="auto">
              <a:xfrm>
                <a:off x="2501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316" name="Rectangle 100"/>
              <p:cNvSpPr>
                <a:spLocks noChangeArrowheads="1"/>
              </p:cNvSpPr>
              <p:nvPr/>
            </p:nvSpPr>
            <p:spPr bwMode="auto">
              <a:xfrm>
                <a:off x="2825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317" name="Rectangle 101"/>
              <p:cNvSpPr>
                <a:spLocks noChangeArrowheads="1"/>
              </p:cNvSpPr>
              <p:nvPr/>
            </p:nvSpPr>
            <p:spPr bwMode="auto">
              <a:xfrm>
                <a:off x="3149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318" name="Rectangle 102"/>
              <p:cNvSpPr>
                <a:spLocks noChangeArrowheads="1"/>
              </p:cNvSpPr>
              <p:nvPr/>
            </p:nvSpPr>
            <p:spPr bwMode="auto">
              <a:xfrm>
                <a:off x="3473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319" name="Rectangle 103"/>
              <p:cNvSpPr>
                <a:spLocks noChangeArrowheads="1"/>
              </p:cNvSpPr>
              <p:nvPr/>
            </p:nvSpPr>
            <p:spPr bwMode="auto">
              <a:xfrm>
                <a:off x="3797" y="2658"/>
                <a:ext cx="324" cy="72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320" name="Rectangle 104"/>
              <p:cNvSpPr>
                <a:spLocks noChangeArrowheads="1"/>
              </p:cNvSpPr>
              <p:nvPr/>
            </p:nvSpPr>
            <p:spPr bwMode="auto">
              <a:xfrm>
                <a:off x="4121" y="2658"/>
                <a:ext cx="324" cy="7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grpSp>
        <p:nvGrpSpPr>
          <p:cNvPr id="9321" name="Group 105"/>
          <p:cNvGrpSpPr>
            <a:grpSpLocks/>
          </p:cNvGrpSpPr>
          <p:nvPr/>
        </p:nvGrpSpPr>
        <p:grpSpPr bwMode="auto">
          <a:xfrm>
            <a:off x="9029700" y="114300"/>
            <a:ext cx="114300" cy="6629400"/>
            <a:chOff x="5688" y="72"/>
            <a:chExt cx="72" cy="4320"/>
          </a:xfrm>
        </p:grpSpPr>
        <p:sp>
          <p:nvSpPr>
            <p:cNvPr id="9322" name="Rectangle 106"/>
            <p:cNvSpPr>
              <a:spLocks noChangeArrowheads="1"/>
            </p:cNvSpPr>
            <p:nvPr/>
          </p:nvSpPr>
          <p:spPr bwMode="auto">
            <a:xfrm rot="5400000">
              <a:off x="5544" y="2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323" name="Rectangle 107"/>
            <p:cNvSpPr>
              <a:spLocks noChangeArrowheads="1"/>
            </p:cNvSpPr>
            <p:nvPr/>
          </p:nvSpPr>
          <p:spPr bwMode="auto">
            <a:xfrm rot="5400000">
              <a:off x="5544" y="5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324" name="Rectangle 108"/>
            <p:cNvSpPr>
              <a:spLocks noChangeArrowheads="1"/>
            </p:cNvSpPr>
            <p:nvPr/>
          </p:nvSpPr>
          <p:spPr bwMode="auto">
            <a:xfrm rot="5400000">
              <a:off x="5544" y="93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325" name="Rectangle 109"/>
            <p:cNvSpPr>
              <a:spLocks noChangeArrowheads="1"/>
            </p:cNvSpPr>
            <p:nvPr/>
          </p:nvSpPr>
          <p:spPr bwMode="auto">
            <a:xfrm rot="5400000">
              <a:off x="5544" y="129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326" name="Rectangle 110"/>
            <p:cNvSpPr>
              <a:spLocks noChangeArrowheads="1"/>
            </p:cNvSpPr>
            <p:nvPr/>
          </p:nvSpPr>
          <p:spPr bwMode="auto">
            <a:xfrm rot="5400000">
              <a:off x="5544" y="165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327" name="Rectangle 111"/>
            <p:cNvSpPr>
              <a:spLocks noChangeArrowheads="1"/>
            </p:cNvSpPr>
            <p:nvPr/>
          </p:nvSpPr>
          <p:spPr bwMode="auto">
            <a:xfrm rot="5400000">
              <a:off x="5544" y="201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328" name="Rectangle 112"/>
            <p:cNvSpPr>
              <a:spLocks noChangeArrowheads="1"/>
            </p:cNvSpPr>
            <p:nvPr/>
          </p:nvSpPr>
          <p:spPr bwMode="auto">
            <a:xfrm rot="5400000">
              <a:off x="5544" y="237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329" name="Rectangle 113"/>
            <p:cNvSpPr>
              <a:spLocks noChangeArrowheads="1"/>
            </p:cNvSpPr>
            <p:nvPr/>
          </p:nvSpPr>
          <p:spPr bwMode="auto">
            <a:xfrm rot="5400000">
              <a:off x="5544" y="273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330" name="Rectangle 114"/>
            <p:cNvSpPr>
              <a:spLocks noChangeArrowheads="1"/>
            </p:cNvSpPr>
            <p:nvPr/>
          </p:nvSpPr>
          <p:spPr bwMode="auto">
            <a:xfrm rot="5400000">
              <a:off x="5544" y="309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331" name="Rectangle 115"/>
            <p:cNvSpPr>
              <a:spLocks noChangeArrowheads="1"/>
            </p:cNvSpPr>
            <p:nvPr/>
          </p:nvSpPr>
          <p:spPr bwMode="auto">
            <a:xfrm rot="5400000">
              <a:off x="5544" y="345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332" name="Rectangle 116"/>
            <p:cNvSpPr>
              <a:spLocks noChangeArrowheads="1"/>
            </p:cNvSpPr>
            <p:nvPr/>
          </p:nvSpPr>
          <p:spPr bwMode="auto">
            <a:xfrm rot="5400000">
              <a:off x="5544" y="38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333" name="Rectangle 117"/>
            <p:cNvSpPr>
              <a:spLocks noChangeArrowheads="1"/>
            </p:cNvSpPr>
            <p:nvPr/>
          </p:nvSpPr>
          <p:spPr bwMode="auto">
            <a:xfrm rot="5400000">
              <a:off x="5544" y="41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9334" name="Group 118"/>
          <p:cNvGrpSpPr>
            <a:grpSpLocks/>
          </p:cNvGrpSpPr>
          <p:nvPr/>
        </p:nvGrpSpPr>
        <p:grpSpPr bwMode="auto">
          <a:xfrm rot="10800000">
            <a:off x="-30163" y="114300"/>
            <a:ext cx="114301" cy="6629400"/>
            <a:chOff x="5688" y="72"/>
            <a:chExt cx="72" cy="4320"/>
          </a:xfrm>
        </p:grpSpPr>
        <p:sp>
          <p:nvSpPr>
            <p:cNvPr id="9335" name="Rectangle 119"/>
            <p:cNvSpPr>
              <a:spLocks noChangeArrowheads="1"/>
            </p:cNvSpPr>
            <p:nvPr/>
          </p:nvSpPr>
          <p:spPr bwMode="auto">
            <a:xfrm rot="5400000">
              <a:off x="5544" y="2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336" name="Rectangle 120"/>
            <p:cNvSpPr>
              <a:spLocks noChangeArrowheads="1"/>
            </p:cNvSpPr>
            <p:nvPr/>
          </p:nvSpPr>
          <p:spPr bwMode="auto">
            <a:xfrm rot="5400000">
              <a:off x="5544" y="5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337" name="Rectangle 121"/>
            <p:cNvSpPr>
              <a:spLocks noChangeArrowheads="1"/>
            </p:cNvSpPr>
            <p:nvPr/>
          </p:nvSpPr>
          <p:spPr bwMode="auto">
            <a:xfrm rot="5400000">
              <a:off x="5544" y="93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338" name="Rectangle 122"/>
            <p:cNvSpPr>
              <a:spLocks noChangeArrowheads="1"/>
            </p:cNvSpPr>
            <p:nvPr/>
          </p:nvSpPr>
          <p:spPr bwMode="auto">
            <a:xfrm rot="5400000">
              <a:off x="5544" y="129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339" name="Rectangle 123"/>
            <p:cNvSpPr>
              <a:spLocks noChangeArrowheads="1"/>
            </p:cNvSpPr>
            <p:nvPr/>
          </p:nvSpPr>
          <p:spPr bwMode="auto">
            <a:xfrm rot="5400000">
              <a:off x="5544" y="165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340" name="Rectangle 124"/>
            <p:cNvSpPr>
              <a:spLocks noChangeArrowheads="1"/>
            </p:cNvSpPr>
            <p:nvPr/>
          </p:nvSpPr>
          <p:spPr bwMode="auto">
            <a:xfrm rot="5400000">
              <a:off x="5544" y="201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341" name="Rectangle 125"/>
            <p:cNvSpPr>
              <a:spLocks noChangeArrowheads="1"/>
            </p:cNvSpPr>
            <p:nvPr/>
          </p:nvSpPr>
          <p:spPr bwMode="auto">
            <a:xfrm rot="5400000">
              <a:off x="5544" y="237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342" name="Rectangle 126"/>
            <p:cNvSpPr>
              <a:spLocks noChangeArrowheads="1"/>
            </p:cNvSpPr>
            <p:nvPr/>
          </p:nvSpPr>
          <p:spPr bwMode="auto">
            <a:xfrm rot="5400000">
              <a:off x="5544" y="273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343" name="Rectangle 127"/>
            <p:cNvSpPr>
              <a:spLocks noChangeArrowheads="1"/>
            </p:cNvSpPr>
            <p:nvPr/>
          </p:nvSpPr>
          <p:spPr bwMode="auto">
            <a:xfrm rot="5400000">
              <a:off x="5544" y="309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344" name="Rectangle 128"/>
            <p:cNvSpPr>
              <a:spLocks noChangeArrowheads="1"/>
            </p:cNvSpPr>
            <p:nvPr/>
          </p:nvSpPr>
          <p:spPr bwMode="auto">
            <a:xfrm rot="5400000">
              <a:off x="5544" y="345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345" name="Rectangle 129"/>
            <p:cNvSpPr>
              <a:spLocks noChangeArrowheads="1"/>
            </p:cNvSpPr>
            <p:nvPr/>
          </p:nvSpPr>
          <p:spPr bwMode="auto">
            <a:xfrm rot="5400000">
              <a:off x="5544" y="3816"/>
              <a:ext cx="360" cy="72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346" name="Rectangle 130"/>
            <p:cNvSpPr>
              <a:spLocks noChangeArrowheads="1"/>
            </p:cNvSpPr>
            <p:nvPr/>
          </p:nvSpPr>
          <p:spPr bwMode="auto">
            <a:xfrm rot="5400000">
              <a:off x="5544" y="4176"/>
              <a:ext cx="360" cy="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510213" y="385763"/>
            <a:ext cx="3168650" cy="5334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/>
              <a:t>Plans and Elevations</a:t>
            </a:r>
          </a:p>
        </p:txBody>
      </p: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603250" y="3273425"/>
            <a:ext cx="1784350" cy="852488"/>
            <a:chOff x="620" y="2098"/>
            <a:chExt cx="1124" cy="537"/>
          </a:xfrm>
        </p:grpSpPr>
        <p:sp>
          <p:nvSpPr>
            <p:cNvPr id="9223" name="Line 7"/>
            <p:cNvSpPr>
              <a:spLocks noChangeShapeType="1"/>
            </p:cNvSpPr>
            <p:nvPr/>
          </p:nvSpPr>
          <p:spPr bwMode="auto">
            <a:xfrm flipV="1">
              <a:off x="1283" y="2098"/>
              <a:ext cx="388" cy="2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620" y="2404"/>
              <a:ext cx="11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Front Elevation</a:t>
              </a:r>
            </a:p>
          </p:txBody>
        </p:sp>
      </p:grpSp>
      <p:grpSp>
        <p:nvGrpSpPr>
          <p:cNvPr id="9225" name="Group 9"/>
          <p:cNvGrpSpPr>
            <a:grpSpLocks/>
          </p:cNvGrpSpPr>
          <p:nvPr/>
        </p:nvGrpSpPr>
        <p:grpSpPr bwMode="auto">
          <a:xfrm>
            <a:off x="4129088" y="3295650"/>
            <a:ext cx="1784350" cy="831850"/>
            <a:chOff x="2061" y="2220"/>
            <a:chExt cx="1124" cy="524"/>
          </a:xfrm>
        </p:grpSpPr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2061" y="2513"/>
              <a:ext cx="11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Side Elevation</a:t>
              </a:r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 rot="-561236" flipH="1" flipV="1">
              <a:off x="2172" y="2220"/>
              <a:ext cx="372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9228" name="Group 12"/>
          <p:cNvGrpSpPr>
            <a:grpSpLocks/>
          </p:cNvGrpSpPr>
          <p:nvPr/>
        </p:nvGrpSpPr>
        <p:grpSpPr bwMode="auto">
          <a:xfrm>
            <a:off x="2439988" y="414338"/>
            <a:ext cx="1279525" cy="1219200"/>
            <a:chOff x="1477" y="657"/>
            <a:chExt cx="806" cy="768"/>
          </a:xfrm>
        </p:grpSpPr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>
              <a:off x="1860" y="948"/>
              <a:ext cx="3" cy="4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30" name="Text Box 14"/>
            <p:cNvSpPr txBox="1">
              <a:spLocks noChangeArrowheads="1"/>
            </p:cNvSpPr>
            <p:nvPr/>
          </p:nvSpPr>
          <p:spPr bwMode="auto">
            <a:xfrm>
              <a:off x="1477" y="657"/>
              <a:ext cx="8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Plan View</a:t>
              </a:r>
            </a:p>
          </p:txBody>
        </p:sp>
      </p:grpSp>
      <p:grpSp>
        <p:nvGrpSpPr>
          <p:cNvPr id="9231" name="Group 15"/>
          <p:cNvGrpSpPr>
            <a:grpSpLocks/>
          </p:cNvGrpSpPr>
          <p:nvPr/>
        </p:nvGrpSpPr>
        <p:grpSpPr bwMode="auto">
          <a:xfrm>
            <a:off x="1897063" y="1227138"/>
            <a:ext cx="2898775" cy="2503487"/>
            <a:chOff x="3139" y="3077"/>
            <a:chExt cx="1118" cy="965"/>
          </a:xfrm>
        </p:grpSpPr>
        <p:sp>
          <p:nvSpPr>
            <p:cNvPr id="9232" name="Line 16"/>
            <p:cNvSpPr>
              <a:spLocks noChangeShapeType="1"/>
            </p:cNvSpPr>
            <p:nvPr/>
          </p:nvSpPr>
          <p:spPr bwMode="auto">
            <a:xfrm flipV="1">
              <a:off x="3700" y="3724"/>
              <a:ext cx="550" cy="3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 flipH="1" flipV="1">
              <a:off x="3139" y="3714"/>
              <a:ext cx="557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 flipV="1">
              <a:off x="3698" y="3822"/>
              <a:ext cx="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 flipV="1">
              <a:off x="3696" y="3509"/>
              <a:ext cx="557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36" name="Line 20"/>
            <p:cNvSpPr>
              <a:spLocks noChangeShapeType="1"/>
            </p:cNvSpPr>
            <p:nvPr/>
          </p:nvSpPr>
          <p:spPr bwMode="auto">
            <a:xfrm flipH="1" flipV="1">
              <a:off x="3139" y="3500"/>
              <a:ext cx="559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 flipV="1">
              <a:off x="3328" y="3395"/>
              <a:ext cx="0" cy="4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38" name="Line 22"/>
            <p:cNvSpPr>
              <a:spLocks noChangeShapeType="1"/>
            </p:cNvSpPr>
            <p:nvPr/>
          </p:nvSpPr>
          <p:spPr bwMode="auto">
            <a:xfrm flipV="1">
              <a:off x="3512" y="3716"/>
              <a:ext cx="0" cy="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39" name="Line 23"/>
            <p:cNvSpPr>
              <a:spLocks noChangeShapeType="1"/>
            </p:cNvSpPr>
            <p:nvPr/>
          </p:nvSpPr>
          <p:spPr bwMode="auto">
            <a:xfrm flipH="1" flipV="1">
              <a:off x="3512" y="3504"/>
              <a:ext cx="37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40" name="Line 24"/>
            <p:cNvSpPr>
              <a:spLocks noChangeShapeType="1"/>
            </p:cNvSpPr>
            <p:nvPr/>
          </p:nvSpPr>
          <p:spPr bwMode="auto">
            <a:xfrm flipV="1">
              <a:off x="3328" y="3504"/>
              <a:ext cx="184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41" name="Line 25"/>
            <p:cNvSpPr>
              <a:spLocks noChangeShapeType="1"/>
            </p:cNvSpPr>
            <p:nvPr/>
          </p:nvSpPr>
          <p:spPr bwMode="auto">
            <a:xfrm flipV="1">
              <a:off x="3514" y="3610"/>
              <a:ext cx="186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42" name="Line 26"/>
            <p:cNvSpPr>
              <a:spLocks noChangeShapeType="1"/>
            </p:cNvSpPr>
            <p:nvPr/>
          </p:nvSpPr>
          <p:spPr bwMode="auto">
            <a:xfrm flipV="1">
              <a:off x="3698" y="3179"/>
              <a:ext cx="0" cy="4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43" name="Line 27"/>
            <p:cNvSpPr>
              <a:spLocks noChangeShapeType="1"/>
            </p:cNvSpPr>
            <p:nvPr/>
          </p:nvSpPr>
          <p:spPr bwMode="auto">
            <a:xfrm flipV="1">
              <a:off x="3884" y="3398"/>
              <a:ext cx="186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44" name="Line 28"/>
            <p:cNvSpPr>
              <a:spLocks noChangeShapeType="1"/>
            </p:cNvSpPr>
            <p:nvPr/>
          </p:nvSpPr>
          <p:spPr bwMode="auto">
            <a:xfrm flipH="1" flipV="1">
              <a:off x="3700" y="3398"/>
              <a:ext cx="184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45" name="Line 29"/>
            <p:cNvSpPr>
              <a:spLocks noChangeShapeType="1"/>
            </p:cNvSpPr>
            <p:nvPr/>
          </p:nvSpPr>
          <p:spPr bwMode="auto">
            <a:xfrm flipV="1">
              <a:off x="3884" y="3287"/>
              <a:ext cx="0" cy="6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46" name="Line 30"/>
            <p:cNvSpPr>
              <a:spLocks noChangeShapeType="1"/>
            </p:cNvSpPr>
            <p:nvPr/>
          </p:nvSpPr>
          <p:spPr bwMode="auto">
            <a:xfrm flipV="1">
              <a:off x="4070" y="3189"/>
              <a:ext cx="2" cy="6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47" name="Line 31"/>
            <p:cNvSpPr>
              <a:spLocks noChangeShapeType="1"/>
            </p:cNvSpPr>
            <p:nvPr/>
          </p:nvSpPr>
          <p:spPr bwMode="auto">
            <a:xfrm>
              <a:off x="3700" y="3185"/>
              <a:ext cx="187" cy="1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48" name="Line 32"/>
            <p:cNvSpPr>
              <a:spLocks noChangeShapeType="1"/>
            </p:cNvSpPr>
            <p:nvPr/>
          </p:nvSpPr>
          <p:spPr bwMode="auto">
            <a:xfrm flipV="1">
              <a:off x="3884" y="3186"/>
              <a:ext cx="189" cy="1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49" name="Line 33"/>
            <p:cNvSpPr>
              <a:spLocks noChangeShapeType="1"/>
            </p:cNvSpPr>
            <p:nvPr/>
          </p:nvSpPr>
          <p:spPr bwMode="auto">
            <a:xfrm>
              <a:off x="3884" y="3080"/>
              <a:ext cx="188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50" name="Line 34"/>
            <p:cNvSpPr>
              <a:spLocks noChangeShapeType="1"/>
            </p:cNvSpPr>
            <p:nvPr/>
          </p:nvSpPr>
          <p:spPr bwMode="auto">
            <a:xfrm flipV="1">
              <a:off x="3698" y="3077"/>
              <a:ext cx="189" cy="1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51" name="Line 35"/>
            <p:cNvSpPr>
              <a:spLocks noChangeShapeType="1"/>
            </p:cNvSpPr>
            <p:nvPr/>
          </p:nvSpPr>
          <p:spPr bwMode="auto">
            <a:xfrm>
              <a:off x="3140" y="3293"/>
              <a:ext cx="0" cy="4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52" name="Line 36"/>
            <p:cNvSpPr>
              <a:spLocks noChangeShapeType="1"/>
            </p:cNvSpPr>
            <p:nvPr/>
          </p:nvSpPr>
          <p:spPr bwMode="auto">
            <a:xfrm flipV="1">
              <a:off x="3515" y="3294"/>
              <a:ext cx="0" cy="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53" name="Line 37"/>
            <p:cNvSpPr>
              <a:spLocks noChangeShapeType="1"/>
            </p:cNvSpPr>
            <p:nvPr/>
          </p:nvSpPr>
          <p:spPr bwMode="auto">
            <a:xfrm flipV="1">
              <a:off x="3328" y="3291"/>
              <a:ext cx="188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54" name="Line 38"/>
            <p:cNvSpPr>
              <a:spLocks noChangeShapeType="1"/>
            </p:cNvSpPr>
            <p:nvPr/>
          </p:nvSpPr>
          <p:spPr bwMode="auto">
            <a:xfrm flipH="1" flipV="1">
              <a:off x="3140" y="3291"/>
              <a:ext cx="188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55" name="Line 39"/>
            <p:cNvSpPr>
              <a:spLocks noChangeShapeType="1"/>
            </p:cNvSpPr>
            <p:nvPr/>
          </p:nvSpPr>
          <p:spPr bwMode="auto">
            <a:xfrm flipV="1">
              <a:off x="3140" y="3185"/>
              <a:ext cx="19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56" name="Line 40"/>
            <p:cNvSpPr>
              <a:spLocks noChangeShapeType="1"/>
            </p:cNvSpPr>
            <p:nvPr/>
          </p:nvSpPr>
          <p:spPr bwMode="auto">
            <a:xfrm>
              <a:off x="3330" y="3185"/>
              <a:ext cx="186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57" name="Line 41"/>
            <p:cNvSpPr>
              <a:spLocks noChangeShapeType="1"/>
            </p:cNvSpPr>
            <p:nvPr/>
          </p:nvSpPr>
          <p:spPr bwMode="auto">
            <a:xfrm>
              <a:off x="4254" y="3507"/>
              <a:ext cx="0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58" name="Line 42"/>
            <p:cNvSpPr>
              <a:spLocks noChangeShapeType="1"/>
            </p:cNvSpPr>
            <p:nvPr/>
          </p:nvSpPr>
          <p:spPr bwMode="auto">
            <a:xfrm flipH="1" flipV="1">
              <a:off x="4068" y="3399"/>
              <a:ext cx="189" cy="1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9260" name="Rectangle 44"/>
          <p:cNvSpPr>
            <a:spLocks noChangeArrowheads="1"/>
          </p:cNvSpPr>
          <p:nvPr/>
        </p:nvSpPr>
        <p:spPr bwMode="auto">
          <a:xfrm>
            <a:off x="3970338" y="557212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261" name="Rectangle 45"/>
          <p:cNvSpPr>
            <a:spLocks noChangeArrowheads="1"/>
          </p:cNvSpPr>
          <p:nvPr/>
        </p:nvSpPr>
        <p:spPr bwMode="auto">
          <a:xfrm>
            <a:off x="4598988" y="557212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262" name="Rectangle 46"/>
          <p:cNvSpPr>
            <a:spLocks noChangeArrowheads="1"/>
          </p:cNvSpPr>
          <p:nvPr/>
        </p:nvSpPr>
        <p:spPr bwMode="auto">
          <a:xfrm>
            <a:off x="5227638" y="557212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263" name="Rectangle 47"/>
          <p:cNvSpPr>
            <a:spLocks noChangeArrowheads="1"/>
          </p:cNvSpPr>
          <p:nvPr/>
        </p:nvSpPr>
        <p:spPr bwMode="auto">
          <a:xfrm>
            <a:off x="3970338" y="494347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265" name="Rectangle 49"/>
          <p:cNvSpPr>
            <a:spLocks noChangeArrowheads="1"/>
          </p:cNvSpPr>
          <p:nvPr/>
        </p:nvSpPr>
        <p:spPr bwMode="auto">
          <a:xfrm>
            <a:off x="1301750" y="559117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266" name="Rectangle 50"/>
          <p:cNvSpPr>
            <a:spLocks noChangeArrowheads="1"/>
          </p:cNvSpPr>
          <p:nvPr/>
        </p:nvSpPr>
        <p:spPr bwMode="auto">
          <a:xfrm>
            <a:off x="1930400" y="559117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267" name="Rectangle 51"/>
          <p:cNvSpPr>
            <a:spLocks noChangeArrowheads="1"/>
          </p:cNvSpPr>
          <p:nvPr/>
        </p:nvSpPr>
        <p:spPr bwMode="auto">
          <a:xfrm>
            <a:off x="2559050" y="559117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268" name="Rectangle 52"/>
          <p:cNvSpPr>
            <a:spLocks noChangeArrowheads="1"/>
          </p:cNvSpPr>
          <p:nvPr/>
        </p:nvSpPr>
        <p:spPr bwMode="auto">
          <a:xfrm>
            <a:off x="1930400" y="496252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269" name="Rectangle 53"/>
          <p:cNvSpPr>
            <a:spLocks noChangeArrowheads="1"/>
          </p:cNvSpPr>
          <p:nvPr/>
        </p:nvSpPr>
        <p:spPr bwMode="auto">
          <a:xfrm>
            <a:off x="1930400" y="433387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9270" name="Group 54"/>
          <p:cNvGrpSpPr>
            <a:grpSpLocks/>
          </p:cNvGrpSpPr>
          <p:nvPr/>
        </p:nvGrpSpPr>
        <p:grpSpPr bwMode="auto">
          <a:xfrm>
            <a:off x="6413500" y="4276725"/>
            <a:ext cx="1885950" cy="1885950"/>
            <a:chOff x="4040" y="2694"/>
            <a:chExt cx="1188" cy="1188"/>
          </a:xfrm>
        </p:grpSpPr>
        <p:sp>
          <p:nvSpPr>
            <p:cNvPr id="9271" name="Rectangle 55"/>
            <p:cNvSpPr>
              <a:spLocks noChangeArrowheads="1"/>
            </p:cNvSpPr>
            <p:nvPr/>
          </p:nvSpPr>
          <p:spPr bwMode="auto">
            <a:xfrm>
              <a:off x="4040" y="3486"/>
              <a:ext cx="396" cy="3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272" name="Rectangle 56"/>
            <p:cNvSpPr>
              <a:spLocks noChangeArrowheads="1"/>
            </p:cNvSpPr>
            <p:nvPr/>
          </p:nvSpPr>
          <p:spPr bwMode="auto">
            <a:xfrm>
              <a:off x="4436" y="3486"/>
              <a:ext cx="396" cy="3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273" name="Rectangle 57"/>
            <p:cNvSpPr>
              <a:spLocks noChangeArrowheads="1"/>
            </p:cNvSpPr>
            <p:nvPr/>
          </p:nvSpPr>
          <p:spPr bwMode="auto">
            <a:xfrm>
              <a:off x="4832" y="3486"/>
              <a:ext cx="396" cy="3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274" name="Rectangle 58"/>
            <p:cNvSpPr>
              <a:spLocks noChangeArrowheads="1"/>
            </p:cNvSpPr>
            <p:nvPr/>
          </p:nvSpPr>
          <p:spPr bwMode="auto">
            <a:xfrm>
              <a:off x="4832" y="3090"/>
              <a:ext cx="396" cy="3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275" name="Rectangle 59"/>
            <p:cNvSpPr>
              <a:spLocks noChangeArrowheads="1"/>
            </p:cNvSpPr>
            <p:nvPr/>
          </p:nvSpPr>
          <p:spPr bwMode="auto">
            <a:xfrm>
              <a:off x="4832" y="2694"/>
              <a:ext cx="396" cy="3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9276" name="Text Box 60"/>
          <p:cNvSpPr txBox="1">
            <a:spLocks noChangeArrowheads="1"/>
          </p:cNvSpPr>
          <p:nvPr/>
        </p:nvSpPr>
        <p:spPr bwMode="auto">
          <a:xfrm>
            <a:off x="666750" y="4754563"/>
            <a:ext cx="4762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A</a:t>
            </a:r>
          </a:p>
        </p:txBody>
      </p:sp>
      <p:sp>
        <p:nvSpPr>
          <p:cNvPr id="9277" name="Text Box 61"/>
          <p:cNvSpPr txBox="1">
            <a:spLocks noChangeArrowheads="1"/>
          </p:cNvSpPr>
          <p:nvPr/>
        </p:nvSpPr>
        <p:spPr bwMode="auto">
          <a:xfrm>
            <a:off x="3341688" y="4710113"/>
            <a:ext cx="4762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B</a:t>
            </a:r>
          </a:p>
        </p:txBody>
      </p:sp>
      <p:sp>
        <p:nvSpPr>
          <p:cNvPr id="9278" name="Text Box 62"/>
          <p:cNvSpPr txBox="1">
            <a:spLocks noChangeArrowheads="1"/>
          </p:cNvSpPr>
          <p:nvPr/>
        </p:nvSpPr>
        <p:spPr bwMode="auto">
          <a:xfrm>
            <a:off x="6851650" y="4699000"/>
            <a:ext cx="47625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C</a:t>
            </a:r>
          </a:p>
        </p:txBody>
      </p:sp>
      <p:sp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6076950" y="1466850"/>
            <a:ext cx="2457450" cy="1541463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Decide which of the views below is either a </a:t>
            </a:r>
            <a:r>
              <a:rPr lang="en-GB" altLang="en-US">
                <a:solidFill>
                  <a:srgbClr val="0000FF"/>
                </a:solidFill>
              </a:rPr>
              <a:t>plan</a:t>
            </a:r>
            <a:r>
              <a:rPr lang="en-GB" altLang="en-US"/>
              <a:t>, </a:t>
            </a:r>
            <a:r>
              <a:rPr lang="en-GB" altLang="en-US">
                <a:solidFill>
                  <a:srgbClr val="0000FF"/>
                </a:solidFill>
              </a:rPr>
              <a:t>front elevation</a:t>
            </a:r>
            <a:r>
              <a:rPr lang="en-GB" altLang="en-US"/>
              <a:t> or </a:t>
            </a:r>
            <a:r>
              <a:rPr lang="en-GB" altLang="en-US">
                <a:solidFill>
                  <a:srgbClr val="0000FF"/>
                </a:solidFill>
              </a:rPr>
              <a:t>side elevation</a:t>
            </a:r>
            <a:r>
              <a:rPr lang="en-GB" altLang="en-US"/>
              <a:t> of the object shown.</a:t>
            </a:r>
          </a:p>
        </p:txBody>
      </p:sp>
      <p:sp>
        <p:nvSpPr>
          <p:cNvPr id="9347" name="Rectangle 131"/>
          <p:cNvSpPr>
            <a:spLocks noChangeArrowheads="1"/>
          </p:cNvSpPr>
          <p:nvPr/>
        </p:nvSpPr>
        <p:spPr bwMode="auto">
          <a:xfrm>
            <a:off x="5227638" y="494347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348" name="Rectangle 132"/>
          <p:cNvSpPr>
            <a:spLocks noChangeArrowheads="1"/>
          </p:cNvSpPr>
          <p:nvPr/>
        </p:nvSpPr>
        <p:spPr bwMode="auto">
          <a:xfrm>
            <a:off x="5227638" y="431482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349" name="Rectangle 133"/>
          <p:cNvSpPr>
            <a:spLocks noChangeArrowheads="1"/>
          </p:cNvSpPr>
          <p:nvPr/>
        </p:nvSpPr>
        <p:spPr bwMode="auto">
          <a:xfrm>
            <a:off x="1301750" y="4962525"/>
            <a:ext cx="6286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352" name="Text Box 136"/>
          <p:cNvSpPr txBox="1">
            <a:spLocks noChangeArrowheads="1"/>
          </p:cNvSpPr>
          <p:nvPr/>
        </p:nvSpPr>
        <p:spPr bwMode="auto">
          <a:xfrm>
            <a:off x="774700" y="676275"/>
            <a:ext cx="1052513" cy="10064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600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77616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80" grpId="0"/>
      <p:bldP spid="9281" grpId="0"/>
      <p:bldP spid="928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467</Words>
  <Application>Microsoft Office PowerPoint</Application>
  <PresentationFormat>On-screen Show (4:3)</PresentationFormat>
  <Paragraphs>132</Paragraphs>
  <Slides>14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Geometry  Three Dimensions</vt:lpstr>
      <vt:lpstr>PowerPoint Presentation</vt:lpstr>
      <vt:lpstr>PowerPoint Presentation</vt:lpstr>
      <vt:lpstr>PowerPoint Presentation</vt:lpstr>
      <vt:lpstr>Cubes</vt:lpstr>
      <vt:lpstr>PowerPoint Presentation</vt:lpstr>
      <vt:lpstr>PowerPoint Presentation</vt:lpstr>
      <vt:lpstr>PowerPoint Presentation</vt:lpstr>
      <vt:lpstr>PowerPoint Presentation</vt:lpstr>
      <vt:lpstr>Prisms</vt:lpstr>
      <vt:lpstr>PowerPoint Presentation</vt:lpstr>
      <vt:lpstr>PowerPoint Presentation</vt:lpstr>
      <vt:lpstr>PowerPoint Presentation</vt:lpstr>
      <vt:lpstr>Success Criteria</vt:lpstr>
    </vt:vector>
  </TitlesOfParts>
  <Company>Reporoa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 Three Dimensions</dc:title>
  <dc:creator>Pam Garnett</dc:creator>
  <cp:lastModifiedBy>Pam Garnett</cp:lastModifiedBy>
  <cp:revision>5</cp:revision>
  <dcterms:created xsi:type="dcterms:W3CDTF">2014-04-13T03:55:28Z</dcterms:created>
  <dcterms:modified xsi:type="dcterms:W3CDTF">2014-05-06T08:29:54Z</dcterms:modified>
</cp:coreProperties>
</file>