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91" r:id="rId23"/>
    <p:sldId id="279" r:id="rId24"/>
    <p:sldId id="280" r:id="rId25"/>
    <p:sldId id="278" r:id="rId26"/>
    <p:sldId id="277" r:id="rId27"/>
    <p:sldId id="281" r:id="rId28"/>
    <p:sldId id="286" r:id="rId29"/>
    <p:sldId id="283" r:id="rId30"/>
    <p:sldId id="282" r:id="rId31"/>
    <p:sldId id="284" r:id="rId32"/>
    <p:sldId id="287" r:id="rId33"/>
    <p:sldId id="288" r:id="rId34"/>
    <p:sldId id="289" r:id="rId35"/>
    <p:sldId id="292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CB1BB-D0CD-438B-95E9-63DEE76231D9}" type="datetimeFigureOut">
              <a:rPr lang="en-NZ" smtClean="0"/>
              <a:t>11/03/2014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0A80-C3F9-4F00-9BFC-44BC4470B9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68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11/03/2014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946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11/03/2014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449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11/03/2014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738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11/03/2014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22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11/03/2014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347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11/03/2014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570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11/03/2014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897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11/03/2014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6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11/03/2014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447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11/03/2014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10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11/03/2014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550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DF22-A010-4108-A0FC-9E4C48DF786A}" type="datetimeFigureOut">
              <a:rPr lang="en-NZ" smtClean="0"/>
              <a:t>11/03/2014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652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Trig Identities and Formulae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AS 91575</a:t>
            </a:r>
          </a:p>
          <a:p>
            <a:r>
              <a:rPr lang="en-NZ" dirty="0" smtClean="0"/>
              <a:t>4 credits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119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9537" y="2579759"/>
            <a:ext cx="5619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000" dirty="0" smtClean="0"/>
              <a:t>can be cleverly rearranged to give</a:t>
            </a:r>
            <a:endParaRPr lang="en-NZ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3645024"/>
            <a:ext cx="7109874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tan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≡ sec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- 1 </a:t>
            </a:r>
            <a:endParaRPr lang="en-NZ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041783" y="5157192"/>
            <a:ext cx="7109874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sec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- tan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≡ 1</a:t>
            </a:r>
            <a:endParaRPr lang="en-NZ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692696"/>
            <a:ext cx="7109874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tan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+ 1 ≡ sec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12214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7240" y="2448758"/>
            <a:ext cx="8637512" cy="1400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8500" dirty="0" smtClean="0"/>
              <a:t>tan</a:t>
            </a:r>
            <a:r>
              <a:rPr lang="en-NZ" sz="8500" baseline="30000" dirty="0" smtClean="0"/>
              <a:t>2</a:t>
            </a:r>
            <a:r>
              <a:rPr lang="en-NZ" sz="8500" dirty="0" smtClean="0"/>
              <a:t>(x) ≡ sec</a:t>
            </a:r>
            <a:r>
              <a:rPr lang="en-NZ" sz="8500" baseline="30000" dirty="0" smtClean="0"/>
              <a:t>2</a:t>
            </a:r>
            <a:r>
              <a:rPr lang="en-NZ" sz="8500" dirty="0" smtClean="0"/>
              <a:t>(x) - 1 </a:t>
            </a:r>
            <a:endParaRPr lang="en-NZ" sz="8500" dirty="0"/>
          </a:p>
        </p:txBody>
      </p:sp>
      <p:sp>
        <p:nvSpPr>
          <p:cNvPr id="8" name="TextBox 7"/>
          <p:cNvSpPr txBox="1"/>
          <p:nvPr/>
        </p:nvSpPr>
        <p:spPr>
          <a:xfrm>
            <a:off x="251654" y="4437112"/>
            <a:ext cx="8712834" cy="1400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8500" dirty="0" smtClean="0"/>
              <a:t>sec</a:t>
            </a:r>
            <a:r>
              <a:rPr lang="en-NZ" sz="8500" baseline="30000" dirty="0" smtClean="0"/>
              <a:t>2</a:t>
            </a:r>
            <a:r>
              <a:rPr lang="en-NZ" sz="8500" dirty="0" smtClean="0"/>
              <a:t>(x) - tan</a:t>
            </a:r>
            <a:r>
              <a:rPr lang="en-NZ" sz="8500" baseline="30000" dirty="0" smtClean="0"/>
              <a:t>2</a:t>
            </a:r>
            <a:r>
              <a:rPr lang="en-NZ" sz="8500" dirty="0" smtClean="0"/>
              <a:t>(x) ≡ 1</a:t>
            </a:r>
            <a:endParaRPr lang="en-NZ" sz="85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48680"/>
            <a:ext cx="8856984" cy="1400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8500" dirty="0" smtClean="0"/>
              <a:t>tan</a:t>
            </a:r>
            <a:r>
              <a:rPr lang="en-NZ" sz="8500" baseline="30000" dirty="0" smtClean="0"/>
              <a:t>2</a:t>
            </a:r>
            <a:r>
              <a:rPr lang="en-NZ" sz="8500" dirty="0" smtClean="0"/>
              <a:t>(x) + 1 ≡ sec</a:t>
            </a:r>
            <a:r>
              <a:rPr lang="en-NZ" sz="8500" baseline="30000" dirty="0" smtClean="0"/>
              <a:t>2</a:t>
            </a:r>
            <a:r>
              <a:rPr lang="en-NZ" sz="8500" dirty="0" smtClean="0"/>
              <a:t>(x) </a:t>
            </a:r>
            <a:endParaRPr lang="en-NZ" sz="8500" dirty="0"/>
          </a:p>
        </p:txBody>
      </p:sp>
    </p:spTree>
    <p:extLst>
      <p:ext uri="{BB962C8B-B14F-4D97-AF65-F5344CB8AC3E}">
        <p14:creationId xmlns:p14="http://schemas.microsoft.com/office/powerpoint/2010/main" val="36900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4557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000" dirty="0" smtClean="0"/>
              <a:t>use these amazing identities to prove the identities in exercise 6.02 on page 95</a:t>
            </a:r>
            <a:endParaRPr lang="en-NZ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008177" y="3933056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000" b="1" dirty="0" smtClean="0"/>
              <a:t>remember LHS = RHS</a:t>
            </a:r>
            <a:endParaRPr lang="en-NZ" sz="3000" b="1" dirty="0"/>
          </a:p>
        </p:txBody>
      </p:sp>
    </p:spTree>
    <p:extLst>
      <p:ext uri="{BB962C8B-B14F-4D97-AF65-F5344CB8AC3E}">
        <p14:creationId xmlns:p14="http://schemas.microsoft.com/office/powerpoint/2010/main" val="18658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844824"/>
            <a:ext cx="59087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Compound Angle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Formulae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7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52267"/>
            <a:ext cx="8568952" cy="470898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NZ" sz="5000" dirty="0" smtClean="0">
                <a:effectLst/>
              </a:rPr>
              <a:t>sin(A + B) = </a:t>
            </a:r>
            <a:r>
              <a:rPr lang="en-NZ" sz="5000" dirty="0" err="1" smtClean="0">
                <a:effectLst/>
              </a:rPr>
              <a:t>sinAcosB</a:t>
            </a:r>
            <a:r>
              <a:rPr lang="en-NZ" sz="5000" dirty="0" smtClean="0">
                <a:effectLst/>
              </a:rPr>
              <a:t> + </a:t>
            </a:r>
            <a:r>
              <a:rPr lang="en-NZ" sz="5000" dirty="0" err="1" smtClean="0">
                <a:effectLst/>
              </a:rPr>
              <a:t>cosAsinB</a:t>
            </a:r>
            <a:r>
              <a:rPr lang="en-NZ" sz="5000" dirty="0" smtClean="0">
                <a:effectLst/>
              </a:rPr>
              <a:t/>
            </a:r>
            <a:br>
              <a:rPr lang="en-NZ" sz="5000" dirty="0" smtClean="0">
                <a:effectLst/>
              </a:rPr>
            </a:br>
            <a:endParaRPr lang="en-NZ" sz="5000" dirty="0" smtClean="0">
              <a:effectLst/>
            </a:endParaRPr>
          </a:p>
          <a:p>
            <a:r>
              <a:rPr lang="en-NZ" sz="5000" dirty="0" smtClean="0">
                <a:effectLst/>
              </a:rPr>
              <a:t>cos(A + B) = </a:t>
            </a:r>
            <a:r>
              <a:rPr lang="en-NZ" sz="5000" dirty="0" err="1" smtClean="0">
                <a:effectLst/>
              </a:rPr>
              <a:t>cosAcosB</a:t>
            </a:r>
            <a:r>
              <a:rPr lang="en-NZ" sz="5000" dirty="0" smtClean="0">
                <a:effectLst/>
              </a:rPr>
              <a:t> - </a:t>
            </a:r>
            <a:r>
              <a:rPr lang="en-NZ" sz="5000" dirty="0" err="1" smtClean="0">
                <a:effectLst/>
              </a:rPr>
              <a:t>sinAsinB</a:t>
            </a:r>
            <a:r>
              <a:rPr lang="en-NZ" sz="5000" dirty="0" smtClean="0">
                <a:effectLst/>
              </a:rPr>
              <a:t/>
            </a:r>
            <a:br>
              <a:rPr lang="en-NZ" sz="5000" dirty="0" smtClean="0">
                <a:effectLst/>
              </a:rPr>
            </a:br>
            <a:endParaRPr lang="en-NZ" sz="5000" dirty="0" smtClean="0">
              <a:effectLst/>
            </a:endParaRPr>
          </a:p>
          <a:p>
            <a:r>
              <a:rPr lang="en-NZ" sz="5000" dirty="0" smtClean="0">
                <a:effectLst/>
              </a:rPr>
              <a:t>tan(A + B) = </a:t>
            </a:r>
            <a:r>
              <a:rPr lang="en-NZ" sz="5000" u="sng" dirty="0" err="1" smtClean="0">
                <a:effectLst/>
              </a:rPr>
              <a:t>tanA</a:t>
            </a:r>
            <a:r>
              <a:rPr lang="en-NZ" sz="5000" u="sng" dirty="0" smtClean="0">
                <a:effectLst/>
              </a:rPr>
              <a:t> + </a:t>
            </a:r>
            <a:r>
              <a:rPr lang="en-NZ" sz="5000" u="sng" dirty="0" err="1" smtClean="0">
                <a:effectLst/>
              </a:rPr>
              <a:t>tanB</a:t>
            </a:r>
            <a:r>
              <a:rPr lang="en-NZ" sz="5000" dirty="0" smtClean="0">
                <a:effectLst/>
              </a:rPr>
              <a:t/>
            </a:r>
            <a:br>
              <a:rPr lang="en-NZ" sz="5000" dirty="0" smtClean="0">
                <a:effectLst/>
              </a:rPr>
            </a:br>
            <a:r>
              <a:rPr lang="en-NZ" sz="5000" dirty="0" smtClean="0">
                <a:effectLst/>
              </a:rPr>
              <a:t>                     1 - </a:t>
            </a:r>
            <a:r>
              <a:rPr lang="en-NZ" sz="5000" dirty="0" err="1" smtClean="0">
                <a:effectLst/>
              </a:rPr>
              <a:t>tanAtanB</a:t>
            </a:r>
            <a:endParaRPr lang="en-NZ" sz="5000" dirty="0"/>
          </a:p>
        </p:txBody>
      </p:sp>
    </p:spTree>
    <p:extLst>
      <p:ext uri="{BB962C8B-B14F-4D97-AF65-F5344CB8AC3E}">
        <p14:creationId xmlns:p14="http://schemas.microsoft.com/office/powerpoint/2010/main" val="40084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96752"/>
            <a:ext cx="8712968" cy="470898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NZ" sz="5000" dirty="0" smtClean="0">
                <a:effectLst/>
              </a:rPr>
              <a:t>sin(A - B) = </a:t>
            </a:r>
            <a:r>
              <a:rPr lang="en-NZ" sz="5000" dirty="0" err="1" smtClean="0">
                <a:effectLst/>
              </a:rPr>
              <a:t>sinAcosB</a:t>
            </a:r>
            <a:r>
              <a:rPr lang="en-NZ" sz="5000" dirty="0" smtClean="0">
                <a:effectLst/>
              </a:rPr>
              <a:t> - </a:t>
            </a:r>
            <a:r>
              <a:rPr lang="en-NZ" sz="5000" dirty="0" err="1" smtClean="0">
                <a:effectLst/>
              </a:rPr>
              <a:t>cosAsinB</a:t>
            </a:r>
            <a:r>
              <a:rPr lang="en-NZ" sz="5000" dirty="0" smtClean="0">
                <a:effectLst/>
              </a:rPr>
              <a:t/>
            </a:r>
            <a:br>
              <a:rPr lang="en-NZ" sz="5000" dirty="0" smtClean="0">
                <a:effectLst/>
              </a:rPr>
            </a:br>
            <a:endParaRPr lang="en-NZ" sz="5000" dirty="0" smtClean="0">
              <a:effectLst/>
            </a:endParaRPr>
          </a:p>
          <a:p>
            <a:r>
              <a:rPr lang="en-NZ" sz="5000" dirty="0" smtClean="0">
                <a:effectLst/>
              </a:rPr>
              <a:t>cos(A - B) = </a:t>
            </a:r>
            <a:r>
              <a:rPr lang="en-NZ" sz="5000" dirty="0" err="1" smtClean="0">
                <a:effectLst/>
              </a:rPr>
              <a:t>cosAcosB</a:t>
            </a:r>
            <a:r>
              <a:rPr lang="en-NZ" sz="5000" dirty="0" smtClean="0">
                <a:effectLst/>
              </a:rPr>
              <a:t> + </a:t>
            </a:r>
            <a:r>
              <a:rPr lang="en-NZ" sz="5000" dirty="0" err="1" smtClean="0">
                <a:effectLst/>
              </a:rPr>
              <a:t>sinAsinB</a:t>
            </a:r>
            <a:r>
              <a:rPr lang="en-NZ" sz="5000" dirty="0" smtClean="0">
                <a:effectLst/>
              </a:rPr>
              <a:t/>
            </a:r>
            <a:br>
              <a:rPr lang="en-NZ" sz="5000" dirty="0" smtClean="0">
                <a:effectLst/>
              </a:rPr>
            </a:br>
            <a:endParaRPr lang="en-NZ" sz="5000" dirty="0" smtClean="0">
              <a:effectLst/>
            </a:endParaRPr>
          </a:p>
          <a:p>
            <a:r>
              <a:rPr lang="en-NZ" sz="5000" dirty="0" smtClean="0">
                <a:effectLst/>
              </a:rPr>
              <a:t>tan(A - B) = </a:t>
            </a:r>
            <a:r>
              <a:rPr lang="en-NZ" sz="5000" u="sng" dirty="0" err="1" smtClean="0">
                <a:effectLst/>
              </a:rPr>
              <a:t>tanA</a:t>
            </a:r>
            <a:r>
              <a:rPr lang="en-NZ" sz="5000" u="sng" dirty="0" smtClean="0">
                <a:effectLst/>
              </a:rPr>
              <a:t> - </a:t>
            </a:r>
            <a:r>
              <a:rPr lang="en-NZ" sz="5000" u="sng" dirty="0" err="1" smtClean="0">
                <a:effectLst/>
              </a:rPr>
              <a:t>tanB</a:t>
            </a:r>
            <a:r>
              <a:rPr lang="en-NZ" sz="5000" u="sng" dirty="0" smtClean="0">
                <a:effectLst/>
              </a:rPr>
              <a:t> </a:t>
            </a:r>
            <a:r>
              <a:rPr lang="en-NZ" sz="5000" dirty="0" smtClean="0">
                <a:effectLst/>
              </a:rPr>
              <a:t/>
            </a:r>
            <a:br>
              <a:rPr lang="en-NZ" sz="5000" dirty="0" smtClean="0">
                <a:effectLst/>
              </a:rPr>
            </a:br>
            <a:r>
              <a:rPr lang="en-NZ" sz="5000" dirty="0" smtClean="0">
                <a:effectLst/>
              </a:rPr>
              <a:t>                    1 + </a:t>
            </a:r>
            <a:r>
              <a:rPr lang="en-NZ" sz="5000" dirty="0" err="1" smtClean="0">
                <a:effectLst/>
              </a:rPr>
              <a:t>tanAtanB</a:t>
            </a:r>
            <a:endParaRPr lang="en-NZ" sz="5000" dirty="0"/>
          </a:p>
        </p:txBody>
      </p:sp>
    </p:spTree>
    <p:extLst>
      <p:ext uri="{BB962C8B-B14F-4D97-AF65-F5344CB8AC3E}">
        <p14:creationId xmlns:p14="http://schemas.microsoft.com/office/powerpoint/2010/main" val="9948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20" y="439214"/>
                <a:ext cx="8712968" cy="5914311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NZ" sz="5000" dirty="0" smtClean="0">
                    <a:effectLst/>
                  </a:rPr>
                  <a:t>cosec(A ±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6000" i="1" smtClean="0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NZ" sz="6000" b="0" i="1" smtClean="0">
                            <a:effectLst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NZ" sz="6000" b="0" i="0" smtClean="0">
                            <a:effectLst/>
                            <a:latin typeface="Cambria Math"/>
                          </a:rPr>
                          <m:t>sin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</a:rPr>
                          <m:t>⁡(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</a:rPr>
                          <m:t>𝐴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NZ" sz="6000" dirty="0" smtClean="0">
                  <a:effectLst/>
                </a:endParaRPr>
              </a:p>
              <a:p>
                <a:endParaRPr lang="en-NZ" sz="5000" dirty="0"/>
              </a:p>
              <a:p>
                <a:r>
                  <a:rPr lang="en-NZ" sz="5000" dirty="0" smtClean="0">
                    <a:effectLst/>
                  </a:rPr>
                  <a:t>sec(A ±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6000" i="1" smtClean="0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NZ" sz="6000" b="0" i="1" smtClean="0">
                            <a:effectLst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NZ" sz="6000" b="0" i="0" smtClean="0">
                            <a:effectLst/>
                            <a:latin typeface="Cambria Math"/>
                          </a:rPr>
                          <m:t>cos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</a:rPr>
                          <m:t>⁡(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</a:rPr>
                          <m:t>𝐴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NZ" sz="5000" dirty="0" smtClean="0">
                    <a:effectLst/>
                  </a:rPr>
                  <a:t/>
                </a:r>
                <a:br>
                  <a:rPr lang="en-NZ" sz="5000" dirty="0" smtClean="0">
                    <a:effectLst/>
                  </a:rPr>
                </a:br>
                <a:endParaRPr lang="en-NZ" sz="5000" dirty="0" smtClean="0">
                  <a:effectLst/>
                </a:endParaRPr>
              </a:p>
              <a:p>
                <a:r>
                  <a:rPr lang="en-NZ" sz="5000" dirty="0" smtClean="0">
                    <a:effectLst/>
                  </a:rPr>
                  <a:t>cot(A ±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6000" i="1" smtClean="0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NZ" sz="6000" b="0" i="1" smtClean="0">
                            <a:effectLst/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NZ" sz="6000" b="0" i="0" smtClean="0">
                            <a:effectLst/>
                            <a:latin typeface="Cambria Math"/>
                          </a:rPr>
                          <m:t>tan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</a:rPr>
                          <m:t>⁡(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</a:rPr>
                          <m:t>𝐴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NZ" sz="6000" b="0" i="1" smtClean="0">
                            <a:effectLst/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NZ" sz="6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9214"/>
                <a:ext cx="8712968" cy="5914311"/>
              </a:xfrm>
              <a:prstGeom prst="rect">
                <a:avLst/>
              </a:prstGeom>
              <a:blipFill rotWithShape="1">
                <a:blip r:embed="rId2"/>
                <a:stretch>
                  <a:fillRect l="-306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8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44824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you will now be tested on your ability to recognise these formulae </a:t>
            </a:r>
            <a:r>
              <a:rPr lang="en-NZ" sz="2500" dirty="0" smtClean="0">
                <a:sym typeface="Wingdings" panose="05000000000000000000" pitchFamily="2" charset="2"/>
              </a:rPr>
              <a:t></a:t>
            </a:r>
          </a:p>
          <a:p>
            <a:endParaRPr lang="en-NZ" sz="2500" dirty="0">
              <a:sym typeface="Wingdings" panose="05000000000000000000" pitchFamily="2" charset="2"/>
            </a:endParaRPr>
          </a:p>
          <a:p>
            <a:r>
              <a:rPr lang="en-NZ" sz="2500" dirty="0" smtClean="0">
                <a:sym typeface="Wingdings" panose="05000000000000000000" pitchFamily="2" charset="2"/>
              </a:rPr>
              <a:t>page 97 exercise 6.03</a:t>
            </a:r>
            <a:endParaRPr lang="en-NZ" sz="2500" dirty="0"/>
          </a:p>
        </p:txBody>
      </p:sp>
    </p:spTree>
    <p:extLst>
      <p:ext uri="{BB962C8B-B14F-4D97-AF65-F5344CB8AC3E}">
        <p14:creationId xmlns:p14="http://schemas.microsoft.com/office/powerpoint/2010/main" val="40968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844824"/>
            <a:ext cx="590873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Compound Angle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Formulae</a:t>
            </a:r>
          </a:p>
          <a:p>
            <a:pPr algn="ctr"/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ii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u="sng" dirty="0"/>
              <a:t>U</a:t>
            </a:r>
            <a:r>
              <a:rPr lang="en-NZ" sz="2000" u="sng" dirty="0" smtClean="0"/>
              <a:t>sing the compound angle formulae</a:t>
            </a:r>
            <a:endParaRPr lang="en-NZ" sz="2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tan(A) = 1.2        tan(B) = 0.75</a:t>
            </a:r>
          </a:p>
          <a:p>
            <a:endParaRPr lang="en-NZ" dirty="0"/>
          </a:p>
          <a:p>
            <a:r>
              <a:rPr lang="en-NZ" dirty="0" smtClean="0"/>
              <a:t>calculate tan (A – B)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60032" y="1340768"/>
                <a:ext cx="4176464" cy="1038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 smtClean="0">
                    <a:latin typeface="Comic Sans MS" panose="030F0702030302020204" pitchFamily="66" charset="0"/>
                  </a:rPr>
                  <a:t>if sin(</a:t>
                </a:r>
                <a:r>
                  <a:rPr lang="el-GR" dirty="0" smtClean="0">
                    <a:latin typeface="Comic Sans MS" panose="030F0702030302020204" pitchFamily="66" charset="0"/>
                  </a:rPr>
                  <a:t>α</a:t>
                </a:r>
                <a:r>
                  <a:rPr lang="en-NZ" dirty="0" smtClean="0">
                    <a:latin typeface="Comic Sans MS" panose="030F0702030302020204" pitchFamily="66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NZ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N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NZ" dirty="0" smtClean="0">
                    <a:latin typeface="Comic Sans MS" panose="030F0702030302020204" pitchFamily="66" charset="0"/>
                  </a:rPr>
                  <a:t> sin (</a:t>
                </a:r>
                <a:r>
                  <a:rPr lang="el-GR" dirty="0" smtClean="0">
                    <a:latin typeface="Comic Sans MS" panose="030F0702030302020204" pitchFamily="66" charset="0"/>
                  </a:rPr>
                  <a:t>β</a:t>
                </a:r>
                <a:r>
                  <a:rPr lang="en-NZ" dirty="0" smtClean="0">
                    <a:latin typeface="Comic Sans MS" panose="030F0702030302020204" pitchFamily="66" charset="0"/>
                  </a:rPr>
                  <a:t>)= ½ find sin(</a:t>
                </a:r>
                <a:r>
                  <a:rPr lang="el-GR" dirty="0" smtClean="0">
                    <a:latin typeface="Comic Sans MS" panose="030F0702030302020204" pitchFamily="66" charset="0"/>
                  </a:rPr>
                  <a:t>α</a:t>
                </a:r>
                <a:r>
                  <a:rPr lang="en-NZ" dirty="0" smtClean="0">
                    <a:latin typeface="Comic Sans MS" panose="030F0702030302020204" pitchFamily="66" charset="0"/>
                  </a:rPr>
                  <a:t>+ </a:t>
                </a:r>
                <a:r>
                  <a:rPr lang="el-GR" dirty="0" smtClean="0">
                    <a:latin typeface="Comic Sans MS" panose="030F0702030302020204" pitchFamily="66" charset="0"/>
                  </a:rPr>
                  <a:t>β</a:t>
                </a:r>
                <a:r>
                  <a:rPr lang="en-NZ" dirty="0" smtClean="0">
                    <a:latin typeface="Comic Sans MS" panose="030F0702030302020204" pitchFamily="66" charset="0"/>
                  </a:rPr>
                  <a:t>), given </a:t>
                </a:r>
                <a:r>
                  <a:rPr lang="el-GR" dirty="0" smtClean="0">
                    <a:latin typeface="Comic Sans MS" panose="030F0702030302020204" pitchFamily="66" charset="0"/>
                  </a:rPr>
                  <a:t>α</a:t>
                </a:r>
                <a:r>
                  <a:rPr lang="en-NZ" dirty="0" smtClean="0">
                    <a:latin typeface="Comic Sans MS" panose="030F0702030302020204" pitchFamily="66" charset="0"/>
                  </a:rPr>
                  <a:t> and </a:t>
                </a:r>
                <a:r>
                  <a:rPr lang="el-GR" dirty="0" smtClean="0">
                    <a:latin typeface="Comic Sans MS" panose="030F0702030302020204" pitchFamily="66" charset="0"/>
                  </a:rPr>
                  <a:t>β</a:t>
                </a:r>
                <a:r>
                  <a:rPr lang="en-NZ" dirty="0" smtClean="0">
                    <a:latin typeface="Comic Sans MS" panose="030F0702030302020204" pitchFamily="66" charset="0"/>
                  </a:rPr>
                  <a:t> are both acute</a:t>
                </a:r>
              </a:p>
              <a:p>
                <a:r>
                  <a:rPr lang="en-NZ" dirty="0"/>
                  <a:t>(</a:t>
                </a:r>
                <a:r>
                  <a:rPr lang="en-NZ" dirty="0" smtClean="0"/>
                  <a:t>hint draw the triangles first)</a:t>
                </a:r>
                <a:endParaRPr lang="en-NZ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340768"/>
                <a:ext cx="4176464" cy="1038874"/>
              </a:xfrm>
              <a:prstGeom prst="rect">
                <a:avLst/>
              </a:prstGeom>
              <a:blipFill rotWithShape="1">
                <a:blip r:embed="rId2"/>
                <a:stretch>
                  <a:fillRect l="-1168" b="-882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pgarnett\AppData\Local\Microsoft\Windows\Temporary Internet Files\Content.IE5\U0UIXO74\dglxass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1" y="-99392"/>
            <a:ext cx="9273750" cy="112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01" y="47667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0" b="1" dirty="0" smtClean="0">
                <a:latin typeface="Comic Sans MS" panose="030F0702030302020204" pitchFamily="66" charset="0"/>
              </a:rPr>
              <a:t>Identically equal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7276" y="1052736"/>
            <a:ext cx="15682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0000" dirty="0" smtClean="0"/>
              <a:t>≡</a:t>
            </a:r>
            <a:endParaRPr lang="en-NZ" sz="30000" dirty="0"/>
          </a:p>
        </p:txBody>
      </p:sp>
    </p:spTree>
    <p:extLst>
      <p:ext uri="{BB962C8B-B14F-4D97-AF65-F5344CB8AC3E}">
        <p14:creationId xmlns:p14="http://schemas.microsoft.com/office/powerpoint/2010/main" val="17117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44824"/>
            <a:ext cx="8208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500" dirty="0" smtClean="0"/>
              <a:t>you will now be tested on your ability to use these formulae </a:t>
            </a:r>
            <a:r>
              <a:rPr lang="en-NZ" sz="2500" dirty="0" smtClean="0">
                <a:sym typeface="Wingdings" panose="05000000000000000000" pitchFamily="2" charset="2"/>
              </a:rPr>
              <a:t></a:t>
            </a:r>
          </a:p>
          <a:p>
            <a:endParaRPr lang="en-NZ" sz="2500" dirty="0">
              <a:sym typeface="Wingdings" panose="05000000000000000000" pitchFamily="2" charset="2"/>
            </a:endParaRPr>
          </a:p>
          <a:p>
            <a:r>
              <a:rPr lang="en-NZ" sz="2500" dirty="0" smtClean="0">
                <a:sym typeface="Wingdings" panose="05000000000000000000" pitchFamily="2" charset="2"/>
              </a:rPr>
              <a:t>page 98 exercise 6.04</a:t>
            </a:r>
          </a:p>
          <a:p>
            <a:endParaRPr lang="en-NZ" sz="2500" dirty="0">
              <a:sym typeface="Wingdings" panose="05000000000000000000" pitchFamily="2" charset="2"/>
            </a:endParaRPr>
          </a:p>
          <a:p>
            <a:r>
              <a:rPr lang="en-NZ" sz="2500" dirty="0" smtClean="0">
                <a:sym typeface="Wingdings" panose="05000000000000000000" pitchFamily="2" charset="2"/>
              </a:rPr>
              <a:t>page 99 exercise 6.05</a:t>
            </a:r>
            <a:endParaRPr lang="en-NZ" sz="2500" dirty="0"/>
          </a:p>
        </p:txBody>
      </p:sp>
    </p:spTree>
    <p:extLst>
      <p:ext uri="{BB962C8B-B14F-4D97-AF65-F5344CB8AC3E}">
        <p14:creationId xmlns:p14="http://schemas.microsoft.com/office/powerpoint/2010/main" val="5481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732" y="1844824"/>
            <a:ext cx="46666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Double Angle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Formulae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3" r="22098"/>
          <a:stretch/>
        </p:blipFill>
        <p:spPr>
          <a:xfrm>
            <a:off x="3009214" y="3767416"/>
            <a:ext cx="3561698" cy="27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132" y="260648"/>
            <a:ext cx="6928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Double Angle Formulae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2708920"/>
            <a:ext cx="8229600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use the double angle formulae to solve problems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588224" y="1793339"/>
            <a:ext cx="1450504" cy="365125"/>
          </a:xfrm>
        </p:spPr>
        <p:txBody>
          <a:bodyPr/>
          <a:lstStyle/>
          <a:p>
            <a:fld id="{D79C99B7-47C9-4277-BBD4-DAB9C7C1ADC5}" type="datetime1">
              <a:rPr lang="en-NZ" sz="2200" b="1" smtClean="0">
                <a:solidFill>
                  <a:schemeClr val="tx1"/>
                </a:solidFill>
              </a:rPr>
              <a:t>11/03/2014</a:t>
            </a:fld>
            <a:endParaRPr lang="en-NZ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85" y="548679"/>
            <a:ext cx="76974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8000" dirty="0" smtClean="0">
                <a:effectLst/>
              </a:rPr>
              <a:t>sin2A = 2sinAcosA</a:t>
            </a:r>
            <a:endParaRPr lang="en-NZ" sz="8000" dirty="0"/>
          </a:p>
        </p:txBody>
      </p:sp>
      <p:sp>
        <p:nvSpPr>
          <p:cNvPr id="3" name="Rectangle 2"/>
          <p:cNvSpPr/>
          <p:nvPr/>
        </p:nvSpPr>
        <p:spPr>
          <a:xfrm>
            <a:off x="81643" y="2276872"/>
            <a:ext cx="91893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8000" dirty="0" smtClean="0">
                <a:effectLst/>
              </a:rPr>
              <a:t>cos2A = cos</a:t>
            </a:r>
            <a:r>
              <a:rPr lang="en-NZ" sz="8000" baseline="30000" dirty="0" smtClean="0">
                <a:effectLst/>
              </a:rPr>
              <a:t>2</a:t>
            </a:r>
            <a:r>
              <a:rPr lang="en-NZ" sz="8000" dirty="0" smtClean="0">
                <a:effectLst/>
              </a:rPr>
              <a:t>A - sin</a:t>
            </a:r>
            <a:r>
              <a:rPr lang="en-NZ" sz="8000" baseline="30000" dirty="0" smtClean="0">
                <a:effectLst/>
              </a:rPr>
              <a:t>2</a:t>
            </a:r>
            <a:r>
              <a:rPr lang="en-NZ" sz="8000" dirty="0" smtClean="0">
                <a:effectLst/>
              </a:rPr>
              <a:t>A</a:t>
            </a:r>
            <a:endParaRPr lang="en-NZ" sz="8000" dirty="0"/>
          </a:p>
        </p:txBody>
      </p:sp>
      <p:sp>
        <p:nvSpPr>
          <p:cNvPr id="4" name="Rectangle 3"/>
          <p:cNvSpPr/>
          <p:nvPr/>
        </p:nvSpPr>
        <p:spPr>
          <a:xfrm>
            <a:off x="2771800" y="3574943"/>
            <a:ext cx="50337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8000" dirty="0" smtClean="0">
                <a:effectLst/>
              </a:rPr>
              <a:t>= 1 - 2sin</a:t>
            </a:r>
            <a:r>
              <a:rPr lang="en-NZ" sz="8000" baseline="30000" dirty="0" smtClean="0">
                <a:effectLst/>
              </a:rPr>
              <a:t>2</a:t>
            </a:r>
            <a:r>
              <a:rPr lang="en-NZ" sz="8000" dirty="0" smtClean="0">
                <a:effectLst/>
              </a:rPr>
              <a:t>A</a:t>
            </a:r>
            <a:endParaRPr lang="en-NZ" sz="8000" dirty="0"/>
          </a:p>
        </p:txBody>
      </p:sp>
      <p:sp>
        <p:nvSpPr>
          <p:cNvPr id="5" name="Rectangle 4"/>
          <p:cNvSpPr/>
          <p:nvPr/>
        </p:nvSpPr>
        <p:spPr>
          <a:xfrm>
            <a:off x="2775113" y="4898381"/>
            <a:ext cx="52272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8000" dirty="0" smtClean="0">
                <a:effectLst/>
              </a:rPr>
              <a:t>= 2cos</a:t>
            </a:r>
            <a:r>
              <a:rPr lang="en-NZ" sz="8000" baseline="30000" dirty="0" smtClean="0">
                <a:effectLst/>
              </a:rPr>
              <a:t>2</a:t>
            </a:r>
            <a:r>
              <a:rPr lang="en-NZ" sz="8000" dirty="0" smtClean="0">
                <a:effectLst/>
              </a:rPr>
              <a:t>A - 1</a:t>
            </a:r>
            <a:endParaRPr lang="en-NZ" sz="8000" dirty="0"/>
          </a:p>
        </p:txBody>
      </p:sp>
    </p:spTree>
    <p:extLst>
      <p:ext uri="{BB962C8B-B14F-4D97-AF65-F5344CB8AC3E}">
        <p14:creationId xmlns:p14="http://schemas.microsoft.com/office/powerpoint/2010/main" val="2403443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522527"/>
            <a:ext cx="8136904" cy="255454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NZ" sz="8000" dirty="0" smtClean="0">
                <a:effectLst/>
              </a:rPr>
              <a:t>tan2A = </a:t>
            </a:r>
            <a:r>
              <a:rPr lang="en-NZ" sz="8000" u="sng" dirty="0" smtClean="0">
                <a:effectLst/>
              </a:rPr>
              <a:t>2tanA </a:t>
            </a:r>
            <a:r>
              <a:rPr lang="en-NZ" sz="8000" dirty="0" smtClean="0">
                <a:effectLst/>
              </a:rPr>
              <a:t/>
            </a:r>
            <a:br>
              <a:rPr lang="en-NZ" sz="8000" dirty="0" smtClean="0">
                <a:effectLst/>
              </a:rPr>
            </a:br>
            <a:r>
              <a:rPr lang="en-NZ" sz="8000" dirty="0" smtClean="0">
                <a:effectLst/>
              </a:rPr>
              <a:t>             1 - tan</a:t>
            </a:r>
            <a:r>
              <a:rPr lang="en-NZ" sz="8000" baseline="30000" dirty="0" smtClean="0">
                <a:effectLst/>
              </a:rPr>
              <a:t>2</a:t>
            </a:r>
            <a:r>
              <a:rPr lang="en-NZ" sz="8000" dirty="0" smtClean="0">
                <a:effectLst/>
              </a:rPr>
              <a:t>A </a:t>
            </a:r>
            <a:endParaRPr lang="en-NZ" sz="8000" dirty="0"/>
          </a:p>
        </p:txBody>
      </p:sp>
    </p:spTree>
    <p:extLst>
      <p:ext uri="{BB962C8B-B14F-4D97-AF65-F5344CB8AC3E}">
        <p14:creationId xmlns:p14="http://schemas.microsoft.com/office/powerpoint/2010/main" val="3879731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8488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u="sng" dirty="0"/>
              <a:t>U</a:t>
            </a:r>
            <a:r>
              <a:rPr lang="en-NZ" sz="2500" u="sng" dirty="0" smtClean="0"/>
              <a:t>sing the double-angle formulae</a:t>
            </a:r>
            <a:endParaRPr lang="en-NZ" sz="25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546041"/>
            <a:ext cx="259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Given tan(</a:t>
            </a:r>
            <a:r>
              <a:rPr lang="el-GR" sz="2500" dirty="0" smtClean="0">
                <a:latin typeface="Cambria Math"/>
                <a:ea typeface="Cambria Math"/>
              </a:rPr>
              <a:t>θ</a:t>
            </a:r>
            <a:r>
              <a:rPr lang="en-NZ" sz="2500" dirty="0" smtClean="0">
                <a:ea typeface="Cambria Math"/>
              </a:rPr>
              <a:t>) = 0.5   calculate </a:t>
            </a:r>
            <a:r>
              <a:rPr lang="en-NZ" sz="2500" dirty="0" smtClean="0"/>
              <a:t>tan(2</a:t>
            </a:r>
            <a:r>
              <a:rPr lang="el-GR" sz="2500" dirty="0" smtClean="0">
                <a:latin typeface="Cambria Math"/>
                <a:ea typeface="Cambria Math"/>
              </a:rPr>
              <a:t>θ</a:t>
            </a:r>
            <a:r>
              <a:rPr lang="en-NZ" sz="2500" dirty="0" smtClean="0">
                <a:ea typeface="Cambria Math"/>
              </a:rPr>
              <a:t>) </a:t>
            </a:r>
            <a:endParaRPr lang="en-NZ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88024" y="1457491"/>
                <a:ext cx="4176464" cy="159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 smtClean="0"/>
                  <a:t>if sin(</a:t>
                </a:r>
                <a:r>
                  <a:rPr lang="el-GR" dirty="0" smtClean="0">
                    <a:ea typeface="Cambria Math"/>
                  </a:rPr>
                  <a:t>α</a:t>
                </a:r>
                <a:r>
                  <a:rPr lang="en-NZ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NZ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N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NZ" dirty="0" smtClean="0"/>
                  <a:t> and </a:t>
                </a:r>
                <a:r>
                  <a:rPr lang="el-GR" dirty="0" smtClean="0">
                    <a:ea typeface="Cambria Math"/>
                  </a:rPr>
                  <a:t>α</a:t>
                </a:r>
                <a:r>
                  <a:rPr lang="en-NZ" dirty="0" smtClean="0"/>
                  <a:t> is an obtuse angle, calculate the value of:</a:t>
                </a:r>
              </a:p>
              <a:p>
                <a:pPr marL="342900" indent="-342900">
                  <a:buAutoNum type="arabicPlain"/>
                </a:pPr>
                <a:r>
                  <a:rPr lang="en-NZ" dirty="0" smtClean="0"/>
                  <a:t>sin (2</a:t>
                </a:r>
                <a:r>
                  <a:rPr lang="el-GR" dirty="0" smtClean="0">
                    <a:ea typeface="Cambria Math"/>
                  </a:rPr>
                  <a:t>α</a:t>
                </a:r>
                <a:r>
                  <a:rPr lang="en-NZ" dirty="0" smtClean="0"/>
                  <a:t>)</a:t>
                </a:r>
              </a:p>
              <a:p>
                <a:pPr marL="342900" indent="-342900">
                  <a:buFontTx/>
                  <a:buAutoNum type="arabicPlain"/>
                </a:pPr>
                <a:r>
                  <a:rPr lang="en-NZ" dirty="0" smtClean="0"/>
                  <a:t>cos(2</a:t>
                </a:r>
                <a:r>
                  <a:rPr lang="el-GR" dirty="0" smtClean="0">
                    <a:latin typeface="Cambria Math"/>
                    <a:ea typeface="Cambria Math"/>
                  </a:rPr>
                  <a:t>α</a:t>
                </a:r>
                <a:r>
                  <a:rPr lang="en-NZ" dirty="0" smtClean="0">
                    <a:latin typeface="Comic Sans MS" panose="030F0702030302020204" pitchFamily="66" charset="0"/>
                  </a:rPr>
                  <a:t>)</a:t>
                </a:r>
                <a:endParaRPr lang="en-NZ" dirty="0" smtClean="0"/>
              </a:p>
              <a:p>
                <a:r>
                  <a:rPr lang="en-NZ" dirty="0"/>
                  <a:t>(</a:t>
                </a:r>
                <a:r>
                  <a:rPr lang="en-NZ" dirty="0" smtClean="0"/>
                  <a:t>hint draw a diagram to help)</a:t>
                </a:r>
                <a:endParaRPr lang="en-NZ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457491"/>
                <a:ext cx="4176464" cy="1599092"/>
              </a:xfrm>
              <a:prstGeom prst="rect">
                <a:avLst/>
              </a:prstGeom>
              <a:blipFill rotWithShape="1">
                <a:blip r:embed="rId2"/>
                <a:stretch>
                  <a:fillRect l="-1166" b="-534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 descr="C:\Users\pgarnett\AppData\Local\Microsoft\Windows\Temporary Internet Files\Content.IE5\U0UIXO74\dglxass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1" y="-99392"/>
            <a:ext cx="9273750" cy="112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44824"/>
            <a:ext cx="82089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500" dirty="0" smtClean="0"/>
              <a:t>you will now be tested on your ability to use these formulae </a:t>
            </a:r>
            <a:r>
              <a:rPr lang="en-NZ" sz="2500" dirty="0" smtClean="0">
                <a:sym typeface="Wingdings" panose="05000000000000000000" pitchFamily="2" charset="2"/>
              </a:rPr>
              <a:t></a:t>
            </a:r>
            <a:endParaRPr lang="en-NZ" sz="2500" dirty="0">
              <a:sym typeface="Wingdings" panose="05000000000000000000" pitchFamily="2" charset="2"/>
            </a:endParaRPr>
          </a:p>
          <a:p>
            <a:r>
              <a:rPr lang="en-NZ" sz="2500" b="1" dirty="0" smtClean="0">
                <a:sym typeface="Wingdings" panose="05000000000000000000" pitchFamily="2" charset="2"/>
              </a:rPr>
              <a:t>page 100 exercise 6.06</a:t>
            </a:r>
          </a:p>
          <a:p>
            <a:endParaRPr lang="en-NZ" sz="2500" b="1" dirty="0">
              <a:sym typeface="Wingdings" panose="05000000000000000000" pitchFamily="2" charset="2"/>
            </a:endParaRPr>
          </a:p>
          <a:p>
            <a:r>
              <a:rPr lang="en-NZ" sz="2500" b="1" dirty="0" smtClean="0">
                <a:sym typeface="Wingdings" panose="05000000000000000000" pitchFamily="2" charset="2"/>
              </a:rPr>
              <a:t>page 101 exercise 6.07</a:t>
            </a:r>
          </a:p>
          <a:p>
            <a:endParaRPr lang="en-NZ" sz="2500" b="1" dirty="0">
              <a:sym typeface="Wingdings" panose="05000000000000000000" pitchFamily="2" charset="2"/>
            </a:endParaRPr>
          </a:p>
          <a:p>
            <a:r>
              <a:rPr lang="en-NZ" sz="2500" b="1" dirty="0" smtClean="0">
                <a:sym typeface="Wingdings" panose="05000000000000000000" pitchFamily="2" charset="2"/>
              </a:rPr>
              <a:t>page 102 exercise 6.08</a:t>
            </a:r>
            <a:endParaRPr lang="en-NZ" sz="25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1" t="13162" r="3538"/>
          <a:stretch/>
        </p:blipFill>
        <p:spPr>
          <a:xfrm>
            <a:off x="6444208" y="2542114"/>
            <a:ext cx="1296144" cy="211481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691680" y="476672"/>
            <a:ext cx="5456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Success Criteria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043608" y="4684170"/>
            <a:ext cx="1080120" cy="1152128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Smiley Face 5"/>
          <p:cNvSpPr/>
          <p:nvPr/>
        </p:nvSpPr>
        <p:spPr>
          <a:xfrm>
            <a:off x="3774198" y="4653136"/>
            <a:ext cx="1080120" cy="1152128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Smiley Face 6"/>
          <p:cNvSpPr/>
          <p:nvPr/>
        </p:nvSpPr>
        <p:spPr>
          <a:xfrm>
            <a:off x="6660232" y="4684170"/>
            <a:ext cx="1080120" cy="115212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99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674" y="1844824"/>
            <a:ext cx="5816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Special triangles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6" t="11397" r="50000" b="14779"/>
          <a:stretch/>
        </p:blipFill>
        <p:spPr>
          <a:xfrm>
            <a:off x="4283082" y="3068960"/>
            <a:ext cx="1013968" cy="26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0314" y="260648"/>
            <a:ext cx="4919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Special Triangles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2708920"/>
            <a:ext cx="8229600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use the exact values of sin, cos and tan for angles of 30° , 60° and 45° to solve problems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588224" y="1793339"/>
            <a:ext cx="1450504" cy="365125"/>
          </a:xfrm>
        </p:spPr>
        <p:txBody>
          <a:bodyPr/>
          <a:lstStyle/>
          <a:p>
            <a:fld id="{D79C99B7-47C9-4277-BBD4-DAB9C7C1ADC5}" type="datetime1">
              <a:rPr lang="en-NZ" sz="2200" b="1" smtClean="0">
                <a:solidFill>
                  <a:schemeClr val="tx1"/>
                </a:solidFill>
              </a:rPr>
              <a:t>11/03/2014</a:t>
            </a:fld>
            <a:endParaRPr lang="en-NZ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483768" y="1628800"/>
            <a:ext cx="4464496" cy="3600400"/>
          </a:xfrm>
          <a:prstGeom prst="triangl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4" name="Straight Connector 3"/>
          <p:cNvCxnSpPr>
            <a:stCxn id="2" idx="0"/>
            <a:endCxn id="2" idx="3"/>
          </p:cNvCxnSpPr>
          <p:nvPr/>
        </p:nvCxnSpPr>
        <p:spPr>
          <a:xfrm>
            <a:off x="4716016" y="1628800"/>
            <a:ext cx="0" cy="3600400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63988" y="1151746"/>
            <a:ext cx="50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Q</a:t>
            </a:r>
            <a:endParaRPr lang="en-NZ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2098778" y="4990673"/>
            <a:ext cx="3600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P</a:t>
            </a:r>
            <a:endParaRPr lang="en-NZ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6949075" y="4985577"/>
            <a:ext cx="504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R</a:t>
            </a:r>
            <a:endParaRPr lang="en-NZ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2951946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2</a:t>
            </a:r>
            <a:endParaRPr lang="en-NZ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2951946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2</a:t>
            </a:r>
            <a:endParaRPr lang="en-NZ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5301208"/>
            <a:ext cx="4320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dirty="0" smtClean="0"/>
              <a:t>S</a:t>
            </a:r>
            <a:endParaRPr lang="en-NZ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870807"/>
            <a:ext cx="288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500" b="1" u="sng" dirty="0" smtClean="0"/>
              <a:t>Equilateral Triangle</a:t>
            </a:r>
            <a:endParaRPr lang="en-NZ" sz="2500" b="1" u="sng" dirty="0"/>
          </a:p>
        </p:txBody>
      </p:sp>
    </p:spTree>
    <p:extLst>
      <p:ext uri="{BB962C8B-B14F-4D97-AF65-F5344CB8AC3E}">
        <p14:creationId xmlns:p14="http://schemas.microsoft.com/office/powerpoint/2010/main" val="199081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80728"/>
            <a:ext cx="8928992" cy="1400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8500" dirty="0" smtClean="0"/>
              <a:t>sin(x) ≡ cos(90</a:t>
            </a:r>
            <a:r>
              <a:rPr lang="en-NZ" sz="8500" dirty="0" smtClean="0">
                <a:latin typeface="Comic Sans MS"/>
              </a:rPr>
              <a:t>° - </a:t>
            </a:r>
            <a:r>
              <a:rPr lang="en-NZ" sz="8500" dirty="0" smtClean="0"/>
              <a:t>x) </a:t>
            </a:r>
            <a:endParaRPr lang="en-NZ" sz="8500" dirty="0"/>
          </a:p>
        </p:txBody>
      </p:sp>
      <p:sp>
        <p:nvSpPr>
          <p:cNvPr id="3" name="TextBox 2"/>
          <p:cNvSpPr txBox="1"/>
          <p:nvPr/>
        </p:nvSpPr>
        <p:spPr>
          <a:xfrm>
            <a:off x="116565" y="4869160"/>
            <a:ext cx="8928992" cy="1400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8500" dirty="0" smtClean="0"/>
              <a:t>cos(x) ≡ sin(90</a:t>
            </a:r>
            <a:r>
              <a:rPr lang="en-NZ" sz="8500" dirty="0" smtClean="0">
                <a:latin typeface="Comic Sans MS"/>
              </a:rPr>
              <a:t>° - </a:t>
            </a:r>
            <a:r>
              <a:rPr lang="en-NZ" sz="8500" dirty="0" smtClean="0"/>
              <a:t>x) </a:t>
            </a:r>
            <a:endParaRPr lang="en-NZ" sz="8500" dirty="0"/>
          </a:p>
        </p:txBody>
      </p:sp>
      <p:sp>
        <p:nvSpPr>
          <p:cNvPr id="4" name="Right Triangle 3"/>
          <p:cNvSpPr/>
          <p:nvPr/>
        </p:nvSpPr>
        <p:spPr>
          <a:xfrm>
            <a:off x="611560" y="2628461"/>
            <a:ext cx="4032448" cy="1872208"/>
          </a:xfrm>
          <a:prstGeom prst="rtTriangle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3779912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x</a:t>
            </a:r>
            <a:endParaRPr lang="en-NZ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812286"/>
            <a:ext cx="76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90 -x</a:t>
            </a:r>
            <a:endParaRPr lang="en-NZ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031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558" y="34005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o</a:t>
            </a:r>
            <a:endParaRPr lang="en-NZ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44823" y="444305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a</a:t>
            </a:r>
            <a:endParaRPr lang="en-N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66484" y="2614988"/>
                <a:ext cx="1336199" cy="5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NZ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NZ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b="0" i="1" smtClean="0">
                              <a:latin typeface="Cambria Math"/>
                            </a:rPr>
                            <m:t>𝑜</m:t>
                          </m:r>
                        </m:num>
                        <m:den>
                          <m:r>
                            <a:rPr lang="en-NZ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84" y="2614988"/>
                <a:ext cx="1336199" cy="5666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8884" y="3588219"/>
                <a:ext cx="1366656" cy="5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NZ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NZ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NZ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884" y="3588219"/>
                <a:ext cx="1366656" cy="5666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00192" y="2596852"/>
                <a:ext cx="190052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NZ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b="0" i="1" smtClean="0">
                                  <a:latin typeface="Cambria Math"/>
                                </a:rPr>
                                <m:t>90−</m:t>
                              </m:r>
                              <m:r>
                                <a:rPr lang="en-NZ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NZ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b="0" i="1" smtClean="0">
                              <a:latin typeface="Cambria Math"/>
                            </a:rPr>
                            <m:t>𝑜</m:t>
                          </m:r>
                        </m:num>
                        <m:den>
                          <m:r>
                            <a:rPr lang="en-NZ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596852"/>
                <a:ext cx="1900520" cy="5666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00192" y="3588219"/>
                <a:ext cx="1868396" cy="5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NZ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NZ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b="0" i="1" smtClean="0">
                                  <a:latin typeface="Cambria Math"/>
                                </a:rPr>
                                <m:t>90−</m:t>
                              </m:r>
                              <m:r>
                                <a:rPr lang="en-NZ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NZ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NZ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NZ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588219"/>
                <a:ext cx="1868396" cy="5666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3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0057728"/>
                  </p:ext>
                </p:extLst>
              </p:nvPr>
            </p:nvGraphicFramePr>
            <p:xfrm>
              <a:off x="539552" y="980728"/>
              <a:ext cx="8280920" cy="47918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70230"/>
                    <a:gridCol w="2070230"/>
                    <a:gridCol w="2070230"/>
                    <a:gridCol w="207023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NZ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30</a:t>
                          </a:r>
                          <a:r>
                            <a:rPr lang="en-NZ" sz="4000" dirty="0" smtClean="0">
                              <a:latin typeface="Comic Sans MS"/>
                            </a:rPr>
                            <a:t>°</a:t>
                          </a:r>
                          <a:endParaRPr lang="en-NZ" sz="4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45</a:t>
                          </a:r>
                          <a:r>
                            <a:rPr lang="en-NZ" sz="4000" dirty="0" smtClean="0">
                              <a:latin typeface="Comic Sans MS"/>
                            </a:rPr>
                            <a:t>°</a:t>
                          </a:r>
                          <a:endParaRPr lang="en-NZ" sz="4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60</a:t>
                          </a:r>
                          <a:r>
                            <a:rPr lang="en-NZ" sz="4000" dirty="0" smtClean="0">
                              <a:latin typeface="Comic Sans MS"/>
                            </a:rPr>
                            <a:t>°</a:t>
                          </a:r>
                          <a:endParaRPr lang="en-NZ" sz="40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sin</a:t>
                          </a:r>
                          <a:endParaRPr lang="en-NZ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NZ" sz="4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Z" sz="4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Z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NZ" sz="4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NZ" sz="40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NZ" sz="4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NZ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NZ" sz="4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NZ" sz="40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NZ" sz="40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NZ" sz="4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Z" sz="40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cos</a:t>
                          </a:r>
                          <a:endParaRPr lang="en-NZ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NZ" sz="4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NZ" sz="40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NZ" sz="40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NZ" sz="4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Z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NZ" sz="4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NZ" sz="40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NZ" sz="4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NZ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NZ" sz="4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NZ" sz="4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NZ" sz="40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tan</a:t>
                          </a:r>
                          <a:endParaRPr lang="en-NZ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NZ" sz="4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NZ" sz="40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NZ" sz="40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NZ" sz="4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1</a:t>
                          </a:r>
                          <a:endParaRPr lang="en-NZ" sz="4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NZ" sz="4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NZ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NZ" sz="40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NZ" sz="40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NZ" sz="40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0057728"/>
                  </p:ext>
                </p:extLst>
              </p:nvPr>
            </p:nvGraphicFramePr>
            <p:xfrm>
              <a:off x="539552" y="980728"/>
              <a:ext cx="8280920" cy="47918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70230"/>
                    <a:gridCol w="2070230"/>
                    <a:gridCol w="2070230"/>
                    <a:gridCol w="2070230"/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NZ" sz="4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30</a:t>
                          </a:r>
                          <a:r>
                            <a:rPr lang="en-NZ" sz="4000" dirty="0" smtClean="0">
                              <a:latin typeface="Comic Sans MS"/>
                            </a:rPr>
                            <a:t>°</a:t>
                          </a:r>
                          <a:endParaRPr lang="en-NZ" sz="4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45</a:t>
                          </a:r>
                          <a:r>
                            <a:rPr lang="en-NZ" sz="4000" dirty="0" smtClean="0">
                              <a:latin typeface="Comic Sans MS"/>
                            </a:rPr>
                            <a:t>°</a:t>
                          </a:r>
                          <a:endParaRPr lang="en-NZ" sz="40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60</a:t>
                          </a:r>
                          <a:r>
                            <a:rPr lang="en-NZ" sz="4000" dirty="0" smtClean="0">
                              <a:latin typeface="Comic Sans MS"/>
                            </a:rPr>
                            <a:t>°</a:t>
                          </a:r>
                          <a:endParaRPr lang="en-NZ" sz="40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1370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sin</a:t>
                          </a:r>
                          <a:endParaRPr lang="en-NZ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590" t="-59556" r="-200295" b="-198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000" t="-59556" r="-99706" b="-198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300885" t="-59556" b="-198222"/>
                          </a:stretch>
                        </a:blipFill>
                      </a:tcPr>
                    </a:tc>
                  </a:tr>
                  <a:tr h="1370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cos</a:t>
                          </a:r>
                          <a:endParaRPr lang="en-NZ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590" t="-160268" r="-200295" b="-99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000" t="-160268" r="-99706" b="-99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300885" t="-160268" b="-99107"/>
                          </a:stretch>
                        </a:blipFill>
                      </a:tcPr>
                    </a:tc>
                  </a:tr>
                  <a:tr h="1350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tan</a:t>
                          </a:r>
                          <a:endParaRPr lang="en-NZ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590" t="-262613" r="-2002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4000" dirty="0" smtClean="0"/>
                            <a:t>1</a:t>
                          </a:r>
                          <a:endParaRPr lang="en-NZ" sz="4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885" t="-26261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3827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Use the trig values from the special triangles to determine the </a:t>
            </a:r>
            <a:r>
              <a:rPr lang="en-NZ" b="1" dirty="0" smtClean="0"/>
              <a:t>EXACT </a:t>
            </a:r>
            <a:r>
              <a:rPr lang="en-NZ" dirty="0" smtClean="0"/>
              <a:t>value of sin(15</a:t>
            </a:r>
            <a:r>
              <a:rPr lang="en-NZ" dirty="0" smtClean="0">
                <a:latin typeface="Comic Sans MS"/>
              </a:rPr>
              <a:t>°)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sin(15) =  sin(60 – 45)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3846928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691680" y="476672"/>
            <a:ext cx="5456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Success Criteria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043608" y="4684170"/>
            <a:ext cx="1080120" cy="1152128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Smiley Face 4"/>
          <p:cNvSpPr/>
          <p:nvPr/>
        </p:nvSpPr>
        <p:spPr>
          <a:xfrm>
            <a:off x="3774198" y="4653136"/>
            <a:ext cx="1080120" cy="1152128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Smiley Face 5"/>
          <p:cNvSpPr/>
          <p:nvPr/>
        </p:nvSpPr>
        <p:spPr>
          <a:xfrm>
            <a:off x="6660232" y="4684170"/>
            <a:ext cx="1080120" cy="115212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9458" y="1519165"/>
            <a:ext cx="8229600" cy="24138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use the exact values of sin, cos and tan for angles of 30° , 60° and 45° to solve problems</a:t>
            </a:r>
          </a:p>
          <a:p>
            <a:pPr marL="0" indent="0" algn="ctr">
              <a:buNone/>
            </a:pPr>
            <a:r>
              <a:rPr lang="en-NZ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page </a:t>
            </a:r>
            <a:r>
              <a:rPr lang="en-NZ" b="1" dirty="0">
                <a:latin typeface="Comic Sans MS" panose="030F0702030302020204" pitchFamily="66" charset="0"/>
                <a:sym typeface="Wingdings" panose="05000000000000000000" pitchFamily="2" charset="2"/>
              </a:rPr>
              <a:t>104 exercise 6.09</a:t>
            </a:r>
          </a:p>
          <a:p>
            <a:endParaRPr lang="en-N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936" y="4167555"/>
            <a:ext cx="3184936" cy="21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1.46163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5825" y="1844824"/>
            <a:ext cx="6668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Sums and Products</a:t>
            </a:r>
          </a:p>
        </p:txBody>
      </p:sp>
    </p:spTree>
    <p:extLst>
      <p:ext uri="{BB962C8B-B14F-4D97-AF65-F5344CB8AC3E}">
        <p14:creationId xmlns:p14="http://schemas.microsoft.com/office/powerpoint/2010/main" val="36648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927" y="260648"/>
            <a:ext cx="565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Sums and Products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2708920"/>
            <a:ext cx="8229600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recognise and use the formulae that change between the product and sum of two trig functions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8224" y="1793339"/>
            <a:ext cx="1450504" cy="365125"/>
          </a:xfrm>
        </p:spPr>
        <p:txBody>
          <a:bodyPr/>
          <a:lstStyle/>
          <a:p>
            <a:fld id="{D79C99B7-47C9-4277-BBD4-DAB9C7C1ADC5}" type="datetime1">
              <a:rPr lang="en-NZ" sz="2200" b="1" smtClean="0">
                <a:solidFill>
                  <a:schemeClr val="tx1"/>
                </a:solidFill>
              </a:rPr>
              <a:t>11/03/2014</a:t>
            </a:fld>
            <a:endParaRPr lang="en-NZ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614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691680" y="476672"/>
            <a:ext cx="5456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Success Criteria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043608" y="4684170"/>
            <a:ext cx="1080120" cy="1152128"/>
          </a:xfrm>
          <a:prstGeom prst="smileyFac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Smiley Face 4"/>
          <p:cNvSpPr/>
          <p:nvPr/>
        </p:nvSpPr>
        <p:spPr>
          <a:xfrm>
            <a:off x="3774198" y="4653136"/>
            <a:ext cx="1080120" cy="1152128"/>
          </a:xfrm>
          <a:prstGeom prst="smileyFace">
            <a:avLst>
              <a:gd name="adj" fmla="val 8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Smiley Face 5"/>
          <p:cNvSpPr/>
          <p:nvPr/>
        </p:nvSpPr>
        <p:spPr>
          <a:xfrm>
            <a:off x="6660232" y="4684170"/>
            <a:ext cx="1080120" cy="115212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9458" y="1519165"/>
            <a:ext cx="8229600" cy="24138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 can recognise and use the formulae that change between the product and sum of two trig functions</a:t>
            </a:r>
          </a:p>
          <a:p>
            <a:pPr marL="0" indent="0" algn="ctr">
              <a:buNone/>
            </a:pPr>
            <a:r>
              <a:rPr lang="en-NZ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page 106 exercise 6.10</a:t>
            </a:r>
          </a:p>
          <a:p>
            <a:pPr marL="0" indent="0" algn="ctr">
              <a:buNone/>
            </a:pPr>
            <a:r>
              <a:rPr lang="en-NZ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page </a:t>
            </a:r>
            <a:r>
              <a:rPr lang="en-NZ" b="1" smtClean="0">
                <a:latin typeface="Comic Sans MS" panose="030F0702030302020204" pitchFamily="66" charset="0"/>
                <a:sym typeface="Wingdings" panose="05000000000000000000" pitchFamily="2" charset="2"/>
              </a:rPr>
              <a:t>108 exercise 6.11</a:t>
            </a:r>
            <a:endParaRPr lang="en-NZ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en-N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8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3608" y="404663"/>
                <a:ext cx="7473905" cy="26555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8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NZ" sz="8000" b="0" i="0" smtClean="0">
                              <a:latin typeface="Cambria Math"/>
                            </a:rPr>
                            <m:t>sin</m:t>
                          </m:r>
                          <m:r>
                            <a:rPr lang="en-NZ" sz="80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NZ" sz="8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NZ" sz="8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NZ" sz="80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NZ" sz="80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NZ" sz="8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NZ" sz="8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NZ" sz="80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NZ" sz="8000" b="0" i="0" smtClean="0">
                          <a:latin typeface="Cambria Math"/>
                        </a:rPr>
                        <m:t>tan</m:t>
                      </m:r>
                      <m:r>
                        <a:rPr lang="en-NZ" sz="8000" b="0" i="1" smtClean="0">
                          <a:latin typeface="Cambria Math"/>
                        </a:rPr>
                        <m:t>⁡(</m:t>
                      </m:r>
                      <m:r>
                        <a:rPr lang="en-NZ" sz="8000" b="0" i="1" smtClean="0">
                          <a:latin typeface="Cambria Math"/>
                        </a:rPr>
                        <m:t>𝑥</m:t>
                      </m:r>
                      <m:r>
                        <a:rPr lang="en-NZ" sz="8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NZ" sz="8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04663"/>
                <a:ext cx="7473905" cy="26555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6" y="3501008"/>
            <a:ext cx="803206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51083" y="369415"/>
                <a:ext cx="4433265" cy="15200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NZ" sz="6000" dirty="0" smtClean="0"/>
                  <a:t>sec(x)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sz="6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NZ" sz="6000" b="0" i="0" smtClean="0">
                            <a:latin typeface="Cambria Math"/>
                          </a:rPr>
                          <m:t>cos</m:t>
                        </m:r>
                        <m:r>
                          <a:rPr lang="en-NZ" sz="6000" b="0" i="1" smtClean="0">
                            <a:latin typeface="Cambria Math"/>
                          </a:rPr>
                          <m:t>⁡(</m:t>
                        </m:r>
                        <m:r>
                          <a:rPr lang="en-NZ" sz="6000" b="0" i="1" smtClean="0">
                            <a:latin typeface="Cambria Math"/>
                          </a:rPr>
                          <m:t>𝑥</m:t>
                        </m:r>
                        <m:r>
                          <a:rPr lang="en-NZ" sz="6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NZ" sz="6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083" y="369415"/>
                <a:ext cx="4433265" cy="1520031"/>
              </a:xfrm>
              <a:prstGeom prst="rect">
                <a:avLst/>
              </a:prstGeom>
              <a:blipFill rotWithShape="1">
                <a:blip r:embed="rId2"/>
                <a:stretch>
                  <a:fillRect l="-8082" b="-59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30483" y="2133401"/>
                <a:ext cx="5074466" cy="15200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NZ" sz="6000" dirty="0" smtClean="0"/>
                  <a:t>cosec(x)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NZ" sz="6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NZ" sz="6000" b="0" i="0" smtClean="0">
                            <a:latin typeface="Cambria Math"/>
                          </a:rPr>
                          <m:t>sin</m:t>
                        </m:r>
                        <m:r>
                          <a:rPr lang="en-NZ" sz="6000" b="0" i="1" smtClean="0">
                            <a:latin typeface="Cambria Math"/>
                          </a:rPr>
                          <m:t>⁡(</m:t>
                        </m:r>
                        <m:r>
                          <a:rPr lang="en-NZ" sz="6000" b="0" i="1" smtClean="0">
                            <a:latin typeface="Cambria Math"/>
                          </a:rPr>
                          <m:t>𝑥</m:t>
                        </m:r>
                        <m:r>
                          <a:rPr lang="en-NZ" sz="6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NZ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83" y="2133401"/>
                <a:ext cx="5074466" cy="1520031"/>
              </a:xfrm>
              <a:prstGeom prst="rect">
                <a:avLst/>
              </a:prstGeom>
              <a:blipFill rotWithShape="1">
                <a:blip r:embed="rId3"/>
                <a:stretch>
                  <a:fillRect l="-7194" b="-59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711" y="4077072"/>
                <a:ext cx="9067289" cy="201478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NZ" sz="6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NZ" sz="60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en-NZ" sz="6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NZ" sz="6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NZ" sz="6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NZ" sz="6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sz="6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NZ" sz="6000" b="0" i="0" smtClean="0">
                              <a:latin typeface="Cambria Math"/>
                            </a:rPr>
                            <m:t>tan</m:t>
                          </m:r>
                          <m:r>
                            <a:rPr lang="en-NZ" sz="60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NZ" sz="6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NZ" sz="6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NZ" sz="6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NZ" sz="6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NZ" sz="60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NZ" sz="60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NZ" sz="6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NZ" sz="6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NZ" sz="6000" b="0" i="0" smtClean="0">
                              <a:latin typeface="Cambria Math"/>
                            </a:rPr>
                            <m:t>sin</m:t>
                          </m:r>
                          <m:r>
                            <a:rPr lang="en-NZ" sz="60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NZ" sz="6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NZ" sz="6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NZ" sz="6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1" y="4077072"/>
                <a:ext cx="9067289" cy="20147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2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062" y="980728"/>
            <a:ext cx="8496944" cy="1400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8500" dirty="0" smtClean="0"/>
              <a:t>sin</a:t>
            </a:r>
            <a:r>
              <a:rPr lang="en-NZ" sz="8500" baseline="30000" dirty="0" smtClean="0"/>
              <a:t>2</a:t>
            </a:r>
            <a:r>
              <a:rPr lang="en-NZ" sz="8500" dirty="0" smtClean="0"/>
              <a:t>(x) + cos</a:t>
            </a:r>
            <a:r>
              <a:rPr lang="en-NZ" sz="8500" baseline="30000" dirty="0" smtClean="0"/>
              <a:t>2</a:t>
            </a:r>
            <a:r>
              <a:rPr lang="en-NZ" sz="8500" dirty="0" smtClean="0"/>
              <a:t>(x) ≡ 1</a:t>
            </a:r>
            <a:endParaRPr lang="en-NZ" sz="8500" dirty="0"/>
          </a:p>
        </p:txBody>
      </p:sp>
      <p:sp>
        <p:nvSpPr>
          <p:cNvPr id="5" name="TextBox 4"/>
          <p:cNvSpPr txBox="1"/>
          <p:nvPr/>
        </p:nvSpPr>
        <p:spPr>
          <a:xfrm>
            <a:off x="1184771" y="3079993"/>
            <a:ext cx="6768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000" dirty="0" smtClean="0"/>
              <a:t>if we divide each term by sin</a:t>
            </a:r>
            <a:r>
              <a:rPr lang="en-NZ" sz="3000" baseline="30000" dirty="0" smtClean="0"/>
              <a:t>2</a:t>
            </a:r>
            <a:r>
              <a:rPr lang="en-NZ" sz="3000" dirty="0" smtClean="0"/>
              <a:t>(x) we get</a:t>
            </a:r>
            <a:endParaRPr lang="en-NZ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014210" y="4581128"/>
            <a:ext cx="7109874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1 + cot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≡ cosec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41504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9537" y="2579759"/>
            <a:ext cx="5619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000" dirty="0" smtClean="0"/>
              <a:t>can be cleverly rearranged to give</a:t>
            </a:r>
            <a:endParaRPr lang="en-NZ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884339" y="692696"/>
            <a:ext cx="7109874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1 + cot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≡ cosec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</a:t>
            </a:r>
            <a:endParaRPr lang="en-NZ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789040"/>
            <a:ext cx="7109874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cot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≡ cosec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- 1 </a:t>
            </a:r>
            <a:endParaRPr lang="en-NZ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884339" y="5301208"/>
            <a:ext cx="7109874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cosec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- cot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≡ 1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33099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94974"/>
            <a:ext cx="9036496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8000" dirty="0" smtClean="0"/>
              <a:t>1 + cot</a:t>
            </a:r>
            <a:r>
              <a:rPr lang="en-NZ" sz="8000" baseline="30000" dirty="0" smtClean="0"/>
              <a:t>2</a:t>
            </a:r>
            <a:r>
              <a:rPr lang="en-NZ" sz="8000" dirty="0" smtClean="0"/>
              <a:t>(x) ≡ cosec</a:t>
            </a:r>
            <a:r>
              <a:rPr lang="en-NZ" sz="8000" baseline="30000" dirty="0" smtClean="0"/>
              <a:t>2</a:t>
            </a:r>
            <a:r>
              <a:rPr lang="en-NZ" sz="8000" dirty="0" smtClean="0"/>
              <a:t>(x) </a:t>
            </a:r>
            <a:endParaRPr lang="en-NZ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143949" y="2348879"/>
            <a:ext cx="8877200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8000" dirty="0" smtClean="0"/>
              <a:t>cot</a:t>
            </a:r>
            <a:r>
              <a:rPr lang="en-NZ" sz="8000" baseline="30000" dirty="0" smtClean="0"/>
              <a:t>2</a:t>
            </a:r>
            <a:r>
              <a:rPr lang="en-NZ" sz="8000" dirty="0" smtClean="0"/>
              <a:t>(x) ≡ cosec</a:t>
            </a:r>
            <a:r>
              <a:rPr lang="en-NZ" sz="8000" baseline="30000" dirty="0" smtClean="0"/>
              <a:t>2</a:t>
            </a:r>
            <a:r>
              <a:rPr lang="en-NZ" sz="8000" dirty="0" smtClean="0"/>
              <a:t>(x) - 1 </a:t>
            </a:r>
            <a:endParaRPr lang="en-NZ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143949" y="4005064"/>
            <a:ext cx="8892547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8000" dirty="0" smtClean="0"/>
              <a:t>cosec</a:t>
            </a:r>
            <a:r>
              <a:rPr lang="en-NZ" sz="8000" baseline="30000" dirty="0" smtClean="0"/>
              <a:t>2</a:t>
            </a:r>
            <a:r>
              <a:rPr lang="en-NZ" sz="8000" dirty="0" smtClean="0"/>
              <a:t>(x) - cot</a:t>
            </a:r>
            <a:r>
              <a:rPr lang="en-NZ" sz="8000" baseline="30000" dirty="0" smtClean="0"/>
              <a:t>2</a:t>
            </a:r>
            <a:r>
              <a:rPr lang="en-NZ" sz="8000" dirty="0" smtClean="0"/>
              <a:t>(x) ≡ 1</a:t>
            </a:r>
            <a:endParaRPr lang="en-NZ" sz="8000" dirty="0"/>
          </a:p>
        </p:txBody>
      </p:sp>
    </p:spTree>
    <p:extLst>
      <p:ext uri="{BB962C8B-B14F-4D97-AF65-F5344CB8AC3E}">
        <p14:creationId xmlns:p14="http://schemas.microsoft.com/office/powerpoint/2010/main" val="6896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062" y="980728"/>
            <a:ext cx="8496944" cy="1400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8500" dirty="0" smtClean="0"/>
              <a:t>sin</a:t>
            </a:r>
            <a:r>
              <a:rPr lang="en-NZ" sz="8500" baseline="30000" dirty="0" smtClean="0"/>
              <a:t>2</a:t>
            </a:r>
            <a:r>
              <a:rPr lang="en-NZ" sz="8500" dirty="0" smtClean="0"/>
              <a:t>(x) + cos</a:t>
            </a:r>
            <a:r>
              <a:rPr lang="en-NZ" sz="8500" baseline="30000" dirty="0" smtClean="0"/>
              <a:t>2</a:t>
            </a:r>
            <a:r>
              <a:rPr lang="en-NZ" sz="8500" dirty="0" smtClean="0"/>
              <a:t>(x) ≡ 1</a:t>
            </a:r>
            <a:endParaRPr lang="en-NZ" sz="8500" dirty="0"/>
          </a:p>
        </p:txBody>
      </p:sp>
      <p:sp>
        <p:nvSpPr>
          <p:cNvPr id="5" name="TextBox 4"/>
          <p:cNvSpPr txBox="1"/>
          <p:nvPr/>
        </p:nvSpPr>
        <p:spPr>
          <a:xfrm>
            <a:off x="1184771" y="3079993"/>
            <a:ext cx="6768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000" dirty="0" smtClean="0"/>
              <a:t>if we divide each term by cos</a:t>
            </a:r>
            <a:r>
              <a:rPr lang="en-NZ" sz="3000" baseline="30000" dirty="0" smtClean="0"/>
              <a:t>2</a:t>
            </a:r>
            <a:r>
              <a:rPr lang="en-NZ" sz="3000" dirty="0" smtClean="0"/>
              <a:t>(x) we get</a:t>
            </a:r>
            <a:endParaRPr lang="en-NZ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014210" y="4581128"/>
            <a:ext cx="7109874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6000" dirty="0" smtClean="0"/>
              <a:t>tan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+ 1 ≡ sec</a:t>
            </a:r>
            <a:r>
              <a:rPr lang="en-NZ" sz="6000" baseline="30000" dirty="0" smtClean="0"/>
              <a:t>2</a:t>
            </a:r>
            <a:r>
              <a:rPr lang="en-NZ" sz="6000" dirty="0" smtClean="0"/>
              <a:t>(x) </a:t>
            </a:r>
            <a:endParaRPr lang="en-NZ" sz="6000" dirty="0"/>
          </a:p>
        </p:txBody>
      </p:sp>
    </p:spTree>
    <p:extLst>
      <p:ext uri="{BB962C8B-B14F-4D97-AF65-F5344CB8AC3E}">
        <p14:creationId xmlns:p14="http://schemas.microsoft.com/office/powerpoint/2010/main" val="7132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773</Words>
  <Application>Microsoft Office PowerPoint</Application>
  <PresentationFormat>On-screen Show (4:3)</PresentationFormat>
  <Paragraphs>138</Paragraphs>
  <Slides>36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Trig Identities and Formulae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Reporoa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 Identities and Formulae</dc:title>
  <dc:creator>Pam Garnett</dc:creator>
  <cp:lastModifiedBy>Pam Garnett</cp:lastModifiedBy>
  <cp:revision>15</cp:revision>
  <dcterms:created xsi:type="dcterms:W3CDTF">2014-03-01T03:10:04Z</dcterms:created>
  <dcterms:modified xsi:type="dcterms:W3CDTF">2014-03-10T20:53:34Z</dcterms:modified>
</cp:coreProperties>
</file>