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4" r:id="rId9"/>
    <p:sldId id="268" r:id="rId10"/>
    <p:sldId id="26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99"/>
    <a:srgbClr val="F1ADEB"/>
    <a:srgbClr val="BBE0E3"/>
    <a:srgbClr val="BABEE4"/>
    <a:srgbClr val="A5A1FD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49" d="100"/>
          <a:sy n="49" d="100"/>
        </p:scale>
        <p:origin x="-10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9FE1-2D81-4981-8170-DFD15FB671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9319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40B6C-7EF3-4DC2-AEAE-E0CF807C3D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31705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BDEE0-387C-4603-81FD-698A30AE1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70666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EC55F8-6490-4840-9D25-A90A5C2BC2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544997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5F40-DE50-4548-8325-82C09FCB0A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86296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7CE6B-DE30-4DBE-9F51-A85AD4404C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13192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B73C-4DE9-41DF-BA78-64D754B72B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57470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FDE8-6C9A-4C99-ABD9-D7CEF493D1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32040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64B1-E502-4BDB-91CE-5643E9DC5F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44778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62A14-845A-4561-AB2B-950460536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10193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E4C0-90B2-4E47-8750-0AAE51538D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1810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C4EB-DA6D-4574-9D46-FFC502672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29054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67D4B-7020-45A0-A8B3-A0C7E09CCC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mic Sans MS" panose="030F0702030302020204" pitchFamily="66" charset="0"/>
              </a:rPr>
              <a:t>3.2 Linear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3 Credits</a:t>
            </a:r>
          </a:p>
          <a:p>
            <a:pPr eaLnBrk="1" hangingPunct="1"/>
            <a:r>
              <a:rPr lang="en-US" altLang="en-US" dirty="0" smtClean="0">
                <a:latin typeface="Comic Sans MS" panose="030F0702030302020204" pitchFamily="66" charset="0"/>
              </a:rPr>
              <a:t>AS 91574</a:t>
            </a:r>
          </a:p>
        </p:txBody>
      </p:sp>
    </p:spTree>
    <p:extLst>
      <p:ext uri="{BB962C8B-B14F-4D97-AF65-F5344CB8AC3E}">
        <p14:creationId xmlns:p14="http://schemas.microsoft.com/office/powerpoint/2010/main" val="35041091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090" y="528935"/>
            <a:ext cx="7220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Success Criteria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0424" y="19975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plot linear inequalities</a:t>
            </a:r>
          </a:p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</a:t>
            </a:r>
            <a:r>
              <a:rPr lang="en-NZ" dirty="0">
                <a:solidFill>
                  <a:prstClr val="black"/>
                </a:solidFill>
              </a:rPr>
              <a:t> </a:t>
            </a:r>
            <a:r>
              <a:rPr lang="en-NZ" dirty="0" smtClean="0">
                <a:solidFill>
                  <a:prstClr val="black"/>
                </a:solidFill>
              </a:rPr>
              <a:t>can find regions of intersection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755" y="3366655"/>
            <a:ext cx="749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7030A0"/>
                </a:solidFill>
              </a:rPr>
              <a:t>Delta 3.01 page 47</a:t>
            </a:r>
          </a:p>
          <a:p>
            <a:r>
              <a:rPr lang="en-NZ" b="1" dirty="0">
                <a:solidFill>
                  <a:srgbClr val="7030A0"/>
                </a:solidFill>
              </a:rPr>
              <a:t> </a:t>
            </a:r>
            <a:r>
              <a:rPr lang="en-NZ" b="1" dirty="0" smtClean="0">
                <a:solidFill>
                  <a:srgbClr val="7030A0"/>
                </a:solidFill>
              </a:rPr>
              <a:t>         3.02 page 48</a:t>
            </a:r>
            <a:endParaRPr lang="en-N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081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plot linear inequalities</a:t>
            </a:r>
          </a:p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</a:t>
            </a:r>
            <a:r>
              <a:rPr lang="en-NZ" dirty="0">
                <a:solidFill>
                  <a:prstClr val="black"/>
                </a:solidFill>
              </a:rPr>
              <a:t> </a:t>
            </a:r>
            <a:r>
              <a:rPr lang="en-NZ" dirty="0" smtClean="0">
                <a:solidFill>
                  <a:prstClr val="black"/>
                </a:solidFill>
              </a:rPr>
              <a:t>can find regions of intersection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35859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302" y="404664"/>
            <a:ext cx="598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Linear Programming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90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59038" y="233363"/>
            <a:ext cx="3816350" cy="46672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15000">
                <a:srgbClr val="C4D6EB"/>
              </a:gs>
              <a:gs pos="30001">
                <a:srgbClr val="85C2FF"/>
              </a:gs>
              <a:gs pos="50000">
                <a:srgbClr val="5E9EFF"/>
              </a:gs>
              <a:gs pos="70000">
                <a:srgbClr val="85C2FF"/>
              </a:gs>
              <a:gs pos="85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Inequalities and Regions</a:t>
            </a:r>
          </a:p>
        </p:txBody>
      </p:sp>
      <p:grpSp>
        <p:nvGrpSpPr>
          <p:cNvPr id="2710" name="Group 662"/>
          <p:cNvGrpSpPr>
            <a:grpSpLocks/>
          </p:cNvGrpSpPr>
          <p:nvPr/>
        </p:nvGrpSpPr>
        <p:grpSpPr bwMode="auto">
          <a:xfrm>
            <a:off x="639763" y="1201738"/>
            <a:ext cx="5170487" cy="5502275"/>
            <a:chOff x="405" y="731"/>
            <a:chExt cx="3257" cy="3466"/>
          </a:xfrm>
        </p:grpSpPr>
        <p:sp>
          <p:nvSpPr>
            <p:cNvPr id="2651" name="Text Box 603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2652" name="Text Box 604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2653" name="Text Box 605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654" name="Text Box 606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2691" name="Group 643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2576" name="Rectangle 528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77" name="Rectangle 529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78" name="Rectangle 530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79" name="Rectangle 531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0" name="Rectangle 532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1" name="Rectangle 533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2" name="Rectangle 534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3" name="Rectangle 535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6" name="Rectangle 538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7" name="Rectangle 539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8" name="Rectangle 540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9" name="Rectangle 541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0" name="Rectangle 542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1" name="Rectangle 543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2" name="Rectangle 544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3" name="Rectangle 545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5" name="Rectangle 547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6" name="Rectangle 548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7" name="Rectangle 549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8" name="Rectangle 550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99" name="Rectangle 551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0" name="Rectangle 552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1" name="Rectangle 553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2" name="Rectangle 554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4" name="Rectangle 556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5" name="Rectangle 557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6" name="Rectangle 558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7" name="Rectangle 559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8" name="Rectangle 560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09" name="Rectangle 561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0" name="Rectangle 562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1" name="Rectangle 563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3" name="Rectangle 565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4" name="Rectangle 566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5" name="Rectangle 567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6" name="Rectangle 568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7" name="Rectangle 569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8" name="Rectangle 570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9" name="Rectangle 571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0" name="Rectangle 572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2" name="Rectangle 574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3" name="Rectangle 575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4" name="Rectangle 576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5" name="Rectangle 577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6" name="Rectangle 578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7" name="Rectangle 579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8" name="Rectangle 580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29" name="Rectangle 581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1" name="Rectangle 583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2" name="Rectangle 584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3" name="Rectangle 585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4" name="Rectangle 586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5" name="Rectangle 587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6" name="Rectangle 588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7" name="Rectangle 589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38" name="Rectangle 590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0" name="Rectangle 592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1" name="Rectangle 593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2" name="Rectangle 594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3" name="Rectangle 595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4" name="Rectangle 596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5" name="Rectangle 597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6" name="Rectangle 598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7" name="Rectangle 599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9" name="Line 601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" name="Line 602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" name="Rectangle 607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56" name="Rectangle 608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57" name="Rectangle 609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58" name="Rectangle 610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59" name="Rectangle 611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0" name="Rectangle 612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1" name="Rectangle 613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2" name="Rectangle 614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3" name="Rectangle 615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4" name="Rectangle 616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5" name="Rectangle 617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6" name="Rectangle 618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7" name="Rectangle 619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8" name="Rectangle 620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9" name="Rectangle 621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70" name="Rectangle 622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1" name="Rectangle 633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2" name="Rectangle 634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3" name="Rectangle 635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4" name="Rectangle 636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5" name="Rectangle 637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6" name="Rectangle 638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7" name="Rectangle 639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8" name="Rectangle 640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89" name="Rectangle 641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90" name="Rectangle 642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702" name="Text Box 654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703" name="Text Box 655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704" name="Text Box 656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705" name="Text Box 657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706" name="Text Box 658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707" name="Text Box 659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708" name="Text Box 660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709" name="Text Box 661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2711" name="Text Box 663" descr="Parchment"/>
          <p:cNvSpPr txBox="1">
            <a:spLocks noChangeArrowheads="1"/>
          </p:cNvSpPr>
          <p:nvPr/>
        </p:nvSpPr>
        <p:spPr bwMode="auto">
          <a:xfrm>
            <a:off x="5524500" y="1143000"/>
            <a:ext cx="3162300" cy="711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+ 2y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≥ 6</a:t>
            </a:r>
          </a:p>
        </p:txBody>
      </p:sp>
      <p:sp>
        <p:nvSpPr>
          <p:cNvPr id="2712" name="Text Box 664"/>
          <p:cNvSpPr txBox="1">
            <a:spLocks noChangeArrowheads="1"/>
          </p:cNvSpPr>
          <p:nvPr/>
        </p:nvSpPr>
        <p:spPr bwMode="auto">
          <a:xfrm>
            <a:off x="5530850" y="2387600"/>
            <a:ext cx="33337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  Draw the boundary line equation x + 2y = 6.</a:t>
            </a:r>
          </a:p>
        </p:txBody>
      </p:sp>
      <p:sp>
        <p:nvSpPr>
          <p:cNvPr id="2745" name="Oval 697"/>
          <p:cNvSpPr>
            <a:spLocks noChangeArrowheads="1"/>
          </p:cNvSpPr>
          <p:nvPr/>
        </p:nvSpPr>
        <p:spPr bwMode="auto">
          <a:xfrm>
            <a:off x="2846388" y="2574925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746" name="Oval 698"/>
          <p:cNvSpPr>
            <a:spLocks noChangeArrowheads="1"/>
          </p:cNvSpPr>
          <p:nvPr/>
        </p:nvSpPr>
        <p:spPr bwMode="auto">
          <a:xfrm>
            <a:off x="1874838" y="2111375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747" name="Oval 699"/>
          <p:cNvSpPr>
            <a:spLocks noChangeArrowheads="1"/>
          </p:cNvSpPr>
          <p:nvPr/>
        </p:nvSpPr>
        <p:spPr bwMode="auto">
          <a:xfrm>
            <a:off x="3814763" y="3054350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748" name="Freeform 700"/>
          <p:cNvSpPr>
            <a:spLocks/>
          </p:cNvSpPr>
          <p:nvPr/>
        </p:nvSpPr>
        <p:spPr bwMode="auto">
          <a:xfrm>
            <a:off x="928688" y="1681163"/>
            <a:ext cx="4397375" cy="2127250"/>
          </a:xfrm>
          <a:custGeom>
            <a:avLst/>
            <a:gdLst>
              <a:gd name="T0" fmla="*/ 0 w 2914"/>
              <a:gd name="T1" fmla="*/ 0 h 1412"/>
              <a:gd name="T2" fmla="*/ 2914 w 2914"/>
              <a:gd name="T3" fmla="*/ 1412 h 14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14" h="1412">
                <a:moveTo>
                  <a:pt x="0" y="0"/>
                </a:moveTo>
                <a:lnTo>
                  <a:pt x="2914" y="14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749" name="Text Box 701"/>
          <p:cNvSpPr txBox="1">
            <a:spLocks noChangeArrowheads="1"/>
          </p:cNvSpPr>
          <p:nvPr/>
        </p:nvSpPr>
        <p:spPr bwMode="auto">
          <a:xfrm>
            <a:off x="5397500" y="4978400"/>
            <a:ext cx="3517900" cy="1625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.  Choose a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</a:rPr>
              <a:t>test point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 in one of the 2 regions to see whether or not it satisfies the inequality, then shade the required region.</a:t>
            </a:r>
          </a:p>
        </p:txBody>
      </p:sp>
      <p:grpSp>
        <p:nvGrpSpPr>
          <p:cNvPr id="2752" name="Group 704"/>
          <p:cNvGrpSpPr>
            <a:grpSpLocks/>
          </p:cNvGrpSpPr>
          <p:nvPr/>
        </p:nvGrpSpPr>
        <p:grpSpPr bwMode="auto">
          <a:xfrm>
            <a:off x="3768725" y="1774825"/>
            <a:ext cx="819150" cy="438150"/>
            <a:chOff x="2376" y="1092"/>
            <a:chExt cx="516" cy="276"/>
          </a:xfrm>
        </p:grpSpPr>
        <p:sp>
          <p:nvSpPr>
            <p:cNvPr id="2750" name="Oval 702"/>
            <p:cNvSpPr>
              <a:spLocks noChangeArrowheads="1"/>
            </p:cNvSpPr>
            <p:nvPr/>
          </p:nvSpPr>
          <p:spPr bwMode="auto">
            <a:xfrm>
              <a:off x="2399" y="1296"/>
              <a:ext cx="72" cy="72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751" name="Text Box 703"/>
            <p:cNvSpPr txBox="1">
              <a:spLocks noChangeArrowheads="1"/>
            </p:cNvSpPr>
            <p:nvPr/>
          </p:nvSpPr>
          <p:spPr bwMode="auto">
            <a:xfrm>
              <a:off x="2376" y="109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(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2</a:t>
              </a:r>
              <a:r>
                <a:rPr lang="en-GB" altLang="en-US">
                  <a:latin typeface="Comic Sans MS" pitchFamily="66" charset="0"/>
                </a:rPr>
                <a:t>,</a:t>
              </a:r>
              <a:r>
                <a:rPr lang="en-GB" altLang="en-US">
                  <a:solidFill>
                    <a:srgbClr val="FF3399"/>
                  </a:solidFill>
                  <a:latin typeface="Comic Sans MS" pitchFamily="66" charset="0"/>
                </a:rPr>
                <a:t>4</a:t>
              </a:r>
              <a:r>
                <a:rPr lang="en-GB" altLang="en-US">
                  <a:latin typeface="Comic Sans MS" pitchFamily="66" charset="0"/>
                </a:rPr>
                <a:t>)</a:t>
              </a:r>
            </a:p>
          </p:txBody>
        </p:sp>
      </p:grpSp>
      <p:sp>
        <p:nvSpPr>
          <p:cNvPr id="2753" name="Text Box 705"/>
          <p:cNvSpPr txBox="1">
            <a:spLocks noChangeArrowheads="1"/>
          </p:cNvSpPr>
          <p:nvPr/>
        </p:nvSpPr>
        <p:spPr bwMode="auto">
          <a:xfrm>
            <a:off x="6229350" y="198120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66FF"/>
                </a:solidFill>
              </a:rPr>
              <a:t>2</a:t>
            </a:r>
            <a:r>
              <a:rPr lang="en-GB" altLang="en-US"/>
              <a:t> + 2 x </a:t>
            </a:r>
            <a:r>
              <a:rPr lang="en-GB" altLang="en-US">
                <a:solidFill>
                  <a:srgbClr val="FF3399"/>
                </a:solidFill>
              </a:rPr>
              <a:t>4</a:t>
            </a:r>
            <a:r>
              <a:rPr lang="en-GB" altLang="en-US"/>
              <a:t> = 10  ≥  6 </a:t>
            </a:r>
            <a:r>
              <a:rPr lang="en-GB" altLang="en-US">
                <a:sym typeface="Wingdings" pitchFamily="2" charset="2"/>
              </a:rPr>
              <a:t></a:t>
            </a:r>
          </a:p>
        </p:txBody>
      </p:sp>
      <p:sp>
        <p:nvSpPr>
          <p:cNvPr id="2756" name="Freeform 708"/>
          <p:cNvSpPr>
            <a:spLocks/>
          </p:cNvSpPr>
          <p:nvPr/>
        </p:nvSpPr>
        <p:spPr bwMode="auto">
          <a:xfrm>
            <a:off x="962025" y="1679575"/>
            <a:ext cx="4368800" cy="2133600"/>
          </a:xfrm>
          <a:custGeom>
            <a:avLst/>
            <a:gdLst>
              <a:gd name="T0" fmla="*/ 2752 w 2752"/>
              <a:gd name="T1" fmla="*/ 1344 h 1344"/>
              <a:gd name="T2" fmla="*/ 0 w 2752"/>
              <a:gd name="T3" fmla="*/ 0 h 1344"/>
              <a:gd name="T4" fmla="*/ 2744 w 2752"/>
              <a:gd name="T5" fmla="*/ 0 h 1344"/>
              <a:gd name="T6" fmla="*/ 2752 w 2752"/>
              <a:gd name="T7" fmla="*/ 1344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2" h="1344">
                <a:moveTo>
                  <a:pt x="2752" y="1344"/>
                </a:moveTo>
                <a:lnTo>
                  <a:pt x="0" y="0"/>
                </a:lnTo>
                <a:lnTo>
                  <a:pt x="2744" y="0"/>
                </a:lnTo>
                <a:lnTo>
                  <a:pt x="2752" y="1344"/>
                </a:lnTo>
                <a:close/>
              </a:path>
            </a:pathLst>
          </a:custGeom>
          <a:solidFill>
            <a:srgbClr val="BBE0E3">
              <a:alpha val="4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2760" name="Group 712"/>
          <p:cNvGrpSpPr>
            <a:grpSpLocks/>
          </p:cNvGrpSpPr>
          <p:nvPr/>
        </p:nvGrpSpPr>
        <p:grpSpPr bwMode="auto">
          <a:xfrm>
            <a:off x="269875" y="2098675"/>
            <a:ext cx="2070100" cy="1592263"/>
            <a:chOff x="172" y="1296"/>
            <a:chExt cx="1304" cy="1003"/>
          </a:xfrm>
        </p:grpSpPr>
        <p:sp>
          <p:nvSpPr>
            <p:cNvPr id="2758" name="Line 710"/>
            <p:cNvSpPr>
              <a:spLocks noChangeShapeType="1"/>
            </p:cNvSpPr>
            <p:nvPr/>
          </p:nvSpPr>
          <p:spPr bwMode="auto">
            <a:xfrm flipV="1">
              <a:off x="760" y="1296"/>
              <a:ext cx="348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59" name="Text Box 711"/>
            <p:cNvSpPr txBox="1">
              <a:spLocks noChangeArrowheads="1"/>
            </p:cNvSpPr>
            <p:nvPr/>
          </p:nvSpPr>
          <p:spPr bwMode="auto">
            <a:xfrm>
              <a:off x="172" y="1716"/>
              <a:ext cx="130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 b="1">
                  <a:latin typeface="Comic Sans MS" pitchFamily="66" charset="0"/>
                </a:rPr>
                <a:t>solid</a:t>
              </a:r>
              <a:r>
                <a:rPr lang="en-GB" altLang="en-US">
                  <a:latin typeface="Comic Sans MS" pitchFamily="66" charset="0"/>
                </a:rPr>
                <a:t> if inequality is either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≤</a:t>
              </a:r>
              <a:r>
                <a:rPr lang="en-GB" altLang="en-US">
                  <a:latin typeface="Comic Sans MS" pitchFamily="66" charset="0"/>
                  <a:cs typeface="Arial" charset="0"/>
                </a:rPr>
                <a:t> or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≥</a:t>
              </a:r>
              <a:endParaRPr lang="en-GB" altLang="en-US">
                <a:solidFill>
                  <a:srgbClr val="3366FF"/>
                </a:solidFill>
                <a:latin typeface="Comic Sans MS" pitchFamily="66" charset="0"/>
                <a:cs typeface="Arial" charset="0"/>
                <a:sym typeface="Symbol" pitchFamily="18" charset="2"/>
              </a:endParaRPr>
            </a:p>
          </p:txBody>
        </p:sp>
      </p:grpSp>
      <p:sp>
        <p:nvSpPr>
          <p:cNvPr id="2761" name="Text Box 713"/>
          <p:cNvSpPr txBox="1">
            <a:spLocks noChangeArrowheads="1"/>
          </p:cNvSpPr>
          <p:nvPr/>
        </p:nvSpPr>
        <p:spPr bwMode="auto">
          <a:xfrm>
            <a:off x="5543550" y="3155950"/>
            <a:ext cx="33337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  <a:cs typeface="Arial" charset="0"/>
              </a:rPr>
              <a:t>x + 2y = 6 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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y = -½x + 3 </a:t>
            </a:r>
          </a:p>
        </p:txBody>
      </p:sp>
      <p:sp>
        <p:nvSpPr>
          <p:cNvPr id="2762" name="Text Box 714"/>
          <p:cNvSpPr txBox="1">
            <a:spLocks noChangeArrowheads="1"/>
          </p:cNvSpPr>
          <p:nvPr/>
        </p:nvSpPr>
        <p:spPr bwMode="auto">
          <a:xfrm>
            <a:off x="228600" y="876300"/>
            <a:ext cx="5143500" cy="4064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Finding the region for a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single</a:t>
            </a:r>
            <a:r>
              <a:rPr lang="en-GB" altLang="en-US" sz="2000">
                <a:latin typeface="Comic Sans MS" pitchFamily="66" charset="0"/>
              </a:rPr>
              <a:t> inequality</a:t>
            </a:r>
          </a:p>
        </p:txBody>
      </p:sp>
      <p:sp>
        <p:nvSpPr>
          <p:cNvPr id="2763" name="Text Box 715"/>
          <p:cNvSpPr txBox="1">
            <a:spLocks noChangeArrowheads="1"/>
          </p:cNvSpPr>
          <p:nvPr/>
        </p:nvSpPr>
        <p:spPr bwMode="auto">
          <a:xfrm>
            <a:off x="5616575" y="3781425"/>
            <a:ext cx="33845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y 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intercept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3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, gradient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–½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2764" name="Rectangle 7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27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2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2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80"/>
                                        <p:tgtEl>
                                          <p:spTgt spid="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711" grpId="0" animBg="1"/>
      <p:bldP spid="2712" grpId="0" animBg="1"/>
      <p:bldP spid="2745" grpId="0" animBg="1"/>
      <p:bldP spid="2746" grpId="0" animBg="1"/>
      <p:bldP spid="2747" grpId="0" animBg="1"/>
      <p:bldP spid="2748" grpId="0" animBg="1"/>
      <p:bldP spid="2749" grpId="0" animBg="1"/>
      <p:bldP spid="2753" grpId="0" build="p"/>
      <p:bldP spid="2756" grpId="0" animBg="1"/>
      <p:bldP spid="2761" grpId="0" build="p" animBg="1"/>
      <p:bldP spid="2762" grpId="0" animBg="1"/>
      <p:bldP spid="276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3" name="Group 161"/>
          <p:cNvGrpSpPr>
            <a:grpSpLocks/>
          </p:cNvGrpSpPr>
          <p:nvPr/>
        </p:nvGrpSpPr>
        <p:grpSpPr bwMode="auto">
          <a:xfrm>
            <a:off x="642938" y="1160463"/>
            <a:ext cx="5170487" cy="5502275"/>
            <a:chOff x="405" y="731"/>
            <a:chExt cx="3257" cy="3466"/>
          </a:xfrm>
        </p:grpSpPr>
        <p:sp>
          <p:nvSpPr>
            <p:cNvPr id="3234" name="Text Box 162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3235" name="Text Box 163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3236" name="Text Box 164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3237" name="Text Box 165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3238" name="Group 166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3239" name="Rectangle 167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0" name="Rectangle 168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1" name="Rectangle 169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2" name="Rectangle 170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3" name="Rectangle 171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4" name="Rectangle 172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5" name="Rectangle 173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6" name="Rectangle 174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7" name="Rectangle 175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8" name="Rectangle 176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49" name="Rectangle 177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0" name="Rectangle 178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1" name="Rectangle 179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2" name="Rectangle 180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3" name="Rectangle 181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4" name="Rectangle 182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5" name="Rectangle 183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6" name="Rectangle 184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7" name="Rectangle 185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8" name="Rectangle 186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59" name="Rectangle 187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0" name="Rectangle 188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1" name="Rectangle 189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2" name="Rectangle 190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3" name="Rectangle 191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4" name="Rectangle 192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5" name="Rectangle 193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6" name="Rectangle 194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7" name="Rectangle 195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8" name="Rectangle 196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69" name="Rectangle 197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0" name="Rectangle 198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1" name="Rectangle 199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2" name="Rectangle 200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3" name="Rectangle 201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4" name="Rectangle 202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5" name="Rectangle 203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6" name="Rectangle 204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7" name="Rectangle 205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8" name="Rectangle 206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79" name="Rectangle 207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0" name="Rectangle 208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1" name="Rectangle 209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2" name="Rectangle 210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3" name="Rectangle 211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4" name="Rectangle 212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5" name="Rectangle 213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6" name="Rectangle 214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7" name="Rectangle 215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8" name="Rectangle 216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89" name="Rectangle 217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0" name="Rectangle 218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1" name="Rectangle 219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2" name="Rectangle 220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3" name="Rectangle 221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4" name="Rectangle 222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5" name="Rectangle 223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6" name="Rectangle 224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7" name="Rectangle 225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8" name="Rectangle 226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299" name="Rectangle 227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0" name="Rectangle 228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1" name="Rectangle 229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2" name="Rectangle 230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3" name="Line 231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4" name="Line 232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5" name="Rectangle 233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6" name="Rectangle 234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7" name="Rectangle 235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8" name="Rectangle 236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09" name="Rectangle 237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0" name="Rectangle 238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1" name="Rectangle 239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2" name="Rectangle 240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3" name="Rectangle 241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4" name="Rectangle 242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5" name="Rectangle 243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6" name="Rectangle 244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7" name="Rectangle 245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8" name="Rectangle 246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19" name="Rectangle 247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0" name="Rectangle 248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1" name="Rectangle 249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2" name="Rectangle 250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3" name="Rectangle 251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4" name="Rectangle 252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5" name="Rectangle 253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6" name="Rectangle 254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7" name="Rectangle 255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8" name="Rectangle 256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29" name="Rectangle 257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30" name="Rectangle 258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3331" name="Text Box 259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332" name="Text Box 260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333" name="Text Box 261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3334" name="Text Box 262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335" name="Text Box 263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3336" name="Text Box 264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3337" name="Text Box 265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3338" name="Text Box 266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3339" name="Text Box 267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3340" name="Text Box 268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341" name="Text Box 269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342" name="Text Box 270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3343" name="Text Box 271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344" name="Text Box 272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3345" name="Text Box 273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3346" name="Text Box 274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3347" name="Text Box 275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3348" name="Text Box 276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3349" name="Text Box 277" descr="Parchment"/>
          <p:cNvSpPr txBox="1">
            <a:spLocks noChangeArrowheads="1"/>
          </p:cNvSpPr>
          <p:nvPr/>
        </p:nvSpPr>
        <p:spPr bwMode="auto">
          <a:xfrm>
            <a:off x="5524500" y="1143000"/>
            <a:ext cx="3162300" cy="711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2x - y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&lt; -1</a:t>
            </a:r>
          </a:p>
        </p:txBody>
      </p:sp>
      <p:sp>
        <p:nvSpPr>
          <p:cNvPr id="3350" name="Text Box 278"/>
          <p:cNvSpPr txBox="1">
            <a:spLocks noChangeArrowheads="1"/>
          </p:cNvSpPr>
          <p:nvPr/>
        </p:nvSpPr>
        <p:spPr bwMode="auto">
          <a:xfrm>
            <a:off x="5530850" y="2387600"/>
            <a:ext cx="33337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  Draw the boundary line equation 2x - y = -1</a:t>
            </a:r>
          </a:p>
        </p:txBody>
      </p:sp>
      <p:sp>
        <p:nvSpPr>
          <p:cNvPr id="3375" name="Oval 303"/>
          <p:cNvSpPr>
            <a:spLocks noChangeArrowheads="1"/>
          </p:cNvSpPr>
          <p:nvPr/>
        </p:nvSpPr>
        <p:spPr bwMode="auto">
          <a:xfrm>
            <a:off x="2841625" y="3479800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76" name="Oval 304"/>
          <p:cNvSpPr>
            <a:spLocks noChangeArrowheads="1"/>
          </p:cNvSpPr>
          <p:nvPr/>
        </p:nvSpPr>
        <p:spPr bwMode="auto">
          <a:xfrm>
            <a:off x="3330575" y="2536825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77" name="Oval 305"/>
          <p:cNvSpPr>
            <a:spLocks noChangeArrowheads="1"/>
          </p:cNvSpPr>
          <p:nvPr/>
        </p:nvSpPr>
        <p:spPr bwMode="auto">
          <a:xfrm>
            <a:off x="3816350" y="1587500"/>
            <a:ext cx="114300" cy="1143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78" name="Freeform 306"/>
          <p:cNvSpPr>
            <a:spLocks/>
          </p:cNvSpPr>
          <p:nvPr/>
        </p:nvSpPr>
        <p:spPr bwMode="auto">
          <a:xfrm>
            <a:off x="1438275" y="1652588"/>
            <a:ext cx="2428875" cy="4703762"/>
          </a:xfrm>
          <a:custGeom>
            <a:avLst/>
            <a:gdLst>
              <a:gd name="T0" fmla="*/ 0 w 1530"/>
              <a:gd name="T1" fmla="*/ 2963 h 2963"/>
              <a:gd name="T2" fmla="*/ 1530 w 1530"/>
              <a:gd name="T3" fmla="*/ 0 h 29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0" h="2963">
                <a:moveTo>
                  <a:pt x="0" y="2963"/>
                </a:moveTo>
                <a:lnTo>
                  <a:pt x="153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379" name="Text Box 307"/>
          <p:cNvSpPr txBox="1">
            <a:spLocks noChangeArrowheads="1"/>
          </p:cNvSpPr>
          <p:nvPr/>
        </p:nvSpPr>
        <p:spPr bwMode="auto">
          <a:xfrm>
            <a:off x="5397500" y="4978400"/>
            <a:ext cx="3517900" cy="1625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.  Choose a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</a:rPr>
              <a:t>test point</a:t>
            </a:r>
            <a:r>
              <a:rPr lang="en-GB" altLang="en-US" sz="2000">
                <a:latin typeface="Comic Sans MS" pitchFamily="66" charset="0"/>
                <a:cs typeface="Arial" charset="0"/>
              </a:rPr>
              <a:t> in one of the 2 regions to see whether or not it satisfies the inequality then shade the required region.</a:t>
            </a:r>
          </a:p>
        </p:txBody>
      </p:sp>
      <p:grpSp>
        <p:nvGrpSpPr>
          <p:cNvPr id="3380" name="Group 308"/>
          <p:cNvGrpSpPr>
            <a:grpSpLocks/>
          </p:cNvGrpSpPr>
          <p:nvPr/>
        </p:nvGrpSpPr>
        <p:grpSpPr bwMode="auto">
          <a:xfrm>
            <a:off x="4257675" y="3152775"/>
            <a:ext cx="819150" cy="438150"/>
            <a:chOff x="2376" y="1092"/>
            <a:chExt cx="516" cy="276"/>
          </a:xfrm>
        </p:grpSpPr>
        <p:sp>
          <p:nvSpPr>
            <p:cNvPr id="3381" name="Oval 309"/>
            <p:cNvSpPr>
              <a:spLocks noChangeArrowheads="1"/>
            </p:cNvSpPr>
            <p:nvPr/>
          </p:nvSpPr>
          <p:spPr bwMode="auto">
            <a:xfrm>
              <a:off x="2399" y="1296"/>
              <a:ext cx="72" cy="72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2" name="Text Box 310"/>
            <p:cNvSpPr txBox="1">
              <a:spLocks noChangeArrowheads="1"/>
            </p:cNvSpPr>
            <p:nvPr/>
          </p:nvSpPr>
          <p:spPr bwMode="auto">
            <a:xfrm>
              <a:off x="2376" y="109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(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3</a:t>
              </a:r>
              <a:r>
                <a:rPr lang="en-GB" altLang="en-US">
                  <a:latin typeface="Comic Sans MS" pitchFamily="66" charset="0"/>
                </a:rPr>
                <a:t>,</a:t>
              </a:r>
              <a:r>
                <a:rPr lang="en-GB" altLang="en-US">
                  <a:solidFill>
                    <a:srgbClr val="FF3399"/>
                  </a:solidFill>
                  <a:latin typeface="Comic Sans MS" pitchFamily="66" charset="0"/>
                </a:rPr>
                <a:t>1</a:t>
              </a:r>
              <a:r>
                <a:rPr lang="en-GB" altLang="en-US">
                  <a:latin typeface="Comic Sans MS" pitchFamily="66" charset="0"/>
                </a:rPr>
                <a:t>)</a:t>
              </a:r>
            </a:p>
          </p:txBody>
        </p:sp>
      </p:grpSp>
      <p:sp>
        <p:nvSpPr>
          <p:cNvPr id="3383" name="Text Box 311"/>
          <p:cNvSpPr txBox="1">
            <a:spLocks noChangeArrowheads="1"/>
          </p:cNvSpPr>
          <p:nvPr/>
        </p:nvSpPr>
        <p:spPr bwMode="auto">
          <a:xfrm>
            <a:off x="6229350" y="1981200"/>
            <a:ext cx="238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x </a:t>
            </a:r>
            <a:r>
              <a:rPr lang="en-GB" altLang="en-US">
                <a:solidFill>
                  <a:srgbClr val="3366FF"/>
                </a:solidFill>
              </a:rPr>
              <a:t>3</a:t>
            </a:r>
            <a:r>
              <a:rPr lang="en-GB" altLang="en-US"/>
              <a:t> - </a:t>
            </a:r>
            <a:r>
              <a:rPr lang="en-GB" altLang="en-US">
                <a:solidFill>
                  <a:srgbClr val="FF3399"/>
                </a:solidFill>
              </a:rPr>
              <a:t>1</a:t>
            </a:r>
            <a:r>
              <a:rPr lang="en-GB" altLang="en-US"/>
              <a:t> = 5  &gt;  -1 </a:t>
            </a:r>
            <a:r>
              <a:rPr lang="en-GB" altLang="en-US" sz="2000">
                <a:solidFill>
                  <a:srgbClr val="FF3399"/>
                </a:solidFill>
                <a:sym typeface="Wingdings" pitchFamily="2" charset="2"/>
              </a:rPr>
              <a:t></a:t>
            </a:r>
          </a:p>
        </p:txBody>
      </p:sp>
      <p:sp>
        <p:nvSpPr>
          <p:cNvPr id="3388" name="Text Box 316"/>
          <p:cNvSpPr txBox="1">
            <a:spLocks noChangeArrowheads="1"/>
          </p:cNvSpPr>
          <p:nvPr/>
        </p:nvSpPr>
        <p:spPr bwMode="auto">
          <a:xfrm>
            <a:off x="5543550" y="3155950"/>
            <a:ext cx="33337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  <a:cs typeface="Arial" charset="0"/>
              </a:rPr>
              <a:t>2x - y = -1 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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y = 2x + 1 </a:t>
            </a:r>
          </a:p>
        </p:txBody>
      </p:sp>
      <p:grpSp>
        <p:nvGrpSpPr>
          <p:cNvPr id="3390" name="Group 318"/>
          <p:cNvGrpSpPr>
            <a:grpSpLocks/>
          </p:cNvGrpSpPr>
          <p:nvPr/>
        </p:nvGrpSpPr>
        <p:grpSpPr bwMode="auto">
          <a:xfrm>
            <a:off x="234950" y="2647950"/>
            <a:ext cx="2451100" cy="1200150"/>
            <a:chOff x="148" y="1668"/>
            <a:chExt cx="1544" cy="756"/>
          </a:xfrm>
        </p:grpSpPr>
        <p:sp>
          <p:nvSpPr>
            <p:cNvPr id="3387" name="Text Box 315"/>
            <p:cNvSpPr txBox="1">
              <a:spLocks noChangeArrowheads="1"/>
            </p:cNvSpPr>
            <p:nvPr/>
          </p:nvSpPr>
          <p:spPr bwMode="auto">
            <a:xfrm>
              <a:off x="148" y="1668"/>
              <a:ext cx="142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dotted</a:t>
              </a:r>
              <a:r>
                <a:rPr lang="en-GB" altLang="en-US">
                  <a:latin typeface="Comic Sans MS" pitchFamily="66" charset="0"/>
                </a:rPr>
                <a:t> if inequality is either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&lt;</a:t>
              </a:r>
              <a:r>
                <a:rPr lang="en-GB" altLang="en-US">
                  <a:latin typeface="Comic Sans MS" pitchFamily="66" charset="0"/>
                  <a:cs typeface="Arial" charset="0"/>
                </a:rPr>
                <a:t> or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&gt;</a:t>
              </a:r>
              <a:endParaRPr lang="en-GB" altLang="en-US">
                <a:solidFill>
                  <a:srgbClr val="3366FF"/>
                </a:solidFill>
                <a:latin typeface="Comic Sans MS" pitchFamily="66" charset="0"/>
                <a:cs typeface="Arial" charset="0"/>
                <a:sym typeface="Symbol" pitchFamily="18" charset="2"/>
              </a:endParaRPr>
            </a:p>
          </p:txBody>
        </p:sp>
        <p:sp>
          <p:nvSpPr>
            <p:cNvPr id="3389" name="Line 317"/>
            <p:cNvSpPr>
              <a:spLocks noChangeShapeType="1"/>
            </p:cNvSpPr>
            <p:nvPr/>
          </p:nvSpPr>
          <p:spPr bwMode="auto">
            <a:xfrm>
              <a:off x="1356" y="2172"/>
              <a:ext cx="336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392" name="Freeform 320"/>
          <p:cNvSpPr>
            <a:spLocks/>
          </p:cNvSpPr>
          <p:nvPr/>
        </p:nvSpPr>
        <p:spPr bwMode="auto">
          <a:xfrm>
            <a:off x="942975" y="1639888"/>
            <a:ext cx="2917825" cy="4718050"/>
          </a:xfrm>
          <a:custGeom>
            <a:avLst/>
            <a:gdLst>
              <a:gd name="T0" fmla="*/ 311 w 1838"/>
              <a:gd name="T1" fmla="*/ 2962 h 2972"/>
              <a:gd name="T2" fmla="*/ 1838 w 1838"/>
              <a:gd name="T3" fmla="*/ 9 h 2972"/>
              <a:gd name="T4" fmla="*/ 0 w 1838"/>
              <a:gd name="T5" fmla="*/ 0 h 2972"/>
              <a:gd name="T6" fmla="*/ 0 w 1838"/>
              <a:gd name="T7" fmla="*/ 2972 h 2972"/>
              <a:gd name="T8" fmla="*/ 311 w 1838"/>
              <a:gd name="T9" fmla="*/ 2962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8" h="2972">
                <a:moveTo>
                  <a:pt x="311" y="2962"/>
                </a:moveTo>
                <a:lnTo>
                  <a:pt x="1838" y="9"/>
                </a:lnTo>
                <a:lnTo>
                  <a:pt x="0" y="0"/>
                </a:lnTo>
                <a:lnTo>
                  <a:pt x="0" y="2972"/>
                </a:lnTo>
                <a:lnTo>
                  <a:pt x="311" y="2962"/>
                </a:lnTo>
                <a:close/>
              </a:path>
            </a:pathLst>
          </a:custGeom>
          <a:solidFill>
            <a:srgbClr val="BBE0E3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3395" name="Group 323"/>
          <p:cNvGrpSpPr>
            <a:grpSpLocks/>
          </p:cNvGrpSpPr>
          <p:nvPr/>
        </p:nvGrpSpPr>
        <p:grpSpPr bwMode="auto">
          <a:xfrm>
            <a:off x="228600" y="233363"/>
            <a:ext cx="6046788" cy="1049337"/>
            <a:chOff x="144" y="147"/>
            <a:chExt cx="3809" cy="661"/>
          </a:xfrm>
        </p:grpSpPr>
        <p:sp>
          <p:nvSpPr>
            <p:cNvPr id="3393" name="Text Box 321"/>
            <p:cNvSpPr txBox="1">
              <a:spLocks noChangeArrowheads="1"/>
            </p:cNvSpPr>
            <p:nvPr/>
          </p:nvSpPr>
          <p:spPr bwMode="auto">
            <a:xfrm>
              <a:off x="1549" y="147"/>
              <a:ext cx="2404" cy="2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15000">
                  <a:srgbClr val="C4D6EB"/>
                </a:gs>
                <a:gs pos="30001">
                  <a:srgbClr val="85C2FF"/>
                </a:gs>
                <a:gs pos="50000">
                  <a:srgbClr val="5E9EFF"/>
                </a:gs>
                <a:gs pos="70000">
                  <a:srgbClr val="85C2FF"/>
                </a:gs>
                <a:gs pos="85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itchFamily="66" charset="0"/>
                </a:rPr>
                <a:t>Inequalities and Regions</a:t>
              </a:r>
            </a:p>
          </p:txBody>
        </p:sp>
        <p:sp>
          <p:nvSpPr>
            <p:cNvPr id="3394" name="Text Box 322"/>
            <p:cNvSpPr txBox="1">
              <a:spLocks noChangeArrowheads="1"/>
            </p:cNvSpPr>
            <p:nvPr/>
          </p:nvSpPr>
          <p:spPr bwMode="auto">
            <a:xfrm>
              <a:off x="144" y="552"/>
              <a:ext cx="3240" cy="256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20000">
                  <a:srgbClr val="85C2FF"/>
                </a:gs>
                <a:gs pos="35000">
                  <a:srgbClr val="C4D6EB"/>
                </a:gs>
                <a:gs pos="50000">
                  <a:srgbClr val="FFEBFA"/>
                </a:gs>
                <a:gs pos="65000">
                  <a:srgbClr val="C4D6EB"/>
                </a:gs>
                <a:gs pos="80001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Finding the region for a </a:t>
              </a:r>
              <a:r>
                <a:rPr lang="en-GB" altLang="en-US" sz="2000">
                  <a:solidFill>
                    <a:srgbClr val="FF3399"/>
                  </a:solidFill>
                  <a:latin typeface="Comic Sans MS" pitchFamily="66" charset="0"/>
                </a:rPr>
                <a:t>single</a:t>
              </a:r>
              <a:r>
                <a:rPr lang="en-GB" altLang="en-US" sz="2000">
                  <a:latin typeface="Comic Sans MS" pitchFamily="66" charset="0"/>
                </a:rPr>
                <a:t> Inequality</a:t>
              </a:r>
            </a:p>
          </p:txBody>
        </p:sp>
      </p:grpSp>
      <p:sp>
        <p:nvSpPr>
          <p:cNvPr id="3396" name="Text Box 324"/>
          <p:cNvSpPr txBox="1">
            <a:spLocks noChangeArrowheads="1"/>
          </p:cNvSpPr>
          <p:nvPr/>
        </p:nvSpPr>
        <p:spPr bwMode="auto">
          <a:xfrm>
            <a:off x="5616575" y="3781425"/>
            <a:ext cx="33845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y 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intercept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1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, gradient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2</a:t>
            </a:r>
            <a:r>
              <a:rPr lang="en-GB" altLang="en-US" sz="2000"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3397" name="Rectangle 3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3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3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3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80"/>
                                        <p:tgtEl>
                                          <p:spTgt spid="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9" grpId="0" animBg="1"/>
      <p:bldP spid="3350" grpId="0" animBg="1"/>
      <p:bldP spid="3375" grpId="0" animBg="1"/>
      <p:bldP spid="3376" grpId="0" animBg="1"/>
      <p:bldP spid="3377" grpId="0" animBg="1"/>
      <p:bldP spid="3378" grpId="0" animBg="1"/>
      <p:bldP spid="3379" grpId="0" animBg="1"/>
      <p:bldP spid="3383" grpId="0" build="p"/>
      <p:bldP spid="3388" grpId="0" build="p" animBg="1"/>
      <p:bldP spid="3392" grpId="0" animBg="1"/>
      <p:bldP spid="339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59038" y="233363"/>
            <a:ext cx="3816350" cy="46672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15000">
                <a:srgbClr val="C4D6EB"/>
              </a:gs>
              <a:gs pos="30001">
                <a:srgbClr val="85C2FF"/>
              </a:gs>
              <a:gs pos="50000">
                <a:srgbClr val="5E9EFF"/>
              </a:gs>
              <a:gs pos="70000">
                <a:srgbClr val="85C2FF"/>
              </a:gs>
              <a:gs pos="85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Inequalities and Regions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876300"/>
            <a:ext cx="5143500" cy="4064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Finding the region for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two </a:t>
            </a:r>
            <a:r>
              <a:rPr lang="en-GB" altLang="en-US" sz="2000">
                <a:latin typeface="Comic Sans MS" pitchFamily="66" charset="0"/>
              </a:rPr>
              <a:t>inequalities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369888" y="1355725"/>
            <a:ext cx="5170487" cy="5502275"/>
            <a:chOff x="405" y="731"/>
            <a:chExt cx="3257" cy="3466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0" name="Rectangle 20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1" name="Rectangle 21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2" name="Rectangle 22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3" name="Rectangle 23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4" name="Rectangle 24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5" name="Rectangle 25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6" name="Rectangle 26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7" name="Rectangle 27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8" name="Rectangle 28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9" name="Rectangle 29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0" name="Rectangle 30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1" name="Rectangle 31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2" name="Rectangle 32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3" name="Rectangle 33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4" name="Rectangle 34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5" name="Rectangle 35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6" name="Rectangle 36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7" name="Rectangle 37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8" name="Rectangle 38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59" name="Rectangle 39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0" name="Rectangle 40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1" name="Rectangle 41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2" name="Rectangle 42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3" name="Rectangle 43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4" name="Rectangle 44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5" name="Rectangle 45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6" name="Rectangle 46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7" name="Rectangle 47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8" name="Rectangle 48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9" name="Rectangle 49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0" name="Rectangle 50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1" name="Rectangle 51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2" name="Rectangle 52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3" name="Rectangle 53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4" name="Rectangle 54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5" name="Rectangle 55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6" name="Rectangle 56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7" name="Rectangle 57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8" name="Rectangle 58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9" name="Rectangle 59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0" name="Rectangle 60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1" name="Rectangle 61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2" name="Rectangle 62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3" name="Rectangle 63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4" name="Rectangle 64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5" name="Rectangle 65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6" name="Rectangle 66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7" name="Rectangle 67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8" name="Rectangle 68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89" name="Rectangle 69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0" name="Rectangle 70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1" name="Rectangle 71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2" name="Rectangle 72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3" name="Rectangle 73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4" name="Rectangle 74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5" name="Rectangle 75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6" name="Rectangle 76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99" name="Rectangle 79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0" name="Rectangle 80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1" name="Rectangle 81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2" name="Rectangle 82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3" name="Rectangle 83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4" name="Rectangle 84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5" name="Rectangle 85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6" name="Rectangle 86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7" name="Rectangle 87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8" name="Rectangle 88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09" name="Rectangle 89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0" name="Rectangle 90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1" name="Rectangle 91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2" name="Rectangle 92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3" name="Rectangle 93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4" name="Rectangle 94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5" name="Rectangle 95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6" name="Rectangle 96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7" name="Rectangle 97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8" name="Rectangle 98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19" name="Rectangle 99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20" name="Rectangle 100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21" name="Rectangle 101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22" name="Rectangle 102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23" name="Rectangle 103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5225" name="Text Box 105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5226" name="Text Box 106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5227" name="Text Box 107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5228" name="Text Box 108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5229" name="Text Box 109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5230" name="Text Box 110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5231" name="Text Box 111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5232" name="Text Box 112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5233" name="Text Box 113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5234" name="Text Box 114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5235" name="Text Box 115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5236" name="Text Box 116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5237" name="Text Box 117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5238" name="Text Box 118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5239" name="Text Box 119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5240" name="Text Box 120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5241" name="Text Box 121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5242" name="Text Box 122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5243" name="Text Box 123" descr="Parchment"/>
          <p:cNvSpPr txBox="1">
            <a:spLocks noChangeArrowheads="1"/>
          </p:cNvSpPr>
          <p:nvPr/>
        </p:nvSpPr>
        <p:spPr bwMode="auto">
          <a:xfrm>
            <a:off x="5407025" y="1816100"/>
            <a:ext cx="3162300" cy="1016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and label with the letter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R</a:t>
            </a:r>
            <a:r>
              <a:rPr lang="en-GB" altLang="en-US" sz="2000">
                <a:latin typeface="Comic Sans MS" pitchFamily="66" charset="0"/>
              </a:rPr>
              <a:t>,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y </a:t>
            </a:r>
            <a:r>
              <a:rPr lang="en-GB" altLang="en-US">
                <a:solidFill>
                  <a:srgbClr val="3366FF"/>
                </a:solidFill>
              </a:rPr>
              <a:t>≥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1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and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</a:t>
            </a:r>
            <a:r>
              <a:rPr lang="en-GB" altLang="en-US">
                <a:solidFill>
                  <a:srgbClr val="3366FF"/>
                </a:solidFill>
              </a:rPr>
              <a:t>&gt;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2.</a:t>
            </a:r>
          </a:p>
        </p:txBody>
      </p:sp>
      <p:sp>
        <p:nvSpPr>
          <p:cNvPr id="5285" name="Line 165"/>
          <p:cNvSpPr>
            <a:spLocks noChangeShapeType="1"/>
          </p:cNvSpPr>
          <p:nvPr/>
        </p:nvSpPr>
        <p:spPr bwMode="auto">
          <a:xfrm>
            <a:off x="685800" y="3721100"/>
            <a:ext cx="4381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286" name="Text Box 166"/>
          <p:cNvSpPr txBox="1">
            <a:spLocks noChangeArrowheads="1"/>
          </p:cNvSpPr>
          <p:nvPr/>
        </p:nvSpPr>
        <p:spPr bwMode="auto">
          <a:xfrm>
            <a:off x="5530850" y="2959100"/>
            <a:ext cx="324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boundary line y = 1</a:t>
            </a:r>
          </a:p>
        </p:txBody>
      </p:sp>
      <p:sp>
        <p:nvSpPr>
          <p:cNvPr id="5287" name="Rectangle 167"/>
          <p:cNvSpPr>
            <a:spLocks noChangeArrowheads="1"/>
          </p:cNvSpPr>
          <p:nvPr/>
        </p:nvSpPr>
        <p:spPr bwMode="auto">
          <a:xfrm>
            <a:off x="612774" y="3724910"/>
            <a:ext cx="4441825" cy="2809240"/>
          </a:xfrm>
          <a:prstGeom prst="rect">
            <a:avLst/>
          </a:prstGeom>
          <a:solidFill>
            <a:srgbClr val="BBE0E3">
              <a:alpha val="2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288" name="Text Box 168"/>
          <p:cNvSpPr txBox="1">
            <a:spLocks noChangeArrowheads="1"/>
          </p:cNvSpPr>
          <p:nvPr/>
        </p:nvSpPr>
        <p:spPr bwMode="auto">
          <a:xfrm>
            <a:off x="5407025" y="34353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y </a:t>
            </a:r>
            <a:r>
              <a:rPr lang="en-GB" altLang="en-US" dirty="0"/>
              <a:t>≥</a:t>
            </a:r>
            <a:r>
              <a:rPr lang="en-GB" altLang="en-US" sz="2000" dirty="0">
                <a:latin typeface="Comic Sans MS" pitchFamily="66" charset="0"/>
              </a:rPr>
              <a:t> </a:t>
            </a:r>
            <a:r>
              <a:rPr lang="en-GB" altLang="en-US" sz="2000" dirty="0" smtClean="0">
                <a:latin typeface="Comic Sans MS" pitchFamily="66" charset="0"/>
              </a:rPr>
              <a:t>1 </a:t>
            </a:r>
            <a:r>
              <a:rPr lang="en-GB" altLang="en-US" sz="2000" b="1" dirty="0" smtClean="0">
                <a:latin typeface="Comic Sans MS" pitchFamily="66" charset="0"/>
              </a:rPr>
              <a:t>isn’t true</a:t>
            </a:r>
            <a:r>
              <a:rPr lang="en-GB" altLang="en-US" sz="2000" dirty="0" smtClean="0">
                <a:latin typeface="Comic Sans MS" pitchFamily="66" charset="0"/>
              </a:rPr>
              <a:t>.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5518150" y="4260850"/>
            <a:ext cx="335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boundary line x = 2</a:t>
            </a:r>
          </a:p>
        </p:txBody>
      </p:sp>
      <p:sp>
        <p:nvSpPr>
          <p:cNvPr id="5290" name="Line 170"/>
          <p:cNvSpPr>
            <a:spLocks noChangeShapeType="1"/>
          </p:cNvSpPr>
          <p:nvPr/>
        </p:nvSpPr>
        <p:spPr bwMode="auto">
          <a:xfrm>
            <a:off x="3581400" y="1847850"/>
            <a:ext cx="0" cy="4686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291" name="Text Box 171"/>
          <p:cNvSpPr txBox="1">
            <a:spLocks noChangeArrowheads="1"/>
          </p:cNvSpPr>
          <p:nvPr/>
        </p:nvSpPr>
        <p:spPr bwMode="auto">
          <a:xfrm>
            <a:off x="5343525" y="46672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x </a:t>
            </a:r>
            <a:r>
              <a:rPr lang="en-GB" altLang="en-US" dirty="0"/>
              <a:t>&gt; </a:t>
            </a:r>
            <a:r>
              <a:rPr lang="en-GB" altLang="en-US" dirty="0" smtClean="0"/>
              <a:t>2 </a:t>
            </a:r>
            <a:r>
              <a:rPr lang="en-GB" altLang="en-US" b="1" dirty="0" smtClean="0"/>
              <a:t>isn’t true</a:t>
            </a:r>
            <a:endParaRPr lang="en-GB" altLang="en-US" b="1" dirty="0"/>
          </a:p>
        </p:txBody>
      </p:sp>
      <p:sp>
        <p:nvSpPr>
          <p:cNvPr id="5292" name="Rectangle 172"/>
          <p:cNvSpPr>
            <a:spLocks noChangeArrowheads="1"/>
          </p:cNvSpPr>
          <p:nvPr/>
        </p:nvSpPr>
        <p:spPr bwMode="auto">
          <a:xfrm flipH="1">
            <a:off x="685800" y="1828800"/>
            <a:ext cx="2895600" cy="4711700"/>
          </a:xfrm>
          <a:prstGeom prst="rect">
            <a:avLst/>
          </a:prstGeom>
          <a:solidFill>
            <a:srgbClr val="F1ADEB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4064000" y="2362200"/>
            <a:ext cx="584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solidFill>
                  <a:srgbClr val="FF3399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5294" name="Text Box 174"/>
          <p:cNvSpPr txBox="1">
            <a:spLocks noChangeArrowheads="1"/>
          </p:cNvSpPr>
          <p:nvPr/>
        </p:nvSpPr>
        <p:spPr bwMode="auto">
          <a:xfrm>
            <a:off x="5356225" y="5581650"/>
            <a:ext cx="35401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Identify the </a:t>
            </a:r>
            <a:r>
              <a:rPr lang="en-GB" altLang="en-US" sz="2000" b="1" dirty="0" smtClean="0">
                <a:solidFill>
                  <a:srgbClr val="3366FF"/>
                </a:solidFill>
                <a:latin typeface="Comic Sans MS" pitchFamily="66" charset="0"/>
              </a:rPr>
              <a:t>blank </a:t>
            </a:r>
            <a:r>
              <a:rPr lang="en-GB" altLang="en-US" sz="2000" b="1" dirty="0">
                <a:solidFill>
                  <a:srgbClr val="3366FF"/>
                </a:solidFill>
                <a:latin typeface="Comic Sans MS" pitchFamily="66" charset="0"/>
              </a:rPr>
              <a:t>region</a:t>
            </a:r>
            <a:r>
              <a:rPr lang="en-GB" altLang="en-US" sz="2000" b="1" dirty="0">
                <a:latin typeface="Comic Sans MS" pitchFamily="66" charset="0"/>
              </a:rPr>
              <a:t> </a:t>
            </a:r>
            <a:r>
              <a:rPr lang="en-GB" altLang="en-US" sz="2000" dirty="0">
                <a:latin typeface="Comic Sans MS" pitchFamily="66" charset="0"/>
              </a:rPr>
              <a:t>that satisfies </a:t>
            </a:r>
            <a:r>
              <a:rPr lang="en-GB" altLang="en-US" sz="2000" dirty="0">
                <a:solidFill>
                  <a:srgbClr val="FF3399"/>
                </a:solidFill>
                <a:latin typeface="Comic Sans MS" pitchFamily="66" charset="0"/>
              </a:rPr>
              <a:t>both</a:t>
            </a:r>
            <a:r>
              <a:rPr lang="en-GB" altLang="en-US" sz="2000" dirty="0">
                <a:latin typeface="Comic Sans MS" pitchFamily="66" charset="0"/>
              </a:rPr>
              <a:t> inequalities and label.</a:t>
            </a:r>
            <a:endParaRPr lang="en-GB" altLang="en-US" dirty="0"/>
          </a:p>
        </p:txBody>
      </p:sp>
      <p:grpSp>
        <p:nvGrpSpPr>
          <p:cNvPr id="5299" name="Group 179"/>
          <p:cNvGrpSpPr>
            <a:grpSpLocks/>
          </p:cNvGrpSpPr>
          <p:nvPr/>
        </p:nvGrpSpPr>
        <p:grpSpPr bwMode="auto">
          <a:xfrm>
            <a:off x="257175" y="3708400"/>
            <a:ext cx="2070100" cy="1722438"/>
            <a:chOff x="138" y="2336"/>
            <a:chExt cx="1304" cy="1085"/>
          </a:xfrm>
        </p:grpSpPr>
        <p:sp>
          <p:nvSpPr>
            <p:cNvPr id="5297" name="Text Box 177"/>
            <p:cNvSpPr txBox="1">
              <a:spLocks noChangeArrowheads="1"/>
            </p:cNvSpPr>
            <p:nvPr/>
          </p:nvSpPr>
          <p:spPr bwMode="auto">
            <a:xfrm>
              <a:off x="138" y="2838"/>
              <a:ext cx="130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solid</a:t>
              </a:r>
              <a:r>
                <a:rPr lang="en-GB" altLang="en-US">
                  <a:latin typeface="Comic Sans MS" pitchFamily="66" charset="0"/>
                </a:rPr>
                <a:t> since inequality is </a:t>
              </a:r>
              <a:r>
                <a:rPr lang="en-GB" altLang="en-US">
                  <a:solidFill>
                    <a:srgbClr val="3366FF"/>
                  </a:solidFill>
                </a:rPr>
                <a:t>≥</a:t>
              </a:r>
            </a:p>
          </p:txBody>
        </p:sp>
        <p:sp>
          <p:nvSpPr>
            <p:cNvPr id="5298" name="Line 178"/>
            <p:cNvSpPr>
              <a:spLocks noChangeShapeType="1"/>
            </p:cNvSpPr>
            <p:nvPr/>
          </p:nvSpPr>
          <p:spPr bwMode="auto">
            <a:xfrm flipV="1">
              <a:off x="776" y="2336"/>
              <a:ext cx="0" cy="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269875" y="5610225"/>
            <a:ext cx="3311525" cy="925513"/>
            <a:chOff x="170" y="3534"/>
            <a:chExt cx="2086" cy="583"/>
          </a:xfrm>
        </p:grpSpPr>
        <p:sp>
          <p:nvSpPr>
            <p:cNvPr id="5301" name="Text Box 181"/>
            <p:cNvSpPr txBox="1">
              <a:spLocks noChangeArrowheads="1"/>
            </p:cNvSpPr>
            <p:nvPr/>
          </p:nvSpPr>
          <p:spPr bwMode="auto">
            <a:xfrm>
              <a:off x="170" y="3534"/>
              <a:ext cx="130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dotted</a:t>
              </a:r>
              <a:r>
                <a:rPr lang="en-GB" altLang="en-US">
                  <a:latin typeface="Comic Sans MS" pitchFamily="66" charset="0"/>
                </a:rPr>
                <a:t> since inequality is </a:t>
              </a:r>
              <a:r>
                <a:rPr lang="en-GB" altLang="en-US">
                  <a:solidFill>
                    <a:srgbClr val="3366FF"/>
                  </a:solidFill>
                </a:rPr>
                <a:t>&gt;</a:t>
              </a:r>
            </a:p>
          </p:txBody>
        </p:sp>
        <p:sp>
          <p:nvSpPr>
            <p:cNvPr id="5303" name="Line 183"/>
            <p:cNvSpPr>
              <a:spLocks noChangeShapeType="1"/>
            </p:cNvSpPr>
            <p:nvPr/>
          </p:nvSpPr>
          <p:spPr bwMode="auto">
            <a:xfrm>
              <a:off x="1480" y="3768"/>
              <a:ext cx="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52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5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80"/>
                                        <p:tgtEl>
                                          <p:spTgt spid="5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80"/>
                                        <p:tgtEl>
                                          <p:spTgt spid="5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80"/>
                                        <p:tgtEl>
                                          <p:spTgt spid="52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80"/>
                                        <p:tgtEl>
                                          <p:spTgt spid="5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243" grpId="0" animBg="1"/>
      <p:bldP spid="5285" grpId="0" animBg="1"/>
      <p:bldP spid="5286" grpId="0" build="p"/>
      <p:bldP spid="5287" grpId="0" animBg="1"/>
      <p:bldP spid="5288" grpId="0" build="p" animBg="1"/>
      <p:bldP spid="5289" grpId="0" build="p"/>
      <p:bldP spid="5290" grpId="0" animBg="1"/>
      <p:bldP spid="5291" grpId="0" build="p" animBg="1"/>
      <p:bldP spid="5292" grpId="0" animBg="1"/>
      <p:bldP spid="5293" grpId="0"/>
      <p:bldP spid="529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038" y="1844675"/>
            <a:ext cx="4344987" cy="141017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289" name="Group 145"/>
          <p:cNvGrpSpPr>
            <a:grpSpLocks/>
          </p:cNvGrpSpPr>
          <p:nvPr/>
        </p:nvGrpSpPr>
        <p:grpSpPr bwMode="auto">
          <a:xfrm>
            <a:off x="228600" y="233363"/>
            <a:ext cx="6046788" cy="1049337"/>
            <a:chOff x="144" y="147"/>
            <a:chExt cx="3809" cy="661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1549" y="147"/>
              <a:ext cx="2404" cy="2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15000">
                  <a:srgbClr val="C4D6EB"/>
                </a:gs>
                <a:gs pos="30001">
                  <a:srgbClr val="85C2FF"/>
                </a:gs>
                <a:gs pos="50000">
                  <a:srgbClr val="5E9EFF"/>
                </a:gs>
                <a:gs pos="70000">
                  <a:srgbClr val="85C2FF"/>
                </a:gs>
                <a:gs pos="85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itchFamily="66" charset="0"/>
                </a:rPr>
                <a:t>Inequalities and Regions</a:t>
              </a: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44" y="552"/>
              <a:ext cx="3240" cy="256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20000">
                  <a:srgbClr val="85C2FF"/>
                </a:gs>
                <a:gs pos="35000">
                  <a:srgbClr val="C4D6EB"/>
                </a:gs>
                <a:gs pos="50000">
                  <a:srgbClr val="FFEBFA"/>
                </a:gs>
                <a:gs pos="65000">
                  <a:srgbClr val="C4D6EB"/>
                </a:gs>
                <a:gs pos="80001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Finding the region for </a:t>
              </a:r>
              <a:r>
                <a:rPr lang="en-GB" altLang="en-US" sz="2000">
                  <a:solidFill>
                    <a:srgbClr val="FF3399"/>
                  </a:solidFill>
                  <a:latin typeface="Comic Sans MS" pitchFamily="66" charset="0"/>
                </a:rPr>
                <a:t>two </a:t>
              </a:r>
              <a:r>
                <a:rPr lang="en-GB" altLang="en-US" sz="2000">
                  <a:latin typeface="Comic Sans MS" pitchFamily="66" charset="0"/>
                </a:rPr>
                <a:t>inequalities</a:t>
              </a:r>
            </a:p>
          </p:txBody>
        </p:sp>
      </p:grp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369888" y="1355725"/>
            <a:ext cx="5170487" cy="5502275"/>
            <a:chOff x="405" y="731"/>
            <a:chExt cx="3257" cy="3466"/>
          </a:xfrm>
        </p:grpSpPr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1" name="Rectangle 17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7" name="Rectangle 33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9" name="Rectangle 35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1" name="Rectangle 37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2" name="Rectangle 38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3" name="Rectangle 39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4" name="Rectangle 40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5" name="Rectangle 41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6" name="Rectangle 42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7" name="Rectangle 43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8" name="Rectangle 44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9" name="Rectangle 45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0" name="Rectangle 46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1" name="Rectangle 47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2" name="Rectangle 48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3" name="Rectangle 49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4" name="Rectangle 50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5" name="Rectangle 51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6" name="Rectangle 52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7" name="Rectangle 53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8" name="Rectangle 54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9" name="Rectangle 55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0" name="Rectangle 56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1" name="Rectangle 57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2" name="Rectangle 58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3" name="Rectangle 59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4" name="Rectangle 60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5" name="Rectangle 61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6" name="Rectangle 62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7" name="Rectangle 63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8" name="Rectangle 64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09" name="Rectangle 65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0" name="Rectangle 66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1" name="Rectangle 67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2" name="Rectangle 68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3" name="Rectangle 69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4" name="Rectangle 70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5" name="Rectangle 71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6" name="Rectangle 72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7" name="Rectangle 73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8" name="Rectangle 74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19" name="Rectangle 75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0" name="Line 76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21" name="Line 77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22" name="Rectangle 78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3" name="Rectangle 79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4" name="Rectangle 80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5" name="Rectangle 81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6" name="Rectangle 82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7" name="Rectangle 83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8" name="Rectangle 84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29" name="Rectangle 85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0" name="Rectangle 86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1" name="Rectangle 87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2" name="Rectangle 88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3" name="Rectangle 89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4" name="Rectangle 90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5" name="Rectangle 91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6" name="Rectangle 92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7" name="Rectangle 93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8" name="Rectangle 94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39" name="Rectangle 95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0" name="Rectangle 96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1" name="Rectangle 97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2" name="Rectangle 98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3" name="Rectangle 99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4" name="Rectangle 100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5" name="Rectangle 101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6" name="Rectangle 102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247" name="Rectangle 103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6248" name="Text Box 104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249" name="Text Box 105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6250" name="Text Box 106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6251" name="Text Box 107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6252" name="Text Box 108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6253" name="Text Box 109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6254" name="Text Box 110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6255" name="Text Box 111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6256" name="Text Box 112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257" name="Text Box 113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258" name="Text Box 114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6259" name="Text Box 115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6260" name="Text Box 116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6261" name="Text Box 117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6262" name="Text Box 118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6263" name="Text Box 119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6264" name="Text Box 120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6265" name="Text Box 121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6266" name="Text Box 122" descr="Parchment"/>
          <p:cNvSpPr txBox="1">
            <a:spLocks noChangeArrowheads="1"/>
          </p:cNvSpPr>
          <p:nvPr/>
        </p:nvSpPr>
        <p:spPr bwMode="auto">
          <a:xfrm>
            <a:off x="5175250" y="1539875"/>
            <a:ext cx="3736975" cy="1016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and label with the letter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R</a:t>
            </a:r>
            <a:r>
              <a:rPr lang="en-GB" altLang="en-US" sz="2000">
                <a:latin typeface="Comic Sans MS" pitchFamily="66" charset="0"/>
              </a:rPr>
              <a:t>,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+ y </a:t>
            </a:r>
            <a:r>
              <a:rPr lang="en-GB" altLang="en-US">
                <a:solidFill>
                  <a:srgbClr val="3366FF"/>
                </a:solidFill>
              </a:rPr>
              <a:t>&lt;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-2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and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</a:t>
            </a:r>
            <a:r>
              <a:rPr lang="en-GB" altLang="en-US">
                <a:solidFill>
                  <a:srgbClr val="3366FF"/>
                </a:solidFill>
              </a:rPr>
              <a:t>≤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1</a:t>
            </a:r>
          </a:p>
        </p:txBody>
      </p:sp>
      <p:sp>
        <p:nvSpPr>
          <p:cNvPr id="6267" name="Freeform 123"/>
          <p:cNvSpPr>
            <a:spLocks/>
          </p:cNvSpPr>
          <p:nvPr/>
        </p:nvSpPr>
        <p:spPr bwMode="auto">
          <a:xfrm>
            <a:off x="666750" y="3238500"/>
            <a:ext cx="3438525" cy="3314700"/>
          </a:xfrm>
          <a:custGeom>
            <a:avLst/>
            <a:gdLst>
              <a:gd name="T0" fmla="*/ 0 w 2166"/>
              <a:gd name="T1" fmla="*/ 0 h 2088"/>
              <a:gd name="T2" fmla="*/ 2166 w 2166"/>
              <a:gd name="T3" fmla="*/ 2088 h 20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6" h="2088">
                <a:moveTo>
                  <a:pt x="0" y="0"/>
                </a:moveTo>
                <a:lnTo>
                  <a:pt x="2166" y="208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68" name="Text Box 124"/>
          <p:cNvSpPr txBox="1">
            <a:spLocks noChangeArrowheads="1"/>
          </p:cNvSpPr>
          <p:nvPr/>
        </p:nvSpPr>
        <p:spPr bwMode="auto">
          <a:xfrm>
            <a:off x="5162550" y="2640013"/>
            <a:ext cx="3981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x + y = -2 </a:t>
            </a:r>
            <a:r>
              <a:rPr lang="en-GB" altLang="en-US" sz="2000">
                <a:latin typeface="Comic Sans MS" pitchFamily="66" charset="0"/>
                <a:sym typeface="Symbol" pitchFamily="18" charset="2"/>
              </a:rPr>
              <a:t>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y = -x – 2 </a:t>
            </a:r>
          </a:p>
        </p:txBody>
      </p: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5407025" y="34353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x + y </a:t>
            </a:r>
            <a:r>
              <a:rPr lang="en-GB" altLang="en-US" sz="2000" dirty="0" smtClean="0">
                <a:latin typeface="Comic Sans MS" pitchFamily="66" charset="0"/>
              </a:rPr>
              <a:t>&lt; </a:t>
            </a:r>
            <a:r>
              <a:rPr lang="en-GB" altLang="en-US" sz="2000" dirty="0">
                <a:latin typeface="Comic Sans MS" pitchFamily="66" charset="0"/>
              </a:rPr>
              <a:t>-</a:t>
            </a:r>
            <a:r>
              <a:rPr lang="en-GB" altLang="en-US" sz="2000" dirty="0" smtClean="0">
                <a:latin typeface="Comic Sans MS" pitchFamily="66" charset="0"/>
              </a:rPr>
              <a:t>2 </a:t>
            </a:r>
            <a:r>
              <a:rPr lang="en-GB" altLang="en-US" sz="2000" b="1" dirty="0" smtClean="0">
                <a:latin typeface="Comic Sans MS" pitchFamily="66" charset="0"/>
              </a:rPr>
              <a:t>isn’t true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5880100" y="426085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x = 1</a:t>
            </a:r>
          </a:p>
        </p:txBody>
      </p:sp>
      <p:sp>
        <p:nvSpPr>
          <p:cNvPr id="6272" name="Line 128"/>
          <p:cNvSpPr>
            <a:spLocks noChangeShapeType="1"/>
          </p:cNvSpPr>
          <p:nvPr/>
        </p:nvSpPr>
        <p:spPr bwMode="auto">
          <a:xfrm>
            <a:off x="3101975" y="1862138"/>
            <a:ext cx="0" cy="468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73" name="Text Box 129"/>
          <p:cNvSpPr txBox="1">
            <a:spLocks noChangeArrowheads="1"/>
          </p:cNvSpPr>
          <p:nvPr/>
        </p:nvSpPr>
        <p:spPr bwMode="auto">
          <a:xfrm>
            <a:off x="5343525" y="46672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x </a:t>
            </a:r>
            <a:r>
              <a:rPr lang="en-GB" altLang="en-US" dirty="0"/>
              <a:t>≤ </a:t>
            </a:r>
            <a:r>
              <a:rPr lang="en-GB" altLang="en-US" dirty="0" smtClean="0"/>
              <a:t>1 </a:t>
            </a:r>
            <a:r>
              <a:rPr lang="en-GB" altLang="en-US" b="1" dirty="0" smtClean="0"/>
              <a:t>isn’t true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6276" name="Text Box 132"/>
          <p:cNvSpPr txBox="1">
            <a:spLocks noChangeArrowheads="1"/>
          </p:cNvSpPr>
          <p:nvPr/>
        </p:nvSpPr>
        <p:spPr bwMode="auto">
          <a:xfrm>
            <a:off x="5327650" y="5670550"/>
            <a:ext cx="35401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Identify the </a:t>
            </a:r>
            <a:r>
              <a:rPr lang="en-GB" altLang="en-US" sz="2000" b="1" dirty="0" smtClean="0">
                <a:solidFill>
                  <a:srgbClr val="3366FF"/>
                </a:solidFill>
                <a:latin typeface="Comic Sans MS" pitchFamily="66" charset="0"/>
              </a:rPr>
              <a:t>blank </a:t>
            </a:r>
            <a:r>
              <a:rPr lang="en-GB" altLang="en-US" sz="2000" b="1" dirty="0">
                <a:solidFill>
                  <a:srgbClr val="3366FF"/>
                </a:solidFill>
                <a:latin typeface="Comic Sans MS" pitchFamily="66" charset="0"/>
              </a:rPr>
              <a:t>region</a:t>
            </a:r>
            <a:r>
              <a:rPr lang="en-GB" altLang="en-US" sz="2000" b="1" dirty="0">
                <a:latin typeface="Comic Sans MS" pitchFamily="66" charset="0"/>
              </a:rPr>
              <a:t> </a:t>
            </a:r>
            <a:r>
              <a:rPr lang="en-GB" altLang="en-US" sz="2000" dirty="0">
                <a:latin typeface="Comic Sans MS" pitchFamily="66" charset="0"/>
              </a:rPr>
              <a:t>that satisfies </a:t>
            </a:r>
            <a:r>
              <a:rPr lang="en-GB" altLang="en-US" sz="2000" dirty="0">
                <a:solidFill>
                  <a:srgbClr val="FF3399"/>
                </a:solidFill>
                <a:latin typeface="Comic Sans MS" pitchFamily="66" charset="0"/>
              </a:rPr>
              <a:t>both</a:t>
            </a:r>
            <a:r>
              <a:rPr lang="en-GB" altLang="en-US" sz="2000" dirty="0">
                <a:latin typeface="Comic Sans MS" pitchFamily="66" charset="0"/>
              </a:rPr>
              <a:t> inequalities and label.</a:t>
            </a:r>
            <a:endParaRPr lang="en-GB" altLang="en-US" dirty="0"/>
          </a:p>
        </p:txBody>
      </p:sp>
      <p:grpSp>
        <p:nvGrpSpPr>
          <p:cNvPr id="6284" name="Group 140"/>
          <p:cNvGrpSpPr>
            <a:grpSpLocks/>
          </p:cNvGrpSpPr>
          <p:nvPr/>
        </p:nvGrpSpPr>
        <p:grpSpPr bwMode="auto">
          <a:xfrm>
            <a:off x="217488" y="2105025"/>
            <a:ext cx="2070100" cy="1741488"/>
            <a:chOff x="137" y="1326"/>
            <a:chExt cx="1304" cy="1097"/>
          </a:xfrm>
        </p:grpSpPr>
        <p:sp>
          <p:nvSpPr>
            <p:cNvPr id="6281" name="Text Box 137"/>
            <p:cNvSpPr txBox="1">
              <a:spLocks noChangeArrowheads="1"/>
            </p:cNvSpPr>
            <p:nvPr/>
          </p:nvSpPr>
          <p:spPr bwMode="auto">
            <a:xfrm>
              <a:off x="137" y="1326"/>
              <a:ext cx="130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dotted</a:t>
              </a:r>
              <a:r>
                <a:rPr lang="en-GB" altLang="en-US">
                  <a:latin typeface="Comic Sans MS" pitchFamily="66" charset="0"/>
                </a:rPr>
                <a:t> since inequality is </a:t>
              </a:r>
              <a:r>
                <a:rPr lang="en-GB" altLang="en-US">
                  <a:solidFill>
                    <a:srgbClr val="3366FF"/>
                  </a:solidFill>
                </a:rPr>
                <a:t>&lt;</a:t>
              </a:r>
            </a:p>
          </p:txBody>
        </p:sp>
        <p:sp>
          <p:nvSpPr>
            <p:cNvPr id="6283" name="Line 139"/>
            <p:cNvSpPr>
              <a:spLocks noChangeShapeType="1"/>
            </p:cNvSpPr>
            <p:nvPr/>
          </p:nvSpPr>
          <p:spPr bwMode="auto">
            <a:xfrm>
              <a:off x="823" y="1902"/>
              <a:ext cx="0" cy="5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286" name="Group 142"/>
          <p:cNvGrpSpPr>
            <a:grpSpLocks/>
          </p:cNvGrpSpPr>
          <p:nvPr/>
        </p:nvGrpSpPr>
        <p:grpSpPr bwMode="auto">
          <a:xfrm>
            <a:off x="3106738" y="2233613"/>
            <a:ext cx="1947862" cy="1466850"/>
            <a:chOff x="1957" y="1407"/>
            <a:chExt cx="1227" cy="924"/>
          </a:xfrm>
        </p:grpSpPr>
        <p:sp>
          <p:nvSpPr>
            <p:cNvPr id="6278" name="Text Box 134"/>
            <p:cNvSpPr txBox="1">
              <a:spLocks noChangeArrowheads="1"/>
            </p:cNvSpPr>
            <p:nvPr/>
          </p:nvSpPr>
          <p:spPr bwMode="auto">
            <a:xfrm>
              <a:off x="2045" y="1407"/>
              <a:ext cx="1139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Boundary line </a:t>
              </a:r>
              <a:r>
                <a:rPr lang="en-GB" altLang="en-US">
                  <a:solidFill>
                    <a:srgbClr val="3366FF"/>
                  </a:solidFill>
                  <a:latin typeface="Comic Sans MS" pitchFamily="66" charset="0"/>
                </a:rPr>
                <a:t>solid</a:t>
              </a:r>
              <a:r>
                <a:rPr lang="en-GB" altLang="en-US">
                  <a:latin typeface="Comic Sans MS" pitchFamily="66" charset="0"/>
                </a:rPr>
                <a:t> since inequality is </a:t>
              </a:r>
              <a:r>
                <a:rPr lang="en-GB" altLang="en-US">
                  <a:solidFill>
                    <a:srgbClr val="3366FF"/>
                  </a:solidFill>
                </a:rPr>
                <a:t>≤</a:t>
              </a:r>
            </a:p>
          </p:txBody>
        </p:sp>
        <p:sp>
          <p:nvSpPr>
            <p:cNvPr id="6285" name="Line 141"/>
            <p:cNvSpPr>
              <a:spLocks noChangeShapeType="1"/>
            </p:cNvSpPr>
            <p:nvPr/>
          </p:nvSpPr>
          <p:spPr bwMode="auto">
            <a:xfrm flipH="1">
              <a:off x="1957" y="1947"/>
              <a:ext cx="24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287" name="Freeform 143"/>
          <p:cNvSpPr>
            <a:spLocks/>
          </p:cNvSpPr>
          <p:nvPr/>
        </p:nvSpPr>
        <p:spPr bwMode="auto">
          <a:xfrm flipH="1" flipV="1">
            <a:off x="645320" y="3229119"/>
            <a:ext cx="3459955" cy="3324081"/>
          </a:xfrm>
          <a:custGeom>
            <a:avLst/>
            <a:gdLst>
              <a:gd name="T0" fmla="*/ 2144 w 2144"/>
              <a:gd name="T1" fmla="*/ 2072 h 2080"/>
              <a:gd name="T2" fmla="*/ 0 w 2144"/>
              <a:gd name="T3" fmla="*/ 0 h 2080"/>
              <a:gd name="T4" fmla="*/ 0 w 2144"/>
              <a:gd name="T5" fmla="*/ 2080 h 2080"/>
              <a:gd name="T6" fmla="*/ 2144 w 2144"/>
              <a:gd name="T7" fmla="*/ 2072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44" h="2080">
                <a:moveTo>
                  <a:pt x="2144" y="2072"/>
                </a:moveTo>
                <a:lnTo>
                  <a:pt x="0" y="0"/>
                </a:lnTo>
                <a:lnTo>
                  <a:pt x="0" y="2080"/>
                </a:lnTo>
                <a:lnTo>
                  <a:pt x="2144" y="2072"/>
                </a:lnTo>
                <a:close/>
              </a:path>
            </a:pathLst>
          </a:custGeom>
          <a:solidFill>
            <a:srgbClr val="BBE0E3">
              <a:alpha val="2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88" name="Rectangle 144"/>
          <p:cNvSpPr>
            <a:spLocks noChangeArrowheads="1"/>
          </p:cNvSpPr>
          <p:nvPr/>
        </p:nvSpPr>
        <p:spPr bwMode="auto">
          <a:xfrm flipH="1">
            <a:off x="3129252" y="1862137"/>
            <a:ext cx="1968500" cy="4683125"/>
          </a:xfrm>
          <a:prstGeom prst="rect">
            <a:avLst/>
          </a:prstGeom>
          <a:solidFill>
            <a:srgbClr val="F1ADEB">
              <a:alpha val="2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1187450" y="5048250"/>
            <a:ext cx="584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solidFill>
                  <a:srgbClr val="FF3399"/>
                </a:solidFill>
                <a:latin typeface="Comic Sans MS" pitchFamily="66" charset="0"/>
              </a:rPr>
              <a:t>R</a:t>
            </a:r>
          </a:p>
        </p:txBody>
      </p:sp>
      <p:grpSp>
        <p:nvGrpSpPr>
          <p:cNvPr id="6293" name="Group 149"/>
          <p:cNvGrpSpPr>
            <a:grpSpLocks/>
          </p:cNvGrpSpPr>
          <p:nvPr/>
        </p:nvGrpSpPr>
        <p:grpSpPr bwMode="auto">
          <a:xfrm>
            <a:off x="2552700" y="4143375"/>
            <a:ext cx="2447925" cy="1743075"/>
            <a:chOff x="1608" y="2610"/>
            <a:chExt cx="1542" cy="1098"/>
          </a:xfrm>
        </p:grpSpPr>
        <p:sp>
          <p:nvSpPr>
            <p:cNvPr id="6290" name="Oval 146"/>
            <p:cNvSpPr>
              <a:spLocks noChangeArrowheads="1"/>
            </p:cNvSpPr>
            <p:nvPr/>
          </p:nvSpPr>
          <p:spPr bwMode="auto">
            <a:xfrm>
              <a:off x="1608" y="2610"/>
              <a:ext cx="66" cy="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91" name="Line 147"/>
            <p:cNvSpPr>
              <a:spLocks noChangeShapeType="1"/>
            </p:cNvSpPr>
            <p:nvPr/>
          </p:nvSpPr>
          <p:spPr bwMode="auto">
            <a:xfrm flipH="1" flipV="1">
              <a:off x="1650" y="2652"/>
              <a:ext cx="816" cy="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92" name="Text Box 148"/>
            <p:cNvSpPr txBox="1">
              <a:spLocks noChangeArrowheads="1"/>
            </p:cNvSpPr>
            <p:nvPr/>
          </p:nvSpPr>
          <p:spPr bwMode="auto">
            <a:xfrm>
              <a:off x="2010" y="2952"/>
              <a:ext cx="1140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The origin (0.0) makes a useful test point.</a:t>
              </a:r>
            </a:p>
          </p:txBody>
        </p:sp>
      </p:grpSp>
      <p:sp>
        <p:nvSpPr>
          <p:cNvPr id="6294" name="Text Box 150"/>
          <p:cNvSpPr txBox="1">
            <a:spLocks noChangeArrowheads="1"/>
          </p:cNvSpPr>
          <p:nvPr/>
        </p:nvSpPr>
        <p:spPr bwMode="auto">
          <a:xfrm>
            <a:off x="5322888" y="2971800"/>
            <a:ext cx="401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 intercept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-2</a:t>
            </a:r>
            <a:r>
              <a:rPr lang="en-GB" altLang="en-US" sz="2000">
                <a:latin typeface="Comic Sans MS" pitchFamily="66" charset="0"/>
              </a:rPr>
              <a:t> and gradient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-1</a:t>
            </a:r>
            <a:r>
              <a:rPr lang="en-GB" altLang="en-US" sz="2000">
                <a:latin typeface="Comic Sans MS" pitchFamily="66" charset="0"/>
              </a:rPr>
              <a:t> </a:t>
            </a:r>
          </a:p>
        </p:txBody>
      </p:sp>
      <p:sp>
        <p:nvSpPr>
          <p:cNvPr id="6295" name="Oval 151"/>
          <p:cNvSpPr>
            <a:spLocks noChangeArrowheads="1"/>
          </p:cNvSpPr>
          <p:nvPr/>
        </p:nvSpPr>
        <p:spPr bwMode="auto">
          <a:xfrm>
            <a:off x="2574925" y="5067300"/>
            <a:ext cx="114300" cy="1143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96" name="Oval 152"/>
          <p:cNvSpPr>
            <a:spLocks noChangeArrowheads="1"/>
          </p:cNvSpPr>
          <p:nvPr/>
        </p:nvSpPr>
        <p:spPr bwMode="auto">
          <a:xfrm>
            <a:off x="2098675" y="4606925"/>
            <a:ext cx="114300" cy="1143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97" name="Oval 153"/>
          <p:cNvSpPr>
            <a:spLocks noChangeArrowheads="1"/>
          </p:cNvSpPr>
          <p:nvPr/>
        </p:nvSpPr>
        <p:spPr bwMode="auto">
          <a:xfrm>
            <a:off x="1600200" y="4141788"/>
            <a:ext cx="114300" cy="1143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98" name="Rectangle 15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4081463" y="1862137"/>
            <a:ext cx="971550" cy="468312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6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62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80"/>
                                        <p:tgtEl>
                                          <p:spTgt spid="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80"/>
                                        <p:tgtEl>
                                          <p:spTgt spid="62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80"/>
                                        <p:tgtEl>
                                          <p:spTgt spid="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80"/>
                                        <p:tgtEl>
                                          <p:spTgt spid="6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80"/>
                                        <p:tgtEl>
                                          <p:spTgt spid="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266" grpId="0" animBg="1"/>
      <p:bldP spid="6267" grpId="0" animBg="1"/>
      <p:bldP spid="6268" grpId="0" build="p"/>
      <p:bldP spid="6270" grpId="0" build="p" animBg="1"/>
      <p:bldP spid="6271" grpId="0" build="p"/>
      <p:bldP spid="6272" grpId="0" animBg="1"/>
      <p:bldP spid="6273" grpId="0" build="p" animBg="1"/>
      <p:bldP spid="6276" grpId="0" build="p" animBg="1"/>
      <p:bldP spid="6287" grpId="0" animBg="1"/>
      <p:bldP spid="6288" grpId="0" animBg="1"/>
      <p:bldP spid="6275" grpId="0"/>
      <p:bldP spid="6294" grpId="0" build="p"/>
      <p:bldP spid="6295" grpId="0" animBg="1"/>
      <p:bldP spid="6296" grpId="0" animBg="1"/>
      <p:bldP spid="6297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59038" y="233363"/>
            <a:ext cx="3816350" cy="46672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15000">
                <a:srgbClr val="C4D6EB"/>
              </a:gs>
              <a:gs pos="30001">
                <a:srgbClr val="85C2FF"/>
              </a:gs>
              <a:gs pos="50000">
                <a:srgbClr val="5E9EFF"/>
              </a:gs>
              <a:gs pos="70000">
                <a:srgbClr val="85C2FF"/>
              </a:gs>
              <a:gs pos="85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Inequalities and Regions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" y="876300"/>
            <a:ext cx="5981700" cy="4064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Inequalities that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enclose</a:t>
            </a:r>
            <a:r>
              <a:rPr lang="en-GB" altLang="en-US" sz="2000">
                <a:latin typeface="Comic Sans MS" pitchFamily="66" charset="0"/>
              </a:rPr>
              <a:t> a region of the plane.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369888" y="1355725"/>
            <a:ext cx="5170487" cy="5502275"/>
            <a:chOff x="405" y="731"/>
            <a:chExt cx="3257" cy="3466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7183" name="Rectangle 15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4" name="Rectangle 16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5" name="Rectangle 17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6" name="Rectangle 18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7" name="Rectangle 19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8" name="Rectangle 20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89" name="Rectangle 21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1" name="Rectangle 23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3" name="Rectangle 25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4" name="Rectangle 26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5" name="Rectangle 27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6" name="Rectangle 28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7" name="Rectangle 29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8" name="Rectangle 30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0" name="Rectangle 32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1" name="Rectangle 33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2" name="Rectangle 34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3" name="Rectangle 35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4" name="Rectangle 36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5" name="Rectangle 37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6" name="Rectangle 38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7" name="Rectangle 39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8" name="Rectangle 40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9" name="Rectangle 41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0" name="Rectangle 42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1" name="Rectangle 43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2" name="Rectangle 44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3" name="Rectangle 45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4" name="Rectangle 46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5" name="Rectangle 47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6" name="Rectangle 48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7" name="Rectangle 49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8" name="Rectangle 50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19" name="Rectangle 51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1" name="Rectangle 53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2" name="Rectangle 54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3" name="Rectangle 55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4" name="Rectangle 56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5" name="Rectangle 57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6" name="Rectangle 58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7" name="Rectangle 59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8" name="Rectangle 60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29" name="Rectangle 61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0" name="Rectangle 62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1" name="Rectangle 63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2" name="Rectangle 64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3" name="Rectangle 65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4" name="Rectangle 66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5" name="Rectangle 67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6" name="Rectangle 68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7" name="Rectangle 69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8" name="Rectangle 70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0" name="Rectangle 72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1" name="Rectangle 73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2" name="Rectangle 74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3" name="Rectangle 75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4" name="Rectangle 76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5" name="Rectangle 77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6" name="Rectangle 78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47" name="Line 79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7248" name="Line 80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7249" name="Rectangle 81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0" name="Rectangle 82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1" name="Rectangle 83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2" name="Rectangle 84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3" name="Rectangle 85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4" name="Rectangle 86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5" name="Rectangle 87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6" name="Rectangle 88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7" name="Rectangle 89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8" name="Rectangle 90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59" name="Rectangle 91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0" name="Rectangle 92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1" name="Rectangle 93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2" name="Rectangle 94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3" name="Rectangle 95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4" name="Rectangle 96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5" name="Rectangle 97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6" name="Rectangle 98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7" name="Rectangle 99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8" name="Rectangle 100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69" name="Rectangle 101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70" name="Rectangle 102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71" name="Rectangle 103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72" name="Rectangle 104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73" name="Rectangle 105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74" name="Rectangle 106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7275" name="Text Box 107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276" name="Text Box 108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7277" name="Text Box 109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7278" name="Text Box 110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7279" name="Text Box 111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7280" name="Text Box 112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7281" name="Text Box 113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282" name="Text Box 114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7283" name="Text Box 115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284" name="Text Box 116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285" name="Text Box 117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7286" name="Text Box 118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7287" name="Text Box 119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7288" name="Text Box 120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7289" name="Text Box 121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7290" name="Text Box 122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7291" name="Text Box 123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7292" name="Text Box 124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7293" name="Text Box 125" descr="Parchment"/>
          <p:cNvSpPr txBox="1">
            <a:spLocks noChangeArrowheads="1"/>
          </p:cNvSpPr>
          <p:nvPr/>
        </p:nvSpPr>
        <p:spPr bwMode="auto">
          <a:xfrm>
            <a:off x="5426075" y="1511300"/>
            <a:ext cx="3162300" cy="1320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and label with the letter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R</a:t>
            </a:r>
            <a:r>
              <a:rPr lang="en-GB" altLang="en-US" sz="2000">
                <a:latin typeface="Comic Sans MS" pitchFamily="66" charset="0"/>
              </a:rPr>
              <a:t>,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y </a:t>
            </a:r>
            <a:r>
              <a:rPr lang="en-GB" altLang="en-US">
                <a:solidFill>
                  <a:srgbClr val="3366FF"/>
                </a:solidFill>
              </a:rPr>
              <a:t>≥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-3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and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</a:t>
            </a:r>
            <a:r>
              <a:rPr lang="en-GB" altLang="en-US">
                <a:solidFill>
                  <a:srgbClr val="3366FF"/>
                </a:solidFill>
              </a:rPr>
              <a:t>&gt;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1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and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2x + y </a:t>
            </a:r>
            <a:r>
              <a:rPr lang="en-GB" altLang="en-US">
                <a:solidFill>
                  <a:srgbClr val="3366FF"/>
                </a:solidFill>
                <a:cs typeface="Arial" charset="0"/>
              </a:rPr>
              <a:t>&lt;</a:t>
            </a:r>
            <a:r>
              <a:rPr lang="en-GB" altLang="en-US">
                <a:solidFill>
                  <a:srgbClr val="3366FF"/>
                </a:solidFill>
              </a:rPr>
              <a:t> 3</a:t>
            </a:r>
          </a:p>
        </p:txBody>
      </p:sp>
      <p:sp>
        <p:nvSpPr>
          <p:cNvPr id="7294" name="Line 126"/>
          <p:cNvSpPr>
            <a:spLocks noChangeShapeType="1"/>
          </p:cNvSpPr>
          <p:nvPr/>
        </p:nvSpPr>
        <p:spPr bwMode="auto">
          <a:xfrm>
            <a:off x="695325" y="5607050"/>
            <a:ext cx="4381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5911850" y="295910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y = -3</a:t>
            </a:r>
          </a:p>
        </p:txBody>
      </p:sp>
      <p:sp>
        <p:nvSpPr>
          <p:cNvPr id="7296" name="Rectangle 128"/>
          <p:cNvSpPr>
            <a:spLocks noChangeArrowheads="1"/>
          </p:cNvSpPr>
          <p:nvPr/>
        </p:nvSpPr>
        <p:spPr bwMode="auto">
          <a:xfrm flipV="1">
            <a:off x="676275" y="5610224"/>
            <a:ext cx="4381500" cy="942975"/>
          </a:xfrm>
          <a:prstGeom prst="rect">
            <a:avLst/>
          </a:prstGeom>
          <a:solidFill>
            <a:srgbClr val="BBE0E3">
              <a:alpha val="2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5407025" y="34353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y </a:t>
            </a:r>
            <a:r>
              <a:rPr lang="en-GB" altLang="en-US" dirty="0"/>
              <a:t>≥</a:t>
            </a:r>
            <a:r>
              <a:rPr lang="en-GB" altLang="en-US" sz="2000" dirty="0">
                <a:latin typeface="Comic Sans MS" pitchFamily="66" charset="0"/>
              </a:rPr>
              <a:t> -</a:t>
            </a:r>
            <a:r>
              <a:rPr lang="en-GB" altLang="en-US" sz="2000" dirty="0" smtClean="0">
                <a:latin typeface="Comic Sans MS" pitchFamily="66" charset="0"/>
              </a:rPr>
              <a:t>3 </a:t>
            </a:r>
            <a:r>
              <a:rPr lang="en-GB" altLang="en-US" sz="2000" b="1" dirty="0" smtClean="0">
                <a:latin typeface="Comic Sans MS" pitchFamily="66" charset="0"/>
              </a:rPr>
              <a:t>isn’t true</a:t>
            </a:r>
            <a:r>
              <a:rPr lang="en-GB" altLang="en-US" sz="2000" dirty="0" smtClean="0">
                <a:latin typeface="Comic Sans MS" pitchFamily="66" charset="0"/>
              </a:rPr>
              <a:t>.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5880100" y="426085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x = 1</a:t>
            </a:r>
          </a:p>
        </p:txBody>
      </p:sp>
      <p:sp>
        <p:nvSpPr>
          <p:cNvPr id="7299" name="Line 131"/>
          <p:cNvSpPr>
            <a:spLocks noChangeShapeType="1"/>
          </p:cNvSpPr>
          <p:nvPr/>
        </p:nvSpPr>
        <p:spPr bwMode="auto">
          <a:xfrm>
            <a:off x="3105150" y="1857375"/>
            <a:ext cx="0" cy="4686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5343525" y="46672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x </a:t>
            </a:r>
            <a:r>
              <a:rPr lang="en-GB" altLang="en-US" dirty="0"/>
              <a:t>&gt; </a:t>
            </a:r>
            <a:r>
              <a:rPr lang="en-GB" altLang="en-US" dirty="0" smtClean="0"/>
              <a:t>1 </a:t>
            </a:r>
            <a:r>
              <a:rPr lang="en-GB" altLang="en-US" b="1" dirty="0" smtClean="0"/>
              <a:t>isn’t true</a:t>
            </a:r>
            <a:endParaRPr lang="en-GB" altLang="en-US" dirty="0"/>
          </a:p>
        </p:txBody>
      </p:sp>
      <p:sp>
        <p:nvSpPr>
          <p:cNvPr id="7301" name="Rectangle 133"/>
          <p:cNvSpPr>
            <a:spLocks noChangeArrowheads="1"/>
          </p:cNvSpPr>
          <p:nvPr/>
        </p:nvSpPr>
        <p:spPr bwMode="auto">
          <a:xfrm flipH="1">
            <a:off x="676275" y="1828800"/>
            <a:ext cx="2428875" cy="4711700"/>
          </a:xfrm>
          <a:prstGeom prst="rect">
            <a:avLst/>
          </a:prstGeom>
          <a:solidFill>
            <a:srgbClr val="F1ADEB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5318125" y="5638800"/>
            <a:ext cx="382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Draw line 2x + y = 3 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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y = -2x + 3 </a:t>
            </a:r>
          </a:p>
        </p:txBody>
      </p:sp>
      <p:grpSp>
        <p:nvGrpSpPr>
          <p:cNvPr id="7313" name="Group 145"/>
          <p:cNvGrpSpPr>
            <a:grpSpLocks/>
          </p:cNvGrpSpPr>
          <p:nvPr/>
        </p:nvGrpSpPr>
        <p:grpSpPr bwMode="auto">
          <a:xfrm>
            <a:off x="2092325" y="1801813"/>
            <a:ext cx="1058863" cy="1973262"/>
            <a:chOff x="1626" y="1725"/>
            <a:chExt cx="667" cy="1243"/>
          </a:xfrm>
        </p:grpSpPr>
        <p:sp>
          <p:nvSpPr>
            <p:cNvPr id="7310" name="Oval 142"/>
            <p:cNvSpPr>
              <a:spLocks noChangeArrowheads="1"/>
            </p:cNvSpPr>
            <p:nvPr/>
          </p:nvSpPr>
          <p:spPr bwMode="auto">
            <a:xfrm>
              <a:off x="1626" y="1725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311" name="Oval 143"/>
            <p:cNvSpPr>
              <a:spLocks noChangeArrowheads="1"/>
            </p:cNvSpPr>
            <p:nvPr/>
          </p:nvSpPr>
          <p:spPr bwMode="auto">
            <a:xfrm>
              <a:off x="1927" y="2317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312" name="Oval 144"/>
            <p:cNvSpPr>
              <a:spLocks noChangeArrowheads="1"/>
            </p:cNvSpPr>
            <p:nvPr/>
          </p:nvSpPr>
          <p:spPr bwMode="auto">
            <a:xfrm>
              <a:off x="2237" y="2912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5181600" y="6115050"/>
            <a:ext cx="37147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 intercept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and gradient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</a:rPr>
              <a:t>- 2</a:t>
            </a:r>
          </a:p>
        </p:txBody>
      </p:sp>
      <p:sp>
        <p:nvSpPr>
          <p:cNvPr id="7315" name="Line 147"/>
          <p:cNvSpPr>
            <a:spLocks noChangeShapeType="1"/>
          </p:cNvSpPr>
          <p:nvPr/>
        </p:nvSpPr>
        <p:spPr bwMode="auto">
          <a:xfrm>
            <a:off x="2133600" y="1841500"/>
            <a:ext cx="2425700" cy="4711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5153025" y="6007100"/>
            <a:ext cx="38830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2x + y </a:t>
            </a:r>
            <a:r>
              <a:rPr lang="en-GB" altLang="en-US" dirty="0"/>
              <a:t>&lt; </a:t>
            </a:r>
            <a:r>
              <a:rPr lang="en-GB" altLang="en-US" dirty="0" smtClean="0"/>
              <a:t>3 </a:t>
            </a:r>
            <a:r>
              <a:rPr lang="en-GB" altLang="en-US" b="1" dirty="0" smtClean="0"/>
              <a:t>isn’t true</a:t>
            </a:r>
            <a:endParaRPr lang="en-GB" altLang="en-US" dirty="0"/>
          </a:p>
        </p:txBody>
      </p:sp>
      <p:grpSp>
        <p:nvGrpSpPr>
          <p:cNvPr id="7322" name="Group 154"/>
          <p:cNvGrpSpPr>
            <a:grpSpLocks/>
          </p:cNvGrpSpPr>
          <p:nvPr/>
        </p:nvGrpSpPr>
        <p:grpSpPr bwMode="auto">
          <a:xfrm>
            <a:off x="295275" y="2971800"/>
            <a:ext cx="2366963" cy="1290638"/>
            <a:chOff x="186" y="1872"/>
            <a:chExt cx="1491" cy="813"/>
          </a:xfrm>
        </p:grpSpPr>
        <p:sp>
          <p:nvSpPr>
            <p:cNvPr id="7318" name="Oval 150"/>
            <p:cNvSpPr>
              <a:spLocks noChangeArrowheads="1"/>
            </p:cNvSpPr>
            <p:nvPr/>
          </p:nvSpPr>
          <p:spPr bwMode="auto">
            <a:xfrm>
              <a:off x="1611" y="2619"/>
              <a:ext cx="66" cy="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320" name="Text Box 152"/>
            <p:cNvSpPr txBox="1">
              <a:spLocks noChangeArrowheads="1"/>
            </p:cNvSpPr>
            <p:nvPr/>
          </p:nvSpPr>
          <p:spPr bwMode="auto">
            <a:xfrm>
              <a:off x="186" y="1872"/>
              <a:ext cx="1140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The origin (0.0) makes a useful test point.</a:t>
              </a:r>
            </a:p>
          </p:txBody>
        </p:sp>
        <p:sp>
          <p:nvSpPr>
            <p:cNvPr id="7321" name="Line 153"/>
            <p:cNvSpPr>
              <a:spLocks noChangeShapeType="1"/>
            </p:cNvSpPr>
            <p:nvPr/>
          </p:nvSpPr>
          <p:spPr bwMode="auto">
            <a:xfrm>
              <a:off x="1110" y="2439"/>
              <a:ext cx="46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7323" name="Freeform 155"/>
          <p:cNvSpPr>
            <a:spLocks/>
          </p:cNvSpPr>
          <p:nvPr/>
        </p:nvSpPr>
        <p:spPr bwMode="auto">
          <a:xfrm rot="10800000">
            <a:off x="2128834" y="1828796"/>
            <a:ext cx="3887501" cy="4724401"/>
          </a:xfrm>
          <a:custGeom>
            <a:avLst/>
            <a:gdLst>
              <a:gd name="T0" fmla="*/ 2441 w 2441"/>
              <a:gd name="T1" fmla="*/ 2962 h 2962"/>
              <a:gd name="T2" fmla="*/ 923 w 2441"/>
              <a:gd name="T3" fmla="*/ 0 h 2962"/>
              <a:gd name="T4" fmla="*/ 0 w 2441"/>
              <a:gd name="T5" fmla="*/ 0 h 2962"/>
              <a:gd name="T6" fmla="*/ 9 w 2441"/>
              <a:gd name="T7" fmla="*/ 2962 h 2962"/>
              <a:gd name="T8" fmla="*/ 2441 w 2441"/>
              <a:gd name="T9" fmla="*/ 2962 h 2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1" h="2962">
                <a:moveTo>
                  <a:pt x="2441" y="2962"/>
                </a:moveTo>
                <a:lnTo>
                  <a:pt x="923" y="0"/>
                </a:lnTo>
                <a:lnTo>
                  <a:pt x="0" y="0"/>
                </a:lnTo>
                <a:lnTo>
                  <a:pt x="9" y="2962"/>
                </a:lnTo>
                <a:lnTo>
                  <a:pt x="2441" y="2962"/>
                </a:lnTo>
                <a:close/>
              </a:path>
            </a:pathLst>
          </a:custGeom>
          <a:solidFill>
            <a:srgbClr val="FFFF99">
              <a:alpha val="29000"/>
            </a:srgbClr>
          </a:solidFill>
          <a:ln>
            <a:noFill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3132138" y="4641850"/>
            <a:ext cx="584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solidFill>
                  <a:srgbClr val="FF3399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7324" name="Text Box 156"/>
          <p:cNvSpPr txBox="1">
            <a:spLocks noChangeArrowheads="1"/>
          </p:cNvSpPr>
          <p:nvPr/>
        </p:nvSpPr>
        <p:spPr bwMode="auto">
          <a:xfrm>
            <a:off x="3143250" y="1816100"/>
            <a:ext cx="19288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Identify the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overlapping region</a:t>
            </a:r>
            <a:r>
              <a:rPr lang="en-GB" altLang="en-US" sz="2000" dirty="0">
                <a:latin typeface="Comic Sans MS" pitchFamily="66" charset="0"/>
              </a:rPr>
              <a:t> that satisfies </a:t>
            </a:r>
            <a:r>
              <a:rPr lang="en-GB" altLang="en-US" sz="2000" dirty="0">
                <a:solidFill>
                  <a:srgbClr val="FF3399"/>
                </a:solidFill>
                <a:latin typeface="Comic Sans MS" pitchFamily="66" charset="0"/>
              </a:rPr>
              <a:t>all 3</a:t>
            </a:r>
            <a:r>
              <a:rPr lang="en-GB" altLang="en-US" sz="2000" dirty="0">
                <a:latin typeface="Comic Sans MS" pitchFamily="66" charset="0"/>
              </a:rPr>
              <a:t> inequalities and label.</a:t>
            </a:r>
            <a:endParaRPr lang="en-GB" altLang="en-US" dirty="0"/>
          </a:p>
        </p:txBody>
      </p:sp>
      <p:sp>
        <p:nvSpPr>
          <p:cNvPr id="7325" name="Rectangle 15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72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7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7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"/>
                                        <p:tgtEl>
                                          <p:spTgt spid="73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80"/>
                                        <p:tgtEl>
                                          <p:spTgt spid="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80"/>
                                        <p:tgtEl>
                                          <p:spTgt spid="7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80"/>
                                        <p:tgtEl>
                                          <p:spTgt spid="73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80"/>
                                        <p:tgtEl>
                                          <p:spTgt spid="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80"/>
                                        <p:tgtEl>
                                          <p:spTgt spid="7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80"/>
                                        <p:tgtEl>
                                          <p:spTgt spid="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80"/>
                                        <p:tgtEl>
                                          <p:spTgt spid="7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293" grpId="0" animBg="1"/>
      <p:bldP spid="7294" grpId="0" animBg="1"/>
      <p:bldP spid="7295" grpId="0" build="p"/>
      <p:bldP spid="7296" grpId="0" animBg="1"/>
      <p:bldP spid="7297" grpId="0" build="p" animBg="1"/>
      <p:bldP spid="7298" grpId="0" build="p"/>
      <p:bldP spid="7299" grpId="0" animBg="1"/>
      <p:bldP spid="7300" grpId="0" uiExpand="1" build="p" animBg="1"/>
      <p:bldP spid="7301" grpId="0" animBg="1"/>
      <p:bldP spid="7303" grpId="0" build="p"/>
      <p:bldP spid="7314" grpId="0" build="p" animBg="1" autoUpdateAnimBg="0"/>
      <p:bldP spid="7315" grpId="0" animBg="1"/>
      <p:bldP spid="7316" grpId="0" build="p" animBg="1"/>
      <p:bldP spid="7323" grpId="0" animBg="1"/>
      <p:bldP spid="7302" grpId="0"/>
      <p:bldP spid="73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 flipV="1">
            <a:off x="676275" y="5610225"/>
            <a:ext cx="4381500" cy="935038"/>
          </a:xfrm>
          <a:prstGeom prst="rect">
            <a:avLst/>
          </a:prstGeom>
          <a:solidFill>
            <a:srgbClr val="BBE0E3">
              <a:alpha val="2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 flipH="1">
            <a:off x="695325" y="1828800"/>
            <a:ext cx="942975" cy="4711700"/>
          </a:xfrm>
          <a:prstGeom prst="rect">
            <a:avLst/>
          </a:prstGeom>
          <a:solidFill>
            <a:srgbClr val="F1ADEB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28745" y="233363"/>
            <a:ext cx="6046788" cy="1049337"/>
            <a:chOff x="144" y="147"/>
            <a:chExt cx="3809" cy="661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549" y="147"/>
              <a:ext cx="2404" cy="2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15000">
                  <a:srgbClr val="C4D6EB"/>
                </a:gs>
                <a:gs pos="30001">
                  <a:srgbClr val="85C2FF"/>
                </a:gs>
                <a:gs pos="50000">
                  <a:srgbClr val="5E9EFF"/>
                </a:gs>
                <a:gs pos="70000">
                  <a:srgbClr val="85C2FF"/>
                </a:gs>
                <a:gs pos="85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itchFamily="66" charset="0"/>
                </a:rPr>
                <a:t>Inequalities and Regions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44" y="552"/>
              <a:ext cx="3768" cy="256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20000">
                  <a:srgbClr val="85C2FF"/>
                </a:gs>
                <a:gs pos="35000">
                  <a:srgbClr val="C4D6EB"/>
                </a:gs>
                <a:gs pos="50000">
                  <a:srgbClr val="FFEBFA"/>
                </a:gs>
                <a:gs pos="65000">
                  <a:srgbClr val="C4D6EB"/>
                </a:gs>
                <a:gs pos="80001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Inequalities that </a:t>
              </a:r>
              <a:r>
                <a:rPr lang="en-GB" altLang="en-US" sz="2000">
                  <a:solidFill>
                    <a:srgbClr val="FF3399"/>
                  </a:solidFill>
                  <a:latin typeface="Comic Sans MS" pitchFamily="66" charset="0"/>
                </a:rPr>
                <a:t>enclose</a:t>
              </a:r>
              <a:r>
                <a:rPr lang="en-GB" altLang="en-US" sz="2000">
                  <a:latin typeface="Comic Sans MS" pitchFamily="66" charset="0"/>
                </a:rPr>
                <a:t> a region of the plane.</a:t>
              </a:r>
            </a:p>
          </p:txBody>
        </p:sp>
      </p:grp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69888" y="1355725"/>
            <a:ext cx="5170487" cy="5502275"/>
            <a:chOff x="405" y="731"/>
            <a:chExt cx="3257" cy="3466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355" y="2395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671" y="73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rgbClr val="3366FF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661" y="2495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989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601" y="1039"/>
              <a:ext cx="2754" cy="2961"/>
              <a:chOff x="601" y="743"/>
              <a:chExt cx="2961" cy="3290"/>
            </a:xfrm>
          </p:grpSpPr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601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930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1259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1588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1917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2246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2575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>
                <a:off x="2904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09" name="Rectangle 21"/>
              <p:cNvSpPr>
                <a:spLocks noChangeArrowheads="1"/>
              </p:cNvSpPr>
              <p:nvPr/>
            </p:nvSpPr>
            <p:spPr bwMode="auto">
              <a:xfrm>
                <a:off x="601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0" name="Rectangle 22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1" name="Rectangle 23"/>
              <p:cNvSpPr>
                <a:spLocks noChangeArrowheads="1"/>
              </p:cNvSpPr>
              <p:nvPr/>
            </p:nvSpPr>
            <p:spPr bwMode="auto">
              <a:xfrm>
                <a:off x="1259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2" name="Rectangle 24"/>
              <p:cNvSpPr>
                <a:spLocks noChangeArrowheads="1"/>
              </p:cNvSpPr>
              <p:nvPr/>
            </p:nvSpPr>
            <p:spPr bwMode="auto">
              <a:xfrm>
                <a:off x="1588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3" name="Rectangle 25"/>
              <p:cNvSpPr>
                <a:spLocks noChangeArrowheads="1"/>
              </p:cNvSpPr>
              <p:nvPr/>
            </p:nvSpPr>
            <p:spPr bwMode="auto">
              <a:xfrm>
                <a:off x="1917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4" name="Rectangle 26"/>
              <p:cNvSpPr>
                <a:spLocks noChangeArrowheads="1"/>
              </p:cNvSpPr>
              <p:nvPr/>
            </p:nvSpPr>
            <p:spPr bwMode="auto">
              <a:xfrm>
                <a:off x="2246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5" name="Rectangle 27"/>
              <p:cNvSpPr>
                <a:spLocks noChangeArrowheads="1"/>
              </p:cNvSpPr>
              <p:nvPr/>
            </p:nvSpPr>
            <p:spPr bwMode="auto">
              <a:xfrm>
                <a:off x="2575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6" name="Rectangle 28"/>
              <p:cNvSpPr>
                <a:spLocks noChangeArrowheads="1"/>
              </p:cNvSpPr>
              <p:nvPr/>
            </p:nvSpPr>
            <p:spPr bwMode="auto">
              <a:xfrm>
                <a:off x="2904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7" name="Rectangle 29"/>
              <p:cNvSpPr>
                <a:spLocks noChangeArrowheads="1"/>
              </p:cNvSpPr>
              <p:nvPr/>
            </p:nvSpPr>
            <p:spPr bwMode="auto">
              <a:xfrm>
                <a:off x="601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8" name="Rectangle 30"/>
              <p:cNvSpPr>
                <a:spLocks noChangeArrowheads="1"/>
              </p:cNvSpPr>
              <p:nvPr/>
            </p:nvSpPr>
            <p:spPr bwMode="auto">
              <a:xfrm>
                <a:off x="930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19" name="Rectangle 31"/>
              <p:cNvSpPr>
                <a:spLocks noChangeArrowheads="1"/>
              </p:cNvSpPr>
              <p:nvPr/>
            </p:nvSpPr>
            <p:spPr bwMode="auto">
              <a:xfrm>
                <a:off x="1259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0" name="Rectangle 32"/>
              <p:cNvSpPr>
                <a:spLocks noChangeArrowheads="1"/>
              </p:cNvSpPr>
              <p:nvPr/>
            </p:nvSpPr>
            <p:spPr bwMode="auto">
              <a:xfrm>
                <a:off x="1588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1" name="Rectangle 33"/>
              <p:cNvSpPr>
                <a:spLocks noChangeArrowheads="1"/>
              </p:cNvSpPr>
              <p:nvPr/>
            </p:nvSpPr>
            <p:spPr bwMode="auto">
              <a:xfrm>
                <a:off x="1917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2" name="Rectangle 34"/>
              <p:cNvSpPr>
                <a:spLocks noChangeArrowheads="1"/>
              </p:cNvSpPr>
              <p:nvPr/>
            </p:nvSpPr>
            <p:spPr bwMode="auto">
              <a:xfrm>
                <a:off x="2246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3" name="Rectangle 35"/>
              <p:cNvSpPr>
                <a:spLocks noChangeArrowheads="1"/>
              </p:cNvSpPr>
              <p:nvPr/>
            </p:nvSpPr>
            <p:spPr bwMode="auto">
              <a:xfrm>
                <a:off x="2575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4" name="Rectangle 36"/>
              <p:cNvSpPr>
                <a:spLocks noChangeArrowheads="1"/>
              </p:cNvSpPr>
              <p:nvPr/>
            </p:nvSpPr>
            <p:spPr bwMode="auto">
              <a:xfrm>
                <a:off x="2904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5" name="Rectangle 37"/>
              <p:cNvSpPr>
                <a:spLocks noChangeArrowheads="1"/>
              </p:cNvSpPr>
              <p:nvPr/>
            </p:nvSpPr>
            <p:spPr bwMode="auto">
              <a:xfrm>
                <a:off x="601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6" name="Rectangle 38"/>
              <p:cNvSpPr>
                <a:spLocks noChangeArrowheads="1"/>
              </p:cNvSpPr>
              <p:nvPr/>
            </p:nvSpPr>
            <p:spPr bwMode="auto">
              <a:xfrm>
                <a:off x="930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7" name="Rectangle 39"/>
              <p:cNvSpPr>
                <a:spLocks noChangeArrowheads="1"/>
              </p:cNvSpPr>
              <p:nvPr/>
            </p:nvSpPr>
            <p:spPr bwMode="auto">
              <a:xfrm>
                <a:off x="1259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8" name="Rectangle 40"/>
              <p:cNvSpPr>
                <a:spLocks noChangeArrowheads="1"/>
              </p:cNvSpPr>
              <p:nvPr/>
            </p:nvSpPr>
            <p:spPr bwMode="auto">
              <a:xfrm>
                <a:off x="1588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29" name="Rectangle 41"/>
              <p:cNvSpPr>
                <a:spLocks noChangeArrowheads="1"/>
              </p:cNvSpPr>
              <p:nvPr/>
            </p:nvSpPr>
            <p:spPr bwMode="auto">
              <a:xfrm>
                <a:off x="1917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0" name="Rectangle 42"/>
              <p:cNvSpPr>
                <a:spLocks noChangeArrowheads="1"/>
              </p:cNvSpPr>
              <p:nvPr/>
            </p:nvSpPr>
            <p:spPr bwMode="auto">
              <a:xfrm>
                <a:off x="2246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1" name="Rectangle 43"/>
              <p:cNvSpPr>
                <a:spLocks noChangeArrowheads="1"/>
              </p:cNvSpPr>
              <p:nvPr/>
            </p:nvSpPr>
            <p:spPr bwMode="auto">
              <a:xfrm>
                <a:off x="2575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2" name="Rectangle 44"/>
              <p:cNvSpPr>
                <a:spLocks noChangeArrowheads="1"/>
              </p:cNvSpPr>
              <p:nvPr/>
            </p:nvSpPr>
            <p:spPr bwMode="auto">
              <a:xfrm>
                <a:off x="2904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3" name="Rectangle 45"/>
              <p:cNvSpPr>
                <a:spLocks noChangeArrowheads="1"/>
              </p:cNvSpPr>
              <p:nvPr/>
            </p:nvSpPr>
            <p:spPr bwMode="auto">
              <a:xfrm>
                <a:off x="601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4" name="Rectangle 46"/>
              <p:cNvSpPr>
                <a:spLocks noChangeArrowheads="1"/>
              </p:cNvSpPr>
              <p:nvPr/>
            </p:nvSpPr>
            <p:spPr bwMode="auto">
              <a:xfrm>
                <a:off x="930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5" name="Rectangle 47"/>
              <p:cNvSpPr>
                <a:spLocks noChangeArrowheads="1"/>
              </p:cNvSpPr>
              <p:nvPr/>
            </p:nvSpPr>
            <p:spPr bwMode="auto">
              <a:xfrm>
                <a:off x="1259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6" name="Rectangle 48"/>
              <p:cNvSpPr>
                <a:spLocks noChangeArrowheads="1"/>
              </p:cNvSpPr>
              <p:nvPr/>
            </p:nvSpPr>
            <p:spPr bwMode="auto">
              <a:xfrm>
                <a:off x="1588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7" name="Rectangle 49"/>
              <p:cNvSpPr>
                <a:spLocks noChangeArrowheads="1"/>
              </p:cNvSpPr>
              <p:nvPr/>
            </p:nvSpPr>
            <p:spPr bwMode="auto">
              <a:xfrm>
                <a:off x="1917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8" name="Rectangle 50"/>
              <p:cNvSpPr>
                <a:spLocks noChangeArrowheads="1"/>
              </p:cNvSpPr>
              <p:nvPr/>
            </p:nvSpPr>
            <p:spPr bwMode="auto">
              <a:xfrm>
                <a:off x="2246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39" name="Rectangle 51"/>
              <p:cNvSpPr>
                <a:spLocks noChangeArrowheads="1"/>
              </p:cNvSpPr>
              <p:nvPr/>
            </p:nvSpPr>
            <p:spPr bwMode="auto">
              <a:xfrm>
                <a:off x="2575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0" name="Rectangle 52"/>
              <p:cNvSpPr>
                <a:spLocks noChangeArrowheads="1"/>
              </p:cNvSpPr>
              <p:nvPr/>
            </p:nvSpPr>
            <p:spPr bwMode="auto">
              <a:xfrm>
                <a:off x="2904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1" name="Rectangle 53"/>
              <p:cNvSpPr>
                <a:spLocks noChangeArrowheads="1"/>
              </p:cNvSpPr>
              <p:nvPr/>
            </p:nvSpPr>
            <p:spPr bwMode="auto">
              <a:xfrm>
                <a:off x="601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2" name="Rectangle 54"/>
              <p:cNvSpPr>
                <a:spLocks noChangeArrowheads="1"/>
              </p:cNvSpPr>
              <p:nvPr/>
            </p:nvSpPr>
            <p:spPr bwMode="auto">
              <a:xfrm>
                <a:off x="930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3" name="Rectangle 55"/>
              <p:cNvSpPr>
                <a:spLocks noChangeArrowheads="1"/>
              </p:cNvSpPr>
              <p:nvPr/>
            </p:nvSpPr>
            <p:spPr bwMode="auto">
              <a:xfrm>
                <a:off x="1259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4" name="Rectangle 56"/>
              <p:cNvSpPr>
                <a:spLocks noChangeArrowheads="1"/>
              </p:cNvSpPr>
              <p:nvPr/>
            </p:nvSpPr>
            <p:spPr bwMode="auto">
              <a:xfrm>
                <a:off x="1588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5" name="Rectangle 57"/>
              <p:cNvSpPr>
                <a:spLocks noChangeArrowheads="1"/>
              </p:cNvSpPr>
              <p:nvPr/>
            </p:nvSpPr>
            <p:spPr bwMode="auto">
              <a:xfrm>
                <a:off x="1917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6" name="Rectangle 58"/>
              <p:cNvSpPr>
                <a:spLocks noChangeArrowheads="1"/>
              </p:cNvSpPr>
              <p:nvPr/>
            </p:nvSpPr>
            <p:spPr bwMode="auto">
              <a:xfrm>
                <a:off x="2246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7" name="Rectangle 59"/>
              <p:cNvSpPr>
                <a:spLocks noChangeArrowheads="1"/>
              </p:cNvSpPr>
              <p:nvPr/>
            </p:nvSpPr>
            <p:spPr bwMode="auto">
              <a:xfrm>
                <a:off x="2575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8" name="Rectangle 60"/>
              <p:cNvSpPr>
                <a:spLocks noChangeArrowheads="1"/>
              </p:cNvSpPr>
              <p:nvPr/>
            </p:nvSpPr>
            <p:spPr bwMode="auto">
              <a:xfrm>
                <a:off x="2904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49" name="Rectangle 61"/>
              <p:cNvSpPr>
                <a:spLocks noChangeArrowheads="1"/>
              </p:cNvSpPr>
              <p:nvPr/>
            </p:nvSpPr>
            <p:spPr bwMode="auto">
              <a:xfrm>
                <a:off x="601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0" name="Rectangle 62"/>
              <p:cNvSpPr>
                <a:spLocks noChangeArrowheads="1"/>
              </p:cNvSpPr>
              <p:nvPr/>
            </p:nvSpPr>
            <p:spPr bwMode="auto">
              <a:xfrm>
                <a:off x="930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1" name="Rectangle 63"/>
              <p:cNvSpPr>
                <a:spLocks noChangeArrowheads="1"/>
              </p:cNvSpPr>
              <p:nvPr/>
            </p:nvSpPr>
            <p:spPr bwMode="auto">
              <a:xfrm>
                <a:off x="1259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2" name="Rectangle 64"/>
              <p:cNvSpPr>
                <a:spLocks noChangeArrowheads="1"/>
              </p:cNvSpPr>
              <p:nvPr/>
            </p:nvSpPr>
            <p:spPr bwMode="auto">
              <a:xfrm>
                <a:off x="1588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3" name="Rectangle 65"/>
              <p:cNvSpPr>
                <a:spLocks noChangeArrowheads="1"/>
              </p:cNvSpPr>
              <p:nvPr/>
            </p:nvSpPr>
            <p:spPr bwMode="auto">
              <a:xfrm>
                <a:off x="1917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4" name="Rectangle 66"/>
              <p:cNvSpPr>
                <a:spLocks noChangeArrowheads="1"/>
              </p:cNvSpPr>
              <p:nvPr/>
            </p:nvSpPr>
            <p:spPr bwMode="auto">
              <a:xfrm>
                <a:off x="2246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5" name="Rectangle 67"/>
              <p:cNvSpPr>
                <a:spLocks noChangeArrowheads="1"/>
              </p:cNvSpPr>
              <p:nvPr/>
            </p:nvSpPr>
            <p:spPr bwMode="auto">
              <a:xfrm>
                <a:off x="2575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6" name="Rectangle 68"/>
              <p:cNvSpPr>
                <a:spLocks noChangeArrowheads="1"/>
              </p:cNvSpPr>
              <p:nvPr/>
            </p:nvSpPr>
            <p:spPr bwMode="auto">
              <a:xfrm>
                <a:off x="2904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7" name="Rectangle 69"/>
              <p:cNvSpPr>
                <a:spLocks noChangeArrowheads="1"/>
              </p:cNvSpPr>
              <p:nvPr/>
            </p:nvSpPr>
            <p:spPr bwMode="auto">
              <a:xfrm>
                <a:off x="601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8" name="Rectangle 70"/>
              <p:cNvSpPr>
                <a:spLocks noChangeArrowheads="1"/>
              </p:cNvSpPr>
              <p:nvPr/>
            </p:nvSpPr>
            <p:spPr bwMode="auto">
              <a:xfrm>
                <a:off x="930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59" name="Rectangle 71"/>
              <p:cNvSpPr>
                <a:spLocks noChangeArrowheads="1"/>
              </p:cNvSpPr>
              <p:nvPr/>
            </p:nvSpPr>
            <p:spPr bwMode="auto">
              <a:xfrm>
                <a:off x="1259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0" name="Rectangle 72"/>
              <p:cNvSpPr>
                <a:spLocks noChangeArrowheads="1"/>
              </p:cNvSpPr>
              <p:nvPr/>
            </p:nvSpPr>
            <p:spPr bwMode="auto">
              <a:xfrm>
                <a:off x="1588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1" name="Rectangle 73"/>
              <p:cNvSpPr>
                <a:spLocks noChangeArrowheads="1"/>
              </p:cNvSpPr>
              <p:nvPr/>
            </p:nvSpPr>
            <p:spPr bwMode="auto">
              <a:xfrm>
                <a:off x="1917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2" name="Rectangle 74"/>
              <p:cNvSpPr>
                <a:spLocks noChangeArrowheads="1"/>
              </p:cNvSpPr>
              <p:nvPr/>
            </p:nvSpPr>
            <p:spPr bwMode="auto">
              <a:xfrm>
                <a:off x="2246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3" name="Rectangle 75"/>
              <p:cNvSpPr>
                <a:spLocks noChangeArrowheads="1"/>
              </p:cNvSpPr>
              <p:nvPr/>
            </p:nvSpPr>
            <p:spPr bwMode="auto">
              <a:xfrm>
                <a:off x="2575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4" name="Rectangle 76"/>
              <p:cNvSpPr>
                <a:spLocks noChangeArrowheads="1"/>
              </p:cNvSpPr>
              <p:nvPr/>
            </p:nvSpPr>
            <p:spPr bwMode="auto">
              <a:xfrm>
                <a:off x="2904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5" name="Line 77"/>
              <p:cNvSpPr>
                <a:spLocks noChangeShapeType="1"/>
              </p:cNvSpPr>
              <p:nvPr/>
            </p:nvSpPr>
            <p:spPr bwMode="auto">
              <a:xfrm>
                <a:off x="601" y="2388"/>
                <a:ext cx="2961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2366" name="Line 78"/>
              <p:cNvSpPr>
                <a:spLocks noChangeShapeType="1"/>
              </p:cNvSpPr>
              <p:nvPr/>
            </p:nvSpPr>
            <p:spPr bwMode="auto">
              <a:xfrm flipV="1">
                <a:off x="1917" y="743"/>
                <a:ext cx="0" cy="329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2367" name="Rectangle 79"/>
              <p:cNvSpPr>
                <a:spLocks noChangeArrowheads="1"/>
              </p:cNvSpPr>
              <p:nvPr/>
            </p:nvSpPr>
            <p:spPr bwMode="auto">
              <a:xfrm>
                <a:off x="601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8" name="Rectangle 80"/>
              <p:cNvSpPr>
                <a:spLocks noChangeArrowheads="1"/>
              </p:cNvSpPr>
              <p:nvPr/>
            </p:nvSpPr>
            <p:spPr bwMode="auto">
              <a:xfrm>
                <a:off x="930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69" name="Rectangle 81"/>
              <p:cNvSpPr>
                <a:spLocks noChangeArrowheads="1"/>
              </p:cNvSpPr>
              <p:nvPr/>
            </p:nvSpPr>
            <p:spPr bwMode="auto">
              <a:xfrm>
                <a:off x="1259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0" name="Rectangle 82"/>
              <p:cNvSpPr>
                <a:spLocks noChangeArrowheads="1"/>
              </p:cNvSpPr>
              <p:nvPr/>
            </p:nvSpPr>
            <p:spPr bwMode="auto">
              <a:xfrm>
                <a:off x="1588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1" name="Rectangle 83"/>
              <p:cNvSpPr>
                <a:spLocks noChangeArrowheads="1"/>
              </p:cNvSpPr>
              <p:nvPr/>
            </p:nvSpPr>
            <p:spPr bwMode="auto">
              <a:xfrm>
                <a:off x="1917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2" name="Rectangle 84"/>
              <p:cNvSpPr>
                <a:spLocks noChangeArrowheads="1"/>
              </p:cNvSpPr>
              <p:nvPr/>
            </p:nvSpPr>
            <p:spPr bwMode="auto">
              <a:xfrm>
                <a:off x="2246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3" name="Rectangle 85"/>
              <p:cNvSpPr>
                <a:spLocks noChangeArrowheads="1"/>
              </p:cNvSpPr>
              <p:nvPr/>
            </p:nvSpPr>
            <p:spPr bwMode="auto">
              <a:xfrm>
                <a:off x="2575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4" name="Rectangle 86"/>
              <p:cNvSpPr>
                <a:spLocks noChangeArrowheads="1"/>
              </p:cNvSpPr>
              <p:nvPr/>
            </p:nvSpPr>
            <p:spPr bwMode="auto">
              <a:xfrm>
                <a:off x="2904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5" name="Rectangle 87"/>
              <p:cNvSpPr>
                <a:spLocks noChangeArrowheads="1"/>
              </p:cNvSpPr>
              <p:nvPr/>
            </p:nvSpPr>
            <p:spPr bwMode="auto">
              <a:xfrm>
                <a:off x="601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6" name="Rectangle 88"/>
              <p:cNvSpPr>
                <a:spLocks noChangeArrowheads="1"/>
              </p:cNvSpPr>
              <p:nvPr/>
            </p:nvSpPr>
            <p:spPr bwMode="auto">
              <a:xfrm>
                <a:off x="930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7" name="Rectangle 89"/>
              <p:cNvSpPr>
                <a:spLocks noChangeArrowheads="1"/>
              </p:cNvSpPr>
              <p:nvPr/>
            </p:nvSpPr>
            <p:spPr bwMode="auto">
              <a:xfrm>
                <a:off x="1259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8" name="Rectangle 90"/>
              <p:cNvSpPr>
                <a:spLocks noChangeArrowheads="1"/>
              </p:cNvSpPr>
              <p:nvPr/>
            </p:nvSpPr>
            <p:spPr bwMode="auto">
              <a:xfrm>
                <a:off x="1588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9" name="Rectangle 91"/>
              <p:cNvSpPr>
                <a:spLocks noChangeArrowheads="1"/>
              </p:cNvSpPr>
              <p:nvPr/>
            </p:nvSpPr>
            <p:spPr bwMode="auto">
              <a:xfrm>
                <a:off x="1917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0" name="Rectangle 92"/>
              <p:cNvSpPr>
                <a:spLocks noChangeArrowheads="1"/>
              </p:cNvSpPr>
              <p:nvPr/>
            </p:nvSpPr>
            <p:spPr bwMode="auto">
              <a:xfrm>
                <a:off x="2246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1" name="Rectangle 93"/>
              <p:cNvSpPr>
                <a:spLocks noChangeArrowheads="1"/>
              </p:cNvSpPr>
              <p:nvPr/>
            </p:nvSpPr>
            <p:spPr bwMode="auto">
              <a:xfrm>
                <a:off x="2575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2" name="Rectangle 94"/>
              <p:cNvSpPr>
                <a:spLocks noChangeArrowheads="1"/>
              </p:cNvSpPr>
              <p:nvPr/>
            </p:nvSpPr>
            <p:spPr bwMode="auto">
              <a:xfrm>
                <a:off x="2904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3" name="Rectangle 95"/>
              <p:cNvSpPr>
                <a:spLocks noChangeArrowheads="1"/>
              </p:cNvSpPr>
              <p:nvPr/>
            </p:nvSpPr>
            <p:spPr bwMode="auto">
              <a:xfrm>
                <a:off x="3233" y="1072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4" name="Rectangle 96"/>
              <p:cNvSpPr>
                <a:spLocks noChangeArrowheads="1"/>
              </p:cNvSpPr>
              <p:nvPr/>
            </p:nvSpPr>
            <p:spPr bwMode="auto">
              <a:xfrm>
                <a:off x="3233" y="1401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5" name="Rectangle 97"/>
              <p:cNvSpPr>
                <a:spLocks noChangeArrowheads="1"/>
              </p:cNvSpPr>
              <p:nvPr/>
            </p:nvSpPr>
            <p:spPr bwMode="auto">
              <a:xfrm>
                <a:off x="3233" y="1730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33" y="2059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233" y="2388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233" y="2717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233" y="3046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0" name="Rectangle 102"/>
              <p:cNvSpPr>
                <a:spLocks noChangeArrowheads="1"/>
              </p:cNvSpPr>
              <p:nvPr/>
            </p:nvSpPr>
            <p:spPr bwMode="auto">
              <a:xfrm>
                <a:off x="3233" y="3375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1" name="Rectangle 103"/>
              <p:cNvSpPr>
                <a:spLocks noChangeArrowheads="1"/>
              </p:cNvSpPr>
              <p:nvPr/>
            </p:nvSpPr>
            <p:spPr bwMode="auto">
              <a:xfrm>
                <a:off x="3233" y="3704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2" name="Rectangle 104"/>
              <p:cNvSpPr>
                <a:spLocks noChangeArrowheads="1"/>
              </p:cNvSpPr>
              <p:nvPr/>
            </p:nvSpPr>
            <p:spPr bwMode="auto">
              <a:xfrm>
                <a:off x="3233" y="743"/>
                <a:ext cx="329" cy="329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2393" name="Text Box 105"/>
            <p:cNvSpPr txBox="1">
              <a:spLocks noChangeArrowheads="1"/>
            </p:cNvSpPr>
            <p:nvPr/>
          </p:nvSpPr>
          <p:spPr bwMode="auto">
            <a:xfrm>
              <a:off x="2281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2394" name="Text Box 106"/>
            <p:cNvSpPr txBox="1">
              <a:spLocks noChangeArrowheads="1"/>
            </p:cNvSpPr>
            <p:nvPr/>
          </p:nvSpPr>
          <p:spPr bwMode="auto">
            <a:xfrm>
              <a:off x="2577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2395" name="Text Box 107"/>
            <p:cNvSpPr txBox="1">
              <a:spLocks noChangeArrowheads="1"/>
            </p:cNvSpPr>
            <p:nvPr/>
          </p:nvSpPr>
          <p:spPr bwMode="auto">
            <a:xfrm>
              <a:off x="2865" y="249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2396" name="Text Box 108"/>
            <p:cNvSpPr txBox="1">
              <a:spLocks noChangeArrowheads="1"/>
            </p:cNvSpPr>
            <p:nvPr/>
          </p:nvSpPr>
          <p:spPr bwMode="auto">
            <a:xfrm>
              <a:off x="3185" y="251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2397" name="Text Box 109"/>
            <p:cNvSpPr txBox="1">
              <a:spLocks noChangeArrowheads="1"/>
            </p:cNvSpPr>
            <p:nvPr/>
          </p:nvSpPr>
          <p:spPr bwMode="auto">
            <a:xfrm>
              <a:off x="1309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2398" name="Text Box 110"/>
            <p:cNvSpPr txBox="1">
              <a:spLocks noChangeArrowheads="1"/>
            </p:cNvSpPr>
            <p:nvPr/>
          </p:nvSpPr>
          <p:spPr bwMode="auto">
            <a:xfrm>
              <a:off x="1013" y="250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12399" name="Text Box 111"/>
            <p:cNvSpPr txBox="1">
              <a:spLocks noChangeArrowheads="1"/>
            </p:cNvSpPr>
            <p:nvPr/>
          </p:nvSpPr>
          <p:spPr bwMode="auto">
            <a:xfrm>
              <a:off x="689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2400" name="Text Box 112"/>
            <p:cNvSpPr txBox="1">
              <a:spLocks noChangeArrowheads="1"/>
            </p:cNvSpPr>
            <p:nvPr/>
          </p:nvSpPr>
          <p:spPr bwMode="auto">
            <a:xfrm>
              <a:off x="405" y="24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12401" name="Text Box 113"/>
            <p:cNvSpPr txBox="1">
              <a:spLocks noChangeArrowheads="1"/>
            </p:cNvSpPr>
            <p:nvPr/>
          </p:nvSpPr>
          <p:spPr bwMode="auto">
            <a:xfrm>
              <a:off x="1677" y="217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2402" name="Text Box 114"/>
            <p:cNvSpPr txBox="1">
              <a:spLocks noChangeArrowheads="1"/>
            </p:cNvSpPr>
            <p:nvPr/>
          </p:nvSpPr>
          <p:spPr bwMode="auto">
            <a:xfrm>
              <a:off x="1665" y="189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2403" name="Text Box 115"/>
            <p:cNvSpPr txBox="1">
              <a:spLocks noChangeArrowheads="1"/>
            </p:cNvSpPr>
            <p:nvPr/>
          </p:nvSpPr>
          <p:spPr bwMode="auto">
            <a:xfrm>
              <a:off x="1661" y="160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2404" name="Text Box 116"/>
            <p:cNvSpPr txBox="1">
              <a:spLocks noChangeArrowheads="1"/>
            </p:cNvSpPr>
            <p:nvPr/>
          </p:nvSpPr>
          <p:spPr bwMode="auto">
            <a:xfrm>
              <a:off x="1661" y="131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2405" name="Text Box 117"/>
            <p:cNvSpPr txBox="1">
              <a:spLocks noChangeArrowheads="1"/>
            </p:cNvSpPr>
            <p:nvPr/>
          </p:nvSpPr>
          <p:spPr bwMode="auto">
            <a:xfrm>
              <a:off x="1653" y="101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2406" name="Text Box 118"/>
            <p:cNvSpPr txBox="1">
              <a:spLocks noChangeArrowheads="1"/>
            </p:cNvSpPr>
            <p:nvPr/>
          </p:nvSpPr>
          <p:spPr bwMode="auto">
            <a:xfrm>
              <a:off x="1621" y="2794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2407" name="Text Box 119"/>
            <p:cNvSpPr txBox="1">
              <a:spLocks noChangeArrowheads="1"/>
            </p:cNvSpPr>
            <p:nvPr/>
          </p:nvSpPr>
          <p:spPr bwMode="auto">
            <a:xfrm>
              <a:off x="1597" y="308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12408" name="Text Box 120"/>
            <p:cNvSpPr txBox="1">
              <a:spLocks noChangeArrowheads="1"/>
            </p:cNvSpPr>
            <p:nvPr/>
          </p:nvSpPr>
          <p:spPr bwMode="auto">
            <a:xfrm>
              <a:off x="1609" y="33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12409" name="Text Box 121"/>
            <p:cNvSpPr txBox="1">
              <a:spLocks noChangeArrowheads="1"/>
            </p:cNvSpPr>
            <p:nvPr/>
          </p:nvSpPr>
          <p:spPr bwMode="auto">
            <a:xfrm>
              <a:off x="1613" y="3682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12410" name="Text Box 122"/>
            <p:cNvSpPr txBox="1">
              <a:spLocks noChangeArrowheads="1"/>
            </p:cNvSpPr>
            <p:nvPr/>
          </p:nvSpPr>
          <p:spPr bwMode="auto">
            <a:xfrm>
              <a:off x="1601" y="3966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-5</a:t>
              </a:r>
            </a:p>
          </p:txBody>
        </p:sp>
      </p:grpSp>
      <p:sp>
        <p:nvSpPr>
          <p:cNvPr id="12411" name="Text Box 123" descr="Parchment"/>
          <p:cNvSpPr txBox="1">
            <a:spLocks noChangeArrowheads="1"/>
          </p:cNvSpPr>
          <p:nvPr/>
        </p:nvSpPr>
        <p:spPr bwMode="auto">
          <a:xfrm>
            <a:off x="5126038" y="1358900"/>
            <a:ext cx="3743325" cy="1320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Shade and label with the letter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R</a:t>
            </a:r>
            <a:r>
              <a:rPr lang="en-GB" altLang="en-US" sz="2000">
                <a:latin typeface="Comic Sans MS" pitchFamily="66" charset="0"/>
              </a:rPr>
              <a:t>, the region for which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y </a:t>
            </a:r>
            <a:r>
              <a:rPr lang="en-GB" altLang="en-US">
                <a:solidFill>
                  <a:srgbClr val="3366FF"/>
                </a:solidFill>
                <a:cs typeface="Arial" charset="0"/>
              </a:rPr>
              <a:t>≥</a:t>
            </a:r>
            <a:r>
              <a:rPr lang="en-GB" altLang="en-US">
                <a:solidFill>
                  <a:srgbClr val="3366FF"/>
                </a:solidFill>
              </a:rPr>
              <a:t> -3</a:t>
            </a:r>
            <a:r>
              <a:rPr lang="en-GB" altLang="en-US" sz="2000">
                <a:latin typeface="Comic Sans MS" pitchFamily="66" charset="0"/>
              </a:rPr>
              <a:t>,   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</a:t>
            </a:r>
            <a:r>
              <a:rPr lang="en-GB" altLang="en-US">
                <a:solidFill>
                  <a:srgbClr val="3366FF"/>
                </a:solidFill>
              </a:rPr>
              <a:t>&gt;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-2</a:t>
            </a:r>
            <a:r>
              <a:rPr lang="en-GB" altLang="en-US" sz="2000">
                <a:latin typeface="Comic Sans MS" pitchFamily="66" charset="0"/>
              </a:rPr>
              <a:t>,    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y </a:t>
            </a:r>
            <a:r>
              <a:rPr lang="en-GB" altLang="en-US" b="1">
                <a:solidFill>
                  <a:srgbClr val="3366FF"/>
                </a:solidFill>
                <a:sym typeface="Symbol" pitchFamily="18" charset="2"/>
              </a:rPr>
              <a:t>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2x - 3</a:t>
            </a:r>
            <a:r>
              <a:rPr lang="en-GB" altLang="en-US" sz="2000">
                <a:latin typeface="Comic Sans MS" pitchFamily="66" charset="0"/>
              </a:rPr>
              <a:t>  </a:t>
            </a:r>
            <a:r>
              <a:rPr lang="en-GB" altLang="en-US" sz="2000">
                <a:solidFill>
                  <a:srgbClr val="FF3399"/>
                </a:solidFill>
                <a:latin typeface="Comic Sans MS" pitchFamily="66" charset="0"/>
              </a:rPr>
              <a:t>and</a:t>
            </a:r>
            <a:r>
              <a:rPr lang="en-GB" altLang="en-US" sz="2000">
                <a:latin typeface="Comic Sans MS" pitchFamily="66" charset="0"/>
              </a:rPr>
              <a:t>   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x + y 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&lt;</a:t>
            </a:r>
            <a:r>
              <a:rPr lang="en-GB" altLang="en-US" sz="2000">
                <a:solidFill>
                  <a:srgbClr val="3366FF"/>
                </a:solidFill>
                <a:latin typeface="Comic Sans MS" pitchFamily="66" charset="0"/>
              </a:rPr>
              <a:t> 2</a:t>
            </a:r>
          </a:p>
        </p:txBody>
      </p:sp>
      <p:sp>
        <p:nvSpPr>
          <p:cNvPr id="12412" name="Line 124"/>
          <p:cNvSpPr>
            <a:spLocks noChangeShapeType="1"/>
          </p:cNvSpPr>
          <p:nvPr/>
        </p:nvSpPr>
        <p:spPr bwMode="auto">
          <a:xfrm>
            <a:off x="695325" y="5607050"/>
            <a:ext cx="4381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5911850" y="273050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y = -3</a:t>
            </a:r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5387975" y="3067733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y </a:t>
            </a:r>
            <a:r>
              <a:rPr lang="en-GB" altLang="en-US" dirty="0"/>
              <a:t>≥</a:t>
            </a:r>
            <a:r>
              <a:rPr lang="en-GB" altLang="en-US" sz="2000" dirty="0">
                <a:latin typeface="Comic Sans MS" pitchFamily="66" charset="0"/>
              </a:rPr>
              <a:t> -</a:t>
            </a:r>
            <a:r>
              <a:rPr lang="en-GB" altLang="en-US" sz="2000" dirty="0" smtClean="0">
                <a:latin typeface="Comic Sans MS" pitchFamily="66" charset="0"/>
              </a:rPr>
              <a:t>3 </a:t>
            </a:r>
            <a:r>
              <a:rPr lang="en-GB" altLang="en-US" sz="2000" b="1" dirty="0" smtClean="0">
                <a:latin typeface="Comic Sans MS" pitchFamily="66" charset="0"/>
              </a:rPr>
              <a:t>isn’t true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5918200" y="387985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Draw line x = -2</a:t>
            </a:r>
          </a:p>
        </p:txBody>
      </p:sp>
      <p:sp>
        <p:nvSpPr>
          <p:cNvPr id="12416" name="Line 128"/>
          <p:cNvSpPr>
            <a:spLocks noChangeShapeType="1"/>
          </p:cNvSpPr>
          <p:nvPr/>
        </p:nvSpPr>
        <p:spPr bwMode="auto">
          <a:xfrm>
            <a:off x="1652588" y="1851025"/>
            <a:ext cx="0" cy="4686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5305425" y="4286250"/>
            <a:ext cx="35401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x </a:t>
            </a:r>
            <a:r>
              <a:rPr lang="en-GB" altLang="en-US" dirty="0"/>
              <a:t>&gt; -</a:t>
            </a:r>
            <a:r>
              <a:rPr lang="en-GB" altLang="en-US" dirty="0" smtClean="0"/>
              <a:t>2 </a:t>
            </a:r>
            <a:r>
              <a:rPr lang="en-GB" altLang="en-US" b="1" dirty="0" smtClean="0"/>
              <a:t>isn’t true</a:t>
            </a:r>
            <a:endParaRPr lang="en-GB" altLang="en-US" dirty="0"/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5318125" y="5086350"/>
            <a:ext cx="382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Draw line 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y = 2x – 3  </a:t>
            </a:r>
          </a:p>
        </p:txBody>
      </p:sp>
      <p:grpSp>
        <p:nvGrpSpPr>
          <p:cNvPr id="12419" name="Group 131"/>
          <p:cNvGrpSpPr>
            <a:grpSpLocks/>
          </p:cNvGrpSpPr>
          <p:nvPr/>
        </p:nvGrpSpPr>
        <p:grpSpPr bwMode="auto">
          <a:xfrm>
            <a:off x="2573338" y="3683000"/>
            <a:ext cx="1065212" cy="1968500"/>
            <a:chOff x="1621" y="2320"/>
            <a:chExt cx="671" cy="1240"/>
          </a:xfrm>
        </p:grpSpPr>
        <p:sp>
          <p:nvSpPr>
            <p:cNvPr id="12420" name="Oval 132"/>
            <p:cNvSpPr>
              <a:spLocks noChangeArrowheads="1"/>
            </p:cNvSpPr>
            <p:nvPr/>
          </p:nvSpPr>
          <p:spPr bwMode="auto">
            <a:xfrm>
              <a:off x="1621" y="3504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auto">
            <a:xfrm>
              <a:off x="2236" y="2320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auto">
            <a:xfrm>
              <a:off x="1931" y="2912"/>
              <a:ext cx="56" cy="5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2423" name="Freeform 135"/>
          <p:cNvSpPr>
            <a:spLocks/>
          </p:cNvSpPr>
          <p:nvPr/>
        </p:nvSpPr>
        <p:spPr bwMode="auto">
          <a:xfrm>
            <a:off x="2128838" y="1846263"/>
            <a:ext cx="2438400" cy="4705350"/>
          </a:xfrm>
          <a:custGeom>
            <a:avLst/>
            <a:gdLst>
              <a:gd name="T0" fmla="*/ 0 w 1536"/>
              <a:gd name="T1" fmla="*/ 2964 h 2964"/>
              <a:gd name="T2" fmla="*/ 1536 w 1536"/>
              <a:gd name="T3" fmla="*/ 0 h 29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6" h="2964">
                <a:moveTo>
                  <a:pt x="0" y="2964"/>
                </a:moveTo>
                <a:lnTo>
                  <a:pt x="1536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2424" name="Text Box 136"/>
          <p:cNvSpPr txBox="1">
            <a:spLocks noChangeArrowheads="1"/>
          </p:cNvSpPr>
          <p:nvPr/>
        </p:nvSpPr>
        <p:spPr bwMode="auto">
          <a:xfrm>
            <a:off x="5095875" y="5911850"/>
            <a:ext cx="38830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sz="2000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sz="2000" dirty="0">
                <a:latin typeface="Comic Sans MS" pitchFamily="66" charset="0"/>
              </a:rPr>
              <a:t> the  region for which y </a:t>
            </a:r>
            <a:r>
              <a:rPr lang="en-GB" altLang="en-US" dirty="0">
                <a:sym typeface="Symbol" pitchFamily="18" charset="2"/>
              </a:rPr>
              <a:t></a:t>
            </a:r>
            <a:r>
              <a:rPr lang="en-GB" altLang="en-US" sz="2000" dirty="0">
                <a:latin typeface="Comic Sans MS" pitchFamily="66" charset="0"/>
              </a:rPr>
              <a:t> 2x </a:t>
            </a:r>
            <a:r>
              <a:rPr lang="en-GB" altLang="en-US" sz="2000" dirty="0" smtClean="0">
                <a:latin typeface="Comic Sans MS" pitchFamily="66" charset="0"/>
              </a:rPr>
              <a:t>– 3 </a:t>
            </a:r>
            <a:r>
              <a:rPr lang="en-GB" altLang="en-US" sz="2000" b="1" dirty="0" smtClean="0">
                <a:latin typeface="Comic Sans MS" pitchFamily="66" charset="0"/>
              </a:rPr>
              <a:t>isn’t true</a:t>
            </a:r>
            <a:endParaRPr lang="en-GB" altLang="en-US" sz="2000" dirty="0">
              <a:latin typeface="Comic Sans MS" pitchFamily="66" charset="0"/>
            </a:endParaRPr>
          </a:p>
        </p:txBody>
      </p:sp>
      <p:grpSp>
        <p:nvGrpSpPr>
          <p:cNvPr id="12425" name="Group 137"/>
          <p:cNvGrpSpPr>
            <a:grpSpLocks/>
          </p:cNvGrpSpPr>
          <p:nvPr/>
        </p:nvGrpSpPr>
        <p:grpSpPr bwMode="auto">
          <a:xfrm>
            <a:off x="295275" y="2971800"/>
            <a:ext cx="2366963" cy="1290638"/>
            <a:chOff x="186" y="1872"/>
            <a:chExt cx="1491" cy="813"/>
          </a:xfrm>
        </p:grpSpPr>
        <p:sp>
          <p:nvSpPr>
            <p:cNvPr id="12426" name="Oval 138"/>
            <p:cNvSpPr>
              <a:spLocks noChangeArrowheads="1"/>
            </p:cNvSpPr>
            <p:nvPr/>
          </p:nvSpPr>
          <p:spPr bwMode="auto">
            <a:xfrm>
              <a:off x="1611" y="2619"/>
              <a:ext cx="66" cy="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7" name="Text Box 139"/>
            <p:cNvSpPr txBox="1">
              <a:spLocks noChangeArrowheads="1"/>
            </p:cNvSpPr>
            <p:nvPr/>
          </p:nvSpPr>
          <p:spPr bwMode="auto">
            <a:xfrm>
              <a:off x="186" y="1872"/>
              <a:ext cx="1140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The origin (0.0) makes a useful test point.</a:t>
              </a:r>
            </a:p>
          </p:txBody>
        </p:sp>
        <p:sp>
          <p:nvSpPr>
            <p:cNvPr id="12428" name="Line 140"/>
            <p:cNvSpPr>
              <a:spLocks noChangeShapeType="1"/>
            </p:cNvSpPr>
            <p:nvPr/>
          </p:nvSpPr>
          <p:spPr bwMode="auto">
            <a:xfrm>
              <a:off x="1110" y="2439"/>
              <a:ext cx="46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2429" name="Text Box 141"/>
          <p:cNvSpPr txBox="1">
            <a:spLocks noChangeArrowheads="1"/>
          </p:cNvSpPr>
          <p:nvPr/>
        </p:nvSpPr>
        <p:spPr bwMode="auto">
          <a:xfrm>
            <a:off x="5318125" y="5530850"/>
            <a:ext cx="382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  <a:sym typeface="Symbol" pitchFamily="18" charset="2"/>
              </a:rPr>
              <a:t>y intercept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-3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 and gradient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2.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12430" name="Freeform 142"/>
          <p:cNvSpPr>
            <a:spLocks/>
          </p:cNvSpPr>
          <p:nvPr/>
        </p:nvSpPr>
        <p:spPr bwMode="auto">
          <a:xfrm flipH="1">
            <a:off x="695325" y="1843088"/>
            <a:ext cx="1438275" cy="4702175"/>
          </a:xfrm>
          <a:custGeom>
            <a:avLst/>
            <a:gdLst>
              <a:gd name="T0" fmla="*/ 1527 w 1829"/>
              <a:gd name="T1" fmla="*/ 0 h 2962"/>
              <a:gd name="T2" fmla="*/ 0 w 1829"/>
              <a:gd name="T3" fmla="*/ 2962 h 2962"/>
              <a:gd name="T4" fmla="*/ 1829 w 1829"/>
              <a:gd name="T5" fmla="*/ 2962 h 2962"/>
              <a:gd name="T6" fmla="*/ 1829 w 1829"/>
              <a:gd name="T7" fmla="*/ 0 h 2962"/>
              <a:gd name="T8" fmla="*/ 1527 w 1829"/>
              <a:gd name="T9" fmla="*/ 0 h 2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9" h="2962">
                <a:moveTo>
                  <a:pt x="1527" y="0"/>
                </a:moveTo>
                <a:lnTo>
                  <a:pt x="0" y="2962"/>
                </a:lnTo>
                <a:lnTo>
                  <a:pt x="1829" y="2962"/>
                </a:lnTo>
                <a:lnTo>
                  <a:pt x="1829" y="0"/>
                </a:lnTo>
                <a:lnTo>
                  <a:pt x="1527" y="0"/>
                </a:lnTo>
                <a:close/>
              </a:path>
            </a:pathLst>
          </a:custGeom>
          <a:solidFill>
            <a:srgbClr val="FFFF99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2431" name="Line 143"/>
          <p:cNvSpPr>
            <a:spLocks noChangeShapeType="1"/>
          </p:cNvSpPr>
          <p:nvPr/>
        </p:nvSpPr>
        <p:spPr bwMode="auto">
          <a:xfrm>
            <a:off x="1155700" y="1854200"/>
            <a:ext cx="3911600" cy="374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2432" name="Group 144"/>
          <p:cNvGrpSpPr>
            <a:grpSpLocks/>
          </p:cNvGrpSpPr>
          <p:nvPr/>
        </p:nvGrpSpPr>
        <p:grpSpPr bwMode="auto">
          <a:xfrm>
            <a:off x="295275" y="2971800"/>
            <a:ext cx="2366963" cy="1290638"/>
            <a:chOff x="186" y="1872"/>
            <a:chExt cx="1491" cy="813"/>
          </a:xfrm>
        </p:grpSpPr>
        <p:sp>
          <p:nvSpPr>
            <p:cNvPr id="12433" name="Oval 145"/>
            <p:cNvSpPr>
              <a:spLocks noChangeArrowheads="1"/>
            </p:cNvSpPr>
            <p:nvPr/>
          </p:nvSpPr>
          <p:spPr bwMode="auto">
            <a:xfrm>
              <a:off x="1611" y="2619"/>
              <a:ext cx="66" cy="66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34" name="Text Box 146"/>
            <p:cNvSpPr txBox="1">
              <a:spLocks noChangeArrowheads="1"/>
            </p:cNvSpPr>
            <p:nvPr/>
          </p:nvSpPr>
          <p:spPr bwMode="auto">
            <a:xfrm>
              <a:off x="186" y="1872"/>
              <a:ext cx="1140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66" charset="0"/>
                </a:rPr>
                <a:t>The origin (0.0) makes a useful test point.</a:t>
              </a:r>
            </a:p>
          </p:txBody>
        </p:sp>
        <p:sp>
          <p:nvSpPr>
            <p:cNvPr id="12435" name="Line 147"/>
            <p:cNvSpPr>
              <a:spLocks noChangeShapeType="1"/>
            </p:cNvSpPr>
            <p:nvPr/>
          </p:nvSpPr>
          <p:spPr bwMode="auto">
            <a:xfrm>
              <a:off x="1110" y="2439"/>
              <a:ext cx="46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2436" name="Text Box 148"/>
          <p:cNvSpPr txBox="1">
            <a:spLocks noChangeArrowheads="1"/>
          </p:cNvSpPr>
          <p:nvPr/>
        </p:nvSpPr>
        <p:spPr bwMode="auto">
          <a:xfrm>
            <a:off x="3321050" y="4627563"/>
            <a:ext cx="584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solidFill>
                  <a:srgbClr val="FF3399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2437" name="Rectangle 149"/>
          <p:cNvSpPr>
            <a:spLocks noChangeArrowheads="1"/>
          </p:cNvSpPr>
          <p:nvPr/>
        </p:nvSpPr>
        <p:spPr bwMode="auto">
          <a:xfrm>
            <a:off x="5105399" y="2828925"/>
            <a:ext cx="3940175" cy="388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8" name="Text Box 150"/>
          <p:cNvSpPr txBox="1">
            <a:spLocks noChangeArrowheads="1"/>
          </p:cNvSpPr>
          <p:nvPr/>
        </p:nvSpPr>
        <p:spPr bwMode="auto">
          <a:xfrm>
            <a:off x="5156200" y="2895600"/>
            <a:ext cx="377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Draw line x + y = 2 </a:t>
            </a:r>
            <a:r>
              <a:rPr lang="en-GB" altLang="en-US">
                <a:latin typeface="Comic Sans MS" pitchFamily="66" charset="0"/>
                <a:sym typeface="Symbol" pitchFamily="18" charset="2"/>
              </a:rPr>
              <a:t>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y = -x + 2</a:t>
            </a:r>
          </a:p>
        </p:txBody>
      </p:sp>
      <p:sp>
        <p:nvSpPr>
          <p:cNvPr id="12439" name="Text Box 151"/>
          <p:cNvSpPr txBox="1">
            <a:spLocks noChangeArrowheads="1"/>
          </p:cNvSpPr>
          <p:nvPr/>
        </p:nvSpPr>
        <p:spPr bwMode="auto">
          <a:xfrm>
            <a:off x="5232400" y="3251200"/>
            <a:ext cx="316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 intercept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, gradient </a:t>
            </a:r>
            <a:r>
              <a:rPr lang="en-GB" altLang="en-US">
                <a:solidFill>
                  <a:srgbClr val="FF3399"/>
                </a:solidFill>
                <a:latin typeface="Comic Sans MS" pitchFamily="66" charset="0"/>
              </a:rPr>
              <a:t>1</a:t>
            </a:r>
            <a:endParaRPr lang="en-GB" altLang="en-US">
              <a:solidFill>
                <a:srgbClr val="FF3399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440" name="Text Box 152"/>
          <p:cNvSpPr txBox="1">
            <a:spLocks noChangeArrowheads="1"/>
          </p:cNvSpPr>
          <p:nvPr/>
        </p:nvSpPr>
        <p:spPr bwMode="auto">
          <a:xfrm>
            <a:off x="5321300" y="3644900"/>
            <a:ext cx="3162300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 smtClean="0">
                <a:solidFill>
                  <a:srgbClr val="3366FF"/>
                </a:solidFill>
                <a:latin typeface="Comic Sans MS" pitchFamily="66" charset="0"/>
              </a:rPr>
              <a:t>lightly </a:t>
            </a:r>
            <a:r>
              <a:rPr lang="en-GB" altLang="en-US" dirty="0">
                <a:solidFill>
                  <a:srgbClr val="3366FF"/>
                </a:solidFill>
                <a:latin typeface="Comic Sans MS" pitchFamily="66" charset="0"/>
              </a:rPr>
              <a:t>shade</a:t>
            </a:r>
            <a:r>
              <a:rPr lang="en-GB" altLang="en-US" dirty="0">
                <a:latin typeface="Comic Sans MS" pitchFamily="66" charset="0"/>
              </a:rPr>
              <a:t> the region 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x </a:t>
            </a:r>
            <a:r>
              <a:rPr lang="en-GB" altLang="en-US" dirty="0"/>
              <a:t>+ y </a:t>
            </a:r>
            <a:r>
              <a:rPr lang="en-GB" altLang="en-US" dirty="0">
                <a:sym typeface="Symbol" pitchFamily="18" charset="2"/>
              </a:rPr>
              <a:t>&lt;</a:t>
            </a:r>
            <a:r>
              <a:rPr lang="en-GB" altLang="en-US" dirty="0"/>
              <a:t> </a:t>
            </a:r>
            <a:r>
              <a:rPr lang="en-GB" altLang="en-US" dirty="0" smtClean="0"/>
              <a:t>2 </a:t>
            </a:r>
            <a:r>
              <a:rPr lang="en-GB" altLang="en-US" b="1" dirty="0" smtClean="0"/>
              <a:t>isn’t true</a:t>
            </a:r>
            <a:endParaRPr lang="en-GB" altLang="en-US" dirty="0">
              <a:solidFill>
                <a:srgbClr val="FF3399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441" name="Text Box 153"/>
          <p:cNvSpPr txBox="1">
            <a:spLocks noChangeArrowheads="1"/>
          </p:cNvSpPr>
          <p:nvPr/>
        </p:nvSpPr>
        <p:spPr bwMode="auto">
          <a:xfrm>
            <a:off x="5318125" y="4805363"/>
            <a:ext cx="35401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Identify the </a:t>
            </a:r>
            <a:r>
              <a:rPr lang="en-GB" altLang="en-US" sz="2000" b="1" dirty="0" smtClean="0">
                <a:solidFill>
                  <a:srgbClr val="3366FF"/>
                </a:solidFill>
                <a:latin typeface="Comic Sans MS" pitchFamily="66" charset="0"/>
              </a:rPr>
              <a:t>Blank region</a:t>
            </a:r>
            <a:r>
              <a:rPr lang="en-GB" altLang="en-US" sz="2000" b="1" dirty="0" smtClean="0">
                <a:latin typeface="Comic Sans MS" pitchFamily="66" charset="0"/>
              </a:rPr>
              <a:t> </a:t>
            </a:r>
            <a:r>
              <a:rPr lang="en-GB" altLang="en-US" sz="2000" dirty="0">
                <a:latin typeface="Comic Sans MS" pitchFamily="66" charset="0"/>
              </a:rPr>
              <a:t>that satisfies </a:t>
            </a:r>
            <a:r>
              <a:rPr lang="en-GB" altLang="en-US" sz="2000" dirty="0">
                <a:solidFill>
                  <a:srgbClr val="FF3399"/>
                </a:solidFill>
                <a:latin typeface="Comic Sans MS" pitchFamily="66" charset="0"/>
              </a:rPr>
              <a:t>all 4</a:t>
            </a:r>
            <a:r>
              <a:rPr lang="en-GB" altLang="en-US" sz="2000" dirty="0">
                <a:latin typeface="Comic Sans MS" pitchFamily="66" charset="0"/>
              </a:rPr>
              <a:t> inequalities and label.</a:t>
            </a:r>
            <a:endParaRPr lang="en-GB" altLang="en-US" dirty="0"/>
          </a:p>
        </p:txBody>
      </p:sp>
      <p:grpSp>
        <p:nvGrpSpPr>
          <p:cNvPr id="12442" name="Group 154"/>
          <p:cNvGrpSpPr>
            <a:grpSpLocks/>
          </p:cNvGrpSpPr>
          <p:nvPr/>
        </p:nvGrpSpPr>
        <p:grpSpPr bwMode="auto">
          <a:xfrm>
            <a:off x="2078038" y="2714625"/>
            <a:ext cx="1085850" cy="1069975"/>
            <a:chOff x="1309" y="1710"/>
            <a:chExt cx="684" cy="674"/>
          </a:xfrm>
        </p:grpSpPr>
        <p:sp>
          <p:nvSpPr>
            <p:cNvPr id="12443" name="Oval 155"/>
            <p:cNvSpPr>
              <a:spLocks noChangeArrowheads="1"/>
            </p:cNvSpPr>
            <p:nvPr/>
          </p:nvSpPr>
          <p:spPr bwMode="auto">
            <a:xfrm>
              <a:off x="1622" y="2018"/>
              <a:ext cx="72" cy="72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auto">
            <a:xfrm>
              <a:off x="1921" y="2312"/>
              <a:ext cx="72" cy="72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auto">
            <a:xfrm>
              <a:off x="1309" y="1710"/>
              <a:ext cx="72" cy="72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2446" name="Rectangle 15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47" name="Freeform 159"/>
          <p:cNvSpPr>
            <a:spLocks/>
          </p:cNvSpPr>
          <p:nvPr/>
        </p:nvSpPr>
        <p:spPr bwMode="auto">
          <a:xfrm flipH="1" flipV="1">
            <a:off x="1469690" y="1336529"/>
            <a:ext cx="3918285" cy="4206876"/>
          </a:xfrm>
          <a:custGeom>
            <a:avLst/>
            <a:gdLst>
              <a:gd name="T0" fmla="*/ 2770 w 2770"/>
              <a:gd name="T1" fmla="*/ 2359 h 2953"/>
              <a:gd name="T2" fmla="*/ 310 w 2770"/>
              <a:gd name="T3" fmla="*/ 0 h 2953"/>
              <a:gd name="T4" fmla="*/ 0 w 2770"/>
              <a:gd name="T5" fmla="*/ 0 h 2953"/>
              <a:gd name="T6" fmla="*/ 9 w 2770"/>
              <a:gd name="T7" fmla="*/ 2953 h 2953"/>
              <a:gd name="T8" fmla="*/ 2752 w 2770"/>
              <a:gd name="T9" fmla="*/ 2944 h 2953"/>
              <a:gd name="T10" fmla="*/ 2770 w 2770"/>
              <a:gd name="T11" fmla="*/ 2359 h 2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0" h="2953">
                <a:moveTo>
                  <a:pt x="2770" y="2359"/>
                </a:moveTo>
                <a:lnTo>
                  <a:pt x="310" y="0"/>
                </a:lnTo>
                <a:lnTo>
                  <a:pt x="0" y="0"/>
                </a:lnTo>
                <a:lnTo>
                  <a:pt x="9" y="2953"/>
                </a:lnTo>
                <a:lnTo>
                  <a:pt x="2752" y="2944"/>
                </a:lnTo>
                <a:lnTo>
                  <a:pt x="2770" y="2359"/>
                </a:lnTo>
                <a:close/>
              </a:path>
            </a:pathLst>
          </a:custGeom>
          <a:solidFill>
            <a:srgbClr val="BBE0E3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2" name="Freeform 159"/>
          <p:cNvSpPr>
            <a:spLocks/>
          </p:cNvSpPr>
          <p:nvPr/>
        </p:nvSpPr>
        <p:spPr bwMode="auto">
          <a:xfrm rot="15041868" flipH="1" flipV="1">
            <a:off x="703128" y="1518918"/>
            <a:ext cx="4494405" cy="4922613"/>
          </a:xfrm>
          <a:custGeom>
            <a:avLst/>
            <a:gdLst>
              <a:gd name="T0" fmla="*/ 2770 w 2770"/>
              <a:gd name="T1" fmla="*/ 2359 h 2953"/>
              <a:gd name="T2" fmla="*/ 310 w 2770"/>
              <a:gd name="T3" fmla="*/ 0 h 2953"/>
              <a:gd name="T4" fmla="*/ 0 w 2770"/>
              <a:gd name="T5" fmla="*/ 0 h 2953"/>
              <a:gd name="T6" fmla="*/ 9 w 2770"/>
              <a:gd name="T7" fmla="*/ 2953 h 2953"/>
              <a:gd name="T8" fmla="*/ 2752 w 2770"/>
              <a:gd name="T9" fmla="*/ 2944 h 2953"/>
              <a:gd name="T10" fmla="*/ 2770 w 2770"/>
              <a:gd name="T11" fmla="*/ 2359 h 2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0" h="2953">
                <a:moveTo>
                  <a:pt x="2770" y="2359"/>
                </a:moveTo>
                <a:lnTo>
                  <a:pt x="310" y="0"/>
                </a:lnTo>
                <a:lnTo>
                  <a:pt x="0" y="0"/>
                </a:lnTo>
                <a:lnTo>
                  <a:pt x="9" y="2953"/>
                </a:lnTo>
                <a:lnTo>
                  <a:pt x="2752" y="2944"/>
                </a:lnTo>
                <a:lnTo>
                  <a:pt x="2770" y="2359"/>
                </a:lnTo>
                <a:close/>
              </a:path>
            </a:pathLst>
          </a:custGeom>
          <a:solidFill>
            <a:srgbClr val="BBE0E3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12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12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12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12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124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1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80"/>
                                        <p:tgtEl>
                                          <p:spTgt spid="1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80"/>
                                        <p:tgtEl>
                                          <p:spTgt spid="12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80"/>
                                        <p:tgtEl>
                                          <p:spTgt spid="124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80"/>
                                        <p:tgtEl>
                                          <p:spTgt spid="12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80"/>
                                        <p:tgtEl>
                                          <p:spTgt spid="1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80"/>
                                        <p:tgtEl>
                                          <p:spTgt spid="1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2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1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80"/>
                                        <p:tgtEl>
                                          <p:spTgt spid="124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80"/>
                                        <p:tgtEl>
                                          <p:spTgt spid="12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2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411" grpId="0" animBg="1"/>
      <p:bldP spid="12412" grpId="0" animBg="1"/>
      <p:bldP spid="12413" grpId="0" build="p"/>
      <p:bldP spid="12414" grpId="0" build="p" animBg="1"/>
      <p:bldP spid="12415" grpId="0" build="p"/>
      <p:bldP spid="12416" grpId="0" animBg="1"/>
      <p:bldP spid="12417" grpId="0" build="p" animBg="1"/>
      <p:bldP spid="12418" grpId="0" build="p"/>
      <p:bldP spid="12423" grpId="0" animBg="1"/>
      <p:bldP spid="12424" grpId="0" build="p" animBg="1"/>
      <p:bldP spid="12429" grpId="0" build="p"/>
      <p:bldP spid="12430" grpId="0" animBg="1"/>
      <p:bldP spid="12431" grpId="0" animBg="1"/>
      <p:bldP spid="12436" grpId="0"/>
      <p:bldP spid="12437" grpId="0" animBg="1"/>
      <p:bldP spid="12440" grpId="0" animBg="1"/>
      <p:bldP spid="12441" grpId="0" build="p" animBg="1"/>
      <p:bldP spid="12447" grpId="0" animBg="1"/>
      <p:bldP spid="1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129" y="1245704"/>
            <a:ext cx="75272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000" b="1" dirty="0" smtClean="0">
                <a:solidFill>
                  <a:srgbClr val="FF3399"/>
                </a:solidFill>
              </a:rPr>
              <a:t>State clearly you are shading the region that does </a:t>
            </a:r>
            <a:r>
              <a:rPr lang="en-NZ" sz="5000" b="1" u="sng" dirty="0" smtClean="0">
                <a:solidFill>
                  <a:srgbClr val="FF3399"/>
                </a:solidFill>
              </a:rPr>
              <a:t>not</a:t>
            </a:r>
            <a:r>
              <a:rPr lang="en-NZ" sz="5000" b="1" dirty="0" smtClean="0">
                <a:solidFill>
                  <a:srgbClr val="FF3399"/>
                </a:solidFill>
              </a:rPr>
              <a:t> satisfy the inequality</a:t>
            </a:r>
            <a:endParaRPr lang="en-NZ" sz="50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9191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966</Words>
  <Application>Microsoft Office PowerPoint</Application>
  <PresentationFormat>On-screen Show (4:3)</PresentationFormat>
  <Paragraphs>220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3.2 Linear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(Regions)</dc:title>
  <dc:creator>Pam Garnett</dc:creator>
  <cp:lastModifiedBy>Pam Garnett</cp:lastModifiedBy>
  <cp:revision>29</cp:revision>
  <dcterms:created xsi:type="dcterms:W3CDTF">2004-09-18T17:24:27Z</dcterms:created>
  <dcterms:modified xsi:type="dcterms:W3CDTF">2014-05-05T21:55:25Z</dcterms:modified>
</cp:coreProperties>
</file>