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9" r:id="rId4"/>
    <p:sldId id="261" r:id="rId5"/>
    <p:sldId id="262" r:id="rId6"/>
    <p:sldId id="263" r:id="rId7"/>
    <p:sldId id="264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6A007-FB16-4C9B-B652-C13B311E2DC0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D2940-FC55-48F1-9943-C023F75F520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568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70221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4610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927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6431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3394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1855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695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8513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315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3376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69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6124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1.5</a:t>
            </a:r>
            <a:br>
              <a:rPr lang="en-NZ" dirty="0" smtClean="0"/>
            </a:br>
            <a:r>
              <a:rPr lang="en-NZ" dirty="0" smtClean="0"/>
              <a:t>Measurement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2600"/>
          </a:xfrm>
        </p:spPr>
        <p:txBody>
          <a:bodyPr/>
          <a:lstStyle/>
          <a:p>
            <a:r>
              <a:rPr lang="en-NZ" dirty="0" smtClean="0"/>
              <a:t>AS 91030</a:t>
            </a:r>
          </a:p>
        </p:txBody>
      </p:sp>
    </p:spTree>
    <p:extLst>
      <p:ext uri="{BB962C8B-B14F-4D97-AF65-F5344CB8AC3E}">
        <p14:creationId xmlns:p14="http://schemas.microsoft.com/office/powerpoint/2010/main" val="117611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260648"/>
            <a:ext cx="59929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Perimeters of circles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24542" y="1975460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2708920"/>
            <a:ext cx="8229600" cy="23762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find the circumference of a circle</a:t>
            </a:r>
          </a:p>
          <a:p>
            <a:r>
              <a:rPr lang="en-NZ" dirty="0" smtClean="0"/>
              <a:t>I can find the circumference of parts of circles</a:t>
            </a:r>
          </a:p>
          <a:p>
            <a:r>
              <a:rPr lang="en-NZ" dirty="0" smtClean="0"/>
              <a:t>I can find the radius or diameter when I know the circumference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  <p:sp>
        <p:nvSpPr>
          <p:cNvPr id="5" name="Rectangle 4"/>
          <p:cNvSpPr/>
          <p:nvPr/>
        </p:nvSpPr>
        <p:spPr>
          <a:xfrm>
            <a:off x="2359925" y="1052130"/>
            <a:ext cx="4331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Circumference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76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34232" y="260648"/>
            <a:ext cx="4331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Circumference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361487" y="1422068"/>
            <a:ext cx="4032448" cy="403244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5" name="Straight Connector 4"/>
          <p:cNvCxnSpPr>
            <a:stCxn id="3" idx="0"/>
            <a:endCxn id="3" idx="4"/>
          </p:cNvCxnSpPr>
          <p:nvPr/>
        </p:nvCxnSpPr>
        <p:spPr>
          <a:xfrm>
            <a:off x="2377711" y="1422068"/>
            <a:ext cx="0" cy="40324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6"/>
          </p:cNvCxnSpPr>
          <p:nvPr/>
        </p:nvCxnSpPr>
        <p:spPr>
          <a:xfrm flipH="1">
            <a:off x="2377711" y="3438292"/>
            <a:ext cx="2016224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225583" y="274957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>
                <a:solidFill>
                  <a:srgbClr val="FF0000"/>
                </a:solidFill>
              </a:rPr>
              <a:t>diameter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3586" y="311890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radius</a:t>
            </a:r>
            <a:endParaRPr lang="en-NZ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932040" y="3053752"/>
                <a:ext cx="388843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/>
                  <a:t>Circumference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0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Π</m:t>
                    </m:r>
                  </m:oMath>
                </a14:m>
                <a:r>
                  <a:rPr lang="en-NZ" dirty="0" smtClean="0"/>
                  <a:t> x diameter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Π</m:t>
                    </m:r>
                  </m:oMath>
                </a14:m>
                <a:r>
                  <a:rPr lang="en-NZ" dirty="0" smtClean="0"/>
                  <a:t>d</a:t>
                </a:r>
              </a:p>
              <a:p>
                <a:pPr algn="ctr"/>
                <a:r>
                  <a:rPr lang="en-NZ" dirty="0" smtClean="0"/>
                  <a:t>or</a:t>
                </a:r>
              </a:p>
              <a:p>
                <a:r>
                  <a:rPr lang="en-NZ" dirty="0" smtClean="0"/>
                  <a:t>Circumference = 2 x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Π</m:t>
                    </m:r>
                  </m:oMath>
                </a14:m>
                <a:r>
                  <a:rPr lang="en-NZ" dirty="0" smtClean="0"/>
                  <a:t> x radius = 2</a:t>
                </a:r>
                <a:r>
                  <a:rPr lang="el-GR" dirty="0">
                    <a:ea typeface="Cambria Math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Π</m:t>
                    </m:r>
                  </m:oMath>
                </a14:m>
                <a:r>
                  <a:rPr lang="en-NZ" dirty="0" smtClean="0"/>
                  <a:t>r</a:t>
                </a:r>
                <a:endParaRPr lang="en-NZ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3053752"/>
                <a:ext cx="3888432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1254" t="-3311" b="-9934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Down Arrow Callout 9"/>
          <p:cNvSpPr/>
          <p:nvPr/>
        </p:nvSpPr>
        <p:spPr>
          <a:xfrm>
            <a:off x="5580112" y="1267847"/>
            <a:ext cx="2232248" cy="149358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pi, a button on the calculator</a:t>
            </a:r>
            <a:endParaRPr lang="en-N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400145" y="4365104"/>
                <a:ext cx="442032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/>
                  <a:t>if the diameter = 5 cm</a:t>
                </a:r>
              </a:p>
              <a:p>
                <a:r>
                  <a:rPr lang="en-NZ" dirty="0"/>
                  <a:t> </a:t>
                </a:r>
                <a:r>
                  <a:rPr lang="en-NZ" dirty="0" smtClean="0"/>
                  <a:t>          circumference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Π</m:t>
                    </m:r>
                  </m:oMath>
                </a14:m>
                <a:r>
                  <a:rPr lang="en-NZ" dirty="0" smtClean="0"/>
                  <a:t>x5 = 15.7 cm</a:t>
                </a:r>
                <a:endParaRPr lang="en-NZ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0145" y="4365104"/>
                <a:ext cx="4420327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1241" t="-4717" b="-1415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486072" y="5476220"/>
                <a:ext cx="442032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/>
                  <a:t>if the radius = 12 m</a:t>
                </a:r>
              </a:p>
              <a:p>
                <a:r>
                  <a:rPr lang="en-NZ" dirty="0"/>
                  <a:t> </a:t>
                </a:r>
                <a:r>
                  <a:rPr lang="en-NZ" dirty="0" smtClean="0"/>
                  <a:t>          circumference = 2 x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Π</m:t>
                    </m:r>
                    <m:r>
                      <a:rPr lang="en-NZ" b="0" i="0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NZ" dirty="0" smtClean="0"/>
                  <a:t>x 12 = 75.4 m</a:t>
                </a:r>
                <a:endParaRPr lang="en-NZ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072" y="5476220"/>
                <a:ext cx="4420327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1241" t="-4717" b="-1415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347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e 2"/>
          <p:cNvSpPr/>
          <p:nvPr/>
        </p:nvSpPr>
        <p:spPr>
          <a:xfrm>
            <a:off x="467544" y="484245"/>
            <a:ext cx="5904656" cy="5760640"/>
          </a:xfrm>
          <a:prstGeom prst="pie">
            <a:avLst>
              <a:gd name="adj1" fmla="val 5397250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11960" y="484245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the perimeter of a semi circle is made up of half the circumference and the diameter.</a:t>
            </a:r>
            <a:endParaRPr lang="en-N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851920" y="1700808"/>
                <a:ext cx="504056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/>
                  <a:t>if the diameter = 32 cm </a:t>
                </a:r>
              </a:p>
              <a:p>
                <a:endParaRPr lang="en-NZ" dirty="0"/>
              </a:p>
              <a:p>
                <a:r>
                  <a:rPr lang="en-NZ" dirty="0" smtClean="0"/>
                  <a:t>half the circumference is </a:t>
                </a:r>
                <a14:m>
                  <m:oMath xmlns:m="http://schemas.openxmlformats.org/officeDocument/2006/math">
                    <m:r>
                      <a:rPr lang="en-NZ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NZ" i="1">
                        <a:latin typeface="Cambria Math"/>
                        <a:ea typeface="Cambria Math"/>
                      </a:rPr>
                      <m:t>𝜋</m:t>
                    </m:r>
                    <m:r>
                      <a:rPr lang="en-NZ" i="1">
                        <a:latin typeface="Cambria Math"/>
                        <a:ea typeface="Cambria Math"/>
                      </a:rPr>
                      <m:t> ×32 ÷2=50.</m:t>
                    </m:r>
                    <m:r>
                      <a:rPr lang="en-NZ" b="0" i="1" smtClean="0">
                        <a:latin typeface="Cambria Math"/>
                        <a:ea typeface="Cambria Math"/>
                      </a:rPr>
                      <m:t>27</m:t>
                    </m:r>
                  </m:oMath>
                </a14:m>
                <a:endParaRPr lang="en-NZ" b="0" dirty="0" smtClean="0">
                  <a:ea typeface="Cambria Math"/>
                </a:endParaRPr>
              </a:p>
              <a:p>
                <a:endParaRPr lang="en-NZ" dirty="0" smtClean="0"/>
              </a:p>
              <a:p>
                <a:r>
                  <a:rPr lang="en-NZ" dirty="0" smtClean="0"/>
                  <a:t>so the total perimeter is 50.27 + 32 = 82.27 cm</a:t>
                </a:r>
                <a:endParaRPr lang="en-NZ" dirty="0"/>
              </a:p>
              <a:p>
                <a:endParaRPr lang="en-NZ" dirty="0" smtClean="0"/>
              </a:p>
              <a:p>
                <a:endParaRPr lang="en-NZ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1700808"/>
                <a:ext cx="5040560" cy="2031325"/>
              </a:xfrm>
              <a:prstGeom prst="rect">
                <a:avLst/>
              </a:prstGeom>
              <a:blipFill rotWithShape="1">
                <a:blip r:embed="rId2"/>
                <a:stretch>
                  <a:fillRect l="-1088" t="-1502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1392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e 2"/>
          <p:cNvSpPr/>
          <p:nvPr/>
        </p:nvSpPr>
        <p:spPr>
          <a:xfrm>
            <a:off x="467544" y="484245"/>
            <a:ext cx="5904656" cy="5760640"/>
          </a:xfrm>
          <a:prstGeom prst="pie">
            <a:avLst>
              <a:gd name="adj1" fmla="val 21594270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484245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the perimeter of this shape is made up of three quarters of the circumference and the diameter.</a:t>
            </a:r>
            <a:endParaRPr lang="en-N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850162" y="1333240"/>
                <a:ext cx="5040560" cy="18690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/>
                  <a:t>if the diameter = 18 mm</a:t>
                </a:r>
              </a:p>
              <a:p>
                <a:endParaRPr lang="en-NZ" dirty="0"/>
              </a:p>
              <a:p>
                <a:r>
                  <a:rPr lang="en-NZ" dirty="0" smtClean="0"/>
                  <a:t>half the circumference is </a:t>
                </a:r>
                <a14:m>
                  <m:oMath xmlns:m="http://schemas.openxmlformats.org/officeDocument/2006/math">
                    <m:r>
                      <a:rPr lang="en-NZ" b="0" i="0" smtClean="0">
                        <a:latin typeface="Cambria Math"/>
                        <a:ea typeface="Cambria Math"/>
                      </a:rPr>
                      <m:t> </m:t>
                    </m:r>
                    <m:f>
                      <m:fPr>
                        <m:ctrlPr>
                          <a:rPr lang="en-NZ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NZ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en-NZ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NZ" i="1">
                        <a:latin typeface="Cambria Math"/>
                        <a:ea typeface="Cambria Math"/>
                      </a:rPr>
                      <m:t>𝜋</m:t>
                    </m:r>
                    <m:r>
                      <a:rPr lang="en-NZ" i="1">
                        <a:latin typeface="Cambria Math"/>
                        <a:ea typeface="Cambria Math"/>
                      </a:rPr>
                      <m:t> ×18=4</m:t>
                    </m:r>
                    <m:r>
                      <a:rPr lang="en-NZ" b="0" i="1" smtClean="0">
                        <a:latin typeface="Cambria Math"/>
                        <a:ea typeface="Cambria Math"/>
                      </a:rPr>
                      <m:t>2.4</m:t>
                    </m:r>
                  </m:oMath>
                </a14:m>
                <a:endParaRPr lang="en-NZ" dirty="0" smtClean="0"/>
              </a:p>
              <a:p>
                <a:r>
                  <a:rPr lang="en-NZ" dirty="0" smtClean="0"/>
                  <a:t>so the total perimeter is 42.4 + 18 = 60.4 mm</a:t>
                </a:r>
                <a:endParaRPr lang="en-NZ" dirty="0"/>
              </a:p>
              <a:p>
                <a:endParaRPr lang="en-NZ" dirty="0" smtClean="0"/>
              </a:p>
              <a:p>
                <a:endParaRPr lang="en-NZ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162" y="1333240"/>
                <a:ext cx="5040560" cy="1869038"/>
              </a:xfrm>
              <a:prstGeom prst="rect">
                <a:avLst/>
              </a:prstGeom>
              <a:blipFill rotWithShape="1">
                <a:blip r:embed="rId2"/>
                <a:stretch>
                  <a:fillRect l="-1090" t="-1634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6466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e 2"/>
          <p:cNvSpPr/>
          <p:nvPr/>
        </p:nvSpPr>
        <p:spPr>
          <a:xfrm>
            <a:off x="323528" y="484245"/>
            <a:ext cx="5904656" cy="5760640"/>
          </a:xfrm>
          <a:prstGeom prst="pie">
            <a:avLst>
              <a:gd name="adj1" fmla="val 2126134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850162" y="2258751"/>
                <a:ext cx="5040560" cy="18690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/>
                  <a:t>if the diameter = 12 m</a:t>
                </a:r>
              </a:p>
              <a:p>
                <a:endParaRPr lang="en-NZ" dirty="0"/>
              </a:p>
              <a:p>
                <a:r>
                  <a:rPr lang="en-NZ" dirty="0" smtClean="0"/>
                  <a:t>circumference is </a:t>
                </a:r>
                <a14:m>
                  <m:oMath xmlns:m="http://schemas.openxmlformats.org/officeDocument/2006/math">
                    <m:r>
                      <a:rPr lang="en-NZ" b="0" i="0" smtClean="0">
                        <a:latin typeface="Cambria Math"/>
                        <a:ea typeface="Cambria Math"/>
                      </a:rPr>
                      <m:t> </m:t>
                    </m:r>
                    <m:f>
                      <m:fPr>
                        <m:ctrlPr>
                          <a:rPr lang="en-NZ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/>
                            <a:ea typeface="Cambria Math"/>
                          </a:rPr>
                          <m:t>240</m:t>
                        </m:r>
                      </m:num>
                      <m:den>
                        <m:r>
                          <a:rPr lang="en-NZ" b="0" i="1" smtClean="0">
                            <a:latin typeface="Cambria Math"/>
                            <a:ea typeface="Cambria Math"/>
                          </a:rPr>
                          <m:t>360</m:t>
                        </m:r>
                      </m:den>
                    </m:f>
                    <m:r>
                      <a:rPr lang="en-NZ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NZ" i="1">
                        <a:latin typeface="Cambria Math"/>
                        <a:ea typeface="Cambria Math"/>
                      </a:rPr>
                      <m:t>𝜋</m:t>
                    </m:r>
                    <m:r>
                      <a:rPr lang="en-NZ" i="1">
                        <a:latin typeface="Cambria Math"/>
                        <a:ea typeface="Cambria Math"/>
                      </a:rPr>
                      <m:t> ×12=2</m:t>
                    </m:r>
                    <m:r>
                      <a:rPr lang="en-NZ" b="0" i="1" smtClean="0">
                        <a:latin typeface="Cambria Math"/>
                        <a:ea typeface="Cambria Math"/>
                      </a:rPr>
                      <m:t>5.13</m:t>
                    </m:r>
                  </m:oMath>
                </a14:m>
                <a:endParaRPr lang="en-NZ" dirty="0" smtClean="0"/>
              </a:p>
              <a:p>
                <a:r>
                  <a:rPr lang="en-NZ" dirty="0" smtClean="0"/>
                  <a:t>so the total perimeter is 25.13 + 12 = 37.13 m</a:t>
                </a:r>
                <a:endParaRPr lang="en-NZ" dirty="0"/>
              </a:p>
              <a:p>
                <a:endParaRPr lang="en-NZ" dirty="0" smtClean="0"/>
              </a:p>
              <a:p>
                <a:endParaRPr lang="en-NZ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162" y="2258751"/>
                <a:ext cx="5040560" cy="1869038"/>
              </a:xfrm>
              <a:prstGeom prst="rect">
                <a:avLst/>
              </a:prstGeom>
              <a:blipFill rotWithShape="1">
                <a:blip r:embed="rId2"/>
                <a:stretch>
                  <a:fillRect l="-1090" t="-1634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211960" y="484245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the perimeter of this shape is made up of part circumference and the diameter.</a:t>
            </a:r>
            <a:endParaRPr lang="en-NZ" dirty="0"/>
          </a:p>
        </p:txBody>
      </p:sp>
      <p:sp>
        <p:nvSpPr>
          <p:cNvPr id="2" name="TextBox 1"/>
          <p:cNvSpPr txBox="1"/>
          <p:nvPr/>
        </p:nvSpPr>
        <p:spPr>
          <a:xfrm>
            <a:off x="2483768" y="319327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240</a:t>
            </a:r>
            <a:r>
              <a:rPr lang="en-NZ" dirty="0" smtClean="0">
                <a:latin typeface="Comic Sans MS"/>
              </a:rPr>
              <a:t>°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2827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6740" y="260648"/>
            <a:ext cx="7806816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When I know the circumference</a:t>
            </a:r>
            <a:endParaRPr lang="en-US" sz="45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251520" y="2060848"/>
            <a:ext cx="4032448" cy="403244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5" name="Straight Connector 4"/>
          <p:cNvCxnSpPr>
            <a:stCxn id="3" idx="0"/>
            <a:endCxn id="3" idx="4"/>
          </p:cNvCxnSpPr>
          <p:nvPr/>
        </p:nvCxnSpPr>
        <p:spPr>
          <a:xfrm>
            <a:off x="2267744" y="2060848"/>
            <a:ext cx="0" cy="40324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6"/>
          </p:cNvCxnSpPr>
          <p:nvPr/>
        </p:nvCxnSpPr>
        <p:spPr>
          <a:xfrm flipH="1">
            <a:off x="2267744" y="4077072"/>
            <a:ext cx="2016224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763688" y="1196752"/>
            <a:ext cx="70117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 can find the radius or diameter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499992" y="2276872"/>
                <a:ext cx="4275487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/>
                  <a:t>circumference =  32 cm</a:t>
                </a:r>
              </a:p>
              <a:p>
                <a:endParaRPr lang="en-NZ" dirty="0" smtClean="0"/>
              </a:p>
              <a:p>
                <a:r>
                  <a:rPr lang="en-NZ" dirty="0"/>
                  <a:t>Circumference </a:t>
                </a:r>
                <a:r>
                  <a:rPr lang="en-NZ" dirty="0" smtClean="0"/>
                  <a:t>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Π</m:t>
                    </m:r>
                  </m:oMath>
                </a14:m>
                <a:r>
                  <a:rPr lang="en-NZ" dirty="0" smtClean="0"/>
                  <a:t>d</a:t>
                </a:r>
              </a:p>
              <a:p>
                <a:endParaRPr lang="en-NZ" dirty="0"/>
              </a:p>
              <a:p>
                <a:r>
                  <a:rPr lang="en-NZ" dirty="0" smtClean="0"/>
                  <a:t>32 = </a:t>
                </a:r>
                <a:r>
                  <a:rPr lang="el-GR" dirty="0" smtClean="0"/>
                  <a:t>Π</a:t>
                </a:r>
                <a:r>
                  <a:rPr lang="en-NZ" dirty="0" smtClean="0"/>
                  <a:t>d</a:t>
                </a:r>
              </a:p>
              <a:p>
                <a:endParaRPr lang="en-NZ" dirty="0"/>
              </a:p>
              <a:p>
                <a:r>
                  <a:rPr lang="en-NZ" dirty="0" smtClean="0"/>
                  <a:t>d = 32 ÷ </a:t>
                </a:r>
                <a:r>
                  <a:rPr lang="el-GR" dirty="0" smtClean="0"/>
                  <a:t>Π</a:t>
                </a:r>
                <a:r>
                  <a:rPr lang="en-NZ" dirty="0" smtClean="0"/>
                  <a:t> = 10.19 cm</a:t>
                </a:r>
              </a:p>
              <a:p>
                <a:endParaRPr lang="en-NZ" dirty="0"/>
              </a:p>
              <a:p>
                <a:r>
                  <a:rPr lang="en-NZ" dirty="0" smtClean="0"/>
                  <a:t>and r = 5.09 cm </a:t>
                </a:r>
                <a:endParaRPr lang="en-NZ" dirty="0"/>
              </a:p>
              <a:p>
                <a:endParaRPr lang="en-NZ" dirty="0" smtClean="0"/>
              </a:p>
              <a:p>
                <a:endParaRPr lang="en-NZ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2276872"/>
                <a:ext cx="4275487" cy="3139321"/>
              </a:xfrm>
              <a:prstGeom prst="rect">
                <a:avLst/>
              </a:prstGeom>
              <a:blipFill rotWithShape="1">
                <a:blip r:embed="rId2"/>
                <a:stretch>
                  <a:fillRect l="-1140" t="-973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027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132856"/>
            <a:ext cx="8229600" cy="2376264"/>
          </a:xfrm>
        </p:spPr>
        <p:txBody>
          <a:bodyPr>
            <a:normAutofit/>
          </a:bodyPr>
          <a:lstStyle/>
          <a:p>
            <a:r>
              <a:rPr lang="en-NZ" dirty="0" smtClean="0"/>
              <a:t>I can find the circumference of a circle</a:t>
            </a:r>
          </a:p>
          <a:p>
            <a:r>
              <a:rPr lang="en-NZ" dirty="0" smtClean="0"/>
              <a:t>I can find the circumference of parts of circles</a:t>
            </a:r>
          </a:p>
          <a:p>
            <a:r>
              <a:rPr lang="en-NZ" dirty="0" smtClean="0"/>
              <a:t>I can find the radius or diameter when I know the circumference</a:t>
            </a:r>
          </a:p>
          <a:p>
            <a:pPr marL="0" indent="0">
              <a:buNone/>
            </a:pPr>
            <a:endParaRPr lang="en-N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Success Criteria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1043608" y="4941168"/>
            <a:ext cx="1080120" cy="1152128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Smiley Face 5"/>
          <p:cNvSpPr/>
          <p:nvPr/>
        </p:nvSpPr>
        <p:spPr>
          <a:xfrm>
            <a:off x="3774198" y="4910134"/>
            <a:ext cx="1080120" cy="1152128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Smiley Face 6"/>
          <p:cNvSpPr/>
          <p:nvPr/>
        </p:nvSpPr>
        <p:spPr>
          <a:xfrm>
            <a:off x="6660232" y="4941168"/>
            <a:ext cx="1080120" cy="1152128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0596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301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1.5 Measurement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Success Criteria</vt:lpstr>
    </vt:vector>
  </TitlesOfParts>
  <Company>Reporoa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1.5 Measurement</dc:title>
  <dc:creator>Pam Garnett</dc:creator>
  <cp:lastModifiedBy>Pam Garnett</cp:lastModifiedBy>
  <cp:revision>15</cp:revision>
  <dcterms:created xsi:type="dcterms:W3CDTF">2014-02-02T01:56:25Z</dcterms:created>
  <dcterms:modified xsi:type="dcterms:W3CDTF">2014-02-10T07:51:43Z</dcterms:modified>
</cp:coreProperties>
</file>