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0" r:id="rId3"/>
    <p:sldId id="308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09" r:id="rId32"/>
    <p:sldId id="310" r:id="rId33"/>
    <p:sldId id="311" r:id="rId34"/>
    <p:sldId id="304" r:id="rId35"/>
    <p:sldId id="305" r:id="rId36"/>
    <p:sldId id="306" r:id="rId37"/>
    <p:sldId id="307" r:id="rId38"/>
    <p:sldId id="350" r:id="rId39"/>
    <p:sldId id="342" r:id="rId40"/>
    <p:sldId id="343" r:id="rId41"/>
    <p:sldId id="344" r:id="rId42"/>
    <p:sldId id="345" r:id="rId43"/>
    <p:sldId id="346" r:id="rId44"/>
    <p:sldId id="347" r:id="rId45"/>
    <p:sldId id="349" r:id="rId46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10" Type="http://schemas.openxmlformats.org/officeDocument/2006/relationships/image" Target="../media/image93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10" Type="http://schemas.openxmlformats.org/officeDocument/2006/relationships/image" Target="../media/image105.emf"/><Relationship Id="rId4" Type="http://schemas.openxmlformats.org/officeDocument/2006/relationships/image" Target="../media/image99.emf"/><Relationship Id="rId9" Type="http://schemas.openxmlformats.org/officeDocument/2006/relationships/image" Target="../media/image10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image" Target="../media/image125.emf"/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12" Type="http://schemas.openxmlformats.org/officeDocument/2006/relationships/image" Target="../media/image124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6" Type="http://schemas.openxmlformats.org/officeDocument/2006/relationships/image" Target="../media/image118.emf"/><Relationship Id="rId11" Type="http://schemas.openxmlformats.org/officeDocument/2006/relationships/image" Target="../media/image123.emf"/><Relationship Id="rId5" Type="http://schemas.openxmlformats.org/officeDocument/2006/relationships/image" Target="../media/image117.emf"/><Relationship Id="rId15" Type="http://schemas.openxmlformats.org/officeDocument/2006/relationships/image" Target="../media/image127.emf"/><Relationship Id="rId10" Type="http://schemas.openxmlformats.org/officeDocument/2006/relationships/image" Target="../media/image122.emf"/><Relationship Id="rId4" Type="http://schemas.openxmlformats.org/officeDocument/2006/relationships/image" Target="../media/image116.emf"/><Relationship Id="rId9" Type="http://schemas.openxmlformats.org/officeDocument/2006/relationships/image" Target="../media/image121.emf"/><Relationship Id="rId14" Type="http://schemas.openxmlformats.org/officeDocument/2006/relationships/image" Target="../media/image126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image" Target="../media/image130.emf"/><Relationship Id="rId7" Type="http://schemas.openxmlformats.org/officeDocument/2006/relationships/image" Target="../media/image134.emf"/><Relationship Id="rId2" Type="http://schemas.openxmlformats.org/officeDocument/2006/relationships/image" Target="../media/image129.emf"/><Relationship Id="rId1" Type="http://schemas.openxmlformats.org/officeDocument/2006/relationships/image" Target="../media/image128.emf"/><Relationship Id="rId6" Type="http://schemas.openxmlformats.org/officeDocument/2006/relationships/image" Target="../media/image133.emf"/><Relationship Id="rId5" Type="http://schemas.openxmlformats.org/officeDocument/2006/relationships/image" Target="../media/image132.emf"/><Relationship Id="rId4" Type="http://schemas.openxmlformats.org/officeDocument/2006/relationships/image" Target="../media/image13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7" Type="http://schemas.openxmlformats.org/officeDocument/2006/relationships/image" Target="../media/image143.emf"/><Relationship Id="rId2" Type="http://schemas.openxmlformats.org/officeDocument/2006/relationships/image" Target="../media/image138.emf"/><Relationship Id="rId1" Type="http://schemas.openxmlformats.org/officeDocument/2006/relationships/image" Target="../media/image137.emf"/><Relationship Id="rId6" Type="http://schemas.openxmlformats.org/officeDocument/2006/relationships/image" Target="../media/image142.emf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image" Target="../media/image14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image" Target="../media/image149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7" Type="http://schemas.openxmlformats.org/officeDocument/2006/relationships/image" Target="../media/image158.emf"/><Relationship Id="rId2" Type="http://schemas.openxmlformats.org/officeDocument/2006/relationships/image" Target="../media/image153.emf"/><Relationship Id="rId1" Type="http://schemas.openxmlformats.org/officeDocument/2006/relationships/image" Target="../media/image152.emf"/><Relationship Id="rId6" Type="http://schemas.openxmlformats.org/officeDocument/2006/relationships/image" Target="../media/image157.emf"/><Relationship Id="rId5" Type="http://schemas.openxmlformats.org/officeDocument/2006/relationships/image" Target="../media/image156.emf"/><Relationship Id="rId4" Type="http://schemas.openxmlformats.org/officeDocument/2006/relationships/image" Target="../media/image15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image" Target="../media/image159.emf"/><Relationship Id="rId5" Type="http://schemas.openxmlformats.org/officeDocument/2006/relationships/image" Target="../media/image163.emf"/><Relationship Id="rId4" Type="http://schemas.openxmlformats.org/officeDocument/2006/relationships/image" Target="../media/image162.png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3" Type="http://schemas.openxmlformats.org/officeDocument/2006/relationships/image" Target="../media/image167.emf"/><Relationship Id="rId7" Type="http://schemas.openxmlformats.org/officeDocument/2006/relationships/image" Target="../media/image171.emf"/><Relationship Id="rId2" Type="http://schemas.openxmlformats.org/officeDocument/2006/relationships/image" Target="../media/image166.emf"/><Relationship Id="rId1" Type="http://schemas.openxmlformats.org/officeDocument/2006/relationships/image" Target="../media/image165.emf"/><Relationship Id="rId6" Type="http://schemas.openxmlformats.org/officeDocument/2006/relationships/image" Target="../media/image170.emf"/><Relationship Id="rId5" Type="http://schemas.openxmlformats.org/officeDocument/2006/relationships/image" Target="../media/image169.emf"/><Relationship Id="rId10" Type="http://schemas.openxmlformats.org/officeDocument/2006/relationships/image" Target="../media/image174.emf"/><Relationship Id="rId4" Type="http://schemas.openxmlformats.org/officeDocument/2006/relationships/image" Target="../media/image168.emf"/><Relationship Id="rId9" Type="http://schemas.openxmlformats.org/officeDocument/2006/relationships/image" Target="../media/image17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984CB1BB-D0CD-438B-95E9-63DEE76231D9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3A470A80-C3F9-4F00-9BFC-44BC4470B9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68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946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449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738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22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347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570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897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6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447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10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550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DF22-A010-4108-A0FC-9E4C48DF786A}" type="datetimeFigureOut">
              <a:rPr lang="en-NZ" smtClean="0"/>
              <a:t>20/03/2014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FBE0-01C4-4CF2-AF96-3BD46D8DC7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652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4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4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11" Type="http://schemas.openxmlformats.org/officeDocument/2006/relationships/image" Target="../media/image33.e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35.e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9" Type="http://schemas.openxmlformats.org/officeDocument/2006/relationships/image" Target="../media/image36.png"/><Relationship Id="rId1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1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8.e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9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6.e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emf"/><Relationship Id="rId20" Type="http://schemas.openxmlformats.org/officeDocument/2006/relationships/image" Target="../media/image70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65.emf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62.e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e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74.e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7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83.e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80.e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79.e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8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90.emf"/><Relationship Id="rId3" Type="http://schemas.openxmlformats.org/officeDocument/2006/relationships/image" Target="../media/image94.png"/><Relationship Id="rId21" Type="http://schemas.openxmlformats.org/officeDocument/2006/relationships/oleObject" Target="../embeddings/oleObject88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7.emf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.emf"/><Relationship Id="rId20" Type="http://schemas.openxmlformats.org/officeDocument/2006/relationships/image" Target="../media/image91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83.bin"/><Relationship Id="rId24" Type="http://schemas.openxmlformats.org/officeDocument/2006/relationships/image" Target="../media/image93.emf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89.bin"/><Relationship Id="rId10" Type="http://schemas.openxmlformats.org/officeDocument/2006/relationships/image" Target="../media/image86.emf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95.png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88.emf"/><Relationship Id="rId22" Type="http://schemas.openxmlformats.org/officeDocument/2006/relationships/image" Target="../media/image9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image" Target="../media/image100.emf"/><Relationship Id="rId18" Type="http://schemas.openxmlformats.org/officeDocument/2006/relationships/oleObject" Target="../embeddings/oleObject97.bin"/><Relationship Id="rId3" Type="http://schemas.openxmlformats.org/officeDocument/2006/relationships/oleObject" Target="../embeddings/oleObject90.bin"/><Relationship Id="rId21" Type="http://schemas.openxmlformats.org/officeDocument/2006/relationships/image" Target="../media/image104.emf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10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6.bin"/><Relationship Id="rId20" Type="http://schemas.openxmlformats.org/officeDocument/2006/relationships/oleObject" Target="../embeddings/oleObject98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7.emf"/><Relationship Id="rId11" Type="http://schemas.openxmlformats.org/officeDocument/2006/relationships/image" Target="../media/image95.png"/><Relationship Id="rId5" Type="http://schemas.openxmlformats.org/officeDocument/2006/relationships/oleObject" Target="../embeddings/oleObject91.bin"/><Relationship Id="rId15" Type="http://schemas.openxmlformats.org/officeDocument/2006/relationships/image" Target="../media/image101.emf"/><Relationship Id="rId23" Type="http://schemas.openxmlformats.org/officeDocument/2006/relationships/image" Target="../media/image105.emf"/><Relationship Id="rId10" Type="http://schemas.openxmlformats.org/officeDocument/2006/relationships/image" Target="../media/image99.emf"/><Relationship Id="rId19" Type="http://schemas.openxmlformats.org/officeDocument/2006/relationships/image" Target="../media/image103.emf"/><Relationship Id="rId4" Type="http://schemas.openxmlformats.org/officeDocument/2006/relationships/image" Target="../media/image96.emf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5.bin"/><Relationship Id="rId22" Type="http://schemas.openxmlformats.org/officeDocument/2006/relationships/oleObject" Target="../embeddings/oleObject9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13" Type="http://schemas.openxmlformats.org/officeDocument/2006/relationships/image" Target="../media/image110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7.emf"/><Relationship Id="rId11" Type="http://schemas.openxmlformats.org/officeDocument/2006/relationships/image" Target="../media/image109.emf"/><Relationship Id="rId5" Type="http://schemas.openxmlformats.org/officeDocument/2006/relationships/oleObject" Target="../embeddings/oleObject101.bin"/><Relationship Id="rId15" Type="http://schemas.openxmlformats.org/officeDocument/2006/relationships/image" Target="../media/image111.emf"/><Relationship Id="rId10" Type="http://schemas.openxmlformats.org/officeDocument/2006/relationships/oleObject" Target="../embeddings/oleObject103.bin"/><Relationship Id="rId4" Type="http://schemas.openxmlformats.org/officeDocument/2006/relationships/image" Target="../media/image106.emf"/><Relationship Id="rId9" Type="http://schemas.openxmlformats.org/officeDocument/2006/relationships/image" Target="../media/image112.png"/><Relationship Id="rId14" Type="http://schemas.openxmlformats.org/officeDocument/2006/relationships/oleObject" Target="../embeddings/oleObject10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20.emf"/><Relationship Id="rId26" Type="http://schemas.openxmlformats.org/officeDocument/2006/relationships/image" Target="../media/image124.emf"/><Relationship Id="rId3" Type="http://schemas.openxmlformats.org/officeDocument/2006/relationships/oleObject" Target="../embeddings/oleObject106.bin"/><Relationship Id="rId21" Type="http://schemas.openxmlformats.org/officeDocument/2006/relationships/oleObject" Target="../embeddings/oleObject115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7.emf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emf"/><Relationship Id="rId20" Type="http://schemas.openxmlformats.org/officeDocument/2006/relationships/image" Target="../media/image121.emf"/><Relationship Id="rId29" Type="http://schemas.openxmlformats.org/officeDocument/2006/relationships/oleObject" Target="../embeddings/oleObject119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4.emf"/><Relationship Id="rId11" Type="http://schemas.openxmlformats.org/officeDocument/2006/relationships/oleObject" Target="../embeddings/oleObject110.bin"/><Relationship Id="rId24" Type="http://schemas.openxmlformats.org/officeDocument/2006/relationships/image" Target="../media/image123.emf"/><Relationship Id="rId32" Type="http://schemas.openxmlformats.org/officeDocument/2006/relationships/image" Target="../media/image127.emf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116.bin"/><Relationship Id="rId28" Type="http://schemas.openxmlformats.org/officeDocument/2006/relationships/image" Target="../media/image125.emf"/><Relationship Id="rId10" Type="http://schemas.openxmlformats.org/officeDocument/2006/relationships/image" Target="../media/image116.emf"/><Relationship Id="rId19" Type="http://schemas.openxmlformats.org/officeDocument/2006/relationships/oleObject" Target="../embeddings/oleObject114.bin"/><Relationship Id="rId31" Type="http://schemas.openxmlformats.org/officeDocument/2006/relationships/oleObject" Target="../embeddings/oleObject120.bin"/><Relationship Id="rId4" Type="http://schemas.openxmlformats.org/officeDocument/2006/relationships/image" Target="../media/image113.e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18.emf"/><Relationship Id="rId22" Type="http://schemas.openxmlformats.org/officeDocument/2006/relationships/image" Target="../media/image122.emf"/><Relationship Id="rId27" Type="http://schemas.openxmlformats.org/officeDocument/2006/relationships/oleObject" Target="../embeddings/oleObject118.bin"/><Relationship Id="rId30" Type="http://schemas.openxmlformats.org/officeDocument/2006/relationships/image" Target="../media/image12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132.emf"/><Relationship Id="rId18" Type="http://schemas.openxmlformats.org/officeDocument/2006/relationships/oleObject" Target="../embeddings/oleObject128.bin"/><Relationship Id="rId3" Type="http://schemas.openxmlformats.org/officeDocument/2006/relationships/image" Target="../media/image136.png"/><Relationship Id="rId7" Type="http://schemas.openxmlformats.org/officeDocument/2006/relationships/image" Target="../media/image129.emf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13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7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131.emf"/><Relationship Id="rId5" Type="http://schemas.openxmlformats.org/officeDocument/2006/relationships/image" Target="../media/image128.emf"/><Relationship Id="rId15" Type="http://schemas.openxmlformats.org/officeDocument/2006/relationships/image" Target="../media/image133.emf"/><Relationship Id="rId10" Type="http://schemas.openxmlformats.org/officeDocument/2006/relationships/oleObject" Target="../embeddings/oleObject124.bin"/><Relationship Id="rId19" Type="http://schemas.openxmlformats.org/officeDocument/2006/relationships/image" Target="../media/image135.emf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130.emf"/><Relationship Id="rId14" Type="http://schemas.openxmlformats.org/officeDocument/2006/relationships/oleObject" Target="../embeddings/oleObject12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13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4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3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8.e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10" Type="http://schemas.openxmlformats.org/officeDocument/2006/relationships/image" Target="../media/image140.emf"/><Relationship Id="rId4" Type="http://schemas.openxmlformats.org/officeDocument/2006/relationships/image" Target="../media/image137.e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4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image" Target="../media/image147.png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4.emf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46.emf"/><Relationship Id="rId4" Type="http://schemas.openxmlformats.org/officeDocument/2006/relationships/image" Target="../media/image148.png"/><Relationship Id="rId9" Type="http://schemas.openxmlformats.org/officeDocument/2006/relationships/oleObject" Target="../embeddings/oleObject13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image" Target="../media/image148.png"/><Relationship Id="rId7" Type="http://schemas.openxmlformats.org/officeDocument/2006/relationships/image" Target="../media/image1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149.e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5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13" Type="http://schemas.openxmlformats.org/officeDocument/2006/relationships/oleObject" Target="../embeddings/oleObject147.bin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156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8.e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3.e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48.bin"/><Relationship Id="rId10" Type="http://schemas.openxmlformats.org/officeDocument/2006/relationships/image" Target="../media/image155.emf"/><Relationship Id="rId4" Type="http://schemas.openxmlformats.org/officeDocument/2006/relationships/image" Target="../media/image152.emf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15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163.emf"/><Relationship Id="rId3" Type="http://schemas.openxmlformats.org/officeDocument/2006/relationships/image" Target="../media/image164.png"/><Relationship Id="rId7" Type="http://schemas.openxmlformats.org/officeDocument/2006/relationships/image" Target="../media/image160.emf"/><Relationship Id="rId12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62.png"/><Relationship Id="rId5" Type="http://schemas.openxmlformats.org/officeDocument/2006/relationships/image" Target="../media/image159.e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6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169.emf"/><Relationship Id="rId18" Type="http://schemas.openxmlformats.org/officeDocument/2006/relationships/oleObject" Target="../embeddings/oleObject161.bin"/><Relationship Id="rId3" Type="http://schemas.openxmlformats.org/officeDocument/2006/relationships/image" Target="../media/image136.png"/><Relationship Id="rId21" Type="http://schemas.openxmlformats.org/officeDocument/2006/relationships/image" Target="../media/image173.emf"/><Relationship Id="rId7" Type="http://schemas.openxmlformats.org/officeDocument/2006/relationships/image" Target="../media/image166.emf"/><Relationship Id="rId12" Type="http://schemas.openxmlformats.org/officeDocument/2006/relationships/oleObject" Target="../embeddings/oleObject158.bin"/><Relationship Id="rId17" Type="http://schemas.openxmlformats.org/officeDocument/2006/relationships/image" Target="../media/image17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0.bin"/><Relationship Id="rId20" Type="http://schemas.openxmlformats.org/officeDocument/2006/relationships/oleObject" Target="../embeddings/oleObject162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168.emf"/><Relationship Id="rId24" Type="http://schemas.openxmlformats.org/officeDocument/2006/relationships/image" Target="../media/image175.png"/><Relationship Id="rId5" Type="http://schemas.openxmlformats.org/officeDocument/2006/relationships/image" Target="../media/image165.emf"/><Relationship Id="rId15" Type="http://schemas.openxmlformats.org/officeDocument/2006/relationships/image" Target="../media/image170.emf"/><Relationship Id="rId23" Type="http://schemas.openxmlformats.org/officeDocument/2006/relationships/image" Target="../media/image174.emf"/><Relationship Id="rId10" Type="http://schemas.openxmlformats.org/officeDocument/2006/relationships/oleObject" Target="../embeddings/oleObject157.bin"/><Relationship Id="rId19" Type="http://schemas.openxmlformats.org/officeDocument/2006/relationships/image" Target="../media/image172.emf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67.emf"/><Relationship Id="rId14" Type="http://schemas.openxmlformats.org/officeDocument/2006/relationships/oleObject" Target="../embeddings/oleObject159.bin"/><Relationship Id="rId22" Type="http://schemas.openxmlformats.org/officeDocument/2006/relationships/oleObject" Target="../embeddings/oleObject16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1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1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1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4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Trig Graphs and </a:t>
            </a:r>
            <a:br>
              <a:rPr lang="en-NZ" dirty="0" smtClean="0"/>
            </a:br>
            <a:r>
              <a:rPr lang="en-NZ" dirty="0" smtClean="0"/>
              <a:t>reciprocal trig functions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AS 91575</a:t>
            </a:r>
          </a:p>
          <a:p>
            <a:r>
              <a:rPr lang="en-NZ" dirty="0" smtClean="0"/>
              <a:t>4 credits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119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02" name="Group 2"/>
          <p:cNvGrpSpPr>
            <a:grpSpLocks/>
          </p:cNvGrpSpPr>
          <p:nvPr/>
        </p:nvGrpSpPr>
        <p:grpSpPr bwMode="auto">
          <a:xfrm>
            <a:off x="5105400" y="2438400"/>
            <a:ext cx="3733800" cy="2660650"/>
            <a:chOff x="3216" y="1536"/>
            <a:chExt cx="2352" cy="1676"/>
          </a:xfrm>
        </p:grpSpPr>
        <p:pic>
          <p:nvPicPr>
            <p:cNvPr id="2560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554"/>
              <a:ext cx="2172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04" name="Line 4"/>
            <p:cNvSpPr>
              <a:spLocks noChangeShapeType="1"/>
            </p:cNvSpPr>
            <p:nvPr/>
          </p:nvSpPr>
          <p:spPr bwMode="auto">
            <a:xfrm flipV="1">
              <a:off x="3456" y="1632"/>
              <a:ext cx="0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6005" name="Line 5"/>
            <p:cNvSpPr>
              <a:spLocks noChangeShapeType="1"/>
            </p:cNvSpPr>
            <p:nvPr/>
          </p:nvSpPr>
          <p:spPr bwMode="auto">
            <a:xfrm>
              <a:off x="3408" y="2880"/>
              <a:ext cx="2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56006" name="Object 6"/>
            <p:cNvGraphicFramePr>
              <a:graphicFrameLocks noChangeAspect="1"/>
            </p:cNvGraphicFramePr>
            <p:nvPr/>
          </p:nvGraphicFramePr>
          <p:xfrm>
            <a:off x="5288" y="2888"/>
            <a:ext cx="28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9" name="Equation" r:id="rId4" imgW="177480" imgH="203040" progId="Equation.3">
                    <p:embed/>
                  </p:oleObj>
                </mc:Choice>
                <mc:Fallback>
                  <p:oleObj name="Equation" r:id="rId4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" y="2888"/>
                          <a:ext cx="280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07" name="Rectangle 7"/>
            <p:cNvSpPr>
              <a:spLocks noChangeArrowheads="1"/>
            </p:cNvSpPr>
            <p:nvPr/>
          </p:nvSpPr>
          <p:spPr bwMode="auto">
            <a:xfrm>
              <a:off x="3516" y="1536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 i="1">
                  <a:latin typeface="Times New Roman" pitchFamily="18" charset="0"/>
                </a:rPr>
                <a:t>y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6008" name="Rectangle 8"/>
            <p:cNvSpPr>
              <a:spLocks noChangeArrowheads="1"/>
            </p:cNvSpPr>
            <p:nvPr/>
          </p:nvSpPr>
          <p:spPr bwMode="auto">
            <a:xfrm>
              <a:off x="3216" y="163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1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6009" name="Line 9"/>
            <p:cNvSpPr>
              <a:spLocks noChangeShapeType="1"/>
            </p:cNvSpPr>
            <p:nvPr/>
          </p:nvSpPr>
          <p:spPr bwMode="auto">
            <a:xfrm>
              <a:off x="3408" y="17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6010" name="Rectangle 10"/>
            <p:cNvSpPr>
              <a:spLocks noChangeArrowheads="1"/>
            </p:cNvSpPr>
            <p:nvPr/>
          </p:nvSpPr>
          <p:spPr bwMode="auto">
            <a:xfrm>
              <a:off x="3744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20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6011" name="Rectangle 11"/>
            <p:cNvSpPr>
              <a:spLocks noChangeArrowheads="1"/>
            </p:cNvSpPr>
            <p:nvPr/>
          </p:nvSpPr>
          <p:spPr bwMode="auto">
            <a:xfrm>
              <a:off x="4128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40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6012" name="Rectangle 12"/>
            <p:cNvSpPr>
              <a:spLocks noChangeArrowheads="1"/>
            </p:cNvSpPr>
            <p:nvPr/>
          </p:nvSpPr>
          <p:spPr bwMode="auto">
            <a:xfrm>
              <a:off x="4592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60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6013" name="Rectangle 13"/>
            <p:cNvSpPr>
              <a:spLocks noChangeArrowheads="1"/>
            </p:cNvSpPr>
            <p:nvPr/>
          </p:nvSpPr>
          <p:spPr bwMode="auto">
            <a:xfrm>
              <a:off x="5036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80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6014" name="Line 14"/>
          <p:cNvSpPr>
            <a:spLocks noChangeShapeType="1"/>
          </p:cNvSpPr>
          <p:nvPr/>
        </p:nvSpPr>
        <p:spPr bwMode="auto">
          <a:xfrm flipH="1" flipV="1">
            <a:off x="8534400" y="2743200"/>
            <a:ext cx="0" cy="1828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56015" name="Group 15"/>
          <p:cNvGrpSpPr>
            <a:grpSpLocks/>
          </p:cNvGrpSpPr>
          <p:nvPr/>
        </p:nvGrpSpPr>
        <p:grpSpPr bwMode="auto">
          <a:xfrm>
            <a:off x="304800" y="2286000"/>
            <a:ext cx="5008563" cy="4343400"/>
            <a:chOff x="192" y="1440"/>
            <a:chExt cx="3155" cy="2736"/>
          </a:xfrm>
        </p:grpSpPr>
        <p:sp>
          <p:nvSpPr>
            <p:cNvPr id="256016" name="Line 16"/>
            <p:cNvSpPr>
              <a:spLocks noChangeShapeType="1"/>
            </p:cNvSpPr>
            <p:nvPr/>
          </p:nvSpPr>
          <p:spPr bwMode="auto">
            <a:xfrm flipV="1">
              <a:off x="192" y="2880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6017" name="Line 17"/>
            <p:cNvSpPr>
              <a:spLocks noChangeShapeType="1"/>
            </p:cNvSpPr>
            <p:nvPr/>
          </p:nvSpPr>
          <p:spPr bwMode="auto">
            <a:xfrm flipH="1" flipV="1">
              <a:off x="1584" y="1584"/>
              <a:ext cx="28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6018" name="Rectangle 18"/>
            <p:cNvSpPr>
              <a:spLocks noChangeArrowheads="1"/>
            </p:cNvSpPr>
            <p:nvPr/>
          </p:nvSpPr>
          <p:spPr bwMode="auto">
            <a:xfrm>
              <a:off x="2976" y="2832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6019" name="Rectangle 19"/>
            <p:cNvSpPr>
              <a:spLocks noChangeArrowheads="1"/>
            </p:cNvSpPr>
            <p:nvPr/>
          </p:nvSpPr>
          <p:spPr bwMode="auto">
            <a:xfrm>
              <a:off x="1680" y="144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6020" name="Oval 20"/>
            <p:cNvSpPr>
              <a:spLocks noChangeArrowheads="1"/>
            </p:cNvSpPr>
            <p:nvPr/>
          </p:nvSpPr>
          <p:spPr bwMode="auto">
            <a:xfrm>
              <a:off x="307" y="1728"/>
              <a:ext cx="2525" cy="23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56028" name="Line 28"/>
          <p:cNvSpPr>
            <a:spLocks noChangeShapeType="1"/>
          </p:cNvSpPr>
          <p:nvPr/>
        </p:nvSpPr>
        <p:spPr bwMode="auto">
          <a:xfrm flipV="1">
            <a:off x="2514600" y="4572000"/>
            <a:ext cx="19812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56048" name="Group 48"/>
          <p:cNvGrpSpPr>
            <a:grpSpLocks/>
          </p:cNvGrpSpPr>
          <p:nvPr/>
        </p:nvGrpSpPr>
        <p:grpSpPr bwMode="auto">
          <a:xfrm>
            <a:off x="685800" y="1684338"/>
            <a:ext cx="2908300" cy="561975"/>
            <a:chOff x="432" y="1061"/>
            <a:chExt cx="1832" cy="354"/>
          </a:xfrm>
        </p:grpSpPr>
        <p:sp>
          <p:nvSpPr>
            <p:cNvPr id="256030" name="Rectangle 30"/>
            <p:cNvSpPr>
              <a:spLocks noChangeArrowheads="1"/>
            </p:cNvSpPr>
            <p:nvPr/>
          </p:nvSpPr>
          <p:spPr bwMode="auto">
            <a:xfrm>
              <a:off x="432" y="1104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Also, when</a:t>
              </a:r>
            </a:p>
          </p:txBody>
        </p:sp>
        <p:graphicFrame>
          <p:nvGraphicFramePr>
            <p:cNvPr id="256031" name="Object 31"/>
            <p:cNvGraphicFramePr>
              <a:graphicFrameLocks noChangeAspect="1"/>
            </p:cNvGraphicFramePr>
            <p:nvPr/>
          </p:nvGraphicFramePr>
          <p:xfrm>
            <a:off x="1584" y="1061"/>
            <a:ext cx="680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0" name="Equation" r:id="rId6" imgW="419040" imgH="215640" progId="Equation.3">
                    <p:embed/>
                  </p:oleObj>
                </mc:Choice>
                <mc:Fallback>
                  <p:oleObj name="Equation" r:id="rId6" imgW="419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061"/>
                          <a:ext cx="680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37" name="Line 37"/>
          <p:cNvSpPr>
            <a:spLocks noChangeShapeType="1"/>
          </p:cNvSpPr>
          <p:nvPr/>
        </p:nvSpPr>
        <p:spPr bwMode="auto">
          <a:xfrm flipV="1">
            <a:off x="8229600" y="2790825"/>
            <a:ext cx="0" cy="177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6038" name="Line 38"/>
          <p:cNvSpPr>
            <a:spLocks noChangeShapeType="1"/>
          </p:cNvSpPr>
          <p:nvPr/>
        </p:nvSpPr>
        <p:spPr bwMode="auto">
          <a:xfrm flipV="1">
            <a:off x="7543800" y="3048000"/>
            <a:ext cx="0" cy="1549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6039" name="Line 39"/>
          <p:cNvSpPr>
            <a:spLocks noChangeShapeType="1"/>
          </p:cNvSpPr>
          <p:nvPr/>
        </p:nvSpPr>
        <p:spPr bwMode="auto">
          <a:xfrm flipV="1">
            <a:off x="6832600" y="3451225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6040" name="Line 40"/>
          <p:cNvSpPr>
            <a:spLocks noChangeShapeType="1"/>
          </p:cNvSpPr>
          <p:nvPr/>
        </p:nvSpPr>
        <p:spPr bwMode="auto">
          <a:xfrm flipH="1" flipV="1">
            <a:off x="6172200" y="395922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6041" name="Line 41"/>
          <p:cNvSpPr>
            <a:spLocks noChangeShapeType="1"/>
          </p:cNvSpPr>
          <p:nvPr/>
        </p:nvSpPr>
        <p:spPr bwMode="auto">
          <a:xfrm>
            <a:off x="4267200" y="2133600"/>
            <a:ext cx="1143000" cy="2286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6042" name="Rectangle 42"/>
          <p:cNvSpPr>
            <a:spLocks noChangeArrowheads="1"/>
          </p:cNvSpPr>
          <p:nvPr/>
        </p:nvSpPr>
        <p:spPr bwMode="auto">
          <a:xfrm>
            <a:off x="5334000" y="4368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56044" name="Line 44"/>
          <p:cNvSpPr>
            <a:spLocks noChangeShapeType="1"/>
          </p:cNvSpPr>
          <p:nvPr/>
        </p:nvSpPr>
        <p:spPr bwMode="auto">
          <a:xfrm>
            <a:off x="2895600" y="2209800"/>
            <a:ext cx="304800" cy="2286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aphicFrame>
        <p:nvGraphicFramePr>
          <p:cNvPr id="256047" name="Object 47"/>
          <p:cNvGraphicFramePr>
            <a:graphicFrameLocks noChangeAspect="1"/>
          </p:cNvGraphicFramePr>
          <p:nvPr/>
        </p:nvGraphicFramePr>
        <p:xfrm>
          <a:off x="3632200" y="1778000"/>
          <a:ext cx="8175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8" imgW="317160" imgH="177480" progId="Equation.3">
                  <p:embed/>
                </p:oleObj>
              </mc:Choice>
              <mc:Fallback>
                <p:oleObj name="Equation" r:id="rId8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1778000"/>
                        <a:ext cx="8175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9" name="Rectangle 49"/>
          <p:cNvSpPr>
            <a:spLocks noChangeArrowheads="1"/>
          </p:cNvSpPr>
          <p:nvPr/>
        </p:nvSpPr>
        <p:spPr bwMode="auto">
          <a:xfrm>
            <a:off x="8382000" y="2565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56050" name="Rectangle 50"/>
          <p:cNvSpPr>
            <a:spLocks noChangeArrowheads="1"/>
          </p:cNvSpPr>
          <p:nvPr/>
        </p:nvSpPr>
        <p:spPr bwMode="auto">
          <a:xfrm>
            <a:off x="6019800" y="378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56051" name="Rectangle 51"/>
          <p:cNvSpPr>
            <a:spLocks noChangeArrowheads="1"/>
          </p:cNvSpPr>
          <p:nvPr/>
        </p:nvSpPr>
        <p:spPr bwMode="auto">
          <a:xfrm>
            <a:off x="8077200" y="2616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56052" name="Rectangle 52"/>
          <p:cNvSpPr>
            <a:spLocks noChangeArrowheads="1"/>
          </p:cNvSpPr>
          <p:nvPr/>
        </p:nvSpPr>
        <p:spPr bwMode="auto">
          <a:xfrm>
            <a:off x="6680200" y="3276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56054" name="Rectangle 54"/>
          <p:cNvSpPr>
            <a:spLocks noChangeArrowheads="1"/>
          </p:cNvSpPr>
          <p:nvPr/>
        </p:nvSpPr>
        <p:spPr bwMode="auto">
          <a:xfrm>
            <a:off x="7391400" y="2844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987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6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6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8" grpId="0" animBg="1"/>
      <p:bldP spid="256041" grpId="0" animBg="1"/>
      <p:bldP spid="256042" grpId="0"/>
      <p:bldP spid="2560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107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/>
          <a:stretch>
            <a:fillRect/>
          </a:stretch>
        </p:blipFill>
        <p:spPr bwMode="auto">
          <a:xfrm>
            <a:off x="5257800" y="2451100"/>
            <a:ext cx="344805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81" name="Rectangle 33"/>
          <p:cNvSpPr>
            <a:spLocks noChangeArrowheads="1"/>
          </p:cNvSpPr>
          <p:nvPr/>
        </p:nvSpPr>
        <p:spPr bwMode="auto">
          <a:xfrm>
            <a:off x="5334000" y="4368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58085" name="Rectangle 37"/>
          <p:cNvSpPr>
            <a:spLocks noChangeArrowheads="1"/>
          </p:cNvSpPr>
          <p:nvPr/>
        </p:nvSpPr>
        <p:spPr bwMode="auto">
          <a:xfrm>
            <a:off x="6019800" y="378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58086" name="Rectangle 38"/>
          <p:cNvSpPr>
            <a:spLocks noChangeArrowheads="1"/>
          </p:cNvSpPr>
          <p:nvPr/>
        </p:nvSpPr>
        <p:spPr bwMode="auto">
          <a:xfrm>
            <a:off x="8077200" y="2616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58087" name="Rectangle 39"/>
          <p:cNvSpPr>
            <a:spLocks noChangeArrowheads="1"/>
          </p:cNvSpPr>
          <p:nvPr/>
        </p:nvSpPr>
        <p:spPr bwMode="auto">
          <a:xfrm>
            <a:off x="6680200" y="3276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58088" name="Rectangle 40"/>
          <p:cNvSpPr>
            <a:spLocks noChangeArrowheads="1"/>
          </p:cNvSpPr>
          <p:nvPr/>
        </p:nvSpPr>
        <p:spPr bwMode="auto">
          <a:xfrm>
            <a:off x="7391400" y="2844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58105" name="Rectangle 57"/>
          <p:cNvSpPr>
            <a:spLocks noChangeArrowheads="1"/>
          </p:cNvSpPr>
          <p:nvPr/>
        </p:nvSpPr>
        <p:spPr bwMode="auto">
          <a:xfrm>
            <a:off x="8382000" y="2590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grpSp>
        <p:nvGrpSpPr>
          <p:cNvPr id="258108" name="Group 60"/>
          <p:cNvGrpSpPr>
            <a:grpSpLocks/>
          </p:cNvGrpSpPr>
          <p:nvPr/>
        </p:nvGrpSpPr>
        <p:grpSpPr bwMode="auto">
          <a:xfrm>
            <a:off x="304800" y="2286000"/>
            <a:ext cx="5008563" cy="4343400"/>
            <a:chOff x="192" y="1440"/>
            <a:chExt cx="3155" cy="2736"/>
          </a:xfrm>
        </p:grpSpPr>
        <p:sp>
          <p:nvSpPr>
            <p:cNvPr id="258109" name="Line 61"/>
            <p:cNvSpPr>
              <a:spLocks noChangeShapeType="1"/>
            </p:cNvSpPr>
            <p:nvPr/>
          </p:nvSpPr>
          <p:spPr bwMode="auto">
            <a:xfrm flipV="1">
              <a:off x="192" y="2880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8110" name="Line 62"/>
            <p:cNvSpPr>
              <a:spLocks noChangeShapeType="1"/>
            </p:cNvSpPr>
            <p:nvPr/>
          </p:nvSpPr>
          <p:spPr bwMode="auto">
            <a:xfrm flipH="1" flipV="1">
              <a:off x="1584" y="1584"/>
              <a:ext cx="28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8111" name="Rectangle 63"/>
            <p:cNvSpPr>
              <a:spLocks noChangeArrowheads="1"/>
            </p:cNvSpPr>
            <p:nvPr/>
          </p:nvSpPr>
          <p:spPr bwMode="auto">
            <a:xfrm>
              <a:off x="2976" y="2832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8112" name="Rectangle 64"/>
            <p:cNvSpPr>
              <a:spLocks noChangeArrowheads="1"/>
            </p:cNvSpPr>
            <p:nvPr/>
          </p:nvSpPr>
          <p:spPr bwMode="auto">
            <a:xfrm>
              <a:off x="1680" y="144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8113" name="Oval 65"/>
            <p:cNvSpPr>
              <a:spLocks noChangeArrowheads="1"/>
            </p:cNvSpPr>
            <p:nvPr/>
          </p:nvSpPr>
          <p:spPr bwMode="auto">
            <a:xfrm>
              <a:off x="307" y="1728"/>
              <a:ext cx="2525" cy="23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258131" name="Group 83"/>
          <p:cNvGrpSpPr>
            <a:grpSpLocks/>
          </p:cNvGrpSpPr>
          <p:nvPr/>
        </p:nvGrpSpPr>
        <p:grpSpPr bwMode="auto">
          <a:xfrm>
            <a:off x="5105400" y="2438400"/>
            <a:ext cx="3733800" cy="2660650"/>
            <a:chOff x="3216" y="1536"/>
            <a:chExt cx="2352" cy="1676"/>
          </a:xfrm>
        </p:grpSpPr>
        <p:sp>
          <p:nvSpPr>
            <p:cNvPr id="258052" name="Line 4"/>
            <p:cNvSpPr>
              <a:spLocks noChangeShapeType="1"/>
            </p:cNvSpPr>
            <p:nvPr/>
          </p:nvSpPr>
          <p:spPr bwMode="auto">
            <a:xfrm flipV="1">
              <a:off x="3456" y="1632"/>
              <a:ext cx="0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8053" name="Line 5"/>
            <p:cNvSpPr>
              <a:spLocks noChangeShapeType="1"/>
            </p:cNvSpPr>
            <p:nvPr/>
          </p:nvSpPr>
          <p:spPr bwMode="auto">
            <a:xfrm>
              <a:off x="3408" y="2880"/>
              <a:ext cx="2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58054" name="Object 6"/>
            <p:cNvGraphicFramePr>
              <a:graphicFrameLocks noChangeAspect="1"/>
            </p:cNvGraphicFramePr>
            <p:nvPr/>
          </p:nvGraphicFramePr>
          <p:xfrm>
            <a:off x="5288" y="2888"/>
            <a:ext cx="28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Equation" r:id="rId4" imgW="177480" imgH="203040" progId="Equation.3">
                    <p:embed/>
                  </p:oleObj>
                </mc:Choice>
                <mc:Fallback>
                  <p:oleObj name="Equation" r:id="rId4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" y="2888"/>
                          <a:ext cx="280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055" name="Rectangle 7"/>
            <p:cNvSpPr>
              <a:spLocks noChangeArrowheads="1"/>
            </p:cNvSpPr>
            <p:nvPr/>
          </p:nvSpPr>
          <p:spPr bwMode="auto">
            <a:xfrm>
              <a:off x="3516" y="1536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 i="1">
                  <a:latin typeface="Times New Roman" pitchFamily="18" charset="0"/>
                </a:rPr>
                <a:t>y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8056" name="Rectangle 8"/>
            <p:cNvSpPr>
              <a:spLocks noChangeArrowheads="1"/>
            </p:cNvSpPr>
            <p:nvPr/>
          </p:nvSpPr>
          <p:spPr bwMode="auto">
            <a:xfrm>
              <a:off x="3216" y="163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1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8057" name="Line 9"/>
            <p:cNvSpPr>
              <a:spLocks noChangeShapeType="1"/>
            </p:cNvSpPr>
            <p:nvPr/>
          </p:nvSpPr>
          <p:spPr bwMode="auto">
            <a:xfrm>
              <a:off x="3408" y="17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8058" name="Rectangle 10"/>
            <p:cNvSpPr>
              <a:spLocks noChangeArrowheads="1"/>
            </p:cNvSpPr>
            <p:nvPr/>
          </p:nvSpPr>
          <p:spPr bwMode="auto">
            <a:xfrm>
              <a:off x="3744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20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8059" name="Rectangle 11"/>
            <p:cNvSpPr>
              <a:spLocks noChangeArrowheads="1"/>
            </p:cNvSpPr>
            <p:nvPr/>
          </p:nvSpPr>
          <p:spPr bwMode="auto">
            <a:xfrm>
              <a:off x="4128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40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8060" name="Rectangle 12"/>
            <p:cNvSpPr>
              <a:spLocks noChangeArrowheads="1"/>
            </p:cNvSpPr>
            <p:nvPr/>
          </p:nvSpPr>
          <p:spPr bwMode="auto">
            <a:xfrm>
              <a:off x="4592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60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8061" name="Rectangle 13"/>
            <p:cNvSpPr>
              <a:spLocks noChangeArrowheads="1"/>
            </p:cNvSpPr>
            <p:nvPr/>
          </p:nvSpPr>
          <p:spPr bwMode="auto">
            <a:xfrm>
              <a:off x="5036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80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8126" name="Line 78"/>
            <p:cNvSpPr>
              <a:spLocks noChangeShapeType="1"/>
            </p:cNvSpPr>
            <p:nvPr/>
          </p:nvSpPr>
          <p:spPr bwMode="auto">
            <a:xfrm>
              <a:off x="3888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8127" name="Line 79"/>
            <p:cNvSpPr>
              <a:spLocks noChangeShapeType="1"/>
            </p:cNvSpPr>
            <p:nvPr/>
          </p:nvSpPr>
          <p:spPr bwMode="auto">
            <a:xfrm>
              <a:off x="4304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8128" name="Line 80"/>
            <p:cNvSpPr>
              <a:spLocks noChangeShapeType="1"/>
            </p:cNvSpPr>
            <p:nvPr/>
          </p:nvSpPr>
          <p:spPr bwMode="auto">
            <a:xfrm>
              <a:off x="4752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8129" name="Line 81"/>
            <p:cNvSpPr>
              <a:spLocks noChangeShapeType="1"/>
            </p:cNvSpPr>
            <p:nvPr/>
          </p:nvSpPr>
          <p:spPr bwMode="auto">
            <a:xfrm>
              <a:off x="5184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0128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106" name="Group 34"/>
          <p:cNvGrpSpPr>
            <a:grpSpLocks/>
          </p:cNvGrpSpPr>
          <p:nvPr/>
        </p:nvGrpSpPr>
        <p:grpSpPr bwMode="auto">
          <a:xfrm>
            <a:off x="304800" y="5715000"/>
            <a:ext cx="8610600" cy="590550"/>
            <a:chOff x="0" y="3712"/>
            <a:chExt cx="5424" cy="372"/>
          </a:xfrm>
        </p:grpSpPr>
        <p:sp>
          <p:nvSpPr>
            <p:cNvPr id="259103" name="Rectangle 31"/>
            <p:cNvSpPr>
              <a:spLocks noChangeArrowheads="1"/>
            </p:cNvSpPr>
            <p:nvPr/>
          </p:nvSpPr>
          <p:spPr bwMode="auto">
            <a:xfrm>
              <a:off x="0" y="3743"/>
              <a:ext cx="542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As    increases from    to    , </a:t>
              </a:r>
              <a:r>
                <a:rPr lang="en-US" altLang="en-US" sz="26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increases from </a:t>
              </a:r>
              <a:r>
                <a:rPr lang="en-US" altLang="en-US" sz="2600" b="1">
                  <a:latin typeface="Times New Roman" pitchFamily="18" charset="0"/>
                </a:rPr>
                <a:t>0</a:t>
              </a:r>
              <a:r>
                <a:rPr lang="en-US" altLang="en-US" sz="2400" b="1">
                  <a:latin typeface="Comic Sans MS" pitchFamily="66" charset="0"/>
                </a:rPr>
                <a:t> to </a:t>
              </a:r>
              <a:r>
                <a:rPr lang="en-US" altLang="en-US" sz="2600" b="1">
                  <a:latin typeface="Times New Roman" pitchFamily="18" charset="0"/>
                </a:rPr>
                <a:t>1.</a:t>
              </a:r>
            </a:p>
          </p:txBody>
        </p:sp>
        <p:graphicFrame>
          <p:nvGraphicFramePr>
            <p:cNvPr id="259102" name="Object 30"/>
            <p:cNvGraphicFramePr>
              <a:graphicFrameLocks noChangeAspect="1"/>
            </p:cNvGraphicFramePr>
            <p:nvPr/>
          </p:nvGraphicFramePr>
          <p:xfrm>
            <a:off x="336" y="3792"/>
            <a:ext cx="263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4" name="Equation" r:id="rId3" imgW="152280" imgH="177480" progId="Equation.3">
                    <p:embed/>
                  </p:oleObj>
                </mc:Choice>
                <mc:Fallback>
                  <p:oleObj name="Equation" r:id="rId3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3792"/>
                          <a:ext cx="263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104" name="Object 32"/>
            <p:cNvGraphicFramePr>
              <a:graphicFrameLocks noChangeAspect="1"/>
            </p:cNvGraphicFramePr>
            <p:nvPr/>
          </p:nvGraphicFramePr>
          <p:xfrm>
            <a:off x="2067" y="3712"/>
            <a:ext cx="285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5" name="Equation" r:id="rId5" imgW="164880" imgH="203040" progId="Equation.3">
                    <p:embed/>
                  </p:oleObj>
                </mc:Choice>
                <mc:Fallback>
                  <p:oleObj name="Equation" r:id="rId5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7" y="3712"/>
                          <a:ext cx="285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105" name="Object 33"/>
            <p:cNvGraphicFramePr>
              <a:graphicFrameLocks noChangeAspect="1"/>
            </p:cNvGraphicFramePr>
            <p:nvPr/>
          </p:nvGraphicFramePr>
          <p:xfrm>
            <a:off x="2565" y="3712"/>
            <a:ext cx="395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6" name="Equation" r:id="rId7" imgW="228600" imgH="203040" progId="Equation.3">
                    <p:embed/>
                  </p:oleObj>
                </mc:Choice>
                <mc:Fallback>
                  <p:oleObj name="Equation" r:id="rId7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5" y="3712"/>
                          <a:ext cx="395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9145" name="Group 73"/>
          <p:cNvGrpSpPr>
            <a:grpSpLocks/>
          </p:cNvGrpSpPr>
          <p:nvPr/>
        </p:nvGrpSpPr>
        <p:grpSpPr bwMode="auto">
          <a:xfrm>
            <a:off x="609600" y="1295400"/>
            <a:ext cx="7683500" cy="4419600"/>
            <a:chOff x="384" y="816"/>
            <a:chExt cx="4840" cy="2784"/>
          </a:xfrm>
        </p:grpSpPr>
        <p:grpSp>
          <p:nvGrpSpPr>
            <p:cNvPr id="259144" name="Group 72"/>
            <p:cNvGrpSpPr>
              <a:grpSpLocks/>
            </p:cNvGrpSpPr>
            <p:nvPr/>
          </p:nvGrpSpPr>
          <p:grpSpPr bwMode="auto">
            <a:xfrm>
              <a:off x="384" y="816"/>
              <a:ext cx="4840" cy="2784"/>
              <a:chOff x="384" y="816"/>
              <a:chExt cx="4840" cy="2784"/>
            </a:xfrm>
          </p:grpSpPr>
          <p:pic>
            <p:nvPicPr>
              <p:cNvPr id="259114" name="Picture 4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894"/>
                <a:ext cx="4752" cy="2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9076" name="Line 4"/>
              <p:cNvSpPr>
                <a:spLocks noChangeShapeType="1"/>
              </p:cNvSpPr>
              <p:nvPr/>
            </p:nvSpPr>
            <p:spPr bwMode="auto">
              <a:xfrm flipV="1">
                <a:off x="656" y="896"/>
                <a:ext cx="0" cy="24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9077" name="Line 5"/>
              <p:cNvSpPr>
                <a:spLocks noChangeShapeType="1"/>
              </p:cNvSpPr>
              <p:nvPr/>
            </p:nvSpPr>
            <p:spPr bwMode="auto">
              <a:xfrm>
                <a:off x="624" y="3328"/>
                <a:ext cx="44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graphicFrame>
            <p:nvGraphicFramePr>
              <p:cNvPr id="259078" name="Object 6"/>
              <p:cNvGraphicFramePr>
                <a:graphicFrameLocks noChangeAspect="1"/>
              </p:cNvGraphicFramePr>
              <p:nvPr/>
            </p:nvGraphicFramePr>
            <p:xfrm>
              <a:off x="4944" y="3024"/>
              <a:ext cx="280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47" name="Equation" r:id="rId10" imgW="177480" imgH="203040" progId="Equation.3">
                      <p:embed/>
                    </p:oleObj>
                  </mc:Choice>
                  <mc:Fallback>
                    <p:oleObj name="Equation" r:id="rId10" imgW="1774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4" y="3024"/>
                            <a:ext cx="280" cy="3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9079" name="Rectangle 7"/>
              <p:cNvSpPr>
                <a:spLocks noChangeArrowheads="1"/>
              </p:cNvSpPr>
              <p:nvPr/>
            </p:nvSpPr>
            <p:spPr bwMode="auto">
              <a:xfrm>
                <a:off x="720" y="816"/>
                <a:ext cx="3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400" b="1" i="1">
                    <a:latin typeface="Times New Roman" pitchFamily="18" charset="0"/>
                  </a:rPr>
                  <a:t>y</a:t>
                </a:r>
                <a:endParaRPr lang="en-US" altLang="en-US" sz="24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080" name="Rectangle 8"/>
              <p:cNvSpPr>
                <a:spLocks noChangeArrowheads="1"/>
              </p:cNvSpPr>
              <p:nvPr/>
            </p:nvSpPr>
            <p:spPr bwMode="auto">
              <a:xfrm>
                <a:off x="432" y="1088"/>
                <a:ext cx="37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>
                    <a:latin typeface="Times New Roman" pitchFamily="18" charset="0"/>
                  </a:rPr>
                  <a:t>1</a:t>
                </a:r>
                <a:endParaRPr lang="en-US" altLang="en-US" sz="2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081" name="Line 9"/>
              <p:cNvSpPr>
                <a:spLocks noChangeShapeType="1"/>
              </p:cNvSpPr>
              <p:nvPr/>
            </p:nvSpPr>
            <p:spPr bwMode="auto">
              <a:xfrm>
                <a:off x="592" y="1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graphicFrame>
            <p:nvGraphicFramePr>
              <p:cNvPr id="259113" name="Object 41"/>
              <p:cNvGraphicFramePr>
                <a:graphicFrameLocks noChangeAspect="1"/>
              </p:cNvGraphicFramePr>
              <p:nvPr/>
            </p:nvGraphicFramePr>
            <p:xfrm>
              <a:off x="4832" y="3339"/>
              <a:ext cx="261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48" name="Equation" r:id="rId12" imgW="177480" imgH="152280" progId="Equation.3">
                      <p:embed/>
                    </p:oleObj>
                  </mc:Choice>
                  <mc:Fallback>
                    <p:oleObj name="Equation" r:id="rId12" imgW="17748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32" y="3339"/>
                            <a:ext cx="261" cy="2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9115" name="Line 43"/>
              <p:cNvSpPr>
                <a:spLocks noChangeShapeType="1"/>
              </p:cNvSpPr>
              <p:nvPr/>
            </p:nvSpPr>
            <p:spPr bwMode="auto">
              <a:xfrm flipH="1">
                <a:off x="4944" y="32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9120" name="Rectangle 48"/>
              <p:cNvSpPr>
                <a:spLocks noChangeArrowheads="1"/>
              </p:cNvSpPr>
              <p:nvPr/>
            </p:nvSpPr>
            <p:spPr bwMode="auto">
              <a:xfrm>
                <a:off x="1468" y="3312"/>
                <a:ext cx="37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>
                    <a:latin typeface="Times New Roman" pitchFamily="18" charset="0"/>
                  </a:rPr>
                  <a:t>20</a:t>
                </a:r>
                <a:endParaRPr lang="en-US" altLang="en-US" sz="2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21" name="Rectangle 49"/>
              <p:cNvSpPr>
                <a:spLocks noChangeArrowheads="1"/>
              </p:cNvSpPr>
              <p:nvPr/>
            </p:nvSpPr>
            <p:spPr bwMode="auto">
              <a:xfrm>
                <a:off x="2396" y="3312"/>
                <a:ext cx="37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>
                    <a:latin typeface="Times New Roman" pitchFamily="18" charset="0"/>
                  </a:rPr>
                  <a:t>40</a:t>
                </a:r>
                <a:endParaRPr lang="en-US" altLang="en-US" sz="2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22" name="Rectangle 50"/>
              <p:cNvSpPr>
                <a:spLocks noChangeArrowheads="1"/>
              </p:cNvSpPr>
              <p:nvPr/>
            </p:nvSpPr>
            <p:spPr bwMode="auto">
              <a:xfrm>
                <a:off x="3372" y="3312"/>
                <a:ext cx="37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>
                    <a:latin typeface="Times New Roman" pitchFamily="18" charset="0"/>
                  </a:rPr>
                  <a:t>60</a:t>
                </a:r>
                <a:endParaRPr lang="en-US" altLang="en-US" sz="2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23" name="Rectangle 51"/>
              <p:cNvSpPr>
                <a:spLocks noChangeArrowheads="1"/>
              </p:cNvSpPr>
              <p:nvPr/>
            </p:nvSpPr>
            <p:spPr bwMode="auto">
              <a:xfrm>
                <a:off x="4332" y="3312"/>
                <a:ext cx="37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>
                    <a:latin typeface="Times New Roman" pitchFamily="18" charset="0"/>
                  </a:rPr>
                  <a:t>80</a:t>
                </a:r>
                <a:endParaRPr lang="en-US" altLang="en-US" sz="2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24" name="Line 52"/>
              <p:cNvSpPr>
                <a:spLocks noChangeShapeType="1"/>
              </p:cNvSpPr>
              <p:nvPr/>
            </p:nvSpPr>
            <p:spPr bwMode="auto">
              <a:xfrm flipH="1">
                <a:off x="1600" y="32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9128" name="Line 56"/>
              <p:cNvSpPr>
                <a:spLocks noChangeShapeType="1"/>
              </p:cNvSpPr>
              <p:nvPr/>
            </p:nvSpPr>
            <p:spPr bwMode="auto">
              <a:xfrm flipH="1">
                <a:off x="2544" y="32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9129" name="Line 57"/>
              <p:cNvSpPr>
                <a:spLocks noChangeShapeType="1"/>
              </p:cNvSpPr>
              <p:nvPr/>
            </p:nvSpPr>
            <p:spPr bwMode="auto">
              <a:xfrm flipH="1">
                <a:off x="3520" y="32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9130" name="Line 58"/>
              <p:cNvSpPr>
                <a:spLocks noChangeShapeType="1"/>
              </p:cNvSpPr>
              <p:nvPr/>
            </p:nvSpPr>
            <p:spPr bwMode="auto">
              <a:xfrm flipH="1">
                <a:off x="4464" y="32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9131" name="Line 59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9136" name="Line 64"/>
              <p:cNvSpPr>
                <a:spLocks noChangeShapeType="1"/>
              </p:cNvSpPr>
              <p:nvPr/>
            </p:nvSpPr>
            <p:spPr bwMode="auto">
              <a:xfrm flipH="1">
                <a:off x="3024" y="32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9137" name="Line 65"/>
              <p:cNvSpPr>
                <a:spLocks noChangeShapeType="1"/>
              </p:cNvSpPr>
              <p:nvPr/>
            </p:nvSpPr>
            <p:spPr bwMode="auto">
              <a:xfrm flipH="1">
                <a:off x="2064" y="32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9138" name="Line 66"/>
              <p:cNvSpPr>
                <a:spLocks noChangeShapeType="1"/>
              </p:cNvSpPr>
              <p:nvPr/>
            </p:nvSpPr>
            <p:spPr bwMode="auto">
              <a:xfrm flipH="1">
                <a:off x="1120" y="32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59140" name="Rectangle 68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37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>
                    <a:latin typeface="Times New Roman" pitchFamily="18" charset="0"/>
                  </a:rPr>
                  <a:t>10</a:t>
                </a:r>
                <a:endParaRPr lang="en-US" altLang="en-US" sz="2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41" name="Rectangle 69"/>
              <p:cNvSpPr>
                <a:spLocks noChangeArrowheads="1"/>
              </p:cNvSpPr>
              <p:nvPr/>
            </p:nvSpPr>
            <p:spPr bwMode="auto">
              <a:xfrm>
                <a:off x="1920" y="3315"/>
                <a:ext cx="37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>
                    <a:latin typeface="Times New Roman" pitchFamily="18" charset="0"/>
                  </a:rPr>
                  <a:t>30</a:t>
                </a:r>
                <a:endParaRPr lang="en-US" altLang="en-US" sz="2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42" name="Rectangle 70"/>
              <p:cNvSpPr>
                <a:spLocks noChangeArrowheads="1"/>
              </p:cNvSpPr>
              <p:nvPr/>
            </p:nvSpPr>
            <p:spPr bwMode="auto">
              <a:xfrm>
                <a:off x="2880" y="3312"/>
                <a:ext cx="37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>
                    <a:latin typeface="Times New Roman" pitchFamily="18" charset="0"/>
                  </a:rPr>
                  <a:t>50</a:t>
                </a:r>
                <a:endParaRPr lang="en-US" altLang="en-US" sz="2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43" name="Rectangle 71"/>
              <p:cNvSpPr>
                <a:spLocks noChangeArrowheads="1"/>
              </p:cNvSpPr>
              <p:nvPr/>
            </p:nvSpPr>
            <p:spPr bwMode="auto">
              <a:xfrm>
                <a:off x="3840" y="3312"/>
                <a:ext cx="37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>
                    <a:latin typeface="Times New Roman" pitchFamily="18" charset="0"/>
                  </a:rPr>
                  <a:t>70</a:t>
                </a:r>
                <a:endParaRPr lang="en-US" altLang="en-US" sz="22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aphicFrame>
          <p:nvGraphicFramePr>
            <p:cNvPr id="259108" name="Object 36"/>
            <p:cNvGraphicFramePr>
              <a:graphicFrameLocks noChangeAspect="1"/>
            </p:cNvGraphicFramePr>
            <p:nvPr/>
          </p:nvGraphicFramePr>
          <p:xfrm>
            <a:off x="3984" y="960"/>
            <a:ext cx="874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9" name="Equation" r:id="rId14" imgW="495000" imgH="177480" progId="Equation.3">
                    <p:embed/>
                  </p:oleObj>
                </mc:Choice>
                <mc:Fallback>
                  <p:oleObj name="Equation" r:id="rId14" imgW="4950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960"/>
                          <a:ext cx="874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581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90" name="Group 138"/>
          <p:cNvGrpSpPr>
            <a:grpSpLocks/>
          </p:cNvGrpSpPr>
          <p:nvPr/>
        </p:nvGrpSpPr>
        <p:grpSpPr bwMode="auto">
          <a:xfrm>
            <a:off x="685800" y="2971800"/>
            <a:ext cx="7924800" cy="1187450"/>
            <a:chOff x="384" y="1728"/>
            <a:chExt cx="4992" cy="748"/>
          </a:xfrm>
        </p:grpSpPr>
        <p:sp>
          <p:nvSpPr>
            <p:cNvPr id="100482" name="Rectangle 130"/>
            <p:cNvSpPr>
              <a:spLocks noChangeArrowheads="1"/>
            </p:cNvSpPr>
            <p:nvPr/>
          </p:nvSpPr>
          <p:spPr bwMode="auto">
            <a:xfrm>
              <a:off x="384" y="1728"/>
              <a:ext cx="499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We will now extend the definitions for an angle    which can be any size and may be positive or negative. </a:t>
              </a:r>
            </a:p>
          </p:txBody>
        </p:sp>
        <p:graphicFrame>
          <p:nvGraphicFramePr>
            <p:cNvPr id="100487" name="Object 135"/>
            <p:cNvGraphicFramePr>
              <a:graphicFrameLocks noChangeAspect="1"/>
            </p:cNvGraphicFramePr>
            <p:nvPr/>
          </p:nvGraphicFramePr>
          <p:xfrm>
            <a:off x="4953" y="1754"/>
            <a:ext cx="185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0" name="Equation" r:id="rId3" imgW="126720" imgH="152280" progId="Equation.3">
                    <p:embed/>
                  </p:oleObj>
                </mc:Choice>
                <mc:Fallback>
                  <p:oleObj name="Equation" r:id="rId3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" y="1754"/>
                          <a:ext cx="185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527" name="Group 175"/>
          <p:cNvGrpSpPr>
            <a:grpSpLocks/>
          </p:cNvGrpSpPr>
          <p:nvPr/>
        </p:nvGrpSpPr>
        <p:grpSpPr bwMode="auto">
          <a:xfrm>
            <a:off x="609600" y="1676400"/>
            <a:ext cx="8229600" cy="822325"/>
            <a:chOff x="384" y="1056"/>
            <a:chExt cx="5184" cy="518"/>
          </a:xfrm>
        </p:grpSpPr>
        <p:sp>
          <p:nvSpPr>
            <p:cNvPr id="100426" name="Rectangle 74"/>
            <p:cNvSpPr>
              <a:spLocks noChangeArrowheads="1"/>
            </p:cNvSpPr>
            <p:nvPr/>
          </p:nvSpPr>
          <p:spPr bwMode="auto">
            <a:xfrm>
              <a:off x="384" y="1056"/>
              <a:ext cx="51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We have, so far, only defined       for angles between    and    .</a:t>
              </a:r>
            </a:p>
          </p:txBody>
        </p:sp>
        <p:graphicFrame>
          <p:nvGraphicFramePr>
            <p:cNvPr id="100425" name="Object 73"/>
            <p:cNvGraphicFramePr>
              <a:graphicFrameLocks noChangeAspect="1"/>
            </p:cNvGraphicFramePr>
            <p:nvPr/>
          </p:nvGraphicFramePr>
          <p:xfrm>
            <a:off x="3364" y="1100"/>
            <a:ext cx="428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1" name="Equation" r:id="rId5" imgW="291960" imgH="152280" progId="Equation.3">
                    <p:embed/>
                  </p:oleObj>
                </mc:Choice>
                <mc:Fallback>
                  <p:oleObj name="Equation" r:id="rId5" imgW="2919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4" y="1100"/>
                          <a:ext cx="428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483" name="Object 131"/>
            <p:cNvGraphicFramePr>
              <a:graphicFrameLocks noChangeAspect="1"/>
            </p:cNvGraphicFramePr>
            <p:nvPr/>
          </p:nvGraphicFramePr>
          <p:xfrm>
            <a:off x="1936" y="1264"/>
            <a:ext cx="334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2" name="Equation" r:id="rId7" imgW="228600" imgH="203040" progId="Equation.3">
                    <p:embed/>
                  </p:oleObj>
                </mc:Choice>
                <mc:Fallback>
                  <p:oleObj name="Equation" r:id="rId7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" y="1264"/>
                          <a:ext cx="334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523" name="Object 171"/>
            <p:cNvGraphicFramePr>
              <a:graphicFrameLocks noChangeAspect="1"/>
            </p:cNvGraphicFramePr>
            <p:nvPr/>
          </p:nvGraphicFramePr>
          <p:xfrm>
            <a:off x="1296" y="1264"/>
            <a:ext cx="242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3" name="Equation" r:id="rId9" imgW="164880" imgH="203040" progId="Equation.3">
                    <p:embed/>
                  </p:oleObj>
                </mc:Choice>
                <mc:Fallback>
                  <p:oleObj name="Equation" r:id="rId9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264"/>
                          <a:ext cx="242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213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530" name="Object 82"/>
          <p:cNvGraphicFramePr>
            <a:graphicFrameLocks noChangeAspect="1"/>
          </p:cNvGraphicFramePr>
          <p:nvPr/>
        </p:nvGraphicFramePr>
        <p:xfrm>
          <a:off x="533400" y="2895600"/>
          <a:ext cx="26130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3" imgW="1015920" imgH="177480" progId="Equation.3">
                  <p:embed/>
                </p:oleObj>
              </mc:Choice>
              <mc:Fallback>
                <p:oleObj name="Equation" r:id="rId3" imgW="1015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95600"/>
                        <a:ext cx="26130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2563" name="Group 115"/>
          <p:cNvGrpSpPr>
            <a:grpSpLocks/>
          </p:cNvGrpSpPr>
          <p:nvPr/>
        </p:nvGrpSpPr>
        <p:grpSpPr bwMode="auto">
          <a:xfrm>
            <a:off x="2973388" y="1981200"/>
            <a:ext cx="5713412" cy="4724400"/>
            <a:chOff x="1873" y="1248"/>
            <a:chExt cx="3599" cy="2976"/>
          </a:xfrm>
        </p:grpSpPr>
        <p:sp>
          <p:nvSpPr>
            <p:cNvPr id="232462" name="Line 14"/>
            <p:cNvSpPr>
              <a:spLocks noChangeShapeType="1"/>
            </p:cNvSpPr>
            <p:nvPr/>
          </p:nvSpPr>
          <p:spPr bwMode="auto">
            <a:xfrm>
              <a:off x="1873" y="2880"/>
              <a:ext cx="3476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2456" name="Oval 8"/>
            <p:cNvSpPr>
              <a:spLocks noChangeArrowheads="1"/>
            </p:cNvSpPr>
            <p:nvPr/>
          </p:nvSpPr>
          <p:spPr bwMode="auto">
            <a:xfrm>
              <a:off x="2468" y="1709"/>
              <a:ext cx="2571" cy="23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32463" name="Line 15"/>
            <p:cNvSpPr>
              <a:spLocks noChangeShapeType="1"/>
            </p:cNvSpPr>
            <p:nvPr/>
          </p:nvSpPr>
          <p:spPr bwMode="auto">
            <a:xfrm flipH="1" flipV="1">
              <a:off x="3757" y="1430"/>
              <a:ext cx="16" cy="27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2468" name="Rectangle 20"/>
            <p:cNvSpPr>
              <a:spLocks noChangeArrowheads="1"/>
            </p:cNvSpPr>
            <p:nvPr/>
          </p:nvSpPr>
          <p:spPr bwMode="auto">
            <a:xfrm>
              <a:off x="5101" y="2583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32517" name="Rectangle 69"/>
            <p:cNvSpPr>
              <a:spLocks noChangeArrowheads="1"/>
            </p:cNvSpPr>
            <p:nvPr/>
          </p:nvSpPr>
          <p:spPr bwMode="auto">
            <a:xfrm>
              <a:off x="3859" y="1248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32458" name="Line 10"/>
            <p:cNvSpPr>
              <a:spLocks noChangeShapeType="1"/>
            </p:cNvSpPr>
            <p:nvPr/>
          </p:nvSpPr>
          <p:spPr bwMode="auto">
            <a:xfrm flipV="1">
              <a:off x="3777" y="2208"/>
              <a:ext cx="100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232551" name="Group 103"/>
            <p:cNvGrpSpPr>
              <a:grpSpLocks/>
            </p:cNvGrpSpPr>
            <p:nvPr/>
          </p:nvGrpSpPr>
          <p:grpSpPr bwMode="auto">
            <a:xfrm>
              <a:off x="3922" y="2607"/>
              <a:ext cx="347" cy="417"/>
              <a:chOff x="4354" y="2414"/>
              <a:chExt cx="347" cy="417"/>
            </a:xfrm>
          </p:grpSpPr>
          <p:graphicFrame>
            <p:nvGraphicFramePr>
              <p:cNvPr id="232461" name="Object 13"/>
              <p:cNvGraphicFramePr>
                <a:graphicFrameLocks noChangeAspect="1"/>
              </p:cNvGraphicFramePr>
              <p:nvPr/>
            </p:nvGraphicFramePr>
            <p:xfrm>
              <a:off x="4413" y="2448"/>
              <a:ext cx="288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93" name="Equation" r:id="rId5" imgW="228600" imgH="203040" progId="Equation.3">
                      <p:embed/>
                    </p:oleObj>
                  </mc:Choice>
                  <mc:Fallback>
                    <p:oleObj name="Equation" r:id="rId5" imgW="22860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3" y="2448"/>
                            <a:ext cx="288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2460" name="Arc 12"/>
              <p:cNvSpPr>
                <a:spLocks/>
              </p:cNvSpPr>
              <p:nvPr/>
            </p:nvSpPr>
            <p:spPr bwMode="auto">
              <a:xfrm rot="24177781">
                <a:off x="4354" y="2414"/>
                <a:ext cx="319" cy="417"/>
              </a:xfrm>
              <a:custGeom>
                <a:avLst/>
                <a:gdLst>
                  <a:gd name="G0" fmla="+- 0 0 0"/>
                  <a:gd name="G1" fmla="+- 20914 0 0"/>
                  <a:gd name="G2" fmla="+- 21600 0 0"/>
                  <a:gd name="T0" fmla="*/ 5402 w 15747"/>
                  <a:gd name="T1" fmla="*/ 0 h 20914"/>
                  <a:gd name="T2" fmla="*/ 15747 w 15747"/>
                  <a:gd name="T3" fmla="*/ 6129 h 20914"/>
                  <a:gd name="T4" fmla="*/ 0 w 15747"/>
                  <a:gd name="T5" fmla="*/ 20914 h 20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47" h="20914" fill="none" extrusionOk="0">
                    <a:moveTo>
                      <a:pt x="5401" y="0"/>
                    </a:moveTo>
                    <a:cubicBezTo>
                      <a:pt x="9360" y="1022"/>
                      <a:pt x="12948" y="3148"/>
                      <a:pt x="15746" y="6129"/>
                    </a:cubicBezTo>
                  </a:path>
                  <a:path w="15747" h="20914" stroke="0" extrusionOk="0">
                    <a:moveTo>
                      <a:pt x="5401" y="0"/>
                    </a:moveTo>
                    <a:cubicBezTo>
                      <a:pt x="9360" y="1022"/>
                      <a:pt x="12948" y="3148"/>
                      <a:pt x="15746" y="6129"/>
                    </a:cubicBezTo>
                    <a:lnTo>
                      <a:pt x="0" y="20914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grpSp>
          <p:nvGrpSpPr>
            <p:cNvPr id="232561" name="Group 113"/>
            <p:cNvGrpSpPr>
              <a:grpSpLocks/>
            </p:cNvGrpSpPr>
            <p:nvPr/>
          </p:nvGrpSpPr>
          <p:grpSpPr bwMode="auto">
            <a:xfrm>
              <a:off x="3729" y="2208"/>
              <a:ext cx="1152" cy="672"/>
              <a:chOff x="3744" y="2208"/>
              <a:chExt cx="1152" cy="672"/>
            </a:xfrm>
          </p:grpSpPr>
          <p:sp>
            <p:nvSpPr>
              <p:cNvPr id="232472" name="Rectangle 24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 i="1">
                    <a:solidFill>
                      <a:srgbClr val="0000FF"/>
                    </a:solidFill>
                    <a:latin typeface="Times New Roman" pitchFamily="18" charset="0"/>
                  </a:rPr>
                  <a:t>y</a:t>
                </a:r>
                <a:r>
                  <a:rPr lang="en-US" altLang="en-US" sz="2400" b="1">
                    <a:latin typeface="Comic Sans MS" pitchFamily="66" charset="0"/>
                  </a:rPr>
                  <a:t> </a:t>
                </a:r>
                <a:endParaRPr lang="en-US" altLang="en-US" sz="2400" b="1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2464" name="Line 16"/>
              <p:cNvSpPr>
                <a:spLocks noChangeShapeType="1"/>
              </p:cNvSpPr>
              <p:nvPr/>
            </p:nvSpPr>
            <p:spPr bwMode="auto">
              <a:xfrm flipV="1">
                <a:off x="4800" y="2208"/>
                <a:ext cx="0" cy="67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32465" name="Line 17"/>
              <p:cNvSpPr>
                <a:spLocks noChangeShapeType="1"/>
              </p:cNvSpPr>
              <p:nvPr/>
            </p:nvSpPr>
            <p:spPr bwMode="auto">
              <a:xfrm flipH="1" flipV="1">
                <a:off x="3744" y="2880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aphicFrame>
          <p:nvGraphicFramePr>
            <p:cNvPr id="232537" name="Object 89"/>
            <p:cNvGraphicFramePr>
              <a:graphicFrameLocks noChangeAspect="1"/>
            </p:cNvGraphicFramePr>
            <p:nvPr/>
          </p:nvGraphicFramePr>
          <p:xfrm>
            <a:off x="4849" y="1968"/>
            <a:ext cx="503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4" name="Equation" r:id="rId7" imgW="419040" imgH="228600" progId="Equation.3">
                    <p:embed/>
                  </p:oleObj>
                </mc:Choice>
                <mc:Fallback>
                  <p:oleObj name="Equation" r:id="rId7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9" y="1968"/>
                          <a:ext cx="503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2562" name="Group 114"/>
          <p:cNvGrpSpPr>
            <a:grpSpLocks/>
          </p:cNvGrpSpPr>
          <p:nvPr/>
        </p:nvGrpSpPr>
        <p:grpSpPr bwMode="auto">
          <a:xfrm>
            <a:off x="685800" y="1524000"/>
            <a:ext cx="4919663" cy="566738"/>
            <a:chOff x="432" y="960"/>
            <a:chExt cx="3099" cy="357"/>
          </a:xfrm>
        </p:grpSpPr>
        <p:sp>
          <p:nvSpPr>
            <p:cNvPr id="232523" name="Rectangle 75"/>
            <p:cNvSpPr>
              <a:spLocks noChangeArrowheads="1"/>
            </p:cNvSpPr>
            <p:nvPr/>
          </p:nvSpPr>
          <p:spPr bwMode="auto">
            <a:xfrm>
              <a:off x="432" y="1008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Suppose        , then </a:t>
              </a:r>
            </a:p>
          </p:txBody>
        </p:sp>
        <p:graphicFrame>
          <p:nvGraphicFramePr>
            <p:cNvPr id="232532" name="Object 84"/>
            <p:cNvGraphicFramePr>
              <a:graphicFrameLocks noChangeAspect="1"/>
            </p:cNvGraphicFramePr>
            <p:nvPr/>
          </p:nvGraphicFramePr>
          <p:xfrm>
            <a:off x="1280" y="960"/>
            <a:ext cx="624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5" name="Equation" r:id="rId9" imgW="419040" imgH="228600" progId="Equation.3">
                    <p:embed/>
                  </p:oleObj>
                </mc:Choice>
                <mc:Fallback>
                  <p:oleObj name="Equation" r:id="rId9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0" y="960"/>
                          <a:ext cx="624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2552" name="Object 104"/>
            <p:cNvGraphicFramePr>
              <a:graphicFrameLocks noChangeAspect="1"/>
            </p:cNvGraphicFramePr>
            <p:nvPr/>
          </p:nvGraphicFramePr>
          <p:xfrm>
            <a:off x="2544" y="1025"/>
            <a:ext cx="987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6" name="Equation" r:id="rId11" imgW="609480" imgH="177480" progId="Equation.3">
                    <p:embed/>
                  </p:oleObj>
                </mc:Choice>
                <mc:Fallback>
                  <p:oleObj name="Equation" r:id="rId11" imgW="609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025"/>
                          <a:ext cx="987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2557" name="Object 109"/>
          <p:cNvGraphicFramePr>
            <a:graphicFrameLocks noChangeAspect="1"/>
          </p:cNvGraphicFramePr>
          <p:nvPr/>
        </p:nvGraphicFramePr>
        <p:xfrm>
          <a:off x="3276600" y="2921000"/>
          <a:ext cx="6191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13" imgW="241200" imgH="152280" progId="Equation.3">
                  <p:embed/>
                </p:oleObj>
              </mc:Choice>
              <mc:Fallback>
                <p:oleObj name="Equation" r:id="rId13" imgW="24120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21000"/>
                        <a:ext cx="6191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02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98" name="Group 34"/>
          <p:cNvGrpSpPr>
            <a:grpSpLocks/>
          </p:cNvGrpSpPr>
          <p:nvPr/>
        </p:nvGrpSpPr>
        <p:grpSpPr bwMode="auto">
          <a:xfrm>
            <a:off x="685800" y="1549400"/>
            <a:ext cx="5715000" cy="547688"/>
            <a:chOff x="432" y="975"/>
            <a:chExt cx="3600" cy="345"/>
          </a:xfrm>
        </p:grpSpPr>
        <p:sp>
          <p:nvSpPr>
            <p:cNvPr id="241699" name="Rectangle 35"/>
            <p:cNvSpPr>
              <a:spLocks noChangeArrowheads="1"/>
            </p:cNvSpPr>
            <p:nvPr/>
          </p:nvSpPr>
          <p:spPr bwMode="auto">
            <a:xfrm>
              <a:off x="432" y="1008"/>
              <a:ext cx="36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e.g. suppose        , then </a:t>
              </a:r>
            </a:p>
          </p:txBody>
        </p:sp>
        <p:graphicFrame>
          <p:nvGraphicFramePr>
            <p:cNvPr id="241700" name="Object 36"/>
            <p:cNvGraphicFramePr>
              <a:graphicFrameLocks noChangeAspect="1"/>
            </p:cNvGraphicFramePr>
            <p:nvPr/>
          </p:nvGraphicFramePr>
          <p:xfrm>
            <a:off x="1728" y="975"/>
            <a:ext cx="624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5" name="Equation" r:id="rId3" imgW="419040" imgH="228600" progId="Equation.3">
                    <p:embed/>
                  </p:oleObj>
                </mc:Choice>
                <mc:Fallback>
                  <p:oleObj name="Equation" r:id="rId3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975"/>
                          <a:ext cx="624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1701" name="Object 37"/>
          <p:cNvGraphicFramePr>
            <a:graphicFrameLocks noChangeAspect="1"/>
          </p:cNvGraphicFramePr>
          <p:nvPr/>
        </p:nvGraphicFramePr>
        <p:xfrm>
          <a:off x="4833938" y="1654175"/>
          <a:ext cx="15668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5" imgW="609480" imgH="177480" progId="Equation.3">
                  <p:embed/>
                </p:oleObj>
              </mc:Choice>
              <mc:Fallback>
                <p:oleObj name="Equation" r:id="rId5" imgW="609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1654175"/>
                        <a:ext cx="15668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702" name="Object 38"/>
          <p:cNvGraphicFramePr>
            <a:graphicFrameLocks noChangeAspect="1"/>
          </p:cNvGraphicFramePr>
          <p:nvPr/>
        </p:nvGraphicFramePr>
        <p:xfrm>
          <a:off x="533400" y="2895600"/>
          <a:ext cx="26130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7" imgW="1015920" imgH="177480" progId="Equation.3">
                  <p:embed/>
                </p:oleObj>
              </mc:Choice>
              <mc:Fallback>
                <p:oleObj name="Equation" r:id="rId7" imgW="1015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95600"/>
                        <a:ext cx="26130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703" name="Object 39"/>
          <p:cNvGraphicFramePr>
            <a:graphicFrameLocks noChangeAspect="1"/>
          </p:cNvGraphicFramePr>
          <p:nvPr/>
        </p:nvGraphicFramePr>
        <p:xfrm>
          <a:off x="3276600" y="2921000"/>
          <a:ext cx="6191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9" imgW="241200" imgH="152280" progId="Equation.3">
                  <p:embed/>
                </p:oleObj>
              </mc:Choice>
              <mc:Fallback>
                <p:oleObj name="Equation" r:id="rId9" imgW="24120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21000"/>
                        <a:ext cx="6191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1704" name="Group 40"/>
          <p:cNvGrpSpPr>
            <a:grpSpLocks/>
          </p:cNvGrpSpPr>
          <p:nvPr/>
        </p:nvGrpSpPr>
        <p:grpSpPr bwMode="auto">
          <a:xfrm>
            <a:off x="2971800" y="1981200"/>
            <a:ext cx="5713413" cy="4724400"/>
            <a:chOff x="1968" y="960"/>
            <a:chExt cx="3599" cy="2976"/>
          </a:xfrm>
        </p:grpSpPr>
        <p:sp>
          <p:nvSpPr>
            <p:cNvPr id="241705" name="Line 41"/>
            <p:cNvSpPr>
              <a:spLocks noChangeShapeType="1"/>
            </p:cNvSpPr>
            <p:nvPr/>
          </p:nvSpPr>
          <p:spPr bwMode="auto">
            <a:xfrm>
              <a:off x="1968" y="2592"/>
              <a:ext cx="3476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06" name="Oval 42"/>
            <p:cNvSpPr>
              <a:spLocks noChangeArrowheads="1"/>
            </p:cNvSpPr>
            <p:nvPr/>
          </p:nvSpPr>
          <p:spPr bwMode="auto">
            <a:xfrm>
              <a:off x="2563" y="1421"/>
              <a:ext cx="2571" cy="23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41707" name="Line 43"/>
            <p:cNvSpPr>
              <a:spLocks noChangeShapeType="1"/>
            </p:cNvSpPr>
            <p:nvPr/>
          </p:nvSpPr>
          <p:spPr bwMode="auto">
            <a:xfrm flipH="1" flipV="1">
              <a:off x="3852" y="1142"/>
              <a:ext cx="16" cy="27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08" name="Rectangle 44"/>
            <p:cNvSpPr>
              <a:spLocks noChangeArrowheads="1"/>
            </p:cNvSpPr>
            <p:nvPr/>
          </p:nvSpPr>
          <p:spPr bwMode="auto">
            <a:xfrm>
              <a:off x="5196" y="2295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41709" name="Rectangle 45"/>
            <p:cNvSpPr>
              <a:spLocks noChangeArrowheads="1"/>
            </p:cNvSpPr>
            <p:nvPr/>
          </p:nvSpPr>
          <p:spPr bwMode="auto">
            <a:xfrm>
              <a:off x="3954" y="96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41710" name="Line 46"/>
          <p:cNvSpPr>
            <a:spLocks noChangeShapeType="1"/>
          </p:cNvSpPr>
          <p:nvPr/>
        </p:nvSpPr>
        <p:spPr bwMode="auto">
          <a:xfrm flipV="1">
            <a:off x="5994400" y="3505200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41711" name="Group 47"/>
          <p:cNvGrpSpPr>
            <a:grpSpLocks/>
          </p:cNvGrpSpPr>
          <p:nvPr/>
        </p:nvGrpSpPr>
        <p:grpSpPr bwMode="auto">
          <a:xfrm>
            <a:off x="6224588" y="4138613"/>
            <a:ext cx="550862" cy="661987"/>
            <a:chOff x="4354" y="2414"/>
            <a:chExt cx="347" cy="417"/>
          </a:xfrm>
        </p:grpSpPr>
        <p:graphicFrame>
          <p:nvGraphicFramePr>
            <p:cNvPr id="241712" name="Object 48"/>
            <p:cNvGraphicFramePr>
              <a:graphicFrameLocks noChangeAspect="1"/>
            </p:cNvGraphicFramePr>
            <p:nvPr/>
          </p:nvGraphicFramePr>
          <p:xfrm>
            <a:off x="4413" y="2448"/>
            <a:ext cx="28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9" name="Equation" r:id="rId11" imgW="228600" imgH="203040" progId="Equation.3">
                    <p:embed/>
                  </p:oleObj>
                </mc:Choice>
                <mc:Fallback>
                  <p:oleObj name="Equation" r:id="rId11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" y="2448"/>
                          <a:ext cx="28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1713" name="Arc 49"/>
            <p:cNvSpPr>
              <a:spLocks/>
            </p:cNvSpPr>
            <p:nvPr/>
          </p:nvSpPr>
          <p:spPr bwMode="auto">
            <a:xfrm rot="24177781">
              <a:off x="4354" y="2414"/>
              <a:ext cx="319" cy="417"/>
            </a:xfrm>
            <a:custGeom>
              <a:avLst/>
              <a:gdLst>
                <a:gd name="G0" fmla="+- 0 0 0"/>
                <a:gd name="G1" fmla="+- 20914 0 0"/>
                <a:gd name="G2" fmla="+- 21600 0 0"/>
                <a:gd name="T0" fmla="*/ 5402 w 15747"/>
                <a:gd name="T1" fmla="*/ 0 h 20914"/>
                <a:gd name="T2" fmla="*/ 15747 w 15747"/>
                <a:gd name="T3" fmla="*/ 6129 h 20914"/>
                <a:gd name="T4" fmla="*/ 0 w 15747"/>
                <a:gd name="T5" fmla="*/ 20914 h 20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47" h="20914" fill="none" extrusionOk="0">
                  <a:moveTo>
                    <a:pt x="5401" y="0"/>
                  </a:moveTo>
                  <a:cubicBezTo>
                    <a:pt x="9360" y="1022"/>
                    <a:pt x="12948" y="3148"/>
                    <a:pt x="15746" y="6129"/>
                  </a:cubicBezTo>
                </a:path>
                <a:path w="15747" h="20914" stroke="0" extrusionOk="0">
                  <a:moveTo>
                    <a:pt x="5401" y="0"/>
                  </a:moveTo>
                  <a:cubicBezTo>
                    <a:pt x="9360" y="1022"/>
                    <a:pt x="12948" y="3148"/>
                    <a:pt x="15746" y="6129"/>
                  </a:cubicBezTo>
                  <a:lnTo>
                    <a:pt x="0" y="20914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241719" name="Group 55"/>
          <p:cNvGrpSpPr>
            <a:grpSpLocks/>
          </p:cNvGrpSpPr>
          <p:nvPr/>
        </p:nvGrpSpPr>
        <p:grpSpPr bwMode="auto">
          <a:xfrm>
            <a:off x="5918200" y="3505200"/>
            <a:ext cx="1676400" cy="1066800"/>
            <a:chOff x="3825" y="2304"/>
            <a:chExt cx="1056" cy="672"/>
          </a:xfrm>
        </p:grpSpPr>
        <p:sp>
          <p:nvSpPr>
            <p:cNvPr id="241716" name="Line 52"/>
            <p:cNvSpPr>
              <a:spLocks noChangeShapeType="1"/>
            </p:cNvSpPr>
            <p:nvPr/>
          </p:nvSpPr>
          <p:spPr bwMode="auto">
            <a:xfrm flipV="1">
              <a:off x="4881" y="2304"/>
              <a:ext cx="0" cy="6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17" name="Line 53"/>
            <p:cNvSpPr>
              <a:spLocks noChangeShapeType="1"/>
            </p:cNvSpPr>
            <p:nvPr/>
          </p:nvSpPr>
          <p:spPr bwMode="auto">
            <a:xfrm flipH="1" flipV="1">
              <a:off x="3825" y="2976"/>
              <a:ext cx="105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aphicFrame>
        <p:nvGraphicFramePr>
          <p:cNvPr id="241718" name="Object 54"/>
          <p:cNvGraphicFramePr>
            <a:graphicFrameLocks noChangeAspect="1"/>
          </p:cNvGraphicFramePr>
          <p:nvPr/>
        </p:nvGraphicFramePr>
        <p:xfrm>
          <a:off x="7696200" y="3124200"/>
          <a:ext cx="7985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Equation" r:id="rId13" imgW="419040" imgH="228600" progId="Equation.3">
                  <p:embed/>
                </p:oleObj>
              </mc:Choice>
              <mc:Fallback>
                <p:oleObj name="Equation" r:id="rId13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124200"/>
                        <a:ext cx="79851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720" name="Object 56"/>
          <p:cNvGraphicFramePr>
            <a:graphicFrameLocks noChangeAspect="1"/>
          </p:cNvGraphicFramePr>
          <p:nvPr/>
        </p:nvGraphicFramePr>
        <p:xfrm>
          <a:off x="7085013" y="3911600"/>
          <a:ext cx="5334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15" imgW="241200" imgH="152280" progId="Equation.3">
                  <p:embed/>
                </p:oleObj>
              </mc:Choice>
              <mc:Fallback>
                <p:oleObj name="Equation" r:id="rId15" imgW="24120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3" y="3911600"/>
                        <a:ext cx="5334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0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49" name="Line 61"/>
          <p:cNvSpPr>
            <a:spLocks noChangeShapeType="1"/>
          </p:cNvSpPr>
          <p:nvPr/>
        </p:nvSpPr>
        <p:spPr bwMode="auto">
          <a:xfrm>
            <a:off x="2895600" y="4267200"/>
            <a:ext cx="22860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42757" name="Group 69"/>
          <p:cNvGrpSpPr>
            <a:grpSpLocks/>
          </p:cNvGrpSpPr>
          <p:nvPr/>
        </p:nvGrpSpPr>
        <p:grpSpPr bwMode="auto">
          <a:xfrm>
            <a:off x="2971800" y="1981200"/>
            <a:ext cx="5713413" cy="4724400"/>
            <a:chOff x="1872" y="1248"/>
            <a:chExt cx="3599" cy="2976"/>
          </a:xfrm>
        </p:grpSpPr>
        <p:grpSp>
          <p:nvGrpSpPr>
            <p:cNvPr id="242690" name="Group 2"/>
            <p:cNvGrpSpPr>
              <a:grpSpLocks/>
            </p:cNvGrpSpPr>
            <p:nvPr/>
          </p:nvGrpSpPr>
          <p:grpSpPr bwMode="auto">
            <a:xfrm>
              <a:off x="1872" y="1248"/>
              <a:ext cx="3599" cy="2976"/>
              <a:chOff x="1968" y="960"/>
              <a:chExt cx="3599" cy="2976"/>
            </a:xfrm>
          </p:grpSpPr>
          <p:sp>
            <p:nvSpPr>
              <p:cNvPr id="242691" name="Line 3"/>
              <p:cNvSpPr>
                <a:spLocks noChangeShapeType="1"/>
              </p:cNvSpPr>
              <p:nvPr/>
            </p:nvSpPr>
            <p:spPr bwMode="auto">
              <a:xfrm>
                <a:off x="1968" y="2592"/>
                <a:ext cx="3476" cy="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42692" name="Oval 4"/>
              <p:cNvSpPr>
                <a:spLocks noChangeArrowheads="1"/>
              </p:cNvSpPr>
              <p:nvPr/>
            </p:nvSpPr>
            <p:spPr bwMode="auto">
              <a:xfrm>
                <a:off x="2563" y="1421"/>
                <a:ext cx="2571" cy="234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42693" name="Line 5"/>
              <p:cNvSpPr>
                <a:spLocks noChangeShapeType="1"/>
              </p:cNvSpPr>
              <p:nvPr/>
            </p:nvSpPr>
            <p:spPr bwMode="auto">
              <a:xfrm flipH="1" flipV="1">
                <a:off x="3852" y="1142"/>
                <a:ext cx="16" cy="27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42694" name="Rectangle 6"/>
              <p:cNvSpPr>
                <a:spLocks noChangeArrowheads="1"/>
              </p:cNvSpPr>
              <p:nvPr/>
            </p:nvSpPr>
            <p:spPr bwMode="auto">
              <a:xfrm>
                <a:off x="5196" y="2295"/>
                <a:ext cx="37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 i="1">
                    <a:latin typeface="Times New Roman" pitchFamily="18" charset="0"/>
                  </a:rPr>
                  <a:t>x</a:t>
                </a:r>
                <a:r>
                  <a:rPr lang="en-US" altLang="en-US" sz="2400" b="1">
                    <a:latin typeface="Comic Sans MS" pitchFamily="66" charset="0"/>
                  </a:rPr>
                  <a:t> </a:t>
                </a:r>
                <a:endParaRPr lang="en-US" altLang="en-US" sz="2400" b="1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2695" name="Rectangle 7"/>
              <p:cNvSpPr>
                <a:spLocks noChangeArrowheads="1"/>
              </p:cNvSpPr>
              <p:nvPr/>
            </p:nvSpPr>
            <p:spPr bwMode="auto">
              <a:xfrm>
                <a:off x="3954" y="960"/>
                <a:ext cx="3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 i="1">
                    <a:latin typeface="Times New Roman" pitchFamily="18" charset="0"/>
                  </a:rPr>
                  <a:t>y</a:t>
                </a:r>
                <a:r>
                  <a:rPr lang="en-US" altLang="en-US" sz="2400" b="1">
                    <a:latin typeface="Comic Sans MS" pitchFamily="66" charset="0"/>
                  </a:rPr>
                  <a:t> </a:t>
                </a:r>
                <a:endParaRPr lang="en-US" altLang="en-US" sz="2400" b="1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42699" name="Line 11"/>
            <p:cNvSpPr>
              <a:spLocks noChangeShapeType="1"/>
            </p:cNvSpPr>
            <p:nvPr/>
          </p:nvSpPr>
          <p:spPr bwMode="auto">
            <a:xfrm flipV="1">
              <a:off x="3776" y="2208"/>
              <a:ext cx="100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42701" name="Object 13"/>
            <p:cNvGraphicFramePr>
              <a:graphicFrameLocks noChangeAspect="1"/>
            </p:cNvGraphicFramePr>
            <p:nvPr/>
          </p:nvGraphicFramePr>
          <p:xfrm>
            <a:off x="3980" y="2641"/>
            <a:ext cx="28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8" name="Equation" r:id="rId3" imgW="228600" imgH="203040" progId="Equation.3">
                    <p:embed/>
                  </p:oleObj>
                </mc:Choice>
                <mc:Fallback>
                  <p:oleObj name="Equation" r:id="rId3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0" y="2641"/>
                          <a:ext cx="28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2702" name="Arc 14"/>
            <p:cNvSpPr>
              <a:spLocks/>
            </p:cNvSpPr>
            <p:nvPr/>
          </p:nvSpPr>
          <p:spPr bwMode="auto">
            <a:xfrm rot="24177781">
              <a:off x="3921" y="2607"/>
              <a:ext cx="319" cy="417"/>
            </a:xfrm>
            <a:custGeom>
              <a:avLst/>
              <a:gdLst>
                <a:gd name="G0" fmla="+- 0 0 0"/>
                <a:gd name="G1" fmla="+- 20914 0 0"/>
                <a:gd name="G2" fmla="+- 21600 0 0"/>
                <a:gd name="T0" fmla="*/ 5402 w 15747"/>
                <a:gd name="T1" fmla="*/ 0 h 20914"/>
                <a:gd name="T2" fmla="*/ 15747 w 15747"/>
                <a:gd name="T3" fmla="*/ 6129 h 20914"/>
                <a:gd name="T4" fmla="*/ 0 w 15747"/>
                <a:gd name="T5" fmla="*/ 20914 h 20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47" h="20914" fill="none" extrusionOk="0">
                  <a:moveTo>
                    <a:pt x="5401" y="0"/>
                  </a:moveTo>
                  <a:cubicBezTo>
                    <a:pt x="9360" y="1022"/>
                    <a:pt x="12948" y="3148"/>
                    <a:pt x="15746" y="6129"/>
                  </a:cubicBezTo>
                </a:path>
                <a:path w="15747" h="20914" stroke="0" extrusionOk="0">
                  <a:moveTo>
                    <a:pt x="5401" y="0"/>
                  </a:moveTo>
                  <a:cubicBezTo>
                    <a:pt x="9360" y="1022"/>
                    <a:pt x="12948" y="3148"/>
                    <a:pt x="15746" y="6129"/>
                  </a:cubicBezTo>
                  <a:lnTo>
                    <a:pt x="0" y="20914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pSp>
          <p:nvGrpSpPr>
            <p:cNvPr id="242732" name="Group 44"/>
            <p:cNvGrpSpPr>
              <a:grpSpLocks/>
            </p:cNvGrpSpPr>
            <p:nvPr/>
          </p:nvGrpSpPr>
          <p:grpSpPr bwMode="auto">
            <a:xfrm>
              <a:off x="3728" y="2208"/>
              <a:ext cx="1056" cy="672"/>
              <a:chOff x="3744" y="2208"/>
              <a:chExt cx="1056" cy="672"/>
            </a:xfrm>
          </p:grpSpPr>
          <p:sp>
            <p:nvSpPr>
              <p:cNvPr id="242705" name="Line 17"/>
              <p:cNvSpPr>
                <a:spLocks noChangeShapeType="1"/>
              </p:cNvSpPr>
              <p:nvPr/>
            </p:nvSpPr>
            <p:spPr bwMode="auto">
              <a:xfrm flipV="1">
                <a:off x="4800" y="2208"/>
                <a:ext cx="0" cy="67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42706" name="Line 18"/>
              <p:cNvSpPr>
                <a:spLocks noChangeShapeType="1"/>
              </p:cNvSpPr>
              <p:nvPr/>
            </p:nvSpPr>
            <p:spPr bwMode="auto">
              <a:xfrm flipH="1" flipV="1">
                <a:off x="3744" y="2880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aphicFrame>
          <p:nvGraphicFramePr>
            <p:cNvPr id="242711" name="Object 23"/>
            <p:cNvGraphicFramePr>
              <a:graphicFrameLocks noChangeAspect="1"/>
            </p:cNvGraphicFramePr>
            <p:nvPr/>
          </p:nvGraphicFramePr>
          <p:xfrm>
            <a:off x="4841" y="1968"/>
            <a:ext cx="503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9" name="Equation" r:id="rId5" imgW="419040" imgH="228600" progId="Equation.3">
                    <p:embed/>
                  </p:oleObj>
                </mc:Choice>
                <mc:Fallback>
                  <p:oleObj name="Equation" r:id="rId5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1" y="1968"/>
                          <a:ext cx="503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2718" name="Line 30"/>
            <p:cNvSpPr>
              <a:spLocks noChangeShapeType="1"/>
            </p:cNvSpPr>
            <p:nvPr/>
          </p:nvSpPr>
          <p:spPr bwMode="auto">
            <a:xfrm flipH="1" flipV="1">
              <a:off x="2736" y="2208"/>
              <a:ext cx="1023" cy="6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42723" name="Object 35"/>
            <p:cNvGraphicFramePr>
              <a:graphicFrameLocks noChangeAspect="1"/>
            </p:cNvGraphicFramePr>
            <p:nvPr/>
          </p:nvGraphicFramePr>
          <p:xfrm>
            <a:off x="2128" y="1968"/>
            <a:ext cx="5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0" name="Equation" r:id="rId7" imgW="482400" imgH="228600" progId="Equation.3">
                    <p:embed/>
                  </p:oleObj>
                </mc:Choice>
                <mc:Fallback>
                  <p:oleObj name="Equation" r:id="rId7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8" y="1968"/>
                          <a:ext cx="580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2731" name="Group 43"/>
            <p:cNvGrpSpPr>
              <a:grpSpLocks/>
            </p:cNvGrpSpPr>
            <p:nvPr/>
          </p:nvGrpSpPr>
          <p:grpSpPr bwMode="auto">
            <a:xfrm>
              <a:off x="2736" y="2208"/>
              <a:ext cx="1008" cy="672"/>
              <a:chOff x="2736" y="2208"/>
              <a:chExt cx="1008" cy="672"/>
            </a:xfrm>
          </p:grpSpPr>
          <p:sp>
            <p:nvSpPr>
              <p:cNvPr id="242719" name="Line 31"/>
              <p:cNvSpPr>
                <a:spLocks noChangeShapeType="1"/>
              </p:cNvSpPr>
              <p:nvPr/>
            </p:nvSpPr>
            <p:spPr bwMode="auto">
              <a:xfrm flipH="1" flipV="1">
                <a:off x="2736" y="2208"/>
                <a:ext cx="0" cy="67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42722" name="Rectangle 34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 i="1">
                    <a:solidFill>
                      <a:srgbClr val="0000FF"/>
                    </a:solidFill>
                    <a:latin typeface="Times New Roman" pitchFamily="18" charset="0"/>
                  </a:rPr>
                  <a:t>y</a:t>
                </a:r>
                <a:r>
                  <a:rPr lang="en-US" altLang="en-US" sz="2400" b="1">
                    <a:latin typeface="Comic Sans MS" pitchFamily="66" charset="0"/>
                  </a:rPr>
                  <a:t> </a:t>
                </a:r>
                <a:endParaRPr lang="en-US" altLang="en-US" sz="2400" b="1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2727" name="Line 39"/>
              <p:cNvSpPr>
                <a:spLocks noChangeShapeType="1"/>
              </p:cNvSpPr>
              <p:nvPr/>
            </p:nvSpPr>
            <p:spPr bwMode="auto">
              <a:xfrm flipV="1">
                <a:off x="2739" y="2880"/>
                <a:ext cx="1005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242730" name="Group 42"/>
            <p:cNvGrpSpPr>
              <a:grpSpLocks/>
            </p:cNvGrpSpPr>
            <p:nvPr/>
          </p:nvGrpSpPr>
          <p:grpSpPr bwMode="auto">
            <a:xfrm>
              <a:off x="3555" y="2259"/>
              <a:ext cx="715" cy="693"/>
              <a:chOff x="3555" y="2259"/>
              <a:chExt cx="715" cy="693"/>
            </a:xfrm>
          </p:grpSpPr>
          <p:graphicFrame>
            <p:nvGraphicFramePr>
              <p:cNvPr id="242725" name="Object 37"/>
              <p:cNvGraphicFramePr>
                <a:graphicFrameLocks noChangeAspect="1"/>
              </p:cNvGraphicFramePr>
              <p:nvPr/>
            </p:nvGraphicFramePr>
            <p:xfrm>
              <a:off x="3888" y="2259"/>
              <a:ext cx="352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61" name="Equation" r:id="rId9" imgW="279360" imgH="203040" progId="Equation.3">
                      <p:embed/>
                    </p:oleObj>
                  </mc:Choice>
                  <mc:Fallback>
                    <p:oleObj name="Equation" r:id="rId9" imgW="27936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2259"/>
                            <a:ext cx="352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2728" name="Arc 40"/>
              <p:cNvSpPr>
                <a:spLocks/>
              </p:cNvSpPr>
              <p:nvPr/>
            </p:nvSpPr>
            <p:spPr bwMode="auto">
              <a:xfrm rot="24177781">
                <a:off x="3555" y="2481"/>
                <a:ext cx="715" cy="47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95 w 35296"/>
                  <a:gd name="T1" fmla="*/ 23626 h 23626"/>
                  <a:gd name="T2" fmla="*/ 35296 w 35296"/>
                  <a:gd name="T3" fmla="*/ 4898 h 23626"/>
                  <a:gd name="T4" fmla="*/ 21600 w 35296"/>
                  <a:gd name="T5" fmla="*/ 21600 h 23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296" h="23626" fill="none" extrusionOk="0">
                    <a:moveTo>
                      <a:pt x="95" y="23625"/>
                    </a:moveTo>
                    <a:cubicBezTo>
                      <a:pt x="31" y="22952"/>
                      <a:pt x="0" y="222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594" y="-1"/>
                      <a:pt x="31434" y="1730"/>
                      <a:pt x="35296" y="4897"/>
                    </a:cubicBezTo>
                  </a:path>
                  <a:path w="35296" h="23626" stroke="0" extrusionOk="0">
                    <a:moveTo>
                      <a:pt x="95" y="23625"/>
                    </a:moveTo>
                    <a:cubicBezTo>
                      <a:pt x="31" y="22952"/>
                      <a:pt x="0" y="2227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594" y="-1"/>
                      <a:pt x="31434" y="1730"/>
                      <a:pt x="35296" y="48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graphicFrame>
          <p:nvGraphicFramePr>
            <p:cNvPr id="242753" name="Object 65"/>
            <p:cNvGraphicFramePr>
              <a:graphicFrameLocks noChangeAspect="1"/>
            </p:cNvGraphicFramePr>
            <p:nvPr/>
          </p:nvGraphicFramePr>
          <p:xfrm>
            <a:off x="4463" y="2464"/>
            <a:ext cx="33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2" name="Equation" r:id="rId11" imgW="241200" imgH="152280" progId="Equation.3">
                    <p:embed/>
                  </p:oleObj>
                </mc:Choice>
                <mc:Fallback>
                  <p:oleObj name="Equation" r:id="rId11" imgW="24120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3" y="2464"/>
                          <a:ext cx="33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2738" name="Group 50"/>
          <p:cNvGrpSpPr>
            <a:grpSpLocks/>
          </p:cNvGrpSpPr>
          <p:nvPr/>
        </p:nvGrpSpPr>
        <p:grpSpPr bwMode="auto">
          <a:xfrm>
            <a:off x="685800" y="1562100"/>
            <a:ext cx="2895600" cy="547688"/>
            <a:chOff x="432" y="984"/>
            <a:chExt cx="1824" cy="345"/>
          </a:xfrm>
        </p:grpSpPr>
        <p:sp>
          <p:nvSpPr>
            <p:cNvPr id="242709" name="Rectangle 21"/>
            <p:cNvSpPr>
              <a:spLocks noChangeArrowheads="1"/>
            </p:cNvSpPr>
            <p:nvPr/>
          </p:nvSpPr>
          <p:spPr bwMode="auto">
            <a:xfrm>
              <a:off x="432" y="1008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If         , . . .</a:t>
              </a:r>
            </a:p>
          </p:txBody>
        </p:sp>
        <p:graphicFrame>
          <p:nvGraphicFramePr>
            <p:cNvPr id="242710" name="Object 22"/>
            <p:cNvGraphicFramePr>
              <a:graphicFrameLocks noChangeAspect="1"/>
            </p:cNvGraphicFramePr>
            <p:nvPr/>
          </p:nvGraphicFramePr>
          <p:xfrm>
            <a:off x="736" y="984"/>
            <a:ext cx="719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3" name="Equation" r:id="rId13" imgW="482400" imgH="228600" progId="Equation.3">
                    <p:embed/>
                  </p:oleObj>
                </mc:Choice>
                <mc:Fallback>
                  <p:oleObj name="Equation" r:id="rId13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" y="984"/>
                          <a:ext cx="719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2750" name="Object 62"/>
          <p:cNvGraphicFramePr>
            <a:graphicFrameLocks noChangeAspect="1"/>
          </p:cNvGraphicFramePr>
          <p:nvPr/>
        </p:nvGraphicFramePr>
        <p:xfrm>
          <a:off x="609600" y="3810000"/>
          <a:ext cx="22098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Equation" r:id="rId15" imgW="977760" imgH="203040" progId="Equation.3">
                  <p:embed/>
                </p:oleObj>
              </mc:Choice>
              <mc:Fallback>
                <p:oleObj name="Equation" r:id="rId15" imgW="977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22098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2752" name="Group 64"/>
          <p:cNvGrpSpPr>
            <a:grpSpLocks/>
          </p:cNvGrpSpPr>
          <p:nvPr/>
        </p:nvGrpSpPr>
        <p:grpSpPr bwMode="auto">
          <a:xfrm>
            <a:off x="5180013" y="4151313"/>
            <a:ext cx="704850" cy="800100"/>
            <a:chOff x="3263" y="2615"/>
            <a:chExt cx="444" cy="504"/>
          </a:xfrm>
        </p:grpSpPr>
        <p:graphicFrame>
          <p:nvGraphicFramePr>
            <p:cNvPr id="242716" name="Object 28"/>
            <p:cNvGraphicFramePr>
              <a:graphicFrameLocks noChangeAspect="1"/>
            </p:cNvGraphicFramePr>
            <p:nvPr/>
          </p:nvGraphicFramePr>
          <p:xfrm>
            <a:off x="3297" y="2655"/>
            <a:ext cx="28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5" name="Equation" r:id="rId17" imgW="228600" imgH="203040" progId="Equation.3">
                    <p:embed/>
                  </p:oleObj>
                </mc:Choice>
                <mc:Fallback>
                  <p:oleObj name="Equation" r:id="rId17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7" y="2655"/>
                          <a:ext cx="288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2751" name="Arc 63"/>
            <p:cNvSpPr>
              <a:spLocks/>
            </p:cNvSpPr>
            <p:nvPr/>
          </p:nvSpPr>
          <p:spPr bwMode="auto">
            <a:xfrm rot="25604799">
              <a:off x="3233" y="2645"/>
              <a:ext cx="504" cy="444"/>
            </a:xfrm>
            <a:custGeom>
              <a:avLst/>
              <a:gdLst>
                <a:gd name="G0" fmla="+- 19936 0 0"/>
                <a:gd name="G1" fmla="+- 0 0 0"/>
                <a:gd name="G2" fmla="+- 21600 0 0"/>
                <a:gd name="T0" fmla="*/ 6451 w 19936"/>
                <a:gd name="T1" fmla="*/ 16874 h 16874"/>
                <a:gd name="T2" fmla="*/ 0 w 19936"/>
                <a:gd name="T3" fmla="*/ 8314 h 16874"/>
                <a:gd name="T4" fmla="*/ 19936 w 19936"/>
                <a:gd name="T5" fmla="*/ 0 h 16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36" h="16874" fill="none" extrusionOk="0">
                  <a:moveTo>
                    <a:pt x="6451" y="16873"/>
                  </a:moveTo>
                  <a:cubicBezTo>
                    <a:pt x="3615" y="14607"/>
                    <a:pt x="1397" y="11663"/>
                    <a:pt x="0" y="8313"/>
                  </a:cubicBezTo>
                </a:path>
                <a:path w="19936" h="16874" stroke="0" extrusionOk="0">
                  <a:moveTo>
                    <a:pt x="6451" y="16873"/>
                  </a:moveTo>
                  <a:cubicBezTo>
                    <a:pt x="3615" y="14607"/>
                    <a:pt x="1397" y="11663"/>
                    <a:pt x="0" y="8313"/>
                  </a:cubicBezTo>
                  <a:lnTo>
                    <a:pt x="19936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4451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14" name="Group 2"/>
          <p:cNvGrpSpPr>
            <a:grpSpLocks/>
          </p:cNvGrpSpPr>
          <p:nvPr/>
        </p:nvGrpSpPr>
        <p:grpSpPr bwMode="auto">
          <a:xfrm>
            <a:off x="2971800" y="1981200"/>
            <a:ext cx="5713413" cy="4724400"/>
            <a:chOff x="1968" y="960"/>
            <a:chExt cx="3599" cy="2976"/>
          </a:xfrm>
        </p:grpSpPr>
        <p:sp>
          <p:nvSpPr>
            <p:cNvPr id="243715" name="Line 3"/>
            <p:cNvSpPr>
              <a:spLocks noChangeShapeType="1"/>
            </p:cNvSpPr>
            <p:nvPr/>
          </p:nvSpPr>
          <p:spPr bwMode="auto">
            <a:xfrm>
              <a:off x="1968" y="2592"/>
              <a:ext cx="3476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16" name="Oval 4"/>
            <p:cNvSpPr>
              <a:spLocks noChangeArrowheads="1"/>
            </p:cNvSpPr>
            <p:nvPr/>
          </p:nvSpPr>
          <p:spPr bwMode="auto">
            <a:xfrm>
              <a:off x="2563" y="1421"/>
              <a:ext cx="2571" cy="23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43717" name="Line 5"/>
            <p:cNvSpPr>
              <a:spLocks noChangeShapeType="1"/>
            </p:cNvSpPr>
            <p:nvPr/>
          </p:nvSpPr>
          <p:spPr bwMode="auto">
            <a:xfrm flipH="1" flipV="1">
              <a:off x="3852" y="1142"/>
              <a:ext cx="16" cy="27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18" name="Rectangle 6"/>
            <p:cNvSpPr>
              <a:spLocks noChangeArrowheads="1"/>
            </p:cNvSpPr>
            <p:nvPr/>
          </p:nvSpPr>
          <p:spPr bwMode="auto">
            <a:xfrm>
              <a:off x="5196" y="2295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43719" name="Rectangle 7"/>
            <p:cNvSpPr>
              <a:spLocks noChangeArrowheads="1"/>
            </p:cNvSpPr>
            <p:nvPr/>
          </p:nvSpPr>
          <p:spPr bwMode="auto">
            <a:xfrm>
              <a:off x="3954" y="96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43724" name="Object 12"/>
          <p:cNvGraphicFramePr>
            <a:graphicFrameLocks noChangeAspect="1"/>
          </p:cNvGraphicFramePr>
          <p:nvPr/>
        </p:nvGraphicFramePr>
        <p:xfrm>
          <a:off x="6318250" y="4192588"/>
          <a:ext cx="4572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3" imgW="228600" imgH="203040" progId="Equation.3">
                  <p:embed/>
                </p:oleObj>
              </mc:Choice>
              <mc:Fallback>
                <p:oleObj name="Equation" r:id="rId3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4192588"/>
                        <a:ext cx="4572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25" name="Arc 13"/>
          <p:cNvSpPr>
            <a:spLocks/>
          </p:cNvSpPr>
          <p:nvPr/>
        </p:nvSpPr>
        <p:spPr bwMode="auto">
          <a:xfrm rot="24177781">
            <a:off x="6224588" y="4138613"/>
            <a:ext cx="506412" cy="661987"/>
          </a:xfrm>
          <a:custGeom>
            <a:avLst/>
            <a:gdLst>
              <a:gd name="G0" fmla="+- 0 0 0"/>
              <a:gd name="G1" fmla="+- 20914 0 0"/>
              <a:gd name="G2" fmla="+- 21600 0 0"/>
              <a:gd name="T0" fmla="*/ 5402 w 15747"/>
              <a:gd name="T1" fmla="*/ 0 h 20914"/>
              <a:gd name="T2" fmla="*/ 15747 w 15747"/>
              <a:gd name="T3" fmla="*/ 6129 h 20914"/>
              <a:gd name="T4" fmla="*/ 0 w 15747"/>
              <a:gd name="T5" fmla="*/ 20914 h 20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47" h="20914" fill="none" extrusionOk="0">
                <a:moveTo>
                  <a:pt x="5401" y="0"/>
                </a:moveTo>
                <a:cubicBezTo>
                  <a:pt x="9360" y="1022"/>
                  <a:pt x="12948" y="3148"/>
                  <a:pt x="15746" y="6129"/>
                </a:cubicBezTo>
              </a:path>
              <a:path w="15747" h="20914" stroke="0" extrusionOk="0">
                <a:moveTo>
                  <a:pt x="5401" y="0"/>
                </a:moveTo>
                <a:cubicBezTo>
                  <a:pt x="9360" y="1022"/>
                  <a:pt x="12948" y="3148"/>
                  <a:pt x="15746" y="6129"/>
                </a:cubicBezTo>
                <a:lnTo>
                  <a:pt x="0" y="20914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43730" name="Group 18"/>
          <p:cNvGrpSpPr>
            <a:grpSpLocks/>
          </p:cNvGrpSpPr>
          <p:nvPr/>
        </p:nvGrpSpPr>
        <p:grpSpPr bwMode="auto">
          <a:xfrm>
            <a:off x="685800" y="1562100"/>
            <a:ext cx="2895600" cy="547688"/>
            <a:chOff x="432" y="984"/>
            <a:chExt cx="1824" cy="345"/>
          </a:xfrm>
        </p:grpSpPr>
        <p:sp>
          <p:nvSpPr>
            <p:cNvPr id="243731" name="Rectangle 19"/>
            <p:cNvSpPr>
              <a:spLocks noChangeArrowheads="1"/>
            </p:cNvSpPr>
            <p:nvPr/>
          </p:nvSpPr>
          <p:spPr bwMode="auto">
            <a:xfrm>
              <a:off x="432" y="1008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If         , . . .</a:t>
              </a:r>
            </a:p>
          </p:txBody>
        </p:sp>
        <p:graphicFrame>
          <p:nvGraphicFramePr>
            <p:cNvPr id="243732" name="Object 20"/>
            <p:cNvGraphicFramePr>
              <a:graphicFrameLocks noChangeAspect="1"/>
            </p:cNvGraphicFramePr>
            <p:nvPr/>
          </p:nvGraphicFramePr>
          <p:xfrm>
            <a:off x="736" y="984"/>
            <a:ext cx="719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2" name="Equation" r:id="rId5" imgW="482400" imgH="228600" progId="Equation.3">
                    <p:embed/>
                  </p:oleObj>
                </mc:Choice>
                <mc:Fallback>
                  <p:oleObj name="Equation" r:id="rId5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" y="984"/>
                          <a:ext cx="719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3735" name="Line 23"/>
          <p:cNvSpPr>
            <a:spLocks noChangeShapeType="1"/>
          </p:cNvSpPr>
          <p:nvPr/>
        </p:nvSpPr>
        <p:spPr bwMode="auto">
          <a:xfrm flipH="1" flipV="1">
            <a:off x="4343400" y="3505200"/>
            <a:ext cx="1624013" cy="1042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43737" name="Group 25"/>
          <p:cNvGrpSpPr>
            <a:grpSpLocks/>
          </p:cNvGrpSpPr>
          <p:nvPr/>
        </p:nvGrpSpPr>
        <p:grpSpPr bwMode="auto">
          <a:xfrm>
            <a:off x="4343400" y="3505200"/>
            <a:ext cx="1600200" cy="1066800"/>
            <a:chOff x="2736" y="2208"/>
            <a:chExt cx="1008" cy="672"/>
          </a:xfrm>
        </p:grpSpPr>
        <p:sp>
          <p:nvSpPr>
            <p:cNvPr id="243738" name="Line 26"/>
            <p:cNvSpPr>
              <a:spLocks noChangeShapeType="1"/>
            </p:cNvSpPr>
            <p:nvPr/>
          </p:nvSpPr>
          <p:spPr bwMode="auto">
            <a:xfrm flipH="1" flipV="1">
              <a:off x="2736" y="2208"/>
              <a:ext cx="0" cy="6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39" name="Rectangle 27"/>
            <p:cNvSpPr>
              <a:spLocks noChangeArrowheads="1"/>
            </p:cNvSpPr>
            <p:nvPr/>
          </p:nvSpPr>
          <p:spPr bwMode="auto">
            <a:xfrm>
              <a:off x="273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solidFill>
                    <a:srgbClr val="0000FF"/>
                  </a:solidFill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43740" name="Line 28"/>
            <p:cNvSpPr>
              <a:spLocks noChangeShapeType="1"/>
            </p:cNvSpPr>
            <p:nvPr/>
          </p:nvSpPr>
          <p:spPr bwMode="auto">
            <a:xfrm flipV="1">
              <a:off x="2739" y="2880"/>
              <a:ext cx="100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43741" name="Group 29"/>
          <p:cNvGrpSpPr>
            <a:grpSpLocks/>
          </p:cNvGrpSpPr>
          <p:nvPr/>
        </p:nvGrpSpPr>
        <p:grpSpPr bwMode="auto">
          <a:xfrm>
            <a:off x="5643563" y="3586163"/>
            <a:ext cx="1135062" cy="1100137"/>
            <a:chOff x="3555" y="2259"/>
            <a:chExt cx="715" cy="693"/>
          </a:xfrm>
        </p:grpSpPr>
        <p:graphicFrame>
          <p:nvGraphicFramePr>
            <p:cNvPr id="243742" name="Object 30"/>
            <p:cNvGraphicFramePr>
              <a:graphicFrameLocks noChangeAspect="1"/>
            </p:cNvGraphicFramePr>
            <p:nvPr/>
          </p:nvGraphicFramePr>
          <p:xfrm>
            <a:off x="3888" y="2259"/>
            <a:ext cx="352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3" name="Equation" r:id="rId7" imgW="279360" imgH="203040" progId="Equation.3">
                    <p:embed/>
                  </p:oleObj>
                </mc:Choice>
                <mc:Fallback>
                  <p:oleObj name="Equation" r:id="rId7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259"/>
                          <a:ext cx="352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3743" name="Arc 31"/>
            <p:cNvSpPr>
              <a:spLocks/>
            </p:cNvSpPr>
            <p:nvPr/>
          </p:nvSpPr>
          <p:spPr bwMode="auto">
            <a:xfrm rot="24177781">
              <a:off x="3555" y="2481"/>
              <a:ext cx="715" cy="4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5 w 35296"/>
                <a:gd name="T1" fmla="*/ 23626 h 23626"/>
                <a:gd name="T2" fmla="*/ 35296 w 35296"/>
                <a:gd name="T3" fmla="*/ 4898 h 23626"/>
                <a:gd name="T4" fmla="*/ 21600 w 35296"/>
                <a:gd name="T5" fmla="*/ 21600 h 2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96" h="23626" fill="none" extrusionOk="0">
                  <a:moveTo>
                    <a:pt x="95" y="23625"/>
                  </a:moveTo>
                  <a:cubicBezTo>
                    <a:pt x="31" y="22952"/>
                    <a:pt x="0" y="22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594" y="-1"/>
                    <a:pt x="31434" y="1730"/>
                    <a:pt x="35296" y="4897"/>
                  </a:cubicBezTo>
                </a:path>
                <a:path w="35296" h="23626" stroke="0" extrusionOk="0">
                  <a:moveTo>
                    <a:pt x="95" y="23625"/>
                  </a:moveTo>
                  <a:cubicBezTo>
                    <a:pt x="31" y="22952"/>
                    <a:pt x="0" y="222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594" y="-1"/>
                    <a:pt x="31434" y="1730"/>
                    <a:pt x="35296" y="489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243744" name="Group 32"/>
          <p:cNvGrpSpPr>
            <a:grpSpLocks/>
          </p:cNvGrpSpPr>
          <p:nvPr/>
        </p:nvGrpSpPr>
        <p:grpSpPr bwMode="auto">
          <a:xfrm>
            <a:off x="990600" y="2209800"/>
            <a:ext cx="3667125" cy="488950"/>
            <a:chOff x="624" y="1392"/>
            <a:chExt cx="2310" cy="308"/>
          </a:xfrm>
        </p:grpSpPr>
        <p:sp>
          <p:nvSpPr>
            <p:cNvPr id="243745" name="Rectangle 33"/>
            <p:cNvSpPr>
              <a:spLocks noChangeArrowheads="1"/>
            </p:cNvSpPr>
            <p:nvPr/>
          </p:nvSpPr>
          <p:spPr bwMode="auto">
            <a:xfrm>
              <a:off x="624" y="1392"/>
              <a:ext cx="216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. . . then </a:t>
              </a:r>
              <a:r>
                <a:rPr lang="en-US" altLang="en-US" sz="2600" b="1" i="1">
                  <a:latin typeface="Times New Roman" pitchFamily="18" charset="0"/>
                </a:rPr>
                <a:t>y  </a:t>
              </a:r>
              <a:r>
                <a:rPr lang="en-US" altLang="en-US" sz="2400" b="1">
                  <a:latin typeface="Comic Sans MS" pitchFamily="66" charset="0"/>
                </a:rPr>
                <a:t>is still  </a:t>
              </a:r>
            </a:p>
          </p:txBody>
        </p:sp>
        <p:graphicFrame>
          <p:nvGraphicFramePr>
            <p:cNvPr id="243746" name="Object 34"/>
            <p:cNvGraphicFramePr>
              <a:graphicFrameLocks noChangeAspect="1"/>
            </p:cNvGraphicFramePr>
            <p:nvPr/>
          </p:nvGraphicFramePr>
          <p:xfrm>
            <a:off x="2544" y="1440"/>
            <a:ext cx="39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4" name="Equation" r:id="rId9" imgW="241200" imgH="152280" progId="Equation.3">
                    <p:embed/>
                  </p:oleObj>
                </mc:Choice>
                <mc:Fallback>
                  <p:oleObj name="Equation" r:id="rId9" imgW="24120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1440"/>
                          <a:ext cx="390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3762" name="Group 50"/>
          <p:cNvGrpSpPr>
            <a:grpSpLocks/>
          </p:cNvGrpSpPr>
          <p:nvPr/>
        </p:nvGrpSpPr>
        <p:grpSpPr bwMode="auto">
          <a:xfrm>
            <a:off x="381000" y="4876800"/>
            <a:ext cx="2352675" cy="514350"/>
            <a:chOff x="240" y="3072"/>
            <a:chExt cx="1482" cy="324"/>
          </a:xfrm>
        </p:grpSpPr>
        <p:graphicFrame>
          <p:nvGraphicFramePr>
            <p:cNvPr id="243748" name="Object 36"/>
            <p:cNvGraphicFramePr>
              <a:graphicFrameLocks noChangeAspect="1"/>
            </p:cNvGraphicFramePr>
            <p:nvPr/>
          </p:nvGraphicFramePr>
          <p:xfrm>
            <a:off x="816" y="3104"/>
            <a:ext cx="906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5" name="Equation" r:id="rId11" imgW="558720" imgH="177480" progId="Equation.3">
                    <p:embed/>
                  </p:oleObj>
                </mc:Choice>
                <mc:Fallback>
                  <p:oleObj name="Equation" r:id="rId11" imgW="558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104"/>
                          <a:ext cx="906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3749" name="Rectangle 37"/>
            <p:cNvSpPr>
              <a:spLocks noChangeArrowheads="1"/>
            </p:cNvSpPr>
            <p:nvPr/>
          </p:nvSpPr>
          <p:spPr bwMode="auto">
            <a:xfrm>
              <a:off x="240" y="3072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But</a:t>
              </a:r>
            </a:p>
          </p:txBody>
        </p:sp>
      </p:grpSp>
      <p:grpSp>
        <p:nvGrpSpPr>
          <p:cNvPr id="243750" name="Group 38"/>
          <p:cNvGrpSpPr>
            <a:grpSpLocks/>
          </p:cNvGrpSpPr>
          <p:nvPr/>
        </p:nvGrpSpPr>
        <p:grpSpPr bwMode="auto">
          <a:xfrm>
            <a:off x="381000" y="5257800"/>
            <a:ext cx="2625725" cy="976313"/>
            <a:chOff x="240" y="2736"/>
            <a:chExt cx="1654" cy="615"/>
          </a:xfrm>
        </p:grpSpPr>
        <p:sp>
          <p:nvSpPr>
            <p:cNvPr id="243751" name="Rectangle 39"/>
            <p:cNvSpPr>
              <a:spLocks noChangeArrowheads="1"/>
            </p:cNvSpPr>
            <p:nvPr/>
          </p:nvSpPr>
          <p:spPr bwMode="auto">
            <a:xfrm>
              <a:off x="240" y="2736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So,</a:t>
              </a:r>
            </a:p>
          </p:txBody>
        </p:sp>
        <p:graphicFrame>
          <p:nvGraphicFramePr>
            <p:cNvPr id="243752" name="Object 40"/>
            <p:cNvGraphicFramePr>
              <a:graphicFrameLocks noChangeAspect="1"/>
            </p:cNvGraphicFramePr>
            <p:nvPr/>
          </p:nvGraphicFramePr>
          <p:xfrm>
            <a:off x="576" y="2976"/>
            <a:ext cx="1318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96" name="Equation" r:id="rId13" imgW="812520" imgH="228600" progId="Equation.3">
                    <p:embed/>
                  </p:oleObj>
                </mc:Choice>
                <mc:Fallback>
                  <p:oleObj name="Equation" r:id="rId13" imgW="8125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976"/>
                          <a:ext cx="1318" cy="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3764" name="Object 52"/>
          <p:cNvGraphicFramePr>
            <a:graphicFrameLocks noChangeAspect="1"/>
          </p:cNvGraphicFramePr>
          <p:nvPr/>
        </p:nvGraphicFramePr>
        <p:xfrm>
          <a:off x="3378200" y="3124200"/>
          <a:ext cx="9207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Equation" r:id="rId15" imgW="482400" imgH="228600" progId="Equation.3">
                  <p:embed/>
                </p:oleObj>
              </mc:Choice>
              <mc:Fallback>
                <p:oleObj name="Equation" r:id="rId15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3124200"/>
                        <a:ext cx="9207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65" name="Line 53"/>
          <p:cNvSpPr>
            <a:spLocks noChangeShapeType="1"/>
          </p:cNvSpPr>
          <p:nvPr/>
        </p:nvSpPr>
        <p:spPr bwMode="auto">
          <a:xfrm flipV="1">
            <a:off x="5994400" y="3505200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aphicFrame>
        <p:nvGraphicFramePr>
          <p:cNvPr id="243766" name="Object 54"/>
          <p:cNvGraphicFramePr>
            <a:graphicFrameLocks noChangeAspect="1"/>
          </p:cNvGraphicFramePr>
          <p:nvPr/>
        </p:nvGraphicFramePr>
        <p:xfrm>
          <a:off x="7085013" y="3911600"/>
          <a:ext cx="5334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Equation" r:id="rId17" imgW="241200" imgH="152280" progId="Equation.3">
                  <p:embed/>
                </p:oleObj>
              </mc:Choice>
              <mc:Fallback>
                <p:oleObj name="Equation" r:id="rId17" imgW="24120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3" y="3911600"/>
                        <a:ext cx="5334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3767" name="Group 55"/>
          <p:cNvGrpSpPr>
            <a:grpSpLocks/>
          </p:cNvGrpSpPr>
          <p:nvPr/>
        </p:nvGrpSpPr>
        <p:grpSpPr bwMode="auto">
          <a:xfrm>
            <a:off x="5918200" y="3505200"/>
            <a:ext cx="1676400" cy="1066800"/>
            <a:chOff x="3744" y="2208"/>
            <a:chExt cx="1056" cy="672"/>
          </a:xfrm>
        </p:grpSpPr>
        <p:sp>
          <p:nvSpPr>
            <p:cNvPr id="243768" name="Line 56"/>
            <p:cNvSpPr>
              <a:spLocks noChangeShapeType="1"/>
            </p:cNvSpPr>
            <p:nvPr/>
          </p:nvSpPr>
          <p:spPr bwMode="auto">
            <a:xfrm flipV="1">
              <a:off x="4800" y="2208"/>
              <a:ext cx="0" cy="6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69" name="Line 57"/>
            <p:cNvSpPr>
              <a:spLocks noChangeShapeType="1"/>
            </p:cNvSpPr>
            <p:nvPr/>
          </p:nvSpPr>
          <p:spPr bwMode="auto">
            <a:xfrm flipH="1" flipV="1">
              <a:off x="3744" y="2880"/>
              <a:ext cx="105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aphicFrame>
        <p:nvGraphicFramePr>
          <p:cNvPr id="243770" name="Object 58"/>
          <p:cNvGraphicFramePr>
            <a:graphicFrameLocks noChangeAspect="1"/>
          </p:cNvGraphicFramePr>
          <p:nvPr/>
        </p:nvGraphicFramePr>
        <p:xfrm>
          <a:off x="7685088" y="3124200"/>
          <a:ext cx="7985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Equation" r:id="rId19" imgW="419040" imgH="228600" progId="Equation.3">
                  <p:embed/>
                </p:oleObj>
              </mc:Choice>
              <mc:Fallback>
                <p:oleObj name="Equation" r:id="rId19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3124200"/>
                        <a:ext cx="798512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2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48" name="Object 28"/>
          <p:cNvGraphicFramePr>
            <a:graphicFrameLocks noChangeAspect="1"/>
          </p:cNvGraphicFramePr>
          <p:nvPr/>
        </p:nvGraphicFramePr>
        <p:xfrm>
          <a:off x="2971800" y="3505200"/>
          <a:ext cx="32369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3" imgW="1257120" imgH="228600" progId="Equation.3">
                  <p:embed/>
                </p:oleObj>
              </mc:Choice>
              <mc:Fallback>
                <p:oleObj name="Equation" r:id="rId3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05200"/>
                        <a:ext cx="32369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1157" name="Group 37"/>
          <p:cNvGrpSpPr>
            <a:grpSpLocks/>
          </p:cNvGrpSpPr>
          <p:nvPr/>
        </p:nvGrpSpPr>
        <p:grpSpPr bwMode="auto">
          <a:xfrm>
            <a:off x="609600" y="1676400"/>
            <a:ext cx="8153400" cy="822325"/>
            <a:chOff x="384" y="1056"/>
            <a:chExt cx="5136" cy="518"/>
          </a:xfrm>
        </p:grpSpPr>
        <p:sp>
          <p:nvSpPr>
            <p:cNvPr id="261158" name="Rectangle 38"/>
            <p:cNvSpPr>
              <a:spLocks noChangeArrowheads="1"/>
            </p:cNvSpPr>
            <p:nvPr/>
          </p:nvSpPr>
          <p:spPr bwMode="auto">
            <a:xfrm>
              <a:off x="384" y="1056"/>
              <a:ext cx="513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The quarter of the circle where the angles are between    and      is called the </a:t>
              </a:r>
              <a:r>
                <a:rPr lang="en-US" altLang="en-US" sz="2400" b="1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altLang="en-US" sz="2400" b="1" baseline="30000">
                  <a:solidFill>
                    <a:srgbClr val="FF0000"/>
                  </a:solidFill>
                  <a:latin typeface="Comic Sans MS" pitchFamily="66" charset="0"/>
                </a:rPr>
                <a:t>st</a:t>
              </a:r>
              <a:r>
                <a:rPr lang="en-US" altLang="en-US" sz="2400" b="1">
                  <a:solidFill>
                    <a:srgbClr val="FF0000"/>
                  </a:solidFill>
                  <a:latin typeface="Comic Sans MS" pitchFamily="66" charset="0"/>
                </a:rPr>
                <a:t> quadrant.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</a:p>
          </p:txBody>
        </p:sp>
        <p:graphicFrame>
          <p:nvGraphicFramePr>
            <p:cNvPr id="261159" name="Object 39"/>
            <p:cNvGraphicFramePr>
              <a:graphicFrameLocks noChangeAspect="1"/>
            </p:cNvGraphicFramePr>
            <p:nvPr/>
          </p:nvGraphicFramePr>
          <p:xfrm>
            <a:off x="1952" y="1264"/>
            <a:ext cx="341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0" name="Equation" r:id="rId5" imgW="228600" imgH="203040" progId="Equation.3">
                    <p:embed/>
                  </p:oleObj>
                </mc:Choice>
                <mc:Fallback>
                  <p:oleObj name="Equation" r:id="rId5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" y="1264"/>
                          <a:ext cx="341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1160" name="Object 40"/>
            <p:cNvGraphicFramePr>
              <a:graphicFrameLocks noChangeAspect="1"/>
            </p:cNvGraphicFramePr>
            <p:nvPr/>
          </p:nvGraphicFramePr>
          <p:xfrm>
            <a:off x="1296" y="1264"/>
            <a:ext cx="246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1" name="Equation" r:id="rId7" imgW="164880" imgH="203040" progId="Equation.3">
                    <p:embed/>
                  </p:oleObj>
                </mc:Choice>
                <mc:Fallback>
                  <p:oleObj name="Equation" r:id="rId7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264"/>
                          <a:ext cx="246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1165" name="Group 45"/>
          <p:cNvGrpSpPr>
            <a:grpSpLocks/>
          </p:cNvGrpSpPr>
          <p:nvPr/>
        </p:nvGrpSpPr>
        <p:grpSpPr bwMode="auto">
          <a:xfrm>
            <a:off x="762000" y="2540000"/>
            <a:ext cx="7848600" cy="1028700"/>
            <a:chOff x="480" y="1600"/>
            <a:chExt cx="4944" cy="648"/>
          </a:xfrm>
        </p:grpSpPr>
        <p:sp>
          <p:nvSpPr>
            <p:cNvPr id="261156" name="Rectangle 36"/>
            <p:cNvSpPr>
              <a:spLocks noChangeArrowheads="1"/>
            </p:cNvSpPr>
            <p:nvPr/>
          </p:nvSpPr>
          <p:spPr bwMode="auto">
            <a:xfrm>
              <a:off x="480" y="1680"/>
              <a:ext cx="49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For each angle     in the 1</a:t>
              </a:r>
              <a:r>
                <a:rPr lang="en-US" altLang="en-US" sz="2400" b="1" baseline="30000">
                  <a:latin typeface="Comic Sans MS" pitchFamily="66" charset="0"/>
                </a:rPr>
                <a:t>st</a:t>
              </a:r>
              <a:r>
                <a:rPr lang="en-US" altLang="en-US" sz="2400" b="1">
                  <a:latin typeface="Comic Sans MS" pitchFamily="66" charset="0"/>
                </a:rPr>
                <a:t> quadrant there is an angle of              in the </a:t>
              </a:r>
              <a:r>
                <a:rPr lang="en-US" altLang="en-US" sz="2400" b="1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  <a:r>
                <a:rPr lang="en-US" altLang="en-US" sz="2400" b="1" baseline="30000">
                  <a:solidFill>
                    <a:srgbClr val="FF0000"/>
                  </a:solidFill>
                  <a:latin typeface="Comic Sans MS" pitchFamily="66" charset="0"/>
                </a:rPr>
                <a:t>nd</a:t>
              </a:r>
              <a:r>
                <a:rPr lang="en-US" altLang="en-US" sz="2400" b="1">
                  <a:solidFill>
                    <a:srgbClr val="FF0000"/>
                  </a:solidFill>
                  <a:latin typeface="Comic Sans MS" pitchFamily="66" charset="0"/>
                </a:rPr>
                <a:t> quadrant</a:t>
              </a:r>
              <a:r>
                <a:rPr lang="en-US" altLang="en-US" sz="2400" b="1">
                  <a:latin typeface="Comic Sans MS" pitchFamily="66" charset="0"/>
                </a:rPr>
                <a:t> where 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261163" name="Object 43"/>
            <p:cNvGraphicFramePr>
              <a:graphicFrameLocks noChangeAspect="1"/>
            </p:cNvGraphicFramePr>
            <p:nvPr/>
          </p:nvGraphicFramePr>
          <p:xfrm>
            <a:off x="1968" y="1600"/>
            <a:ext cx="345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2" name="Equation" r:id="rId9" imgW="203040" imgH="228600" progId="Equation.3">
                    <p:embed/>
                  </p:oleObj>
                </mc:Choice>
                <mc:Fallback>
                  <p:oleObj name="Equation" r:id="rId9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600"/>
                          <a:ext cx="345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1164" name="Object 44"/>
            <p:cNvGraphicFramePr>
              <a:graphicFrameLocks noChangeAspect="1"/>
            </p:cNvGraphicFramePr>
            <p:nvPr/>
          </p:nvGraphicFramePr>
          <p:xfrm>
            <a:off x="1344" y="1872"/>
            <a:ext cx="1092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3" name="Equation" r:id="rId11" imgW="672840" imgH="228600" progId="Equation.3">
                    <p:embed/>
                  </p:oleObj>
                </mc:Choice>
                <mc:Fallback>
                  <p:oleObj name="Equation" r:id="rId11" imgW="672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872"/>
                          <a:ext cx="1092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010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65" name="Group 69"/>
          <p:cNvGrpSpPr>
            <a:grpSpLocks/>
          </p:cNvGrpSpPr>
          <p:nvPr/>
        </p:nvGrpSpPr>
        <p:grpSpPr bwMode="auto">
          <a:xfrm>
            <a:off x="2744788" y="1981200"/>
            <a:ext cx="5713412" cy="4724400"/>
            <a:chOff x="1729" y="1248"/>
            <a:chExt cx="3599" cy="2976"/>
          </a:xfrm>
        </p:grpSpPr>
        <p:grpSp>
          <p:nvGrpSpPr>
            <p:cNvPr id="260098" name="Group 2"/>
            <p:cNvGrpSpPr>
              <a:grpSpLocks/>
            </p:cNvGrpSpPr>
            <p:nvPr/>
          </p:nvGrpSpPr>
          <p:grpSpPr bwMode="auto">
            <a:xfrm>
              <a:off x="1729" y="1248"/>
              <a:ext cx="3599" cy="2976"/>
              <a:chOff x="1968" y="960"/>
              <a:chExt cx="3599" cy="2976"/>
            </a:xfrm>
          </p:grpSpPr>
          <p:sp>
            <p:nvSpPr>
              <p:cNvPr id="260099" name="Line 3"/>
              <p:cNvSpPr>
                <a:spLocks noChangeShapeType="1"/>
              </p:cNvSpPr>
              <p:nvPr/>
            </p:nvSpPr>
            <p:spPr bwMode="auto">
              <a:xfrm>
                <a:off x="1968" y="2592"/>
                <a:ext cx="3476" cy="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60100" name="Oval 4"/>
              <p:cNvSpPr>
                <a:spLocks noChangeArrowheads="1"/>
              </p:cNvSpPr>
              <p:nvPr/>
            </p:nvSpPr>
            <p:spPr bwMode="auto">
              <a:xfrm>
                <a:off x="2563" y="1421"/>
                <a:ext cx="2571" cy="234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60101" name="Line 5"/>
              <p:cNvSpPr>
                <a:spLocks noChangeShapeType="1"/>
              </p:cNvSpPr>
              <p:nvPr/>
            </p:nvSpPr>
            <p:spPr bwMode="auto">
              <a:xfrm flipH="1" flipV="1">
                <a:off x="3852" y="1142"/>
                <a:ext cx="16" cy="27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60102" name="Rectangle 6"/>
              <p:cNvSpPr>
                <a:spLocks noChangeArrowheads="1"/>
              </p:cNvSpPr>
              <p:nvPr/>
            </p:nvSpPr>
            <p:spPr bwMode="auto">
              <a:xfrm>
                <a:off x="5196" y="2295"/>
                <a:ext cx="37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 i="1">
                    <a:latin typeface="Times New Roman" pitchFamily="18" charset="0"/>
                  </a:rPr>
                  <a:t>x</a:t>
                </a:r>
                <a:r>
                  <a:rPr lang="en-US" altLang="en-US" sz="2400" b="1">
                    <a:latin typeface="Comic Sans MS" pitchFamily="66" charset="0"/>
                  </a:rPr>
                  <a:t> </a:t>
                </a:r>
                <a:endParaRPr lang="en-US" altLang="en-US" sz="2400" b="1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0103" name="Rectangle 7"/>
              <p:cNvSpPr>
                <a:spLocks noChangeArrowheads="1"/>
              </p:cNvSpPr>
              <p:nvPr/>
            </p:nvSpPr>
            <p:spPr bwMode="auto">
              <a:xfrm>
                <a:off x="3954" y="960"/>
                <a:ext cx="3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algn="l"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46831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altLang="en-US" sz="2200" b="1" i="1">
                    <a:latin typeface="Times New Roman" pitchFamily="18" charset="0"/>
                  </a:rPr>
                  <a:t>y</a:t>
                </a:r>
                <a:r>
                  <a:rPr lang="en-US" altLang="en-US" sz="2400" b="1">
                    <a:latin typeface="Comic Sans MS" pitchFamily="66" charset="0"/>
                  </a:rPr>
                  <a:t> </a:t>
                </a:r>
                <a:endParaRPr lang="en-US" altLang="en-US" sz="2400" b="1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60107" name="Line 11"/>
            <p:cNvSpPr>
              <a:spLocks noChangeShapeType="1"/>
            </p:cNvSpPr>
            <p:nvPr/>
          </p:nvSpPr>
          <p:spPr bwMode="auto">
            <a:xfrm flipV="1">
              <a:off x="3649" y="1776"/>
              <a:ext cx="38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260155" name="Group 59"/>
            <p:cNvGrpSpPr>
              <a:grpSpLocks/>
            </p:cNvGrpSpPr>
            <p:nvPr/>
          </p:nvGrpSpPr>
          <p:grpSpPr bwMode="auto">
            <a:xfrm>
              <a:off x="3660" y="2618"/>
              <a:ext cx="344" cy="416"/>
              <a:chOff x="3660" y="2618"/>
              <a:chExt cx="344" cy="416"/>
            </a:xfrm>
          </p:grpSpPr>
          <p:graphicFrame>
            <p:nvGraphicFramePr>
              <p:cNvPr id="260108" name="Object 12"/>
              <p:cNvGraphicFramePr>
                <a:graphicFrameLocks noChangeAspect="1"/>
              </p:cNvGraphicFramePr>
              <p:nvPr/>
            </p:nvGraphicFramePr>
            <p:xfrm>
              <a:off x="3697" y="2640"/>
              <a:ext cx="288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30" name="Equation" r:id="rId3" imgW="228600" imgH="203040" progId="Equation.3">
                      <p:embed/>
                    </p:oleObj>
                  </mc:Choice>
                  <mc:Fallback>
                    <p:oleObj name="Equation" r:id="rId3" imgW="22860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7" y="2640"/>
                            <a:ext cx="288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0109" name="Arc 13"/>
              <p:cNvSpPr>
                <a:spLocks/>
              </p:cNvSpPr>
              <p:nvPr/>
            </p:nvSpPr>
            <p:spPr bwMode="auto">
              <a:xfrm rot="22958877">
                <a:off x="3660" y="2618"/>
                <a:ext cx="344" cy="416"/>
              </a:xfrm>
              <a:custGeom>
                <a:avLst/>
                <a:gdLst>
                  <a:gd name="G0" fmla="+- 933 0 0"/>
                  <a:gd name="G1" fmla="+- 21600 0 0"/>
                  <a:gd name="G2" fmla="+- 21600 0 0"/>
                  <a:gd name="T0" fmla="*/ 0 w 17657"/>
                  <a:gd name="T1" fmla="*/ 20 h 21600"/>
                  <a:gd name="T2" fmla="*/ 17657 w 17657"/>
                  <a:gd name="T3" fmla="*/ 7930 h 21600"/>
                  <a:gd name="T4" fmla="*/ 933 w 176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57" h="21600" fill="none" extrusionOk="0">
                    <a:moveTo>
                      <a:pt x="0" y="20"/>
                    </a:moveTo>
                    <a:cubicBezTo>
                      <a:pt x="310" y="6"/>
                      <a:pt x="621" y="-1"/>
                      <a:pt x="933" y="0"/>
                    </a:cubicBezTo>
                    <a:cubicBezTo>
                      <a:pt x="7415" y="0"/>
                      <a:pt x="13554" y="2911"/>
                      <a:pt x="17656" y="7930"/>
                    </a:cubicBezTo>
                  </a:path>
                  <a:path w="17657" h="21600" stroke="0" extrusionOk="0">
                    <a:moveTo>
                      <a:pt x="0" y="20"/>
                    </a:moveTo>
                    <a:cubicBezTo>
                      <a:pt x="310" y="6"/>
                      <a:pt x="621" y="-1"/>
                      <a:pt x="933" y="0"/>
                    </a:cubicBezTo>
                    <a:cubicBezTo>
                      <a:pt x="7415" y="0"/>
                      <a:pt x="13554" y="2911"/>
                      <a:pt x="17656" y="7930"/>
                    </a:cubicBezTo>
                    <a:lnTo>
                      <a:pt x="933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graphicFrame>
          <p:nvGraphicFramePr>
            <p:cNvPr id="260113" name="Object 17"/>
            <p:cNvGraphicFramePr>
              <a:graphicFrameLocks noChangeAspect="1"/>
            </p:cNvGraphicFramePr>
            <p:nvPr/>
          </p:nvGraphicFramePr>
          <p:xfrm>
            <a:off x="3905" y="1520"/>
            <a:ext cx="503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1" name="Equation" r:id="rId5" imgW="419040" imgH="228600" progId="Equation.3">
                    <p:embed/>
                  </p:oleObj>
                </mc:Choice>
                <mc:Fallback>
                  <p:oleObj name="Equation" r:id="rId5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5" y="1520"/>
                          <a:ext cx="503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0118" name="Line 22"/>
            <p:cNvSpPr>
              <a:spLocks noChangeShapeType="1"/>
            </p:cNvSpPr>
            <p:nvPr/>
          </p:nvSpPr>
          <p:spPr bwMode="auto">
            <a:xfrm flipH="1" flipV="1">
              <a:off x="3217" y="1776"/>
              <a:ext cx="399" cy="1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60119" name="Object 23"/>
            <p:cNvGraphicFramePr>
              <a:graphicFrameLocks noChangeAspect="1"/>
            </p:cNvGraphicFramePr>
            <p:nvPr/>
          </p:nvGraphicFramePr>
          <p:xfrm>
            <a:off x="2817" y="1536"/>
            <a:ext cx="5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2" name="Equation" r:id="rId7" imgW="482400" imgH="228600" progId="Equation.3">
                    <p:embed/>
                  </p:oleObj>
                </mc:Choice>
                <mc:Fallback>
                  <p:oleObj name="Equation" r:id="rId7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7" y="1536"/>
                          <a:ext cx="580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0156" name="Group 60"/>
            <p:cNvGrpSpPr>
              <a:grpSpLocks/>
            </p:cNvGrpSpPr>
            <p:nvPr/>
          </p:nvGrpSpPr>
          <p:grpSpPr bwMode="auto">
            <a:xfrm>
              <a:off x="3442" y="2304"/>
              <a:ext cx="751" cy="619"/>
              <a:chOff x="3442" y="2304"/>
              <a:chExt cx="751" cy="619"/>
            </a:xfrm>
          </p:grpSpPr>
          <p:graphicFrame>
            <p:nvGraphicFramePr>
              <p:cNvPr id="260125" name="Object 29"/>
              <p:cNvGraphicFramePr>
                <a:graphicFrameLocks noChangeAspect="1"/>
              </p:cNvGraphicFramePr>
              <p:nvPr/>
            </p:nvGraphicFramePr>
            <p:xfrm>
              <a:off x="3841" y="2304"/>
              <a:ext cx="352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33" name="Equation" r:id="rId9" imgW="279360" imgH="203040" progId="Equation.3">
                      <p:embed/>
                    </p:oleObj>
                  </mc:Choice>
                  <mc:Fallback>
                    <p:oleObj name="Equation" r:id="rId9" imgW="27936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1" y="2304"/>
                            <a:ext cx="352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0126" name="Arc 30"/>
              <p:cNvSpPr>
                <a:spLocks/>
              </p:cNvSpPr>
              <p:nvPr/>
            </p:nvSpPr>
            <p:spPr bwMode="auto">
              <a:xfrm rot="24177781">
                <a:off x="3442" y="2492"/>
                <a:ext cx="697" cy="431"/>
              </a:xfrm>
              <a:custGeom>
                <a:avLst/>
                <a:gdLst>
                  <a:gd name="G0" fmla="+- 20690 0 0"/>
                  <a:gd name="G1" fmla="+- 21600 0 0"/>
                  <a:gd name="G2" fmla="+- 21600 0 0"/>
                  <a:gd name="T0" fmla="*/ 0 w 34386"/>
                  <a:gd name="T1" fmla="*/ 15397 h 21600"/>
                  <a:gd name="T2" fmla="*/ 34386 w 34386"/>
                  <a:gd name="T3" fmla="*/ 4898 h 21600"/>
                  <a:gd name="T4" fmla="*/ 20690 w 3438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386" h="21600" fill="none" extrusionOk="0">
                    <a:moveTo>
                      <a:pt x="-1" y="15396"/>
                    </a:moveTo>
                    <a:cubicBezTo>
                      <a:pt x="2739" y="6258"/>
                      <a:pt x="11149" y="-1"/>
                      <a:pt x="20690" y="0"/>
                    </a:cubicBezTo>
                    <a:cubicBezTo>
                      <a:pt x="25684" y="0"/>
                      <a:pt x="30524" y="1730"/>
                      <a:pt x="34386" y="4897"/>
                    </a:cubicBezTo>
                  </a:path>
                  <a:path w="34386" h="21600" stroke="0" extrusionOk="0">
                    <a:moveTo>
                      <a:pt x="-1" y="15396"/>
                    </a:moveTo>
                    <a:cubicBezTo>
                      <a:pt x="2739" y="6258"/>
                      <a:pt x="11149" y="-1"/>
                      <a:pt x="20690" y="0"/>
                    </a:cubicBezTo>
                    <a:cubicBezTo>
                      <a:pt x="25684" y="0"/>
                      <a:pt x="30524" y="1730"/>
                      <a:pt x="34386" y="4897"/>
                    </a:cubicBezTo>
                    <a:lnTo>
                      <a:pt x="2069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</p:grpSp>
      <p:grpSp>
        <p:nvGrpSpPr>
          <p:cNvPr id="260154" name="Group 58"/>
          <p:cNvGrpSpPr>
            <a:grpSpLocks/>
          </p:cNvGrpSpPr>
          <p:nvPr/>
        </p:nvGrpSpPr>
        <p:grpSpPr bwMode="auto">
          <a:xfrm>
            <a:off x="533400" y="1524000"/>
            <a:ext cx="5491163" cy="623888"/>
            <a:chOff x="336" y="960"/>
            <a:chExt cx="3459" cy="393"/>
          </a:xfrm>
        </p:grpSpPr>
        <p:sp>
          <p:nvSpPr>
            <p:cNvPr id="260134" name="Rectangle 38"/>
            <p:cNvSpPr>
              <a:spLocks noChangeArrowheads="1"/>
            </p:cNvSpPr>
            <p:nvPr/>
          </p:nvSpPr>
          <p:spPr bwMode="auto">
            <a:xfrm>
              <a:off x="336" y="1008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e.g.</a:t>
              </a:r>
            </a:p>
          </p:txBody>
        </p:sp>
        <p:graphicFrame>
          <p:nvGraphicFramePr>
            <p:cNvPr id="260148" name="Object 52"/>
            <p:cNvGraphicFramePr>
              <a:graphicFrameLocks noChangeAspect="1"/>
            </p:cNvGraphicFramePr>
            <p:nvPr/>
          </p:nvGraphicFramePr>
          <p:xfrm>
            <a:off x="912" y="960"/>
            <a:ext cx="690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4" name="Equation" r:id="rId11" imgW="406080" imgH="228600" progId="Equation.3">
                    <p:embed/>
                  </p:oleObj>
                </mc:Choice>
                <mc:Fallback>
                  <p:oleObj name="Equation" r:id="rId11" imgW="406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960"/>
                          <a:ext cx="690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0152" name="Object 56"/>
            <p:cNvGraphicFramePr>
              <a:graphicFrameLocks noChangeAspect="1"/>
            </p:cNvGraphicFramePr>
            <p:nvPr/>
          </p:nvGraphicFramePr>
          <p:xfrm>
            <a:off x="1735" y="960"/>
            <a:ext cx="2060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5" name="Equation" r:id="rId13" imgW="1269720" imgH="228600" progId="Equation.3">
                    <p:embed/>
                  </p:oleObj>
                </mc:Choice>
                <mc:Fallback>
                  <p:oleObj name="Equation" r:id="rId13" imgW="1269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5" y="960"/>
                          <a:ext cx="2060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0167" name="Group 71"/>
          <p:cNvGrpSpPr>
            <a:grpSpLocks/>
          </p:cNvGrpSpPr>
          <p:nvPr/>
        </p:nvGrpSpPr>
        <p:grpSpPr bwMode="auto">
          <a:xfrm>
            <a:off x="455613" y="3581400"/>
            <a:ext cx="2897187" cy="623888"/>
            <a:chOff x="287" y="2256"/>
            <a:chExt cx="1825" cy="393"/>
          </a:xfrm>
        </p:grpSpPr>
        <p:sp>
          <p:nvSpPr>
            <p:cNvPr id="260166" name="Rectangle 70"/>
            <p:cNvSpPr>
              <a:spLocks noChangeArrowheads="1"/>
            </p:cNvSpPr>
            <p:nvPr/>
          </p:nvSpPr>
          <p:spPr bwMode="auto">
            <a:xfrm>
              <a:off x="287" y="2306"/>
              <a:ext cx="1825" cy="3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aphicFrame>
          <p:nvGraphicFramePr>
            <p:cNvPr id="260153" name="Object 57"/>
            <p:cNvGraphicFramePr>
              <a:graphicFrameLocks noChangeAspect="1"/>
            </p:cNvGraphicFramePr>
            <p:nvPr/>
          </p:nvGraphicFramePr>
          <p:xfrm>
            <a:off x="341" y="2256"/>
            <a:ext cx="1683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6" name="Equation" r:id="rId15" imgW="990360" imgH="228600" progId="Equation.3">
                    <p:embed/>
                  </p:oleObj>
                </mc:Choice>
                <mc:Fallback>
                  <p:oleObj name="Equation" r:id="rId15" imgW="990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" y="2256"/>
                          <a:ext cx="1683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0163" name="Group 67"/>
          <p:cNvGrpSpPr>
            <a:grpSpLocks/>
          </p:cNvGrpSpPr>
          <p:nvPr/>
        </p:nvGrpSpPr>
        <p:grpSpPr bwMode="auto">
          <a:xfrm>
            <a:off x="838200" y="4876800"/>
            <a:ext cx="8001000" cy="838200"/>
            <a:chOff x="336" y="3216"/>
            <a:chExt cx="5040" cy="528"/>
          </a:xfrm>
        </p:grpSpPr>
        <p:sp>
          <p:nvSpPr>
            <p:cNvPr id="260162" name="AutoShape 66"/>
            <p:cNvSpPr>
              <a:spLocks noChangeArrowheads="1"/>
            </p:cNvSpPr>
            <p:nvPr/>
          </p:nvSpPr>
          <p:spPr bwMode="auto">
            <a:xfrm>
              <a:off x="336" y="3216"/>
              <a:ext cx="4992" cy="5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60158" name="Rectangle 62"/>
            <p:cNvSpPr>
              <a:spLocks noChangeArrowheads="1"/>
            </p:cNvSpPr>
            <p:nvPr/>
          </p:nvSpPr>
          <p:spPr bwMode="auto">
            <a:xfrm>
              <a:off x="480" y="3312"/>
              <a:ext cx="489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Comic Sans MS" pitchFamily="66" charset="0"/>
                </a:rPr>
                <a:t>Notice the symmetry about the </a:t>
              </a:r>
              <a:r>
                <a:rPr lang="en-US" altLang="en-US" sz="2600" b="1" i="1">
                  <a:solidFill>
                    <a:srgbClr val="FF0000"/>
                  </a:solidFill>
                  <a:latin typeface="Times New Roman" pitchFamily="18" charset="0"/>
                </a:rPr>
                <a:t>y</a:t>
              </a:r>
              <a:r>
                <a:rPr lang="en-US" altLang="en-US" sz="2400" b="1">
                  <a:solidFill>
                    <a:srgbClr val="FF0000"/>
                  </a:solidFill>
                  <a:latin typeface="Comic Sans MS" pitchFamily="66" charset="0"/>
                </a:rPr>
                <a:t>-axis            .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</a:p>
          </p:txBody>
        </p:sp>
        <p:graphicFrame>
          <p:nvGraphicFramePr>
            <p:cNvPr id="260159" name="Object 63"/>
            <p:cNvGraphicFramePr>
              <a:graphicFrameLocks noChangeAspect="1"/>
            </p:cNvGraphicFramePr>
            <p:nvPr/>
          </p:nvGraphicFramePr>
          <p:xfrm>
            <a:off x="4246" y="3287"/>
            <a:ext cx="890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7" name="Equation" r:id="rId17" imgW="596880" imgH="228600" progId="Equation.3">
                    <p:embed/>
                  </p:oleObj>
                </mc:Choice>
                <mc:Fallback>
                  <p:oleObj name="Equation" r:id="rId17" imgW="596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6" y="3287"/>
                          <a:ext cx="890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0164" name="Line 68"/>
          <p:cNvSpPr>
            <a:spLocks noChangeShapeType="1"/>
          </p:cNvSpPr>
          <p:nvPr/>
        </p:nvSpPr>
        <p:spPr bwMode="auto">
          <a:xfrm flipV="1">
            <a:off x="5740400" y="2311400"/>
            <a:ext cx="0" cy="2286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9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0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0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179" y="116632"/>
            <a:ext cx="71379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Graphs of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Trigonometric Functions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1975902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2708920"/>
            <a:ext cx="8229600" cy="23762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know recognise the graphs for sin, cos and tan</a:t>
            </a:r>
          </a:p>
          <a:p>
            <a:r>
              <a:rPr lang="en-NZ" dirty="0" smtClean="0"/>
              <a:t>I am familiar with the words domain, range, odd function, even function, amplitude and period</a:t>
            </a:r>
          </a:p>
          <a:p>
            <a:r>
              <a:rPr lang="en-NZ" dirty="0" smtClean="0"/>
              <a:t>I can transform graphs of trigonometric functions </a:t>
            </a: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32240" y="1793339"/>
            <a:ext cx="1738536" cy="365125"/>
          </a:xfrm>
        </p:spPr>
        <p:txBody>
          <a:bodyPr/>
          <a:lstStyle/>
          <a:p>
            <a:fld id="{D79C99B7-47C9-4277-BBD4-DAB9C7C1ADC5}" type="datetime1">
              <a:rPr lang="en-NZ" sz="2200" b="1" smtClean="0">
                <a:solidFill>
                  <a:schemeClr val="tx1"/>
                </a:solidFill>
              </a:rPr>
              <a:t>20/03/2014</a:t>
            </a:fld>
            <a:endParaRPr lang="en-N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6" name="Group 26"/>
          <p:cNvGrpSpPr>
            <a:grpSpLocks/>
          </p:cNvGrpSpPr>
          <p:nvPr/>
        </p:nvGrpSpPr>
        <p:grpSpPr bwMode="auto">
          <a:xfrm>
            <a:off x="1543050" y="2743200"/>
            <a:ext cx="5719763" cy="2936875"/>
            <a:chOff x="972" y="1728"/>
            <a:chExt cx="3603" cy="1850"/>
          </a:xfrm>
        </p:grpSpPr>
        <p:pic>
          <p:nvPicPr>
            <p:cNvPr id="2867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" y="1782"/>
              <a:ext cx="3588" cy="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4"/>
            <a:stretch>
              <a:fillRect/>
            </a:stretch>
          </p:blipFill>
          <p:spPr bwMode="auto">
            <a:xfrm>
              <a:off x="1008" y="1776"/>
              <a:ext cx="1824" cy="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86725" name="Object 5"/>
            <p:cNvGraphicFramePr>
              <a:graphicFrameLocks noChangeAspect="1"/>
            </p:cNvGraphicFramePr>
            <p:nvPr/>
          </p:nvGraphicFramePr>
          <p:xfrm>
            <a:off x="2352" y="1728"/>
            <a:ext cx="87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2" name="Equation" r:id="rId5" imgW="583920" imgH="228600" progId="Equation.3">
                    <p:embed/>
                  </p:oleObj>
                </mc:Choice>
                <mc:Fallback>
                  <p:oleObj name="Equation" r:id="rId5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728"/>
                          <a:ext cx="871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26" name="Object 6"/>
            <p:cNvGraphicFramePr>
              <a:graphicFrameLocks noChangeAspect="1"/>
            </p:cNvGraphicFramePr>
            <p:nvPr/>
          </p:nvGraphicFramePr>
          <p:xfrm>
            <a:off x="1200" y="1776"/>
            <a:ext cx="189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3" name="Equation" r:id="rId7" imgW="126720" imgH="152280" progId="Equation.3">
                    <p:embed/>
                  </p:oleObj>
                </mc:Choice>
                <mc:Fallback>
                  <p:oleObj name="Equation" r:id="rId7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776"/>
                          <a:ext cx="189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727" name="Rectangle 7"/>
            <p:cNvSpPr>
              <a:spLocks noChangeArrowheads="1"/>
            </p:cNvSpPr>
            <p:nvPr/>
          </p:nvSpPr>
          <p:spPr bwMode="auto">
            <a:xfrm>
              <a:off x="2688" y="3408"/>
              <a:ext cx="2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aphicFrame>
          <p:nvGraphicFramePr>
            <p:cNvPr id="286728" name="Object 8"/>
            <p:cNvGraphicFramePr>
              <a:graphicFrameLocks noChangeAspect="1"/>
            </p:cNvGraphicFramePr>
            <p:nvPr/>
          </p:nvGraphicFramePr>
          <p:xfrm>
            <a:off x="2736" y="3424"/>
            <a:ext cx="144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4" name="Equation" r:id="rId9" imgW="203040" imgH="177480" progId="Equation.3">
                    <p:embed/>
                  </p:oleObj>
                </mc:Choice>
                <mc:Fallback>
                  <p:oleObj name="Equation" r:id="rId9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424"/>
                          <a:ext cx="144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29" name="Object 9"/>
            <p:cNvGraphicFramePr>
              <a:graphicFrameLocks noChangeAspect="1"/>
            </p:cNvGraphicFramePr>
            <p:nvPr/>
          </p:nvGraphicFramePr>
          <p:xfrm>
            <a:off x="4272" y="3104"/>
            <a:ext cx="303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5" name="Equation" r:id="rId11" imgW="203040" imgH="228600" progId="Equation.3">
                    <p:embed/>
                  </p:oleObj>
                </mc:Choice>
                <mc:Fallback>
                  <p:oleObj name="Equation" r:id="rId11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3104"/>
                          <a:ext cx="303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733" name="Rectangle 13"/>
            <p:cNvSpPr>
              <a:spLocks noChangeArrowheads="1"/>
            </p:cNvSpPr>
            <p:nvPr/>
          </p:nvSpPr>
          <p:spPr bwMode="auto">
            <a:xfrm>
              <a:off x="2368" y="2057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Comic Sans MS" pitchFamily="66" charset="0"/>
                </a:rPr>
                <a:t>x</a:t>
              </a:r>
            </a:p>
          </p:txBody>
        </p:sp>
        <p:sp>
          <p:nvSpPr>
            <p:cNvPr id="286734" name="Rectangle 14"/>
            <p:cNvSpPr>
              <a:spLocks noChangeArrowheads="1"/>
            </p:cNvSpPr>
            <p:nvPr/>
          </p:nvSpPr>
          <p:spPr bwMode="auto">
            <a:xfrm>
              <a:off x="3088" y="20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Comic Sans MS" pitchFamily="66" charset="0"/>
                </a:rPr>
                <a:t>x</a:t>
              </a:r>
            </a:p>
          </p:txBody>
        </p:sp>
        <p:sp>
          <p:nvSpPr>
            <p:cNvPr id="286735" name="Line 15"/>
            <p:cNvSpPr>
              <a:spLocks noChangeShapeType="1"/>
            </p:cNvSpPr>
            <p:nvPr/>
          </p:nvSpPr>
          <p:spPr bwMode="auto">
            <a:xfrm flipV="1">
              <a:off x="3184" y="2176"/>
              <a:ext cx="0" cy="12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6736" name="Line 16"/>
            <p:cNvSpPr>
              <a:spLocks noChangeShapeType="1"/>
            </p:cNvSpPr>
            <p:nvPr/>
          </p:nvSpPr>
          <p:spPr bwMode="auto">
            <a:xfrm flipV="1">
              <a:off x="2464" y="2176"/>
              <a:ext cx="0" cy="12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86737" name="Object 17"/>
            <p:cNvGraphicFramePr>
              <a:graphicFrameLocks noChangeAspect="1"/>
            </p:cNvGraphicFramePr>
            <p:nvPr/>
          </p:nvGraphicFramePr>
          <p:xfrm>
            <a:off x="2320" y="3312"/>
            <a:ext cx="28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6" name="Equation" r:id="rId13" imgW="228600" imgH="203040" progId="Equation.3">
                    <p:embed/>
                  </p:oleObj>
                </mc:Choice>
                <mc:Fallback>
                  <p:oleObj name="Equation" r:id="rId13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0" y="3312"/>
                          <a:ext cx="28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38" name="Object 18"/>
            <p:cNvGraphicFramePr>
              <a:graphicFrameLocks noChangeAspect="1"/>
            </p:cNvGraphicFramePr>
            <p:nvPr/>
          </p:nvGraphicFramePr>
          <p:xfrm>
            <a:off x="3024" y="3312"/>
            <a:ext cx="352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7" name="Equation" r:id="rId15" imgW="279360" imgH="203040" progId="Equation.3">
                    <p:embed/>
                  </p:oleObj>
                </mc:Choice>
                <mc:Fallback>
                  <p:oleObj name="Equation" r:id="rId15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312"/>
                          <a:ext cx="352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739" name="Rectangle 19"/>
          <p:cNvSpPr>
            <a:spLocks noChangeArrowheads="1"/>
          </p:cNvSpPr>
          <p:nvPr/>
        </p:nvSpPr>
        <p:spPr bwMode="auto">
          <a:xfrm>
            <a:off x="5334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b="1">
                <a:latin typeface="Comic Sans MS" pitchFamily="66" charset="0"/>
              </a:rPr>
              <a:t>e.g.</a:t>
            </a:r>
          </a:p>
        </p:txBody>
      </p:sp>
      <p:grpSp>
        <p:nvGrpSpPr>
          <p:cNvPr id="286740" name="Group 20"/>
          <p:cNvGrpSpPr>
            <a:grpSpLocks/>
          </p:cNvGrpSpPr>
          <p:nvPr/>
        </p:nvGrpSpPr>
        <p:grpSpPr bwMode="auto">
          <a:xfrm>
            <a:off x="762000" y="1462088"/>
            <a:ext cx="7924800" cy="922337"/>
            <a:chOff x="480" y="921"/>
            <a:chExt cx="4992" cy="581"/>
          </a:xfrm>
        </p:grpSpPr>
        <p:sp>
          <p:nvSpPr>
            <p:cNvPr id="286741" name="Rectangle 21"/>
            <p:cNvSpPr>
              <a:spLocks noChangeArrowheads="1"/>
            </p:cNvSpPr>
            <p:nvPr/>
          </p:nvSpPr>
          <p:spPr bwMode="auto">
            <a:xfrm>
              <a:off x="480" y="960"/>
              <a:ext cx="499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The symmetry about          enables us to draw the graph for            between    and     . </a:t>
              </a:r>
            </a:p>
          </p:txBody>
        </p:sp>
        <p:graphicFrame>
          <p:nvGraphicFramePr>
            <p:cNvPr id="286742" name="Object 22"/>
            <p:cNvGraphicFramePr>
              <a:graphicFrameLocks noChangeAspect="1"/>
            </p:cNvGraphicFramePr>
            <p:nvPr/>
          </p:nvGraphicFramePr>
          <p:xfrm>
            <a:off x="4272" y="1168"/>
            <a:ext cx="417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8" name="Equation" r:id="rId17" imgW="279360" imgH="203040" progId="Equation.3">
                    <p:embed/>
                  </p:oleObj>
                </mc:Choice>
                <mc:Fallback>
                  <p:oleObj name="Equation" r:id="rId17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1168"/>
                          <a:ext cx="417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43" name="Object 23"/>
            <p:cNvGraphicFramePr>
              <a:graphicFrameLocks noChangeAspect="1"/>
            </p:cNvGraphicFramePr>
            <p:nvPr/>
          </p:nvGraphicFramePr>
          <p:xfrm>
            <a:off x="3648" y="1168"/>
            <a:ext cx="246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9" name="Equation" r:id="rId19" imgW="164880" imgH="203040" progId="Equation.3">
                    <p:embed/>
                  </p:oleObj>
                </mc:Choice>
                <mc:Fallback>
                  <p:oleObj name="Equation" r:id="rId19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68"/>
                          <a:ext cx="246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44" name="Object 24"/>
            <p:cNvGraphicFramePr>
              <a:graphicFrameLocks noChangeAspect="1"/>
            </p:cNvGraphicFramePr>
            <p:nvPr/>
          </p:nvGraphicFramePr>
          <p:xfrm>
            <a:off x="1872" y="1207"/>
            <a:ext cx="834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0" name="Equation" r:id="rId21" imgW="507960" imgH="177480" progId="Equation.3">
                    <p:embed/>
                  </p:oleObj>
                </mc:Choice>
                <mc:Fallback>
                  <p:oleObj name="Equation" r:id="rId21" imgW="507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207"/>
                          <a:ext cx="834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45" name="Object 25"/>
            <p:cNvGraphicFramePr>
              <a:graphicFrameLocks noChangeAspect="1"/>
            </p:cNvGraphicFramePr>
            <p:nvPr/>
          </p:nvGraphicFramePr>
          <p:xfrm>
            <a:off x="2544" y="921"/>
            <a:ext cx="672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1" name="Equation" r:id="rId23" imgW="444240" imgH="228600" progId="Equation.3">
                    <p:embed/>
                  </p:oleObj>
                </mc:Choice>
                <mc:Fallback>
                  <p:oleObj name="Equation" r:id="rId23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921"/>
                          <a:ext cx="672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932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749" name="Group 5"/>
          <p:cNvGrpSpPr>
            <a:grpSpLocks/>
          </p:cNvGrpSpPr>
          <p:nvPr/>
        </p:nvGrpSpPr>
        <p:grpSpPr bwMode="auto">
          <a:xfrm>
            <a:off x="762000" y="1462088"/>
            <a:ext cx="7924800" cy="965200"/>
            <a:chOff x="288" y="921"/>
            <a:chExt cx="4992" cy="608"/>
          </a:xfrm>
        </p:grpSpPr>
        <p:sp>
          <p:nvSpPr>
            <p:cNvPr id="287750" name="Rectangle 6"/>
            <p:cNvSpPr>
              <a:spLocks noChangeArrowheads="1"/>
            </p:cNvSpPr>
            <p:nvPr/>
          </p:nvSpPr>
          <p:spPr bwMode="auto">
            <a:xfrm>
              <a:off x="288" y="960"/>
              <a:ext cx="499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The symmetry about          enables us to draw the graph for             between    and     . </a:t>
              </a:r>
            </a:p>
          </p:txBody>
        </p:sp>
        <p:graphicFrame>
          <p:nvGraphicFramePr>
            <p:cNvPr id="287751" name="Object 7"/>
            <p:cNvGraphicFramePr>
              <a:graphicFrameLocks noChangeAspect="1"/>
            </p:cNvGraphicFramePr>
            <p:nvPr/>
          </p:nvGraphicFramePr>
          <p:xfrm>
            <a:off x="4176" y="1184"/>
            <a:ext cx="417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6" name="Equation" r:id="rId3" imgW="279360" imgH="203040" progId="Equation.3">
                    <p:embed/>
                  </p:oleObj>
                </mc:Choice>
                <mc:Fallback>
                  <p:oleObj name="Equation" r:id="rId3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184"/>
                          <a:ext cx="417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52" name="Object 8"/>
            <p:cNvGraphicFramePr>
              <a:graphicFrameLocks noChangeAspect="1"/>
            </p:cNvGraphicFramePr>
            <p:nvPr/>
          </p:nvGraphicFramePr>
          <p:xfrm>
            <a:off x="3552" y="1184"/>
            <a:ext cx="246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7" name="Equation" r:id="rId5" imgW="164880" imgH="203040" progId="Equation.3">
                    <p:embed/>
                  </p:oleObj>
                </mc:Choice>
                <mc:Fallback>
                  <p:oleObj name="Equation" r:id="rId5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184"/>
                          <a:ext cx="246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53" name="Object 9"/>
            <p:cNvGraphicFramePr>
              <a:graphicFrameLocks noChangeAspect="1"/>
            </p:cNvGraphicFramePr>
            <p:nvPr/>
          </p:nvGraphicFramePr>
          <p:xfrm>
            <a:off x="1728" y="1149"/>
            <a:ext cx="960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8" name="Equation" r:id="rId7" imgW="583920" imgH="228600" progId="Equation.3">
                    <p:embed/>
                  </p:oleObj>
                </mc:Choice>
                <mc:Fallback>
                  <p:oleObj name="Equation" r:id="rId7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149"/>
                          <a:ext cx="960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54" name="Object 10"/>
            <p:cNvGraphicFramePr>
              <a:graphicFrameLocks noChangeAspect="1"/>
            </p:cNvGraphicFramePr>
            <p:nvPr/>
          </p:nvGraphicFramePr>
          <p:xfrm>
            <a:off x="2352" y="921"/>
            <a:ext cx="672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9" name="Equation" r:id="rId9" imgW="444240" imgH="228600" progId="Equation.3">
                    <p:embed/>
                  </p:oleObj>
                </mc:Choice>
                <mc:Fallback>
                  <p:oleObj name="Equation" r:id="rId9" imgW="444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921"/>
                          <a:ext cx="672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7755" name="Group 11"/>
          <p:cNvGrpSpPr>
            <a:grpSpLocks/>
          </p:cNvGrpSpPr>
          <p:nvPr/>
        </p:nvGrpSpPr>
        <p:grpSpPr bwMode="auto">
          <a:xfrm>
            <a:off x="533400" y="2743200"/>
            <a:ext cx="6762750" cy="2984500"/>
            <a:chOff x="336" y="1728"/>
            <a:chExt cx="4260" cy="1880"/>
          </a:xfrm>
        </p:grpSpPr>
        <p:pic>
          <p:nvPicPr>
            <p:cNvPr id="287756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76"/>
              <a:ext cx="3588" cy="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7757" name="Rectangle 13"/>
            <p:cNvSpPr>
              <a:spLocks noChangeArrowheads="1"/>
            </p:cNvSpPr>
            <p:nvPr/>
          </p:nvSpPr>
          <p:spPr bwMode="auto">
            <a:xfrm>
              <a:off x="2368" y="2057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Comic Sans MS" pitchFamily="66" charset="0"/>
                </a:rPr>
                <a:t>x</a:t>
              </a:r>
            </a:p>
          </p:txBody>
        </p:sp>
        <p:sp>
          <p:nvSpPr>
            <p:cNvPr id="287758" name="Rectangle 14"/>
            <p:cNvSpPr>
              <a:spLocks noChangeArrowheads="1"/>
            </p:cNvSpPr>
            <p:nvPr/>
          </p:nvSpPr>
          <p:spPr bwMode="auto">
            <a:xfrm>
              <a:off x="3088" y="20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Comic Sans MS" pitchFamily="66" charset="0"/>
                </a:rPr>
                <a:t>x</a:t>
              </a:r>
            </a:p>
          </p:txBody>
        </p:sp>
        <p:sp>
          <p:nvSpPr>
            <p:cNvPr id="287759" name="Line 15"/>
            <p:cNvSpPr>
              <a:spLocks noChangeShapeType="1"/>
            </p:cNvSpPr>
            <p:nvPr/>
          </p:nvSpPr>
          <p:spPr bwMode="auto">
            <a:xfrm flipV="1">
              <a:off x="3184" y="2176"/>
              <a:ext cx="0" cy="12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7760" name="Line 16"/>
            <p:cNvSpPr>
              <a:spLocks noChangeShapeType="1"/>
            </p:cNvSpPr>
            <p:nvPr/>
          </p:nvSpPr>
          <p:spPr bwMode="auto">
            <a:xfrm flipV="1">
              <a:off x="2464" y="2176"/>
              <a:ext cx="0" cy="12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87761" name="Object 17"/>
            <p:cNvGraphicFramePr>
              <a:graphicFrameLocks noChangeAspect="1"/>
            </p:cNvGraphicFramePr>
            <p:nvPr/>
          </p:nvGraphicFramePr>
          <p:xfrm>
            <a:off x="2320" y="3312"/>
            <a:ext cx="28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0" name="Equation" r:id="rId12" imgW="228600" imgH="203040" progId="Equation.3">
                    <p:embed/>
                  </p:oleObj>
                </mc:Choice>
                <mc:Fallback>
                  <p:oleObj name="Equation" r:id="rId12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0" y="3312"/>
                          <a:ext cx="28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62" name="Object 18"/>
            <p:cNvGraphicFramePr>
              <a:graphicFrameLocks noChangeAspect="1"/>
            </p:cNvGraphicFramePr>
            <p:nvPr/>
          </p:nvGraphicFramePr>
          <p:xfrm>
            <a:off x="3024" y="3312"/>
            <a:ext cx="352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1" name="Equation" r:id="rId14" imgW="279360" imgH="203040" progId="Equation.3">
                    <p:embed/>
                  </p:oleObj>
                </mc:Choice>
                <mc:Fallback>
                  <p:oleObj name="Equation" r:id="rId14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312"/>
                          <a:ext cx="352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763" name="Rectangle 19"/>
            <p:cNvSpPr>
              <a:spLocks noChangeArrowheads="1"/>
            </p:cNvSpPr>
            <p:nvPr/>
          </p:nvSpPr>
          <p:spPr bwMode="auto">
            <a:xfrm>
              <a:off x="336" y="2352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e.g.</a:t>
              </a:r>
            </a:p>
          </p:txBody>
        </p:sp>
        <p:graphicFrame>
          <p:nvGraphicFramePr>
            <p:cNvPr id="287764" name="Object 20"/>
            <p:cNvGraphicFramePr>
              <a:graphicFrameLocks noChangeAspect="1"/>
            </p:cNvGraphicFramePr>
            <p:nvPr/>
          </p:nvGraphicFramePr>
          <p:xfrm>
            <a:off x="2352" y="1728"/>
            <a:ext cx="87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2" name="Equation" r:id="rId16" imgW="583920" imgH="228600" progId="Equation.3">
                    <p:embed/>
                  </p:oleObj>
                </mc:Choice>
                <mc:Fallback>
                  <p:oleObj name="Equation" r:id="rId16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1728"/>
                          <a:ext cx="871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65" name="Object 21"/>
            <p:cNvGraphicFramePr>
              <a:graphicFrameLocks noChangeAspect="1"/>
            </p:cNvGraphicFramePr>
            <p:nvPr/>
          </p:nvGraphicFramePr>
          <p:xfrm>
            <a:off x="4272" y="3264"/>
            <a:ext cx="303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3" name="Equation" r:id="rId18" imgW="203040" imgH="228600" progId="Equation.3">
                    <p:embed/>
                  </p:oleObj>
                </mc:Choice>
                <mc:Fallback>
                  <p:oleObj name="Equation" r:id="rId18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3264"/>
                          <a:ext cx="303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66" name="Object 22"/>
            <p:cNvGraphicFramePr>
              <a:graphicFrameLocks noChangeAspect="1"/>
            </p:cNvGraphicFramePr>
            <p:nvPr/>
          </p:nvGraphicFramePr>
          <p:xfrm>
            <a:off x="1200" y="1776"/>
            <a:ext cx="189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4" name="Equation" r:id="rId20" imgW="126720" imgH="152280" progId="Equation.3">
                    <p:embed/>
                  </p:oleObj>
                </mc:Choice>
                <mc:Fallback>
                  <p:oleObj name="Equation" r:id="rId20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776"/>
                          <a:ext cx="189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67" name="Object 23"/>
            <p:cNvGraphicFramePr>
              <a:graphicFrameLocks noChangeAspect="1"/>
            </p:cNvGraphicFramePr>
            <p:nvPr/>
          </p:nvGraphicFramePr>
          <p:xfrm>
            <a:off x="2736" y="3402"/>
            <a:ext cx="144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5" name="Equation" r:id="rId22" imgW="203040" imgH="177480" progId="Equation.3">
                    <p:embed/>
                  </p:oleObj>
                </mc:Choice>
                <mc:Fallback>
                  <p:oleObj name="Equation" r:id="rId22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402"/>
                          <a:ext cx="144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21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3" name="Group 5"/>
          <p:cNvGrpSpPr>
            <a:grpSpLocks/>
          </p:cNvGrpSpPr>
          <p:nvPr/>
        </p:nvGrpSpPr>
        <p:grpSpPr bwMode="auto">
          <a:xfrm>
            <a:off x="609600" y="1625600"/>
            <a:ext cx="8153400" cy="536575"/>
            <a:chOff x="384" y="1024"/>
            <a:chExt cx="5136" cy="338"/>
          </a:xfrm>
        </p:grpSpPr>
        <p:sp>
          <p:nvSpPr>
            <p:cNvPr id="288774" name="Rectangle 6"/>
            <p:cNvSpPr>
              <a:spLocks noChangeArrowheads="1"/>
            </p:cNvSpPr>
            <p:nvPr/>
          </p:nvSpPr>
          <p:spPr bwMode="auto">
            <a:xfrm>
              <a:off x="384" y="1056"/>
              <a:ext cx="51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The graph of           between    and       is</a:t>
              </a:r>
            </a:p>
          </p:txBody>
        </p:sp>
        <p:graphicFrame>
          <p:nvGraphicFramePr>
            <p:cNvPr id="288775" name="Object 7"/>
            <p:cNvGraphicFramePr>
              <a:graphicFrameLocks noChangeAspect="1"/>
            </p:cNvGraphicFramePr>
            <p:nvPr/>
          </p:nvGraphicFramePr>
          <p:xfrm>
            <a:off x="4080" y="1024"/>
            <a:ext cx="417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4" name="Equation" r:id="rId3" imgW="279360" imgH="203040" progId="Equation.3">
                    <p:embed/>
                  </p:oleObj>
                </mc:Choice>
                <mc:Fallback>
                  <p:oleObj name="Equation" r:id="rId3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024"/>
                          <a:ext cx="417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8776" name="Object 8"/>
            <p:cNvGraphicFramePr>
              <a:graphicFrameLocks noChangeAspect="1"/>
            </p:cNvGraphicFramePr>
            <p:nvPr/>
          </p:nvGraphicFramePr>
          <p:xfrm>
            <a:off x="3440" y="1024"/>
            <a:ext cx="246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5" name="Equation" r:id="rId5" imgW="164880" imgH="203040" progId="Equation.3">
                    <p:embed/>
                  </p:oleObj>
                </mc:Choice>
                <mc:Fallback>
                  <p:oleObj name="Equation" r:id="rId5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0" y="1024"/>
                          <a:ext cx="246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8777" name="Object 9"/>
            <p:cNvGraphicFramePr>
              <a:graphicFrameLocks noChangeAspect="1"/>
            </p:cNvGraphicFramePr>
            <p:nvPr/>
          </p:nvGraphicFramePr>
          <p:xfrm>
            <a:off x="1728" y="1094"/>
            <a:ext cx="758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6" name="Equation" r:id="rId7" imgW="507960" imgH="177480" progId="Equation.3">
                    <p:embed/>
                  </p:oleObj>
                </mc:Choice>
                <mc:Fallback>
                  <p:oleObj name="Equation" r:id="rId7" imgW="507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094"/>
                          <a:ext cx="758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8778" name="Group 10"/>
          <p:cNvGrpSpPr>
            <a:grpSpLocks/>
          </p:cNvGrpSpPr>
          <p:nvPr/>
        </p:nvGrpSpPr>
        <p:grpSpPr bwMode="auto">
          <a:xfrm>
            <a:off x="1143000" y="2362200"/>
            <a:ext cx="6477000" cy="3365500"/>
            <a:chOff x="720" y="1488"/>
            <a:chExt cx="4080" cy="2120"/>
          </a:xfrm>
        </p:grpSpPr>
        <p:pic>
          <p:nvPicPr>
            <p:cNvPr id="28877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88"/>
              <a:ext cx="4080" cy="2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88780" name="Object 12"/>
            <p:cNvGraphicFramePr>
              <a:graphicFrameLocks noChangeAspect="1"/>
            </p:cNvGraphicFramePr>
            <p:nvPr/>
          </p:nvGraphicFramePr>
          <p:xfrm>
            <a:off x="3504" y="1776"/>
            <a:ext cx="87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7" name="Equation" r:id="rId10" imgW="583920" imgH="228600" progId="Equation.3">
                    <p:embed/>
                  </p:oleObj>
                </mc:Choice>
                <mc:Fallback>
                  <p:oleObj name="Equation" r:id="rId10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776"/>
                          <a:ext cx="871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8781" name="Object 13"/>
            <p:cNvGraphicFramePr>
              <a:graphicFrameLocks noChangeAspect="1"/>
            </p:cNvGraphicFramePr>
            <p:nvPr/>
          </p:nvGraphicFramePr>
          <p:xfrm>
            <a:off x="4272" y="3264"/>
            <a:ext cx="303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8" name="Equation" r:id="rId12" imgW="203040" imgH="228600" progId="Equation.3">
                    <p:embed/>
                  </p:oleObj>
                </mc:Choice>
                <mc:Fallback>
                  <p:oleObj name="Equation" r:id="rId12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3264"/>
                          <a:ext cx="303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8782" name="Object 14"/>
            <p:cNvGraphicFramePr>
              <a:graphicFrameLocks noChangeAspect="1"/>
            </p:cNvGraphicFramePr>
            <p:nvPr/>
          </p:nvGraphicFramePr>
          <p:xfrm>
            <a:off x="960" y="1536"/>
            <a:ext cx="189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9" name="Equation" r:id="rId14" imgW="126720" imgH="152280" progId="Equation.3">
                    <p:embed/>
                  </p:oleObj>
                </mc:Choice>
                <mc:Fallback>
                  <p:oleObj name="Equation" r:id="rId14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536"/>
                          <a:ext cx="189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5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229" name="Group 37"/>
          <p:cNvGrpSpPr>
            <a:grpSpLocks/>
          </p:cNvGrpSpPr>
          <p:nvPr/>
        </p:nvGrpSpPr>
        <p:grpSpPr bwMode="auto">
          <a:xfrm>
            <a:off x="533400" y="1295400"/>
            <a:ext cx="7696200" cy="930275"/>
            <a:chOff x="432" y="960"/>
            <a:chExt cx="4848" cy="586"/>
          </a:xfrm>
        </p:grpSpPr>
        <p:sp>
          <p:nvSpPr>
            <p:cNvPr id="264211" name="Rectangle 19"/>
            <p:cNvSpPr>
              <a:spLocks noChangeArrowheads="1"/>
            </p:cNvSpPr>
            <p:nvPr/>
          </p:nvSpPr>
          <p:spPr bwMode="auto">
            <a:xfrm>
              <a:off x="432" y="1008"/>
              <a:ext cx="484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For angles between      and       ( the </a:t>
              </a:r>
              <a:r>
                <a:rPr lang="en-US" altLang="en-US" sz="2400" b="1">
                  <a:solidFill>
                    <a:srgbClr val="FF0000"/>
                  </a:solidFill>
                  <a:latin typeface="Comic Sans MS" pitchFamily="66" charset="0"/>
                </a:rPr>
                <a:t>3</a:t>
              </a:r>
              <a:r>
                <a:rPr lang="en-US" altLang="en-US" sz="2400" b="1" baseline="30000">
                  <a:solidFill>
                    <a:srgbClr val="FF0000"/>
                  </a:solidFill>
                  <a:latin typeface="Comic Sans MS" pitchFamily="66" charset="0"/>
                </a:rPr>
                <a:t>rd</a:t>
              </a:r>
              <a:r>
                <a:rPr lang="en-US" altLang="en-US" sz="2400" b="1">
                  <a:solidFill>
                    <a:srgbClr val="FF0000"/>
                  </a:solidFill>
                  <a:latin typeface="Comic Sans MS" pitchFamily="66" charset="0"/>
                </a:rPr>
                <a:t> and 4</a:t>
              </a:r>
              <a:r>
                <a:rPr lang="en-US" altLang="en-US" sz="2400" b="1" baseline="30000">
                  <a:solidFill>
                    <a:srgbClr val="FF0000"/>
                  </a:solidFill>
                  <a:latin typeface="Comic Sans MS" pitchFamily="66" charset="0"/>
                </a:rPr>
                <a:t>th</a:t>
              </a:r>
              <a:r>
                <a:rPr lang="en-US" altLang="en-US" sz="2400" b="1">
                  <a:solidFill>
                    <a:srgbClr val="FF0000"/>
                  </a:solidFill>
                  <a:latin typeface="Comic Sans MS" pitchFamily="66" charset="0"/>
                </a:rPr>
                <a:t> quadrants</a:t>
              </a:r>
              <a:r>
                <a:rPr lang="en-US" altLang="en-US" sz="2400" b="1">
                  <a:latin typeface="Comic Sans MS" pitchFamily="66" charset="0"/>
                </a:rPr>
                <a:t> ), the </a:t>
              </a:r>
              <a:r>
                <a:rPr lang="en-US" altLang="en-US" sz="26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coordinates are </a:t>
              </a:r>
              <a:r>
                <a:rPr lang="en-US" altLang="en-US" sz="2400" b="1">
                  <a:solidFill>
                    <a:srgbClr val="FF0000"/>
                  </a:solidFill>
                  <a:latin typeface="Comic Sans MS" pitchFamily="66" charset="0"/>
                </a:rPr>
                <a:t>negative</a:t>
              </a:r>
              <a:r>
                <a:rPr lang="en-US" altLang="en-US" sz="2400" b="1">
                  <a:latin typeface="Comic Sans MS" pitchFamily="66" charset="0"/>
                </a:rPr>
                <a:t>.</a:t>
              </a:r>
            </a:p>
          </p:txBody>
        </p:sp>
        <p:graphicFrame>
          <p:nvGraphicFramePr>
            <p:cNvPr id="264212" name="Object 20"/>
            <p:cNvGraphicFramePr>
              <a:graphicFrameLocks noChangeAspect="1"/>
            </p:cNvGraphicFramePr>
            <p:nvPr/>
          </p:nvGraphicFramePr>
          <p:xfrm>
            <a:off x="2352" y="960"/>
            <a:ext cx="416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9" name="Equation" r:id="rId3" imgW="279360" imgH="203040" progId="Equation.3">
                    <p:embed/>
                  </p:oleObj>
                </mc:Choice>
                <mc:Fallback>
                  <p:oleObj name="Equation" r:id="rId3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960"/>
                          <a:ext cx="416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4228" name="Object 36"/>
            <p:cNvGraphicFramePr>
              <a:graphicFrameLocks noChangeAspect="1"/>
            </p:cNvGraphicFramePr>
            <p:nvPr/>
          </p:nvGraphicFramePr>
          <p:xfrm>
            <a:off x="3168" y="976"/>
            <a:ext cx="43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0" name="Equation" r:id="rId5" imgW="291960" imgH="203040" progId="Equation.3">
                    <p:embed/>
                  </p:oleObj>
                </mc:Choice>
                <mc:Fallback>
                  <p:oleObj name="Equation" r:id="rId5" imgW="291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976"/>
                          <a:ext cx="435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4242" name="Object 50"/>
          <p:cNvGraphicFramePr>
            <a:graphicFrameLocks noChangeAspect="1"/>
          </p:cNvGraphicFramePr>
          <p:nvPr/>
        </p:nvGraphicFramePr>
        <p:xfrm>
          <a:off x="6486525" y="4864100"/>
          <a:ext cx="2581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1" name="Equation" r:id="rId7" imgW="1091880" imgH="228600" progId="Equation.3">
                  <p:embed/>
                </p:oleObj>
              </mc:Choice>
              <mc:Fallback>
                <p:oleObj name="Equation" r:id="rId7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4864100"/>
                        <a:ext cx="2581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234" name="Rectangle 42"/>
          <p:cNvSpPr>
            <a:spLocks noChangeArrowheads="1"/>
          </p:cNvSpPr>
          <p:nvPr/>
        </p:nvSpPr>
        <p:spPr bwMode="auto">
          <a:xfrm>
            <a:off x="533400" y="2209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b="1">
                <a:latin typeface="Comic Sans MS" pitchFamily="66" charset="0"/>
              </a:rPr>
              <a:t>e.g.</a:t>
            </a:r>
          </a:p>
        </p:txBody>
      </p:sp>
      <p:grpSp>
        <p:nvGrpSpPr>
          <p:cNvPr id="264271" name="Group 79"/>
          <p:cNvGrpSpPr>
            <a:grpSpLocks/>
          </p:cNvGrpSpPr>
          <p:nvPr/>
        </p:nvGrpSpPr>
        <p:grpSpPr bwMode="auto">
          <a:xfrm>
            <a:off x="762000" y="1981200"/>
            <a:ext cx="5865813" cy="4724400"/>
            <a:chOff x="480" y="1248"/>
            <a:chExt cx="3695" cy="2976"/>
          </a:xfrm>
        </p:grpSpPr>
        <p:sp>
          <p:nvSpPr>
            <p:cNvPr id="264203" name="Line 11"/>
            <p:cNvSpPr>
              <a:spLocks noChangeShapeType="1"/>
            </p:cNvSpPr>
            <p:nvPr/>
          </p:nvSpPr>
          <p:spPr bwMode="auto">
            <a:xfrm>
              <a:off x="2384" y="2880"/>
              <a:ext cx="97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64204" name="Object 12"/>
            <p:cNvGraphicFramePr>
              <a:graphicFrameLocks noChangeAspect="1"/>
            </p:cNvGraphicFramePr>
            <p:nvPr/>
          </p:nvGraphicFramePr>
          <p:xfrm>
            <a:off x="1968" y="3120"/>
            <a:ext cx="36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2" name="Equation" r:id="rId9" imgW="291960" imgH="203040" progId="Equation.3">
                    <p:embed/>
                  </p:oleObj>
                </mc:Choice>
                <mc:Fallback>
                  <p:oleObj name="Equation" r:id="rId9" imgW="291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120"/>
                          <a:ext cx="36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4205" name="Arc 13"/>
            <p:cNvSpPr>
              <a:spLocks/>
            </p:cNvSpPr>
            <p:nvPr/>
          </p:nvSpPr>
          <p:spPr bwMode="auto">
            <a:xfrm rot="24177781">
              <a:off x="2187" y="2554"/>
              <a:ext cx="659" cy="69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66 w 43166"/>
                <a:gd name="T1" fmla="*/ 22804 h 43200"/>
                <a:gd name="T2" fmla="*/ 37347 w 43166"/>
                <a:gd name="T3" fmla="*/ 6815 h 43200"/>
                <a:gd name="T4" fmla="*/ 21600 w 4316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66" h="43200" fill="none" extrusionOk="0">
                  <a:moveTo>
                    <a:pt x="43166" y="22804"/>
                  </a:moveTo>
                  <a:cubicBezTo>
                    <a:pt x="42527" y="34247"/>
                    <a:pt x="3306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564" y="-1"/>
                    <a:pt x="33264" y="2466"/>
                    <a:pt x="37346" y="6815"/>
                  </a:cubicBezTo>
                </a:path>
                <a:path w="43166" h="43200" stroke="0" extrusionOk="0">
                  <a:moveTo>
                    <a:pt x="43166" y="22804"/>
                  </a:moveTo>
                  <a:cubicBezTo>
                    <a:pt x="42527" y="34247"/>
                    <a:pt x="3306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564" y="-1"/>
                    <a:pt x="33264" y="2466"/>
                    <a:pt x="37346" y="681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64213" name="Line 21"/>
            <p:cNvSpPr>
              <a:spLocks noChangeShapeType="1"/>
            </p:cNvSpPr>
            <p:nvPr/>
          </p:nvSpPr>
          <p:spPr bwMode="auto">
            <a:xfrm flipH="1">
              <a:off x="1344" y="2865"/>
              <a:ext cx="1023" cy="7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64220" name="Object 28"/>
            <p:cNvGraphicFramePr>
              <a:graphicFrameLocks noChangeAspect="1"/>
            </p:cNvGraphicFramePr>
            <p:nvPr/>
          </p:nvGraphicFramePr>
          <p:xfrm>
            <a:off x="1864" y="2352"/>
            <a:ext cx="36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3" name="Equation" r:id="rId11" imgW="291960" imgH="203040" progId="Equation.3">
                    <p:embed/>
                  </p:oleObj>
                </mc:Choice>
                <mc:Fallback>
                  <p:oleObj name="Equation" r:id="rId11" imgW="291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4" y="2352"/>
                          <a:ext cx="36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4221" name="Arc 29"/>
            <p:cNvSpPr>
              <a:spLocks/>
            </p:cNvSpPr>
            <p:nvPr/>
          </p:nvSpPr>
          <p:spPr bwMode="auto">
            <a:xfrm rot="24177781">
              <a:off x="2075" y="2424"/>
              <a:ext cx="768" cy="86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1435 w 35296"/>
                <a:gd name="T1" fmla="*/ 40659 h 40659"/>
                <a:gd name="T2" fmla="*/ 35296 w 35296"/>
                <a:gd name="T3" fmla="*/ 4898 h 40659"/>
                <a:gd name="T4" fmla="*/ 21600 w 35296"/>
                <a:gd name="T5" fmla="*/ 21600 h 40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96" h="40659" fill="none" extrusionOk="0">
                  <a:moveTo>
                    <a:pt x="11435" y="40658"/>
                  </a:moveTo>
                  <a:cubicBezTo>
                    <a:pt x="4396" y="36904"/>
                    <a:pt x="0" y="295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594" y="-1"/>
                    <a:pt x="31434" y="1730"/>
                    <a:pt x="35296" y="4897"/>
                  </a:cubicBezTo>
                </a:path>
                <a:path w="35296" h="40659" stroke="0" extrusionOk="0">
                  <a:moveTo>
                    <a:pt x="11435" y="40658"/>
                  </a:moveTo>
                  <a:cubicBezTo>
                    <a:pt x="4396" y="36904"/>
                    <a:pt x="0" y="2957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6594" y="-1"/>
                    <a:pt x="31434" y="1730"/>
                    <a:pt x="35296" y="489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aphicFrame>
          <p:nvGraphicFramePr>
            <p:cNvPr id="264237" name="Object 45"/>
            <p:cNvGraphicFramePr>
              <a:graphicFrameLocks noChangeAspect="1"/>
            </p:cNvGraphicFramePr>
            <p:nvPr/>
          </p:nvGraphicFramePr>
          <p:xfrm>
            <a:off x="720" y="3504"/>
            <a:ext cx="5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4" name="Equation" r:id="rId13" imgW="482400" imgH="228600" progId="Equation.3">
                    <p:embed/>
                  </p:oleObj>
                </mc:Choice>
                <mc:Fallback>
                  <p:oleObj name="Equation" r:id="rId13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504"/>
                          <a:ext cx="580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4238" name="Object 46"/>
            <p:cNvGraphicFramePr>
              <a:graphicFrameLocks noChangeAspect="1"/>
            </p:cNvGraphicFramePr>
            <p:nvPr/>
          </p:nvGraphicFramePr>
          <p:xfrm>
            <a:off x="3466" y="3504"/>
            <a:ext cx="579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5" name="Equation" r:id="rId15" imgW="482400" imgH="228600" progId="Equation.3">
                    <p:embed/>
                  </p:oleObj>
                </mc:Choice>
                <mc:Fallback>
                  <p:oleObj name="Equation" r:id="rId15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6" y="3504"/>
                          <a:ext cx="579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4207" name="Line 15"/>
            <p:cNvSpPr>
              <a:spLocks noChangeShapeType="1"/>
            </p:cNvSpPr>
            <p:nvPr/>
          </p:nvSpPr>
          <p:spPr bwMode="auto">
            <a:xfrm flipV="1">
              <a:off x="3376" y="2880"/>
              <a:ext cx="0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4216" name="Line 24"/>
            <p:cNvSpPr>
              <a:spLocks noChangeShapeType="1"/>
            </p:cNvSpPr>
            <p:nvPr/>
          </p:nvSpPr>
          <p:spPr bwMode="auto">
            <a:xfrm flipH="1" flipV="1">
              <a:off x="1344" y="2880"/>
              <a:ext cx="0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4195" name="Line 3"/>
            <p:cNvSpPr>
              <a:spLocks noChangeShapeType="1"/>
            </p:cNvSpPr>
            <p:nvPr/>
          </p:nvSpPr>
          <p:spPr bwMode="auto">
            <a:xfrm>
              <a:off x="480" y="2880"/>
              <a:ext cx="3476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4196" name="Oval 4"/>
            <p:cNvSpPr>
              <a:spLocks noChangeArrowheads="1"/>
            </p:cNvSpPr>
            <p:nvPr/>
          </p:nvSpPr>
          <p:spPr bwMode="auto">
            <a:xfrm>
              <a:off x="1075" y="1709"/>
              <a:ext cx="2571" cy="23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64197" name="Line 5"/>
            <p:cNvSpPr>
              <a:spLocks noChangeShapeType="1"/>
            </p:cNvSpPr>
            <p:nvPr/>
          </p:nvSpPr>
          <p:spPr bwMode="auto">
            <a:xfrm flipH="1" flipV="1">
              <a:off x="2364" y="1430"/>
              <a:ext cx="16" cy="27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4198" name="Rectangle 6"/>
            <p:cNvSpPr>
              <a:spLocks noChangeArrowheads="1"/>
            </p:cNvSpPr>
            <p:nvPr/>
          </p:nvSpPr>
          <p:spPr bwMode="auto">
            <a:xfrm>
              <a:off x="3708" y="2583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64199" name="Rectangle 7"/>
            <p:cNvSpPr>
              <a:spLocks noChangeArrowheads="1"/>
            </p:cNvSpPr>
            <p:nvPr/>
          </p:nvSpPr>
          <p:spPr bwMode="auto">
            <a:xfrm>
              <a:off x="2466" y="1248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64248" name="Line 56"/>
            <p:cNvSpPr>
              <a:spLocks noChangeShapeType="1"/>
            </p:cNvSpPr>
            <p:nvPr/>
          </p:nvSpPr>
          <p:spPr bwMode="auto">
            <a:xfrm flipH="1" flipV="1">
              <a:off x="1344" y="2160"/>
              <a:ext cx="0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64209" name="Object 17"/>
            <p:cNvGraphicFramePr>
              <a:graphicFrameLocks noChangeAspect="1"/>
            </p:cNvGraphicFramePr>
            <p:nvPr/>
          </p:nvGraphicFramePr>
          <p:xfrm>
            <a:off x="3449" y="1968"/>
            <a:ext cx="503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6" name="Equation" r:id="rId17" imgW="419040" imgH="228600" progId="Equation.3">
                    <p:embed/>
                  </p:oleObj>
                </mc:Choice>
                <mc:Fallback>
                  <p:oleObj name="Equation" r:id="rId17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9" y="1968"/>
                          <a:ext cx="503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4214" name="Object 22"/>
            <p:cNvGraphicFramePr>
              <a:graphicFrameLocks noChangeAspect="1"/>
            </p:cNvGraphicFramePr>
            <p:nvPr/>
          </p:nvGraphicFramePr>
          <p:xfrm>
            <a:off x="736" y="1968"/>
            <a:ext cx="5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7" name="Equation" r:id="rId19" imgW="482400" imgH="228600" progId="Equation.3">
                    <p:embed/>
                  </p:oleObj>
                </mc:Choice>
                <mc:Fallback>
                  <p:oleObj name="Equation" r:id="rId19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" y="1968"/>
                          <a:ext cx="580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4246" name="Line 54"/>
            <p:cNvSpPr>
              <a:spLocks noChangeShapeType="1"/>
            </p:cNvSpPr>
            <p:nvPr/>
          </p:nvSpPr>
          <p:spPr bwMode="auto">
            <a:xfrm flipH="1" flipV="1">
              <a:off x="1359" y="2160"/>
              <a:ext cx="1024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4254" name="Line 62"/>
            <p:cNvSpPr>
              <a:spLocks noChangeShapeType="1"/>
            </p:cNvSpPr>
            <p:nvPr/>
          </p:nvSpPr>
          <p:spPr bwMode="auto">
            <a:xfrm flipV="1">
              <a:off x="2400" y="2160"/>
              <a:ext cx="975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4257" name="Line 65"/>
            <p:cNvSpPr>
              <a:spLocks noChangeShapeType="1"/>
            </p:cNvSpPr>
            <p:nvPr/>
          </p:nvSpPr>
          <p:spPr bwMode="auto">
            <a:xfrm flipV="1">
              <a:off x="3375" y="2160"/>
              <a:ext cx="0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64261" name="Object 69"/>
            <p:cNvGraphicFramePr>
              <a:graphicFrameLocks noChangeAspect="1"/>
            </p:cNvGraphicFramePr>
            <p:nvPr/>
          </p:nvGraphicFramePr>
          <p:xfrm>
            <a:off x="3408" y="1824"/>
            <a:ext cx="624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8" name="Equation" r:id="rId21" imgW="444240" imgH="177480" progId="Equation.3">
                    <p:embed/>
                  </p:oleObj>
                </mc:Choice>
                <mc:Fallback>
                  <p:oleObj name="Equation" r:id="rId21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824"/>
                          <a:ext cx="624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4263" name="Object 71"/>
            <p:cNvGraphicFramePr>
              <a:graphicFrameLocks noChangeAspect="1"/>
            </p:cNvGraphicFramePr>
            <p:nvPr/>
          </p:nvGraphicFramePr>
          <p:xfrm>
            <a:off x="720" y="1824"/>
            <a:ext cx="624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9" name="Equation" r:id="rId23" imgW="444240" imgH="177480" progId="Equation.3">
                    <p:embed/>
                  </p:oleObj>
                </mc:Choice>
                <mc:Fallback>
                  <p:oleObj name="Equation" r:id="rId23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824"/>
                          <a:ext cx="624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4264" name="Object 72"/>
            <p:cNvGraphicFramePr>
              <a:graphicFrameLocks noChangeAspect="1"/>
            </p:cNvGraphicFramePr>
            <p:nvPr/>
          </p:nvGraphicFramePr>
          <p:xfrm>
            <a:off x="601" y="3680"/>
            <a:ext cx="767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00" name="Equation" r:id="rId25" imgW="545760" imgH="177480" progId="Equation.3">
                    <p:embed/>
                  </p:oleObj>
                </mc:Choice>
                <mc:Fallback>
                  <p:oleObj name="Equation" r:id="rId25" imgW="5457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" y="3680"/>
                          <a:ext cx="767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4265" name="Object 73"/>
            <p:cNvGraphicFramePr>
              <a:graphicFrameLocks noChangeAspect="1"/>
            </p:cNvGraphicFramePr>
            <p:nvPr/>
          </p:nvGraphicFramePr>
          <p:xfrm>
            <a:off x="3408" y="3696"/>
            <a:ext cx="767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01" name="Equation" r:id="rId27" imgW="545760" imgH="177480" progId="Equation.3">
                    <p:embed/>
                  </p:oleObj>
                </mc:Choice>
                <mc:Fallback>
                  <p:oleObj name="Equation" r:id="rId27" imgW="5457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696"/>
                          <a:ext cx="767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4272" name="Group 80"/>
          <p:cNvGrpSpPr>
            <a:grpSpLocks/>
          </p:cNvGrpSpPr>
          <p:nvPr/>
        </p:nvGrpSpPr>
        <p:grpSpPr bwMode="auto">
          <a:xfrm>
            <a:off x="6442075" y="3200400"/>
            <a:ext cx="2701925" cy="1689100"/>
            <a:chOff x="4058" y="2016"/>
            <a:chExt cx="1702" cy="1064"/>
          </a:xfrm>
        </p:grpSpPr>
        <p:graphicFrame>
          <p:nvGraphicFramePr>
            <p:cNvPr id="264241" name="Object 49"/>
            <p:cNvGraphicFramePr>
              <a:graphicFrameLocks noChangeAspect="1"/>
            </p:cNvGraphicFramePr>
            <p:nvPr/>
          </p:nvGraphicFramePr>
          <p:xfrm>
            <a:off x="4058" y="2400"/>
            <a:ext cx="1702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02" name="Equation" r:id="rId29" imgW="1143000" imgH="228600" progId="Equation.3">
                    <p:embed/>
                  </p:oleObj>
                </mc:Choice>
                <mc:Fallback>
                  <p:oleObj name="Equation" r:id="rId29" imgW="1143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8" y="2400"/>
                          <a:ext cx="1702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4243" name="Rectangle 51"/>
            <p:cNvSpPr>
              <a:spLocks noChangeArrowheads="1"/>
            </p:cNvSpPr>
            <p:nvPr/>
          </p:nvSpPr>
          <p:spPr bwMode="auto">
            <a:xfrm>
              <a:off x="4608" y="201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So,</a:t>
              </a:r>
            </a:p>
          </p:txBody>
        </p:sp>
        <p:graphicFrame>
          <p:nvGraphicFramePr>
            <p:cNvPr id="264270" name="Object 78"/>
            <p:cNvGraphicFramePr>
              <a:graphicFrameLocks noChangeAspect="1"/>
            </p:cNvGraphicFramePr>
            <p:nvPr/>
          </p:nvGraphicFramePr>
          <p:xfrm>
            <a:off x="4800" y="2736"/>
            <a:ext cx="889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03" name="Equation" r:id="rId31" imgW="596880" imgH="228600" progId="Equation.3">
                    <p:embed/>
                  </p:oleObj>
                </mc:Choice>
                <mc:Fallback>
                  <p:oleObj name="Equation" r:id="rId31" imgW="596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2736"/>
                          <a:ext cx="889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481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269" name="Group 53"/>
          <p:cNvGrpSpPr>
            <a:grpSpLocks/>
          </p:cNvGrpSpPr>
          <p:nvPr/>
        </p:nvGrpSpPr>
        <p:grpSpPr bwMode="auto">
          <a:xfrm>
            <a:off x="838200" y="2719388"/>
            <a:ext cx="7162800" cy="3681412"/>
            <a:chOff x="528" y="1713"/>
            <a:chExt cx="4512" cy="2319"/>
          </a:xfrm>
        </p:grpSpPr>
        <p:pic>
          <p:nvPicPr>
            <p:cNvPr id="265251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713"/>
              <a:ext cx="4512" cy="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65256" name="Object 40"/>
            <p:cNvGraphicFramePr>
              <a:graphicFrameLocks noChangeAspect="1"/>
            </p:cNvGraphicFramePr>
            <p:nvPr/>
          </p:nvGraphicFramePr>
          <p:xfrm>
            <a:off x="2360" y="1747"/>
            <a:ext cx="758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0" name="Equation" r:id="rId4" imgW="507960" imgH="177480" progId="Equation.3">
                    <p:embed/>
                  </p:oleObj>
                </mc:Choice>
                <mc:Fallback>
                  <p:oleObj name="Equation" r:id="rId4" imgW="507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0" y="1747"/>
                          <a:ext cx="758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57" name="Object 41"/>
            <p:cNvGraphicFramePr>
              <a:graphicFrameLocks noChangeAspect="1"/>
            </p:cNvGraphicFramePr>
            <p:nvPr/>
          </p:nvGraphicFramePr>
          <p:xfrm>
            <a:off x="4656" y="2592"/>
            <a:ext cx="303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1" name="Equation" r:id="rId6" imgW="203040" imgH="228600" progId="Equation.3">
                    <p:embed/>
                  </p:oleObj>
                </mc:Choice>
                <mc:Fallback>
                  <p:oleObj name="Equation" r:id="rId6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2592"/>
                          <a:ext cx="303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58" name="Object 42"/>
            <p:cNvGraphicFramePr>
              <a:graphicFrameLocks noChangeAspect="1"/>
            </p:cNvGraphicFramePr>
            <p:nvPr/>
          </p:nvGraphicFramePr>
          <p:xfrm>
            <a:off x="864" y="1872"/>
            <a:ext cx="189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2" name="Equation" r:id="rId8" imgW="126720" imgH="152280" progId="Equation.3">
                    <p:embed/>
                  </p:oleObj>
                </mc:Choice>
                <mc:Fallback>
                  <p:oleObj name="Equation" r:id="rId8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872"/>
                          <a:ext cx="189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5262" name="Rectangle 46"/>
          <p:cNvSpPr>
            <a:spLocks noChangeArrowheads="1"/>
          </p:cNvSpPr>
          <p:nvPr/>
        </p:nvSpPr>
        <p:spPr bwMode="auto">
          <a:xfrm>
            <a:off x="762000" y="1357313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b="1">
                <a:latin typeface="Comic Sans MS" pitchFamily="66" charset="0"/>
              </a:rPr>
              <a:t> </a:t>
            </a:r>
          </a:p>
        </p:txBody>
      </p:sp>
      <p:grpSp>
        <p:nvGrpSpPr>
          <p:cNvPr id="265268" name="Group 52"/>
          <p:cNvGrpSpPr>
            <a:grpSpLocks/>
          </p:cNvGrpSpPr>
          <p:nvPr/>
        </p:nvGrpSpPr>
        <p:grpSpPr bwMode="auto">
          <a:xfrm>
            <a:off x="457200" y="1316038"/>
            <a:ext cx="7934325" cy="1262062"/>
            <a:chOff x="288" y="829"/>
            <a:chExt cx="4998" cy="795"/>
          </a:xfrm>
        </p:grpSpPr>
        <p:sp>
          <p:nvSpPr>
            <p:cNvPr id="265253" name="Rectangle 37"/>
            <p:cNvSpPr>
              <a:spLocks noChangeArrowheads="1"/>
            </p:cNvSpPr>
            <p:nvPr/>
          </p:nvSpPr>
          <p:spPr bwMode="auto">
            <a:xfrm>
              <a:off x="288" y="864"/>
              <a:ext cx="484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The sine of each angle between       and      has the same magnitude as an angle between    and         BUT is negative.  The graph for                is:</a:t>
              </a:r>
            </a:p>
          </p:txBody>
        </p:sp>
        <p:graphicFrame>
          <p:nvGraphicFramePr>
            <p:cNvPr id="265255" name="Object 39"/>
            <p:cNvGraphicFramePr>
              <a:graphicFrameLocks noChangeAspect="1"/>
            </p:cNvGraphicFramePr>
            <p:nvPr/>
          </p:nvGraphicFramePr>
          <p:xfrm>
            <a:off x="3456" y="1280"/>
            <a:ext cx="1134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3" name="Equation" r:id="rId10" imgW="761760" imgH="228600" progId="Equation.3">
                    <p:embed/>
                  </p:oleObj>
                </mc:Choice>
                <mc:Fallback>
                  <p:oleObj name="Equation" r:id="rId10" imgW="761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280"/>
                          <a:ext cx="1134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63" name="Object 47"/>
            <p:cNvGraphicFramePr>
              <a:graphicFrameLocks noChangeAspect="1"/>
            </p:cNvGraphicFramePr>
            <p:nvPr/>
          </p:nvGraphicFramePr>
          <p:xfrm>
            <a:off x="4284" y="829"/>
            <a:ext cx="436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4" name="Equation" r:id="rId12" imgW="291960" imgH="203040" progId="Equation.3">
                    <p:embed/>
                  </p:oleObj>
                </mc:Choice>
                <mc:Fallback>
                  <p:oleObj name="Equation" r:id="rId12" imgW="291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" y="829"/>
                          <a:ext cx="436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64" name="Object 48"/>
            <p:cNvGraphicFramePr>
              <a:graphicFrameLocks noChangeAspect="1"/>
            </p:cNvGraphicFramePr>
            <p:nvPr/>
          </p:nvGraphicFramePr>
          <p:xfrm>
            <a:off x="4240" y="1072"/>
            <a:ext cx="246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5" name="Equation" r:id="rId14" imgW="164880" imgH="203040" progId="Equation.3">
                    <p:embed/>
                  </p:oleObj>
                </mc:Choice>
                <mc:Fallback>
                  <p:oleObj name="Equation" r:id="rId14" imgW="164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0" y="1072"/>
                          <a:ext cx="246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66" name="Object 50"/>
            <p:cNvGraphicFramePr>
              <a:graphicFrameLocks noChangeAspect="1"/>
            </p:cNvGraphicFramePr>
            <p:nvPr/>
          </p:nvGraphicFramePr>
          <p:xfrm>
            <a:off x="4864" y="1072"/>
            <a:ext cx="422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6" name="Equation" r:id="rId16" imgW="279360" imgH="203040" progId="Equation.3">
                    <p:embed/>
                  </p:oleObj>
                </mc:Choice>
                <mc:Fallback>
                  <p:oleObj name="Equation" r:id="rId16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4" y="1072"/>
                          <a:ext cx="422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5267" name="Object 51"/>
            <p:cNvGraphicFramePr>
              <a:graphicFrameLocks noChangeAspect="1"/>
            </p:cNvGraphicFramePr>
            <p:nvPr/>
          </p:nvGraphicFramePr>
          <p:xfrm>
            <a:off x="3408" y="832"/>
            <a:ext cx="417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7" name="Equation" r:id="rId18" imgW="279360" imgH="203040" progId="Equation.3">
                    <p:embed/>
                  </p:oleObj>
                </mc:Choice>
                <mc:Fallback>
                  <p:oleObj name="Equation" r:id="rId18" imgW="279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832"/>
                          <a:ext cx="417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606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5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5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01" name="Group 61"/>
          <p:cNvGrpSpPr>
            <a:grpSpLocks/>
          </p:cNvGrpSpPr>
          <p:nvPr/>
        </p:nvGrpSpPr>
        <p:grpSpPr bwMode="auto">
          <a:xfrm>
            <a:off x="533400" y="1346200"/>
            <a:ext cx="7696200" cy="889000"/>
            <a:chOff x="336" y="848"/>
            <a:chExt cx="4848" cy="560"/>
          </a:xfrm>
        </p:grpSpPr>
        <p:sp>
          <p:nvSpPr>
            <p:cNvPr id="266266" name="Rectangle 26"/>
            <p:cNvSpPr>
              <a:spLocks noChangeArrowheads="1"/>
            </p:cNvSpPr>
            <p:nvPr/>
          </p:nvSpPr>
          <p:spPr bwMode="auto">
            <a:xfrm>
              <a:off x="336" y="864"/>
              <a:ext cx="48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For angles larger than       we continue round the circle, so the values of         repeat every      .         </a:t>
              </a:r>
            </a:p>
          </p:txBody>
        </p:sp>
        <p:graphicFrame>
          <p:nvGraphicFramePr>
            <p:cNvPr id="266268" name="Object 28"/>
            <p:cNvGraphicFramePr>
              <a:graphicFrameLocks noChangeAspect="1"/>
            </p:cNvGraphicFramePr>
            <p:nvPr/>
          </p:nvGraphicFramePr>
          <p:xfrm>
            <a:off x="2560" y="848"/>
            <a:ext cx="43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5" name="Equation" r:id="rId3" imgW="291960" imgH="203040" progId="Equation.3">
                    <p:embed/>
                  </p:oleObj>
                </mc:Choice>
                <mc:Fallback>
                  <p:oleObj name="Equation" r:id="rId3" imgW="291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848"/>
                          <a:ext cx="435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76" name="Object 36"/>
            <p:cNvGraphicFramePr>
              <a:graphicFrameLocks noChangeAspect="1"/>
            </p:cNvGraphicFramePr>
            <p:nvPr/>
          </p:nvGraphicFramePr>
          <p:xfrm>
            <a:off x="2621" y="1141"/>
            <a:ext cx="531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6" name="Equation" r:id="rId5" imgW="355320" imgH="177480" progId="Equation.3">
                    <p:embed/>
                  </p:oleObj>
                </mc:Choice>
                <mc:Fallback>
                  <p:oleObj name="Equation" r:id="rId5" imgW="3553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1" y="1141"/>
                          <a:ext cx="531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00" name="Object 60"/>
            <p:cNvGraphicFramePr>
              <a:graphicFrameLocks noChangeAspect="1"/>
            </p:cNvGraphicFramePr>
            <p:nvPr/>
          </p:nvGraphicFramePr>
          <p:xfrm>
            <a:off x="4576" y="1072"/>
            <a:ext cx="43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7" name="Equation" r:id="rId7" imgW="291960" imgH="203040" progId="Equation.3">
                    <p:embed/>
                  </p:oleObj>
                </mc:Choice>
                <mc:Fallback>
                  <p:oleObj name="Equation" r:id="rId7" imgW="291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" y="1072"/>
                          <a:ext cx="435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309" name="Group 69"/>
          <p:cNvGrpSpPr>
            <a:grpSpLocks/>
          </p:cNvGrpSpPr>
          <p:nvPr/>
        </p:nvGrpSpPr>
        <p:grpSpPr bwMode="auto">
          <a:xfrm>
            <a:off x="381000" y="2057400"/>
            <a:ext cx="6670675" cy="4724400"/>
            <a:chOff x="240" y="1296"/>
            <a:chExt cx="4202" cy="2976"/>
          </a:xfrm>
        </p:grpSpPr>
        <p:sp>
          <p:nvSpPr>
            <p:cNvPr id="266269" name="Rectangle 29"/>
            <p:cNvSpPr>
              <a:spLocks noChangeArrowheads="1"/>
            </p:cNvSpPr>
            <p:nvPr/>
          </p:nvSpPr>
          <p:spPr bwMode="auto">
            <a:xfrm>
              <a:off x="336" y="1392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e.g.</a:t>
              </a:r>
            </a:p>
          </p:txBody>
        </p:sp>
        <p:graphicFrame>
          <p:nvGraphicFramePr>
            <p:cNvPr id="266275" name="Object 35"/>
            <p:cNvGraphicFramePr>
              <a:graphicFrameLocks noChangeAspect="1"/>
            </p:cNvGraphicFramePr>
            <p:nvPr/>
          </p:nvGraphicFramePr>
          <p:xfrm>
            <a:off x="3216" y="2016"/>
            <a:ext cx="650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8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016"/>
                          <a:ext cx="650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282" name="Rectangle 42"/>
            <p:cNvSpPr>
              <a:spLocks noChangeArrowheads="1"/>
            </p:cNvSpPr>
            <p:nvPr/>
          </p:nvSpPr>
          <p:spPr bwMode="auto">
            <a:xfrm>
              <a:off x="2226" y="1296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66278" name="Line 38"/>
            <p:cNvSpPr>
              <a:spLocks noChangeShapeType="1"/>
            </p:cNvSpPr>
            <p:nvPr/>
          </p:nvSpPr>
          <p:spPr bwMode="auto">
            <a:xfrm>
              <a:off x="240" y="2928"/>
              <a:ext cx="3476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6279" name="Oval 39"/>
            <p:cNvSpPr>
              <a:spLocks noChangeArrowheads="1"/>
            </p:cNvSpPr>
            <p:nvPr/>
          </p:nvSpPr>
          <p:spPr bwMode="auto">
            <a:xfrm>
              <a:off x="835" y="1757"/>
              <a:ext cx="2571" cy="23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66280" name="Line 40"/>
            <p:cNvSpPr>
              <a:spLocks noChangeShapeType="1"/>
            </p:cNvSpPr>
            <p:nvPr/>
          </p:nvSpPr>
          <p:spPr bwMode="auto">
            <a:xfrm flipH="1" flipV="1">
              <a:off x="2124" y="1478"/>
              <a:ext cx="16" cy="27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6281" name="Rectangle 41"/>
            <p:cNvSpPr>
              <a:spLocks noChangeArrowheads="1"/>
            </p:cNvSpPr>
            <p:nvPr/>
          </p:nvSpPr>
          <p:spPr bwMode="auto">
            <a:xfrm>
              <a:off x="3468" y="2631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266283" name="Object 43"/>
            <p:cNvGraphicFramePr>
              <a:graphicFrameLocks noChangeAspect="1"/>
            </p:cNvGraphicFramePr>
            <p:nvPr/>
          </p:nvGraphicFramePr>
          <p:xfrm>
            <a:off x="2348" y="2689"/>
            <a:ext cx="28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9" name="Equation" r:id="rId11" imgW="228600" imgH="203040" progId="Equation.3">
                    <p:embed/>
                  </p:oleObj>
                </mc:Choice>
                <mc:Fallback>
                  <p:oleObj name="Equation" r:id="rId11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" y="2689"/>
                          <a:ext cx="28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294" name="Line 54"/>
            <p:cNvSpPr>
              <a:spLocks noChangeShapeType="1"/>
            </p:cNvSpPr>
            <p:nvPr/>
          </p:nvSpPr>
          <p:spPr bwMode="auto">
            <a:xfrm flipV="1">
              <a:off x="2144" y="2256"/>
              <a:ext cx="100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66295" name="Object 55"/>
            <p:cNvGraphicFramePr>
              <a:graphicFrameLocks noChangeAspect="1"/>
            </p:cNvGraphicFramePr>
            <p:nvPr/>
          </p:nvGraphicFramePr>
          <p:xfrm>
            <a:off x="2831" y="2512"/>
            <a:ext cx="33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0" name="Equation" r:id="rId13" imgW="241200" imgH="152280" progId="Equation.3">
                    <p:embed/>
                  </p:oleObj>
                </mc:Choice>
                <mc:Fallback>
                  <p:oleObj name="Equation" r:id="rId13" imgW="24120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1" y="2512"/>
                          <a:ext cx="33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297" name="Line 57"/>
            <p:cNvSpPr>
              <a:spLocks noChangeShapeType="1"/>
            </p:cNvSpPr>
            <p:nvPr/>
          </p:nvSpPr>
          <p:spPr bwMode="auto">
            <a:xfrm flipV="1">
              <a:off x="3152" y="2256"/>
              <a:ext cx="0" cy="6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6284" name="Arc 44"/>
            <p:cNvSpPr>
              <a:spLocks/>
            </p:cNvSpPr>
            <p:nvPr/>
          </p:nvSpPr>
          <p:spPr bwMode="auto">
            <a:xfrm rot="24177781">
              <a:off x="2211" y="2598"/>
              <a:ext cx="429" cy="558"/>
            </a:xfrm>
            <a:custGeom>
              <a:avLst/>
              <a:gdLst>
                <a:gd name="G0" fmla="+- 0 0 0"/>
                <a:gd name="G1" fmla="+- 20513 0 0"/>
                <a:gd name="G2" fmla="+- 21600 0 0"/>
                <a:gd name="T0" fmla="*/ 6765 w 15933"/>
                <a:gd name="T1" fmla="*/ 0 h 20513"/>
                <a:gd name="T2" fmla="*/ 15933 w 15933"/>
                <a:gd name="T3" fmla="*/ 5929 h 20513"/>
                <a:gd name="T4" fmla="*/ 0 w 15933"/>
                <a:gd name="T5" fmla="*/ 20513 h 20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33" h="20513" fill="none" extrusionOk="0">
                  <a:moveTo>
                    <a:pt x="6765" y="-1"/>
                  </a:moveTo>
                  <a:cubicBezTo>
                    <a:pt x="10278" y="1158"/>
                    <a:pt x="13435" y="3200"/>
                    <a:pt x="15933" y="5928"/>
                  </a:cubicBezTo>
                </a:path>
                <a:path w="15933" h="20513" stroke="0" extrusionOk="0">
                  <a:moveTo>
                    <a:pt x="6765" y="-1"/>
                  </a:moveTo>
                  <a:cubicBezTo>
                    <a:pt x="10278" y="1158"/>
                    <a:pt x="13435" y="3200"/>
                    <a:pt x="15933" y="5928"/>
                  </a:cubicBezTo>
                  <a:lnTo>
                    <a:pt x="0" y="20513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aphicFrame>
          <p:nvGraphicFramePr>
            <p:cNvPr id="266304" name="Object 64"/>
            <p:cNvGraphicFramePr>
              <a:graphicFrameLocks noChangeAspect="1"/>
            </p:cNvGraphicFramePr>
            <p:nvPr/>
          </p:nvGraphicFramePr>
          <p:xfrm>
            <a:off x="3792" y="2736"/>
            <a:ext cx="650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1" name="Equation" r:id="rId15" imgW="482400" imgH="228600" progId="Equation.3">
                    <p:embed/>
                  </p:oleObj>
                </mc:Choice>
                <mc:Fallback>
                  <p:oleObj name="Equation" r:id="rId15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2736"/>
                          <a:ext cx="650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974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14" name="Rectangle 10"/>
          <p:cNvSpPr>
            <a:spLocks noChangeArrowheads="1"/>
          </p:cNvSpPr>
          <p:nvPr/>
        </p:nvSpPr>
        <p:spPr bwMode="auto">
          <a:xfrm>
            <a:off x="762000" y="1357313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b="1">
                <a:latin typeface="Comic Sans MS" pitchFamily="66" charset="0"/>
              </a:rPr>
              <a:t> </a:t>
            </a:r>
          </a:p>
        </p:txBody>
      </p:sp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457200" y="1600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b="1">
                <a:latin typeface="Comic Sans MS" pitchFamily="66" charset="0"/>
              </a:rPr>
              <a:t>We can extend the graph as shown</a:t>
            </a:r>
          </a:p>
        </p:txBody>
      </p:sp>
      <p:grpSp>
        <p:nvGrpSpPr>
          <p:cNvPr id="277523" name="Group 19"/>
          <p:cNvGrpSpPr>
            <a:grpSpLocks/>
          </p:cNvGrpSpPr>
          <p:nvPr/>
        </p:nvGrpSpPr>
        <p:grpSpPr bwMode="auto">
          <a:xfrm>
            <a:off x="838200" y="2206625"/>
            <a:ext cx="8024813" cy="3335338"/>
            <a:chOff x="528" y="1390"/>
            <a:chExt cx="5055" cy="2101"/>
          </a:xfrm>
        </p:grpSpPr>
        <p:pic>
          <p:nvPicPr>
            <p:cNvPr id="27751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390"/>
              <a:ext cx="4992" cy="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751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" r="72115"/>
            <a:stretch>
              <a:fillRect/>
            </a:stretch>
          </p:blipFill>
          <p:spPr bwMode="auto">
            <a:xfrm>
              <a:off x="576" y="1392"/>
              <a:ext cx="1344" cy="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77518" name="Object 14"/>
            <p:cNvGraphicFramePr>
              <a:graphicFrameLocks noChangeAspect="1"/>
            </p:cNvGraphicFramePr>
            <p:nvPr/>
          </p:nvGraphicFramePr>
          <p:xfrm>
            <a:off x="3401" y="1392"/>
            <a:ext cx="87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3" name="Equation" r:id="rId5" imgW="583920" imgH="228600" progId="Equation.3">
                    <p:embed/>
                  </p:oleObj>
                </mc:Choice>
                <mc:Fallback>
                  <p:oleObj name="Equation" r:id="rId5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1" y="1392"/>
                          <a:ext cx="871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520" name="Object 16"/>
            <p:cNvGraphicFramePr>
              <a:graphicFrameLocks noChangeAspect="1"/>
            </p:cNvGraphicFramePr>
            <p:nvPr/>
          </p:nvGraphicFramePr>
          <p:xfrm>
            <a:off x="816" y="1392"/>
            <a:ext cx="189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4" name="Equation" r:id="rId7" imgW="126720" imgH="152280" progId="Equation.3">
                    <p:embed/>
                  </p:oleObj>
                </mc:Choice>
                <mc:Fallback>
                  <p:oleObj name="Equation" r:id="rId7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392"/>
                          <a:ext cx="189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7519" name="Object 15"/>
            <p:cNvGraphicFramePr>
              <a:graphicFrameLocks noChangeAspect="1"/>
            </p:cNvGraphicFramePr>
            <p:nvPr/>
          </p:nvGraphicFramePr>
          <p:xfrm>
            <a:off x="5280" y="2208"/>
            <a:ext cx="303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5" name="Equation" r:id="rId9" imgW="203040" imgH="228600" progId="Equation.3">
                    <p:embed/>
                  </p:oleObj>
                </mc:Choice>
                <mc:Fallback>
                  <p:oleObj name="Equation" r:id="rId9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" y="2208"/>
                          <a:ext cx="303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317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313" name="Group 25"/>
          <p:cNvGrpSpPr>
            <a:grpSpLocks/>
          </p:cNvGrpSpPr>
          <p:nvPr/>
        </p:nvGrpSpPr>
        <p:grpSpPr bwMode="auto">
          <a:xfrm>
            <a:off x="838200" y="2209800"/>
            <a:ext cx="8024813" cy="3332163"/>
            <a:chOff x="528" y="1392"/>
            <a:chExt cx="5055" cy="2099"/>
          </a:xfrm>
        </p:grpSpPr>
        <p:pic>
          <p:nvPicPr>
            <p:cNvPr id="268311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392"/>
              <a:ext cx="4992" cy="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68295" name="Object 7"/>
            <p:cNvGraphicFramePr>
              <a:graphicFrameLocks noChangeAspect="1"/>
            </p:cNvGraphicFramePr>
            <p:nvPr/>
          </p:nvGraphicFramePr>
          <p:xfrm>
            <a:off x="3401" y="1392"/>
            <a:ext cx="87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7" name="Equation" r:id="rId4" imgW="583920" imgH="228600" progId="Equation.3">
                    <p:embed/>
                  </p:oleObj>
                </mc:Choice>
                <mc:Fallback>
                  <p:oleObj name="Equation" r:id="rId4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1" y="1392"/>
                          <a:ext cx="871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8296" name="Object 8"/>
            <p:cNvGraphicFramePr>
              <a:graphicFrameLocks noChangeAspect="1"/>
            </p:cNvGraphicFramePr>
            <p:nvPr/>
          </p:nvGraphicFramePr>
          <p:xfrm>
            <a:off x="5280" y="2208"/>
            <a:ext cx="303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8" name="Equation" r:id="rId6" imgW="203040" imgH="228600" progId="Equation.3">
                    <p:embed/>
                  </p:oleObj>
                </mc:Choice>
                <mc:Fallback>
                  <p:oleObj name="Equation" r:id="rId6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" y="2208"/>
                          <a:ext cx="303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8297" name="Object 9"/>
            <p:cNvGraphicFramePr>
              <a:graphicFrameLocks noChangeAspect="1"/>
            </p:cNvGraphicFramePr>
            <p:nvPr/>
          </p:nvGraphicFramePr>
          <p:xfrm>
            <a:off x="816" y="1392"/>
            <a:ext cx="189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9" name="Equation" r:id="rId8" imgW="126720" imgH="152280" progId="Equation.3">
                    <p:embed/>
                  </p:oleObj>
                </mc:Choice>
                <mc:Fallback>
                  <p:oleObj name="Equation" r:id="rId8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392"/>
                          <a:ext cx="189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762000" y="1357313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b="1">
                <a:latin typeface="Comic Sans MS" pitchFamily="66" charset="0"/>
              </a:rPr>
              <a:t> </a:t>
            </a:r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457200" y="1600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b="1">
                <a:latin typeface="Comic Sans MS" pitchFamily="66" charset="0"/>
              </a:rPr>
              <a:t>We can extend the graph as shown</a:t>
            </a:r>
          </a:p>
        </p:txBody>
      </p:sp>
    </p:spTree>
    <p:extLst>
      <p:ext uri="{BB962C8B-B14F-4D97-AF65-F5344CB8AC3E}">
        <p14:creationId xmlns:p14="http://schemas.microsoft.com/office/powerpoint/2010/main" val="2225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288" name="Group 24"/>
          <p:cNvGrpSpPr>
            <a:grpSpLocks/>
          </p:cNvGrpSpPr>
          <p:nvPr/>
        </p:nvGrpSpPr>
        <p:grpSpPr bwMode="auto">
          <a:xfrm>
            <a:off x="533400" y="1371600"/>
            <a:ext cx="7696200" cy="863600"/>
            <a:chOff x="336" y="864"/>
            <a:chExt cx="4848" cy="544"/>
          </a:xfrm>
        </p:grpSpPr>
        <p:sp>
          <p:nvSpPr>
            <p:cNvPr id="267283" name="Rectangle 19"/>
            <p:cNvSpPr>
              <a:spLocks noChangeArrowheads="1"/>
            </p:cNvSpPr>
            <p:nvPr/>
          </p:nvSpPr>
          <p:spPr bwMode="auto">
            <a:xfrm>
              <a:off x="336" y="864"/>
              <a:ext cx="48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Negative angles are defined as those formed by turning in a clockwise direction from       .         </a:t>
              </a:r>
            </a:p>
          </p:txBody>
        </p:sp>
        <p:graphicFrame>
          <p:nvGraphicFramePr>
            <p:cNvPr id="267287" name="Object 23"/>
            <p:cNvGraphicFramePr>
              <a:graphicFrameLocks noChangeAspect="1"/>
            </p:cNvGraphicFramePr>
            <p:nvPr/>
          </p:nvGraphicFramePr>
          <p:xfrm>
            <a:off x="3856" y="1035"/>
            <a:ext cx="57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37" name="Equation" r:id="rId3" imgW="355320" imgH="228600" progId="Equation.3">
                    <p:embed/>
                  </p:oleObj>
                </mc:Choice>
                <mc:Fallback>
                  <p:oleObj name="Equation" r:id="rId3" imgW="355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6" y="1035"/>
                          <a:ext cx="575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7300" name="Group 36"/>
          <p:cNvGrpSpPr>
            <a:grpSpLocks/>
          </p:cNvGrpSpPr>
          <p:nvPr/>
        </p:nvGrpSpPr>
        <p:grpSpPr bwMode="auto">
          <a:xfrm>
            <a:off x="381000" y="2057400"/>
            <a:ext cx="8610600" cy="4724400"/>
            <a:chOff x="240" y="1296"/>
            <a:chExt cx="5424" cy="2976"/>
          </a:xfrm>
        </p:grpSpPr>
        <p:sp>
          <p:nvSpPr>
            <p:cNvPr id="267269" name="Rectangle 5"/>
            <p:cNvSpPr>
              <a:spLocks noChangeArrowheads="1"/>
            </p:cNvSpPr>
            <p:nvPr/>
          </p:nvSpPr>
          <p:spPr bwMode="auto">
            <a:xfrm>
              <a:off x="336" y="134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e.g.</a:t>
              </a:r>
            </a:p>
          </p:txBody>
        </p:sp>
        <p:sp>
          <p:nvSpPr>
            <p:cNvPr id="267272" name="Rectangle 8"/>
            <p:cNvSpPr>
              <a:spLocks noChangeArrowheads="1"/>
            </p:cNvSpPr>
            <p:nvPr/>
          </p:nvSpPr>
          <p:spPr bwMode="auto">
            <a:xfrm>
              <a:off x="2226" y="1296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67273" name="Line 9"/>
            <p:cNvSpPr>
              <a:spLocks noChangeShapeType="1"/>
            </p:cNvSpPr>
            <p:nvPr/>
          </p:nvSpPr>
          <p:spPr bwMode="auto">
            <a:xfrm>
              <a:off x="240" y="2928"/>
              <a:ext cx="3476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7274" name="Oval 10"/>
            <p:cNvSpPr>
              <a:spLocks noChangeArrowheads="1"/>
            </p:cNvSpPr>
            <p:nvPr/>
          </p:nvSpPr>
          <p:spPr bwMode="auto">
            <a:xfrm>
              <a:off x="835" y="1757"/>
              <a:ext cx="2571" cy="23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67275" name="Line 11"/>
            <p:cNvSpPr>
              <a:spLocks noChangeShapeType="1"/>
            </p:cNvSpPr>
            <p:nvPr/>
          </p:nvSpPr>
          <p:spPr bwMode="auto">
            <a:xfrm flipH="1" flipV="1">
              <a:off x="2124" y="1478"/>
              <a:ext cx="16" cy="27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7276" name="Rectangle 12"/>
            <p:cNvSpPr>
              <a:spLocks noChangeArrowheads="1"/>
            </p:cNvSpPr>
            <p:nvPr/>
          </p:nvSpPr>
          <p:spPr bwMode="auto">
            <a:xfrm>
              <a:off x="3468" y="2631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267277" name="Object 13"/>
            <p:cNvGraphicFramePr>
              <a:graphicFrameLocks noChangeAspect="1"/>
            </p:cNvGraphicFramePr>
            <p:nvPr/>
          </p:nvGraphicFramePr>
          <p:xfrm>
            <a:off x="2348" y="2689"/>
            <a:ext cx="28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38" name="Equation" r:id="rId5" imgW="228600" imgH="203040" progId="Equation.3">
                    <p:embed/>
                  </p:oleObj>
                </mc:Choice>
                <mc:Fallback>
                  <p:oleObj name="Equation" r:id="rId5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" y="2689"/>
                          <a:ext cx="28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7278" name="Arc 14"/>
            <p:cNvSpPr>
              <a:spLocks/>
            </p:cNvSpPr>
            <p:nvPr/>
          </p:nvSpPr>
          <p:spPr bwMode="auto">
            <a:xfrm rot="24177781">
              <a:off x="2373" y="2646"/>
              <a:ext cx="319" cy="428"/>
            </a:xfrm>
            <a:custGeom>
              <a:avLst/>
              <a:gdLst>
                <a:gd name="G0" fmla="+- 0 0 0"/>
                <a:gd name="G1" fmla="+- 21476 0 0"/>
                <a:gd name="G2" fmla="+- 21600 0 0"/>
                <a:gd name="T0" fmla="*/ 2314 w 15747"/>
                <a:gd name="T1" fmla="*/ 0 h 21476"/>
                <a:gd name="T2" fmla="*/ 15747 w 15747"/>
                <a:gd name="T3" fmla="*/ 6691 h 21476"/>
                <a:gd name="T4" fmla="*/ 0 w 15747"/>
                <a:gd name="T5" fmla="*/ 21476 h 2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47" h="21476" fill="none" extrusionOk="0">
                  <a:moveTo>
                    <a:pt x="2313" y="0"/>
                  </a:moveTo>
                  <a:cubicBezTo>
                    <a:pt x="7447" y="553"/>
                    <a:pt x="12212" y="2927"/>
                    <a:pt x="15746" y="6691"/>
                  </a:cubicBezTo>
                </a:path>
                <a:path w="15747" h="21476" stroke="0" extrusionOk="0">
                  <a:moveTo>
                    <a:pt x="2313" y="0"/>
                  </a:moveTo>
                  <a:cubicBezTo>
                    <a:pt x="7447" y="553"/>
                    <a:pt x="12212" y="2927"/>
                    <a:pt x="15746" y="6691"/>
                  </a:cubicBezTo>
                  <a:lnTo>
                    <a:pt x="0" y="21476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67279" name="Line 15"/>
            <p:cNvSpPr>
              <a:spLocks noChangeShapeType="1"/>
            </p:cNvSpPr>
            <p:nvPr/>
          </p:nvSpPr>
          <p:spPr bwMode="auto">
            <a:xfrm flipV="1">
              <a:off x="2144" y="2256"/>
              <a:ext cx="100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67280" name="Object 16"/>
            <p:cNvGraphicFramePr>
              <a:graphicFrameLocks noChangeAspect="1"/>
            </p:cNvGraphicFramePr>
            <p:nvPr/>
          </p:nvGraphicFramePr>
          <p:xfrm>
            <a:off x="2831" y="2512"/>
            <a:ext cx="33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39" name="Equation" r:id="rId7" imgW="241200" imgH="152280" progId="Equation.3">
                    <p:embed/>
                  </p:oleObj>
                </mc:Choice>
                <mc:Fallback>
                  <p:oleObj name="Equation" r:id="rId7" imgW="24120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1" y="2512"/>
                          <a:ext cx="33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7281" name="Line 17"/>
            <p:cNvSpPr>
              <a:spLocks noChangeShapeType="1"/>
            </p:cNvSpPr>
            <p:nvPr/>
          </p:nvSpPr>
          <p:spPr bwMode="auto">
            <a:xfrm flipV="1">
              <a:off x="3152" y="2256"/>
              <a:ext cx="0" cy="6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7289" name="Line 25"/>
            <p:cNvSpPr>
              <a:spLocks noChangeShapeType="1"/>
            </p:cNvSpPr>
            <p:nvPr/>
          </p:nvSpPr>
          <p:spPr bwMode="auto">
            <a:xfrm>
              <a:off x="2112" y="2928"/>
              <a:ext cx="1056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7290" name="Line 26"/>
            <p:cNvSpPr>
              <a:spLocks noChangeShapeType="1"/>
            </p:cNvSpPr>
            <p:nvPr/>
          </p:nvSpPr>
          <p:spPr bwMode="auto">
            <a:xfrm flipV="1">
              <a:off x="3152" y="2928"/>
              <a:ext cx="0" cy="6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67291" name="Object 27"/>
            <p:cNvGraphicFramePr>
              <a:graphicFrameLocks noChangeAspect="1"/>
            </p:cNvGraphicFramePr>
            <p:nvPr/>
          </p:nvGraphicFramePr>
          <p:xfrm>
            <a:off x="2304" y="2880"/>
            <a:ext cx="400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0" name="Equation" r:id="rId9" imgW="317160" imgH="203040" progId="Equation.3">
                    <p:embed/>
                  </p:oleObj>
                </mc:Choice>
                <mc:Fallback>
                  <p:oleObj name="Equation" r:id="rId9" imgW="317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2880"/>
                          <a:ext cx="400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7292" name="Arc 28"/>
            <p:cNvSpPr>
              <a:spLocks/>
            </p:cNvSpPr>
            <p:nvPr/>
          </p:nvSpPr>
          <p:spPr bwMode="auto">
            <a:xfrm rot="27390699">
              <a:off x="2204" y="2679"/>
              <a:ext cx="390" cy="669"/>
            </a:xfrm>
            <a:custGeom>
              <a:avLst/>
              <a:gdLst>
                <a:gd name="G0" fmla="+- 0 0 0"/>
                <a:gd name="G1" fmla="+- 21471 0 0"/>
                <a:gd name="G2" fmla="+- 21600 0 0"/>
                <a:gd name="T0" fmla="*/ 2359 w 13824"/>
                <a:gd name="T1" fmla="*/ 0 h 21471"/>
                <a:gd name="T2" fmla="*/ 13824 w 13824"/>
                <a:gd name="T3" fmla="*/ 4874 h 21471"/>
                <a:gd name="T4" fmla="*/ 0 w 13824"/>
                <a:gd name="T5" fmla="*/ 21471 h 2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24" h="21471" fill="none" extrusionOk="0">
                  <a:moveTo>
                    <a:pt x="2358" y="0"/>
                  </a:moveTo>
                  <a:cubicBezTo>
                    <a:pt x="6576" y="463"/>
                    <a:pt x="10563" y="2158"/>
                    <a:pt x="13823" y="4874"/>
                  </a:cubicBezTo>
                </a:path>
                <a:path w="13824" h="21471" stroke="0" extrusionOk="0">
                  <a:moveTo>
                    <a:pt x="2358" y="0"/>
                  </a:moveTo>
                  <a:cubicBezTo>
                    <a:pt x="6576" y="463"/>
                    <a:pt x="10563" y="2158"/>
                    <a:pt x="13823" y="4874"/>
                  </a:cubicBezTo>
                  <a:lnTo>
                    <a:pt x="0" y="21471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aphicFrame>
          <p:nvGraphicFramePr>
            <p:cNvPr id="267295" name="Object 31"/>
            <p:cNvGraphicFramePr>
              <a:graphicFrameLocks noChangeAspect="1"/>
            </p:cNvGraphicFramePr>
            <p:nvPr/>
          </p:nvGraphicFramePr>
          <p:xfrm>
            <a:off x="3259" y="1968"/>
            <a:ext cx="564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1" name="Equation" r:id="rId11" imgW="419040" imgH="228600" progId="Equation.3">
                    <p:embed/>
                  </p:oleObj>
                </mc:Choice>
                <mc:Fallback>
                  <p:oleObj name="Equation" r:id="rId11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9" y="1968"/>
                          <a:ext cx="564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296" name="Object 32"/>
            <p:cNvGraphicFramePr>
              <a:graphicFrameLocks noChangeAspect="1"/>
            </p:cNvGraphicFramePr>
            <p:nvPr/>
          </p:nvGraphicFramePr>
          <p:xfrm>
            <a:off x="3196" y="3456"/>
            <a:ext cx="701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2" name="Equation" r:id="rId13" imgW="520560" imgH="228600" progId="Equation.3">
                    <p:embed/>
                  </p:oleObj>
                </mc:Choice>
                <mc:Fallback>
                  <p:oleObj name="Equation" r:id="rId1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6" y="3456"/>
                          <a:ext cx="701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7298" name="Rectangle 34"/>
            <p:cNvSpPr>
              <a:spLocks noChangeArrowheads="1"/>
            </p:cNvSpPr>
            <p:nvPr/>
          </p:nvSpPr>
          <p:spPr bwMode="auto">
            <a:xfrm>
              <a:off x="4272" y="2352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So,         </a:t>
              </a:r>
            </a:p>
          </p:txBody>
        </p:sp>
        <p:graphicFrame>
          <p:nvGraphicFramePr>
            <p:cNvPr id="267299" name="Object 35"/>
            <p:cNvGraphicFramePr>
              <a:graphicFrameLocks noChangeAspect="1"/>
            </p:cNvGraphicFramePr>
            <p:nvPr/>
          </p:nvGraphicFramePr>
          <p:xfrm>
            <a:off x="3878" y="2640"/>
            <a:ext cx="1786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43" name="Equation" r:id="rId15" imgW="1104840" imgH="228600" progId="Equation.3">
                    <p:embed/>
                  </p:oleObj>
                </mc:Choice>
                <mc:Fallback>
                  <p:oleObj name="Equation" r:id="rId15" imgW="1104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2640"/>
                          <a:ext cx="1786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175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25" name="Group 13"/>
          <p:cNvGrpSpPr>
            <a:grpSpLocks/>
          </p:cNvGrpSpPr>
          <p:nvPr/>
        </p:nvGrpSpPr>
        <p:grpSpPr bwMode="auto">
          <a:xfrm>
            <a:off x="228600" y="1452563"/>
            <a:ext cx="8686800" cy="3652837"/>
            <a:chOff x="288" y="1392"/>
            <a:chExt cx="5472" cy="2301"/>
          </a:xfrm>
        </p:grpSpPr>
        <p:pic>
          <p:nvPicPr>
            <p:cNvPr id="26932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392"/>
              <a:ext cx="5472" cy="2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69319" name="Object 7"/>
            <p:cNvGraphicFramePr>
              <a:graphicFrameLocks noChangeAspect="1"/>
            </p:cNvGraphicFramePr>
            <p:nvPr/>
          </p:nvGraphicFramePr>
          <p:xfrm>
            <a:off x="3401" y="1392"/>
            <a:ext cx="87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3" name="Equation" r:id="rId4" imgW="583920" imgH="228600" progId="Equation.3">
                    <p:embed/>
                  </p:oleObj>
                </mc:Choice>
                <mc:Fallback>
                  <p:oleObj name="Equation" r:id="rId4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1" y="1392"/>
                          <a:ext cx="871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9320" name="Object 8"/>
            <p:cNvGraphicFramePr>
              <a:graphicFrameLocks noChangeAspect="1"/>
            </p:cNvGraphicFramePr>
            <p:nvPr/>
          </p:nvGraphicFramePr>
          <p:xfrm>
            <a:off x="5280" y="2304"/>
            <a:ext cx="303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4" name="Equation" r:id="rId6" imgW="203040" imgH="228600" progId="Equation.3">
                    <p:embed/>
                  </p:oleObj>
                </mc:Choice>
                <mc:Fallback>
                  <p:oleObj name="Equation" r:id="rId6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0" y="2304"/>
                          <a:ext cx="303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9321" name="Object 9"/>
            <p:cNvGraphicFramePr>
              <a:graphicFrameLocks noChangeAspect="1"/>
            </p:cNvGraphicFramePr>
            <p:nvPr/>
          </p:nvGraphicFramePr>
          <p:xfrm>
            <a:off x="1824" y="1440"/>
            <a:ext cx="189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5" name="Equation" r:id="rId8" imgW="126720" imgH="152280" progId="Equation.3">
                    <p:embed/>
                  </p:oleObj>
                </mc:Choice>
                <mc:Fallback>
                  <p:oleObj name="Equation" r:id="rId8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1440"/>
                          <a:ext cx="189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762000" y="838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b="1">
                <a:latin typeface="Comic Sans MS" pitchFamily="66" charset="0"/>
              </a:rPr>
              <a:t> </a:t>
            </a:r>
          </a:p>
        </p:txBody>
      </p:sp>
      <p:grpSp>
        <p:nvGrpSpPr>
          <p:cNvPr id="269328" name="Group 16"/>
          <p:cNvGrpSpPr>
            <a:grpSpLocks/>
          </p:cNvGrpSpPr>
          <p:nvPr/>
        </p:nvGrpSpPr>
        <p:grpSpPr bwMode="auto">
          <a:xfrm>
            <a:off x="533400" y="4876800"/>
            <a:ext cx="7772400" cy="1295400"/>
            <a:chOff x="336" y="3312"/>
            <a:chExt cx="4896" cy="816"/>
          </a:xfrm>
        </p:grpSpPr>
        <p:sp>
          <p:nvSpPr>
            <p:cNvPr id="269327" name="AutoShape 15"/>
            <p:cNvSpPr>
              <a:spLocks noChangeArrowheads="1"/>
            </p:cNvSpPr>
            <p:nvPr/>
          </p:nvSpPr>
          <p:spPr bwMode="auto">
            <a:xfrm>
              <a:off x="384" y="3312"/>
              <a:ext cx="4848" cy="81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69326" name="Rectangle 14"/>
            <p:cNvSpPr>
              <a:spLocks noChangeArrowheads="1"/>
            </p:cNvSpPr>
            <p:nvPr/>
          </p:nvSpPr>
          <p:spPr bwMode="auto">
            <a:xfrm>
              <a:off x="336" y="3312"/>
              <a:ext cx="484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Comic Sans MS" pitchFamily="66" charset="0"/>
                </a:rPr>
                <a:t>If you have a graphical calculator, this graph will be one of the standard graphs BUT make sure you can also sketch it without your calculator !</a:t>
              </a:r>
            </a:p>
          </p:txBody>
        </p:sp>
      </p:grpSp>
      <p:graphicFrame>
        <p:nvGraphicFramePr>
          <p:cNvPr id="269330" name="Object 18"/>
          <p:cNvGraphicFramePr>
            <a:graphicFrameLocks noChangeAspect="1"/>
          </p:cNvGraphicFramePr>
          <p:nvPr/>
        </p:nvGraphicFramePr>
        <p:xfrm>
          <a:off x="8394700" y="4038600"/>
          <a:ext cx="6746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Photo Editor Photo" r:id="rId10" imgW="3371429" imgH="6857143" progId="MSPhotoEd.3">
                  <p:embed/>
                </p:oleObj>
              </mc:Choice>
              <mc:Fallback>
                <p:oleObj name="Photo Editor Photo" r:id="rId10" imgW="3371429" imgH="68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700" y="4038600"/>
                        <a:ext cx="6746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9335" name="Group 23"/>
          <p:cNvGrpSpPr>
            <a:grpSpLocks/>
          </p:cNvGrpSpPr>
          <p:nvPr/>
        </p:nvGrpSpPr>
        <p:grpSpPr bwMode="auto">
          <a:xfrm>
            <a:off x="457200" y="635000"/>
            <a:ext cx="7696200" cy="822325"/>
            <a:chOff x="288" y="400"/>
            <a:chExt cx="4848" cy="518"/>
          </a:xfrm>
        </p:grpSpPr>
        <p:sp>
          <p:nvSpPr>
            <p:cNvPr id="269323" name="Rectangle 11"/>
            <p:cNvSpPr>
              <a:spLocks noChangeArrowheads="1"/>
            </p:cNvSpPr>
            <p:nvPr/>
          </p:nvSpPr>
          <p:spPr bwMode="auto">
            <a:xfrm>
              <a:off x="288" y="400"/>
              <a:ext cx="48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We can now draw the graph of            for any interval. e.g.</a:t>
              </a:r>
            </a:p>
          </p:txBody>
        </p:sp>
        <p:graphicFrame>
          <p:nvGraphicFramePr>
            <p:cNvPr id="269333" name="Object 21"/>
            <p:cNvGraphicFramePr>
              <a:graphicFrameLocks noChangeAspect="1"/>
            </p:cNvGraphicFramePr>
            <p:nvPr/>
          </p:nvGraphicFramePr>
          <p:xfrm>
            <a:off x="3296" y="424"/>
            <a:ext cx="834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7" name="Equation" r:id="rId12" imgW="507960" imgH="177480" progId="Equation.3">
                    <p:embed/>
                  </p:oleObj>
                </mc:Choice>
                <mc:Fallback>
                  <p:oleObj name="Equation" r:id="rId12" imgW="507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" y="424"/>
                          <a:ext cx="834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00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5566" y="476672"/>
            <a:ext cx="2992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Keywords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511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Domain: the possible </a:t>
            </a:r>
            <a:r>
              <a:rPr lang="en-NZ" sz="2200" i="1" dirty="0" smtClean="0"/>
              <a:t>x</a:t>
            </a:r>
            <a:r>
              <a:rPr lang="en-NZ" sz="2200" dirty="0" smtClean="0"/>
              <a:t> values of a function</a:t>
            </a:r>
            <a:endParaRPr lang="en-NZ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348880"/>
            <a:ext cx="6760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Range: the possible </a:t>
            </a:r>
            <a:r>
              <a:rPr lang="en-NZ" sz="2200" i="1" dirty="0" smtClean="0"/>
              <a:t>y</a:t>
            </a:r>
            <a:r>
              <a:rPr lang="en-NZ" sz="2200" dirty="0" smtClean="0"/>
              <a:t> values produced by a function</a:t>
            </a:r>
            <a:endParaRPr lang="en-NZ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996952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Period: the regular interval a graph repeats itself over</a:t>
            </a:r>
            <a:endParaRPr lang="en-NZ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48882" y="3642223"/>
            <a:ext cx="511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amplitude: the height of the graph</a:t>
            </a:r>
            <a:endParaRPr lang="en-NZ" sz="2200" dirty="0"/>
          </a:p>
        </p:txBody>
      </p:sp>
    </p:spTree>
    <p:extLst>
      <p:ext uri="{BB962C8B-B14F-4D97-AF65-F5344CB8AC3E}">
        <p14:creationId xmlns:p14="http://schemas.microsoft.com/office/powerpoint/2010/main" val="2480283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351" name="Group 15"/>
          <p:cNvGrpSpPr>
            <a:grpSpLocks/>
          </p:cNvGrpSpPr>
          <p:nvPr/>
        </p:nvGrpSpPr>
        <p:grpSpPr bwMode="auto">
          <a:xfrm>
            <a:off x="381000" y="685800"/>
            <a:ext cx="2057400" cy="609600"/>
            <a:chOff x="2208" y="432"/>
            <a:chExt cx="1296" cy="384"/>
          </a:xfrm>
        </p:grpSpPr>
        <p:sp>
          <p:nvSpPr>
            <p:cNvPr id="270344" name="AutoShape 8"/>
            <p:cNvSpPr>
              <a:spLocks noChangeArrowheads="1"/>
            </p:cNvSpPr>
            <p:nvPr/>
          </p:nvSpPr>
          <p:spPr bwMode="auto">
            <a:xfrm>
              <a:off x="2208" y="432"/>
              <a:ext cx="1296" cy="38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70345" name="Rectangle 9"/>
            <p:cNvSpPr>
              <a:spLocks noChangeArrowheads="1"/>
            </p:cNvSpPr>
            <p:nvPr/>
          </p:nvSpPr>
          <p:spPr bwMode="auto">
            <a:xfrm>
              <a:off x="2256" y="48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>
                <a:tabLst>
                  <a:tab pos="679450" algn="l"/>
                  <a:tab pos="1800225" algn="l"/>
                  <a:tab pos="2520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679450" algn="l"/>
                  <a:tab pos="1800225" algn="l"/>
                  <a:tab pos="2520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679450" algn="l"/>
                  <a:tab pos="1800225" algn="l"/>
                  <a:tab pos="2520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679450" algn="l"/>
                  <a:tab pos="1800225" algn="l"/>
                  <a:tab pos="2520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679450" algn="l"/>
                  <a:tab pos="1800225" algn="l"/>
                  <a:tab pos="2520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679450" algn="l"/>
                  <a:tab pos="1800225" algn="l"/>
                  <a:tab pos="2520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679450" algn="l"/>
                  <a:tab pos="1800225" algn="l"/>
                  <a:tab pos="2520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679450" algn="l"/>
                  <a:tab pos="1800225" algn="l"/>
                  <a:tab pos="2520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679450" algn="l"/>
                  <a:tab pos="1800225" algn="l"/>
                  <a:tab pos="25209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SUMMARY</a:t>
              </a:r>
            </a:p>
          </p:txBody>
        </p:sp>
      </p:grp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762000" y="1219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b="1">
                <a:latin typeface="Comic Sans MS" pitchFamily="66" charset="0"/>
              </a:rPr>
              <a:t> </a:t>
            </a:r>
          </a:p>
        </p:txBody>
      </p:sp>
      <p:grpSp>
        <p:nvGrpSpPr>
          <p:cNvPr id="270361" name="Group 25"/>
          <p:cNvGrpSpPr>
            <a:grpSpLocks/>
          </p:cNvGrpSpPr>
          <p:nvPr/>
        </p:nvGrpSpPr>
        <p:grpSpPr bwMode="auto">
          <a:xfrm>
            <a:off x="3276600" y="3886200"/>
            <a:ext cx="5029200" cy="2620963"/>
            <a:chOff x="2304" y="2544"/>
            <a:chExt cx="3039" cy="1555"/>
          </a:xfrm>
        </p:grpSpPr>
        <p:pic>
          <p:nvPicPr>
            <p:cNvPr id="270357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544"/>
              <a:ext cx="3024" cy="1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70358" name="Object 22"/>
            <p:cNvGraphicFramePr>
              <a:graphicFrameLocks noChangeAspect="1"/>
            </p:cNvGraphicFramePr>
            <p:nvPr/>
          </p:nvGraphicFramePr>
          <p:xfrm>
            <a:off x="3398" y="3637"/>
            <a:ext cx="795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2" name="Equation" r:id="rId4" imgW="533160" imgH="177480" progId="Equation.3">
                    <p:embed/>
                  </p:oleObj>
                </mc:Choice>
                <mc:Fallback>
                  <p:oleObj name="Equation" r:id="rId4" imgW="533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8" y="3637"/>
                          <a:ext cx="795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59" name="Object 23"/>
            <p:cNvGraphicFramePr>
              <a:graphicFrameLocks noChangeAspect="1"/>
            </p:cNvGraphicFramePr>
            <p:nvPr/>
          </p:nvGraphicFramePr>
          <p:xfrm>
            <a:off x="5040" y="3024"/>
            <a:ext cx="303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3" name="Equation" r:id="rId6" imgW="203040" imgH="228600" progId="Equation.3">
                    <p:embed/>
                  </p:oleObj>
                </mc:Choice>
                <mc:Fallback>
                  <p:oleObj name="Equation" r:id="rId6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3024"/>
                          <a:ext cx="303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60" name="Object 24"/>
            <p:cNvGraphicFramePr>
              <a:graphicFrameLocks noChangeAspect="1"/>
            </p:cNvGraphicFramePr>
            <p:nvPr/>
          </p:nvGraphicFramePr>
          <p:xfrm>
            <a:off x="2544" y="2592"/>
            <a:ext cx="189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4" name="Equation" r:id="rId8" imgW="126720" imgH="152280" progId="Equation.3">
                    <p:embed/>
                  </p:oleObj>
                </mc:Choice>
                <mc:Fallback>
                  <p:oleObj name="Equation" r:id="rId8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592"/>
                          <a:ext cx="189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0370" name="Group 34"/>
          <p:cNvGrpSpPr>
            <a:grpSpLocks/>
          </p:cNvGrpSpPr>
          <p:nvPr/>
        </p:nvGrpSpPr>
        <p:grpSpPr bwMode="auto">
          <a:xfrm>
            <a:off x="457200" y="1447800"/>
            <a:ext cx="7696200" cy="822325"/>
            <a:chOff x="288" y="912"/>
            <a:chExt cx="4848" cy="518"/>
          </a:xfrm>
        </p:grpSpPr>
        <p:sp>
          <p:nvSpPr>
            <p:cNvPr id="270352" name="Rectangle 16"/>
            <p:cNvSpPr>
              <a:spLocks noChangeArrowheads="1"/>
            </p:cNvSpPr>
            <p:nvPr/>
          </p:nvSpPr>
          <p:spPr bwMode="auto">
            <a:xfrm>
              <a:off x="288" y="912"/>
              <a:ext cx="48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2400" b="1">
                  <a:latin typeface="Comic Sans MS" pitchFamily="66" charset="0"/>
                </a:rPr>
                <a:t>The trig function         is defined for any angle.</a:t>
              </a:r>
            </a:p>
          </p:txBody>
        </p:sp>
        <p:graphicFrame>
          <p:nvGraphicFramePr>
            <p:cNvPr id="270362" name="Object 26"/>
            <p:cNvGraphicFramePr>
              <a:graphicFrameLocks noChangeAspect="1"/>
            </p:cNvGraphicFramePr>
            <p:nvPr/>
          </p:nvGraphicFramePr>
          <p:xfrm>
            <a:off x="2304" y="928"/>
            <a:ext cx="473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5" name="Equation" r:id="rId10" imgW="291960" imgH="177480" progId="Equation.3">
                    <p:embed/>
                  </p:oleObj>
                </mc:Choice>
                <mc:Fallback>
                  <p:oleObj name="Equation" r:id="rId10" imgW="291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928"/>
                          <a:ext cx="473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0371" name="Group 35"/>
          <p:cNvGrpSpPr>
            <a:grpSpLocks/>
          </p:cNvGrpSpPr>
          <p:nvPr/>
        </p:nvGrpSpPr>
        <p:grpSpPr bwMode="auto">
          <a:xfrm>
            <a:off x="457200" y="2260600"/>
            <a:ext cx="7543800" cy="592138"/>
            <a:chOff x="288" y="1424"/>
            <a:chExt cx="4752" cy="373"/>
          </a:xfrm>
        </p:grpSpPr>
        <p:sp>
          <p:nvSpPr>
            <p:cNvPr id="270353" name="Rectangle 17"/>
            <p:cNvSpPr>
              <a:spLocks noChangeArrowheads="1"/>
            </p:cNvSpPr>
            <p:nvPr/>
          </p:nvSpPr>
          <p:spPr bwMode="auto">
            <a:xfrm>
              <a:off x="288" y="1488"/>
              <a:ext cx="47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2400" b="1">
                  <a:latin typeface="Comic Sans MS" pitchFamily="66" charset="0"/>
                </a:rPr>
                <a:t>The graph of              repeats every       .</a:t>
              </a:r>
            </a:p>
          </p:txBody>
        </p:sp>
        <p:graphicFrame>
          <p:nvGraphicFramePr>
            <p:cNvPr id="270363" name="Object 27"/>
            <p:cNvGraphicFramePr>
              <a:graphicFrameLocks noChangeAspect="1"/>
            </p:cNvGraphicFramePr>
            <p:nvPr/>
          </p:nvGraphicFramePr>
          <p:xfrm>
            <a:off x="2008" y="1424"/>
            <a:ext cx="90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6" name="Equation" r:id="rId12" imgW="558720" imgH="228600" progId="Equation.3">
                    <p:embed/>
                  </p:oleObj>
                </mc:Choice>
                <mc:Fallback>
                  <p:oleObj name="Equation" r:id="rId12" imgW="558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8" y="1424"/>
                          <a:ext cx="905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64" name="Object 28"/>
            <p:cNvGraphicFramePr>
              <a:graphicFrameLocks noChangeAspect="1"/>
            </p:cNvGraphicFramePr>
            <p:nvPr/>
          </p:nvGraphicFramePr>
          <p:xfrm>
            <a:off x="4368" y="1444"/>
            <a:ext cx="473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7" name="Equation" r:id="rId14" imgW="291960" imgH="203040" progId="Equation.3">
                    <p:embed/>
                  </p:oleObj>
                </mc:Choice>
                <mc:Fallback>
                  <p:oleObj name="Equation" r:id="rId14" imgW="2919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444"/>
                          <a:ext cx="473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0376" name="Group 40"/>
          <p:cNvGrpSpPr>
            <a:grpSpLocks/>
          </p:cNvGrpSpPr>
          <p:nvPr/>
        </p:nvGrpSpPr>
        <p:grpSpPr bwMode="auto">
          <a:xfrm>
            <a:off x="457200" y="3048000"/>
            <a:ext cx="7543800" cy="822325"/>
            <a:chOff x="288" y="1920"/>
            <a:chExt cx="4752" cy="518"/>
          </a:xfrm>
        </p:grpSpPr>
        <p:sp>
          <p:nvSpPr>
            <p:cNvPr id="270354" name="Rectangle 18"/>
            <p:cNvSpPr>
              <a:spLocks noChangeArrowheads="1"/>
            </p:cNvSpPr>
            <p:nvPr/>
          </p:nvSpPr>
          <p:spPr bwMode="auto">
            <a:xfrm>
              <a:off x="288" y="1920"/>
              <a:ext cx="47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2400" b="1">
                  <a:latin typeface="Comic Sans MS" pitchFamily="66" charset="0"/>
                </a:rPr>
                <a:t>The minimum value of          is      and the maximum is    .</a:t>
              </a:r>
            </a:p>
          </p:txBody>
        </p:sp>
        <p:graphicFrame>
          <p:nvGraphicFramePr>
            <p:cNvPr id="270365" name="Object 29"/>
            <p:cNvGraphicFramePr>
              <a:graphicFrameLocks noChangeAspect="1"/>
            </p:cNvGraphicFramePr>
            <p:nvPr/>
          </p:nvGraphicFramePr>
          <p:xfrm>
            <a:off x="2784" y="1936"/>
            <a:ext cx="473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8" name="Equation" r:id="rId16" imgW="291960" imgH="177480" progId="Equation.3">
                    <p:embed/>
                  </p:oleObj>
                </mc:Choice>
                <mc:Fallback>
                  <p:oleObj name="Equation" r:id="rId16" imgW="291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936"/>
                          <a:ext cx="473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66" name="Object 30"/>
            <p:cNvGraphicFramePr>
              <a:graphicFrameLocks noChangeAspect="1"/>
            </p:cNvGraphicFramePr>
            <p:nvPr/>
          </p:nvGraphicFramePr>
          <p:xfrm>
            <a:off x="3696" y="1952"/>
            <a:ext cx="288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9" name="Equation" r:id="rId18" imgW="177480" imgH="139680" progId="Equation.3">
                    <p:embed/>
                  </p:oleObj>
                </mc:Choice>
                <mc:Fallback>
                  <p:oleObj name="Equation" r:id="rId18" imgW="1774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952"/>
                          <a:ext cx="288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0367" name="Object 31"/>
            <p:cNvGraphicFramePr>
              <a:graphicFrameLocks noChangeAspect="1"/>
            </p:cNvGraphicFramePr>
            <p:nvPr/>
          </p:nvGraphicFramePr>
          <p:xfrm>
            <a:off x="1744" y="2188"/>
            <a:ext cx="165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0" name="Equation" r:id="rId20" imgW="101520" imgH="139680" progId="Equation.3">
                    <p:embed/>
                  </p:oleObj>
                </mc:Choice>
                <mc:Fallback>
                  <p:oleObj name="Equation" r:id="rId20" imgW="1015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4" y="2188"/>
                          <a:ext cx="165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0369" name="Group 33"/>
          <p:cNvGrpSpPr>
            <a:grpSpLocks/>
          </p:cNvGrpSpPr>
          <p:nvPr/>
        </p:nvGrpSpPr>
        <p:grpSpPr bwMode="auto">
          <a:xfrm>
            <a:off x="457200" y="3962400"/>
            <a:ext cx="2895600" cy="1187450"/>
            <a:chOff x="288" y="2496"/>
            <a:chExt cx="1824" cy="748"/>
          </a:xfrm>
        </p:grpSpPr>
        <p:sp>
          <p:nvSpPr>
            <p:cNvPr id="270355" name="Rectangle 19"/>
            <p:cNvSpPr>
              <a:spLocks noChangeArrowheads="1"/>
            </p:cNvSpPr>
            <p:nvPr/>
          </p:nvSpPr>
          <p:spPr bwMode="auto">
            <a:xfrm>
              <a:off x="288" y="2496"/>
              <a:ext cx="182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2400" b="1">
                  <a:latin typeface="Comic Sans MS" pitchFamily="66" charset="0"/>
                </a:rPr>
                <a:t>The graph for</a:t>
              </a:r>
            </a:p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                 </a:t>
              </a:r>
            </a:p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	is . . . </a:t>
              </a:r>
            </a:p>
          </p:txBody>
        </p:sp>
        <p:graphicFrame>
          <p:nvGraphicFramePr>
            <p:cNvPr id="270368" name="Object 32"/>
            <p:cNvGraphicFramePr>
              <a:graphicFrameLocks noChangeAspect="1"/>
            </p:cNvGraphicFramePr>
            <p:nvPr/>
          </p:nvGraphicFramePr>
          <p:xfrm>
            <a:off x="720" y="2688"/>
            <a:ext cx="1234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1" name="Equation" r:id="rId22" imgW="761760" imgH="228600" progId="Equation.3">
                    <p:embed/>
                  </p:oleObj>
                </mc:Choice>
                <mc:Fallback>
                  <p:oleObj name="Equation" r:id="rId22" imgW="761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88"/>
                          <a:ext cx="1234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0374" name="Rectangle 38"/>
          <p:cNvSpPr>
            <a:spLocks noChangeArrowheads="1"/>
          </p:cNvSpPr>
          <p:nvPr/>
        </p:nvSpPr>
        <p:spPr bwMode="auto">
          <a:xfrm>
            <a:off x="914400" y="51816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latin typeface="Comic Sans MS" pitchFamily="66" charset="0"/>
              </a:rPr>
              <a:t>. . . and must be memorised.</a:t>
            </a:r>
          </a:p>
        </p:txBody>
      </p:sp>
      <p:pic>
        <p:nvPicPr>
          <p:cNvPr id="270377" name="Picture 41" descr="1599742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99060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31800" r="6000" b="34476"/>
          <a:stretch/>
        </p:blipFill>
        <p:spPr bwMode="auto">
          <a:xfrm>
            <a:off x="0" y="332656"/>
            <a:ext cx="9123604" cy="206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1520" y="2852936"/>
                <a:ext cx="8424936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200" dirty="0" smtClean="0"/>
                  <a:t>y = sin(x)</a:t>
                </a:r>
              </a:p>
              <a:p>
                <a:endParaRPr lang="en-NZ" sz="2200" dirty="0"/>
              </a:p>
              <a:p>
                <a:r>
                  <a:rPr lang="en-NZ" sz="2200" dirty="0" smtClean="0"/>
                  <a:t>Domain</a:t>
                </a:r>
                <a:r>
                  <a:rPr lang="en-NZ" sz="2200" dirty="0" smtClean="0"/>
                  <a:t>: </a:t>
                </a:r>
                <a14:m>
                  <m:oMath xmlns:m="http://schemas.openxmlformats.org/officeDocument/2006/math">
                    <m:r>
                      <a:rPr lang="en-NZ" sz="2200" b="0" i="1" smtClean="0">
                        <a:latin typeface="Cambria Math"/>
                      </a:rPr>
                      <m:t>𝑥</m:t>
                    </m:r>
                    <m:r>
                      <a:rPr lang="en-NZ" sz="2200" b="0" i="1" smtClean="0">
                        <a:latin typeface="Cambria Math"/>
                      </a:rPr>
                      <m:t> ∈</m:t>
                    </m:r>
                    <m:r>
                      <a:rPr lang="en-NZ" sz="22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en-NZ" sz="2200" dirty="0" smtClean="0"/>
              </a:p>
              <a:p>
                <a:r>
                  <a:rPr lang="en-NZ" sz="2200" dirty="0" smtClean="0"/>
                  <a:t>Range</a:t>
                </a:r>
                <a:r>
                  <a:rPr lang="en-NZ" sz="2200" dirty="0" smtClean="0"/>
                  <a:t>:  -1 ≤ y ≤ 1</a:t>
                </a:r>
                <a:endParaRPr lang="en-NZ" sz="2200" dirty="0" smtClean="0"/>
              </a:p>
              <a:p>
                <a:r>
                  <a:rPr lang="en-NZ" sz="2200" dirty="0" smtClean="0"/>
                  <a:t>Period</a:t>
                </a:r>
                <a:r>
                  <a:rPr lang="en-NZ" sz="2200" dirty="0" smtClean="0"/>
                  <a:t>:  2</a:t>
                </a:r>
                <a14:m>
                  <m:oMath xmlns:m="http://schemas.openxmlformats.org/officeDocument/2006/math">
                    <m:r>
                      <a:rPr lang="en-NZ" sz="22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NZ" sz="2200" dirty="0" smtClean="0"/>
              </a:p>
              <a:p>
                <a:endParaRPr lang="en-NZ" sz="2200" dirty="0"/>
              </a:p>
              <a:p>
                <a:r>
                  <a:rPr lang="en-NZ" sz="2200" b="1" dirty="0" smtClean="0"/>
                  <a:t>odd </a:t>
                </a:r>
                <a:r>
                  <a:rPr lang="en-NZ" sz="2200" dirty="0" smtClean="0"/>
                  <a:t> function and the graph has point symmetry (half turn rotational symmetry about the origin). </a:t>
                </a:r>
                <a:r>
                  <a:rPr lang="en-NZ" sz="2200" b="1" dirty="0" smtClean="0"/>
                  <a:t>Rotation </a:t>
                </a:r>
                <a:r>
                  <a:rPr lang="en-NZ" sz="2200" dirty="0" smtClean="0"/>
                  <a:t> is associated with odd functions.</a:t>
                </a:r>
                <a:endParaRPr lang="en-NZ" sz="22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52936"/>
                <a:ext cx="8424936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868" t="-1307" b="-348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1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35725" r="6572" b="37185"/>
          <a:stretch/>
        </p:blipFill>
        <p:spPr bwMode="auto">
          <a:xfrm>
            <a:off x="-21704" y="804954"/>
            <a:ext cx="9230934" cy="16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7504" y="3140968"/>
                <a:ext cx="885698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200" dirty="0" smtClean="0"/>
                  <a:t>y = cos (x)</a:t>
                </a:r>
              </a:p>
              <a:p>
                <a:endParaRPr lang="en-NZ" sz="2200" dirty="0"/>
              </a:p>
              <a:p>
                <a:r>
                  <a:rPr lang="en-NZ" sz="2200" dirty="0"/>
                  <a:t>Domain: </a:t>
                </a:r>
                <a14:m>
                  <m:oMath xmlns:m="http://schemas.openxmlformats.org/officeDocument/2006/math">
                    <m:r>
                      <a:rPr lang="en-NZ" sz="2200" i="1">
                        <a:latin typeface="Cambria Math"/>
                      </a:rPr>
                      <m:t>𝑥</m:t>
                    </m:r>
                    <m:r>
                      <a:rPr lang="en-NZ" sz="2200" i="1">
                        <a:latin typeface="Cambria Math"/>
                      </a:rPr>
                      <m:t> ∈</m:t>
                    </m:r>
                    <m:r>
                      <a:rPr lang="en-NZ" sz="22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en-NZ" sz="2200" dirty="0"/>
              </a:p>
              <a:p>
                <a:r>
                  <a:rPr lang="en-NZ" sz="2200" dirty="0"/>
                  <a:t>Range:  -1 ≤ y ≤ 1</a:t>
                </a:r>
              </a:p>
              <a:p>
                <a:r>
                  <a:rPr lang="en-NZ" sz="2200" dirty="0"/>
                  <a:t>Period:  2</a:t>
                </a:r>
                <a14:m>
                  <m:oMath xmlns:m="http://schemas.openxmlformats.org/officeDocument/2006/math">
                    <m:r>
                      <a:rPr lang="en-NZ" sz="2200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NZ" sz="2200" dirty="0"/>
              </a:p>
              <a:p>
                <a:endParaRPr lang="en-NZ" sz="2200" dirty="0"/>
              </a:p>
              <a:p>
                <a:r>
                  <a:rPr lang="en-NZ" sz="2200" b="1" dirty="0" smtClean="0"/>
                  <a:t>even </a:t>
                </a:r>
                <a:r>
                  <a:rPr lang="en-NZ" sz="2200" dirty="0" smtClean="0"/>
                  <a:t>function and the graph has the y-axis as an axis of symmetry. </a:t>
                </a:r>
                <a:r>
                  <a:rPr lang="en-NZ" sz="2200" b="1" dirty="0" smtClean="0"/>
                  <a:t>Reflection</a:t>
                </a:r>
                <a:r>
                  <a:rPr lang="en-NZ" sz="2200" dirty="0" smtClean="0"/>
                  <a:t> is associated with even functions</a:t>
                </a:r>
                <a:endParaRPr lang="en-NZ" sz="22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40968"/>
                <a:ext cx="8856984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895" t="-1304" b="-3261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0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085184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y = tan(x)</a:t>
            </a:r>
          </a:p>
          <a:p>
            <a:r>
              <a:rPr lang="en-NZ" sz="2200" dirty="0"/>
              <a:t>Domain:</a:t>
            </a:r>
          </a:p>
          <a:p>
            <a:r>
              <a:rPr lang="en-NZ" sz="2200" dirty="0"/>
              <a:t>Range:</a:t>
            </a:r>
          </a:p>
          <a:p>
            <a:r>
              <a:rPr lang="en-NZ" sz="2200" dirty="0"/>
              <a:t>Period:</a:t>
            </a:r>
            <a:endParaRPr lang="en-NZ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8973" r="952" b="6540"/>
          <a:stretch/>
        </p:blipFill>
        <p:spPr bwMode="auto">
          <a:xfrm>
            <a:off x="0" y="0"/>
            <a:ext cx="8969422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5292080" y="0"/>
            <a:ext cx="72008" cy="47971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876256" y="0"/>
            <a:ext cx="72008" cy="47971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460432" y="0"/>
            <a:ext cx="72008" cy="47971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707904" y="0"/>
            <a:ext cx="72008" cy="47971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123728" y="10142"/>
            <a:ext cx="72008" cy="47971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9552" y="10142"/>
            <a:ext cx="72008" cy="47971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40423" y="5229200"/>
            <a:ext cx="3615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odd </a:t>
            </a:r>
            <a:r>
              <a:rPr lang="en-NZ" dirty="0" smtClean="0"/>
              <a:t>function. The graph has point symmetry (half turn rotational symmetry about the origin)</a:t>
            </a:r>
            <a:r>
              <a:rPr lang="en-NZ" b="1" dirty="0" smtClean="0"/>
              <a:t> 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495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42" t="23547" r="48152" b="22403"/>
          <a:stretch/>
        </p:blipFill>
        <p:spPr>
          <a:xfrm>
            <a:off x="0" y="-192885"/>
            <a:ext cx="7983648" cy="70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264" t="24428" r="10681" b="23544"/>
          <a:stretch/>
        </p:blipFill>
        <p:spPr>
          <a:xfrm>
            <a:off x="0" y="103032"/>
            <a:ext cx="7452320" cy="659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42" t="27245" r="48152" b="22755"/>
          <a:stretch/>
        </p:blipFill>
        <p:spPr>
          <a:xfrm>
            <a:off x="0" y="0"/>
            <a:ext cx="7051183" cy="68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561" t="27069" r="11114" b="22569"/>
          <a:stretch/>
        </p:blipFill>
        <p:spPr>
          <a:xfrm>
            <a:off x="96591" y="1"/>
            <a:ext cx="7051184" cy="69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88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764704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dirty="0" smtClean="0"/>
              <a:t>all in one go the equation this looks like</a:t>
            </a:r>
            <a:endParaRPr lang="en-NZ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1631189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000" b="1" dirty="0" smtClean="0"/>
              <a:t>y = </a:t>
            </a:r>
            <a:r>
              <a:rPr lang="en-NZ" sz="5000" b="1" dirty="0" err="1" smtClean="0"/>
              <a:t>Asin</a:t>
            </a:r>
            <a:r>
              <a:rPr lang="en-NZ" sz="5000" b="1" dirty="0" smtClean="0"/>
              <a:t>(</a:t>
            </a:r>
            <a:r>
              <a:rPr lang="en-NZ" sz="5000" b="1" dirty="0" err="1" smtClean="0"/>
              <a:t>Bx+c</a:t>
            </a:r>
            <a:r>
              <a:rPr lang="en-NZ" sz="5000" b="1" dirty="0" smtClean="0"/>
              <a:t>) + D</a:t>
            </a:r>
            <a:endParaRPr lang="en-NZ" sz="5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2101" y="3140968"/>
                <a:ext cx="4464496" cy="3556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000" dirty="0" smtClean="0"/>
                  <a:t>A   amplitude</a:t>
                </a:r>
              </a:p>
              <a:p>
                <a:endParaRPr lang="en-NZ" sz="3000" dirty="0"/>
              </a:p>
              <a:p>
                <a:r>
                  <a:rPr lang="en-NZ" sz="3000" dirty="0" smtClean="0"/>
                  <a:t>B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3000" i="1" smtClean="0"/>
                        </m:ctrlPr>
                      </m:fPr>
                      <m:num>
                        <m:r>
                          <a:rPr lang="en-NZ" sz="3000" b="0" i="1" smtClean="0"/>
                          <m:t>2</m:t>
                        </m:r>
                        <m:r>
                          <a:rPr lang="en-NZ" sz="3000" b="0" i="1" smtClean="0"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NZ" sz="3000" b="0" i="1" smtClean="0"/>
                          <m:t>𝑃𝑒𝑟𝑖𝑜𝑑</m:t>
                        </m:r>
                      </m:den>
                    </m:f>
                  </m:oMath>
                </a14:m>
                <a:endParaRPr lang="en-NZ" sz="3000" dirty="0" smtClean="0"/>
              </a:p>
              <a:p>
                <a:endParaRPr lang="en-NZ" sz="3000" dirty="0"/>
              </a:p>
              <a:p>
                <a:r>
                  <a:rPr lang="en-NZ" sz="3000" dirty="0" smtClean="0"/>
                  <a:t>C  horizontal translation</a:t>
                </a:r>
              </a:p>
              <a:p>
                <a:endParaRPr lang="en-NZ" sz="3000" dirty="0"/>
              </a:p>
              <a:p>
                <a:r>
                  <a:rPr lang="en-NZ" sz="3000" dirty="0" smtClean="0"/>
                  <a:t>D  vertical translation</a:t>
                </a:r>
                <a:endParaRPr lang="en-NZ" sz="3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1" y="3140968"/>
                <a:ext cx="4464496" cy="3556102"/>
              </a:xfrm>
              <a:prstGeom prst="rect">
                <a:avLst/>
              </a:prstGeom>
              <a:blipFill rotWithShape="1">
                <a:blip r:embed="rId2"/>
                <a:stretch>
                  <a:fillRect l="-3138" t="-2055" b="-359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80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783" t="40011" r="18530" b="33209"/>
          <a:stretch/>
        </p:blipFill>
        <p:spPr>
          <a:xfrm>
            <a:off x="179512" y="260648"/>
            <a:ext cx="3947531" cy="3396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105273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originally this was sin(x)</a:t>
            </a:r>
          </a:p>
          <a:p>
            <a:endParaRPr lang="en-NZ" dirty="0"/>
          </a:p>
          <a:p>
            <a:r>
              <a:rPr lang="en-NZ" dirty="0" smtClean="0"/>
              <a:t>what is it now?</a:t>
            </a:r>
          </a:p>
          <a:p>
            <a:endParaRPr lang="en-NZ" dirty="0"/>
          </a:p>
          <a:p>
            <a:r>
              <a:rPr lang="en-NZ" dirty="0" smtClean="0"/>
              <a:t>new period?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143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14" name="Group 10"/>
          <p:cNvGrpSpPr>
            <a:grpSpLocks/>
          </p:cNvGrpSpPr>
          <p:nvPr/>
        </p:nvGrpSpPr>
        <p:grpSpPr bwMode="auto">
          <a:xfrm>
            <a:off x="6096000" y="4343400"/>
            <a:ext cx="2438400" cy="762000"/>
            <a:chOff x="624" y="2400"/>
            <a:chExt cx="1536" cy="480"/>
          </a:xfrm>
        </p:grpSpPr>
        <p:sp>
          <p:nvSpPr>
            <p:cNvPr id="251915" name="AutoShape 11"/>
            <p:cNvSpPr>
              <a:spLocks noChangeArrowheads="1"/>
            </p:cNvSpPr>
            <p:nvPr/>
          </p:nvSpPr>
          <p:spPr bwMode="auto">
            <a:xfrm>
              <a:off x="624" y="2400"/>
              <a:ext cx="1536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graphicFrame>
          <p:nvGraphicFramePr>
            <p:cNvPr id="251916" name="Object 12"/>
            <p:cNvGraphicFramePr>
              <a:graphicFrameLocks noChangeAspect="1"/>
            </p:cNvGraphicFramePr>
            <p:nvPr/>
          </p:nvGraphicFramePr>
          <p:xfrm>
            <a:off x="624" y="2496"/>
            <a:ext cx="1344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2" name="Equation" r:id="rId3" imgW="761760" imgH="177480" progId="Equation.3">
                    <p:embed/>
                  </p:oleObj>
                </mc:Choice>
                <mc:Fallback>
                  <p:oleObj name="Equation" r:id="rId3" imgW="7617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496"/>
                          <a:ext cx="1344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1942" name="Group 38"/>
          <p:cNvGrpSpPr>
            <a:grpSpLocks/>
          </p:cNvGrpSpPr>
          <p:nvPr/>
        </p:nvGrpSpPr>
        <p:grpSpPr bwMode="auto">
          <a:xfrm>
            <a:off x="228600" y="1981200"/>
            <a:ext cx="5249863" cy="4724400"/>
            <a:chOff x="144" y="1248"/>
            <a:chExt cx="3307" cy="2976"/>
          </a:xfrm>
        </p:grpSpPr>
        <p:sp>
          <p:nvSpPr>
            <p:cNvPr id="251926" name="Rectangle 22"/>
            <p:cNvSpPr>
              <a:spLocks noChangeArrowheads="1"/>
            </p:cNvSpPr>
            <p:nvPr/>
          </p:nvSpPr>
          <p:spPr bwMode="auto">
            <a:xfrm>
              <a:off x="2640" y="1920"/>
              <a:ext cx="8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P</a:t>
              </a:r>
              <a:r>
                <a:rPr lang="en-US" altLang="en-US" sz="2400" b="1" i="1">
                  <a:latin typeface="Times New Roman" pitchFamily="18" charset="0"/>
                </a:rPr>
                <a:t> </a:t>
              </a:r>
              <a:r>
                <a:rPr lang="en-US" altLang="en-US" sz="2200" b="1">
                  <a:latin typeface="Times New Roman" pitchFamily="18" charset="0"/>
                </a:rPr>
                <a:t>(</a:t>
              </a:r>
              <a:r>
                <a:rPr lang="en-US" altLang="en-US" sz="2200" b="1" i="1">
                  <a:latin typeface="Times New Roman" pitchFamily="18" charset="0"/>
                </a:rPr>
                <a:t>x, y</a:t>
              </a:r>
              <a:r>
                <a:rPr lang="en-US" altLang="en-US" sz="2200" b="1">
                  <a:latin typeface="Times New Roman" pitchFamily="18" charset="0"/>
                </a:rPr>
                <a:t>)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1927" name="Line 23"/>
            <p:cNvSpPr>
              <a:spLocks noChangeShapeType="1"/>
            </p:cNvSpPr>
            <p:nvPr/>
          </p:nvSpPr>
          <p:spPr bwMode="auto">
            <a:xfrm>
              <a:off x="144" y="2880"/>
              <a:ext cx="3092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1928" name="Oval 24"/>
            <p:cNvSpPr>
              <a:spLocks noChangeArrowheads="1"/>
            </p:cNvSpPr>
            <p:nvPr/>
          </p:nvSpPr>
          <p:spPr bwMode="auto">
            <a:xfrm>
              <a:off x="355" y="1709"/>
              <a:ext cx="2571" cy="234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51929" name="Line 25"/>
            <p:cNvSpPr>
              <a:spLocks noChangeShapeType="1"/>
            </p:cNvSpPr>
            <p:nvPr/>
          </p:nvSpPr>
          <p:spPr bwMode="auto">
            <a:xfrm flipH="1" flipV="1">
              <a:off x="1644" y="1430"/>
              <a:ext cx="16" cy="27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1930" name="Rectangle 26"/>
            <p:cNvSpPr>
              <a:spLocks noChangeArrowheads="1"/>
            </p:cNvSpPr>
            <p:nvPr/>
          </p:nvSpPr>
          <p:spPr bwMode="auto">
            <a:xfrm>
              <a:off x="2988" y="2583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1931" name="Rectangle 27"/>
            <p:cNvSpPr>
              <a:spLocks noChangeArrowheads="1"/>
            </p:cNvSpPr>
            <p:nvPr/>
          </p:nvSpPr>
          <p:spPr bwMode="auto">
            <a:xfrm>
              <a:off x="1746" y="1248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1939" name="Rectangle 35"/>
            <p:cNvSpPr>
              <a:spLocks noChangeArrowheads="1"/>
            </p:cNvSpPr>
            <p:nvPr/>
          </p:nvSpPr>
          <p:spPr bwMode="auto">
            <a:xfrm>
              <a:off x="1344" y="2880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O</a:t>
              </a: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533400" y="1295400"/>
            <a:ext cx="8229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b="1">
                <a:latin typeface="Comic Sans MS" pitchFamily="66" charset="0"/>
              </a:rPr>
              <a:t>Let </a:t>
            </a:r>
            <a:r>
              <a:rPr lang="en-US" altLang="en-US" sz="2600" b="1" i="1">
                <a:latin typeface="Times New Roman" pitchFamily="18" charset="0"/>
              </a:rPr>
              <a:t>P</a:t>
            </a:r>
            <a:r>
              <a:rPr lang="en-US" altLang="en-US" sz="2400" b="1">
                <a:latin typeface="Comic Sans MS" pitchFamily="66" charset="0"/>
              </a:rPr>
              <a:t> be a point with coordinates </a:t>
            </a:r>
            <a:r>
              <a:rPr lang="en-US" altLang="en-US" sz="2600" b="1">
                <a:latin typeface="Times New Roman" pitchFamily="18" charset="0"/>
              </a:rPr>
              <a:t>(</a:t>
            </a:r>
            <a:r>
              <a:rPr lang="en-US" altLang="en-US" sz="2600" b="1" i="1">
                <a:latin typeface="Times New Roman" pitchFamily="18" charset="0"/>
              </a:rPr>
              <a:t>x</a:t>
            </a:r>
            <a:r>
              <a:rPr lang="en-US" altLang="en-US" sz="2600" b="1">
                <a:latin typeface="Times New Roman" pitchFamily="18" charset="0"/>
              </a:rPr>
              <a:t>,</a:t>
            </a:r>
            <a:r>
              <a:rPr lang="en-US" altLang="en-US" sz="2600" b="1" i="1">
                <a:latin typeface="Times New Roman" pitchFamily="18" charset="0"/>
              </a:rPr>
              <a:t> y</a:t>
            </a:r>
            <a:r>
              <a:rPr lang="en-US" altLang="en-US" sz="2600" b="1">
                <a:latin typeface="Times New Roman" pitchFamily="18" charset="0"/>
              </a:rPr>
              <a:t>)</a:t>
            </a:r>
            <a:r>
              <a:rPr lang="en-US" altLang="en-US" sz="2400" b="1">
                <a:latin typeface="Comic Sans MS" pitchFamily="66" charset="0"/>
              </a:rPr>
              <a:t> on the circle with centre at the origin and radius </a:t>
            </a:r>
            <a:r>
              <a:rPr lang="en-US" altLang="en-US" sz="2600" b="1">
                <a:latin typeface="Times New Roman" pitchFamily="18" charset="0"/>
              </a:rPr>
              <a:t>1</a:t>
            </a:r>
            <a:r>
              <a:rPr lang="en-US" altLang="en-US" sz="2400" b="1">
                <a:latin typeface="Comic Sans MS" pitchFamily="66" charset="0"/>
              </a:rPr>
              <a:t>.</a:t>
            </a:r>
          </a:p>
        </p:txBody>
      </p:sp>
      <p:grpSp>
        <p:nvGrpSpPr>
          <p:cNvPr id="251910" name="Group 6"/>
          <p:cNvGrpSpPr>
            <a:grpSpLocks/>
          </p:cNvGrpSpPr>
          <p:nvPr/>
        </p:nvGrpSpPr>
        <p:grpSpPr bwMode="auto">
          <a:xfrm>
            <a:off x="5867400" y="3581400"/>
            <a:ext cx="2133600" cy="557213"/>
            <a:chOff x="528" y="3478"/>
            <a:chExt cx="1248" cy="303"/>
          </a:xfrm>
        </p:grpSpPr>
        <p:sp>
          <p:nvSpPr>
            <p:cNvPr id="251911" name="Rectangle 7"/>
            <p:cNvSpPr>
              <a:spLocks noChangeArrowheads="1"/>
            </p:cNvSpPr>
            <p:nvPr/>
          </p:nvSpPr>
          <p:spPr bwMode="auto">
            <a:xfrm>
              <a:off x="528" y="3478"/>
              <a:ext cx="816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Then,</a:t>
              </a:r>
            </a:p>
          </p:txBody>
        </p:sp>
        <p:graphicFrame>
          <p:nvGraphicFramePr>
            <p:cNvPr id="251912" name="Object 8"/>
            <p:cNvGraphicFramePr>
              <a:graphicFrameLocks noChangeAspect="1"/>
            </p:cNvGraphicFramePr>
            <p:nvPr/>
          </p:nvGraphicFramePr>
          <p:xfrm>
            <a:off x="1200" y="3517"/>
            <a:ext cx="57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name="Equation" r:id="rId5" imgW="393480" imgH="177480" progId="Equation.3">
                    <p:embed/>
                  </p:oleObj>
                </mc:Choice>
                <mc:Fallback>
                  <p:oleObj name="Equation" r:id="rId5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517"/>
                          <a:ext cx="57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1913" name="Object 9"/>
          <p:cNvGraphicFramePr>
            <a:graphicFrameLocks noChangeAspect="1"/>
          </p:cNvGraphicFramePr>
          <p:nvPr/>
        </p:nvGraphicFramePr>
        <p:xfrm>
          <a:off x="8001000" y="3505200"/>
          <a:ext cx="355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7" imgW="152280" imgH="342720" progId="Equation.3">
                  <p:embed/>
                </p:oleObj>
              </mc:Choice>
              <mc:Fallback>
                <p:oleObj name="Equation" r:id="rId7" imgW="152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505200"/>
                        <a:ext cx="3556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7" name="Line 13"/>
          <p:cNvSpPr>
            <a:spLocks noChangeShapeType="1"/>
          </p:cNvSpPr>
          <p:nvPr/>
        </p:nvSpPr>
        <p:spPr bwMode="auto">
          <a:xfrm flipV="1">
            <a:off x="2667000" y="3505200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51918" name="Group 14"/>
          <p:cNvGrpSpPr>
            <a:grpSpLocks/>
          </p:cNvGrpSpPr>
          <p:nvPr/>
        </p:nvGrpSpPr>
        <p:grpSpPr bwMode="auto">
          <a:xfrm>
            <a:off x="2871788" y="4138613"/>
            <a:ext cx="506412" cy="661987"/>
            <a:chOff x="4354" y="2414"/>
            <a:chExt cx="319" cy="417"/>
          </a:xfrm>
        </p:grpSpPr>
        <p:graphicFrame>
          <p:nvGraphicFramePr>
            <p:cNvPr id="251919" name="Object 15"/>
            <p:cNvGraphicFramePr>
              <a:graphicFrameLocks noChangeAspect="1"/>
            </p:cNvGraphicFramePr>
            <p:nvPr/>
          </p:nvGraphicFramePr>
          <p:xfrm>
            <a:off x="4445" y="2448"/>
            <a:ext cx="224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5" name="Equation" r:id="rId9" imgW="177480" imgH="203040" progId="Equation.3">
                    <p:embed/>
                  </p:oleObj>
                </mc:Choice>
                <mc:Fallback>
                  <p:oleObj name="Equation" r:id="rId9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" y="2448"/>
                          <a:ext cx="224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1920" name="Arc 16"/>
            <p:cNvSpPr>
              <a:spLocks/>
            </p:cNvSpPr>
            <p:nvPr/>
          </p:nvSpPr>
          <p:spPr bwMode="auto">
            <a:xfrm rot="24177781">
              <a:off x="4354" y="2414"/>
              <a:ext cx="319" cy="417"/>
            </a:xfrm>
            <a:custGeom>
              <a:avLst/>
              <a:gdLst>
                <a:gd name="G0" fmla="+- 0 0 0"/>
                <a:gd name="G1" fmla="+- 20914 0 0"/>
                <a:gd name="G2" fmla="+- 21600 0 0"/>
                <a:gd name="T0" fmla="*/ 5402 w 15747"/>
                <a:gd name="T1" fmla="*/ 0 h 20914"/>
                <a:gd name="T2" fmla="*/ 15747 w 15747"/>
                <a:gd name="T3" fmla="*/ 6129 h 20914"/>
                <a:gd name="T4" fmla="*/ 0 w 15747"/>
                <a:gd name="T5" fmla="*/ 20914 h 20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47" h="20914" fill="none" extrusionOk="0">
                  <a:moveTo>
                    <a:pt x="5401" y="0"/>
                  </a:moveTo>
                  <a:cubicBezTo>
                    <a:pt x="9360" y="1022"/>
                    <a:pt x="12948" y="3148"/>
                    <a:pt x="15746" y="6129"/>
                  </a:cubicBezTo>
                </a:path>
                <a:path w="15747" h="20914" stroke="0" extrusionOk="0">
                  <a:moveTo>
                    <a:pt x="5401" y="0"/>
                  </a:moveTo>
                  <a:cubicBezTo>
                    <a:pt x="9360" y="1022"/>
                    <a:pt x="12948" y="3148"/>
                    <a:pt x="15746" y="6129"/>
                  </a:cubicBezTo>
                  <a:lnTo>
                    <a:pt x="0" y="20914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51922" name="Rectangle 18"/>
          <p:cNvSpPr>
            <a:spLocks noChangeArrowheads="1"/>
          </p:cNvSpPr>
          <p:nvPr/>
        </p:nvSpPr>
        <p:spPr bwMode="auto">
          <a:xfrm>
            <a:off x="4038600" y="3810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200" b="1" i="1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altLang="en-US" sz="2400" b="1">
                <a:latin typeface="Comic Sans MS" pitchFamily="66" charset="0"/>
              </a:rPr>
              <a:t> </a:t>
            </a:r>
            <a:endParaRPr lang="en-US" altLang="en-U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1923" name="Line 19"/>
          <p:cNvSpPr>
            <a:spLocks noChangeShapeType="1"/>
          </p:cNvSpPr>
          <p:nvPr/>
        </p:nvSpPr>
        <p:spPr bwMode="auto">
          <a:xfrm flipV="1">
            <a:off x="4267200" y="3505200"/>
            <a:ext cx="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aphicFrame>
        <p:nvGraphicFramePr>
          <p:cNvPr id="251932" name="Object 28"/>
          <p:cNvGraphicFramePr>
            <a:graphicFrameLocks noChangeAspect="1"/>
          </p:cNvGraphicFramePr>
          <p:nvPr/>
        </p:nvGraphicFramePr>
        <p:xfrm>
          <a:off x="3429000" y="3581400"/>
          <a:ext cx="2365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11" imgW="101520" imgH="139680" progId="Equation.3">
                  <p:embed/>
                </p:oleObj>
              </mc:Choice>
              <mc:Fallback>
                <p:oleObj name="Equation" r:id="rId11" imgW="1015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81400"/>
                        <a:ext cx="2365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1937" name="Group 33"/>
          <p:cNvGrpSpPr>
            <a:grpSpLocks/>
          </p:cNvGrpSpPr>
          <p:nvPr/>
        </p:nvGrpSpPr>
        <p:grpSpPr bwMode="auto">
          <a:xfrm>
            <a:off x="5029200" y="2286000"/>
            <a:ext cx="3276600" cy="533400"/>
            <a:chOff x="3168" y="1440"/>
            <a:chExt cx="2064" cy="336"/>
          </a:xfrm>
        </p:grpSpPr>
        <p:sp>
          <p:nvSpPr>
            <p:cNvPr id="251934" name="Rectangle 30"/>
            <p:cNvSpPr>
              <a:spLocks noChangeArrowheads="1"/>
            </p:cNvSpPr>
            <p:nvPr/>
          </p:nvSpPr>
          <p:spPr bwMode="auto">
            <a:xfrm>
              <a:off x="3168" y="1488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Let angle PON be </a:t>
              </a:r>
            </a:p>
          </p:txBody>
        </p:sp>
        <p:graphicFrame>
          <p:nvGraphicFramePr>
            <p:cNvPr id="251935" name="Object 31"/>
            <p:cNvGraphicFramePr>
              <a:graphicFrameLocks noChangeAspect="1"/>
            </p:cNvGraphicFramePr>
            <p:nvPr/>
          </p:nvGraphicFramePr>
          <p:xfrm>
            <a:off x="4944" y="1440"/>
            <a:ext cx="288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7" name="Equation" r:id="rId13" imgW="177480" imgH="203040" progId="Equation.3">
                    <p:embed/>
                  </p:oleObj>
                </mc:Choice>
                <mc:Fallback>
                  <p:oleObj name="Equation" r:id="rId13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440"/>
                          <a:ext cx="288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1945" name="Group 41"/>
          <p:cNvGrpSpPr>
            <a:grpSpLocks/>
          </p:cNvGrpSpPr>
          <p:nvPr/>
        </p:nvGrpSpPr>
        <p:grpSpPr bwMode="auto">
          <a:xfrm>
            <a:off x="4038600" y="4419600"/>
            <a:ext cx="457200" cy="579438"/>
            <a:chOff x="2544" y="2784"/>
            <a:chExt cx="288" cy="365"/>
          </a:xfrm>
        </p:grpSpPr>
        <p:sp>
          <p:nvSpPr>
            <p:cNvPr id="251941" name="Rectangle 37"/>
            <p:cNvSpPr>
              <a:spLocks noChangeArrowheads="1"/>
            </p:cNvSpPr>
            <p:nvPr/>
          </p:nvSpPr>
          <p:spPr bwMode="auto">
            <a:xfrm>
              <a:off x="2544" y="2880"/>
              <a:ext cx="2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51943" name="Line 39"/>
            <p:cNvSpPr>
              <a:spLocks noChangeShapeType="1"/>
            </p:cNvSpPr>
            <p:nvPr/>
          </p:nvSpPr>
          <p:spPr bwMode="auto">
            <a:xfrm flipV="1">
              <a:off x="2592" y="2784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1944" name="Line 40"/>
            <p:cNvSpPr>
              <a:spLocks noChangeShapeType="1"/>
            </p:cNvSpPr>
            <p:nvPr/>
          </p:nvSpPr>
          <p:spPr bwMode="auto">
            <a:xfrm flipV="1">
              <a:off x="2592" y="2784"/>
              <a:ext cx="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4685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/>
      <p:bldP spid="251917" grpId="0" animBg="1"/>
      <p:bldP spid="251922" grpId="0"/>
      <p:bldP spid="2519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42667" r="37083" b="28666"/>
          <a:stretch/>
        </p:blipFill>
        <p:spPr bwMode="auto">
          <a:xfrm>
            <a:off x="179512" y="908720"/>
            <a:ext cx="886309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6336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y = sin(5x)</a:t>
            </a: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7524328" y="4797152"/>
            <a:ext cx="151828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89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25058" r="9048" b="21270"/>
          <a:stretch/>
        </p:blipFill>
        <p:spPr bwMode="auto">
          <a:xfrm>
            <a:off x="-1" y="548680"/>
            <a:ext cx="902939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4328" y="56049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y = 5sin(x)</a:t>
            </a: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7452320" y="5373216"/>
            <a:ext cx="14401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2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33355" r="32190" b="23809"/>
          <a:stretch/>
        </p:blipFill>
        <p:spPr bwMode="auto">
          <a:xfrm>
            <a:off x="0" y="404664"/>
            <a:ext cx="8964488" cy="367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5733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y = 2cos(2x)</a:t>
            </a: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6516216" y="5589240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44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20148" r="35905" b="26180"/>
          <a:stretch/>
        </p:blipFill>
        <p:spPr bwMode="auto">
          <a:xfrm>
            <a:off x="0" y="11945"/>
            <a:ext cx="8892480" cy="55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y = 2cos(x) + 3</a:t>
            </a: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5580112" y="6021288"/>
            <a:ext cx="201622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88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5" t="28445" r="5715" b="30582"/>
          <a:stretch/>
        </p:blipFill>
        <p:spPr bwMode="auto">
          <a:xfrm>
            <a:off x="395536" y="332656"/>
            <a:ext cx="7039429" cy="351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53732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y = 2sin(0.5x)</a:t>
            </a: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6732240" y="5157192"/>
            <a:ext cx="18002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27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5" t="21164" r="18096" b="50222"/>
          <a:stretch/>
        </p:blipFill>
        <p:spPr bwMode="auto">
          <a:xfrm>
            <a:off x="179512" y="-1"/>
            <a:ext cx="7286172" cy="245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5" t="49355" r="18096" b="7047"/>
          <a:stretch/>
        </p:blipFill>
        <p:spPr bwMode="auto">
          <a:xfrm>
            <a:off x="331912" y="2852936"/>
            <a:ext cx="7286172" cy="373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452914"/>
            <a:ext cx="8316416" cy="440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69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921" name="Group 89"/>
          <p:cNvGrpSpPr>
            <a:grpSpLocks/>
          </p:cNvGrpSpPr>
          <p:nvPr/>
        </p:nvGrpSpPr>
        <p:grpSpPr bwMode="auto">
          <a:xfrm>
            <a:off x="5105400" y="2435225"/>
            <a:ext cx="3733800" cy="2660650"/>
            <a:chOff x="3216" y="1518"/>
            <a:chExt cx="2352" cy="1676"/>
          </a:xfrm>
        </p:grpSpPr>
        <p:pic>
          <p:nvPicPr>
            <p:cNvPr id="248866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536"/>
              <a:ext cx="2172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8872" name="Line 40"/>
            <p:cNvSpPr>
              <a:spLocks noChangeShapeType="1"/>
            </p:cNvSpPr>
            <p:nvPr/>
          </p:nvSpPr>
          <p:spPr bwMode="auto">
            <a:xfrm flipV="1">
              <a:off x="3456" y="1614"/>
              <a:ext cx="0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8873" name="Line 41"/>
            <p:cNvSpPr>
              <a:spLocks noChangeShapeType="1"/>
            </p:cNvSpPr>
            <p:nvPr/>
          </p:nvSpPr>
          <p:spPr bwMode="auto">
            <a:xfrm>
              <a:off x="3408" y="2862"/>
              <a:ext cx="2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48874" name="Object 42"/>
            <p:cNvGraphicFramePr>
              <a:graphicFrameLocks noChangeAspect="1"/>
            </p:cNvGraphicFramePr>
            <p:nvPr/>
          </p:nvGraphicFramePr>
          <p:xfrm>
            <a:off x="5288" y="2870"/>
            <a:ext cx="28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8" name="Equation" r:id="rId4" imgW="177480" imgH="203040" progId="Equation.3">
                    <p:embed/>
                  </p:oleObj>
                </mc:Choice>
                <mc:Fallback>
                  <p:oleObj name="Equation" r:id="rId4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" y="2870"/>
                          <a:ext cx="280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8875" name="Rectangle 43"/>
            <p:cNvSpPr>
              <a:spLocks noChangeArrowheads="1"/>
            </p:cNvSpPr>
            <p:nvPr/>
          </p:nvSpPr>
          <p:spPr bwMode="auto">
            <a:xfrm>
              <a:off x="3516" y="1518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 i="1">
                  <a:latin typeface="Times New Roman" pitchFamily="18" charset="0"/>
                </a:rPr>
                <a:t>y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48876" name="Rectangle 44"/>
            <p:cNvSpPr>
              <a:spLocks noChangeArrowheads="1"/>
            </p:cNvSpPr>
            <p:nvPr/>
          </p:nvSpPr>
          <p:spPr bwMode="auto">
            <a:xfrm>
              <a:off x="3216" y="1614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1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48877" name="Line 45"/>
            <p:cNvSpPr>
              <a:spLocks noChangeShapeType="1"/>
            </p:cNvSpPr>
            <p:nvPr/>
          </p:nvSpPr>
          <p:spPr bwMode="auto">
            <a:xfrm>
              <a:off x="3408" y="175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8878" name="Rectangle 46"/>
            <p:cNvSpPr>
              <a:spLocks noChangeArrowheads="1"/>
            </p:cNvSpPr>
            <p:nvPr/>
          </p:nvSpPr>
          <p:spPr bwMode="auto">
            <a:xfrm>
              <a:off x="3744" y="286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20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48879" name="Rectangle 47"/>
            <p:cNvSpPr>
              <a:spLocks noChangeArrowheads="1"/>
            </p:cNvSpPr>
            <p:nvPr/>
          </p:nvSpPr>
          <p:spPr bwMode="auto">
            <a:xfrm>
              <a:off x="4128" y="286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40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48880" name="Rectangle 48"/>
            <p:cNvSpPr>
              <a:spLocks noChangeArrowheads="1"/>
            </p:cNvSpPr>
            <p:nvPr/>
          </p:nvSpPr>
          <p:spPr bwMode="auto">
            <a:xfrm>
              <a:off x="4592" y="286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60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48881" name="Rectangle 49"/>
            <p:cNvSpPr>
              <a:spLocks noChangeArrowheads="1"/>
            </p:cNvSpPr>
            <p:nvPr/>
          </p:nvSpPr>
          <p:spPr bwMode="auto">
            <a:xfrm>
              <a:off x="5036" y="286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80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48870" name="Line 38"/>
          <p:cNvSpPr>
            <a:spLocks noChangeShapeType="1"/>
          </p:cNvSpPr>
          <p:nvPr/>
        </p:nvSpPr>
        <p:spPr bwMode="auto">
          <a:xfrm flipH="1" flipV="1">
            <a:off x="6172200" y="395922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48887" name="Group 55"/>
          <p:cNvGrpSpPr>
            <a:grpSpLocks/>
          </p:cNvGrpSpPr>
          <p:nvPr/>
        </p:nvGrpSpPr>
        <p:grpSpPr bwMode="auto">
          <a:xfrm>
            <a:off x="304800" y="2286000"/>
            <a:ext cx="5008563" cy="4343400"/>
            <a:chOff x="192" y="1440"/>
            <a:chExt cx="3155" cy="2736"/>
          </a:xfrm>
        </p:grpSpPr>
        <p:sp>
          <p:nvSpPr>
            <p:cNvPr id="248888" name="Line 56"/>
            <p:cNvSpPr>
              <a:spLocks noChangeShapeType="1"/>
            </p:cNvSpPr>
            <p:nvPr/>
          </p:nvSpPr>
          <p:spPr bwMode="auto">
            <a:xfrm flipV="1">
              <a:off x="192" y="2880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8889" name="Line 57"/>
            <p:cNvSpPr>
              <a:spLocks noChangeShapeType="1"/>
            </p:cNvSpPr>
            <p:nvPr/>
          </p:nvSpPr>
          <p:spPr bwMode="auto">
            <a:xfrm flipH="1" flipV="1">
              <a:off x="1584" y="1584"/>
              <a:ext cx="28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8890" name="Rectangle 58"/>
            <p:cNvSpPr>
              <a:spLocks noChangeArrowheads="1"/>
            </p:cNvSpPr>
            <p:nvPr/>
          </p:nvSpPr>
          <p:spPr bwMode="auto">
            <a:xfrm>
              <a:off x="2976" y="2832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48891" name="Rectangle 59"/>
            <p:cNvSpPr>
              <a:spLocks noChangeArrowheads="1"/>
            </p:cNvSpPr>
            <p:nvPr/>
          </p:nvSpPr>
          <p:spPr bwMode="auto">
            <a:xfrm>
              <a:off x="1680" y="144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48892" name="Oval 60"/>
            <p:cNvSpPr>
              <a:spLocks noChangeArrowheads="1"/>
            </p:cNvSpPr>
            <p:nvPr/>
          </p:nvSpPr>
          <p:spPr bwMode="auto">
            <a:xfrm>
              <a:off x="307" y="1728"/>
              <a:ext cx="2525" cy="23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48911" name="Line 79"/>
          <p:cNvSpPr>
            <a:spLocks noChangeShapeType="1"/>
          </p:cNvSpPr>
          <p:nvPr/>
        </p:nvSpPr>
        <p:spPr bwMode="auto">
          <a:xfrm flipV="1">
            <a:off x="2590800" y="3962400"/>
            <a:ext cx="175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48912" name="Group 80"/>
          <p:cNvGrpSpPr>
            <a:grpSpLocks/>
          </p:cNvGrpSpPr>
          <p:nvPr/>
        </p:nvGrpSpPr>
        <p:grpSpPr bwMode="auto">
          <a:xfrm>
            <a:off x="3352800" y="4191000"/>
            <a:ext cx="488950" cy="723900"/>
            <a:chOff x="2112" y="2640"/>
            <a:chExt cx="308" cy="456"/>
          </a:xfrm>
        </p:grpSpPr>
        <p:graphicFrame>
          <p:nvGraphicFramePr>
            <p:cNvPr id="248913" name="Object 81"/>
            <p:cNvGraphicFramePr>
              <a:graphicFrameLocks noChangeAspect="1"/>
            </p:cNvGraphicFramePr>
            <p:nvPr/>
          </p:nvGraphicFramePr>
          <p:xfrm>
            <a:off x="2112" y="2640"/>
            <a:ext cx="28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9" name="Equation" r:id="rId6" imgW="228600" imgH="203040" progId="Equation.3">
                    <p:embed/>
                  </p:oleObj>
                </mc:Choice>
                <mc:Fallback>
                  <p:oleObj name="Equation" r:id="rId6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640"/>
                          <a:ext cx="28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8914" name="Arc 82"/>
            <p:cNvSpPr>
              <a:spLocks/>
            </p:cNvSpPr>
            <p:nvPr/>
          </p:nvSpPr>
          <p:spPr bwMode="auto">
            <a:xfrm rot="24177781">
              <a:off x="2133" y="2666"/>
              <a:ext cx="287" cy="430"/>
            </a:xfrm>
            <a:custGeom>
              <a:avLst/>
              <a:gdLst>
                <a:gd name="G0" fmla="+- 0 0 0"/>
                <a:gd name="G1" fmla="+- 21580 0 0"/>
                <a:gd name="G2" fmla="+- 21600 0 0"/>
                <a:gd name="T0" fmla="*/ 918 w 14168"/>
                <a:gd name="T1" fmla="*/ 0 h 21580"/>
                <a:gd name="T2" fmla="*/ 14168 w 14168"/>
                <a:gd name="T3" fmla="*/ 5276 h 21580"/>
                <a:gd name="T4" fmla="*/ 0 w 14168"/>
                <a:gd name="T5" fmla="*/ 21580 h 2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68" h="21580" fill="none" extrusionOk="0">
                  <a:moveTo>
                    <a:pt x="918" y="-1"/>
                  </a:moveTo>
                  <a:cubicBezTo>
                    <a:pt x="5804" y="207"/>
                    <a:pt x="10476" y="2067"/>
                    <a:pt x="14168" y="5275"/>
                  </a:cubicBezTo>
                </a:path>
                <a:path w="14168" h="21580" stroke="0" extrusionOk="0">
                  <a:moveTo>
                    <a:pt x="918" y="-1"/>
                  </a:moveTo>
                  <a:cubicBezTo>
                    <a:pt x="5804" y="207"/>
                    <a:pt x="10476" y="2067"/>
                    <a:pt x="14168" y="5275"/>
                  </a:cubicBezTo>
                  <a:lnTo>
                    <a:pt x="0" y="2158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48915" name="Rectangle 83"/>
          <p:cNvSpPr>
            <a:spLocks noChangeArrowheads="1"/>
          </p:cNvSpPr>
          <p:nvPr/>
        </p:nvSpPr>
        <p:spPr bwMode="auto">
          <a:xfrm>
            <a:off x="4419600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200" b="1" i="1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altLang="en-US" sz="2400" b="1">
                <a:latin typeface="Comic Sans MS" pitchFamily="66" charset="0"/>
              </a:rPr>
              <a:t> </a:t>
            </a:r>
            <a:endParaRPr lang="en-US" altLang="en-U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8916" name="Line 84"/>
          <p:cNvSpPr>
            <a:spLocks noChangeShapeType="1"/>
          </p:cNvSpPr>
          <p:nvPr/>
        </p:nvSpPr>
        <p:spPr bwMode="auto">
          <a:xfrm flipH="1" flipV="1">
            <a:off x="4343400" y="39624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48917" name="Group 85"/>
          <p:cNvGrpSpPr>
            <a:grpSpLocks/>
          </p:cNvGrpSpPr>
          <p:nvPr/>
        </p:nvGrpSpPr>
        <p:grpSpPr bwMode="auto">
          <a:xfrm>
            <a:off x="685800" y="1676400"/>
            <a:ext cx="1981200" cy="533400"/>
            <a:chOff x="432" y="1056"/>
            <a:chExt cx="1248" cy="336"/>
          </a:xfrm>
        </p:grpSpPr>
        <p:sp>
          <p:nvSpPr>
            <p:cNvPr id="248918" name="Rectangle 86"/>
            <p:cNvSpPr>
              <a:spLocks noChangeArrowheads="1"/>
            </p:cNvSpPr>
            <p:nvPr/>
          </p:nvSpPr>
          <p:spPr bwMode="auto">
            <a:xfrm>
              <a:off x="432" y="11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e.g.</a:t>
              </a:r>
            </a:p>
          </p:txBody>
        </p:sp>
        <p:graphicFrame>
          <p:nvGraphicFramePr>
            <p:cNvPr id="248919" name="Object 87"/>
            <p:cNvGraphicFramePr>
              <a:graphicFrameLocks noChangeAspect="1"/>
            </p:cNvGraphicFramePr>
            <p:nvPr/>
          </p:nvGraphicFramePr>
          <p:xfrm>
            <a:off x="980" y="1056"/>
            <a:ext cx="70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0" name="Equation" r:id="rId8" imgW="431640" imgH="203040" progId="Equation.3">
                    <p:embed/>
                  </p:oleObj>
                </mc:Choice>
                <mc:Fallback>
                  <p:oleObj name="Equation" r:id="rId8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0" y="1056"/>
                          <a:ext cx="700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8920" name="Object 88"/>
          <p:cNvGraphicFramePr>
            <a:graphicFrameLocks noChangeAspect="1"/>
          </p:cNvGraphicFramePr>
          <p:nvPr/>
        </p:nvGraphicFramePr>
        <p:xfrm>
          <a:off x="6469063" y="1905000"/>
          <a:ext cx="1387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0" imgW="495000" imgH="177480" progId="Equation.3">
                  <p:embed/>
                </p:oleObj>
              </mc:Choice>
              <mc:Fallback>
                <p:oleObj name="Equation" r:id="rId10" imgW="495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3" y="1905000"/>
                        <a:ext cx="13874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70" grpId="0" animBg="1"/>
      <p:bldP spid="248911" grpId="0" animBg="1"/>
      <p:bldP spid="248915" grpId="0"/>
      <p:bldP spid="2489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014" name="Group 38"/>
          <p:cNvGrpSpPr>
            <a:grpSpLocks/>
          </p:cNvGrpSpPr>
          <p:nvPr/>
        </p:nvGrpSpPr>
        <p:grpSpPr bwMode="auto">
          <a:xfrm>
            <a:off x="5105400" y="2438400"/>
            <a:ext cx="3733800" cy="2660650"/>
            <a:chOff x="3216" y="1536"/>
            <a:chExt cx="2352" cy="1676"/>
          </a:xfrm>
        </p:grpSpPr>
        <p:pic>
          <p:nvPicPr>
            <p:cNvPr id="25498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554"/>
              <a:ext cx="2172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4984" name="Line 8"/>
            <p:cNvSpPr>
              <a:spLocks noChangeShapeType="1"/>
            </p:cNvSpPr>
            <p:nvPr/>
          </p:nvSpPr>
          <p:spPr bwMode="auto">
            <a:xfrm flipV="1">
              <a:off x="3456" y="1632"/>
              <a:ext cx="0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4985" name="Line 9"/>
            <p:cNvSpPr>
              <a:spLocks noChangeShapeType="1"/>
            </p:cNvSpPr>
            <p:nvPr/>
          </p:nvSpPr>
          <p:spPr bwMode="auto">
            <a:xfrm>
              <a:off x="3408" y="2880"/>
              <a:ext cx="2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54986" name="Object 10"/>
            <p:cNvGraphicFramePr>
              <a:graphicFrameLocks noChangeAspect="1"/>
            </p:cNvGraphicFramePr>
            <p:nvPr/>
          </p:nvGraphicFramePr>
          <p:xfrm>
            <a:off x="5288" y="2888"/>
            <a:ext cx="28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Equation" r:id="rId4" imgW="177480" imgH="203040" progId="Equation.3">
                    <p:embed/>
                  </p:oleObj>
                </mc:Choice>
                <mc:Fallback>
                  <p:oleObj name="Equation" r:id="rId4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" y="2888"/>
                          <a:ext cx="280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4987" name="Rectangle 11"/>
            <p:cNvSpPr>
              <a:spLocks noChangeArrowheads="1"/>
            </p:cNvSpPr>
            <p:nvPr/>
          </p:nvSpPr>
          <p:spPr bwMode="auto">
            <a:xfrm>
              <a:off x="3516" y="1536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 i="1">
                  <a:latin typeface="Times New Roman" pitchFamily="18" charset="0"/>
                </a:rPr>
                <a:t>y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4988" name="Rectangle 12"/>
            <p:cNvSpPr>
              <a:spLocks noChangeArrowheads="1"/>
            </p:cNvSpPr>
            <p:nvPr/>
          </p:nvSpPr>
          <p:spPr bwMode="auto">
            <a:xfrm>
              <a:off x="3216" y="163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1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4989" name="Line 13"/>
            <p:cNvSpPr>
              <a:spLocks noChangeShapeType="1"/>
            </p:cNvSpPr>
            <p:nvPr/>
          </p:nvSpPr>
          <p:spPr bwMode="auto">
            <a:xfrm>
              <a:off x="3408" y="17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4990" name="Rectangle 14"/>
            <p:cNvSpPr>
              <a:spLocks noChangeArrowheads="1"/>
            </p:cNvSpPr>
            <p:nvPr/>
          </p:nvSpPr>
          <p:spPr bwMode="auto">
            <a:xfrm>
              <a:off x="3744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20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4991" name="Rectangle 15"/>
            <p:cNvSpPr>
              <a:spLocks noChangeArrowheads="1"/>
            </p:cNvSpPr>
            <p:nvPr/>
          </p:nvSpPr>
          <p:spPr bwMode="auto">
            <a:xfrm>
              <a:off x="4128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40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4992" name="Rectangle 16"/>
            <p:cNvSpPr>
              <a:spLocks noChangeArrowheads="1"/>
            </p:cNvSpPr>
            <p:nvPr/>
          </p:nvSpPr>
          <p:spPr bwMode="auto">
            <a:xfrm>
              <a:off x="4592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60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4993" name="Rectangle 17"/>
            <p:cNvSpPr>
              <a:spLocks noChangeArrowheads="1"/>
            </p:cNvSpPr>
            <p:nvPr/>
          </p:nvSpPr>
          <p:spPr bwMode="auto">
            <a:xfrm>
              <a:off x="5036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80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4999" name="Group 23"/>
          <p:cNvGrpSpPr>
            <a:grpSpLocks/>
          </p:cNvGrpSpPr>
          <p:nvPr/>
        </p:nvGrpSpPr>
        <p:grpSpPr bwMode="auto">
          <a:xfrm>
            <a:off x="304800" y="2286000"/>
            <a:ext cx="5008563" cy="4343400"/>
            <a:chOff x="192" y="1440"/>
            <a:chExt cx="3155" cy="2736"/>
          </a:xfrm>
        </p:grpSpPr>
        <p:sp>
          <p:nvSpPr>
            <p:cNvPr id="255000" name="Line 24"/>
            <p:cNvSpPr>
              <a:spLocks noChangeShapeType="1"/>
            </p:cNvSpPr>
            <p:nvPr/>
          </p:nvSpPr>
          <p:spPr bwMode="auto">
            <a:xfrm flipV="1">
              <a:off x="192" y="2880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5001" name="Line 25"/>
            <p:cNvSpPr>
              <a:spLocks noChangeShapeType="1"/>
            </p:cNvSpPr>
            <p:nvPr/>
          </p:nvSpPr>
          <p:spPr bwMode="auto">
            <a:xfrm flipH="1" flipV="1">
              <a:off x="1584" y="1584"/>
              <a:ext cx="28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5002" name="Rectangle 26"/>
            <p:cNvSpPr>
              <a:spLocks noChangeArrowheads="1"/>
            </p:cNvSpPr>
            <p:nvPr/>
          </p:nvSpPr>
          <p:spPr bwMode="auto">
            <a:xfrm>
              <a:off x="2976" y="2832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5003" name="Rectangle 27"/>
            <p:cNvSpPr>
              <a:spLocks noChangeArrowheads="1"/>
            </p:cNvSpPr>
            <p:nvPr/>
          </p:nvSpPr>
          <p:spPr bwMode="auto">
            <a:xfrm>
              <a:off x="1680" y="144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5004" name="Oval 28"/>
            <p:cNvSpPr>
              <a:spLocks noChangeArrowheads="1"/>
            </p:cNvSpPr>
            <p:nvPr/>
          </p:nvSpPr>
          <p:spPr bwMode="auto">
            <a:xfrm>
              <a:off x="307" y="1728"/>
              <a:ext cx="2525" cy="23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55005" name="Line 29"/>
          <p:cNvSpPr>
            <a:spLocks noChangeShapeType="1"/>
          </p:cNvSpPr>
          <p:nvPr/>
        </p:nvSpPr>
        <p:spPr bwMode="auto">
          <a:xfrm flipV="1">
            <a:off x="2540000" y="3429000"/>
            <a:ext cx="1498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55006" name="Group 30"/>
          <p:cNvGrpSpPr>
            <a:grpSpLocks/>
          </p:cNvGrpSpPr>
          <p:nvPr/>
        </p:nvGrpSpPr>
        <p:grpSpPr bwMode="auto">
          <a:xfrm>
            <a:off x="2801938" y="4124325"/>
            <a:ext cx="544512" cy="679450"/>
            <a:chOff x="1765" y="2598"/>
            <a:chExt cx="343" cy="428"/>
          </a:xfrm>
        </p:grpSpPr>
        <p:graphicFrame>
          <p:nvGraphicFramePr>
            <p:cNvPr id="255007" name="Object 31"/>
            <p:cNvGraphicFramePr>
              <a:graphicFrameLocks noChangeAspect="1"/>
            </p:cNvGraphicFramePr>
            <p:nvPr/>
          </p:nvGraphicFramePr>
          <p:xfrm>
            <a:off x="1820" y="2641"/>
            <a:ext cx="28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" name="Equation" r:id="rId6" imgW="228600" imgH="203040" progId="Equation.3">
                    <p:embed/>
                  </p:oleObj>
                </mc:Choice>
                <mc:Fallback>
                  <p:oleObj name="Equation" r:id="rId6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0" y="2641"/>
                          <a:ext cx="28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5008" name="Arc 32"/>
            <p:cNvSpPr>
              <a:spLocks/>
            </p:cNvSpPr>
            <p:nvPr/>
          </p:nvSpPr>
          <p:spPr bwMode="auto">
            <a:xfrm rot="24177781">
              <a:off x="1765" y="2598"/>
              <a:ext cx="319" cy="428"/>
            </a:xfrm>
            <a:custGeom>
              <a:avLst/>
              <a:gdLst>
                <a:gd name="G0" fmla="+- 0 0 0"/>
                <a:gd name="G1" fmla="+- 21459 0 0"/>
                <a:gd name="G2" fmla="+- 21600 0 0"/>
                <a:gd name="T0" fmla="*/ 2466 w 15747"/>
                <a:gd name="T1" fmla="*/ 0 h 21459"/>
                <a:gd name="T2" fmla="*/ 15747 w 15747"/>
                <a:gd name="T3" fmla="*/ 6674 h 21459"/>
                <a:gd name="T4" fmla="*/ 0 w 15747"/>
                <a:gd name="T5" fmla="*/ 21459 h 2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47" h="21459" fill="none" extrusionOk="0">
                  <a:moveTo>
                    <a:pt x="2465" y="0"/>
                  </a:moveTo>
                  <a:cubicBezTo>
                    <a:pt x="7543" y="583"/>
                    <a:pt x="12248" y="2948"/>
                    <a:pt x="15746" y="6674"/>
                  </a:cubicBezTo>
                </a:path>
                <a:path w="15747" h="21459" stroke="0" extrusionOk="0">
                  <a:moveTo>
                    <a:pt x="2465" y="0"/>
                  </a:moveTo>
                  <a:cubicBezTo>
                    <a:pt x="7543" y="583"/>
                    <a:pt x="12248" y="2948"/>
                    <a:pt x="15746" y="6674"/>
                  </a:cubicBezTo>
                  <a:lnTo>
                    <a:pt x="0" y="21459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55009" name="Rectangle 33"/>
          <p:cNvSpPr>
            <a:spLocks noChangeArrowheads="1"/>
          </p:cNvSpPr>
          <p:nvPr/>
        </p:nvSpPr>
        <p:spPr bwMode="auto">
          <a:xfrm>
            <a:off x="4038600" y="3810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200" b="1" i="1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altLang="en-US" sz="2400" b="1">
                <a:latin typeface="Comic Sans MS" pitchFamily="66" charset="0"/>
              </a:rPr>
              <a:t> </a:t>
            </a:r>
            <a:endParaRPr lang="en-US" altLang="en-U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5010" name="Line 34"/>
          <p:cNvSpPr>
            <a:spLocks noChangeShapeType="1"/>
          </p:cNvSpPr>
          <p:nvPr/>
        </p:nvSpPr>
        <p:spPr bwMode="auto">
          <a:xfrm flipV="1">
            <a:off x="4038600" y="3429000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685800" y="1676400"/>
            <a:ext cx="1981200" cy="533400"/>
            <a:chOff x="432" y="1056"/>
            <a:chExt cx="1248" cy="336"/>
          </a:xfrm>
        </p:grpSpPr>
        <p:sp>
          <p:nvSpPr>
            <p:cNvPr id="255012" name="Rectangle 36"/>
            <p:cNvSpPr>
              <a:spLocks noChangeArrowheads="1"/>
            </p:cNvSpPr>
            <p:nvPr/>
          </p:nvSpPr>
          <p:spPr bwMode="auto">
            <a:xfrm>
              <a:off x="432" y="11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e.g.</a:t>
              </a:r>
            </a:p>
          </p:txBody>
        </p:sp>
        <p:graphicFrame>
          <p:nvGraphicFramePr>
            <p:cNvPr id="255013" name="Object 37"/>
            <p:cNvGraphicFramePr>
              <a:graphicFrameLocks noChangeAspect="1"/>
            </p:cNvGraphicFramePr>
            <p:nvPr/>
          </p:nvGraphicFramePr>
          <p:xfrm>
            <a:off x="980" y="1056"/>
            <a:ext cx="70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Equation" r:id="rId8" imgW="431640" imgH="203040" progId="Equation.3">
                    <p:embed/>
                  </p:oleObj>
                </mc:Choice>
                <mc:Fallback>
                  <p:oleObj name="Equation" r:id="rId8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0" y="1056"/>
                          <a:ext cx="700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5015" name="Line 39"/>
          <p:cNvSpPr>
            <a:spLocks noChangeShapeType="1"/>
          </p:cNvSpPr>
          <p:nvPr/>
        </p:nvSpPr>
        <p:spPr bwMode="auto">
          <a:xfrm flipH="1" flipV="1">
            <a:off x="6172200" y="395922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5016" name="Line 40"/>
          <p:cNvSpPr>
            <a:spLocks noChangeShapeType="1"/>
          </p:cNvSpPr>
          <p:nvPr/>
        </p:nvSpPr>
        <p:spPr bwMode="auto">
          <a:xfrm flipV="1">
            <a:off x="6832600" y="3451225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19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5" grpId="0" animBg="1"/>
      <p:bldP spid="255009" grpId="0" autoUpdateAnimBg="0"/>
      <p:bldP spid="255010" grpId="0" animBg="1"/>
      <p:bldP spid="2550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991" name="Group 39"/>
          <p:cNvGrpSpPr>
            <a:grpSpLocks/>
          </p:cNvGrpSpPr>
          <p:nvPr/>
        </p:nvGrpSpPr>
        <p:grpSpPr bwMode="auto">
          <a:xfrm>
            <a:off x="5105400" y="2438400"/>
            <a:ext cx="3733800" cy="2660650"/>
            <a:chOff x="3216" y="1536"/>
            <a:chExt cx="2352" cy="1676"/>
          </a:xfrm>
        </p:grpSpPr>
        <p:pic>
          <p:nvPicPr>
            <p:cNvPr id="25395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554"/>
              <a:ext cx="2172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3961" name="Line 9"/>
            <p:cNvSpPr>
              <a:spLocks noChangeShapeType="1"/>
            </p:cNvSpPr>
            <p:nvPr/>
          </p:nvSpPr>
          <p:spPr bwMode="auto">
            <a:xfrm flipV="1">
              <a:off x="3456" y="1632"/>
              <a:ext cx="0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3962" name="Line 10"/>
            <p:cNvSpPr>
              <a:spLocks noChangeShapeType="1"/>
            </p:cNvSpPr>
            <p:nvPr/>
          </p:nvSpPr>
          <p:spPr bwMode="auto">
            <a:xfrm>
              <a:off x="3408" y="2880"/>
              <a:ext cx="2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53963" name="Object 11"/>
            <p:cNvGraphicFramePr>
              <a:graphicFrameLocks noChangeAspect="1"/>
            </p:cNvGraphicFramePr>
            <p:nvPr/>
          </p:nvGraphicFramePr>
          <p:xfrm>
            <a:off x="5288" y="2888"/>
            <a:ext cx="28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7" name="Equation" r:id="rId4" imgW="177480" imgH="203040" progId="Equation.3">
                    <p:embed/>
                  </p:oleObj>
                </mc:Choice>
                <mc:Fallback>
                  <p:oleObj name="Equation" r:id="rId4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" y="2888"/>
                          <a:ext cx="280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3964" name="Rectangle 12"/>
            <p:cNvSpPr>
              <a:spLocks noChangeArrowheads="1"/>
            </p:cNvSpPr>
            <p:nvPr/>
          </p:nvSpPr>
          <p:spPr bwMode="auto">
            <a:xfrm>
              <a:off x="3516" y="1536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 i="1">
                  <a:latin typeface="Times New Roman" pitchFamily="18" charset="0"/>
                </a:rPr>
                <a:t>y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3965" name="Rectangle 13"/>
            <p:cNvSpPr>
              <a:spLocks noChangeArrowheads="1"/>
            </p:cNvSpPr>
            <p:nvPr/>
          </p:nvSpPr>
          <p:spPr bwMode="auto">
            <a:xfrm>
              <a:off x="3216" y="163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1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3966" name="Line 14"/>
            <p:cNvSpPr>
              <a:spLocks noChangeShapeType="1"/>
            </p:cNvSpPr>
            <p:nvPr/>
          </p:nvSpPr>
          <p:spPr bwMode="auto">
            <a:xfrm>
              <a:off x="3408" y="17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3967" name="Rectangle 15"/>
            <p:cNvSpPr>
              <a:spLocks noChangeArrowheads="1"/>
            </p:cNvSpPr>
            <p:nvPr/>
          </p:nvSpPr>
          <p:spPr bwMode="auto">
            <a:xfrm>
              <a:off x="3744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20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3968" name="Rectangle 16"/>
            <p:cNvSpPr>
              <a:spLocks noChangeArrowheads="1"/>
            </p:cNvSpPr>
            <p:nvPr/>
          </p:nvSpPr>
          <p:spPr bwMode="auto">
            <a:xfrm>
              <a:off x="4128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40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3969" name="Rectangle 17"/>
            <p:cNvSpPr>
              <a:spLocks noChangeArrowheads="1"/>
            </p:cNvSpPr>
            <p:nvPr/>
          </p:nvSpPr>
          <p:spPr bwMode="auto">
            <a:xfrm>
              <a:off x="4592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60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3970" name="Rectangle 18"/>
            <p:cNvSpPr>
              <a:spLocks noChangeArrowheads="1"/>
            </p:cNvSpPr>
            <p:nvPr/>
          </p:nvSpPr>
          <p:spPr bwMode="auto">
            <a:xfrm>
              <a:off x="5036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80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3992" name="Line 40"/>
          <p:cNvSpPr>
            <a:spLocks noChangeShapeType="1"/>
          </p:cNvSpPr>
          <p:nvPr/>
        </p:nvSpPr>
        <p:spPr bwMode="auto">
          <a:xfrm flipV="1">
            <a:off x="6832600" y="3451225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3958" name="Line 6"/>
          <p:cNvSpPr>
            <a:spLocks noChangeShapeType="1"/>
          </p:cNvSpPr>
          <p:nvPr/>
        </p:nvSpPr>
        <p:spPr bwMode="auto">
          <a:xfrm flipV="1">
            <a:off x="7543800" y="3048000"/>
            <a:ext cx="0" cy="1549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53976" name="Group 24"/>
          <p:cNvGrpSpPr>
            <a:grpSpLocks/>
          </p:cNvGrpSpPr>
          <p:nvPr/>
        </p:nvGrpSpPr>
        <p:grpSpPr bwMode="auto">
          <a:xfrm>
            <a:off x="304800" y="2286000"/>
            <a:ext cx="5008563" cy="4343400"/>
            <a:chOff x="192" y="1440"/>
            <a:chExt cx="3155" cy="2736"/>
          </a:xfrm>
        </p:grpSpPr>
        <p:sp>
          <p:nvSpPr>
            <p:cNvPr id="253977" name="Line 25"/>
            <p:cNvSpPr>
              <a:spLocks noChangeShapeType="1"/>
            </p:cNvSpPr>
            <p:nvPr/>
          </p:nvSpPr>
          <p:spPr bwMode="auto">
            <a:xfrm flipV="1">
              <a:off x="192" y="2880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3978" name="Line 26"/>
            <p:cNvSpPr>
              <a:spLocks noChangeShapeType="1"/>
            </p:cNvSpPr>
            <p:nvPr/>
          </p:nvSpPr>
          <p:spPr bwMode="auto">
            <a:xfrm flipH="1" flipV="1">
              <a:off x="1584" y="1584"/>
              <a:ext cx="28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3979" name="Rectangle 27"/>
            <p:cNvSpPr>
              <a:spLocks noChangeArrowheads="1"/>
            </p:cNvSpPr>
            <p:nvPr/>
          </p:nvSpPr>
          <p:spPr bwMode="auto">
            <a:xfrm>
              <a:off x="2976" y="2832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3980" name="Rectangle 28"/>
            <p:cNvSpPr>
              <a:spLocks noChangeArrowheads="1"/>
            </p:cNvSpPr>
            <p:nvPr/>
          </p:nvSpPr>
          <p:spPr bwMode="auto">
            <a:xfrm>
              <a:off x="1680" y="144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3981" name="Oval 29"/>
            <p:cNvSpPr>
              <a:spLocks noChangeArrowheads="1"/>
            </p:cNvSpPr>
            <p:nvPr/>
          </p:nvSpPr>
          <p:spPr bwMode="auto">
            <a:xfrm>
              <a:off x="307" y="1728"/>
              <a:ext cx="2525" cy="23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53982" name="Line 30"/>
          <p:cNvSpPr>
            <a:spLocks noChangeShapeType="1"/>
          </p:cNvSpPr>
          <p:nvPr/>
        </p:nvSpPr>
        <p:spPr bwMode="auto">
          <a:xfrm flipV="1">
            <a:off x="2540000" y="3048000"/>
            <a:ext cx="10414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53983" name="Group 31"/>
          <p:cNvGrpSpPr>
            <a:grpSpLocks/>
          </p:cNvGrpSpPr>
          <p:nvPr/>
        </p:nvGrpSpPr>
        <p:grpSpPr bwMode="auto">
          <a:xfrm>
            <a:off x="2667000" y="4089400"/>
            <a:ext cx="715963" cy="684213"/>
            <a:chOff x="1680" y="2576"/>
            <a:chExt cx="451" cy="431"/>
          </a:xfrm>
        </p:grpSpPr>
        <p:graphicFrame>
          <p:nvGraphicFramePr>
            <p:cNvPr id="253984" name="Object 32"/>
            <p:cNvGraphicFramePr>
              <a:graphicFrameLocks noChangeAspect="1"/>
            </p:cNvGraphicFramePr>
            <p:nvPr/>
          </p:nvGraphicFramePr>
          <p:xfrm>
            <a:off x="1728" y="2608"/>
            <a:ext cx="28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8" name="Equation" r:id="rId6" imgW="228600" imgH="203040" progId="Equation.3">
                    <p:embed/>
                  </p:oleObj>
                </mc:Choice>
                <mc:Fallback>
                  <p:oleObj name="Equation" r:id="rId6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608"/>
                          <a:ext cx="28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3985" name="Arc 33"/>
            <p:cNvSpPr>
              <a:spLocks/>
            </p:cNvSpPr>
            <p:nvPr/>
          </p:nvSpPr>
          <p:spPr bwMode="auto">
            <a:xfrm rot="24177781">
              <a:off x="1680" y="2576"/>
              <a:ext cx="451" cy="431"/>
            </a:xfrm>
            <a:custGeom>
              <a:avLst/>
              <a:gdLst>
                <a:gd name="G0" fmla="+- 6513 0 0"/>
                <a:gd name="G1" fmla="+- 21600 0 0"/>
                <a:gd name="G2" fmla="+- 21600 0 0"/>
                <a:gd name="T0" fmla="*/ 0 w 22260"/>
                <a:gd name="T1" fmla="*/ 1005 h 21600"/>
                <a:gd name="T2" fmla="*/ 22260 w 22260"/>
                <a:gd name="T3" fmla="*/ 6815 h 21600"/>
                <a:gd name="T4" fmla="*/ 6513 w 222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60" h="21600" fill="none" extrusionOk="0">
                  <a:moveTo>
                    <a:pt x="0" y="1005"/>
                  </a:moveTo>
                  <a:cubicBezTo>
                    <a:pt x="2106" y="339"/>
                    <a:pt x="4303" y="-1"/>
                    <a:pt x="6513" y="0"/>
                  </a:cubicBezTo>
                  <a:cubicBezTo>
                    <a:pt x="12477" y="0"/>
                    <a:pt x="18177" y="2466"/>
                    <a:pt x="22259" y="6815"/>
                  </a:cubicBezTo>
                </a:path>
                <a:path w="22260" h="21600" stroke="0" extrusionOk="0">
                  <a:moveTo>
                    <a:pt x="0" y="1005"/>
                  </a:moveTo>
                  <a:cubicBezTo>
                    <a:pt x="2106" y="339"/>
                    <a:pt x="4303" y="-1"/>
                    <a:pt x="6513" y="0"/>
                  </a:cubicBezTo>
                  <a:cubicBezTo>
                    <a:pt x="12477" y="0"/>
                    <a:pt x="18177" y="2466"/>
                    <a:pt x="22259" y="6815"/>
                  </a:cubicBezTo>
                  <a:lnTo>
                    <a:pt x="6513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53986" name="Rectangle 34"/>
          <p:cNvSpPr>
            <a:spLocks noChangeArrowheads="1"/>
          </p:cNvSpPr>
          <p:nvPr/>
        </p:nvSpPr>
        <p:spPr bwMode="auto">
          <a:xfrm>
            <a:off x="3657600" y="3657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200" b="1" i="1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altLang="en-US" sz="2400" b="1">
                <a:latin typeface="Comic Sans MS" pitchFamily="66" charset="0"/>
              </a:rPr>
              <a:t> </a:t>
            </a:r>
            <a:endParaRPr lang="en-US" altLang="en-U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3987" name="Line 35"/>
          <p:cNvSpPr>
            <a:spLocks noChangeShapeType="1"/>
          </p:cNvSpPr>
          <p:nvPr/>
        </p:nvSpPr>
        <p:spPr bwMode="auto">
          <a:xfrm flipV="1">
            <a:off x="3581400" y="3048000"/>
            <a:ext cx="0" cy="1549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53988" name="Group 36"/>
          <p:cNvGrpSpPr>
            <a:grpSpLocks/>
          </p:cNvGrpSpPr>
          <p:nvPr/>
        </p:nvGrpSpPr>
        <p:grpSpPr bwMode="auto">
          <a:xfrm>
            <a:off x="685800" y="1676400"/>
            <a:ext cx="1981200" cy="533400"/>
            <a:chOff x="432" y="1056"/>
            <a:chExt cx="1248" cy="336"/>
          </a:xfrm>
        </p:grpSpPr>
        <p:sp>
          <p:nvSpPr>
            <p:cNvPr id="253989" name="Rectangle 37"/>
            <p:cNvSpPr>
              <a:spLocks noChangeArrowheads="1"/>
            </p:cNvSpPr>
            <p:nvPr/>
          </p:nvSpPr>
          <p:spPr bwMode="auto">
            <a:xfrm>
              <a:off x="432" y="11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e.g.</a:t>
              </a:r>
            </a:p>
          </p:txBody>
        </p:sp>
        <p:graphicFrame>
          <p:nvGraphicFramePr>
            <p:cNvPr id="253990" name="Object 38"/>
            <p:cNvGraphicFramePr>
              <a:graphicFrameLocks noChangeAspect="1"/>
            </p:cNvGraphicFramePr>
            <p:nvPr/>
          </p:nvGraphicFramePr>
          <p:xfrm>
            <a:off x="980" y="1056"/>
            <a:ext cx="70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9" name="Equation" r:id="rId8" imgW="431640" imgH="203040" progId="Equation.3">
                    <p:embed/>
                  </p:oleObj>
                </mc:Choice>
                <mc:Fallback>
                  <p:oleObj name="Equation" r:id="rId8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0" y="1056"/>
                          <a:ext cx="700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3993" name="Line 41"/>
          <p:cNvSpPr>
            <a:spLocks noChangeShapeType="1"/>
          </p:cNvSpPr>
          <p:nvPr/>
        </p:nvSpPr>
        <p:spPr bwMode="auto">
          <a:xfrm flipH="1" flipV="1">
            <a:off x="6172200" y="395922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89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8" grpId="0" animBg="1"/>
      <p:bldP spid="253982" grpId="0" animBg="1"/>
      <p:bldP spid="253986" grpId="0"/>
      <p:bldP spid="2539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968" name="Group 40"/>
          <p:cNvGrpSpPr>
            <a:grpSpLocks/>
          </p:cNvGrpSpPr>
          <p:nvPr/>
        </p:nvGrpSpPr>
        <p:grpSpPr bwMode="auto">
          <a:xfrm>
            <a:off x="5105400" y="2435225"/>
            <a:ext cx="3733800" cy="2660650"/>
            <a:chOff x="3216" y="1518"/>
            <a:chExt cx="2352" cy="1676"/>
          </a:xfrm>
        </p:grpSpPr>
        <p:pic>
          <p:nvPicPr>
            <p:cNvPr id="25294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536"/>
              <a:ext cx="2172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2947" name="Line 19"/>
            <p:cNvSpPr>
              <a:spLocks noChangeShapeType="1"/>
            </p:cNvSpPr>
            <p:nvPr/>
          </p:nvSpPr>
          <p:spPr bwMode="auto">
            <a:xfrm flipV="1">
              <a:off x="3456" y="1614"/>
              <a:ext cx="0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2948" name="Line 20"/>
            <p:cNvSpPr>
              <a:spLocks noChangeShapeType="1"/>
            </p:cNvSpPr>
            <p:nvPr/>
          </p:nvSpPr>
          <p:spPr bwMode="auto">
            <a:xfrm>
              <a:off x="3408" y="2862"/>
              <a:ext cx="2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52949" name="Object 21"/>
            <p:cNvGraphicFramePr>
              <a:graphicFrameLocks noChangeAspect="1"/>
            </p:cNvGraphicFramePr>
            <p:nvPr/>
          </p:nvGraphicFramePr>
          <p:xfrm>
            <a:off x="5288" y="2870"/>
            <a:ext cx="28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1" name="Equation" r:id="rId4" imgW="177480" imgH="203040" progId="Equation.3">
                    <p:embed/>
                  </p:oleObj>
                </mc:Choice>
                <mc:Fallback>
                  <p:oleObj name="Equation" r:id="rId4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" y="2870"/>
                          <a:ext cx="280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950" name="Rectangle 22"/>
            <p:cNvSpPr>
              <a:spLocks noChangeArrowheads="1"/>
            </p:cNvSpPr>
            <p:nvPr/>
          </p:nvSpPr>
          <p:spPr bwMode="auto">
            <a:xfrm>
              <a:off x="3516" y="1518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 i="1">
                  <a:latin typeface="Times New Roman" pitchFamily="18" charset="0"/>
                </a:rPr>
                <a:t>y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2951" name="Rectangle 23"/>
            <p:cNvSpPr>
              <a:spLocks noChangeArrowheads="1"/>
            </p:cNvSpPr>
            <p:nvPr/>
          </p:nvSpPr>
          <p:spPr bwMode="auto">
            <a:xfrm>
              <a:off x="3216" y="1614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1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2952" name="Line 24"/>
            <p:cNvSpPr>
              <a:spLocks noChangeShapeType="1"/>
            </p:cNvSpPr>
            <p:nvPr/>
          </p:nvSpPr>
          <p:spPr bwMode="auto">
            <a:xfrm>
              <a:off x="3408" y="175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2953" name="Rectangle 25"/>
            <p:cNvSpPr>
              <a:spLocks noChangeArrowheads="1"/>
            </p:cNvSpPr>
            <p:nvPr/>
          </p:nvSpPr>
          <p:spPr bwMode="auto">
            <a:xfrm>
              <a:off x="3744" y="286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20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2954" name="Rectangle 26"/>
            <p:cNvSpPr>
              <a:spLocks noChangeArrowheads="1"/>
            </p:cNvSpPr>
            <p:nvPr/>
          </p:nvSpPr>
          <p:spPr bwMode="auto">
            <a:xfrm>
              <a:off x="4128" y="286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40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2955" name="Rectangle 27"/>
            <p:cNvSpPr>
              <a:spLocks noChangeArrowheads="1"/>
            </p:cNvSpPr>
            <p:nvPr/>
          </p:nvSpPr>
          <p:spPr bwMode="auto">
            <a:xfrm>
              <a:off x="4592" y="286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60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52956" name="Rectangle 28"/>
            <p:cNvSpPr>
              <a:spLocks noChangeArrowheads="1"/>
            </p:cNvSpPr>
            <p:nvPr/>
          </p:nvSpPr>
          <p:spPr bwMode="auto">
            <a:xfrm>
              <a:off x="5036" y="286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80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2933" name="Line 5"/>
          <p:cNvSpPr>
            <a:spLocks noChangeShapeType="1"/>
          </p:cNvSpPr>
          <p:nvPr/>
        </p:nvSpPr>
        <p:spPr bwMode="auto">
          <a:xfrm flipV="1">
            <a:off x="2540000" y="2819400"/>
            <a:ext cx="431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52934" name="Group 6"/>
          <p:cNvGrpSpPr>
            <a:grpSpLocks/>
          </p:cNvGrpSpPr>
          <p:nvPr/>
        </p:nvGrpSpPr>
        <p:grpSpPr bwMode="auto">
          <a:xfrm>
            <a:off x="2425700" y="4170363"/>
            <a:ext cx="701675" cy="557212"/>
            <a:chOff x="1528" y="2627"/>
            <a:chExt cx="442" cy="351"/>
          </a:xfrm>
        </p:grpSpPr>
        <p:graphicFrame>
          <p:nvGraphicFramePr>
            <p:cNvPr id="252935" name="Object 7"/>
            <p:cNvGraphicFramePr>
              <a:graphicFrameLocks noChangeAspect="1"/>
            </p:cNvGraphicFramePr>
            <p:nvPr/>
          </p:nvGraphicFramePr>
          <p:xfrm>
            <a:off x="1632" y="2640"/>
            <a:ext cx="28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2" name="Equation" r:id="rId6" imgW="228600" imgH="203040" progId="Equation.3">
                    <p:embed/>
                  </p:oleObj>
                </mc:Choice>
                <mc:Fallback>
                  <p:oleObj name="Equation" r:id="rId6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640"/>
                          <a:ext cx="28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936" name="Arc 8"/>
            <p:cNvSpPr>
              <a:spLocks/>
            </p:cNvSpPr>
            <p:nvPr/>
          </p:nvSpPr>
          <p:spPr bwMode="auto">
            <a:xfrm rot="24002197">
              <a:off x="1528" y="2627"/>
              <a:ext cx="442" cy="351"/>
            </a:xfrm>
            <a:custGeom>
              <a:avLst/>
              <a:gdLst>
                <a:gd name="G0" fmla="+- 5740 0 0"/>
                <a:gd name="G1" fmla="+- 21600 0 0"/>
                <a:gd name="G2" fmla="+- 21600 0 0"/>
                <a:gd name="T0" fmla="*/ 0 w 21894"/>
                <a:gd name="T1" fmla="*/ 777 h 21600"/>
                <a:gd name="T2" fmla="*/ 21894 w 21894"/>
                <a:gd name="T3" fmla="*/ 7261 h 21600"/>
                <a:gd name="T4" fmla="*/ 5740 w 218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94" h="21600" fill="none" extrusionOk="0">
                  <a:moveTo>
                    <a:pt x="-1" y="776"/>
                  </a:moveTo>
                  <a:cubicBezTo>
                    <a:pt x="1869" y="261"/>
                    <a:pt x="3800" y="-1"/>
                    <a:pt x="5740" y="0"/>
                  </a:cubicBezTo>
                  <a:cubicBezTo>
                    <a:pt x="11915" y="0"/>
                    <a:pt x="17794" y="2642"/>
                    <a:pt x="21894" y="7260"/>
                  </a:cubicBezTo>
                </a:path>
                <a:path w="21894" h="21600" stroke="0" extrusionOk="0">
                  <a:moveTo>
                    <a:pt x="-1" y="776"/>
                  </a:moveTo>
                  <a:cubicBezTo>
                    <a:pt x="1869" y="261"/>
                    <a:pt x="3800" y="-1"/>
                    <a:pt x="5740" y="0"/>
                  </a:cubicBezTo>
                  <a:cubicBezTo>
                    <a:pt x="11915" y="0"/>
                    <a:pt x="17794" y="2642"/>
                    <a:pt x="21894" y="7260"/>
                  </a:cubicBezTo>
                  <a:lnTo>
                    <a:pt x="574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29718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200" b="1" i="1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altLang="en-US" sz="2400" b="1">
                <a:latin typeface="Comic Sans MS" pitchFamily="66" charset="0"/>
              </a:rPr>
              <a:t> </a:t>
            </a:r>
            <a:endParaRPr lang="en-US" altLang="en-U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V="1">
            <a:off x="2971800" y="2798763"/>
            <a:ext cx="0" cy="177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52939" name="Group 11"/>
          <p:cNvGrpSpPr>
            <a:grpSpLocks/>
          </p:cNvGrpSpPr>
          <p:nvPr/>
        </p:nvGrpSpPr>
        <p:grpSpPr bwMode="auto">
          <a:xfrm>
            <a:off x="685800" y="1676400"/>
            <a:ext cx="1981200" cy="533400"/>
            <a:chOff x="432" y="1056"/>
            <a:chExt cx="1248" cy="336"/>
          </a:xfrm>
        </p:grpSpPr>
        <p:sp>
          <p:nvSpPr>
            <p:cNvPr id="252940" name="Rectangle 12"/>
            <p:cNvSpPr>
              <a:spLocks noChangeArrowheads="1"/>
            </p:cNvSpPr>
            <p:nvPr/>
          </p:nvSpPr>
          <p:spPr bwMode="auto">
            <a:xfrm>
              <a:off x="432" y="11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e.g.</a:t>
              </a:r>
            </a:p>
          </p:txBody>
        </p:sp>
        <p:graphicFrame>
          <p:nvGraphicFramePr>
            <p:cNvPr id="252941" name="Object 13"/>
            <p:cNvGraphicFramePr>
              <a:graphicFrameLocks noChangeAspect="1"/>
            </p:cNvGraphicFramePr>
            <p:nvPr/>
          </p:nvGraphicFramePr>
          <p:xfrm>
            <a:off x="980" y="1056"/>
            <a:ext cx="70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" name="Equation" r:id="rId8" imgW="431640" imgH="203040" progId="Equation.3">
                    <p:embed/>
                  </p:oleObj>
                </mc:Choice>
                <mc:Fallback>
                  <p:oleObj name="Equation" r:id="rId8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0" y="1056"/>
                          <a:ext cx="700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2943" name="Line 15"/>
          <p:cNvSpPr>
            <a:spLocks noChangeShapeType="1"/>
          </p:cNvSpPr>
          <p:nvPr/>
        </p:nvSpPr>
        <p:spPr bwMode="auto">
          <a:xfrm flipV="1">
            <a:off x="8229600" y="2790825"/>
            <a:ext cx="0" cy="177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H="1" flipV="1">
            <a:off x="6172200" y="395922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V="1">
            <a:off x="6832600" y="3451225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52962" name="Group 34"/>
          <p:cNvGrpSpPr>
            <a:grpSpLocks/>
          </p:cNvGrpSpPr>
          <p:nvPr/>
        </p:nvGrpSpPr>
        <p:grpSpPr bwMode="auto">
          <a:xfrm>
            <a:off x="304800" y="2286000"/>
            <a:ext cx="5008563" cy="4343400"/>
            <a:chOff x="192" y="1440"/>
            <a:chExt cx="3155" cy="2736"/>
          </a:xfrm>
        </p:grpSpPr>
        <p:sp>
          <p:nvSpPr>
            <p:cNvPr id="252963" name="Line 35"/>
            <p:cNvSpPr>
              <a:spLocks noChangeShapeType="1"/>
            </p:cNvSpPr>
            <p:nvPr/>
          </p:nvSpPr>
          <p:spPr bwMode="auto">
            <a:xfrm flipV="1">
              <a:off x="192" y="2880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2964" name="Line 36"/>
            <p:cNvSpPr>
              <a:spLocks noChangeShapeType="1"/>
            </p:cNvSpPr>
            <p:nvPr/>
          </p:nvSpPr>
          <p:spPr bwMode="auto">
            <a:xfrm flipH="1" flipV="1">
              <a:off x="1584" y="1584"/>
              <a:ext cx="28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2965" name="Rectangle 37"/>
            <p:cNvSpPr>
              <a:spLocks noChangeArrowheads="1"/>
            </p:cNvSpPr>
            <p:nvPr/>
          </p:nvSpPr>
          <p:spPr bwMode="auto">
            <a:xfrm>
              <a:off x="2976" y="2832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2966" name="Rectangle 38"/>
            <p:cNvSpPr>
              <a:spLocks noChangeArrowheads="1"/>
            </p:cNvSpPr>
            <p:nvPr/>
          </p:nvSpPr>
          <p:spPr bwMode="auto">
            <a:xfrm>
              <a:off x="1680" y="144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52967" name="Oval 39"/>
            <p:cNvSpPr>
              <a:spLocks noChangeArrowheads="1"/>
            </p:cNvSpPr>
            <p:nvPr/>
          </p:nvSpPr>
          <p:spPr bwMode="auto">
            <a:xfrm>
              <a:off x="307" y="1728"/>
              <a:ext cx="2525" cy="23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52969" name="Line 41"/>
          <p:cNvSpPr>
            <a:spLocks noChangeShapeType="1"/>
          </p:cNvSpPr>
          <p:nvPr/>
        </p:nvSpPr>
        <p:spPr bwMode="auto">
          <a:xfrm flipV="1">
            <a:off x="7543800" y="3048000"/>
            <a:ext cx="0" cy="1549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968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 animBg="1"/>
      <p:bldP spid="252937" grpId="0"/>
      <p:bldP spid="252938" grpId="0" animBg="1"/>
      <p:bldP spid="2529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926" name="Group 70"/>
          <p:cNvGrpSpPr>
            <a:grpSpLocks/>
          </p:cNvGrpSpPr>
          <p:nvPr/>
        </p:nvGrpSpPr>
        <p:grpSpPr bwMode="auto">
          <a:xfrm>
            <a:off x="5105400" y="2438400"/>
            <a:ext cx="3733800" cy="2660650"/>
            <a:chOff x="3216" y="1536"/>
            <a:chExt cx="2352" cy="1676"/>
          </a:xfrm>
        </p:grpSpPr>
        <p:pic>
          <p:nvPicPr>
            <p:cNvPr id="249899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554"/>
              <a:ext cx="2172" cy="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9901" name="Line 45"/>
            <p:cNvSpPr>
              <a:spLocks noChangeShapeType="1"/>
            </p:cNvSpPr>
            <p:nvPr/>
          </p:nvSpPr>
          <p:spPr bwMode="auto">
            <a:xfrm flipV="1">
              <a:off x="3456" y="1632"/>
              <a:ext cx="0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9902" name="Line 46"/>
            <p:cNvSpPr>
              <a:spLocks noChangeShapeType="1"/>
            </p:cNvSpPr>
            <p:nvPr/>
          </p:nvSpPr>
          <p:spPr bwMode="auto">
            <a:xfrm>
              <a:off x="3408" y="2880"/>
              <a:ext cx="2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aphicFrame>
          <p:nvGraphicFramePr>
            <p:cNvPr id="249905" name="Object 49"/>
            <p:cNvGraphicFramePr>
              <a:graphicFrameLocks noChangeAspect="1"/>
            </p:cNvGraphicFramePr>
            <p:nvPr/>
          </p:nvGraphicFramePr>
          <p:xfrm>
            <a:off x="5288" y="2888"/>
            <a:ext cx="28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5" name="Equation" r:id="rId4" imgW="177480" imgH="203040" progId="Equation.3">
                    <p:embed/>
                  </p:oleObj>
                </mc:Choice>
                <mc:Fallback>
                  <p:oleObj name="Equation" r:id="rId4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" y="2888"/>
                          <a:ext cx="280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9907" name="Rectangle 51"/>
            <p:cNvSpPr>
              <a:spLocks noChangeArrowheads="1"/>
            </p:cNvSpPr>
            <p:nvPr/>
          </p:nvSpPr>
          <p:spPr bwMode="auto">
            <a:xfrm>
              <a:off x="3516" y="1536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 i="1">
                  <a:latin typeface="Times New Roman" pitchFamily="18" charset="0"/>
                </a:rPr>
                <a:t>y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49908" name="Rectangle 52"/>
            <p:cNvSpPr>
              <a:spLocks noChangeArrowheads="1"/>
            </p:cNvSpPr>
            <p:nvPr/>
          </p:nvSpPr>
          <p:spPr bwMode="auto">
            <a:xfrm>
              <a:off x="3216" y="1632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1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49909" name="Line 53"/>
            <p:cNvSpPr>
              <a:spLocks noChangeShapeType="1"/>
            </p:cNvSpPr>
            <p:nvPr/>
          </p:nvSpPr>
          <p:spPr bwMode="auto">
            <a:xfrm>
              <a:off x="3408" y="17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9910" name="Rectangle 54"/>
            <p:cNvSpPr>
              <a:spLocks noChangeArrowheads="1"/>
            </p:cNvSpPr>
            <p:nvPr/>
          </p:nvSpPr>
          <p:spPr bwMode="auto">
            <a:xfrm>
              <a:off x="3744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20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49911" name="Rectangle 55"/>
            <p:cNvSpPr>
              <a:spLocks noChangeArrowheads="1"/>
            </p:cNvSpPr>
            <p:nvPr/>
          </p:nvSpPr>
          <p:spPr bwMode="auto">
            <a:xfrm>
              <a:off x="4128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40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49912" name="Rectangle 56"/>
            <p:cNvSpPr>
              <a:spLocks noChangeArrowheads="1"/>
            </p:cNvSpPr>
            <p:nvPr/>
          </p:nvSpPr>
          <p:spPr bwMode="auto">
            <a:xfrm>
              <a:off x="4592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60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49913" name="Rectangle 57"/>
            <p:cNvSpPr>
              <a:spLocks noChangeArrowheads="1"/>
            </p:cNvSpPr>
            <p:nvPr/>
          </p:nvSpPr>
          <p:spPr bwMode="auto">
            <a:xfrm>
              <a:off x="5036" y="2880"/>
              <a:ext cx="37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>
                  <a:latin typeface="Times New Roman" pitchFamily="18" charset="0"/>
                </a:rPr>
                <a:t>80</a:t>
              </a:r>
              <a:endParaRPr lang="en-US" altLang="en-US" sz="2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49898" name="Line 42"/>
          <p:cNvSpPr>
            <a:spLocks noChangeShapeType="1"/>
          </p:cNvSpPr>
          <p:nvPr/>
        </p:nvSpPr>
        <p:spPr bwMode="auto">
          <a:xfrm flipH="1" flipV="1">
            <a:off x="8534400" y="2743200"/>
            <a:ext cx="0" cy="1828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49919" name="Group 63"/>
          <p:cNvGrpSpPr>
            <a:grpSpLocks/>
          </p:cNvGrpSpPr>
          <p:nvPr/>
        </p:nvGrpSpPr>
        <p:grpSpPr bwMode="auto">
          <a:xfrm>
            <a:off x="304800" y="2286000"/>
            <a:ext cx="5008563" cy="4343400"/>
            <a:chOff x="192" y="1440"/>
            <a:chExt cx="3155" cy="2736"/>
          </a:xfrm>
        </p:grpSpPr>
        <p:sp>
          <p:nvSpPr>
            <p:cNvPr id="249920" name="Line 64"/>
            <p:cNvSpPr>
              <a:spLocks noChangeShapeType="1"/>
            </p:cNvSpPr>
            <p:nvPr/>
          </p:nvSpPr>
          <p:spPr bwMode="auto">
            <a:xfrm flipV="1">
              <a:off x="192" y="2880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9921" name="Line 65"/>
            <p:cNvSpPr>
              <a:spLocks noChangeShapeType="1"/>
            </p:cNvSpPr>
            <p:nvPr/>
          </p:nvSpPr>
          <p:spPr bwMode="auto">
            <a:xfrm flipH="1" flipV="1">
              <a:off x="1584" y="1584"/>
              <a:ext cx="28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9922" name="Rectangle 66"/>
            <p:cNvSpPr>
              <a:spLocks noChangeArrowheads="1"/>
            </p:cNvSpPr>
            <p:nvPr/>
          </p:nvSpPr>
          <p:spPr bwMode="auto">
            <a:xfrm>
              <a:off x="2976" y="2832"/>
              <a:ext cx="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x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49923" name="Rectangle 67"/>
            <p:cNvSpPr>
              <a:spLocks noChangeArrowheads="1"/>
            </p:cNvSpPr>
            <p:nvPr/>
          </p:nvSpPr>
          <p:spPr bwMode="auto">
            <a:xfrm>
              <a:off x="1680" y="1440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200" b="1" i="1">
                  <a:latin typeface="Times New Roman" pitchFamily="18" charset="0"/>
                </a:rPr>
                <a:t>y</a:t>
              </a:r>
              <a:r>
                <a:rPr lang="en-US" altLang="en-US" sz="2400" b="1">
                  <a:latin typeface="Comic Sans MS" pitchFamily="66" charset="0"/>
                </a:rPr>
                <a:t> </a:t>
              </a:r>
              <a:endParaRPr lang="en-US" altLang="en-US" sz="24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49924" name="Oval 68"/>
            <p:cNvSpPr>
              <a:spLocks noChangeArrowheads="1"/>
            </p:cNvSpPr>
            <p:nvPr/>
          </p:nvSpPr>
          <p:spPr bwMode="auto">
            <a:xfrm>
              <a:off x="307" y="1728"/>
              <a:ext cx="2525" cy="23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249890" name="Group 34"/>
          <p:cNvGrpSpPr>
            <a:grpSpLocks/>
          </p:cNvGrpSpPr>
          <p:nvPr/>
        </p:nvGrpSpPr>
        <p:grpSpPr bwMode="auto">
          <a:xfrm>
            <a:off x="2284413" y="4054475"/>
            <a:ext cx="893762" cy="684213"/>
            <a:chOff x="1439" y="2554"/>
            <a:chExt cx="563" cy="431"/>
          </a:xfrm>
        </p:grpSpPr>
        <p:graphicFrame>
          <p:nvGraphicFramePr>
            <p:cNvPr id="249863" name="Object 7"/>
            <p:cNvGraphicFramePr>
              <a:graphicFrameLocks noChangeAspect="1"/>
            </p:cNvGraphicFramePr>
            <p:nvPr/>
          </p:nvGraphicFramePr>
          <p:xfrm>
            <a:off x="1632" y="2592"/>
            <a:ext cx="28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6" name="Equation" r:id="rId6" imgW="228600" imgH="203040" progId="Equation.3">
                    <p:embed/>
                  </p:oleObj>
                </mc:Choice>
                <mc:Fallback>
                  <p:oleObj name="Equation" r:id="rId6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592"/>
                          <a:ext cx="28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9864" name="Arc 8"/>
            <p:cNvSpPr>
              <a:spLocks/>
            </p:cNvSpPr>
            <p:nvPr/>
          </p:nvSpPr>
          <p:spPr bwMode="auto">
            <a:xfrm rot="24177781">
              <a:off x="1439" y="2554"/>
              <a:ext cx="563" cy="431"/>
            </a:xfrm>
            <a:custGeom>
              <a:avLst/>
              <a:gdLst>
                <a:gd name="G0" fmla="+- 12042 0 0"/>
                <a:gd name="G1" fmla="+- 21600 0 0"/>
                <a:gd name="G2" fmla="+- 21600 0 0"/>
                <a:gd name="T0" fmla="*/ 0 w 27789"/>
                <a:gd name="T1" fmla="*/ 3668 h 21600"/>
                <a:gd name="T2" fmla="*/ 27789 w 27789"/>
                <a:gd name="T3" fmla="*/ 6815 h 21600"/>
                <a:gd name="T4" fmla="*/ 12042 w 2778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789" h="21600" fill="none" extrusionOk="0">
                  <a:moveTo>
                    <a:pt x="0" y="3668"/>
                  </a:moveTo>
                  <a:cubicBezTo>
                    <a:pt x="3560" y="1276"/>
                    <a:pt x="7752" y="-1"/>
                    <a:pt x="12042" y="0"/>
                  </a:cubicBezTo>
                  <a:cubicBezTo>
                    <a:pt x="18006" y="0"/>
                    <a:pt x="23706" y="2466"/>
                    <a:pt x="27788" y="6815"/>
                  </a:cubicBezTo>
                </a:path>
                <a:path w="27789" h="21600" stroke="0" extrusionOk="0">
                  <a:moveTo>
                    <a:pt x="0" y="3668"/>
                  </a:moveTo>
                  <a:cubicBezTo>
                    <a:pt x="3560" y="1276"/>
                    <a:pt x="7752" y="-1"/>
                    <a:pt x="12042" y="0"/>
                  </a:cubicBezTo>
                  <a:cubicBezTo>
                    <a:pt x="18006" y="0"/>
                    <a:pt x="23706" y="2466"/>
                    <a:pt x="27788" y="6815"/>
                  </a:cubicBezTo>
                  <a:lnTo>
                    <a:pt x="12042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2590800" y="3352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3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200" b="1" i="1">
                <a:solidFill>
                  <a:srgbClr val="0000FF"/>
                </a:solidFill>
                <a:latin typeface="Times New Roman" pitchFamily="18" charset="0"/>
              </a:rPr>
              <a:t>y</a:t>
            </a:r>
            <a:r>
              <a:rPr lang="en-US" altLang="en-US" sz="2400" b="1">
                <a:latin typeface="Comic Sans MS" pitchFamily="66" charset="0"/>
              </a:rPr>
              <a:t> </a:t>
            </a:r>
            <a:endParaRPr lang="en-US" altLang="en-U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9880" name="Line 24"/>
          <p:cNvSpPr>
            <a:spLocks noChangeShapeType="1"/>
          </p:cNvSpPr>
          <p:nvPr/>
        </p:nvSpPr>
        <p:spPr bwMode="auto">
          <a:xfrm flipV="1">
            <a:off x="2514600" y="2743200"/>
            <a:ext cx="0" cy="1828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49887" name="Group 31"/>
          <p:cNvGrpSpPr>
            <a:grpSpLocks/>
          </p:cNvGrpSpPr>
          <p:nvPr/>
        </p:nvGrpSpPr>
        <p:grpSpPr bwMode="auto">
          <a:xfrm>
            <a:off x="685800" y="1676400"/>
            <a:ext cx="1981200" cy="533400"/>
            <a:chOff x="432" y="1056"/>
            <a:chExt cx="1248" cy="336"/>
          </a:xfrm>
        </p:grpSpPr>
        <p:sp>
          <p:nvSpPr>
            <p:cNvPr id="249888" name="Rectangle 32"/>
            <p:cNvSpPr>
              <a:spLocks noChangeArrowheads="1"/>
            </p:cNvSpPr>
            <p:nvPr/>
          </p:nvSpPr>
          <p:spPr bwMode="auto">
            <a:xfrm>
              <a:off x="432" y="11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68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2400" b="1">
                  <a:latin typeface="Comic Sans MS" pitchFamily="66" charset="0"/>
                </a:rPr>
                <a:t>e.g.</a:t>
              </a:r>
            </a:p>
          </p:txBody>
        </p:sp>
        <p:graphicFrame>
          <p:nvGraphicFramePr>
            <p:cNvPr id="249889" name="Object 33"/>
            <p:cNvGraphicFramePr>
              <a:graphicFrameLocks noChangeAspect="1"/>
            </p:cNvGraphicFramePr>
            <p:nvPr/>
          </p:nvGraphicFramePr>
          <p:xfrm>
            <a:off x="980" y="1056"/>
            <a:ext cx="700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7" name="Equation" r:id="rId8" imgW="431640" imgH="203040" progId="Equation.3">
                    <p:embed/>
                  </p:oleObj>
                </mc:Choice>
                <mc:Fallback>
                  <p:oleObj name="Equation" r:id="rId8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0" y="1056"/>
                          <a:ext cx="700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9927" name="Line 71"/>
          <p:cNvSpPr>
            <a:spLocks noChangeShapeType="1"/>
          </p:cNvSpPr>
          <p:nvPr/>
        </p:nvSpPr>
        <p:spPr bwMode="auto">
          <a:xfrm flipV="1">
            <a:off x="8229600" y="2790825"/>
            <a:ext cx="0" cy="177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49928" name="Line 72"/>
          <p:cNvSpPr>
            <a:spLocks noChangeShapeType="1"/>
          </p:cNvSpPr>
          <p:nvPr/>
        </p:nvSpPr>
        <p:spPr bwMode="auto">
          <a:xfrm flipV="1">
            <a:off x="7543800" y="3048000"/>
            <a:ext cx="0" cy="1549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49929" name="Line 73"/>
          <p:cNvSpPr>
            <a:spLocks noChangeShapeType="1"/>
          </p:cNvSpPr>
          <p:nvPr/>
        </p:nvSpPr>
        <p:spPr bwMode="auto">
          <a:xfrm flipV="1">
            <a:off x="6832600" y="3451225"/>
            <a:ext cx="0" cy="1143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49930" name="Line 74"/>
          <p:cNvSpPr>
            <a:spLocks noChangeShapeType="1"/>
          </p:cNvSpPr>
          <p:nvPr/>
        </p:nvSpPr>
        <p:spPr bwMode="auto">
          <a:xfrm flipH="1" flipV="1">
            <a:off x="6172200" y="3959225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96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98" grpId="0" animBg="1"/>
      <p:bldP spid="249865" grpId="0"/>
      <p:bldP spid="2498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763</Words>
  <Application>Microsoft Office PowerPoint</Application>
  <PresentationFormat>On-screen Show (4:3)</PresentationFormat>
  <Paragraphs>219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Equation</vt:lpstr>
      <vt:lpstr>Photo Editor Photo</vt:lpstr>
      <vt:lpstr>Trig Graphs and  reciprocal trig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Reporoa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 Identities and Formulae</dc:title>
  <dc:creator>Pam Garnett</dc:creator>
  <cp:lastModifiedBy>Pam Garnett</cp:lastModifiedBy>
  <cp:revision>32</cp:revision>
  <cp:lastPrinted>2014-03-20T07:50:29Z</cp:lastPrinted>
  <dcterms:created xsi:type="dcterms:W3CDTF">2014-03-01T03:10:04Z</dcterms:created>
  <dcterms:modified xsi:type="dcterms:W3CDTF">2014-03-20T07:50:48Z</dcterms:modified>
</cp:coreProperties>
</file>