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9" r:id="rId3"/>
    <p:sldId id="298" r:id="rId4"/>
    <p:sldId id="299" r:id="rId5"/>
    <p:sldId id="301" r:id="rId6"/>
    <p:sldId id="302" r:id="rId7"/>
    <p:sldId id="303" r:id="rId8"/>
    <p:sldId id="30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5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CB1BB-D0CD-438B-95E9-63DEE76231D9}" type="datetimeFigureOut">
              <a:rPr lang="en-NZ" smtClean="0"/>
              <a:t>20/03/2014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70A80-C3F9-4F00-9BFC-44BC4470B98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06855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F22-A010-4108-A0FC-9E4C48DF786A}" type="datetimeFigureOut">
              <a:rPr lang="en-NZ" smtClean="0"/>
              <a:t>20/03/2014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FBE0-01C4-4CF2-AF96-3BD46D8DC72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946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F22-A010-4108-A0FC-9E4C48DF786A}" type="datetimeFigureOut">
              <a:rPr lang="en-NZ" smtClean="0"/>
              <a:t>20/03/2014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FBE0-01C4-4CF2-AF96-3BD46D8DC72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84497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F22-A010-4108-A0FC-9E4C48DF786A}" type="datetimeFigureOut">
              <a:rPr lang="en-NZ" smtClean="0"/>
              <a:t>20/03/2014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FBE0-01C4-4CF2-AF96-3BD46D8DC72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57387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F22-A010-4108-A0FC-9E4C48DF786A}" type="datetimeFigureOut">
              <a:rPr lang="en-NZ" smtClean="0"/>
              <a:t>20/03/2014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FBE0-01C4-4CF2-AF96-3BD46D8DC72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32233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F22-A010-4108-A0FC-9E4C48DF786A}" type="datetimeFigureOut">
              <a:rPr lang="en-NZ" smtClean="0"/>
              <a:t>20/03/2014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FBE0-01C4-4CF2-AF96-3BD46D8DC72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83471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F22-A010-4108-A0FC-9E4C48DF786A}" type="datetimeFigureOut">
              <a:rPr lang="en-NZ" smtClean="0"/>
              <a:t>20/03/2014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FBE0-01C4-4CF2-AF96-3BD46D8DC72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15706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F22-A010-4108-A0FC-9E4C48DF786A}" type="datetimeFigureOut">
              <a:rPr lang="en-NZ" smtClean="0"/>
              <a:t>20/03/2014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FBE0-01C4-4CF2-AF96-3BD46D8DC72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48971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F22-A010-4108-A0FC-9E4C48DF786A}" type="datetimeFigureOut">
              <a:rPr lang="en-NZ" smtClean="0"/>
              <a:t>20/03/2014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FBE0-01C4-4CF2-AF96-3BD46D8DC72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66586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F22-A010-4108-A0FC-9E4C48DF786A}" type="datetimeFigureOut">
              <a:rPr lang="en-NZ" smtClean="0"/>
              <a:t>20/03/2014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FBE0-01C4-4CF2-AF96-3BD46D8DC72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7447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F22-A010-4108-A0FC-9E4C48DF786A}" type="datetimeFigureOut">
              <a:rPr lang="en-NZ" smtClean="0"/>
              <a:t>20/03/2014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FBE0-01C4-4CF2-AF96-3BD46D8DC72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9105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F22-A010-4108-A0FC-9E4C48DF786A}" type="datetimeFigureOut">
              <a:rPr lang="en-NZ" smtClean="0"/>
              <a:t>20/03/2014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FBE0-01C4-4CF2-AF96-3BD46D8DC72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15501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8DF22-A010-4108-A0FC-9E4C48DF786A}" type="datetimeFigureOut">
              <a:rPr lang="en-NZ" smtClean="0"/>
              <a:t>20/03/2014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4FBE0-01C4-4CF2-AF96-3BD46D8DC72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86526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Trig Graphs and </a:t>
            </a:r>
            <a:br>
              <a:rPr lang="en-NZ" dirty="0" smtClean="0"/>
            </a:br>
            <a:r>
              <a:rPr lang="en-NZ" dirty="0" smtClean="0"/>
              <a:t>reciprocal trig functions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AS 91575</a:t>
            </a:r>
          </a:p>
          <a:p>
            <a:r>
              <a:rPr lang="en-NZ" dirty="0" smtClean="0"/>
              <a:t>4 credits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1198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92962" y="260648"/>
            <a:ext cx="48143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Radian measure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23528" y="1698903"/>
            <a:ext cx="379520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Learning objectives</a:t>
            </a:r>
            <a:endParaRPr lang="en-US" sz="3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3528" y="2708920"/>
            <a:ext cx="8229600" cy="23762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know what a radian is</a:t>
            </a:r>
          </a:p>
          <a:p>
            <a:r>
              <a:rPr lang="en-NZ" dirty="0" smtClean="0"/>
              <a:t>I can </a:t>
            </a:r>
            <a:r>
              <a:rPr lang="en-NZ" dirty="0"/>
              <a:t>c</a:t>
            </a:r>
            <a:r>
              <a:rPr lang="en-NZ" dirty="0" smtClean="0"/>
              <a:t>onvert between radians and degrees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32240" y="1793339"/>
            <a:ext cx="1738536" cy="365125"/>
          </a:xfrm>
        </p:spPr>
        <p:txBody>
          <a:bodyPr/>
          <a:lstStyle/>
          <a:p>
            <a:fld id="{D79C99B7-47C9-4277-BBD4-DAB9C7C1ADC5}" type="datetime1">
              <a:rPr lang="en-NZ" sz="2200" b="1" smtClean="0">
                <a:solidFill>
                  <a:schemeClr val="tx1"/>
                </a:solidFill>
              </a:rPr>
              <a:t>20/03/2014</a:t>
            </a:fld>
            <a:endParaRPr lang="en-NZ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51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3838" t="20378" r="25881" b="39128"/>
          <a:stretch/>
        </p:blipFill>
        <p:spPr>
          <a:xfrm>
            <a:off x="193182" y="332656"/>
            <a:ext cx="8716727" cy="329203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51520" y="4221088"/>
            <a:ext cx="865838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dirty="0" smtClean="0"/>
              <a:t>We can use the same scale on the x and the y axis and they are both in numbers.</a:t>
            </a:r>
          </a:p>
          <a:p>
            <a:endParaRPr lang="en-NZ" sz="2200" dirty="0"/>
          </a:p>
          <a:p>
            <a:r>
              <a:rPr lang="en-NZ" sz="2200" dirty="0" smtClean="0"/>
              <a:t>if we did this with the x axis in degrees, the graph would be well stretched out and the x axis is not really in numbers.</a:t>
            </a:r>
            <a:endParaRPr lang="en-NZ" sz="2200" dirty="0"/>
          </a:p>
        </p:txBody>
      </p:sp>
    </p:spTree>
    <p:extLst>
      <p:ext uri="{BB962C8B-B14F-4D97-AF65-F5344CB8AC3E}">
        <p14:creationId xmlns:p14="http://schemas.microsoft.com/office/powerpoint/2010/main" val="2943343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28092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500" b="1" u="sng" dirty="0" smtClean="0"/>
              <a:t>What is a radian?</a:t>
            </a:r>
            <a:endParaRPr lang="en-NZ" sz="2500" b="1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861" t="17737" r="1432" b="7439"/>
          <a:stretch/>
        </p:blipFill>
        <p:spPr>
          <a:xfrm>
            <a:off x="510005" y="1628800"/>
            <a:ext cx="8051982" cy="350265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948387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196752"/>
            <a:ext cx="84249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500" dirty="0" smtClean="0"/>
              <a:t>The second most thrilling experience in the universe is to be able to convert between radians and degrees</a:t>
            </a:r>
            <a:endParaRPr lang="en-NZ" sz="25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23528" y="2338108"/>
                <a:ext cx="7920880" cy="6052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2500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to convert degrees to radians multiply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50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NZ" sz="250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NZ" sz="25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180</m:t>
                        </m:r>
                      </m:den>
                    </m:f>
                  </m:oMath>
                </a14:m>
                <a:endParaRPr lang="en-NZ" sz="2500" dirty="0">
                  <a:solidFill>
                    <a:srgbClr val="7030A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338108"/>
                <a:ext cx="7920880" cy="605294"/>
              </a:xfrm>
              <a:prstGeom prst="rect">
                <a:avLst/>
              </a:prstGeom>
              <a:blipFill rotWithShape="1">
                <a:blip r:embed="rId2"/>
                <a:stretch>
                  <a:fillRect l="-1232" b="-10101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3528" y="3660161"/>
                <a:ext cx="7920880" cy="6382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2500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to convert radians to degrees multiply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50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NZ" sz="25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180</m:t>
                        </m:r>
                      </m:num>
                      <m:den>
                        <m:r>
                          <a:rPr lang="en-NZ" sz="25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den>
                    </m:f>
                  </m:oMath>
                </a14:m>
                <a:endParaRPr lang="en-NZ" sz="2500" dirty="0">
                  <a:solidFill>
                    <a:srgbClr val="7030A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660161"/>
                <a:ext cx="7920880" cy="638252"/>
              </a:xfrm>
              <a:prstGeom prst="rect">
                <a:avLst/>
              </a:prstGeom>
              <a:blipFill rotWithShape="1">
                <a:blip r:embed="rId3"/>
                <a:stretch>
                  <a:fillRect l="-1232" b="-8571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67544" y="4571836"/>
                <a:ext cx="8064896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 smtClean="0"/>
                  <a:t>this is because </a:t>
                </a:r>
              </a:p>
              <a:p>
                <a:r>
                  <a:rPr lang="en-NZ" dirty="0" smtClean="0"/>
                  <a:t>the total arc length is the circumference of the circle  = </a:t>
                </a:r>
                <a14:m>
                  <m:oMath xmlns:m="http://schemas.openxmlformats.org/officeDocument/2006/math">
                    <m:r>
                      <a:rPr lang="en-NZ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2</m:t>
                    </m:r>
                    <m:r>
                      <a:rPr lang="en-NZ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𝜋</m:t>
                    </m:r>
                    <m:r>
                      <a:rPr lang="en-NZ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𝑟</m:t>
                    </m:r>
                  </m:oMath>
                </a14:m>
                <a:r>
                  <a:rPr lang="en-NZ" dirty="0" smtClean="0">
                    <a:solidFill>
                      <a:schemeClr val="tx1"/>
                    </a:solidFill>
                  </a:rPr>
                  <a:t> </a:t>
                </a:r>
                <a:endParaRPr lang="en-NZ" dirty="0" smtClean="0"/>
              </a:p>
              <a:p>
                <a:r>
                  <a:rPr lang="en-NZ" dirty="0" smtClean="0"/>
                  <a:t>but arc length = </a:t>
                </a:r>
                <a:r>
                  <a:rPr lang="el-GR" dirty="0" smtClean="0">
                    <a:ea typeface="Cambria Math"/>
                  </a:rPr>
                  <a:t>θ</a:t>
                </a:r>
                <a:r>
                  <a:rPr lang="en-NZ" dirty="0" smtClean="0">
                    <a:ea typeface="Cambria Math"/>
                  </a:rPr>
                  <a:t>r      where </a:t>
                </a:r>
                <a:r>
                  <a:rPr lang="el-GR" dirty="0" smtClean="0">
                    <a:ea typeface="Cambria Math"/>
                  </a:rPr>
                  <a:t>θ</a:t>
                </a:r>
                <a:r>
                  <a:rPr lang="en-NZ" dirty="0" smtClean="0">
                    <a:ea typeface="Cambria Math"/>
                  </a:rPr>
                  <a:t> is the angle of the arc</a:t>
                </a:r>
              </a:p>
              <a:p>
                <a:endParaRPr lang="en-NZ" dirty="0">
                  <a:ea typeface="Cambria Math"/>
                </a:endParaRPr>
              </a:p>
              <a:p>
                <a:r>
                  <a:rPr lang="el-GR" dirty="0" smtClean="0">
                    <a:ea typeface="Cambria Math"/>
                  </a:rPr>
                  <a:t>θ</a:t>
                </a:r>
                <a:r>
                  <a:rPr lang="en-NZ" dirty="0" smtClean="0">
                    <a:ea typeface="Cambria Math"/>
                  </a:rPr>
                  <a:t> = 2</a:t>
                </a:r>
                <a14:m>
                  <m:oMath xmlns:m="http://schemas.openxmlformats.org/officeDocument/2006/math">
                    <m:r>
                      <a:rPr lang="en-NZ" i="1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NZ" dirty="0" smtClean="0"/>
                  <a:t>  = 360</a:t>
                </a:r>
                <a:r>
                  <a:rPr lang="en-NZ" dirty="0" smtClean="0">
                    <a:latin typeface="Comic Sans MS"/>
                  </a:rPr>
                  <a:t>°</a:t>
                </a:r>
                <a:endParaRPr lang="en-NZ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571836"/>
                <a:ext cx="8064896" cy="1477328"/>
              </a:xfrm>
              <a:prstGeom prst="rect">
                <a:avLst/>
              </a:prstGeom>
              <a:blipFill rotWithShape="1">
                <a:blip r:embed="rId4"/>
                <a:stretch>
                  <a:fillRect l="-680" t="-2066" b="-5785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7066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3740" t="30062" r="11033" b="17121"/>
          <a:stretch/>
        </p:blipFill>
        <p:spPr>
          <a:xfrm>
            <a:off x="107504" y="548680"/>
            <a:ext cx="8820472" cy="348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929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1520" y="1340768"/>
                <a:ext cx="7920880" cy="6052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2500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to convert degrees to radians multiply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50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NZ" sz="250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NZ" sz="25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180</m:t>
                        </m:r>
                      </m:den>
                    </m:f>
                  </m:oMath>
                </a14:m>
                <a:endParaRPr lang="en-NZ" sz="2500" dirty="0">
                  <a:solidFill>
                    <a:srgbClr val="7030A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340768"/>
                <a:ext cx="7920880" cy="605294"/>
              </a:xfrm>
              <a:prstGeom prst="rect">
                <a:avLst/>
              </a:prstGeom>
              <a:blipFill rotWithShape="1">
                <a:blip r:embed="rId2"/>
                <a:stretch>
                  <a:fillRect l="-1231" b="-10101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95536" y="2492896"/>
                <a:ext cx="82809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 smtClean="0"/>
                  <a:t>Convert 60° to radians. Leave you answer in terms of </a:t>
                </a:r>
                <a14:m>
                  <m:oMath xmlns:m="http://schemas.openxmlformats.org/officeDocument/2006/math">
                    <m:r>
                      <a:rPr lang="en-NZ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𝜋</m:t>
                    </m:r>
                    <m:r>
                      <a:rPr lang="en-NZ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r>
                  <a:rPr lang="en-NZ" dirty="0" smtClean="0"/>
                  <a:t> </a:t>
                </a:r>
                <a:endParaRPr lang="en-NZ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492896"/>
                <a:ext cx="8280920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663" t="-8197" b="-24590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3528" y="3660161"/>
                <a:ext cx="7920880" cy="6382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2500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to convert radians to degrees multiply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50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NZ" sz="25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180</m:t>
                        </m:r>
                      </m:num>
                      <m:den>
                        <m:r>
                          <a:rPr lang="en-NZ" sz="25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den>
                    </m:f>
                  </m:oMath>
                </a14:m>
                <a:endParaRPr lang="en-NZ" sz="2500" dirty="0">
                  <a:solidFill>
                    <a:srgbClr val="7030A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660161"/>
                <a:ext cx="7920880" cy="638252"/>
              </a:xfrm>
              <a:prstGeom prst="rect">
                <a:avLst/>
              </a:prstGeom>
              <a:blipFill rotWithShape="1">
                <a:blip r:embed="rId4"/>
                <a:stretch>
                  <a:fillRect l="-1232" b="-8571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73967" y="4509120"/>
                <a:ext cx="3189921" cy="484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 smtClean="0"/>
                  <a:t>Convert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NZ" b="0" i="1" dirty="0" smtClean="0">
                            <a:latin typeface="Cambria Math"/>
                          </a:rPr>
                          <m:t>3</m:t>
                        </m:r>
                        <m:r>
                          <a:rPr lang="en-NZ" b="0" i="1" dirty="0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NZ" b="0" i="1" dirty="0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NZ" b="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NZ" dirty="0" smtClean="0"/>
                  <a:t>radians to degrees</a:t>
                </a:r>
                <a:endParaRPr lang="en-NZ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967" y="4509120"/>
                <a:ext cx="3189921" cy="484043"/>
              </a:xfrm>
              <a:prstGeom prst="rect">
                <a:avLst/>
              </a:prstGeom>
              <a:blipFill rotWithShape="1">
                <a:blip r:embed="rId5"/>
                <a:stretch>
                  <a:fillRect l="-1527" b="-8861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753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692696"/>
            <a:ext cx="5795493" cy="520860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91422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205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Trig Graphs and  reciprocal trig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Reporoa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 Identities and Formulae</dc:title>
  <dc:creator>Pam Garnett</dc:creator>
  <cp:lastModifiedBy>Pam Garnett</cp:lastModifiedBy>
  <cp:revision>30</cp:revision>
  <dcterms:created xsi:type="dcterms:W3CDTF">2014-03-01T03:10:04Z</dcterms:created>
  <dcterms:modified xsi:type="dcterms:W3CDTF">2014-03-20T07:34:53Z</dcterms:modified>
</cp:coreProperties>
</file>