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57" r:id="rId6"/>
    <p:sldId id="262" r:id="rId7"/>
    <p:sldId id="263" r:id="rId8"/>
    <p:sldId id="267" r:id="rId9"/>
    <p:sldId id="268" r:id="rId10"/>
    <p:sldId id="269" r:id="rId11"/>
    <p:sldId id="270" r:id="rId12"/>
    <p:sldId id="274" r:id="rId13"/>
    <p:sldId id="275" r:id="rId14"/>
    <p:sldId id="264" r:id="rId15"/>
    <p:sldId id="265"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5" autoAdjust="0"/>
    <p:restoredTop sz="94660"/>
  </p:normalViewPr>
  <p:slideViewPr>
    <p:cSldViewPr>
      <p:cViewPr varScale="1">
        <p:scale>
          <a:sx n="87" d="100"/>
          <a:sy n="87" d="100"/>
        </p:scale>
        <p:origin x="-157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D055554-31C6-4C4E-B920-1FBCAC20848D}" type="datetimeFigureOut">
              <a:rPr lang="en-NZ" smtClean="0"/>
              <a:t>24/04/2014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09058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D055554-31C6-4C4E-B920-1FBCAC20848D}" type="datetimeFigureOut">
              <a:rPr lang="en-NZ" smtClean="0"/>
              <a:t>24/04/2014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142156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D055554-31C6-4C4E-B920-1FBCAC20848D}" type="datetimeFigureOut">
              <a:rPr lang="en-NZ" smtClean="0"/>
              <a:t>24/04/2014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231585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D055554-31C6-4C4E-B920-1FBCAC20848D}" type="datetimeFigureOut">
              <a:rPr lang="en-NZ" smtClean="0"/>
              <a:t>24/04/2014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29922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55554-31C6-4C4E-B920-1FBCAC20848D}" type="datetimeFigureOut">
              <a:rPr lang="en-NZ" smtClean="0"/>
              <a:t>24/04/2014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0167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1D055554-31C6-4C4E-B920-1FBCAC20848D}" type="datetimeFigureOut">
              <a:rPr lang="en-NZ" smtClean="0"/>
              <a:t>24/04/2014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48431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1D055554-31C6-4C4E-B920-1FBCAC20848D}" type="datetimeFigureOut">
              <a:rPr lang="en-NZ" smtClean="0"/>
              <a:t>24/04/2014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71568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1D055554-31C6-4C4E-B920-1FBCAC20848D}" type="datetimeFigureOut">
              <a:rPr lang="en-NZ" smtClean="0"/>
              <a:t>24/04/2014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6792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55554-31C6-4C4E-B920-1FBCAC20848D}" type="datetimeFigureOut">
              <a:rPr lang="en-NZ" smtClean="0"/>
              <a:t>24/04/2014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C2A42AD-B0AB-4F50-9A9C-B3AC22C75B06}" type="slidenum">
              <a:rPr lang="en-NZ" smtClean="0"/>
              <a:t>‹#›</a:t>
            </a:fld>
            <a:endParaRPr lang="en-NZ"/>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r="50000"/>
          <a:stretch/>
        </p:blipFill>
        <p:spPr>
          <a:xfrm>
            <a:off x="8316416" y="5990528"/>
            <a:ext cx="659606" cy="866775"/>
          </a:xfrm>
          <a:prstGeom prst="rect">
            <a:avLst/>
          </a:prstGeom>
        </p:spPr>
      </p:pic>
    </p:spTree>
    <p:extLst>
      <p:ext uri="{BB962C8B-B14F-4D97-AF65-F5344CB8AC3E}">
        <p14:creationId xmlns:p14="http://schemas.microsoft.com/office/powerpoint/2010/main" val="25655344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55554-31C6-4C4E-B920-1FBCAC20848D}" type="datetimeFigureOut">
              <a:rPr lang="en-NZ" smtClean="0"/>
              <a:t>24/04/2014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264026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55554-31C6-4C4E-B920-1FBCAC20848D}" type="datetimeFigureOut">
              <a:rPr lang="en-NZ" smtClean="0"/>
              <a:t>24/04/2014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C2A42AD-B0AB-4F50-9A9C-B3AC22C75B06}" type="slidenum">
              <a:rPr lang="en-NZ" smtClean="0"/>
              <a:t>‹#›</a:t>
            </a:fld>
            <a:endParaRPr lang="en-NZ"/>
          </a:p>
        </p:txBody>
      </p:sp>
    </p:spTree>
    <p:extLst>
      <p:ext uri="{BB962C8B-B14F-4D97-AF65-F5344CB8AC3E}">
        <p14:creationId xmlns:p14="http://schemas.microsoft.com/office/powerpoint/2010/main" val="379389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55554-31C6-4C4E-B920-1FBCAC20848D}" type="datetimeFigureOut">
              <a:rPr lang="en-NZ" smtClean="0"/>
              <a:t>24/04/2014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A42AD-B0AB-4F50-9A9C-B3AC22C75B06}" type="slidenum">
              <a:rPr lang="en-NZ" smtClean="0"/>
              <a:t>‹#›</a:t>
            </a:fld>
            <a:endParaRPr lang="en-NZ"/>
          </a:p>
        </p:txBody>
      </p:sp>
    </p:spTree>
    <p:extLst>
      <p:ext uri="{BB962C8B-B14F-4D97-AF65-F5344CB8AC3E}">
        <p14:creationId xmlns:p14="http://schemas.microsoft.com/office/powerpoint/2010/main" val="116274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Multivariate </a:t>
            </a:r>
            <a:r>
              <a:rPr lang="en-NZ" dirty="0" smtClean="0"/>
              <a:t>Data</a:t>
            </a:r>
            <a:endParaRPr lang="en-NZ" dirty="0"/>
          </a:p>
        </p:txBody>
      </p:sp>
      <p:sp>
        <p:nvSpPr>
          <p:cNvPr id="3" name="Subtitle 2"/>
          <p:cNvSpPr>
            <a:spLocks noGrp="1"/>
          </p:cNvSpPr>
          <p:nvPr>
            <p:ph type="subTitle" idx="1"/>
          </p:nvPr>
        </p:nvSpPr>
        <p:spPr/>
        <p:txBody>
          <a:bodyPr/>
          <a:lstStyle/>
          <a:p>
            <a:r>
              <a:rPr lang="en-NZ" dirty="0" smtClean="0"/>
              <a:t>3.10</a:t>
            </a:r>
            <a:endParaRPr lang="en-NZ" dirty="0" smtClean="0"/>
          </a:p>
          <a:p>
            <a:r>
              <a:rPr lang="en-NZ" dirty="0" smtClean="0"/>
              <a:t>4 </a:t>
            </a:r>
            <a:r>
              <a:rPr lang="en-NZ" dirty="0" smtClean="0"/>
              <a:t>credits</a:t>
            </a:r>
          </a:p>
          <a:p>
            <a:r>
              <a:rPr lang="en-NZ" dirty="0" smtClean="0"/>
              <a:t>AS91582</a:t>
            </a:r>
            <a:endParaRPr lang="en-NZ" dirty="0"/>
          </a:p>
        </p:txBody>
      </p:sp>
    </p:spTree>
    <p:extLst>
      <p:ext uri="{BB962C8B-B14F-4D97-AF65-F5344CB8AC3E}">
        <p14:creationId xmlns:p14="http://schemas.microsoft.com/office/powerpoint/2010/main" val="2312438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8028268"/>
              </p:ext>
            </p:extLst>
          </p:nvPr>
        </p:nvGraphicFramePr>
        <p:xfrm>
          <a:off x="1331640" y="836712"/>
          <a:ext cx="5112570" cy="2809875"/>
        </p:xfrm>
        <a:graphic>
          <a:graphicData uri="http://schemas.openxmlformats.org/drawingml/2006/table">
            <a:tbl>
              <a:tblPr/>
              <a:tblGrid>
                <a:gridCol w="1022514"/>
                <a:gridCol w="1022514"/>
                <a:gridCol w="1022514"/>
                <a:gridCol w="1022514"/>
                <a:gridCol w="1022514"/>
              </a:tblGrid>
              <a:tr h="190500">
                <a:tc>
                  <a:txBody>
                    <a:bodyPr/>
                    <a:lstStyle/>
                    <a:p>
                      <a:pPr algn="ctr" fontAlgn="b"/>
                      <a:r>
                        <a:rPr lang="en-NZ" sz="2000" b="0" i="0" u="none" strike="noStrike" dirty="0">
                          <a:solidFill>
                            <a:srgbClr val="000000"/>
                          </a:solidFill>
                          <a:effectLst/>
                          <a:latin typeface="Calibri"/>
                        </a:rPr>
                        <a:t>Carat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Colour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Clarity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Lab</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Price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dirty="0">
                          <a:solidFill>
                            <a:srgbClr val="000000"/>
                          </a:solidFill>
                          <a:effectLst/>
                          <a:latin typeface="Calibri"/>
                        </a:rPr>
                        <a:t>0.33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average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Lab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768.6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0.31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smtClean="0">
                          <a:solidFill>
                            <a:srgbClr val="000000"/>
                          </a:solidFill>
                          <a:effectLst/>
                          <a:latin typeface="Calibri"/>
                        </a:rPr>
                        <a:t>Above average</a:t>
                      </a:r>
                      <a:endParaRPr lang="en-NZ"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Lab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788.2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0.31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average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Lab </a:t>
                      </a:r>
                      <a:r>
                        <a:rPr lang="en-NZ" sz="2000" b="0" i="0" u="none" strike="noStrike" dirty="0" smtClean="0">
                          <a:solidFill>
                            <a:srgbClr val="000000"/>
                          </a:solidFill>
                          <a:effectLst/>
                          <a:latin typeface="Calibri"/>
                        </a:rPr>
                        <a:t>2</a:t>
                      </a:r>
                      <a:endParaRPr lang="en-NZ"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788.2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average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Lab 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841.4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0.34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average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Lab </a:t>
                      </a:r>
                      <a:r>
                        <a:rPr lang="en-NZ" sz="2000" b="0" i="0" u="none" strike="noStrike" dirty="0" smtClean="0">
                          <a:solidFill>
                            <a:srgbClr val="000000"/>
                          </a:solidFill>
                          <a:effectLst/>
                          <a:latin typeface="Calibri"/>
                        </a:rPr>
                        <a:t>2</a:t>
                      </a:r>
                      <a:endParaRPr lang="en-NZ"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855.4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0.35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smtClean="0">
                          <a:solidFill>
                            <a:srgbClr val="000000"/>
                          </a:solidFill>
                          <a:effectLst/>
                          <a:latin typeface="Calibri"/>
                        </a:rPr>
                        <a:t>Above average</a:t>
                      </a:r>
                      <a:endParaRPr lang="en-NZ"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Lab </a:t>
                      </a:r>
                      <a:r>
                        <a:rPr lang="en-NZ" sz="2000" b="0" i="0" u="none" strike="noStrike" dirty="0" smtClean="0">
                          <a:solidFill>
                            <a:srgbClr val="000000"/>
                          </a:solidFill>
                          <a:effectLst/>
                          <a:latin typeface="Calibri"/>
                        </a:rPr>
                        <a:t>2</a:t>
                      </a:r>
                      <a:endParaRPr lang="en-NZ"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878.5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475656" y="203109"/>
            <a:ext cx="3024336" cy="477054"/>
          </a:xfrm>
          <a:prstGeom prst="rect">
            <a:avLst/>
          </a:prstGeom>
          <a:noFill/>
        </p:spPr>
        <p:txBody>
          <a:bodyPr wrap="square" rtlCol="0">
            <a:spAutoFit/>
          </a:bodyPr>
          <a:lstStyle/>
          <a:p>
            <a:r>
              <a:rPr lang="en-NZ" sz="2500" b="1" dirty="0" smtClean="0"/>
              <a:t>Data for Diamonds</a:t>
            </a:r>
            <a:endParaRPr lang="en-NZ" sz="2500" b="1" dirty="0"/>
          </a:p>
        </p:txBody>
      </p:sp>
      <p:sp>
        <p:nvSpPr>
          <p:cNvPr id="4" name="TextBox 3"/>
          <p:cNvSpPr txBox="1"/>
          <p:nvPr/>
        </p:nvSpPr>
        <p:spPr>
          <a:xfrm>
            <a:off x="755576" y="3797550"/>
            <a:ext cx="2088232" cy="369332"/>
          </a:xfrm>
          <a:prstGeom prst="rect">
            <a:avLst/>
          </a:prstGeom>
          <a:noFill/>
        </p:spPr>
        <p:txBody>
          <a:bodyPr wrap="square" rtlCol="0">
            <a:spAutoFit/>
          </a:bodyPr>
          <a:lstStyle/>
          <a:p>
            <a:r>
              <a:rPr lang="en-NZ" dirty="0" smtClean="0"/>
              <a:t>possible questions</a:t>
            </a:r>
            <a:endParaRPr lang="en-NZ" dirty="0"/>
          </a:p>
        </p:txBody>
      </p:sp>
      <p:sp>
        <p:nvSpPr>
          <p:cNvPr id="5" name="TextBox 4"/>
          <p:cNvSpPr txBox="1"/>
          <p:nvPr/>
        </p:nvSpPr>
        <p:spPr>
          <a:xfrm>
            <a:off x="7380312" y="3788034"/>
            <a:ext cx="1440160" cy="1323439"/>
          </a:xfrm>
          <a:prstGeom prst="rect">
            <a:avLst/>
          </a:prstGeom>
          <a:noFill/>
        </p:spPr>
        <p:txBody>
          <a:bodyPr wrap="square" rtlCol="0">
            <a:spAutoFit/>
          </a:bodyPr>
          <a:lstStyle/>
          <a:p>
            <a:r>
              <a:rPr lang="en-NZ" sz="2000" dirty="0" smtClean="0"/>
              <a:t>Variable?</a:t>
            </a:r>
          </a:p>
          <a:p>
            <a:r>
              <a:rPr lang="en-NZ" sz="2000" dirty="0" smtClean="0"/>
              <a:t>groups ?</a:t>
            </a:r>
          </a:p>
          <a:p>
            <a:r>
              <a:rPr lang="en-NZ" sz="2000" dirty="0" smtClean="0"/>
              <a:t>population?</a:t>
            </a:r>
          </a:p>
          <a:p>
            <a:r>
              <a:rPr lang="en-NZ" sz="2000" dirty="0" smtClean="0"/>
              <a:t>statistic?</a:t>
            </a:r>
            <a:endParaRPr lang="en-NZ" sz="2000" dirty="0"/>
          </a:p>
        </p:txBody>
      </p:sp>
      <p:sp>
        <p:nvSpPr>
          <p:cNvPr id="7" name="TextBox 6"/>
          <p:cNvSpPr txBox="1"/>
          <p:nvPr/>
        </p:nvSpPr>
        <p:spPr>
          <a:xfrm>
            <a:off x="7380312" y="5144917"/>
            <a:ext cx="1584176" cy="646331"/>
          </a:xfrm>
          <a:prstGeom prst="rect">
            <a:avLst/>
          </a:prstGeom>
          <a:noFill/>
        </p:spPr>
        <p:txBody>
          <a:bodyPr wrap="square" rtlCol="0">
            <a:spAutoFit/>
          </a:bodyPr>
          <a:lstStyle/>
          <a:p>
            <a:r>
              <a:rPr lang="en-NZ" dirty="0" smtClean="0"/>
              <a:t>Diamond carat by lab</a:t>
            </a:r>
            <a:endParaRPr lang="en-NZ" dirty="0"/>
          </a:p>
        </p:txBody>
      </p:sp>
      <p:sp>
        <p:nvSpPr>
          <p:cNvPr id="6" name="Rectangle 5"/>
          <p:cNvSpPr/>
          <p:nvPr/>
        </p:nvSpPr>
        <p:spPr>
          <a:xfrm>
            <a:off x="7380312" y="5144917"/>
            <a:ext cx="1584176" cy="850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smtClean="0"/>
              <a:t>J Wills chose</a:t>
            </a:r>
            <a:endParaRPr lang="en-NZ" b="1" dirty="0"/>
          </a:p>
        </p:txBody>
      </p:sp>
    </p:spTree>
    <p:extLst>
      <p:ext uri="{BB962C8B-B14F-4D97-AF65-F5344CB8AC3E}">
        <p14:creationId xmlns:p14="http://schemas.microsoft.com/office/powerpoint/2010/main" val="8197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848872" cy="861774"/>
          </a:xfrm>
          <a:prstGeom prst="rect">
            <a:avLst/>
          </a:prstGeom>
          <a:noFill/>
        </p:spPr>
        <p:txBody>
          <a:bodyPr wrap="square" rtlCol="0">
            <a:spAutoFit/>
          </a:bodyPr>
          <a:lstStyle/>
          <a:p>
            <a:pPr algn="ctr"/>
            <a:r>
              <a:rPr lang="en-NZ" sz="2500" b="1" dirty="0" smtClean="0"/>
              <a:t>You only pick two groups</a:t>
            </a:r>
            <a:r>
              <a:rPr lang="en-NZ" sz="2500" dirty="0" smtClean="0"/>
              <a:t>. </a:t>
            </a:r>
          </a:p>
          <a:p>
            <a:pPr algn="ctr"/>
            <a:r>
              <a:rPr lang="en-NZ" sz="2500" dirty="0" smtClean="0"/>
              <a:t>You can </a:t>
            </a:r>
            <a:r>
              <a:rPr lang="en-NZ" sz="2500" dirty="0" smtClean="0">
                <a:solidFill>
                  <a:srgbClr val="FF0000"/>
                </a:solidFill>
              </a:rPr>
              <a:t>re-categorise</a:t>
            </a:r>
            <a:r>
              <a:rPr lang="en-NZ" sz="2500" dirty="0" smtClean="0"/>
              <a:t> your data to do this if you want to.</a:t>
            </a:r>
            <a:endParaRPr lang="en-NZ" sz="2500" dirty="0"/>
          </a:p>
        </p:txBody>
      </p:sp>
      <p:graphicFrame>
        <p:nvGraphicFramePr>
          <p:cNvPr id="3" name="Table 2"/>
          <p:cNvGraphicFramePr>
            <a:graphicFrameLocks noGrp="1"/>
          </p:cNvGraphicFramePr>
          <p:nvPr>
            <p:extLst>
              <p:ext uri="{D42A27DB-BD31-4B8C-83A1-F6EECF244321}">
                <p14:modId xmlns:p14="http://schemas.microsoft.com/office/powerpoint/2010/main" val="112211427"/>
              </p:ext>
            </p:extLst>
          </p:nvPr>
        </p:nvGraphicFramePr>
        <p:xfrm>
          <a:off x="3374656" y="2348880"/>
          <a:ext cx="2754728" cy="548640"/>
        </p:xfrm>
        <a:graphic>
          <a:graphicData uri="http://schemas.openxmlformats.org/drawingml/2006/table">
            <a:tbl>
              <a:tblPr firstRow="1" firstCol="1" bandRow="1" bandCol="1">
                <a:tableStyleId>{5940675A-B579-460E-94D1-54222C63F5DA}</a:tableStyleId>
              </a:tblPr>
              <a:tblGrid>
                <a:gridCol w="708322"/>
                <a:gridCol w="2046406"/>
              </a:tblGrid>
              <a:tr h="0">
                <a:tc>
                  <a:txBody>
                    <a:bodyPr/>
                    <a:lstStyle/>
                    <a:p>
                      <a:pPr>
                        <a:spcBef>
                          <a:spcPts val="600"/>
                        </a:spcBef>
                        <a:spcAft>
                          <a:spcPts val="600"/>
                        </a:spcAft>
                        <a:tabLst>
                          <a:tab pos="252095" algn="l"/>
                          <a:tab pos="504190" algn="l"/>
                          <a:tab pos="756285" algn="l"/>
                        </a:tabLst>
                      </a:pPr>
                      <a:r>
                        <a:rPr lang="en-AU" sz="1800" dirty="0">
                          <a:effectLst/>
                        </a:rPr>
                        <a:t>Sex </a:t>
                      </a:r>
                      <a:endParaRPr lang="en-NZ" sz="1800" dirty="0">
                        <a:effectLst/>
                        <a:latin typeface="Arial"/>
                        <a:ea typeface="Times New Roman"/>
                      </a:endParaRPr>
                    </a:p>
                  </a:txBody>
                  <a:tcPr marL="68580" marR="68580" marT="0" marB="0"/>
                </a:tc>
                <a:tc>
                  <a:txBody>
                    <a:bodyPr/>
                    <a:lstStyle/>
                    <a:p>
                      <a:pPr>
                        <a:spcBef>
                          <a:spcPts val="600"/>
                        </a:spcBef>
                        <a:spcAft>
                          <a:spcPts val="600"/>
                        </a:spcAft>
                        <a:tabLst>
                          <a:tab pos="252095" algn="l"/>
                          <a:tab pos="504190" algn="l"/>
                          <a:tab pos="756285" algn="l"/>
                        </a:tabLst>
                      </a:pPr>
                      <a:r>
                        <a:rPr lang="en-AU" sz="1800">
                          <a:effectLst/>
                        </a:rPr>
                        <a:t>male or female</a:t>
                      </a:r>
                      <a:endParaRPr lang="en-NZ" sz="1800">
                        <a:effectLst/>
                        <a:latin typeface="Arial"/>
                        <a:ea typeface="Times New Roman"/>
                      </a:endParaRPr>
                    </a:p>
                  </a:txBody>
                  <a:tcPr marL="68580" marR="68580" marT="0" marB="0"/>
                </a:tc>
              </a:tr>
              <a:tr h="0">
                <a:tc>
                  <a:txBody>
                    <a:bodyPr/>
                    <a:lstStyle/>
                    <a:p>
                      <a:pPr>
                        <a:spcBef>
                          <a:spcPts val="600"/>
                        </a:spcBef>
                        <a:spcAft>
                          <a:spcPts val="600"/>
                        </a:spcAft>
                        <a:tabLst>
                          <a:tab pos="252095" algn="l"/>
                          <a:tab pos="504190" algn="l"/>
                          <a:tab pos="756285" algn="l"/>
                        </a:tabLst>
                      </a:pPr>
                      <a:r>
                        <a:rPr lang="en-AU" sz="1800">
                          <a:effectLst/>
                        </a:rPr>
                        <a:t>Sport</a:t>
                      </a:r>
                      <a:endParaRPr lang="en-NZ" sz="1800">
                        <a:effectLst/>
                        <a:latin typeface="Arial"/>
                        <a:ea typeface="Times New Roman"/>
                      </a:endParaRPr>
                    </a:p>
                  </a:txBody>
                  <a:tcPr marL="68580" marR="68580" marT="0" marB="0"/>
                </a:tc>
                <a:tc>
                  <a:txBody>
                    <a:bodyPr/>
                    <a:lstStyle/>
                    <a:p>
                      <a:pPr>
                        <a:spcBef>
                          <a:spcPts val="600"/>
                        </a:spcBef>
                        <a:spcAft>
                          <a:spcPts val="600"/>
                        </a:spcAft>
                        <a:tabLst>
                          <a:tab pos="252095" algn="l"/>
                          <a:tab pos="504190" algn="l"/>
                          <a:tab pos="756285" algn="l"/>
                        </a:tabLst>
                      </a:pPr>
                      <a:r>
                        <a:rPr lang="en-AU" sz="1800" dirty="0">
                          <a:effectLst/>
                        </a:rPr>
                        <a:t>sport played</a:t>
                      </a:r>
                      <a:endParaRPr lang="en-NZ" sz="1800" dirty="0">
                        <a:effectLst/>
                        <a:latin typeface="Arial"/>
                        <a:ea typeface="Times New Roman"/>
                      </a:endParaRPr>
                    </a:p>
                  </a:txBody>
                  <a:tcPr marL="68580" marR="68580" marT="0" marB="0"/>
                </a:tc>
              </a:tr>
            </a:tbl>
          </a:graphicData>
        </a:graphic>
      </p:graphicFrame>
      <p:sp>
        <p:nvSpPr>
          <p:cNvPr id="4" name="TextBox 3"/>
          <p:cNvSpPr txBox="1"/>
          <p:nvPr/>
        </p:nvSpPr>
        <p:spPr>
          <a:xfrm>
            <a:off x="2448608" y="3212976"/>
            <a:ext cx="4606822" cy="923330"/>
          </a:xfrm>
          <a:prstGeom prst="rect">
            <a:avLst/>
          </a:prstGeom>
          <a:noFill/>
        </p:spPr>
        <p:txBody>
          <a:bodyPr wrap="square" rtlCol="0">
            <a:spAutoFit/>
          </a:bodyPr>
          <a:lstStyle/>
          <a:p>
            <a:r>
              <a:rPr lang="en-NZ" dirty="0" smtClean="0"/>
              <a:t>you could re-categorise the sports to look at:</a:t>
            </a:r>
          </a:p>
          <a:p>
            <a:pPr marL="742950" lvl="1" indent="-285750">
              <a:buFont typeface="Arial" panose="020B0604020202020204" pitchFamily="34" charset="0"/>
              <a:buChar char="•"/>
            </a:pPr>
            <a:r>
              <a:rPr lang="en-NZ" dirty="0" smtClean="0"/>
              <a:t>team sports and non team sports</a:t>
            </a:r>
          </a:p>
          <a:p>
            <a:pPr marL="742950" lvl="1" indent="-285750">
              <a:buFont typeface="Arial" panose="020B0604020202020204" pitchFamily="34" charset="0"/>
              <a:buChar char="•"/>
            </a:pPr>
            <a:r>
              <a:rPr lang="en-NZ" dirty="0" smtClean="0"/>
              <a:t>ball sports and non ball sports </a:t>
            </a:r>
            <a:endParaRPr lang="en-NZ" dirty="0"/>
          </a:p>
        </p:txBody>
      </p:sp>
      <p:sp>
        <p:nvSpPr>
          <p:cNvPr id="5" name="TextBox 4"/>
          <p:cNvSpPr txBox="1"/>
          <p:nvPr/>
        </p:nvSpPr>
        <p:spPr>
          <a:xfrm>
            <a:off x="1818116" y="4532543"/>
            <a:ext cx="5867807" cy="369332"/>
          </a:xfrm>
          <a:prstGeom prst="rect">
            <a:avLst/>
          </a:prstGeom>
          <a:noFill/>
        </p:spPr>
        <p:txBody>
          <a:bodyPr wrap="square" rtlCol="0">
            <a:spAutoFit/>
          </a:bodyPr>
          <a:lstStyle/>
          <a:p>
            <a:r>
              <a:rPr lang="en-NZ" dirty="0" smtClean="0"/>
              <a:t>You don’t have to do this – but now you’ve met the words </a:t>
            </a:r>
            <a:r>
              <a:rPr lang="en-NZ" dirty="0" smtClean="0">
                <a:sym typeface="Wingdings" panose="05000000000000000000" pitchFamily="2" charset="2"/>
              </a:rPr>
              <a:t></a:t>
            </a:r>
            <a:endParaRPr lang="en-NZ" dirty="0"/>
          </a:p>
        </p:txBody>
      </p:sp>
      <p:sp>
        <p:nvSpPr>
          <p:cNvPr id="6" name="TextBox 5"/>
          <p:cNvSpPr txBox="1"/>
          <p:nvPr/>
        </p:nvSpPr>
        <p:spPr>
          <a:xfrm>
            <a:off x="1187624" y="1772816"/>
            <a:ext cx="6696744" cy="369332"/>
          </a:xfrm>
          <a:prstGeom prst="rect">
            <a:avLst/>
          </a:prstGeom>
          <a:noFill/>
        </p:spPr>
        <p:txBody>
          <a:bodyPr wrap="square" rtlCol="0">
            <a:spAutoFit/>
          </a:bodyPr>
          <a:lstStyle/>
          <a:p>
            <a:r>
              <a:rPr lang="en-NZ" dirty="0" smtClean="0"/>
              <a:t>perhaps two of the variables given are . . . . . </a:t>
            </a:r>
            <a:endParaRPr lang="en-NZ" dirty="0"/>
          </a:p>
        </p:txBody>
      </p:sp>
    </p:spTree>
    <p:extLst>
      <p:ext uri="{BB962C8B-B14F-4D97-AF65-F5344CB8AC3E}">
        <p14:creationId xmlns:p14="http://schemas.microsoft.com/office/powerpoint/2010/main" val="2770294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18658356"/>
              </p:ext>
            </p:extLst>
          </p:nvPr>
        </p:nvGraphicFramePr>
        <p:xfrm>
          <a:off x="1691680" y="1124744"/>
          <a:ext cx="5876047" cy="3962400"/>
        </p:xfrm>
        <a:graphic>
          <a:graphicData uri="http://schemas.openxmlformats.org/drawingml/2006/table">
            <a:tbl>
              <a:tblPr firstRow="1" firstCol="1" bandRow="1" bandCol="1">
                <a:tableStyleId>{5940675A-B579-460E-94D1-54222C63F5DA}</a:tableStyleId>
              </a:tblPr>
              <a:tblGrid>
                <a:gridCol w="1510906"/>
                <a:gridCol w="4365141"/>
              </a:tblGrid>
              <a:tr h="0">
                <a:tc>
                  <a:txBody>
                    <a:bodyPr/>
                    <a:lstStyle/>
                    <a:p>
                      <a:pPr>
                        <a:spcBef>
                          <a:spcPts val="600"/>
                        </a:spcBef>
                        <a:spcAft>
                          <a:spcPts val="600"/>
                        </a:spcAft>
                        <a:tabLst>
                          <a:tab pos="252095" algn="l"/>
                          <a:tab pos="504190" algn="l"/>
                          <a:tab pos="756285" algn="l"/>
                        </a:tabLst>
                      </a:pPr>
                      <a:r>
                        <a:rPr lang="en-AU" sz="2000">
                          <a:effectLst/>
                        </a:rPr>
                        <a:t>Sex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male or female</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Sport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sport played</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Ht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height in cm</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Wt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weight in kg</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LBM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lean body mass</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%Bfat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 body fat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BMI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body mass index (weight/height</a:t>
                      </a:r>
                      <a:r>
                        <a:rPr lang="en-AU" sz="2000" baseline="30000">
                          <a:effectLst/>
                        </a:rPr>
                        <a:t>2</a:t>
                      </a:r>
                      <a:r>
                        <a:rPr lang="en-AU" sz="2000">
                          <a:effectLst/>
                        </a:rPr>
                        <a: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RCC</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red blood cell count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WCC</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white blood cell count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Hc</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haematocrit</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Hg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haemoglobin</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Ferr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a:effectLst/>
                        </a:rPr>
                        <a:t>plasma ferritin concentration</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spcBef>
                          <a:spcPts val="600"/>
                        </a:spcBef>
                        <a:spcAft>
                          <a:spcPts val="600"/>
                        </a:spcAft>
                        <a:tabLst>
                          <a:tab pos="252095" algn="l"/>
                          <a:tab pos="504190" algn="l"/>
                          <a:tab pos="756285" algn="l"/>
                        </a:tabLst>
                      </a:pPr>
                      <a:r>
                        <a:rPr lang="en-AU" sz="2000">
                          <a:effectLst/>
                        </a:rPr>
                        <a:t>SSF	 </a:t>
                      </a:r>
                      <a:endParaRPr lang="en-NZ" sz="200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600"/>
                        </a:spcAft>
                        <a:tabLst>
                          <a:tab pos="252095" algn="l"/>
                          <a:tab pos="504190" algn="l"/>
                          <a:tab pos="756285" algn="l"/>
                        </a:tabLst>
                      </a:pPr>
                      <a:r>
                        <a:rPr lang="en-AU" sz="2000" dirty="0">
                          <a:effectLst/>
                        </a:rPr>
                        <a:t>sum of skin folds</a:t>
                      </a:r>
                      <a:endParaRPr lang="en-NZ" sz="2000" dirty="0">
                        <a:effectLst/>
                        <a:latin typeface="Arial"/>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2235763" y="319176"/>
            <a:ext cx="4747659" cy="369332"/>
          </a:xfrm>
          <a:prstGeom prst="rect">
            <a:avLst/>
          </a:prstGeom>
          <a:noFill/>
        </p:spPr>
        <p:txBody>
          <a:bodyPr wrap="square" rtlCol="0">
            <a:spAutoFit/>
          </a:bodyPr>
          <a:lstStyle/>
          <a:p>
            <a:r>
              <a:rPr lang="en-NZ" dirty="0" smtClean="0"/>
              <a:t>These are the variables for the Elite Athlete task</a:t>
            </a:r>
            <a:endParaRPr lang="en-NZ" dirty="0"/>
          </a:p>
        </p:txBody>
      </p:sp>
      <p:sp>
        <p:nvSpPr>
          <p:cNvPr id="4" name="TextBox 3"/>
          <p:cNvSpPr txBox="1"/>
          <p:nvPr/>
        </p:nvSpPr>
        <p:spPr>
          <a:xfrm>
            <a:off x="827584" y="5445224"/>
            <a:ext cx="7848872" cy="369332"/>
          </a:xfrm>
          <a:prstGeom prst="rect">
            <a:avLst/>
          </a:prstGeom>
          <a:noFill/>
        </p:spPr>
        <p:txBody>
          <a:bodyPr wrap="square" rtlCol="0">
            <a:spAutoFit/>
          </a:bodyPr>
          <a:lstStyle/>
          <a:p>
            <a:r>
              <a:rPr lang="en-NZ" dirty="0" smtClean="0"/>
              <a:t>Choose your variable and groups</a:t>
            </a:r>
            <a:endParaRPr lang="en-NZ" dirty="0"/>
          </a:p>
        </p:txBody>
      </p:sp>
    </p:spTree>
    <p:extLst>
      <p:ext uri="{BB962C8B-B14F-4D97-AF65-F5344CB8AC3E}">
        <p14:creationId xmlns:p14="http://schemas.microsoft.com/office/powerpoint/2010/main" val="1749362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836712"/>
            <a:ext cx="8136904" cy="1477328"/>
          </a:xfrm>
          <a:prstGeom prst="rect">
            <a:avLst/>
          </a:prstGeom>
          <a:noFill/>
        </p:spPr>
        <p:txBody>
          <a:bodyPr wrap="square" rtlCol="0">
            <a:spAutoFit/>
          </a:bodyPr>
          <a:lstStyle/>
          <a:p>
            <a:r>
              <a:rPr lang="en-NZ" dirty="0" smtClean="0"/>
              <a:t>Write your problem and email it to me</a:t>
            </a:r>
          </a:p>
          <a:p>
            <a:endParaRPr lang="en-NZ" dirty="0"/>
          </a:p>
          <a:p>
            <a:r>
              <a:rPr lang="en-NZ" dirty="0" smtClean="0"/>
              <a:t>Use pamsmaths.weebly.com for help</a:t>
            </a:r>
          </a:p>
          <a:p>
            <a:endParaRPr lang="en-NZ" dirty="0"/>
          </a:p>
          <a:p>
            <a:r>
              <a:rPr lang="en-NZ" dirty="0" smtClean="0"/>
              <a:t>don’t forget to research the data to give a purpose for the investigation</a:t>
            </a:r>
            <a:endParaRPr lang="en-NZ" dirty="0"/>
          </a:p>
        </p:txBody>
      </p:sp>
    </p:spTree>
    <p:extLst>
      <p:ext uri="{BB962C8B-B14F-4D97-AF65-F5344CB8AC3E}">
        <p14:creationId xmlns:p14="http://schemas.microsoft.com/office/powerpoint/2010/main" val="1877847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936104" cy="861774"/>
          </a:xfrm>
          <a:prstGeom prst="rect">
            <a:avLst/>
          </a:prstGeom>
          <a:noFill/>
        </p:spPr>
        <p:txBody>
          <a:bodyPr wrap="square" rtlCol="0">
            <a:spAutoFit/>
          </a:bodyPr>
          <a:lstStyle/>
          <a:p>
            <a:r>
              <a:rPr lang="en-NZ" sz="5000" b="1" dirty="0" smtClean="0">
                <a:solidFill>
                  <a:srgbClr val="7030A0"/>
                </a:solidFill>
              </a:rPr>
              <a:t>P</a:t>
            </a:r>
            <a:r>
              <a:rPr lang="en-NZ" sz="2500" dirty="0" smtClean="0">
                <a:solidFill>
                  <a:srgbClr val="7030A0"/>
                </a:solidFill>
              </a:rPr>
              <a:t>lan</a:t>
            </a:r>
            <a:endParaRPr lang="en-NZ" sz="5000" b="1" dirty="0" smtClean="0">
              <a:solidFill>
                <a:srgbClr val="7030A0"/>
              </a:solidFill>
            </a:endParaRPr>
          </a:p>
        </p:txBody>
      </p:sp>
      <p:sp>
        <p:nvSpPr>
          <p:cNvPr id="3" name="TextBox 2"/>
          <p:cNvSpPr txBox="1"/>
          <p:nvPr/>
        </p:nvSpPr>
        <p:spPr>
          <a:xfrm>
            <a:off x="467544" y="1844824"/>
            <a:ext cx="8352928" cy="2400657"/>
          </a:xfrm>
          <a:prstGeom prst="rect">
            <a:avLst/>
          </a:prstGeom>
          <a:noFill/>
        </p:spPr>
        <p:txBody>
          <a:bodyPr wrap="square" rtlCol="0">
            <a:spAutoFit/>
          </a:bodyPr>
          <a:lstStyle/>
          <a:p>
            <a:pPr marL="285750" indent="-285750">
              <a:buFont typeface="Arial" panose="020B0604020202020204" pitchFamily="34" charset="0"/>
              <a:buChar char="•"/>
            </a:pPr>
            <a:r>
              <a:rPr lang="en-NZ" sz="2500" dirty="0" smtClean="0">
                <a:latin typeface="Comic Sans MS" panose="030F0702030302020204" pitchFamily="66" charset="0"/>
              </a:rPr>
              <a:t>Variables </a:t>
            </a:r>
            <a:r>
              <a:rPr lang="en-NZ" sz="2500" dirty="0" smtClean="0">
                <a:latin typeface="Comic Sans MS" panose="030F0702030302020204" pitchFamily="66" charset="0"/>
              </a:rPr>
              <a:t>identified, explain why you chose them.</a:t>
            </a:r>
          </a:p>
          <a:p>
            <a:endParaRPr lang="en-NZ" sz="2500" dirty="0" smtClean="0">
              <a:latin typeface="Comic Sans MS" panose="030F0702030302020204" pitchFamily="66" charset="0"/>
            </a:endParaRPr>
          </a:p>
          <a:p>
            <a:pPr marL="285750" indent="-285750">
              <a:buFont typeface="Arial" panose="020B0604020202020204" pitchFamily="34" charset="0"/>
              <a:buChar char="•"/>
            </a:pPr>
            <a:r>
              <a:rPr lang="en-NZ" sz="2500" dirty="0" smtClean="0">
                <a:latin typeface="Comic Sans MS" panose="030F0702030302020204" pitchFamily="66" charset="0"/>
              </a:rPr>
              <a:t>explain why you chose the statistics you picked</a:t>
            </a:r>
            <a:endParaRPr lang="en-NZ" sz="2500" dirty="0"/>
          </a:p>
          <a:p>
            <a:endParaRPr lang="en-NZ" sz="2500" dirty="0" smtClean="0">
              <a:latin typeface="Comic Sans MS" panose="030F0702030302020204" pitchFamily="66" charset="0"/>
            </a:endParaRPr>
          </a:p>
          <a:p>
            <a:endParaRPr lang="en-NZ" sz="2500" dirty="0">
              <a:latin typeface="Comic Sans MS" panose="030F0702030302020204" pitchFamily="66" charset="0"/>
            </a:endParaRPr>
          </a:p>
          <a:p>
            <a:endParaRPr lang="en-NZ" sz="2500" dirty="0">
              <a:latin typeface="Comic Sans MS" panose="030F0702030302020204" pitchFamily="66" charset="0"/>
            </a:endParaRPr>
          </a:p>
        </p:txBody>
      </p:sp>
    </p:spTree>
    <p:extLst>
      <p:ext uri="{BB962C8B-B14F-4D97-AF65-F5344CB8AC3E}">
        <p14:creationId xmlns:p14="http://schemas.microsoft.com/office/powerpoint/2010/main" val="469078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1368152" cy="861774"/>
          </a:xfrm>
          <a:prstGeom prst="rect">
            <a:avLst/>
          </a:prstGeom>
          <a:noFill/>
        </p:spPr>
        <p:txBody>
          <a:bodyPr wrap="square" rtlCol="0">
            <a:spAutoFit/>
          </a:bodyPr>
          <a:lstStyle/>
          <a:p>
            <a:r>
              <a:rPr lang="en-NZ" sz="5000" b="1" dirty="0" smtClean="0">
                <a:solidFill>
                  <a:srgbClr val="7030A0"/>
                </a:solidFill>
              </a:rPr>
              <a:t>D</a:t>
            </a:r>
            <a:r>
              <a:rPr lang="en-NZ" sz="2500" dirty="0" smtClean="0">
                <a:solidFill>
                  <a:srgbClr val="7030A0"/>
                </a:solidFill>
              </a:rPr>
              <a:t>ata</a:t>
            </a:r>
            <a:endParaRPr lang="en-NZ" sz="5000" b="1" dirty="0" smtClean="0">
              <a:solidFill>
                <a:srgbClr val="7030A0"/>
              </a:solidFill>
            </a:endParaRPr>
          </a:p>
        </p:txBody>
      </p:sp>
      <p:sp>
        <p:nvSpPr>
          <p:cNvPr id="6" name="Rectangle 5"/>
          <p:cNvSpPr/>
          <p:nvPr/>
        </p:nvSpPr>
        <p:spPr>
          <a:xfrm>
            <a:off x="1115616" y="1772816"/>
            <a:ext cx="7632848" cy="646331"/>
          </a:xfrm>
          <a:prstGeom prst="rect">
            <a:avLst/>
          </a:prstGeom>
        </p:spPr>
        <p:txBody>
          <a:bodyPr wrap="square">
            <a:spAutoFit/>
          </a:bodyPr>
          <a:lstStyle/>
          <a:p>
            <a:r>
              <a:rPr lang="en-NZ" dirty="0">
                <a:latin typeface="Comic Sans MS" panose="030F0702030302020204" pitchFamily="66" charset="0"/>
              </a:rPr>
              <a:t>“The data used in this investigation </a:t>
            </a:r>
            <a:r>
              <a:rPr lang="en-NZ" dirty="0" smtClean="0">
                <a:latin typeface="Comic Sans MS" panose="030F0702030302020204" pitchFamily="66" charset="0"/>
              </a:rPr>
              <a:t>was given to me and is </a:t>
            </a:r>
            <a:r>
              <a:rPr lang="en-NZ" dirty="0">
                <a:latin typeface="Comic Sans MS" panose="030F0702030302020204" pitchFamily="66" charset="0"/>
              </a:rPr>
              <a:t>from _______”</a:t>
            </a:r>
            <a:endParaRPr lang="en-NZ" dirty="0">
              <a:latin typeface="Comic Sans MS" panose="030F0702030302020204" pitchFamily="66" charset="0"/>
            </a:endParaRPr>
          </a:p>
        </p:txBody>
      </p:sp>
      <p:sp>
        <p:nvSpPr>
          <p:cNvPr id="7" name="Rectangle 6"/>
          <p:cNvSpPr/>
          <p:nvPr/>
        </p:nvSpPr>
        <p:spPr>
          <a:xfrm>
            <a:off x="1143270" y="2924944"/>
            <a:ext cx="6624736" cy="369332"/>
          </a:xfrm>
          <a:prstGeom prst="rect">
            <a:avLst/>
          </a:prstGeom>
        </p:spPr>
        <p:txBody>
          <a:bodyPr wrap="square">
            <a:spAutoFit/>
          </a:bodyPr>
          <a:lstStyle/>
          <a:p>
            <a:r>
              <a:rPr lang="en-NZ" dirty="0" smtClean="0">
                <a:latin typeface="Comic Sans MS" panose="030F0702030302020204" pitchFamily="66" charset="0"/>
              </a:rPr>
              <a:t>Explain here any re-categorisation you might have done</a:t>
            </a:r>
            <a:endParaRPr lang="en-NZ" dirty="0">
              <a:latin typeface="Comic Sans MS" panose="030F0702030302020204" pitchFamily="66" charset="0"/>
            </a:endParaRPr>
          </a:p>
        </p:txBody>
      </p:sp>
    </p:spTree>
    <p:extLst>
      <p:ext uri="{BB962C8B-B14F-4D97-AF65-F5344CB8AC3E}">
        <p14:creationId xmlns:p14="http://schemas.microsoft.com/office/powerpoint/2010/main" val="2884320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844824"/>
            <a:ext cx="8352928" cy="861774"/>
          </a:xfrm>
          <a:prstGeom prst="rect">
            <a:avLst/>
          </a:prstGeom>
          <a:noFill/>
        </p:spPr>
        <p:txBody>
          <a:bodyPr wrap="square" rtlCol="0">
            <a:spAutoFit/>
          </a:bodyPr>
          <a:lstStyle/>
          <a:p>
            <a:r>
              <a:rPr lang="en-NZ" sz="2500" dirty="0" smtClean="0"/>
              <a:t>now add the plan and data part to your investigation and email it to me</a:t>
            </a:r>
            <a:endParaRPr lang="en-NZ" sz="2500" dirty="0" smtClean="0"/>
          </a:p>
        </p:txBody>
      </p:sp>
    </p:spTree>
    <p:extLst>
      <p:ext uri="{BB962C8B-B14F-4D97-AF65-F5344CB8AC3E}">
        <p14:creationId xmlns:p14="http://schemas.microsoft.com/office/powerpoint/2010/main" val="359115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0515" y="260648"/>
            <a:ext cx="397929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Elite Athletes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ectangle 2"/>
          <p:cNvSpPr/>
          <p:nvPr/>
        </p:nvSpPr>
        <p:spPr>
          <a:xfrm>
            <a:off x="395536" y="1484783"/>
            <a:ext cx="8496944" cy="2862322"/>
          </a:xfrm>
          <a:prstGeom prst="rect">
            <a:avLst/>
          </a:prstGeom>
        </p:spPr>
        <p:txBody>
          <a:bodyPr wrap="square">
            <a:spAutoFit/>
          </a:bodyPr>
          <a:lstStyle/>
          <a:p>
            <a:r>
              <a:rPr lang="en-GB" b="1" dirty="0"/>
              <a:t>Introduction</a:t>
            </a:r>
            <a:endParaRPr lang="en-NZ" b="1" dirty="0"/>
          </a:p>
          <a:p>
            <a:r>
              <a:rPr lang="en-GB" dirty="0"/>
              <a:t>Sports scientists use statistical information to understand which variables improve an athlete’s performance.</a:t>
            </a:r>
            <a:endParaRPr lang="en-NZ" dirty="0"/>
          </a:p>
          <a:p>
            <a:r>
              <a:rPr lang="en-GB" dirty="0"/>
              <a:t>This activity requires you to produce a report describing an investigation that uses statistical methods to make a formal inference related to sports athletes. You will work </a:t>
            </a:r>
            <a:r>
              <a:rPr lang="en-GB" dirty="0" smtClean="0"/>
              <a:t>to </a:t>
            </a:r>
            <a:r>
              <a:rPr lang="en-GB" dirty="0"/>
              <a:t>pose a comparison investigative question, complete your analysis, make conclusions, and write your report. </a:t>
            </a:r>
            <a:endParaRPr lang="en-NZ" dirty="0"/>
          </a:p>
          <a:p>
            <a:r>
              <a:rPr lang="en-GB" dirty="0"/>
              <a:t>The quality of thinking demonstrated in your report and your ability to link the context and populations to the different components of the statistical enquiry cycle will determine your overall grade.</a:t>
            </a:r>
            <a:endParaRPr lang="en-NZ" dirty="0"/>
          </a:p>
        </p:txBody>
      </p:sp>
    </p:spTree>
    <p:extLst>
      <p:ext uri="{BB962C8B-B14F-4D97-AF65-F5344CB8AC3E}">
        <p14:creationId xmlns:p14="http://schemas.microsoft.com/office/powerpoint/2010/main" val="2669796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43841"/>
            <a:ext cx="8280920" cy="3139321"/>
          </a:xfrm>
          <a:prstGeom prst="rect">
            <a:avLst/>
          </a:prstGeom>
        </p:spPr>
        <p:txBody>
          <a:bodyPr wrap="square">
            <a:spAutoFit/>
          </a:bodyPr>
          <a:lstStyle/>
          <a:p>
            <a:r>
              <a:rPr lang="en-GB" b="1" dirty="0"/>
              <a:t>Task</a:t>
            </a:r>
            <a:endParaRPr lang="en-NZ" b="1" dirty="0"/>
          </a:p>
          <a:p>
            <a:r>
              <a:rPr lang="en-GB" dirty="0"/>
              <a:t>The Australian Institute of Sport (AIS) is Australia’s premier sports training institute, internationally acknowledged as the world's best practice model for high-performance athlete development. In fact, athletes from AIS have won 142 Olympic medals since it was established in </a:t>
            </a:r>
            <a:r>
              <a:rPr lang="en-GB" dirty="0" smtClean="0"/>
              <a:t>1980. </a:t>
            </a:r>
          </a:p>
          <a:p>
            <a:endParaRPr lang="en-NZ" dirty="0"/>
          </a:p>
          <a:p>
            <a:r>
              <a:rPr lang="en-GB" dirty="0"/>
              <a:t>You have been provided with a data set from a study involving athletes from the AIS (see Resource A for column heading descriptors</a:t>
            </a:r>
            <a:r>
              <a:rPr lang="en-GB" dirty="0" smtClean="0"/>
              <a:t>).</a:t>
            </a:r>
          </a:p>
          <a:p>
            <a:r>
              <a:rPr lang="en-GB" dirty="0" smtClean="0"/>
              <a:t> </a:t>
            </a:r>
            <a:endParaRPr lang="en-NZ" dirty="0"/>
          </a:p>
          <a:p>
            <a:r>
              <a:rPr lang="en-GB" dirty="0"/>
              <a:t>Use the statistical enquiry cycle to conduct your investigation and to write a report describing the investigation.</a:t>
            </a:r>
            <a:endParaRPr lang="en-NZ" dirty="0"/>
          </a:p>
        </p:txBody>
      </p:sp>
    </p:spTree>
    <p:extLst>
      <p:ext uri="{BB962C8B-B14F-4D97-AF65-F5344CB8AC3E}">
        <p14:creationId xmlns:p14="http://schemas.microsoft.com/office/powerpoint/2010/main" val="75290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4345"/>
            <a:ext cx="8640960" cy="5201424"/>
          </a:xfrm>
          <a:prstGeom prst="rect">
            <a:avLst/>
          </a:prstGeom>
        </p:spPr>
        <p:txBody>
          <a:bodyPr wrap="square">
            <a:spAutoFit/>
          </a:bodyPr>
          <a:lstStyle/>
          <a:p>
            <a:pPr marL="342900" lvl="0" indent="-342900">
              <a:spcAft>
                <a:spcPts val="1200"/>
              </a:spcAft>
              <a:buFont typeface="+mj-lt"/>
              <a:buAutoNum type="arabicPeriod"/>
            </a:pPr>
            <a:r>
              <a:rPr lang="en-GB" dirty="0"/>
              <a:t>Familiarise yourself with the data set provided. This will include doing research to help you understand the variables and develop a purpose for the investigation.</a:t>
            </a:r>
            <a:endParaRPr lang="en-NZ" dirty="0"/>
          </a:p>
          <a:p>
            <a:pPr marL="342900" lvl="0" indent="-342900">
              <a:spcAft>
                <a:spcPts val="1200"/>
              </a:spcAft>
              <a:buFont typeface="+mj-lt"/>
              <a:buAutoNum type="arabicPeriod"/>
            </a:pPr>
            <a:r>
              <a:rPr lang="en-GB" dirty="0"/>
              <a:t>Identify the variables you wish to investigate, and establish a related investigative comparison question.</a:t>
            </a:r>
            <a:endParaRPr lang="en-NZ" dirty="0"/>
          </a:p>
          <a:p>
            <a:pPr marL="342900" lvl="0" indent="-342900">
              <a:spcAft>
                <a:spcPts val="1200"/>
              </a:spcAft>
              <a:buFont typeface="+mj-lt"/>
              <a:buAutoNum type="arabicPeriod"/>
            </a:pPr>
            <a:r>
              <a:rPr lang="en-GB" dirty="0"/>
              <a:t>Conduct your investigation and write a report containing:</a:t>
            </a:r>
            <a:endParaRPr lang="en-NZ" dirty="0"/>
          </a:p>
          <a:p>
            <a:pPr marL="742950" lvl="1" indent="-285750">
              <a:spcAft>
                <a:spcPts val="1200"/>
              </a:spcAft>
              <a:buFont typeface="Arial" panose="020B0604020202020204" pitchFamily="34" charset="0"/>
              <a:buChar char="•"/>
            </a:pPr>
            <a:r>
              <a:rPr lang="en-GB" dirty="0"/>
              <a:t>your comparison investigative question </a:t>
            </a:r>
            <a:endParaRPr lang="en-NZ" dirty="0"/>
          </a:p>
          <a:p>
            <a:pPr marL="742950" lvl="1" indent="-285750">
              <a:spcAft>
                <a:spcPts val="1200"/>
              </a:spcAft>
              <a:buFont typeface="Arial" panose="020B0604020202020204" pitchFamily="34" charset="0"/>
              <a:buChar char="•"/>
            </a:pPr>
            <a:r>
              <a:rPr lang="en-GB" dirty="0"/>
              <a:t>appropriate displays and summary statistics </a:t>
            </a:r>
            <a:endParaRPr lang="en-NZ" dirty="0"/>
          </a:p>
          <a:p>
            <a:pPr marL="742950" lvl="1" indent="-285750">
              <a:spcAft>
                <a:spcPts val="1200"/>
              </a:spcAft>
              <a:buFont typeface="Arial" panose="020B0604020202020204" pitchFamily="34" charset="0"/>
              <a:buChar char="•"/>
            </a:pPr>
            <a:r>
              <a:rPr lang="en-GB" dirty="0"/>
              <a:t>a discussion of the sample distributions</a:t>
            </a:r>
            <a:endParaRPr lang="en-NZ" dirty="0"/>
          </a:p>
          <a:p>
            <a:pPr marL="742950" lvl="1" indent="-285750">
              <a:spcAft>
                <a:spcPts val="1200"/>
              </a:spcAft>
              <a:buFont typeface="Arial" panose="020B0604020202020204" pitchFamily="34" charset="0"/>
              <a:buChar char="•"/>
            </a:pPr>
            <a:r>
              <a:rPr lang="en-GB" dirty="0"/>
              <a:t>an appropriate formal statistical inference</a:t>
            </a:r>
            <a:endParaRPr lang="en-NZ" dirty="0"/>
          </a:p>
          <a:p>
            <a:pPr marL="742950" lvl="1" indent="-285750">
              <a:spcAft>
                <a:spcPts val="1200"/>
              </a:spcAft>
              <a:buFont typeface="Arial" panose="020B0604020202020204" pitchFamily="34" charset="0"/>
              <a:buChar char="•"/>
            </a:pPr>
            <a:r>
              <a:rPr lang="en-GB" dirty="0"/>
              <a:t>a conclusion communicating your findings, including discussing sampling variability, the variability of estimates, and reflecting on the process that has been used to make the formal inference.</a:t>
            </a:r>
            <a:endParaRPr lang="en-NZ" dirty="0"/>
          </a:p>
          <a:p>
            <a:pPr>
              <a:spcAft>
                <a:spcPts val="1200"/>
              </a:spcAft>
            </a:pPr>
            <a:r>
              <a:rPr lang="en-NZ" dirty="0"/>
              <a:t>As you write your report, take care to link your discussion to the context and to support your statements by referring to statistical evidence.</a:t>
            </a:r>
          </a:p>
        </p:txBody>
      </p:sp>
    </p:spTree>
    <p:extLst>
      <p:ext uri="{BB962C8B-B14F-4D97-AF65-F5344CB8AC3E}">
        <p14:creationId xmlns:p14="http://schemas.microsoft.com/office/powerpoint/2010/main" val="102509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589" y="260648"/>
            <a:ext cx="539314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Multivariate </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Data</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Title 3"/>
          <p:cNvSpPr txBox="1">
            <a:spLocks/>
          </p:cNvSpPr>
          <p:nvPr/>
        </p:nvSpPr>
        <p:spPr>
          <a:xfrm>
            <a:off x="323528" y="1698903"/>
            <a:ext cx="3795205" cy="553998"/>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Learning objectives</a:t>
            </a:r>
            <a:endParaRPr lang="en-US" sz="3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Content Placeholder 2"/>
          <p:cNvSpPr txBox="1">
            <a:spLocks/>
          </p:cNvSpPr>
          <p:nvPr/>
        </p:nvSpPr>
        <p:spPr>
          <a:xfrm>
            <a:off x="323528" y="2708920"/>
            <a:ext cx="8229600" cy="2376264"/>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NZ" dirty="0" smtClean="0"/>
              <a:t>understand the layout of the report</a:t>
            </a:r>
          </a:p>
          <a:p>
            <a:r>
              <a:rPr lang="en-NZ" dirty="0" smtClean="0"/>
              <a:t>write a comparison question</a:t>
            </a:r>
            <a:endParaRPr lang="en-NZ" dirty="0" smtClean="0"/>
          </a:p>
          <a:p>
            <a:pPr marL="0" indent="0">
              <a:buFont typeface="Arial" panose="020B0604020202020204" pitchFamily="34" charset="0"/>
              <a:buNone/>
            </a:pPr>
            <a:endParaRPr lang="en-NZ" dirty="0"/>
          </a:p>
        </p:txBody>
      </p:sp>
    </p:spTree>
    <p:extLst>
      <p:ext uri="{BB962C8B-B14F-4D97-AF65-F5344CB8AC3E}">
        <p14:creationId xmlns:p14="http://schemas.microsoft.com/office/powerpoint/2010/main" val="2480532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8706" y="260648"/>
            <a:ext cx="336290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Report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611560" y="1416083"/>
            <a:ext cx="7848872" cy="769441"/>
          </a:xfrm>
          <a:prstGeom prst="rect">
            <a:avLst/>
          </a:prstGeom>
          <a:noFill/>
        </p:spPr>
        <p:txBody>
          <a:bodyPr wrap="square" rtlCol="0">
            <a:spAutoFit/>
          </a:bodyPr>
          <a:lstStyle/>
          <a:p>
            <a:r>
              <a:rPr lang="en-NZ" sz="2200" dirty="0" smtClean="0"/>
              <a:t>Title: should be informative and give or hint at the results of the 	analysis.  Write it last! </a:t>
            </a:r>
            <a:endParaRPr lang="en-NZ" sz="2200" dirty="0"/>
          </a:p>
        </p:txBody>
      </p:sp>
      <p:sp>
        <p:nvSpPr>
          <p:cNvPr id="6" name="TextBox 5"/>
          <p:cNvSpPr txBox="1"/>
          <p:nvPr/>
        </p:nvSpPr>
        <p:spPr>
          <a:xfrm>
            <a:off x="755576" y="2420888"/>
            <a:ext cx="1296144" cy="3939540"/>
          </a:xfrm>
          <a:prstGeom prst="rect">
            <a:avLst/>
          </a:prstGeom>
          <a:noFill/>
        </p:spPr>
        <p:txBody>
          <a:bodyPr wrap="square" rtlCol="0">
            <a:spAutoFit/>
          </a:bodyPr>
          <a:lstStyle/>
          <a:p>
            <a:r>
              <a:rPr lang="en-NZ" sz="5000" b="1" dirty="0" smtClean="0"/>
              <a:t>P</a:t>
            </a:r>
          </a:p>
          <a:p>
            <a:r>
              <a:rPr lang="en-NZ" sz="5000" b="1" dirty="0" smtClean="0"/>
              <a:t>P</a:t>
            </a:r>
          </a:p>
          <a:p>
            <a:r>
              <a:rPr lang="en-NZ" sz="5000" b="1" dirty="0" smtClean="0"/>
              <a:t>D</a:t>
            </a:r>
          </a:p>
          <a:p>
            <a:r>
              <a:rPr lang="en-NZ" sz="5000" b="1" dirty="0" smtClean="0"/>
              <a:t>A</a:t>
            </a:r>
          </a:p>
          <a:p>
            <a:r>
              <a:rPr lang="en-NZ" sz="5000" b="1" dirty="0"/>
              <a:t>C</a:t>
            </a:r>
          </a:p>
        </p:txBody>
      </p:sp>
      <p:sp>
        <p:nvSpPr>
          <p:cNvPr id="7" name="TextBox 6"/>
          <p:cNvSpPr txBox="1"/>
          <p:nvPr/>
        </p:nvSpPr>
        <p:spPr>
          <a:xfrm>
            <a:off x="2411760" y="3669814"/>
            <a:ext cx="2808312" cy="369332"/>
          </a:xfrm>
          <a:prstGeom prst="rect">
            <a:avLst/>
          </a:prstGeom>
          <a:noFill/>
        </p:spPr>
        <p:txBody>
          <a:bodyPr wrap="square" rtlCol="0">
            <a:spAutoFit/>
          </a:bodyPr>
          <a:lstStyle/>
          <a:p>
            <a:r>
              <a:rPr lang="en-NZ" dirty="0" smtClean="0"/>
              <a:t>oh yes it these guys again</a:t>
            </a:r>
            <a:endParaRPr lang="en-NZ" dirty="0"/>
          </a:p>
        </p:txBody>
      </p:sp>
    </p:spTree>
    <p:extLst>
      <p:ext uri="{BB962C8B-B14F-4D97-AF65-F5344CB8AC3E}">
        <p14:creationId xmlns:p14="http://schemas.microsoft.com/office/powerpoint/2010/main" val="178127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1584176" cy="861774"/>
          </a:xfrm>
          <a:prstGeom prst="rect">
            <a:avLst/>
          </a:prstGeom>
          <a:noFill/>
        </p:spPr>
        <p:txBody>
          <a:bodyPr wrap="square" rtlCol="0">
            <a:spAutoFit/>
          </a:bodyPr>
          <a:lstStyle/>
          <a:p>
            <a:r>
              <a:rPr lang="en-NZ" sz="5000" b="1" dirty="0" smtClean="0">
                <a:solidFill>
                  <a:srgbClr val="7030A0"/>
                </a:solidFill>
              </a:rPr>
              <a:t>P</a:t>
            </a:r>
            <a:r>
              <a:rPr lang="en-NZ" sz="2500" dirty="0" smtClean="0">
                <a:solidFill>
                  <a:srgbClr val="7030A0"/>
                </a:solidFill>
              </a:rPr>
              <a:t>roblem</a:t>
            </a:r>
            <a:endParaRPr lang="en-NZ" sz="5000" b="1" dirty="0" smtClean="0">
              <a:solidFill>
                <a:srgbClr val="7030A0"/>
              </a:solidFill>
            </a:endParaRPr>
          </a:p>
        </p:txBody>
      </p:sp>
      <p:sp>
        <p:nvSpPr>
          <p:cNvPr id="3" name="TextBox 2"/>
          <p:cNvSpPr txBox="1"/>
          <p:nvPr/>
        </p:nvSpPr>
        <p:spPr>
          <a:xfrm>
            <a:off x="611560" y="2132856"/>
            <a:ext cx="8352928" cy="2015936"/>
          </a:xfrm>
          <a:prstGeom prst="rect">
            <a:avLst/>
          </a:prstGeom>
          <a:noFill/>
        </p:spPr>
        <p:txBody>
          <a:bodyPr wrap="square" rtlCol="0">
            <a:spAutoFit/>
          </a:bodyPr>
          <a:lstStyle/>
          <a:p>
            <a:pPr marL="285750" indent="-285750">
              <a:buFont typeface="Arial" panose="020B0604020202020204" pitchFamily="34" charset="0"/>
              <a:buChar char="•"/>
            </a:pPr>
            <a:r>
              <a:rPr lang="en-NZ" sz="2500" dirty="0" smtClean="0"/>
              <a:t>state the purpose of the investigation </a:t>
            </a:r>
            <a:r>
              <a:rPr lang="en-NZ" sz="2500" dirty="0" smtClean="0"/>
              <a:t>based on your background research</a:t>
            </a:r>
          </a:p>
          <a:p>
            <a:pPr marL="285750" indent="-285750">
              <a:buFont typeface="Arial" panose="020B0604020202020204" pitchFamily="34" charset="0"/>
              <a:buChar char="•"/>
            </a:pPr>
            <a:r>
              <a:rPr lang="en-NZ" sz="2500" dirty="0" smtClean="0"/>
              <a:t>pose </a:t>
            </a:r>
            <a:r>
              <a:rPr lang="en-NZ" sz="2500" dirty="0" smtClean="0"/>
              <a:t>your </a:t>
            </a:r>
            <a:r>
              <a:rPr lang="en-NZ" sz="2500" dirty="0" smtClean="0"/>
              <a:t>question</a:t>
            </a:r>
          </a:p>
          <a:p>
            <a:pPr marL="285750" indent="-285750">
              <a:buFont typeface="Arial" panose="020B0604020202020204" pitchFamily="34" charset="0"/>
              <a:buChar char="•"/>
            </a:pPr>
            <a:r>
              <a:rPr lang="en-NZ" sz="2500" dirty="0" smtClean="0"/>
              <a:t>predict what you expect to see in the analysis based on your background reading</a:t>
            </a:r>
            <a:endParaRPr lang="en-NZ" sz="2500" dirty="0" smtClean="0"/>
          </a:p>
        </p:txBody>
      </p:sp>
    </p:spTree>
    <p:extLst>
      <p:ext uri="{BB962C8B-B14F-4D97-AF65-F5344CB8AC3E}">
        <p14:creationId xmlns:p14="http://schemas.microsoft.com/office/powerpoint/2010/main" val="2957305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208912" cy="477054"/>
          </a:xfrm>
          <a:prstGeom prst="rect">
            <a:avLst/>
          </a:prstGeom>
          <a:noFill/>
        </p:spPr>
        <p:txBody>
          <a:bodyPr wrap="square" rtlCol="0">
            <a:spAutoFit/>
          </a:bodyPr>
          <a:lstStyle/>
          <a:p>
            <a:r>
              <a:rPr lang="en-NZ" sz="2500" u="sng" dirty="0" smtClean="0">
                <a:latin typeface="Comic Sans MS" panose="030F0702030302020204" pitchFamily="66" charset="0"/>
              </a:rPr>
              <a:t>Posing your question</a:t>
            </a:r>
            <a:endParaRPr lang="en-NZ" sz="2500" u="sng" dirty="0">
              <a:latin typeface="Comic Sans MS" panose="030F0702030302020204" pitchFamily="66" charset="0"/>
            </a:endParaRPr>
          </a:p>
        </p:txBody>
      </p:sp>
      <p:sp>
        <p:nvSpPr>
          <p:cNvPr id="3" name="TextBox 2"/>
          <p:cNvSpPr txBox="1"/>
          <p:nvPr/>
        </p:nvSpPr>
        <p:spPr>
          <a:xfrm>
            <a:off x="467544" y="1484784"/>
            <a:ext cx="7488832" cy="2015936"/>
          </a:xfrm>
          <a:prstGeom prst="rect">
            <a:avLst/>
          </a:prstGeom>
          <a:noFill/>
        </p:spPr>
        <p:txBody>
          <a:bodyPr wrap="square" rtlCol="0">
            <a:spAutoFit/>
          </a:bodyPr>
          <a:lstStyle/>
          <a:p>
            <a:r>
              <a:rPr lang="en-NZ" sz="2500" dirty="0" smtClean="0"/>
              <a:t>a comparison question includes:</a:t>
            </a:r>
          </a:p>
          <a:p>
            <a:pPr marL="285750" indent="-285750">
              <a:buFont typeface="Arial" panose="020B0604020202020204" pitchFamily="34" charset="0"/>
              <a:buChar char="•"/>
            </a:pPr>
            <a:r>
              <a:rPr lang="en-NZ" sz="2500" dirty="0" smtClean="0"/>
              <a:t>variable being examined</a:t>
            </a:r>
          </a:p>
          <a:p>
            <a:pPr marL="285750" indent="-285750">
              <a:buFont typeface="Arial" panose="020B0604020202020204" pitchFamily="34" charset="0"/>
              <a:buChar char="•"/>
            </a:pPr>
            <a:r>
              <a:rPr lang="en-NZ" sz="2500" dirty="0" smtClean="0"/>
              <a:t>groups that are being compared</a:t>
            </a:r>
          </a:p>
          <a:p>
            <a:pPr marL="285750" indent="-285750">
              <a:buFont typeface="Arial" panose="020B0604020202020204" pitchFamily="34" charset="0"/>
              <a:buChar char="•"/>
            </a:pPr>
            <a:r>
              <a:rPr lang="en-NZ" sz="2500" dirty="0" smtClean="0"/>
              <a:t>population that inferences are being made about</a:t>
            </a:r>
          </a:p>
          <a:p>
            <a:pPr marL="285750" indent="-285750">
              <a:buFont typeface="Arial" panose="020B0604020202020204" pitchFamily="34" charset="0"/>
              <a:buChar char="•"/>
            </a:pPr>
            <a:r>
              <a:rPr lang="en-NZ" sz="2500" dirty="0" smtClean="0"/>
              <a:t>statistic (difference in median or mean)</a:t>
            </a:r>
            <a:endParaRPr lang="en-NZ" sz="2500" dirty="0"/>
          </a:p>
        </p:txBody>
      </p:sp>
      <p:sp>
        <p:nvSpPr>
          <p:cNvPr id="5" name="TextBox 4"/>
          <p:cNvSpPr txBox="1"/>
          <p:nvPr/>
        </p:nvSpPr>
        <p:spPr>
          <a:xfrm>
            <a:off x="323528" y="3717032"/>
            <a:ext cx="8640960" cy="861774"/>
          </a:xfrm>
          <a:prstGeom prst="rect">
            <a:avLst/>
          </a:prstGeom>
          <a:noFill/>
        </p:spPr>
        <p:txBody>
          <a:bodyPr wrap="square" rtlCol="0">
            <a:spAutoFit/>
          </a:bodyPr>
          <a:lstStyle/>
          <a:p>
            <a:r>
              <a:rPr lang="en-NZ" sz="2500" b="1" i="1" dirty="0" smtClean="0">
                <a:solidFill>
                  <a:schemeClr val="accent1">
                    <a:lumMod val="75000"/>
                  </a:schemeClr>
                </a:solidFill>
              </a:rPr>
              <a:t>What is the difference in the median number of pairs of shoes owned by men and women in New Zealand?</a:t>
            </a:r>
            <a:endParaRPr lang="en-NZ" sz="2500" b="1" i="1" dirty="0">
              <a:solidFill>
                <a:schemeClr val="accent1">
                  <a:lumMod val="75000"/>
                </a:schemeClr>
              </a:solidFill>
            </a:endParaRPr>
          </a:p>
        </p:txBody>
      </p:sp>
      <p:sp>
        <p:nvSpPr>
          <p:cNvPr id="6" name="TextBox 5"/>
          <p:cNvSpPr txBox="1"/>
          <p:nvPr/>
        </p:nvSpPr>
        <p:spPr>
          <a:xfrm>
            <a:off x="3059832" y="4869159"/>
            <a:ext cx="2304256" cy="1631216"/>
          </a:xfrm>
          <a:prstGeom prst="rect">
            <a:avLst/>
          </a:prstGeom>
          <a:noFill/>
        </p:spPr>
        <p:txBody>
          <a:bodyPr wrap="square" rtlCol="0">
            <a:spAutoFit/>
          </a:bodyPr>
          <a:lstStyle/>
          <a:p>
            <a:r>
              <a:rPr lang="en-NZ" sz="2500" dirty="0" smtClean="0"/>
              <a:t>Variable?</a:t>
            </a:r>
          </a:p>
          <a:p>
            <a:r>
              <a:rPr lang="en-NZ" sz="2500" dirty="0" smtClean="0"/>
              <a:t>groups ?</a:t>
            </a:r>
          </a:p>
          <a:p>
            <a:r>
              <a:rPr lang="en-NZ" sz="2500" dirty="0" smtClean="0"/>
              <a:t>population?</a:t>
            </a:r>
          </a:p>
          <a:p>
            <a:r>
              <a:rPr lang="en-NZ" sz="2500" dirty="0" smtClean="0"/>
              <a:t>statistic?</a:t>
            </a:r>
            <a:endParaRPr lang="en-NZ" sz="2500" dirty="0"/>
          </a:p>
        </p:txBody>
      </p:sp>
    </p:spTree>
    <p:extLst>
      <p:ext uri="{BB962C8B-B14F-4D97-AF65-F5344CB8AC3E}">
        <p14:creationId xmlns:p14="http://schemas.microsoft.com/office/powerpoint/2010/main" val="252416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20497007"/>
              </p:ext>
            </p:extLst>
          </p:nvPr>
        </p:nvGraphicFramePr>
        <p:xfrm>
          <a:off x="1475656" y="836712"/>
          <a:ext cx="5688631" cy="2200275"/>
        </p:xfrm>
        <a:graphic>
          <a:graphicData uri="http://schemas.openxmlformats.org/drawingml/2006/table">
            <a:tbl>
              <a:tblPr/>
              <a:tblGrid>
                <a:gridCol w="927967"/>
                <a:gridCol w="927967"/>
                <a:gridCol w="1261455"/>
                <a:gridCol w="1430617"/>
                <a:gridCol w="1140625"/>
              </a:tblGrid>
              <a:tr h="190500">
                <a:tc>
                  <a:txBody>
                    <a:bodyPr/>
                    <a:lstStyle/>
                    <a:p>
                      <a:pPr algn="l" fontAlgn="b"/>
                      <a:r>
                        <a:rPr lang="en-NZ" sz="2000" b="0" i="0" u="none" strike="noStrike" dirty="0">
                          <a:solidFill>
                            <a:srgbClr val="000000"/>
                          </a:solidFill>
                          <a:effectLst/>
                          <a:latin typeface="Calibri"/>
                        </a:rPr>
                        <a:t>Species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NZ" sz="2000" b="0" i="0" u="none" strike="noStrike">
                          <a:solidFill>
                            <a:srgbClr val="000000"/>
                          </a:solidFill>
                          <a:effectLst/>
                          <a:latin typeface="Calibri"/>
                        </a:rPr>
                        <a:t>Gender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NZ" sz="2000" b="0" i="0" u="none" strike="noStrike">
                          <a:solidFill>
                            <a:srgbClr val="000000"/>
                          </a:solidFill>
                          <a:effectLst/>
                          <a:latin typeface="Calibri"/>
                        </a:rPr>
                        <a:t>Weight(kg)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NZ" sz="2000" b="0" i="0" u="none" strike="noStrike">
                          <a:solidFill>
                            <a:srgbClr val="000000"/>
                          </a:solidFill>
                          <a:effectLst/>
                          <a:latin typeface="Calibri"/>
                        </a:rPr>
                        <a:t>Height(cm)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NZ" sz="2000" b="0" i="0" u="none" strike="noStrike">
                          <a:solidFill>
                            <a:srgbClr val="000000"/>
                          </a:solidFill>
                          <a:effectLst/>
                          <a:latin typeface="Calibri"/>
                        </a:rPr>
                        <a:t>Location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Tok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2.049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36.5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StI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Tok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2.398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40.3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SF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GS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2.009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42.9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NWN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NIBr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1.809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36.1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NIBr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2.894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41.4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W</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NZ" sz="2000" b="0" i="0" u="none" strike="noStrike">
                          <a:solidFill>
                            <a:srgbClr val="000000"/>
                          </a:solidFill>
                          <a:effectLst/>
                          <a:latin typeface="Calibri"/>
                        </a:rPr>
                        <a:t>NIBr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2.054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a:solidFill>
                            <a:srgbClr val="000000"/>
                          </a:solidFill>
                          <a:effectLst/>
                          <a:latin typeface="Calibri"/>
                        </a:rPr>
                        <a:t>38.1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NZ" sz="2000" b="0" i="0" u="none" strike="noStrike" dirty="0">
                          <a:solidFill>
                            <a:srgbClr val="000000"/>
                          </a:solidFill>
                          <a:effectLst/>
                          <a:latin typeface="Calibri"/>
                        </a:rPr>
                        <a: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475656" y="203109"/>
            <a:ext cx="2160240" cy="477054"/>
          </a:xfrm>
          <a:prstGeom prst="rect">
            <a:avLst/>
          </a:prstGeom>
          <a:noFill/>
        </p:spPr>
        <p:txBody>
          <a:bodyPr wrap="square" rtlCol="0">
            <a:spAutoFit/>
          </a:bodyPr>
          <a:lstStyle/>
          <a:p>
            <a:r>
              <a:rPr lang="en-NZ" sz="2500" b="1" dirty="0" smtClean="0"/>
              <a:t>Data for Kiwis</a:t>
            </a:r>
            <a:endParaRPr lang="en-NZ" sz="2500" b="1" dirty="0"/>
          </a:p>
        </p:txBody>
      </p:sp>
      <p:sp>
        <p:nvSpPr>
          <p:cNvPr id="4" name="TextBox 3"/>
          <p:cNvSpPr txBox="1"/>
          <p:nvPr/>
        </p:nvSpPr>
        <p:spPr>
          <a:xfrm>
            <a:off x="683568" y="3429000"/>
            <a:ext cx="2088232" cy="369332"/>
          </a:xfrm>
          <a:prstGeom prst="rect">
            <a:avLst/>
          </a:prstGeom>
          <a:noFill/>
        </p:spPr>
        <p:txBody>
          <a:bodyPr wrap="square" rtlCol="0">
            <a:spAutoFit/>
          </a:bodyPr>
          <a:lstStyle/>
          <a:p>
            <a:r>
              <a:rPr lang="en-NZ" dirty="0" smtClean="0"/>
              <a:t>possible questions</a:t>
            </a:r>
            <a:endParaRPr lang="en-NZ" dirty="0"/>
          </a:p>
        </p:txBody>
      </p:sp>
      <p:sp>
        <p:nvSpPr>
          <p:cNvPr id="5" name="TextBox 4"/>
          <p:cNvSpPr txBox="1"/>
          <p:nvPr/>
        </p:nvSpPr>
        <p:spPr>
          <a:xfrm>
            <a:off x="7380312" y="3788034"/>
            <a:ext cx="1440160" cy="1323439"/>
          </a:xfrm>
          <a:prstGeom prst="rect">
            <a:avLst/>
          </a:prstGeom>
          <a:noFill/>
        </p:spPr>
        <p:txBody>
          <a:bodyPr wrap="square" rtlCol="0">
            <a:spAutoFit/>
          </a:bodyPr>
          <a:lstStyle/>
          <a:p>
            <a:r>
              <a:rPr lang="en-NZ" sz="2000" dirty="0" smtClean="0"/>
              <a:t>Variable?</a:t>
            </a:r>
          </a:p>
          <a:p>
            <a:r>
              <a:rPr lang="en-NZ" sz="2000" dirty="0" smtClean="0"/>
              <a:t>groups ?</a:t>
            </a:r>
          </a:p>
          <a:p>
            <a:r>
              <a:rPr lang="en-NZ" sz="2000" dirty="0" smtClean="0"/>
              <a:t>population?</a:t>
            </a:r>
          </a:p>
          <a:p>
            <a:r>
              <a:rPr lang="en-NZ" sz="2000" dirty="0" smtClean="0"/>
              <a:t>statistic?</a:t>
            </a:r>
            <a:endParaRPr lang="en-NZ" sz="2000" dirty="0"/>
          </a:p>
        </p:txBody>
      </p:sp>
      <p:sp>
        <p:nvSpPr>
          <p:cNvPr id="6" name="TextBox 5"/>
          <p:cNvSpPr txBox="1"/>
          <p:nvPr/>
        </p:nvSpPr>
        <p:spPr>
          <a:xfrm>
            <a:off x="7452320" y="5278306"/>
            <a:ext cx="1296144" cy="646331"/>
          </a:xfrm>
          <a:prstGeom prst="rect">
            <a:avLst/>
          </a:prstGeom>
          <a:noFill/>
        </p:spPr>
        <p:txBody>
          <a:bodyPr wrap="square" rtlCol="0">
            <a:spAutoFit/>
          </a:bodyPr>
          <a:lstStyle/>
          <a:p>
            <a:r>
              <a:rPr lang="en-NZ" dirty="0" smtClean="0"/>
              <a:t>weight by gender</a:t>
            </a:r>
            <a:endParaRPr lang="en-NZ" dirty="0"/>
          </a:p>
        </p:txBody>
      </p:sp>
      <p:sp>
        <p:nvSpPr>
          <p:cNvPr id="7" name="Rectangle 6"/>
          <p:cNvSpPr/>
          <p:nvPr/>
        </p:nvSpPr>
        <p:spPr>
          <a:xfrm>
            <a:off x="7247114" y="5111473"/>
            <a:ext cx="1440160" cy="1053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smtClean="0"/>
              <a:t>J Wills chose</a:t>
            </a:r>
            <a:endParaRPr lang="en-NZ" b="1" dirty="0"/>
          </a:p>
        </p:txBody>
      </p:sp>
    </p:spTree>
    <p:extLst>
      <p:ext uri="{BB962C8B-B14F-4D97-AF65-F5344CB8AC3E}">
        <p14:creationId xmlns:p14="http://schemas.microsoft.com/office/powerpoint/2010/main" val="52635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794</Words>
  <Application>Microsoft Office PowerPoint</Application>
  <PresentationFormat>On-screen Show (4:3)</PresentationFormat>
  <Paragraphs>190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Multivariate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dc:title>
  <dc:creator>Pam Garnett</dc:creator>
  <cp:lastModifiedBy>Pam Garnett</cp:lastModifiedBy>
  <cp:revision>49</cp:revision>
  <dcterms:created xsi:type="dcterms:W3CDTF">2014-02-02T04:54:09Z</dcterms:created>
  <dcterms:modified xsi:type="dcterms:W3CDTF">2014-04-24T03:11:59Z</dcterms:modified>
</cp:coreProperties>
</file>