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347" r:id="rId3"/>
    <p:sldId id="339" r:id="rId4"/>
    <p:sldId id="343" r:id="rId5"/>
    <p:sldId id="349" r:id="rId6"/>
    <p:sldId id="350" r:id="rId7"/>
    <p:sldId id="351" r:id="rId8"/>
    <p:sldId id="352" r:id="rId9"/>
    <p:sldId id="34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88" autoAdjust="0"/>
    <p:restoredTop sz="94849" autoAdjust="0"/>
  </p:normalViewPr>
  <p:slideViewPr>
    <p:cSldViewPr>
      <p:cViewPr varScale="1">
        <p:scale>
          <a:sx n="68" d="100"/>
          <a:sy n="68" d="100"/>
        </p:scale>
        <p:origin x="-1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0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56E2C-90E3-4E84-8ADB-0458AA93BD4D}" type="datetimeFigureOut">
              <a:rPr lang="en-GB" smtClean="0"/>
              <a:t>15/06/2014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ACCBE-DCD2-4EB2-A170-4711AE2CA0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27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F2F8-0572-4996-A371-EED72877BA81}" type="datetimeFigureOut">
              <a:rPr lang="en-GB" smtClean="0"/>
              <a:t>15/06/2014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Theme Park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C81-3FFA-4E8C-AECB-D9715F234C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431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725144" y="54868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F2F8-0572-4996-A371-EED72877BA81}" type="datetimeFigureOut">
              <a:rPr lang="en-GB" smtClean="0"/>
              <a:t>15/06/2014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C81-3FFA-4E8C-AECB-D9715F234C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091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F2F8-0572-4996-A371-EED72877BA81}" type="datetimeFigureOut">
              <a:rPr lang="en-GB" smtClean="0"/>
              <a:t>15/06/2014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C81-3FFA-4E8C-AECB-D9715F234C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942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585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908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9737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13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916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612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53481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162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725144" y="54868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F2F8-0572-4996-A371-EED72877BA81}" type="datetimeFigureOut">
              <a:rPr lang="en-GB" smtClean="0"/>
              <a:t>15/06/2014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C81-3FFA-4E8C-AECB-D9715F234C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3630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7471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1827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0813"/>
            <a:ext cx="2133600" cy="5975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13" y="150813"/>
            <a:ext cx="6249987" cy="59753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293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F2F8-0572-4996-A371-EED72877BA81}" type="datetimeFigureOut">
              <a:rPr lang="en-GB" smtClean="0"/>
              <a:t>15/06/2014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C81-3FFA-4E8C-AECB-D9715F234C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3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725144" y="54868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F2F8-0572-4996-A371-EED72877BA81}" type="datetimeFigureOut">
              <a:rPr lang="en-GB" smtClean="0"/>
              <a:t>15/06/2014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C81-3FFA-4E8C-AECB-D9715F234C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205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725144" y="54868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F2F8-0572-4996-A371-EED72877BA81}" type="datetimeFigureOut">
              <a:rPr lang="en-GB" smtClean="0"/>
              <a:t>15/06/2014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C81-3FFA-4E8C-AECB-D9715F234C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958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725144" y="54868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F2F8-0572-4996-A371-EED72877BA81}" type="datetimeFigureOut">
              <a:rPr lang="en-GB" smtClean="0"/>
              <a:t>15/06/2014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C81-3FFA-4E8C-AECB-D9715F234C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735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F2F8-0572-4996-A371-EED72877BA81}" type="datetimeFigureOut">
              <a:rPr lang="en-GB" smtClean="0"/>
              <a:t>15/06/2014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C81-3FFA-4E8C-AECB-D9715F234C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19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F2F8-0572-4996-A371-EED72877BA81}" type="datetimeFigureOut">
              <a:rPr lang="en-GB" smtClean="0"/>
              <a:t>15/06/2014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C81-3FFA-4E8C-AECB-D9715F234C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746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F2F8-0572-4996-A371-EED72877BA81}" type="datetimeFigureOut">
              <a:rPr lang="en-GB" smtClean="0"/>
              <a:t>15/06/2014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C81-3FFA-4E8C-AECB-D9715F234C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695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4F2F8-0572-4996-A371-EED72877BA81}" type="datetimeFigureOut">
              <a:rPr lang="en-GB" smtClean="0"/>
              <a:t>15/06/2014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Maths Magic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1BC81-3FFA-4E8C-AECB-D9715F234C13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67" t="21200" r="16934" b="33200"/>
          <a:stretch/>
        </p:blipFill>
        <p:spPr>
          <a:xfrm>
            <a:off x="7740352" y="5877272"/>
            <a:ext cx="1189360" cy="82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61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underlin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032625" y="6627813"/>
            <a:ext cx="2133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smtClean="0">
                <a:solidFill>
                  <a:srgbClr val="9900CC"/>
                </a:solidFill>
              </a:rPr>
              <a:t>© Boardworks Ltd 2004</a:t>
            </a:r>
          </a:p>
        </p:txBody>
      </p:sp>
      <p:pic>
        <p:nvPicPr>
          <p:cNvPr id="15364" name="Picture 4" descr="swish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150"/>
            <a:ext cx="723582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5" descr="boardworks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9" name="Text Box 9"/>
          <p:cNvSpPr txBox="1">
            <a:spLocks noChangeArrowheads="1"/>
          </p:cNvSpPr>
          <p:nvPr userDrawn="1"/>
        </p:nvSpPr>
        <p:spPr bwMode="auto">
          <a:xfrm>
            <a:off x="0" y="6621463"/>
            <a:ext cx="8112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smtClean="0">
                <a:solidFill>
                  <a:srgbClr val="FFFFFF"/>
                </a:solidFill>
              </a:rPr>
              <a:t> </a:t>
            </a:r>
            <a:fld id="{E1C221C6-005F-4FD5-9482-299107897556}" type="slidenum">
              <a:rPr lang="en-GB" sz="1200" b="1" smtClean="0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GB" sz="1200" b="1" smtClean="0">
                <a:solidFill>
                  <a:srgbClr val="010066"/>
                </a:solidFill>
              </a:rPr>
              <a:t> </a:t>
            </a:r>
            <a:r>
              <a:rPr lang="en-GB" sz="1200" b="1" smtClean="0">
                <a:solidFill>
                  <a:srgbClr val="FFFFFF"/>
                </a:solidFill>
              </a:rPr>
              <a:t>of 53</a:t>
            </a:r>
            <a:endParaRPr lang="en-US" sz="1200" b="1" smtClean="0">
              <a:solidFill>
                <a:srgbClr val="FFFFFF"/>
              </a:solidFill>
            </a:endParaRP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50813" y="150813"/>
            <a:ext cx="77724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182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11749" y="404664"/>
            <a:ext cx="486261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</a:rPr>
              <a:t>Transformations</a:t>
            </a:r>
            <a:endParaRPr lang="en-US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23528" y="1698903"/>
            <a:ext cx="3795205" cy="55399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0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6629" name="Date Placeholder 2"/>
          <p:cNvSpPr>
            <a:spLocks noGrp="1"/>
          </p:cNvSpPr>
          <p:nvPr>
            <p:ph type="dt" sz="quarter" idx="10"/>
          </p:nvPr>
        </p:nvSpPr>
        <p:spPr bwMode="auto">
          <a:xfrm>
            <a:off x="5940425" y="1793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034A961-C319-4EE8-ADCB-AA2CDD88393A}" type="datetime1">
              <a:rPr lang="en-NZ" altLang="en-US" sz="2200" b="1">
                <a:solidFill>
                  <a:srgbClr val="000000"/>
                </a:solidFill>
              </a:rPr>
              <a:pPr eaLnBrk="1" hangingPunct="1"/>
              <a:t>15/06/2014</a:t>
            </a:fld>
            <a:endParaRPr lang="en-NZ" altLang="en-US" sz="2200" b="1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636912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I can </a:t>
            </a:r>
            <a:r>
              <a:rPr lang="en-GB" sz="3200" dirty="0" smtClean="0"/>
              <a:t>describe </a:t>
            </a:r>
            <a:r>
              <a:rPr lang="en-GB" sz="3200" dirty="0" smtClean="0"/>
              <a:t>rotations                                  </a:t>
            </a:r>
            <a:endParaRPr lang="en-GB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I can rotate </a:t>
            </a:r>
            <a:r>
              <a:rPr lang="en-GB" sz="3200" dirty="0" smtClean="0"/>
              <a:t>shapes on a coordinate </a:t>
            </a:r>
            <a:r>
              <a:rPr lang="en-GB" sz="3200" dirty="0" smtClean="0"/>
              <a:t>grid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7169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282299"/>
              </p:ext>
            </p:extLst>
          </p:nvPr>
        </p:nvGraphicFramePr>
        <p:xfrm>
          <a:off x="1355811" y="1806622"/>
          <a:ext cx="6432377" cy="4408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8911"/>
                <a:gridCol w="918911"/>
                <a:gridCol w="918911"/>
                <a:gridCol w="918911"/>
                <a:gridCol w="918911"/>
                <a:gridCol w="918911"/>
                <a:gridCol w="918911"/>
              </a:tblGrid>
              <a:tr h="62975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97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97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97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97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97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97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" name="Picture 2" descr="C:\Users\Pam\AppData\Local\Microsoft\Windows\Temporary Internet Files\Content.IE5\ZP63XQTG\MC9000710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37" y="476672"/>
            <a:ext cx="945038" cy="132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50724" y="476672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Describe how the triangle is transformed.</a:t>
            </a:r>
            <a:endParaRPr lang="en-GB" sz="2800" dirty="0"/>
          </a:p>
        </p:txBody>
      </p:sp>
      <p:sp>
        <p:nvSpPr>
          <p:cNvPr id="4" name="Right Triangle 3"/>
          <p:cNvSpPr/>
          <p:nvPr/>
        </p:nvSpPr>
        <p:spPr>
          <a:xfrm>
            <a:off x="5004048" y="2469220"/>
            <a:ext cx="2808312" cy="122413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Triangle 12"/>
          <p:cNvSpPr/>
          <p:nvPr/>
        </p:nvSpPr>
        <p:spPr>
          <a:xfrm rot="5400000">
            <a:off x="4247964" y="4401108"/>
            <a:ext cx="2520280" cy="1008112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Triangle 13"/>
          <p:cNvSpPr/>
          <p:nvPr/>
        </p:nvSpPr>
        <p:spPr>
          <a:xfrm rot="16200000">
            <a:off x="3239852" y="1916832"/>
            <a:ext cx="2520280" cy="1008112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Triangle 14"/>
          <p:cNvSpPr/>
          <p:nvPr/>
        </p:nvSpPr>
        <p:spPr>
          <a:xfrm rot="10800000">
            <a:off x="2267744" y="3693356"/>
            <a:ext cx="2716832" cy="12241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267744" y="1858137"/>
            <a:ext cx="0" cy="4358682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267744" y="6165304"/>
            <a:ext cx="5544616" cy="3810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50724" y="5445224"/>
            <a:ext cx="31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3059832" y="6233584"/>
            <a:ext cx="31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1938505" y="4732826"/>
            <a:ext cx="31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932395" y="4120758"/>
            <a:ext cx="31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3974559" y="6216819"/>
            <a:ext cx="31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4881542" y="6233584"/>
            <a:ext cx="31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1926285" y="3508690"/>
            <a:ext cx="31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5735045" y="6216819"/>
            <a:ext cx="31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845766" y="2896622"/>
            <a:ext cx="31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6732240" y="6203404"/>
            <a:ext cx="31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1918687" y="2236221"/>
            <a:ext cx="31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7653850" y="6234689"/>
            <a:ext cx="31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2169224" y="6204276"/>
            <a:ext cx="31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1901340" y="6002752"/>
            <a:ext cx="31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3893728"/>
            <a:ext cx="4269983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Rotation 90</a:t>
            </a:r>
            <a:r>
              <a:rPr lang="en-GB" dirty="0" smtClean="0">
                <a:latin typeface="Calibri"/>
                <a:cs typeface="Calibri"/>
              </a:rPr>
              <a:t>° clockwise about (3,4)</a:t>
            </a:r>
          </a:p>
          <a:p>
            <a:r>
              <a:rPr lang="en-GB" dirty="0" smtClean="0">
                <a:latin typeface="Calibri"/>
                <a:cs typeface="Calibri"/>
              </a:rPr>
              <a:t>Rotation 270</a:t>
            </a:r>
            <a:r>
              <a:rPr lang="en-GB" dirty="0">
                <a:cs typeface="Calibri"/>
              </a:rPr>
              <a:t> ° </a:t>
            </a:r>
            <a:r>
              <a:rPr lang="en-GB" dirty="0" smtClean="0">
                <a:cs typeface="Calibri"/>
              </a:rPr>
              <a:t> anticlockwise about (3,4)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040052" y="3878022"/>
            <a:ext cx="3996444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Rotation 180</a:t>
            </a:r>
            <a:r>
              <a:rPr lang="en-GB" dirty="0" smtClean="0">
                <a:latin typeface="Calibri"/>
                <a:cs typeface="Calibri"/>
              </a:rPr>
              <a:t>° clockwise about (3,4)</a:t>
            </a:r>
          </a:p>
          <a:p>
            <a:r>
              <a:rPr lang="en-GB" dirty="0"/>
              <a:t>Rotation 180</a:t>
            </a:r>
            <a:r>
              <a:rPr lang="en-GB" dirty="0">
                <a:cs typeface="Calibri"/>
              </a:rPr>
              <a:t>° </a:t>
            </a:r>
            <a:r>
              <a:rPr lang="en-GB" dirty="0" smtClean="0">
                <a:cs typeface="Calibri"/>
              </a:rPr>
              <a:t>anticlockwise </a:t>
            </a:r>
            <a:r>
              <a:rPr lang="en-GB" dirty="0">
                <a:cs typeface="Calibri"/>
              </a:rPr>
              <a:t>about (3,4</a:t>
            </a:r>
            <a:r>
              <a:rPr lang="en-GB" dirty="0" smtClean="0">
                <a:cs typeface="Calibri"/>
              </a:rPr>
              <a:t>)</a:t>
            </a:r>
            <a:endParaRPr lang="en-GB" dirty="0"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2236221"/>
            <a:ext cx="3953556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Rotation 270</a:t>
            </a:r>
            <a:r>
              <a:rPr lang="en-GB" dirty="0" smtClean="0">
                <a:latin typeface="Calibri"/>
                <a:cs typeface="Calibri"/>
              </a:rPr>
              <a:t>° clockwise about (3,4)</a:t>
            </a:r>
          </a:p>
          <a:p>
            <a:r>
              <a:rPr lang="en-GB" dirty="0" smtClean="0">
                <a:latin typeface="Calibri"/>
                <a:cs typeface="Calibri"/>
              </a:rPr>
              <a:t>Rotation 90° anticlockwise about (3,4)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17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12641"/>
              </p:ext>
            </p:extLst>
          </p:nvPr>
        </p:nvGraphicFramePr>
        <p:xfrm>
          <a:off x="1355811" y="1806622"/>
          <a:ext cx="6432377" cy="4408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8911"/>
                <a:gridCol w="918911"/>
                <a:gridCol w="918911"/>
                <a:gridCol w="918911"/>
                <a:gridCol w="918911"/>
                <a:gridCol w="918911"/>
                <a:gridCol w="918911"/>
              </a:tblGrid>
              <a:tr h="62975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97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97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97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97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97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97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" name="Picture 2" descr="C:\Users\Pam\AppData\Local\Microsoft\Windows\Temporary Internet Files\Content.IE5\ZP63XQTG\MC9000710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37" y="476672"/>
            <a:ext cx="945038" cy="132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50724" y="476672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Describe how the triangle is transformed.</a:t>
            </a:r>
            <a:endParaRPr lang="en-GB" sz="2800" dirty="0"/>
          </a:p>
        </p:txBody>
      </p:sp>
      <p:sp>
        <p:nvSpPr>
          <p:cNvPr id="4" name="Right Triangle 3"/>
          <p:cNvSpPr/>
          <p:nvPr/>
        </p:nvSpPr>
        <p:spPr>
          <a:xfrm>
            <a:off x="5040051" y="3081288"/>
            <a:ext cx="1850698" cy="122413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267744" y="1858137"/>
            <a:ext cx="0" cy="4358682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267744" y="6165304"/>
            <a:ext cx="5544616" cy="3810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50724" y="5445224"/>
            <a:ext cx="31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3059832" y="6233584"/>
            <a:ext cx="31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1938505" y="4732826"/>
            <a:ext cx="31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932395" y="4120758"/>
            <a:ext cx="31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3974559" y="6216819"/>
            <a:ext cx="31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4881542" y="6233584"/>
            <a:ext cx="31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1926285" y="3508690"/>
            <a:ext cx="31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5735045" y="6216819"/>
            <a:ext cx="31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845766" y="2896622"/>
            <a:ext cx="31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6732240" y="6203404"/>
            <a:ext cx="31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1918687" y="2236221"/>
            <a:ext cx="31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7653850" y="6234689"/>
            <a:ext cx="31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2169224" y="6204276"/>
            <a:ext cx="31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1901340" y="6002752"/>
            <a:ext cx="31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37" name="Right Triangle 36"/>
          <p:cNvSpPr/>
          <p:nvPr/>
        </p:nvSpPr>
        <p:spPr>
          <a:xfrm rot="5400000">
            <a:off x="3819787" y="5230773"/>
            <a:ext cx="1850698" cy="1224136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ight Triangle 37"/>
          <p:cNvSpPr/>
          <p:nvPr/>
        </p:nvSpPr>
        <p:spPr>
          <a:xfrm rot="10800000">
            <a:off x="1367643" y="4333044"/>
            <a:ext cx="1850698" cy="1224136"/>
          </a:xfrm>
          <a:prstGeom prst="rtTriangl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ight Triangle 38"/>
          <p:cNvSpPr/>
          <p:nvPr/>
        </p:nvSpPr>
        <p:spPr>
          <a:xfrm rot="16200000">
            <a:off x="2598161" y="2171418"/>
            <a:ext cx="1850698" cy="12241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192741" y="3265954"/>
            <a:ext cx="4269983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Rotation 90</a:t>
            </a:r>
            <a:r>
              <a:rPr lang="en-GB" dirty="0" smtClean="0">
                <a:latin typeface="Calibri"/>
                <a:cs typeface="Calibri"/>
              </a:rPr>
              <a:t>° clockwise about (2,3)</a:t>
            </a:r>
          </a:p>
          <a:p>
            <a:r>
              <a:rPr lang="en-GB" dirty="0" smtClean="0">
                <a:latin typeface="Calibri"/>
                <a:cs typeface="Calibri"/>
              </a:rPr>
              <a:t>Rotation 270</a:t>
            </a:r>
            <a:r>
              <a:rPr lang="en-GB" dirty="0">
                <a:cs typeface="Calibri"/>
              </a:rPr>
              <a:t> ° </a:t>
            </a:r>
            <a:r>
              <a:rPr lang="en-GB" dirty="0" smtClean="0">
                <a:cs typeface="Calibri"/>
              </a:rPr>
              <a:t> anticlockwise about (2,3)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4291578" y="4732826"/>
            <a:ext cx="3953556" cy="646331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Rotation 180</a:t>
            </a:r>
            <a:r>
              <a:rPr lang="en-GB" dirty="0" smtClean="0">
                <a:latin typeface="Calibri"/>
                <a:cs typeface="Calibri"/>
              </a:rPr>
              <a:t>° clockwise about (2,3)</a:t>
            </a:r>
          </a:p>
          <a:p>
            <a:r>
              <a:rPr lang="en-GB" dirty="0" smtClean="0">
                <a:latin typeface="Calibri"/>
                <a:cs typeface="Calibri"/>
              </a:rPr>
              <a:t>Rotation 180° anticlockwise about (2,3)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4579016" y="1806622"/>
            <a:ext cx="3996444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Rotation 270</a:t>
            </a:r>
            <a:r>
              <a:rPr lang="en-GB" dirty="0" smtClean="0">
                <a:latin typeface="Calibri"/>
                <a:cs typeface="Calibri"/>
              </a:rPr>
              <a:t>° clockwise about (2,3)</a:t>
            </a:r>
          </a:p>
          <a:p>
            <a:r>
              <a:rPr lang="en-GB" dirty="0"/>
              <a:t>Rotation </a:t>
            </a:r>
            <a:r>
              <a:rPr lang="en-GB" dirty="0" smtClean="0"/>
              <a:t>90</a:t>
            </a:r>
            <a:r>
              <a:rPr lang="en-GB" dirty="0" smtClean="0">
                <a:cs typeface="Calibri"/>
              </a:rPr>
              <a:t>° anticlockwise </a:t>
            </a:r>
            <a:r>
              <a:rPr lang="en-GB" dirty="0">
                <a:cs typeface="Calibri"/>
              </a:rPr>
              <a:t>about </a:t>
            </a:r>
            <a:r>
              <a:rPr lang="en-GB" dirty="0" smtClean="0">
                <a:cs typeface="Calibri"/>
              </a:rPr>
              <a:t>(2,3)</a:t>
            </a: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478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8590" y="2967335"/>
            <a:ext cx="80868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now lets try some rotations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29039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960688" y="204788"/>
            <a:ext cx="2641600" cy="64135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600">
                <a:solidFill>
                  <a:schemeClr val="bg1"/>
                </a:solidFill>
                <a:latin typeface="Comic Sans MS" pitchFamily="66" charset="0"/>
              </a:rPr>
              <a:t>Rotations</a:t>
            </a:r>
            <a:endParaRPr lang="en-US" altLang="en-US" sz="36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19088" y="846138"/>
            <a:ext cx="88249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Tracing paper can help you in rotating an object about a given point. In the example below the triangle is to be rotated 90</a:t>
            </a:r>
            <a:r>
              <a:rPr lang="en-GB" altLang="en-US" baseline="30000">
                <a:latin typeface="Comic Sans MS" pitchFamily="66" charset="0"/>
              </a:rPr>
              <a:t>o</a:t>
            </a:r>
            <a:r>
              <a:rPr lang="en-GB" altLang="en-US">
                <a:latin typeface="Comic Sans MS" pitchFamily="66" charset="0"/>
              </a:rPr>
              <a:t> ACW about the origin.</a:t>
            </a:r>
            <a:endParaRPr lang="en-US" altLang="en-US">
              <a:latin typeface="Comic Sans MS" pitchFamily="66" charset="0"/>
            </a:endParaRPr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2092325" y="2047875"/>
            <a:ext cx="5092700" cy="3619500"/>
            <a:chOff x="1174" y="1639"/>
            <a:chExt cx="3208" cy="2280"/>
          </a:xfrm>
        </p:grpSpPr>
        <p:sp>
          <p:nvSpPr>
            <p:cNvPr id="29701" name="Text Box 5"/>
            <p:cNvSpPr txBox="1">
              <a:spLocks noChangeArrowheads="1"/>
            </p:cNvSpPr>
            <p:nvPr/>
          </p:nvSpPr>
          <p:spPr bwMode="auto">
            <a:xfrm rot="10800000" flipV="1">
              <a:off x="4094" y="2670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66" charset="0"/>
                </a:rPr>
                <a:t>x</a:t>
              </a:r>
              <a:endParaRPr lang="en-US" altLang="en-US" sz="2000">
                <a:latin typeface="Comic Sans MS" pitchFamily="66" charset="0"/>
              </a:endParaRPr>
            </a:p>
          </p:txBody>
        </p:sp>
        <p:sp>
          <p:nvSpPr>
            <p:cNvPr id="29702" name="Text Box 6"/>
            <p:cNvSpPr txBox="1">
              <a:spLocks noChangeArrowheads="1"/>
            </p:cNvSpPr>
            <p:nvPr/>
          </p:nvSpPr>
          <p:spPr bwMode="auto">
            <a:xfrm>
              <a:off x="2493" y="2779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0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1318" y="163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1546" y="163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1774" y="163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318" y="186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546" y="186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1774" y="186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1318" y="209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1546" y="209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1774" y="209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1318" y="232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1546" y="232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14" name="Rectangle 18"/>
            <p:cNvSpPr>
              <a:spLocks noChangeArrowheads="1"/>
            </p:cNvSpPr>
            <p:nvPr/>
          </p:nvSpPr>
          <p:spPr bwMode="auto">
            <a:xfrm>
              <a:off x="1774" y="232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15" name="Rectangle 19"/>
            <p:cNvSpPr>
              <a:spLocks noChangeArrowheads="1"/>
            </p:cNvSpPr>
            <p:nvPr/>
          </p:nvSpPr>
          <p:spPr bwMode="auto">
            <a:xfrm>
              <a:off x="1318" y="255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16" name="Rectangle 20"/>
            <p:cNvSpPr>
              <a:spLocks noChangeArrowheads="1"/>
            </p:cNvSpPr>
            <p:nvPr/>
          </p:nvSpPr>
          <p:spPr bwMode="auto">
            <a:xfrm>
              <a:off x="1546" y="255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17" name="Rectangle 21"/>
            <p:cNvSpPr>
              <a:spLocks noChangeArrowheads="1"/>
            </p:cNvSpPr>
            <p:nvPr/>
          </p:nvSpPr>
          <p:spPr bwMode="auto">
            <a:xfrm>
              <a:off x="1774" y="255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18" name="Rectangle 22"/>
            <p:cNvSpPr>
              <a:spLocks noChangeArrowheads="1"/>
            </p:cNvSpPr>
            <p:nvPr/>
          </p:nvSpPr>
          <p:spPr bwMode="auto">
            <a:xfrm>
              <a:off x="2002" y="163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2230" y="1639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20" name="Rectangle 24"/>
            <p:cNvSpPr>
              <a:spLocks noChangeArrowheads="1"/>
            </p:cNvSpPr>
            <p:nvPr/>
          </p:nvSpPr>
          <p:spPr bwMode="auto">
            <a:xfrm>
              <a:off x="2457" y="163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2685" y="163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22" name="Rectangle 26"/>
            <p:cNvSpPr>
              <a:spLocks noChangeArrowheads="1"/>
            </p:cNvSpPr>
            <p:nvPr/>
          </p:nvSpPr>
          <p:spPr bwMode="auto">
            <a:xfrm>
              <a:off x="2913" y="163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23" name="Rectangle 27"/>
            <p:cNvSpPr>
              <a:spLocks noChangeArrowheads="1"/>
            </p:cNvSpPr>
            <p:nvPr/>
          </p:nvSpPr>
          <p:spPr bwMode="auto">
            <a:xfrm>
              <a:off x="2002" y="186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24" name="Rectangle 28"/>
            <p:cNvSpPr>
              <a:spLocks noChangeArrowheads="1"/>
            </p:cNvSpPr>
            <p:nvPr/>
          </p:nvSpPr>
          <p:spPr bwMode="auto">
            <a:xfrm>
              <a:off x="2230" y="1867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25" name="Rectangle 29"/>
            <p:cNvSpPr>
              <a:spLocks noChangeArrowheads="1"/>
            </p:cNvSpPr>
            <p:nvPr/>
          </p:nvSpPr>
          <p:spPr bwMode="auto">
            <a:xfrm>
              <a:off x="2457" y="186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26" name="Rectangle 30"/>
            <p:cNvSpPr>
              <a:spLocks noChangeArrowheads="1"/>
            </p:cNvSpPr>
            <p:nvPr/>
          </p:nvSpPr>
          <p:spPr bwMode="auto">
            <a:xfrm>
              <a:off x="2685" y="186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27" name="Rectangle 31"/>
            <p:cNvSpPr>
              <a:spLocks noChangeArrowheads="1"/>
            </p:cNvSpPr>
            <p:nvPr/>
          </p:nvSpPr>
          <p:spPr bwMode="auto">
            <a:xfrm>
              <a:off x="2913" y="186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28" name="Rectangle 32"/>
            <p:cNvSpPr>
              <a:spLocks noChangeArrowheads="1"/>
            </p:cNvSpPr>
            <p:nvPr/>
          </p:nvSpPr>
          <p:spPr bwMode="auto">
            <a:xfrm>
              <a:off x="2002" y="209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29" name="Rectangle 33"/>
            <p:cNvSpPr>
              <a:spLocks noChangeArrowheads="1"/>
            </p:cNvSpPr>
            <p:nvPr/>
          </p:nvSpPr>
          <p:spPr bwMode="auto">
            <a:xfrm>
              <a:off x="2230" y="2095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30" name="Rectangle 34"/>
            <p:cNvSpPr>
              <a:spLocks noChangeArrowheads="1"/>
            </p:cNvSpPr>
            <p:nvPr/>
          </p:nvSpPr>
          <p:spPr bwMode="auto">
            <a:xfrm>
              <a:off x="2457" y="209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31" name="Rectangle 35"/>
            <p:cNvSpPr>
              <a:spLocks noChangeArrowheads="1"/>
            </p:cNvSpPr>
            <p:nvPr/>
          </p:nvSpPr>
          <p:spPr bwMode="auto">
            <a:xfrm>
              <a:off x="2685" y="209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32" name="Rectangle 36"/>
            <p:cNvSpPr>
              <a:spLocks noChangeArrowheads="1"/>
            </p:cNvSpPr>
            <p:nvPr/>
          </p:nvSpPr>
          <p:spPr bwMode="auto">
            <a:xfrm>
              <a:off x="2913" y="209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2002" y="232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2230" y="2323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35" name="Rectangle 39"/>
            <p:cNvSpPr>
              <a:spLocks noChangeArrowheads="1"/>
            </p:cNvSpPr>
            <p:nvPr/>
          </p:nvSpPr>
          <p:spPr bwMode="auto">
            <a:xfrm>
              <a:off x="2457" y="232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36" name="Rectangle 40"/>
            <p:cNvSpPr>
              <a:spLocks noChangeArrowheads="1"/>
            </p:cNvSpPr>
            <p:nvPr/>
          </p:nvSpPr>
          <p:spPr bwMode="auto">
            <a:xfrm>
              <a:off x="2685" y="232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37" name="Rectangle 41"/>
            <p:cNvSpPr>
              <a:spLocks noChangeArrowheads="1"/>
            </p:cNvSpPr>
            <p:nvPr/>
          </p:nvSpPr>
          <p:spPr bwMode="auto">
            <a:xfrm>
              <a:off x="2913" y="232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38" name="Rectangle 42"/>
            <p:cNvSpPr>
              <a:spLocks noChangeArrowheads="1"/>
            </p:cNvSpPr>
            <p:nvPr/>
          </p:nvSpPr>
          <p:spPr bwMode="auto">
            <a:xfrm>
              <a:off x="2002" y="255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39" name="Rectangle 43"/>
            <p:cNvSpPr>
              <a:spLocks noChangeArrowheads="1"/>
            </p:cNvSpPr>
            <p:nvPr/>
          </p:nvSpPr>
          <p:spPr bwMode="auto">
            <a:xfrm>
              <a:off x="2230" y="2551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40" name="Rectangle 44"/>
            <p:cNvSpPr>
              <a:spLocks noChangeArrowheads="1"/>
            </p:cNvSpPr>
            <p:nvPr/>
          </p:nvSpPr>
          <p:spPr bwMode="auto">
            <a:xfrm>
              <a:off x="2457" y="255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41" name="Rectangle 45"/>
            <p:cNvSpPr>
              <a:spLocks noChangeArrowheads="1"/>
            </p:cNvSpPr>
            <p:nvPr/>
          </p:nvSpPr>
          <p:spPr bwMode="auto">
            <a:xfrm>
              <a:off x="2685" y="255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42" name="Rectangle 46"/>
            <p:cNvSpPr>
              <a:spLocks noChangeArrowheads="1"/>
            </p:cNvSpPr>
            <p:nvPr/>
          </p:nvSpPr>
          <p:spPr bwMode="auto">
            <a:xfrm>
              <a:off x="2913" y="255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43" name="Rectangle 47"/>
            <p:cNvSpPr>
              <a:spLocks noChangeArrowheads="1"/>
            </p:cNvSpPr>
            <p:nvPr/>
          </p:nvSpPr>
          <p:spPr bwMode="auto">
            <a:xfrm>
              <a:off x="1318" y="277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44" name="Rectangle 48"/>
            <p:cNvSpPr>
              <a:spLocks noChangeArrowheads="1"/>
            </p:cNvSpPr>
            <p:nvPr/>
          </p:nvSpPr>
          <p:spPr bwMode="auto">
            <a:xfrm>
              <a:off x="1546" y="277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45" name="Rectangle 49"/>
            <p:cNvSpPr>
              <a:spLocks noChangeArrowheads="1"/>
            </p:cNvSpPr>
            <p:nvPr/>
          </p:nvSpPr>
          <p:spPr bwMode="auto">
            <a:xfrm>
              <a:off x="1774" y="277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46" name="Rectangle 50"/>
            <p:cNvSpPr>
              <a:spLocks noChangeArrowheads="1"/>
            </p:cNvSpPr>
            <p:nvPr/>
          </p:nvSpPr>
          <p:spPr bwMode="auto">
            <a:xfrm>
              <a:off x="1318" y="300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47" name="Rectangle 51"/>
            <p:cNvSpPr>
              <a:spLocks noChangeArrowheads="1"/>
            </p:cNvSpPr>
            <p:nvPr/>
          </p:nvSpPr>
          <p:spPr bwMode="auto">
            <a:xfrm>
              <a:off x="1546" y="300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48" name="Rectangle 52"/>
            <p:cNvSpPr>
              <a:spLocks noChangeArrowheads="1"/>
            </p:cNvSpPr>
            <p:nvPr/>
          </p:nvSpPr>
          <p:spPr bwMode="auto">
            <a:xfrm>
              <a:off x="1774" y="300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49" name="Rectangle 53"/>
            <p:cNvSpPr>
              <a:spLocks noChangeArrowheads="1"/>
            </p:cNvSpPr>
            <p:nvPr/>
          </p:nvSpPr>
          <p:spPr bwMode="auto">
            <a:xfrm>
              <a:off x="1318" y="323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50" name="Rectangle 54"/>
            <p:cNvSpPr>
              <a:spLocks noChangeArrowheads="1"/>
            </p:cNvSpPr>
            <p:nvPr/>
          </p:nvSpPr>
          <p:spPr bwMode="auto">
            <a:xfrm>
              <a:off x="1546" y="323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51" name="Rectangle 55"/>
            <p:cNvSpPr>
              <a:spLocks noChangeArrowheads="1"/>
            </p:cNvSpPr>
            <p:nvPr/>
          </p:nvSpPr>
          <p:spPr bwMode="auto">
            <a:xfrm>
              <a:off x="1774" y="323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52" name="Rectangle 56"/>
            <p:cNvSpPr>
              <a:spLocks noChangeArrowheads="1"/>
            </p:cNvSpPr>
            <p:nvPr/>
          </p:nvSpPr>
          <p:spPr bwMode="auto">
            <a:xfrm>
              <a:off x="1318" y="346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53" name="Rectangle 57"/>
            <p:cNvSpPr>
              <a:spLocks noChangeArrowheads="1"/>
            </p:cNvSpPr>
            <p:nvPr/>
          </p:nvSpPr>
          <p:spPr bwMode="auto">
            <a:xfrm>
              <a:off x="1546" y="346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54" name="Rectangle 58"/>
            <p:cNvSpPr>
              <a:spLocks noChangeArrowheads="1"/>
            </p:cNvSpPr>
            <p:nvPr/>
          </p:nvSpPr>
          <p:spPr bwMode="auto">
            <a:xfrm>
              <a:off x="1774" y="346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55" name="Rectangle 59"/>
            <p:cNvSpPr>
              <a:spLocks noChangeArrowheads="1"/>
            </p:cNvSpPr>
            <p:nvPr/>
          </p:nvSpPr>
          <p:spPr bwMode="auto">
            <a:xfrm>
              <a:off x="1318" y="369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56" name="Rectangle 60"/>
            <p:cNvSpPr>
              <a:spLocks noChangeArrowheads="1"/>
            </p:cNvSpPr>
            <p:nvPr/>
          </p:nvSpPr>
          <p:spPr bwMode="auto">
            <a:xfrm>
              <a:off x="1546" y="369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57" name="Rectangle 61"/>
            <p:cNvSpPr>
              <a:spLocks noChangeArrowheads="1"/>
            </p:cNvSpPr>
            <p:nvPr/>
          </p:nvSpPr>
          <p:spPr bwMode="auto">
            <a:xfrm>
              <a:off x="1774" y="369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58" name="Rectangle 62"/>
            <p:cNvSpPr>
              <a:spLocks noChangeArrowheads="1"/>
            </p:cNvSpPr>
            <p:nvPr/>
          </p:nvSpPr>
          <p:spPr bwMode="auto">
            <a:xfrm>
              <a:off x="2002" y="277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59" name="Rectangle 63"/>
            <p:cNvSpPr>
              <a:spLocks noChangeArrowheads="1"/>
            </p:cNvSpPr>
            <p:nvPr/>
          </p:nvSpPr>
          <p:spPr bwMode="auto">
            <a:xfrm>
              <a:off x="2230" y="2779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60" name="Rectangle 64"/>
            <p:cNvSpPr>
              <a:spLocks noChangeArrowheads="1"/>
            </p:cNvSpPr>
            <p:nvPr/>
          </p:nvSpPr>
          <p:spPr bwMode="auto">
            <a:xfrm>
              <a:off x="2457" y="277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61" name="Rectangle 65"/>
            <p:cNvSpPr>
              <a:spLocks noChangeArrowheads="1"/>
            </p:cNvSpPr>
            <p:nvPr/>
          </p:nvSpPr>
          <p:spPr bwMode="auto">
            <a:xfrm>
              <a:off x="2685" y="277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62" name="Rectangle 66"/>
            <p:cNvSpPr>
              <a:spLocks noChangeArrowheads="1"/>
            </p:cNvSpPr>
            <p:nvPr/>
          </p:nvSpPr>
          <p:spPr bwMode="auto">
            <a:xfrm>
              <a:off x="2913" y="277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63" name="Rectangle 67"/>
            <p:cNvSpPr>
              <a:spLocks noChangeArrowheads="1"/>
            </p:cNvSpPr>
            <p:nvPr/>
          </p:nvSpPr>
          <p:spPr bwMode="auto">
            <a:xfrm>
              <a:off x="2002" y="300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64" name="Rectangle 68"/>
            <p:cNvSpPr>
              <a:spLocks noChangeArrowheads="1"/>
            </p:cNvSpPr>
            <p:nvPr/>
          </p:nvSpPr>
          <p:spPr bwMode="auto">
            <a:xfrm>
              <a:off x="2230" y="3007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65" name="Rectangle 69"/>
            <p:cNvSpPr>
              <a:spLocks noChangeArrowheads="1"/>
            </p:cNvSpPr>
            <p:nvPr/>
          </p:nvSpPr>
          <p:spPr bwMode="auto">
            <a:xfrm>
              <a:off x="2457" y="300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66" name="Rectangle 70"/>
            <p:cNvSpPr>
              <a:spLocks noChangeArrowheads="1"/>
            </p:cNvSpPr>
            <p:nvPr/>
          </p:nvSpPr>
          <p:spPr bwMode="auto">
            <a:xfrm>
              <a:off x="2685" y="300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67" name="Rectangle 71"/>
            <p:cNvSpPr>
              <a:spLocks noChangeArrowheads="1"/>
            </p:cNvSpPr>
            <p:nvPr/>
          </p:nvSpPr>
          <p:spPr bwMode="auto">
            <a:xfrm>
              <a:off x="2913" y="300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68" name="Rectangle 72"/>
            <p:cNvSpPr>
              <a:spLocks noChangeArrowheads="1"/>
            </p:cNvSpPr>
            <p:nvPr/>
          </p:nvSpPr>
          <p:spPr bwMode="auto">
            <a:xfrm>
              <a:off x="2002" y="323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69" name="Rectangle 73"/>
            <p:cNvSpPr>
              <a:spLocks noChangeArrowheads="1"/>
            </p:cNvSpPr>
            <p:nvPr/>
          </p:nvSpPr>
          <p:spPr bwMode="auto">
            <a:xfrm>
              <a:off x="2230" y="3235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70" name="Rectangle 74"/>
            <p:cNvSpPr>
              <a:spLocks noChangeArrowheads="1"/>
            </p:cNvSpPr>
            <p:nvPr/>
          </p:nvSpPr>
          <p:spPr bwMode="auto">
            <a:xfrm>
              <a:off x="2457" y="323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71" name="Rectangle 75"/>
            <p:cNvSpPr>
              <a:spLocks noChangeArrowheads="1"/>
            </p:cNvSpPr>
            <p:nvPr/>
          </p:nvSpPr>
          <p:spPr bwMode="auto">
            <a:xfrm>
              <a:off x="2685" y="323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72" name="Rectangle 76"/>
            <p:cNvSpPr>
              <a:spLocks noChangeArrowheads="1"/>
            </p:cNvSpPr>
            <p:nvPr/>
          </p:nvSpPr>
          <p:spPr bwMode="auto">
            <a:xfrm>
              <a:off x="2913" y="323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73" name="Rectangle 77"/>
            <p:cNvSpPr>
              <a:spLocks noChangeArrowheads="1"/>
            </p:cNvSpPr>
            <p:nvPr/>
          </p:nvSpPr>
          <p:spPr bwMode="auto">
            <a:xfrm>
              <a:off x="2002" y="346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74" name="Rectangle 78"/>
            <p:cNvSpPr>
              <a:spLocks noChangeArrowheads="1"/>
            </p:cNvSpPr>
            <p:nvPr/>
          </p:nvSpPr>
          <p:spPr bwMode="auto">
            <a:xfrm>
              <a:off x="2230" y="3463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75" name="Rectangle 79"/>
            <p:cNvSpPr>
              <a:spLocks noChangeArrowheads="1"/>
            </p:cNvSpPr>
            <p:nvPr/>
          </p:nvSpPr>
          <p:spPr bwMode="auto">
            <a:xfrm>
              <a:off x="2457" y="346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76" name="Rectangle 80"/>
            <p:cNvSpPr>
              <a:spLocks noChangeArrowheads="1"/>
            </p:cNvSpPr>
            <p:nvPr/>
          </p:nvSpPr>
          <p:spPr bwMode="auto">
            <a:xfrm>
              <a:off x="2685" y="346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77" name="Rectangle 81"/>
            <p:cNvSpPr>
              <a:spLocks noChangeArrowheads="1"/>
            </p:cNvSpPr>
            <p:nvPr/>
          </p:nvSpPr>
          <p:spPr bwMode="auto">
            <a:xfrm>
              <a:off x="2913" y="346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78" name="Rectangle 82"/>
            <p:cNvSpPr>
              <a:spLocks noChangeArrowheads="1"/>
            </p:cNvSpPr>
            <p:nvPr/>
          </p:nvSpPr>
          <p:spPr bwMode="auto">
            <a:xfrm>
              <a:off x="2002" y="369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79" name="Rectangle 83"/>
            <p:cNvSpPr>
              <a:spLocks noChangeArrowheads="1"/>
            </p:cNvSpPr>
            <p:nvPr/>
          </p:nvSpPr>
          <p:spPr bwMode="auto">
            <a:xfrm>
              <a:off x="2230" y="3691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80" name="Rectangle 84"/>
            <p:cNvSpPr>
              <a:spLocks noChangeArrowheads="1"/>
            </p:cNvSpPr>
            <p:nvPr/>
          </p:nvSpPr>
          <p:spPr bwMode="auto">
            <a:xfrm>
              <a:off x="2457" y="369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81" name="Rectangle 85"/>
            <p:cNvSpPr>
              <a:spLocks noChangeArrowheads="1"/>
            </p:cNvSpPr>
            <p:nvPr/>
          </p:nvSpPr>
          <p:spPr bwMode="auto">
            <a:xfrm>
              <a:off x="2685" y="369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82" name="Rectangle 86"/>
            <p:cNvSpPr>
              <a:spLocks noChangeArrowheads="1"/>
            </p:cNvSpPr>
            <p:nvPr/>
          </p:nvSpPr>
          <p:spPr bwMode="auto">
            <a:xfrm>
              <a:off x="2913" y="369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83" name="Rectangle 87"/>
            <p:cNvSpPr>
              <a:spLocks noChangeArrowheads="1"/>
            </p:cNvSpPr>
            <p:nvPr/>
          </p:nvSpPr>
          <p:spPr bwMode="auto">
            <a:xfrm>
              <a:off x="3141" y="163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84" name="Rectangle 88"/>
            <p:cNvSpPr>
              <a:spLocks noChangeArrowheads="1"/>
            </p:cNvSpPr>
            <p:nvPr/>
          </p:nvSpPr>
          <p:spPr bwMode="auto">
            <a:xfrm>
              <a:off x="3369" y="163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85" name="Rectangle 89"/>
            <p:cNvSpPr>
              <a:spLocks noChangeArrowheads="1"/>
            </p:cNvSpPr>
            <p:nvPr/>
          </p:nvSpPr>
          <p:spPr bwMode="auto">
            <a:xfrm>
              <a:off x="3141" y="186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86" name="Rectangle 90"/>
            <p:cNvSpPr>
              <a:spLocks noChangeArrowheads="1"/>
            </p:cNvSpPr>
            <p:nvPr/>
          </p:nvSpPr>
          <p:spPr bwMode="auto">
            <a:xfrm>
              <a:off x="3369" y="186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87" name="Rectangle 91"/>
            <p:cNvSpPr>
              <a:spLocks noChangeArrowheads="1"/>
            </p:cNvSpPr>
            <p:nvPr/>
          </p:nvSpPr>
          <p:spPr bwMode="auto">
            <a:xfrm>
              <a:off x="3141" y="209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88" name="Rectangle 92"/>
            <p:cNvSpPr>
              <a:spLocks noChangeArrowheads="1"/>
            </p:cNvSpPr>
            <p:nvPr/>
          </p:nvSpPr>
          <p:spPr bwMode="auto">
            <a:xfrm>
              <a:off x="3369" y="209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89" name="Rectangle 93"/>
            <p:cNvSpPr>
              <a:spLocks noChangeArrowheads="1"/>
            </p:cNvSpPr>
            <p:nvPr/>
          </p:nvSpPr>
          <p:spPr bwMode="auto">
            <a:xfrm>
              <a:off x="3141" y="232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90" name="Rectangle 94"/>
            <p:cNvSpPr>
              <a:spLocks noChangeArrowheads="1"/>
            </p:cNvSpPr>
            <p:nvPr/>
          </p:nvSpPr>
          <p:spPr bwMode="auto">
            <a:xfrm>
              <a:off x="3369" y="232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91" name="Rectangle 95"/>
            <p:cNvSpPr>
              <a:spLocks noChangeArrowheads="1"/>
            </p:cNvSpPr>
            <p:nvPr/>
          </p:nvSpPr>
          <p:spPr bwMode="auto">
            <a:xfrm>
              <a:off x="3141" y="255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92" name="Rectangle 96"/>
            <p:cNvSpPr>
              <a:spLocks noChangeArrowheads="1"/>
            </p:cNvSpPr>
            <p:nvPr/>
          </p:nvSpPr>
          <p:spPr bwMode="auto">
            <a:xfrm>
              <a:off x="3369" y="255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93" name="Rectangle 97"/>
            <p:cNvSpPr>
              <a:spLocks noChangeArrowheads="1"/>
            </p:cNvSpPr>
            <p:nvPr/>
          </p:nvSpPr>
          <p:spPr bwMode="auto">
            <a:xfrm>
              <a:off x="3597" y="163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94" name="Rectangle 98"/>
            <p:cNvSpPr>
              <a:spLocks noChangeArrowheads="1"/>
            </p:cNvSpPr>
            <p:nvPr/>
          </p:nvSpPr>
          <p:spPr bwMode="auto">
            <a:xfrm>
              <a:off x="3825" y="1639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95" name="Rectangle 99"/>
            <p:cNvSpPr>
              <a:spLocks noChangeArrowheads="1"/>
            </p:cNvSpPr>
            <p:nvPr/>
          </p:nvSpPr>
          <p:spPr bwMode="auto">
            <a:xfrm>
              <a:off x="3597" y="186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96" name="Rectangle 100"/>
            <p:cNvSpPr>
              <a:spLocks noChangeArrowheads="1"/>
            </p:cNvSpPr>
            <p:nvPr/>
          </p:nvSpPr>
          <p:spPr bwMode="auto">
            <a:xfrm>
              <a:off x="3825" y="1867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97" name="Rectangle 101"/>
            <p:cNvSpPr>
              <a:spLocks noChangeArrowheads="1"/>
            </p:cNvSpPr>
            <p:nvPr/>
          </p:nvSpPr>
          <p:spPr bwMode="auto">
            <a:xfrm>
              <a:off x="3597" y="209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98" name="Rectangle 102"/>
            <p:cNvSpPr>
              <a:spLocks noChangeArrowheads="1"/>
            </p:cNvSpPr>
            <p:nvPr/>
          </p:nvSpPr>
          <p:spPr bwMode="auto">
            <a:xfrm>
              <a:off x="3825" y="2095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799" name="Rectangle 103"/>
            <p:cNvSpPr>
              <a:spLocks noChangeArrowheads="1"/>
            </p:cNvSpPr>
            <p:nvPr/>
          </p:nvSpPr>
          <p:spPr bwMode="auto">
            <a:xfrm>
              <a:off x="3597" y="232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800" name="Rectangle 104"/>
            <p:cNvSpPr>
              <a:spLocks noChangeArrowheads="1"/>
            </p:cNvSpPr>
            <p:nvPr/>
          </p:nvSpPr>
          <p:spPr bwMode="auto">
            <a:xfrm>
              <a:off x="3825" y="2323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801" name="Rectangle 105"/>
            <p:cNvSpPr>
              <a:spLocks noChangeArrowheads="1"/>
            </p:cNvSpPr>
            <p:nvPr/>
          </p:nvSpPr>
          <p:spPr bwMode="auto">
            <a:xfrm>
              <a:off x="3597" y="255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802" name="Rectangle 106"/>
            <p:cNvSpPr>
              <a:spLocks noChangeArrowheads="1"/>
            </p:cNvSpPr>
            <p:nvPr/>
          </p:nvSpPr>
          <p:spPr bwMode="auto">
            <a:xfrm>
              <a:off x="3825" y="2551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803" name="Rectangle 107"/>
            <p:cNvSpPr>
              <a:spLocks noChangeArrowheads="1"/>
            </p:cNvSpPr>
            <p:nvPr/>
          </p:nvSpPr>
          <p:spPr bwMode="auto">
            <a:xfrm>
              <a:off x="3141" y="277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804" name="Rectangle 108"/>
            <p:cNvSpPr>
              <a:spLocks noChangeArrowheads="1"/>
            </p:cNvSpPr>
            <p:nvPr/>
          </p:nvSpPr>
          <p:spPr bwMode="auto">
            <a:xfrm>
              <a:off x="3369" y="277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805" name="Rectangle 109"/>
            <p:cNvSpPr>
              <a:spLocks noChangeArrowheads="1"/>
            </p:cNvSpPr>
            <p:nvPr/>
          </p:nvSpPr>
          <p:spPr bwMode="auto">
            <a:xfrm>
              <a:off x="3141" y="300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806" name="Rectangle 110"/>
            <p:cNvSpPr>
              <a:spLocks noChangeArrowheads="1"/>
            </p:cNvSpPr>
            <p:nvPr/>
          </p:nvSpPr>
          <p:spPr bwMode="auto">
            <a:xfrm>
              <a:off x="3369" y="300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807" name="Rectangle 111"/>
            <p:cNvSpPr>
              <a:spLocks noChangeArrowheads="1"/>
            </p:cNvSpPr>
            <p:nvPr/>
          </p:nvSpPr>
          <p:spPr bwMode="auto">
            <a:xfrm>
              <a:off x="3141" y="323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808" name="Rectangle 112"/>
            <p:cNvSpPr>
              <a:spLocks noChangeArrowheads="1"/>
            </p:cNvSpPr>
            <p:nvPr/>
          </p:nvSpPr>
          <p:spPr bwMode="auto">
            <a:xfrm>
              <a:off x="3369" y="323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809" name="Rectangle 113"/>
            <p:cNvSpPr>
              <a:spLocks noChangeArrowheads="1"/>
            </p:cNvSpPr>
            <p:nvPr/>
          </p:nvSpPr>
          <p:spPr bwMode="auto">
            <a:xfrm>
              <a:off x="3141" y="346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810" name="Rectangle 114"/>
            <p:cNvSpPr>
              <a:spLocks noChangeArrowheads="1"/>
            </p:cNvSpPr>
            <p:nvPr/>
          </p:nvSpPr>
          <p:spPr bwMode="auto">
            <a:xfrm>
              <a:off x="3369" y="346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811" name="Rectangle 115"/>
            <p:cNvSpPr>
              <a:spLocks noChangeArrowheads="1"/>
            </p:cNvSpPr>
            <p:nvPr/>
          </p:nvSpPr>
          <p:spPr bwMode="auto">
            <a:xfrm>
              <a:off x="3141" y="369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812" name="Rectangle 116"/>
            <p:cNvSpPr>
              <a:spLocks noChangeArrowheads="1"/>
            </p:cNvSpPr>
            <p:nvPr/>
          </p:nvSpPr>
          <p:spPr bwMode="auto">
            <a:xfrm>
              <a:off x="3369" y="369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813" name="Rectangle 117"/>
            <p:cNvSpPr>
              <a:spLocks noChangeArrowheads="1"/>
            </p:cNvSpPr>
            <p:nvPr/>
          </p:nvSpPr>
          <p:spPr bwMode="auto">
            <a:xfrm>
              <a:off x="3597" y="277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814" name="Rectangle 118"/>
            <p:cNvSpPr>
              <a:spLocks noChangeArrowheads="1"/>
            </p:cNvSpPr>
            <p:nvPr/>
          </p:nvSpPr>
          <p:spPr bwMode="auto">
            <a:xfrm>
              <a:off x="3825" y="2779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815" name="Rectangle 119"/>
            <p:cNvSpPr>
              <a:spLocks noChangeArrowheads="1"/>
            </p:cNvSpPr>
            <p:nvPr/>
          </p:nvSpPr>
          <p:spPr bwMode="auto">
            <a:xfrm>
              <a:off x="3597" y="300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816" name="Rectangle 120"/>
            <p:cNvSpPr>
              <a:spLocks noChangeArrowheads="1"/>
            </p:cNvSpPr>
            <p:nvPr/>
          </p:nvSpPr>
          <p:spPr bwMode="auto">
            <a:xfrm>
              <a:off x="3825" y="3007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817" name="Rectangle 121"/>
            <p:cNvSpPr>
              <a:spLocks noChangeArrowheads="1"/>
            </p:cNvSpPr>
            <p:nvPr/>
          </p:nvSpPr>
          <p:spPr bwMode="auto">
            <a:xfrm>
              <a:off x="3597" y="323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818" name="Rectangle 122"/>
            <p:cNvSpPr>
              <a:spLocks noChangeArrowheads="1"/>
            </p:cNvSpPr>
            <p:nvPr/>
          </p:nvSpPr>
          <p:spPr bwMode="auto">
            <a:xfrm>
              <a:off x="3825" y="3235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819" name="Rectangle 123"/>
            <p:cNvSpPr>
              <a:spLocks noChangeArrowheads="1"/>
            </p:cNvSpPr>
            <p:nvPr/>
          </p:nvSpPr>
          <p:spPr bwMode="auto">
            <a:xfrm>
              <a:off x="3597" y="346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820" name="Rectangle 124"/>
            <p:cNvSpPr>
              <a:spLocks noChangeArrowheads="1"/>
            </p:cNvSpPr>
            <p:nvPr/>
          </p:nvSpPr>
          <p:spPr bwMode="auto">
            <a:xfrm>
              <a:off x="3825" y="3463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821" name="Rectangle 125"/>
            <p:cNvSpPr>
              <a:spLocks noChangeArrowheads="1"/>
            </p:cNvSpPr>
            <p:nvPr/>
          </p:nvSpPr>
          <p:spPr bwMode="auto">
            <a:xfrm>
              <a:off x="3597" y="369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822" name="Rectangle 126"/>
            <p:cNvSpPr>
              <a:spLocks noChangeArrowheads="1"/>
            </p:cNvSpPr>
            <p:nvPr/>
          </p:nvSpPr>
          <p:spPr bwMode="auto">
            <a:xfrm>
              <a:off x="3825" y="3691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9823" name="Line 127"/>
            <p:cNvSpPr>
              <a:spLocks noChangeShapeType="1"/>
            </p:cNvSpPr>
            <p:nvPr/>
          </p:nvSpPr>
          <p:spPr bwMode="auto">
            <a:xfrm>
              <a:off x="2685" y="1639"/>
              <a:ext cx="0" cy="22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24" name="Line 128"/>
            <p:cNvSpPr>
              <a:spLocks noChangeShapeType="1"/>
            </p:cNvSpPr>
            <p:nvPr/>
          </p:nvSpPr>
          <p:spPr bwMode="auto">
            <a:xfrm>
              <a:off x="1318" y="2779"/>
              <a:ext cx="27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25" name="Text Box 129"/>
            <p:cNvSpPr txBox="1">
              <a:spLocks noChangeArrowheads="1"/>
            </p:cNvSpPr>
            <p:nvPr/>
          </p:nvSpPr>
          <p:spPr bwMode="auto">
            <a:xfrm>
              <a:off x="3045" y="2779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2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29826" name="Text Box 130"/>
            <p:cNvSpPr txBox="1">
              <a:spLocks noChangeArrowheads="1"/>
            </p:cNvSpPr>
            <p:nvPr/>
          </p:nvSpPr>
          <p:spPr bwMode="auto">
            <a:xfrm>
              <a:off x="3495" y="2779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4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29827" name="Text Box 131"/>
            <p:cNvSpPr txBox="1">
              <a:spLocks noChangeArrowheads="1"/>
            </p:cNvSpPr>
            <p:nvPr/>
          </p:nvSpPr>
          <p:spPr bwMode="auto">
            <a:xfrm>
              <a:off x="3950" y="2763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6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29828" name="Text Box 132"/>
            <p:cNvSpPr txBox="1">
              <a:spLocks noChangeArrowheads="1"/>
            </p:cNvSpPr>
            <p:nvPr/>
          </p:nvSpPr>
          <p:spPr bwMode="auto">
            <a:xfrm>
              <a:off x="2086" y="2779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-2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29829" name="Text Box 133"/>
            <p:cNvSpPr txBox="1">
              <a:spLocks noChangeArrowheads="1"/>
            </p:cNvSpPr>
            <p:nvPr/>
          </p:nvSpPr>
          <p:spPr bwMode="auto">
            <a:xfrm>
              <a:off x="1630" y="2789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-4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29830" name="Text Box 134"/>
            <p:cNvSpPr txBox="1">
              <a:spLocks noChangeArrowheads="1"/>
            </p:cNvSpPr>
            <p:nvPr/>
          </p:nvSpPr>
          <p:spPr bwMode="auto">
            <a:xfrm>
              <a:off x="1174" y="2777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-6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29831" name="Text Box 135"/>
            <p:cNvSpPr txBox="1">
              <a:spLocks noChangeArrowheads="1"/>
            </p:cNvSpPr>
            <p:nvPr/>
          </p:nvSpPr>
          <p:spPr bwMode="auto">
            <a:xfrm>
              <a:off x="2493" y="2217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2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29832" name="Text Box 136"/>
            <p:cNvSpPr txBox="1">
              <a:spLocks noChangeArrowheads="1"/>
            </p:cNvSpPr>
            <p:nvPr/>
          </p:nvSpPr>
          <p:spPr bwMode="auto">
            <a:xfrm>
              <a:off x="2499" y="1761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4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29833" name="Text Box 137"/>
            <p:cNvSpPr txBox="1">
              <a:spLocks noChangeArrowheads="1"/>
            </p:cNvSpPr>
            <p:nvPr/>
          </p:nvSpPr>
          <p:spPr bwMode="auto">
            <a:xfrm>
              <a:off x="2463" y="3129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-2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29834" name="Text Box 138"/>
            <p:cNvSpPr txBox="1">
              <a:spLocks noChangeArrowheads="1"/>
            </p:cNvSpPr>
            <p:nvPr/>
          </p:nvSpPr>
          <p:spPr bwMode="auto">
            <a:xfrm>
              <a:off x="2457" y="3585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-4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29835" name="Text Box 139"/>
            <p:cNvSpPr txBox="1">
              <a:spLocks noChangeArrowheads="1"/>
            </p:cNvSpPr>
            <p:nvPr/>
          </p:nvSpPr>
          <p:spPr bwMode="auto">
            <a:xfrm>
              <a:off x="2003" y="2059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chemeClr val="bg1"/>
                  </a:solidFill>
                  <a:latin typeface="Comic Sans MS" pitchFamily="66" charset="0"/>
                </a:rPr>
                <a:t>T</a:t>
              </a:r>
              <a:endParaRPr lang="en-US" altLang="en-US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29836" name="Text Box 140"/>
            <p:cNvSpPr txBox="1">
              <a:spLocks noChangeArrowheads="1"/>
            </p:cNvSpPr>
            <p:nvPr/>
          </p:nvSpPr>
          <p:spPr bwMode="auto">
            <a:xfrm>
              <a:off x="2499" y="2445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1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29837" name="Text Box 141"/>
            <p:cNvSpPr txBox="1">
              <a:spLocks noChangeArrowheads="1"/>
            </p:cNvSpPr>
            <p:nvPr/>
          </p:nvSpPr>
          <p:spPr bwMode="auto">
            <a:xfrm>
              <a:off x="2499" y="2005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3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29838" name="Text Box 142"/>
            <p:cNvSpPr txBox="1">
              <a:spLocks noChangeArrowheads="1"/>
            </p:cNvSpPr>
            <p:nvPr/>
          </p:nvSpPr>
          <p:spPr bwMode="auto">
            <a:xfrm>
              <a:off x="2467" y="2917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-1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29839" name="Text Box 143"/>
            <p:cNvSpPr txBox="1">
              <a:spLocks noChangeArrowheads="1"/>
            </p:cNvSpPr>
            <p:nvPr/>
          </p:nvSpPr>
          <p:spPr bwMode="auto">
            <a:xfrm>
              <a:off x="2457" y="3357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-3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29840" name="Text Box 144"/>
            <p:cNvSpPr txBox="1">
              <a:spLocks noChangeArrowheads="1"/>
            </p:cNvSpPr>
            <p:nvPr/>
          </p:nvSpPr>
          <p:spPr bwMode="auto">
            <a:xfrm>
              <a:off x="2811" y="2779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1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29841" name="Text Box 145"/>
            <p:cNvSpPr txBox="1">
              <a:spLocks noChangeArrowheads="1"/>
            </p:cNvSpPr>
            <p:nvPr/>
          </p:nvSpPr>
          <p:spPr bwMode="auto">
            <a:xfrm>
              <a:off x="3277" y="2779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3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29842" name="Text Box 146"/>
            <p:cNvSpPr txBox="1">
              <a:spLocks noChangeArrowheads="1"/>
            </p:cNvSpPr>
            <p:nvPr/>
          </p:nvSpPr>
          <p:spPr bwMode="auto">
            <a:xfrm>
              <a:off x="3721" y="2773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5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29843" name="Text Box 147"/>
            <p:cNvSpPr txBox="1">
              <a:spLocks noChangeArrowheads="1"/>
            </p:cNvSpPr>
            <p:nvPr/>
          </p:nvSpPr>
          <p:spPr bwMode="auto">
            <a:xfrm>
              <a:off x="2319" y="2783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-1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29844" name="Text Box 148"/>
            <p:cNvSpPr txBox="1">
              <a:spLocks noChangeArrowheads="1"/>
            </p:cNvSpPr>
            <p:nvPr/>
          </p:nvSpPr>
          <p:spPr bwMode="auto">
            <a:xfrm>
              <a:off x="1858" y="2789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-3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29845" name="Text Box 149"/>
            <p:cNvSpPr txBox="1">
              <a:spLocks noChangeArrowheads="1"/>
            </p:cNvSpPr>
            <p:nvPr/>
          </p:nvSpPr>
          <p:spPr bwMode="auto">
            <a:xfrm>
              <a:off x="1402" y="2779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-5</a:t>
              </a:r>
              <a:endParaRPr lang="en-US" altLang="en-US" sz="1600">
                <a:latin typeface="Comic Sans MS" pitchFamily="66" charset="0"/>
              </a:endParaRPr>
            </a:p>
          </p:txBody>
        </p:sp>
      </p:grpSp>
      <p:sp>
        <p:nvSpPr>
          <p:cNvPr id="29846" name="Text Box 150"/>
          <p:cNvSpPr txBox="1">
            <a:spLocks noChangeArrowheads="1"/>
          </p:cNvSpPr>
          <p:nvPr/>
        </p:nvSpPr>
        <p:spPr bwMode="auto">
          <a:xfrm rot="10800000" flipV="1">
            <a:off x="4033838" y="188595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y</a:t>
            </a:r>
            <a:endParaRPr lang="en-US" altLang="en-US" sz="2000">
              <a:latin typeface="Comic Sans MS" pitchFamily="66" charset="0"/>
            </a:endParaRPr>
          </a:p>
        </p:txBody>
      </p:sp>
      <p:sp>
        <p:nvSpPr>
          <p:cNvPr id="29856" name="Freeform 160"/>
          <p:cNvSpPr>
            <a:spLocks/>
          </p:cNvSpPr>
          <p:nvPr/>
        </p:nvSpPr>
        <p:spPr bwMode="auto">
          <a:xfrm>
            <a:off x="4851400" y="2409825"/>
            <a:ext cx="1090613" cy="1085850"/>
          </a:xfrm>
          <a:custGeom>
            <a:avLst/>
            <a:gdLst>
              <a:gd name="T0" fmla="*/ 0 w 687"/>
              <a:gd name="T1" fmla="*/ 0 h 684"/>
              <a:gd name="T2" fmla="*/ 4 w 687"/>
              <a:gd name="T3" fmla="*/ 683 h 684"/>
              <a:gd name="T4" fmla="*/ 687 w 687"/>
              <a:gd name="T5" fmla="*/ 684 h 684"/>
              <a:gd name="T6" fmla="*/ 0 w 687"/>
              <a:gd name="T7" fmla="*/ 0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7" h="684">
                <a:moveTo>
                  <a:pt x="0" y="0"/>
                </a:moveTo>
                <a:lnTo>
                  <a:pt x="4" y="683"/>
                </a:lnTo>
                <a:lnTo>
                  <a:pt x="687" y="684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9857" name="Oval 161"/>
          <p:cNvSpPr>
            <a:spLocks noChangeArrowheads="1"/>
          </p:cNvSpPr>
          <p:nvPr/>
        </p:nvSpPr>
        <p:spPr bwMode="auto">
          <a:xfrm>
            <a:off x="4451350" y="3819525"/>
            <a:ext cx="79375" cy="74613"/>
          </a:xfrm>
          <a:prstGeom prst="ellipse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9858" name="Rectangle 162"/>
          <p:cNvSpPr>
            <a:spLocks noChangeArrowheads="1"/>
          </p:cNvSpPr>
          <p:nvPr/>
        </p:nvSpPr>
        <p:spPr bwMode="auto">
          <a:xfrm>
            <a:off x="2320925" y="2047875"/>
            <a:ext cx="4340225" cy="3619500"/>
          </a:xfrm>
          <a:prstGeom prst="rect">
            <a:avLst/>
          </a:prstGeom>
          <a:solidFill>
            <a:srgbClr val="EAEAEA">
              <a:alpha val="52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29859" name="Group 163"/>
          <p:cNvGrpSpPr>
            <a:grpSpLocks/>
          </p:cNvGrpSpPr>
          <p:nvPr/>
        </p:nvGrpSpPr>
        <p:grpSpPr bwMode="auto">
          <a:xfrm rot="-1722005">
            <a:off x="4484688" y="2946400"/>
            <a:ext cx="238125" cy="647700"/>
            <a:chOff x="4454" y="2545"/>
            <a:chExt cx="150" cy="300"/>
          </a:xfrm>
        </p:grpSpPr>
        <p:sp>
          <p:nvSpPr>
            <p:cNvPr id="29860" name="Freeform 164"/>
            <p:cNvSpPr>
              <a:spLocks/>
            </p:cNvSpPr>
            <p:nvPr/>
          </p:nvSpPr>
          <p:spPr bwMode="auto">
            <a:xfrm>
              <a:off x="4454" y="2551"/>
              <a:ext cx="144" cy="252"/>
            </a:xfrm>
            <a:custGeom>
              <a:avLst/>
              <a:gdLst>
                <a:gd name="T0" fmla="*/ 24 w 24"/>
                <a:gd name="T1" fmla="*/ 39 h 42"/>
                <a:gd name="T2" fmla="*/ 23 w 24"/>
                <a:gd name="T3" fmla="*/ 40 h 42"/>
                <a:gd name="T4" fmla="*/ 22 w 24"/>
                <a:gd name="T5" fmla="*/ 40 h 42"/>
                <a:gd name="T6" fmla="*/ 21 w 24"/>
                <a:gd name="T7" fmla="*/ 41 h 42"/>
                <a:gd name="T8" fmla="*/ 20 w 24"/>
                <a:gd name="T9" fmla="*/ 41 h 42"/>
                <a:gd name="T10" fmla="*/ 18 w 24"/>
                <a:gd name="T11" fmla="*/ 42 h 42"/>
                <a:gd name="T12" fmla="*/ 17 w 24"/>
                <a:gd name="T13" fmla="*/ 42 h 42"/>
                <a:gd name="T14" fmla="*/ 15 w 24"/>
                <a:gd name="T15" fmla="*/ 42 h 42"/>
                <a:gd name="T16" fmla="*/ 13 w 24"/>
                <a:gd name="T17" fmla="*/ 38 h 42"/>
                <a:gd name="T18" fmla="*/ 10 w 24"/>
                <a:gd name="T19" fmla="*/ 31 h 42"/>
                <a:gd name="T20" fmla="*/ 7 w 24"/>
                <a:gd name="T21" fmla="*/ 23 h 42"/>
                <a:gd name="T22" fmla="*/ 4 w 24"/>
                <a:gd name="T23" fmla="*/ 16 h 42"/>
                <a:gd name="T24" fmla="*/ 2 w 24"/>
                <a:gd name="T25" fmla="*/ 11 h 42"/>
                <a:gd name="T26" fmla="*/ 1 w 24"/>
                <a:gd name="T27" fmla="*/ 9 h 42"/>
                <a:gd name="T28" fmla="*/ 0 w 24"/>
                <a:gd name="T29" fmla="*/ 6 h 42"/>
                <a:gd name="T30" fmla="*/ 0 w 24"/>
                <a:gd name="T31" fmla="*/ 5 h 42"/>
                <a:gd name="T32" fmla="*/ 0 w 24"/>
                <a:gd name="T33" fmla="*/ 4 h 42"/>
                <a:gd name="T34" fmla="*/ 0 w 24"/>
                <a:gd name="T35" fmla="*/ 3 h 42"/>
                <a:gd name="T36" fmla="*/ 0 w 24"/>
                <a:gd name="T37" fmla="*/ 3 h 42"/>
                <a:gd name="T38" fmla="*/ 1 w 24"/>
                <a:gd name="T39" fmla="*/ 2 h 42"/>
                <a:gd name="T40" fmla="*/ 1 w 24"/>
                <a:gd name="T41" fmla="*/ 2 h 42"/>
                <a:gd name="T42" fmla="*/ 2 w 24"/>
                <a:gd name="T43" fmla="*/ 1 h 42"/>
                <a:gd name="T44" fmla="*/ 3 w 24"/>
                <a:gd name="T45" fmla="*/ 1 h 42"/>
                <a:gd name="T46" fmla="*/ 3 w 24"/>
                <a:gd name="T47" fmla="*/ 0 h 42"/>
                <a:gd name="T48" fmla="*/ 4 w 24"/>
                <a:gd name="T49" fmla="*/ 0 h 42"/>
                <a:gd name="T50" fmla="*/ 5 w 24"/>
                <a:gd name="T51" fmla="*/ 0 h 42"/>
                <a:gd name="T52" fmla="*/ 6 w 24"/>
                <a:gd name="T53" fmla="*/ 0 h 42"/>
                <a:gd name="T54" fmla="*/ 6 w 24"/>
                <a:gd name="T55" fmla="*/ 0 h 42"/>
                <a:gd name="T56" fmla="*/ 7 w 24"/>
                <a:gd name="T57" fmla="*/ 0 h 42"/>
                <a:gd name="T58" fmla="*/ 8 w 24"/>
                <a:gd name="T59" fmla="*/ 0 h 42"/>
                <a:gd name="T60" fmla="*/ 8 w 24"/>
                <a:gd name="T61" fmla="*/ 0 h 42"/>
                <a:gd name="T62" fmla="*/ 9 w 24"/>
                <a:gd name="T63" fmla="*/ 1 h 42"/>
                <a:gd name="T64" fmla="*/ 10 w 24"/>
                <a:gd name="T65" fmla="*/ 1 h 42"/>
                <a:gd name="T66" fmla="*/ 10 w 24"/>
                <a:gd name="T67" fmla="*/ 2 h 42"/>
                <a:gd name="T68" fmla="*/ 11 w 24"/>
                <a:gd name="T69" fmla="*/ 2 h 42"/>
                <a:gd name="T70" fmla="*/ 11 w 24"/>
                <a:gd name="T71" fmla="*/ 3 h 42"/>
                <a:gd name="T72" fmla="*/ 12 w 24"/>
                <a:gd name="T73" fmla="*/ 6 h 42"/>
                <a:gd name="T74" fmla="*/ 14 w 24"/>
                <a:gd name="T75" fmla="*/ 10 h 42"/>
                <a:gd name="T76" fmla="*/ 16 w 24"/>
                <a:gd name="T77" fmla="*/ 16 h 42"/>
                <a:gd name="T78" fmla="*/ 19 w 24"/>
                <a:gd name="T79" fmla="*/ 24 h 42"/>
                <a:gd name="T80" fmla="*/ 22 w 24"/>
                <a:gd name="T81" fmla="*/ 30 h 42"/>
                <a:gd name="T82" fmla="*/ 24 w 24"/>
                <a:gd name="T83" fmla="*/ 3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" h="42">
                  <a:moveTo>
                    <a:pt x="24" y="38"/>
                  </a:moveTo>
                  <a:lnTo>
                    <a:pt x="24" y="39"/>
                  </a:lnTo>
                  <a:lnTo>
                    <a:pt x="23" y="39"/>
                  </a:lnTo>
                  <a:lnTo>
                    <a:pt x="23" y="40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21" y="41"/>
                  </a:lnTo>
                  <a:lnTo>
                    <a:pt x="21" y="41"/>
                  </a:lnTo>
                  <a:lnTo>
                    <a:pt x="20" y="41"/>
                  </a:lnTo>
                  <a:lnTo>
                    <a:pt x="20" y="41"/>
                  </a:lnTo>
                  <a:lnTo>
                    <a:pt x="19" y="41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7" y="42"/>
                  </a:lnTo>
                  <a:lnTo>
                    <a:pt x="16" y="42"/>
                  </a:lnTo>
                  <a:lnTo>
                    <a:pt x="15" y="42"/>
                  </a:lnTo>
                  <a:lnTo>
                    <a:pt x="15" y="41"/>
                  </a:lnTo>
                  <a:lnTo>
                    <a:pt x="13" y="38"/>
                  </a:lnTo>
                  <a:lnTo>
                    <a:pt x="12" y="35"/>
                  </a:lnTo>
                  <a:lnTo>
                    <a:pt x="10" y="31"/>
                  </a:lnTo>
                  <a:lnTo>
                    <a:pt x="9" y="27"/>
                  </a:lnTo>
                  <a:lnTo>
                    <a:pt x="7" y="23"/>
                  </a:lnTo>
                  <a:lnTo>
                    <a:pt x="5" y="19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2" y="11"/>
                  </a:lnTo>
                  <a:lnTo>
                    <a:pt x="2" y="10"/>
                  </a:lnTo>
                  <a:lnTo>
                    <a:pt x="1" y="9"/>
                  </a:lnTo>
                  <a:lnTo>
                    <a:pt x="1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2" y="6"/>
                  </a:lnTo>
                  <a:lnTo>
                    <a:pt x="13" y="8"/>
                  </a:lnTo>
                  <a:lnTo>
                    <a:pt x="14" y="10"/>
                  </a:lnTo>
                  <a:lnTo>
                    <a:pt x="14" y="12"/>
                  </a:lnTo>
                  <a:lnTo>
                    <a:pt x="16" y="16"/>
                  </a:lnTo>
                  <a:lnTo>
                    <a:pt x="18" y="20"/>
                  </a:lnTo>
                  <a:lnTo>
                    <a:pt x="19" y="24"/>
                  </a:lnTo>
                  <a:lnTo>
                    <a:pt x="20" y="27"/>
                  </a:lnTo>
                  <a:lnTo>
                    <a:pt x="22" y="30"/>
                  </a:lnTo>
                  <a:lnTo>
                    <a:pt x="23" y="33"/>
                  </a:lnTo>
                  <a:lnTo>
                    <a:pt x="24" y="36"/>
                  </a:lnTo>
                  <a:lnTo>
                    <a:pt x="24" y="38"/>
                  </a:lnTo>
                </a:path>
              </a:pathLst>
            </a:custGeom>
            <a:solidFill>
              <a:srgbClr val="E648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61" name="Freeform 165"/>
            <p:cNvSpPr>
              <a:spLocks/>
            </p:cNvSpPr>
            <p:nvPr/>
          </p:nvSpPr>
          <p:spPr bwMode="auto">
            <a:xfrm>
              <a:off x="4538" y="2779"/>
              <a:ext cx="66" cy="24"/>
            </a:xfrm>
            <a:custGeom>
              <a:avLst/>
              <a:gdLst>
                <a:gd name="T0" fmla="*/ 1 w 11"/>
                <a:gd name="T1" fmla="*/ 3 h 4"/>
                <a:gd name="T2" fmla="*/ 1 w 11"/>
                <a:gd name="T3" fmla="*/ 3 h 4"/>
                <a:gd name="T4" fmla="*/ 1 w 11"/>
                <a:gd name="T5" fmla="*/ 3 h 4"/>
                <a:gd name="T6" fmla="*/ 2 w 11"/>
                <a:gd name="T7" fmla="*/ 3 h 4"/>
                <a:gd name="T8" fmla="*/ 3 w 11"/>
                <a:gd name="T9" fmla="*/ 3 h 4"/>
                <a:gd name="T10" fmla="*/ 3 w 11"/>
                <a:gd name="T11" fmla="*/ 3 h 4"/>
                <a:gd name="T12" fmla="*/ 4 w 11"/>
                <a:gd name="T13" fmla="*/ 3 h 4"/>
                <a:gd name="T14" fmla="*/ 5 w 11"/>
                <a:gd name="T15" fmla="*/ 3 h 4"/>
                <a:gd name="T16" fmla="*/ 5 w 11"/>
                <a:gd name="T17" fmla="*/ 3 h 4"/>
                <a:gd name="T18" fmla="*/ 6 w 11"/>
                <a:gd name="T19" fmla="*/ 3 h 4"/>
                <a:gd name="T20" fmla="*/ 7 w 11"/>
                <a:gd name="T21" fmla="*/ 3 h 4"/>
                <a:gd name="T22" fmla="*/ 7 w 11"/>
                <a:gd name="T23" fmla="*/ 2 h 4"/>
                <a:gd name="T24" fmla="*/ 8 w 11"/>
                <a:gd name="T25" fmla="*/ 2 h 4"/>
                <a:gd name="T26" fmla="*/ 8 w 11"/>
                <a:gd name="T27" fmla="*/ 2 h 4"/>
                <a:gd name="T28" fmla="*/ 9 w 11"/>
                <a:gd name="T29" fmla="*/ 1 h 4"/>
                <a:gd name="T30" fmla="*/ 9 w 11"/>
                <a:gd name="T31" fmla="*/ 1 h 4"/>
                <a:gd name="T32" fmla="*/ 10 w 11"/>
                <a:gd name="T33" fmla="*/ 0 h 4"/>
                <a:gd name="T34" fmla="*/ 10 w 11"/>
                <a:gd name="T35" fmla="*/ 0 h 4"/>
                <a:gd name="T36" fmla="*/ 11 w 11"/>
                <a:gd name="T37" fmla="*/ 0 h 4"/>
                <a:gd name="T38" fmla="*/ 10 w 11"/>
                <a:gd name="T39" fmla="*/ 1 h 4"/>
                <a:gd name="T40" fmla="*/ 10 w 11"/>
                <a:gd name="T41" fmla="*/ 1 h 4"/>
                <a:gd name="T42" fmla="*/ 9 w 11"/>
                <a:gd name="T43" fmla="*/ 2 h 4"/>
                <a:gd name="T44" fmla="*/ 9 w 11"/>
                <a:gd name="T45" fmla="*/ 2 h 4"/>
                <a:gd name="T46" fmla="*/ 8 w 11"/>
                <a:gd name="T47" fmla="*/ 3 h 4"/>
                <a:gd name="T48" fmla="*/ 8 w 11"/>
                <a:gd name="T49" fmla="*/ 3 h 4"/>
                <a:gd name="T50" fmla="*/ 7 w 11"/>
                <a:gd name="T51" fmla="*/ 3 h 4"/>
                <a:gd name="T52" fmla="*/ 6 w 11"/>
                <a:gd name="T53" fmla="*/ 3 h 4"/>
                <a:gd name="T54" fmla="*/ 6 w 11"/>
                <a:gd name="T55" fmla="*/ 4 h 4"/>
                <a:gd name="T56" fmla="*/ 5 w 11"/>
                <a:gd name="T57" fmla="*/ 4 h 4"/>
                <a:gd name="T58" fmla="*/ 4 w 11"/>
                <a:gd name="T59" fmla="*/ 4 h 4"/>
                <a:gd name="T60" fmla="*/ 4 w 11"/>
                <a:gd name="T61" fmla="*/ 4 h 4"/>
                <a:gd name="T62" fmla="*/ 3 w 11"/>
                <a:gd name="T63" fmla="*/ 4 h 4"/>
                <a:gd name="T64" fmla="*/ 2 w 11"/>
                <a:gd name="T65" fmla="*/ 4 h 4"/>
                <a:gd name="T66" fmla="*/ 1 w 11"/>
                <a:gd name="T67" fmla="*/ 4 h 4"/>
                <a:gd name="T68" fmla="*/ 1 w 11"/>
                <a:gd name="T69" fmla="*/ 4 h 4"/>
                <a:gd name="T70" fmla="*/ 0 w 11"/>
                <a:gd name="T71" fmla="*/ 4 h 4"/>
                <a:gd name="T72" fmla="*/ 1 w 11"/>
                <a:gd name="T73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" h="4">
                  <a:moveTo>
                    <a:pt x="1" y="3"/>
                  </a:moveTo>
                  <a:lnTo>
                    <a:pt x="1" y="3"/>
                  </a:lnTo>
                  <a:lnTo>
                    <a:pt x="1" y="3"/>
                  </a:lnTo>
                  <a:lnTo>
                    <a:pt x="2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4" y="3"/>
                  </a:lnTo>
                  <a:lnTo>
                    <a:pt x="5" y="3"/>
                  </a:lnTo>
                  <a:lnTo>
                    <a:pt x="5" y="3"/>
                  </a:lnTo>
                  <a:lnTo>
                    <a:pt x="6" y="3"/>
                  </a:lnTo>
                  <a:lnTo>
                    <a:pt x="7" y="3"/>
                  </a:lnTo>
                  <a:lnTo>
                    <a:pt x="7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9" y="1"/>
                  </a:lnTo>
                  <a:lnTo>
                    <a:pt x="9" y="1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9" y="2"/>
                  </a:lnTo>
                  <a:lnTo>
                    <a:pt x="9" y="2"/>
                  </a:lnTo>
                  <a:lnTo>
                    <a:pt x="8" y="3"/>
                  </a:lnTo>
                  <a:lnTo>
                    <a:pt x="8" y="3"/>
                  </a:lnTo>
                  <a:lnTo>
                    <a:pt x="7" y="3"/>
                  </a:lnTo>
                  <a:lnTo>
                    <a:pt x="6" y="3"/>
                  </a:lnTo>
                  <a:lnTo>
                    <a:pt x="6" y="4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1" y="3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62" name="Freeform 166"/>
            <p:cNvSpPr>
              <a:spLocks/>
            </p:cNvSpPr>
            <p:nvPr/>
          </p:nvSpPr>
          <p:spPr bwMode="auto">
            <a:xfrm>
              <a:off x="4466" y="2623"/>
              <a:ext cx="78" cy="180"/>
            </a:xfrm>
            <a:custGeom>
              <a:avLst/>
              <a:gdLst>
                <a:gd name="T0" fmla="*/ 1 w 13"/>
                <a:gd name="T1" fmla="*/ 0 h 30"/>
                <a:gd name="T2" fmla="*/ 1 w 13"/>
                <a:gd name="T3" fmla="*/ 0 h 30"/>
                <a:gd name="T4" fmla="*/ 2 w 13"/>
                <a:gd name="T5" fmla="*/ 3 h 30"/>
                <a:gd name="T6" fmla="*/ 4 w 13"/>
                <a:gd name="T7" fmla="*/ 7 h 30"/>
                <a:gd name="T8" fmla="*/ 5 w 13"/>
                <a:gd name="T9" fmla="*/ 11 h 30"/>
                <a:gd name="T10" fmla="*/ 7 w 13"/>
                <a:gd name="T11" fmla="*/ 15 h 30"/>
                <a:gd name="T12" fmla="*/ 8 w 13"/>
                <a:gd name="T13" fmla="*/ 19 h 30"/>
                <a:gd name="T14" fmla="*/ 10 w 13"/>
                <a:gd name="T15" fmla="*/ 23 h 30"/>
                <a:gd name="T16" fmla="*/ 12 w 13"/>
                <a:gd name="T17" fmla="*/ 26 h 30"/>
                <a:gd name="T18" fmla="*/ 13 w 13"/>
                <a:gd name="T19" fmla="*/ 29 h 30"/>
                <a:gd name="T20" fmla="*/ 12 w 13"/>
                <a:gd name="T21" fmla="*/ 30 h 30"/>
                <a:gd name="T22" fmla="*/ 11 w 13"/>
                <a:gd name="T23" fmla="*/ 27 h 30"/>
                <a:gd name="T24" fmla="*/ 9 w 13"/>
                <a:gd name="T25" fmla="*/ 23 h 30"/>
                <a:gd name="T26" fmla="*/ 8 w 13"/>
                <a:gd name="T27" fmla="*/ 19 h 30"/>
                <a:gd name="T28" fmla="*/ 6 w 13"/>
                <a:gd name="T29" fmla="*/ 15 h 30"/>
                <a:gd name="T30" fmla="*/ 5 w 13"/>
                <a:gd name="T31" fmla="*/ 11 h 30"/>
                <a:gd name="T32" fmla="*/ 3 w 13"/>
                <a:gd name="T33" fmla="*/ 7 h 30"/>
                <a:gd name="T34" fmla="*/ 1 w 13"/>
                <a:gd name="T35" fmla="*/ 4 h 30"/>
                <a:gd name="T36" fmla="*/ 0 w 13"/>
                <a:gd name="T37" fmla="*/ 0 h 30"/>
                <a:gd name="T38" fmla="*/ 0 w 13"/>
                <a:gd name="T39" fmla="*/ 0 h 30"/>
                <a:gd name="T40" fmla="*/ 1 w 13"/>
                <a:gd name="T4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" h="30">
                  <a:moveTo>
                    <a:pt x="1" y="0"/>
                  </a:moveTo>
                  <a:lnTo>
                    <a:pt x="1" y="0"/>
                  </a:lnTo>
                  <a:lnTo>
                    <a:pt x="2" y="3"/>
                  </a:lnTo>
                  <a:lnTo>
                    <a:pt x="4" y="7"/>
                  </a:lnTo>
                  <a:lnTo>
                    <a:pt x="5" y="11"/>
                  </a:lnTo>
                  <a:lnTo>
                    <a:pt x="7" y="15"/>
                  </a:lnTo>
                  <a:lnTo>
                    <a:pt x="8" y="19"/>
                  </a:lnTo>
                  <a:lnTo>
                    <a:pt x="10" y="23"/>
                  </a:lnTo>
                  <a:lnTo>
                    <a:pt x="12" y="26"/>
                  </a:lnTo>
                  <a:lnTo>
                    <a:pt x="13" y="29"/>
                  </a:lnTo>
                  <a:lnTo>
                    <a:pt x="12" y="30"/>
                  </a:lnTo>
                  <a:lnTo>
                    <a:pt x="11" y="27"/>
                  </a:lnTo>
                  <a:lnTo>
                    <a:pt x="9" y="23"/>
                  </a:lnTo>
                  <a:lnTo>
                    <a:pt x="8" y="19"/>
                  </a:lnTo>
                  <a:lnTo>
                    <a:pt x="6" y="15"/>
                  </a:lnTo>
                  <a:lnTo>
                    <a:pt x="5" y="11"/>
                  </a:lnTo>
                  <a:lnTo>
                    <a:pt x="3" y="7"/>
                  </a:lnTo>
                  <a:lnTo>
                    <a:pt x="1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63" name="Freeform 167"/>
            <p:cNvSpPr>
              <a:spLocks/>
            </p:cNvSpPr>
            <p:nvPr/>
          </p:nvSpPr>
          <p:spPr bwMode="auto">
            <a:xfrm>
              <a:off x="4454" y="2593"/>
              <a:ext cx="18" cy="30"/>
            </a:xfrm>
            <a:custGeom>
              <a:avLst/>
              <a:gdLst>
                <a:gd name="T0" fmla="*/ 1 w 3"/>
                <a:gd name="T1" fmla="*/ 0 h 5"/>
                <a:gd name="T2" fmla="*/ 1 w 3"/>
                <a:gd name="T3" fmla="*/ 0 h 5"/>
                <a:gd name="T4" fmla="*/ 1 w 3"/>
                <a:gd name="T5" fmla="*/ 1 h 5"/>
                <a:gd name="T6" fmla="*/ 2 w 3"/>
                <a:gd name="T7" fmla="*/ 3 h 5"/>
                <a:gd name="T8" fmla="*/ 2 w 3"/>
                <a:gd name="T9" fmla="*/ 4 h 5"/>
                <a:gd name="T10" fmla="*/ 3 w 3"/>
                <a:gd name="T11" fmla="*/ 5 h 5"/>
                <a:gd name="T12" fmla="*/ 2 w 3"/>
                <a:gd name="T13" fmla="*/ 5 h 5"/>
                <a:gd name="T14" fmla="*/ 2 w 3"/>
                <a:gd name="T15" fmla="*/ 4 h 5"/>
                <a:gd name="T16" fmla="*/ 1 w 3"/>
                <a:gd name="T17" fmla="*/ 3 h 5"/>
                <a:gd name="T18" fmla="*/ 1 w 3"/>
                <a:gd name="T19" fmla="*/ 2 h 5"/>
                <a:gd name="T20" fmla="*/ 0 w 3"/>
                <a:gd name="T21" fmla="*/ 1 h 5"/>
                <a:gd name="T22" fmla="*/ 0 w 3"/>
                <a:gd name="T23" fmla="*/ 1 h 5"/>
                <a:gd name="T24" fmla="*/ 1 w 3"/>
                <a:gd name="T2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5">
                  <a:moveTo>
                    <a:pt x="1" y="0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2" y="3"/>
                  </a:lnTo>
                  <a:lnTo>
                    <a:pt x="2" y="4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1" y="3"/>
                  </a:lnTo>
                  <a:lnTo>
                    <a:pt x="1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0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64" name="Freeform 168"/>
            <p:cNvSpPr>
              <a:spLocks/>
            </p:cNvSpPr>
            <p:nvPr/>
          </p:nvSpPr>
          <p:spPr bwMode="auto">
            <a:xfrm>
              <a:off x="4454" y="2575"/>
              <a:ext cx="6" cy="24"/>
            </a:xfrm>
            <a:custGeom>
              <a:avLst/>
              <a:gdLst>
                <a:gd name="T0" fmla="*/ 0 w 1"/>
                <a:gd name="T1" fmla="*/ 0 h 4"/>
                <a:gd name="T2" fmla="*/ 0 w 1"/>
                <a:gd name="T3" fmla="*/ 0 h 4"/>
                <a:gd name="T4" fmla="*/ 0 w 1"/>
                <a:gd name="T5" fmla="*/ 1 h 4"/>
                <a:gd name="T6" fmla="*/ 0 w 1"/>
                <a:gd name="T7" fmla="*/ 2 h 4"/>
                <a:gd name="T8" fmla="*/ 1 w 1"/>
                <a:gd name="T9" fmla="*/ 2 h 4"/>
                <a:gd name="T10" fmla="*/ 1 w 1"/>
                <a:gd name="T11" fmla="*/ 3 h 4"/>
                <a:gd name="T12" fmla="*/ 0 w 1"/>
                <a:gd name="T13" fmla="*/ 4 h 4"/>
                <a:gd name="T14" fmla="*/ 0 w 1"/>
                <a:gd name="T15" fmla="*/ 3 h 4"/>
                <a:gd name="T16" fmla="*/ 0 w 1"/>
                <a:gd name="T17" fmla="*/ 2 h 4"/>
                <a:gd name="T18" fmla="*/ 0 w 1"/>
                <a:gd name="T19" fmla="*/ 1 h 4"/>
                <a:gd name="T20" fmla="*/ 0 w 1"/>
                <a:gd name="T21" fmla="*/ 0 h 4"/>
                <a:gd name="T22" fmla="*/ 0 w 1"/>
                <a:gd name="T23" fmla="*/ 0 h 4"/>
                <a:gd name="T24" fmla="*/ 0 w 1"/>
                <a:gd name="T2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" h="4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65" name="Freeform 169"/>
            <p:cNvSpPr>
              <a:spLocks/>
            </p:cNvSpPr>
            <p:nvPr/>
          </p:nvSpPr>
          <p:spPr bwMode="auto">
            <a:xfrm>
              <a:off x="4454" y="2551"/>
              <a:ext cx="24" cy="24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4 w 4"/>
                <a:gd name="T5" fmla="*/ 1 h 4"/>
                <a:gd name="T6" fmla="*/ 3 w 4"/>
                <a:gd name="T7" fmla="*/ 1 h 4"/>
                <a:gd name="T8" fmla="*/ 3 w 4"/>
                <a:gd name="T9" fmla="*/ 1 h 4"/>
                <a:gd name="T10" fmla="*/ 2 w 4"/>
                <a:gd name="T11" fmla="*/ 1 h 4"/>
                <a:gd name="T12" fmla="*/ 2 w 4"/>
                <a:gd name="T13" fmla="*/ 2 h 4"/>
                <a:gd name="T14" fmla="*/ 2 w 4"/>
                <a:gd name="T15" fmla="*/ 2 h 4"/>
                <a:gd name="T16" fmla="*/ 2 w 4"/>
                <a:gd name="T17" fmla="*/ 2 h 4"/>
                <a:gd name="T18" fmla="*/ 1 w 4"/>
                <a:gd name="T19" fmla="*/ 2 h 4"/>
                <a:gd name="T20" fmla="*/ 1 w 4"/>
                <a:gd name="T21" fmla="*/ 2 h 4"/>
                <a:gd name="T22" fmla="*/ 1 w 4"/>
                <a:gd name="T23" fmla="*/ 3 h 4"/>
                <a:gd name="T24" fmla="*/ 1 w 4"/>
                <a:gd name="T25" fmla="*/ 3 h 4"/>
                <a:gd name="T26" fmla="*/ 1 w 4"/>
                <a:gd name="T27" fmla="*/ 3 h 4"/>
                <a:gd name="T28" fmla="*/ 1 w 4"/>
                <a:gd name="T29" fmla="*/ 4 h 4"/>
                <a:gd name="T30" fmla="*/ 0 w 4"/>
                <a:gd name="T31" fmla="*/ 4 h 4"/>
                <a:gd name="T32" fmla="*/ 0 w 4"/>
                <a:gd name="T33" fmla="*/ 4 h 4"/>
                <a:gd name="T34" fmla="*/ 0 w 4"/>
                <a:gd name="T35" fmla="*/ 4 h 4"/>
                <a:gd name="T36" fmla="*/ 0 w 4"/>
                <a:gd name="T37" fmla="*/ 4 h 4"/>
                <a:gd name="T38" fmla="*/ 0 w 4"/>
                <a:gd name="T39" fmla="*/ 4 h 4"/>
                <a:gd name="T40" fmla="*/ 0 w 4"/>
                <a:gd name="T41" fmla="*/ 4 h 4"/>
                <a:gd name="T42" fmla="*/ 0 w 4"/>
                <a:gd name="T43" fmla="*/ 3 h 4"/>
                <a:gd name="T44" fmla="*/ 0 w 4"/>
                <a:gd name="T45" fmla="*/ 3 h 4"/>
                <a:gd name="T46" fmla="*/ 0 w 4"/>
                <a:gd name="T47" fmla="*/ 3 h 4"/>
                <a:gd name="T48" fmla="*/ 0 w 4"/>
                <a:gd name="T49" fmla="*/ 2 h 4"/>
                <a:gd name="T50" fmla="*/ 1 w 4"/>
                <a:gd name="T51" fmla="*/ 2 h 4"/>
                <a:gd name="T52" fmla="*/ 1 w 4"/>
                <a:gd name="T53" fmla="*/ 2 h 4"/>
                <a:gd name="T54" fmla="*/ 1 w 4"/>
                <a:gd name="T55" fmla="*/ 1 h 4"/>
                <a:gd name="T56" fmla="*/ 1 w 4"/>
                <a:gd name="T57" fmla="*/ 1 h 4"/>
                <a:gd name="T58" fmla="*/ 2 w 4"/>
                <a:gd name="T59" fmla="*/ 1 h 4"/>
                <a:gd name="T60" fmla="*/ 2 w 4"/>
                <a:gd name="T61" fmla="*/ 1 h 4"/>
                <a:gd name="T62" fmla="*/ 2 w 4"/>
                <a:gd name="T63" fmla="*/ 0 h 4"/>
                <a:gd name="T64" fmla="*/ 3 w 4"/>
                <a:gd name="T65" fmla="*/ 0 h 4"/>
                <a:gd name="T66" fmla="*/ 3 w 4"/>
                <a:gd name="T67" fmla="*/ 0 h 4"/>
                <a:gd name="T68" fmla="*/ 4 w 4"/>
                <a:gd name="T69" fmla="*/ 0 h 4"/>
                <a:gd name="T70" fmla="*/ 4 w 4"/>
                <a:gd name="T71" fmla="*/ 0 h 4"/>
                <a:gd name="T72" fmla="*/ 4 w 4"/>
                <a:gd name="T7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66" name="Freeform 170"/>
            <p:cNvSpPr>
              <a:spLocks/>
            </p:cNvSpPr>
            <p:nvPr/>
          </p:nvSpPr>
          <p:spPr bwMode="auto">
            <a:xfrm>
              <a:off x="4478" y="2545"/>
              <a:ext cx="36" cy="12"/>
            </a:xfrm>
            <a:custGeom>
              <a:avLst/>
              <a:gdLst>
                <a:gd name="T0" fmla="*/ 5 w 6"/>
                <a:gd name="T1" fmla="*/ 2 h 2"/>
                <a:gd name="T2" fmla="*/ 5 w 6"/>
                <a:gd name="T3" fmla="*/ 2 h 2"/>
                <a:gd name="T4" fmla="*/ 5 w 6"/>
                <a:gd name="T5" fmla="*/ 2 h 2"/>
                <a:gd name="T6" fmla="*/ 5 w 6"/>
                <a:gd name="T7" fmla="*/ 2 h 2"/>
                <a:gd name="T8" fmla="*/ 4 w 6"/>
                <a:gd name="T9" fmla="*/ 2 h 2"/>
                <a:gd name="T10" fmla="*/ 4 w 6"/>
                <a:gd name="T11" fmla="*/ 2 h 2"/>
                <a:gd name="T12" fmla="*/ 4 w 6"/>
                <a:gd name="T13" fmla="*/ 1 h 2"/>
                <a:gd name="T14" fmla="*/ 3 w 6"/>
                <a:gd name="T15" fmla="*/ 1 h 2"/>
                <a:gd name="T16" fmla="*/ 3 w 6"/>
                <a:gd name="T17" fmla="*/ 1 h 2"/>
                <a:gd name="T18" fmla="*/ 3 w 6"/>
                <a:gd name="T19" fmla="*/ 1 h 2"/>
                <a:gd name="T20" fmla="*/ 2 w 6"/>
                <a:gd name="T21" fmla="*/ 1 h 2"/>
                <a:gd name="T22" fmla="*/ 2 w 6"/>
                <a:gd name="T23" fmla="*/ 1 h 2"/>
                <a:gd name="T24" fmla="*/ 2 w 6"/>
                <a:gd name="T25" fmla="*/ 1 h 2"/>
                <a:gd name="T26" fmla="*/ 1 w 6"/>
                <a:gd name="T27" fmla="*/ 1 h 2"/>
                <a:gd name="T28" fmla="*/ 1 w 6"/>
                <a:gd name="T29" fmla="*/ 1 h 2"/>
                <a:gd name="T30" fmla="*/ 1 w 6"/>
                <a:gd name="T31" fmla="*/ 1 h 2"/>
                <a:gd name="T32" fmla="*/ 0 w 6"/>
                <a:gd name="T33" fmla="*/ 1 h 2"/>
                <a:gd name="T34" fmla="*/ 0 w 6"/>
                <a:gd name="T35" fmla="*/ 1 h 2"/>
                <a:gd name="T36" fmla="*/ 0 w 6"/>
                <a:gd name="T37" fmla="*/ 1 h 2"/>
                <a:gd name="T38" fmla="*/ 0 w 6"/>
                <a:gd name="T39" fmla="*/ 1 h 2"/>
                <a:gd name="T40" fmla="*/ 1 w 6"/>
                <a:gd name="T41" fmla="*/ 0 h 2"/>
                <a:gd name="T42" fmla="*/ 1 w 6"/>
                <a:gd name="T43" fmla="*/ 0 h 2"/>
                <a:gd name="T44" fmla="*/ 1 w 6"/>
                <a:gd name="T45" fmla="*/ 0 h 2"/>
                <a:gd name="T46" fmla="*/ 2 w 6"/>
                <a:gd name="T47" fmla="*/ 0 h 2"/>
                <a:gd name="T48" fmla="*/ 2 w 6"/>
                <a:gd name="T49" fmla="*/ 0 h 2"/>
                <a:gd name="T50" fmla="*/ 3 w 6"/>
                <a:gd name="T51" fmla="*/ 0 h 2"/>
                <a:gd name="T52" fmla="*/ 3 w 6"/>
                <a:gd name="T53" fmla="*/ 0 h 2"/>
                <a:gd name="T54" fmla="*/ 3 w 6"/>
                <a:gd name="T55" fmla="*/ 0 h 2"/>
                <a:gd name="T56" fmla="*/ 4 w 6"/>
                <a:gd name="T57" fmla="*/ 0 h 2"/>
                <a:gd name="T58" fmla="*/ 4 w 6"/>
                <a:gd name="T59" fmla="*/ 1 h 2"/>
                <a:gd name="T60" fmla="*/ 4 w 6"/>
                <a:gd name="T61" fmla="*/ 1 h 2"/>
                <a:gd name="T62" fmla="*/ 5 w 6"/>
                <a:gd name="T63" fmla="*/ 1 h 2"/>
                <a:gd name="T64" fmla="*/ 5 w 6"/>
                <a:gd name="T65" fmla="*/ 1 h 2"/>
                <a:gd name="T66" fmla="*/ 5 w 6"/>
                <a:gd name="T67" fmla="*/ 1 h 2"/>
                <a:gd name="T68" fmla="*/ 6 w 6"/>
                <a:gd name="T69" fmla="*/ 2 h 2"/>
                <a:gd name="T70" fmla="*/ 6 w 6"/>
                <a:gd name="T71" fmla="*/ 2 h 2"/>
                <a:gd name="T72" fmla="*/ 5 w 6"/>
                <a:gd name="T7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lnTo>
                    <a:pt x="5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1"/>
                  </a:lnTo>
                  <a:lnTo>
                    <a:pt x="5" y="1"/>
                  </a:lnTo>
                  <a:lnTo>
                    <a:pt x="6" y="2"/>
                  </a:lnTo>
                  <a:lnTo>
                    <a:pt x="6" y="2"/>
                  </a:lnTo>
                  <a:lnTo>
                    <a:pt x="5" y="2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67" name="Freeform 171"/>
            <p:cNvSpPr>
              <a:spLocks/>
            </p:cNvSpPr>
            <p:nvPr/>
          </p:nvSpPr>
          <p:spPr bwMode="auto">
            <a:xfrm>
              <a:off x="4508" y="2557"/>
              <a:ext cx="18" cy="18"/>
            </a:xfrm>
            <a:custGeom>
              <a:avLst/>
              <a:gdLst>
                <a:gd name="T0" fmla="*/ 2 w 3"/>
                <a:gd name="T1" fmla="*/ 3 h 3"/>
                <a:gd name="T2" fmla="*/ 2 w 3"/>
                <a:gd name="T3" fmla="*/ 3 h 3"/>
                <a:gd name="T4" fmla="*/ 2 w 3"/>
                <a:gd name="T5" fmla="*/ 3 h 3"/>
                <a:gd name="T6" fmla="*/ 1 w 3"/>
                <a:gd name="T7" fmla="*/ 2 h 3"/>
                <a:gd name="T8" fmla="*/ 1 w 3"/>
                <a:gd name="T9" fmla="*/ 2 h 3"/>
                <a:gd name="T10" fmla="*/ 1 w 3"/>
                <a:gd name="T11" fmla="*/ 1 h 3"/>
                <a:gd name="T12" fmla="*/ 1 w 3"/>
                <a:gd name="T13" fmla="*/ 1 h 3"/>
                <a:gd name="T14" fmla="*/ 1 w 3"/>
                <a:gd name="T15" fmla="*/ 1 h 3"/>
                <a:gd name="T16" fmla="*/ 0 w 3"/>
                <a:gd name="T17" fmla="*/ 0 h 3"/>
                <a:gd name="T18" fmla="*/ 0 w 3"/>
                <a:gd name="T19" fmla="*/ 0 h 3"/>
                <a:gd name="T20" fmla="*/ 1 w 3"/>
                <a:gd name="T21" fmla="*/ 0 h 3"/>
                <a:gd name="T22" fmla="*/ 1 w 3"/>
                <a:gd name="T23" fmla="*/ 0 h 3"/>
                <a:gd name="T24" fmla="*/ 1 w 3"/>
                <a:gd name="T25" fmla="*/ 0 h 3"/>
                <a:gd name="T26" fmla="*/ 1 w 3"/>
                <a:gd name="T27" fmla="*/ 0 h 3"/>
                <a:gd name="T28" fmla="*/ 2 w 3"/>
                <a:gd name="T29" fmla="*/ 1 h 3"/>
                <a:gd name="T30" fmla="*/ 2 w 3"/>
                <a:gd name="T31" fmla="*/ 1 h 3"/>
                <a:gd name="T32" fmla="*/ 2 w 3"/>
                <a:gd name="T33" fmla="*/ 2 h 3"/>
                <a:gd name="T34" fmla="*/ 3 w 3"/>
                <a:gd name="T35" fmla="*/ 2 h 3"/>
                <a:gd name="T36" fmla="*/ 3 w 3"/>
                <a:gd name="T37" fmla="*/ 3 h 3"/>
                <a:gd name="T38" fmla="*/ 3 w 3"/>
                <a:gd name="T39" fmla="*/ 3 h 3"/>
                <a:gd name="T40" fmla="*/ 2 w 3"/>
                <a:gd name="T4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lnTo>
                    <a:pt x="2" y="3"/>
                  </a:lnTo>
                  <a:lnTo>
                    <a:pt x="2" y="3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3"/>
                  </a:lnTo>
                  <a:lnTo>
                    <a:pt x="2" y="3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68" name="Freeform 172"/>
            <p:cNvSpPr>
              <a:spLocks/>
            </p:cNvSpPr>
            <p:nvPr/>
          </p:nvSpPr>
          <p:spPr bwMode="auto">
            <a:xfrm>
              <a:off x="4520" y="2575"/>
              <a:ext cx="24" cy="48"/>
            </a:xfrm>
            <a:custGeom>
              <a:avLst/>
              <a:gdLst>
                <a:gd name="T0" fmla="*/ 3 w 4"/>
                <a:gd name="T1" fmla="*/ 8 h 8"/>
                <a:gd name="T2" fmla="*/ 3 w 4"/>
                <a:gd name="T3" fmla="*/ 8 h 8"/>
                <a:gd name="T4" fmla="*/ 2 w 4"/>
                <a:gd name="T5" fmla="*/ 6 h 8"/>
                <a:gd name="T6" fmla="*/ 1 w 4"/>
                <a:gd name="T7" fmla="*/ 4 h 8"/>
                <a:gd name="T8" fmla="*/ 1 w 4"/>
                <a:gd name="T9" fmla="*/ 2 h 8"/>
                <a:gd name="T10" fmla="*/ 0 w 4"/>
                <a:gd name="T11" fmla="*/ 0 h 8"/>
                <a:gd name="T12" fmla="*/ 1 w 4"/>
                <a:gd name="T13" fmla="*/ 0 h 8"/>
                <a:gd name="T14" fmla="*/ 1 w 4"/>
                <a:gd name="T15" fmla="*/ 2 h 8"/>
                <a:gd name="T16" fmla="*/ 2 w 4"/>
                <a:gd name="T17" fmla="*/ 4 h 8"/>
                <a:gd name="T18" fmla="*/ 3 w 4"/>
                <a:gd name="T19" fmla="*/ 6 h 8"/>
                <a:gd name="T20" fmla="*/ 4 w 4"/>
                <a:gd name="T21" fmla="*/ 8 h 8"/>
                <a:gd name="T22" fmla="*/ 4 w 4"/>
                <a:gd name="T23" fmla="*/ 8 h 8"/>
                <a:gd name="T24" fmla="*/ 3 w 4"/>
                <a:gd name="T2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8">
                  <a:moveTo>
                    <a:pt x="3" y="8"/>
                  </a:moveTo>
                  <a:lnTo>
                    <a:pt x="3" y="8"/>
                  </a:lnTo>
                  <a:lnTo>
                    <a:pt x="2" y="6"/>
                  </a:lnTo>
                  <a:lnTo>
                    <a:pt x="1" y="4"/>
                  </a:lnTo>
                  <a:lnTo>
                    <a:pt x="1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2" y="4"/>
                  </a:lnTo>
                  <a:lnTo>
                    <a:pt x="3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3" y="8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69" name="Freeform 173"/>
            <p:cNvSpPr>
              <a:spLocks/>
            </p:cNvSpPr>
            <p:nvPr/>
          </p:nvSpPr>
          <p:spPr bwMode="auto">
            <a:xfrm>
              <a:off x="4538" y="2623"/>
              <a:ext cx="66" cy="156"/>
            </a:xfrm>
            <a:custGeom>
              <a:avLst/>
              <a:gdLst>
                <a:gd name="T0" fmla="*/ 10 w 11"/>
                <a:gd name="T1" fmla="*/ 26 h 26"/>
                <a:gd name="T2" fmla="*/ 10 w 11"/>
                <a:gd name="T3" fmla="*/ 26 h 26"/>
                <a:gd name="T4" fmla="*/ 9 w 11"/>
                <a:gd name="T5" fmla="*/ 24 h 26"/>
                <a:gd name="T6" fmla="*/ 8 w 11"/>
                <a:gd name="T7" fmla="*/ 21 h 26"/>
                <a:gd name="T8" fmla="*/ 7 w 11"/>
                <a:gd name="T9" fmla="*/ 18 h 26"/>
                <a:gd name="T10" fmla="*/ 6 w 11"/>
                <a:gd name="T11" fmla="*/ 15 h 26"/>
                <a:gd name="T12" fmla="*/ 5 w 11"/>
                <a:gd name="T13" fmla="*/ 12 h 26"/>
                <a:gd name="T14" fmla="*/ 3 w 11"/>
                <a:gd name="T15" fmla="*/ 8 h 26"/>
                <a:gd name="T16" fmla="*/ 2 w 11"/>
                <a:gd name="T17" fmla="*/ 4 h 26"/>
                <a:gd name="T18" fmla="*/ 0 w 11"/>
                <a:gd name="T19" fmla="*/ 0 h 26"/>
                <a:gd name="T20" fmla="*/ 1 w 11"/>
                <a:gd name="T21" fmla="*/ 0 h 26"/>
                <a:gd name="T22" fmla="*/ 2 w 11"/>
                <a:gd name="T23" fmla="*/ 4 h 26"/>
                <a:gd name="T24" fmla="*/ 4 w 11"/>
                <a:gd name="T25" fmla="*/ 8 h 26"/>
                <a:gd name="T26" fmla="*/ 5 w 11"/>
                <a:gd name="T27" fmla="*/ 11 h 26"/>
                <a:gd name="T28" fmla="*/ 7 w 11"/>
                <a:gd name="T29" fmla="*/ 15 h 26"/>
                <a:gd name="T30" fmla="*/ 8 w 11"/>
                <a:gd name="T31" fmla="*/ 18 h 26"/>
                <a:gd name="T32" fmla="*/ 9 w 11"/>
                <a:gd name="T33" fmla="*/ 21 h 26"/>
                <a:gd name="T34" fmla="*/ 10 w 11"/>
                <a:gd name="T35" fmla="*/ 24 h 26"/>
                <a:gd name="T36" fmla="*/ 10 w 11"/>
                <a:gd name="T37" fmla="*/ 26 h 26"/>
                <a:gd name="T38" fmla="*/ 11 w 11"/>
                <a:gd name="T39" fmla="*/ 26 h 26"/>
                <a:gd name="T40" fmla="*/ 10 w 11"/>
                <a:gd name="T4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" h="26">
                  <a:moveTo>
                    <a:pt x="10" y="26"/>
                  </a:moveTo>
                  <a:lnTo>
                    <a:pt x="10" y="26"/>
                  </a:lnTo>
                  <a:lnTo>
                    <a:pt x="9" y="24"/>
                  </a:lnTo>
                  <a:lnTo>
                    <a:pt x="8" y="21"/>
                  </a:lnTo>
                  <a:lnTo>
                    <a:pt x="7" y="18"/>
                  </a:lnTo>
                  <a:lnTo>
                    <a:pt x="6" y="15"/>
                  </a:lnTo>
                  <a:lnTo>
                    <a:pt x="5" y="12"/>
                  </a:lnTo>
                  <a:lnTo>
                    <a:pt x="3" y="8"/>
                  </a:lnTo>
                  <a:lnTo>
                    <a:pt x="2" y="4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5" y="11"/>
                  </a:lnTo>
                  <a:lnTo>
                    <a:pt x="7" y="15"/>
                  </a:lnTo>
                  <a:lnTo>
                    <a:pt x="8" y="18"/>
                  </a:lnTo>
                  <a:lnTo>
                    <a:pt x="9" y="21"/>
                  </a:lnTo>
                  <a:lnTo>
                    <a:pt x="10" y="24"/>
                  </a:lnTo>
                  <a:lnTo>
                    <a:pt x="10" y="26"/>
                  </a:lnTo>
                  <a:lnTo>
                    <a:pt x="11" y="26"/>
                  </a:lnTo>
                  <a:lnTo>
                    <a:pt x="10" y="26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70" name="Freeform 174"/>
            <p:cNvSpPr>
              <a:spLocks/>
            </p:cNvSpPr>
            <p:nvPr/>
          </p:nvSpPr>
          <p:spPr bwMode="auto">
            <a:xfrm>
              <a:off x="4454" y="2551"/>
              <a:ext cx="66" cy="48"/>
            </a:xfrm>
            <a:custGeom>
              <a:avLst/>
              <a:gdLst>
                <a:gd name="T0" fmla="*/ 0 w 11"/>
                <a:gd name="T1" fmla="*/ 6 h 8"/>
                <a:gd name="T2" fmla="*/ 0 w 11"/>
                <a:gd name="T3" fmla="*/ 5 h 8"/>
                <a:gd name="T4" fmla="*/ 0 w 11"/>
                <a:gd name="T5" fmla="*/ 4 h 8"/>
                <a:gd name="T6" fmla="*/ 0 w 11"/>
                <a:gd name="T7" fmla="*/ 3 h 8"/>
                <a:gd name="T8" fmla="*/ 0 w 11"/>
                <a:gd name="T9" fmla="*/ 3 h 8"/>
                <a:gd name="T10" fmla="*/ 1 w 11"/>
                <a:gd name="T11" fmla="*/ 2 h 8"/>
                <a:gd name="T12" fmla="*/ 1 w 11"/>
                <a:gd name="T13" fmla="*/ 2 h 8"/>
                <a:gd name="T14" fmla="*/ 2 w 11"/>
                <a:gd name="T15" fmla="*/ 1 h 8"/>
                <a:gd name="T16" fmla="*/ 3 w 11"/>
                <a:gd name="T17" fmla="*/ 1 h 8"/>
                <a:gd name="T18" fmla="*/ 3 w 11"/>
                <a:gd name="T19" fmla="*/ 0 h 8"/>
                <a:gd name="T20" fmla="*/ 4 w 11"/>
                <a:gd name="T21" fmla="*/ 0 h 8"/>
                <a:gd name="T22" fmla="*/ 5 w 11"/>
                <a:gd name="T23" fmla="*/ 0 h 8"/>
                <a:gd name="T24" fmla="*/ 6 w 11"/>
                <a:gd name="T25" fmla="*/ 0 h 8"/>
                <a:gd name="T26" fmla="*/ 6 w 11"/>
                <a:gd name="T27" fmla="*/ 0 h 8"/>
                <a:gd name="T28" fmla="*/ 7 w 11"/>
                <a:gd name="T29" fmla="*/ 0 h 8"/>
                <a:gd name="T30" fmla="*/ 8 w 11"/>
                <a:gd name="T31" fmla="*/ 0 h 8"/>
                <a:gd name="T32" fmla="*/ 8 w 11"/>
                <a:gd name="T33" fmla="*/ 0 h 8"/>
                <a:gd name="T34" fmla="*/ 9 w 11"/>
                <a:gd name="T35" fmla="*/ 1 h 8"/>
                <a:gd name="T36" fmla="*/ 10 w 11"/>
                <a:gd name="T37" fmla="*/ 1 h 8"/>
                <a:gd name="T38" fmla="*/ 10 w 11"/>
                <a:gd name="T39" fmla="*/ 2 h 8"/>
                <a:gd name="T40" fmla="*/ 11 w 11"/>
                <a:gd name="T41" fmla="*/ 2 h 8"/>
                <a:gd name="T42" fmla="*/ 11 w 11"/>
                <a:gd name="T43" fmla="*/ 3 h 8"/>
                <a:gd name="T44" fmla="*/ 11 w 11"/>
                <a:gd name="T45" fmla="*/ 4 h 8"/>
                <a:gd name="T46" fmla="*/ 10 w 11"/>
                <a:gd name="T47" fmla="*/ 3 h 8"/>
                <a:gd name="T48" fmla="*/ 9 w 11"/>
                <a:gd name="T49" fmla="*/ 4 h 8"/>
                <a:gd name="T50" fmla="*/ 8 w 11"/>
                <a:gd name="T51" fmla="*/ 5 h 8"/>
                <a:gd name="T52" fmla="*/ 8 w 11"/>
                <a:gd name="T53" fmla="*/ 5 h 8"/>
                <a:gd name="T54" fmla="*/ 7 w 11"/>
                <a:gd name="T55" fmla="*/ 5 h 8"/>
                <a:gd name="T56" fmla="*/ 7 w 11"/>
                <a:gd name="T57" fmla="*/ 5 h 8"/>
                <a:gd name="T58" fmla="*/ 6 w 11"/>
                <a:gd name="T59" fmla="*/ 5 h 8"/>
                <a:gd name="T60" fmla="*/ 5 w 11"/>
                <a:gd name="T61" fmla="*/ 5 h 8"/>
                <a:gd name="T62" fmla="*/ 5 w 11"/>
                <a:gd name="T63" fmla="*/ 5 h 8"/>
                <a:gd name="T64" fmla="*/ 4 w 11"/>
                <a:gd name="T65" fmla="*/ 5 h 8"/>
                <a:gd name="T66" fmla="*/ 4 w 11"/>
                <a:gd name="T67" fmla="*/ 6 h 8"/>
                <a:gd name="T68" fmla="*/ 3 w 11"/>
                <a:gd name="T69" fmla="*/ 6 h 8"/>
                <a:gd name="T70" fmla="*/ 2 w 11"/>
                <a:gd name="T71" fmla="*/ 6 h 8"/>
                <a:gd name="T72" fmla="*/ 1 w 11"/>
                <a:gd name="T73" fmla="*/ 6 h 8"/>
                <a:gd name="T74" fmla="*/ 1 w 11"/>
                <a:gd name="T75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" h="8">
                  <a:moveTo>
                    <a:pt x="1" y="8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2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9" y="3"/>
                  </a:lnTo>
                  <a:lnTo>
                    <a:pt x="9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5"/>
                  </a:lnTo>
                  <a:lnTo>
                    <a:pt x="8" y="5"/>
                  </a:lnTo>
                  <a:lnTo>
                    <a:pt x="8" y="5"/>
                  </a:lnTo>
                  <a:lnTo>
                    <a:pt x="7" y="5"/>
                  </a:lnTo>
                  <a:lnTo>
                    <a:pt x="7" y="5"/>
                  </a:lnTo>
                  <a:lnTo>
                    <a:pt x="7" y="5"/>
                  </a:lnTo>
                  <a:lnTo>
                    <a:pt x="6" y="4"/>
                  </a:lnTo>
                  <a:lnTo>
                    <a:pt x="6" y="5"/>
                  </a:lnTo>
                  <a:lnTo>
                    <a:pt x="6" y="4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4" y="5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1" y="6"/>
                  </a:lnTo>
                  <a:lnTo>
                    <a:pt x="1" y="6"/>
                  </a:lnTo>
                  <a:lnTo>
                    <a:pt x="1" y="7"/>
                  </a:lnTo>
                  <a:lnTo>
                    <a:pt x="1" y="8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71" name="Freeform 175"/>
            <p:cNvSpPr>
              <a:spLocks/>
            </p:cNvSpPr>
            <p:nvPr/>
          </p:nvSpPr>
          <p:spPr bwMode="auto">
            <a:xfrm>
              <a:off x="4454" y="2575"/>
              <a:ext cx="6" cy="24"/>
            </a:xfrm>
            <a:custGeom>
              <a:avLst/>
              <a:gdLst>
                <a:gd name="T0" fmla="*/ 0 w 1"/>
                <a:gd name="T1" fmla="*/ 0 h 4"/>
                <a:gd name="T2" fmla="*/ 0 w 1"/>
                <a:gd name="T3" fmla="*/ 0 h 4"/>
                <a:gd name="T4" fmla="*/ 0 w 1"/>
                <a:gd name="T5" fmla="*/ 1 h 4"/>
                <a:gd name="T6" fmla="*/ 0 w 1"/>
                <a:gd name="T7" fmla="*/ 1 h 4"/>
                <a:gd name="T8" fmla="*/ 1 w 1"/>
                <a:gd name="T9" fmla="*/ 2 h 4"/>
                <a:gd name="T10" fmla="*/ 1 w 1"/>
                <a:gd name="T11" fmla="*/ 3 h 4"/>
                <a:gd name="T12" fmla="*/ 0 w 1"/>
                <a:gd name="T13" fmla="*/ 4 h 4"/>
                <a:gd name="T14" fmla="*/ 0 w 1"/>
                <a:gd name="T15" fmla="*/ 3 h 4"/>
                <a:gd name="T16" fmla="*/ 0 w 1"/>
                <a:gd name="T17" fmla="*/ 2 h 4"/>
                <a:gd name="T18" fmla="*/ 0 w 1"/>
                <a:gd name="T19" fmla="*/ 1 h 4"/>
                <a:gd name="T20" fmla="*/ 0 w 1"/>
                <a:gd name="T21" fmla="*/ 0 h 4"/>
                <a:gd name="T22" fmla="*/ 0 w 1"/>
                <a:gd name="T23" fmla="*/ 0 h 4"/>
                <a:gd name="T24" fmla="*/ 0 w 1"/>
                <a:gd name="T2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" h="4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72" name="Freeform 176"/>
            <p:cNvSpPr>
              <a:spLocks/>
            </p:cNvSpPr>
            <p:nvPr/>
          </p:nvSpPr>
          <p:spPr bwMode="auto">
            <a:xfrm>
              <a:off x="4454" y="2551"/>
              <a:ext cx="24" cy="24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4 w 4"/>
                <a:gd name="T5" fmla="*/ 1 h 4"/>
                <a:gd name="T6" fmla="*/ 3 w 4"/>
                <a:gd name="T7" fmla="*/ 1 h 4"/>
                <a:gd name="T8" fmla="*/ 3 w 4"/>
                <a:gd name="T9" fmla="*/ 1 h 4"/>
                <a:gd name="T10" fmla="*/ 2 w 4"/>
                <a:gd name="T11" fmla="*/ 1 h 4"/>
                <a:gd name="T12" fmla="*/ 2 w 4"/>
                <a:gd name="T13" fmla="*/ 2 h 4"/>
                <a:gd name="T14" fmla="*/ 2 w 4"/>
                <a:gd name="T15" fmla="*/ 2 h 4"/>
                <a:gd name="T16" fmla="*/ 2 w 4"/>
                <a:gd name="T17" fmla="*/ 2 h 4"/>
                <a:gd name="T18" fmla="*/ 1 w 4"/>
                <a:gd name="T19" fmla="*/ 2 h 4"/>
                <a:gd name="T20" fmla="*/ 1 w 4"/>
                <a:gd name="T21" fmla="*/ 2 h 4"/>
                <a:gd name="T22" fmla="*/ 1 w 4"/>
                <a:gd name="T23" fmla="*/ 3 h 4"/>
                <a:gd name="T24" fmla="*/ 1 w 4"/>
                <a:gd name="T25" fmla="*/ 3 h 4"/>
                <a:gd name="T26" fmla="*/ 1 w 4"/>
                <a:gd name="T27" fmla="*/ 3 h 4"/>
                <a:gd name="T28" fmla="*/ 1 w 4"/>
                <a:gd name="T29" fmla="*/ 4 h 4"/>
                <a:gd name="T30" fmla="*/ 0 w 4"/>
                <a:gd name="T31" fmla="*/ 4 h 4"/>
                <a:gd name="T32" fmla="*/ 0 w 4"/>
                <a:gd name="T33" fmla="*/ 4 h 4"/>
                <a:gd name="T34" fmla="*/ 0 w 4"/>
                <a:gd name="T35" fmla="*/ 4 h 4"/>
                <a:gd name="T36" fmla="*/ 0 w 4"/>
                <a:gd name="T37" fmla="*/ 4 h 4"/>
                <a:gd name="T38" fmla="*/ 0 w 4"/>
                <a:gd name="T39" fmla="*/ 4 h 4"/>
                <a:gd name="T40" fmla="*/ 0 w 4"/>
                <a:gd name="T41" fmla="*/ 4 h 4"/>
                <a:gd name="T42" fmla="*/ 0 w 4"/>
                <a:gd name="T43" fmla="*/ 3 h 4"/>
                <a:gd name="T44" fmla="*/ 0 w 4"/>
                <a:gd name="T45" fmla="*/ 3 h 4"/>
                <a:gd name="T46" fmla="*/ 0 w 4"/>
                <a:gd name="T47" fmla="*/ 3 h 4"/>
                <a:gd name="T48" fmla="*/ 0 w 4"/>
                <a:gd name="T49" fmla="*/ 2 h 4"/>
                <a:gd name="T50" fmla="*/ 1 w 4"/>
                <a:gd name="T51" fmla="*/ 2 h 4"/>
                <a:gd name="T52" fmla="*/ 1 w 4"/>
                <a:gd name="T53" fmla="*/ 2 h 4"/>
                <a:gd name="T54" fmla="*/ 1 w 4"/>
                <a:gd name="T55" fmla="*/ 1 h 4"/>
                <a:gd name="T56" fmla="*/ 1 w 4"/>
                <a:gd name="T57" fmla="*/ 1 h 4"/>
                <a:gd name="T58" fmla="*/ 2 w 4"/>
                <a:gd name="T59" fmla="*/ 1 h 4"/>
                <a:gd name="T60" fmla="*/ 2 w 4"/>
                <a:gd name="T61" fmla="*/ 1 h 4"/>
                <a:gd name="T62" fmla="*/ 2 w 4"/>
                <a:gd name="T63" fmla="*/ 0 h 4"/>
                <a:gd name="T64" fmla="*/ 3 w 4"/>
                <a:gd name="T65" fmla="*/ 0 h 4"/>
                <a:gd name="T66" fmla="*/ 3 w 4"/>
                <a:gd name="T67" fmla="*/ 0 h 4"/>
                <a:gd name="T68" fmla="*/ 4 w 4"/>
                <a:gd name="T69" fmla="*/ 0 h 4"/>
                <a:gd name="T70" fmla="*/ 4 w 4"/>
                <a:gd name="T71" fmla="*/ 0 h 4"/>
                <a:gd name="T72" fmla="*/ 4 w 4"/>
                <a:gd name="T7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73" name="Freeform 177"/>
            <p:cNvSpPr>
              <a:spLocks/>
            </p:cNvSpPr>
            <p:nvPr/>
          </p:nvSpPr>
          <p:spPr bwMode="auto">
            <a:xfrm>
              <a:off x="4478" y="2545"/>
              <a:ext cx="36" cy="12"/>
            </a:xfrm>
            <a:custGeom>
              <a:avLst/>
              <a:gdLst>
                <a:gd name="T0" fmla="*/ 5 w 6"/>
                <a:gd name="T1" fmla="*/ 2 h 2"/>
                <a:gd name="T2" fmla="*/ 5 w 6"/>
                <a:gd name="T3" fmla="*/ 2 h 2"/>
                <a:gd name="T4" fmla="*/ 5 w 6"/>
                <a:gd name="T5" fmla="*/ 2 h 2"/>
                <a:gd name="T6" fmla="*/ 5 w 6"/>
                <a:gd name="T7" fmla="*/ 2 h 2"/>
                <a:gd name="T8" fmla="*/ 4 w 6"/>
                <a:gd name="T9" fmla="*/ 2 h 2"/>
                <a:gd name="T10" fmla="*/ 4 w 6"/>
                <a:gd name="T11" fmla="*/ 2 h 2"/>
                <a:gd name="T12" fmla="*/ 4 w 6"/>
                <a:gd name="T13" fmla="*/ 1 h 2"/>
                <a:gd name="T14" fmla="*/ 3 w 6"/>
                <a:gd name="T15" fmla="*/ 1 h 2"/>
                <a:gd name="T16" fmla="*/ 3 w 6"/>
                <a:gd name="T17" fmla="*/ 1 h 2"/>
                <a:gd name="T18" fmla="*/ 3 w 6"/>
                <a:gd name="T19" fmla="*/ 1 h 2"/>
                <a:gd name="T20" fmla="*/ 2 w 6"/>
                <a:gd name="T21" fmla="*/ 1 h 2"/>
                <a:gd name="T22" fmla="*/ 2 w 6"/>
                <a:gd name="T23" fmla="*/ 1 h 2"/>
                <a:gd name="T24" fmla="*/ 2 w 6"/>
                <a:gd name="T25" fmla="*/ 1 h 2"/>
                <a:gd name="T26" fmla="*/ 1 w 6"/>
                <a:gd name="T27" fmla="*/ 1 h 2"/>
                <a:gd name="T28" fmla="*/ 1 w 6"/>
                <a:gd name="T29" fmla="*/ 1 h 2"/>
                <a:gd name="T30" fmla="*/ 1 w 6"/>
                <a:gd name="T31" fmla="*/ 1 h 2"/>
                <a:gd name="T32" fmla="*/ 0 w 6"/>
                <a:gd name="T33" fmla="*/ 1 h 2"/>
                <a:gd name="T34" fmla="*/ 0 w 6"/>
                <a:gd name="T35" fmla="*/ 1 h 2"/>
                <a:gd name="T36" fmla="*/ 0 w 6"/>
                <a:gd name="T37" fmla="*/ 1 h 2"/>
                <a:gd name="T38" fmla="*/ 0 w 6"/>
                <a:gd name="T39" fmla="*/ 1 h 2"/>
                <a:gd name="T40" fmla="*/ 1 w 6"/>
                <a:gd name="T41" fmla="*/ 0 h 2"/>
                <a:gd name="T42" fmla="*/ 1 w 6"/>
                <a:gd name="T43" fmla="*/ 0 h 2"/>
                <a:gd name="T44" fmla="*/ 1 w 6"/>
                <a:gd name="T45" fmla="*/ 0 h 2"/>
                <a:gd name="T46" fmla="*/ 2 w 6"/>
                <a:gd name="T47" fmla="*/ 0 h 2"/>
                <a:gd name="T48" fmla="*/ 2 w 6"/>
                <a:gd name="T49" fmla="*/ 0 h 2"/>
                <a:gd name="T50" fmla="*/ 3 w 6"/>
                <a:gd name="T51" fmla="*/ 0 h 2"/>
                <a:gd name="T52" fmla="*/ 3 w 6"/>
                <a:gd name="T53" fmla="*/ 0 h 2"/>
                <a:gd name="T54" fmla="*/ 3 w 6"/>
                <a:gd name="T55" fmla="*/ 0 h 2"/>
                <a:gd name="T56" fmla="*/ 4 w 6"/>
                <a:gd name="T57" fmla="*/ 0 h 2"/>
                <a:gd name="T58" fmla="*/ 4 w 6"/>
                <a:gd name="T59" fmla="*/ 1 h 2"/>
                <a:gd name="T60" fmla="*/ 4 w 6"/>
                <a:gd name="T61" fmla="*/ 1 h 2"/>
                <a:gd name="T62" fmla="*/ 5 w 6"/>
                <a:gd name="T63" fmla="*/ 1 h 2"/>
                <a:gd name="T64" fmla="*/ 5 w 6"/>
                <a:gd name="T65" fmla="*/ 1 h 2"/>
                <a:gd name="T66" fmla="*/ 5 w 6"/>
                <a:gd name="T67" fmla="*/ 1 h 2"/>
                <a:gd name="T68" fmla="*/ 6 w 6"/>
                <a:gd name="T69" fmla="*/ 2 h 2"/>
                <a:gd name="T70" fmla="*/ 6 w 6"/>
                <a:gd name="T71" fmla="*/ 2 h 2"/>
                <a:gd name="T72" fmla="*/ 5 w 6"/>
                <a:gd name="T7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lnTo>
                    <a:pt x="5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1"/>
                  </a:lnTo>
                  <a:lnTo>
                    <a:pt x="5" y="1"/>
                  </a:lnTo>
                  <a:lnTo>
                    <a:pt x="6" y="2"/>
                  </a:lnTo>
                  <a:lnTo>
                    <a:pt x="6" y="2"/>
                  </a:lnTo>
                  <a:lnTo>
                    <a:pt x="5" y="2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74" name="Freeform 178"/>
            <p:cNvSpPr>
              <a:spLocks/>
            </p:cNvSpPr>
            <p:nvPr/>
          </p:nvSpPr>
          <p:spPr bwMode="auto">
            <a:xfrm>
              <a:off x="4508" y="2557"/>
              <a:ext cx="18" cy="18"/>
            </a:xfrm>
            <a:custGeom>
              <a:avLst/>
              <a:gdLst>
                <a:gd name="T0" fmla="*/ 3 w 3"/>
                <a:gd name="T1" fmla="*/ 3 h 3"/>
                <a:gd name="T2" fmla="*/ 2 w 3"/>
                <a:gd name="T3" fmla="*/ 3 h 3"/>
                <a:gd name="T4" fmla="*/ 2 w 3"/>
                <a:gd name="T5" fmla="*/ 3 h 3"/>
                <a:gd name="T6" fmla="*/ 1 w 3"/>
                <a:gd name="T7" fmla="*/ 2 h 3"/>
                <a:gd name="T8" fmla="*/ 1 w 3"/>
                <a:gd name="T9" fmla="*/ 2 h 3"/>
                <a:gd name="T10" fmla="*/ 1 w 3"/>
                <a:gd name="T11" fmla="*/ 1 h 3"/>
                <a:gd name="T12" fmla="*/ 1 w 3"/>
                <a:gd name="T13" fmla="*/ 1 h 3"/>
                <a:gd name="T14" fmla="*/ 1 w 3"/>
                <a:gd name="T15" fmla="*/ 1 h 3"/>
                <a:gd name="T16" fmla="*/ 0 w 3"/>
                <a:gd name="T17" fmla="*/ 0 h 3"/>
                <a:gd name="T18" fmla="*/ 0 w 3"/>
                <a:gd name="T19" fmla="*/ 0 h 3"/>
                <a:gd name="T20" fmla="*/ 1 w 3"/>
                <a:gd name="T21" fmla="*/ 0 h 3"/>
                <a:gd name="T22" fmla="*/ 1 w 3"/>
                <a:gd name="T23" fmla="*/ 0 h 3"/>
                <a:gd name="T24" fmla="*/ 1 w 3"/>
                <a:gd name="T25" fmla="*/ 0 h 3"/>
                <a:gd name="T26" fmla="*/ 1 w 3"/>
                <a:gd name="T27" fmla="*/ 0 h 3"/>
                <a:gd name="T28" fmla="*/ 2 w 3"/>
                <a:gd name="T29" fmla="*/ 1 h 3"/>
                <a:gd name="T30" fmla="*/ 2 w 3"/>
                <a:gd name="T31" fmla="*/ 1 h 3"/>
                <a:gd name="T32" fmla="*/ 2 w 3"/>
                <a:gd name="T33" fmla="*/ 2 h 3"/>
                <a:gd name="T34" fmla="*/ 3 w 3"/>
                <a:gd name="T35" fmla="*/ 2 h 3"/>
                <a:gd name="T36" fmla="*/ 3 w 3"/>
                <a:gd name="T37" fmla="*/ 3 h 3"/>
                <a:gd name="T38" fmla="*/ 2 w 3"/>
                <a:gd name="T39" fmla="*/ 3 h 3"/>
                <a:gd name="T40" fmla="*/ 3 w 3"/>
                <a:gd name="T4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" h="3">
                  <a:moveTo>
                    <a:pt x="3" y="3"/>
                  </a:moveTo>
                  <a:lnTo>
                    <a:pt x="2" y="3"/>
                  </a:lnTo>
                  <a:lnTo>
                    <a:pt x="2" y="3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3"/>
                  </a:lnTo>
                  <a:lnTo>
                    <a:pt x="3" y="3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75" name="Freeform 179"/>
            <p:cNvSpPr>
              <a:spLocks/>
            </p:cNvSpPr>
            <p:nvPr/>
          </p:nvSpPr>
          <p:spPr bwMode="auto">
            <a:xfrm>
              <a:off x="4502" y="2569"/>
              <a:ext cx="24" cy="12"/>
            </a:xfrm>
            <a:custGeom>
              <a:avLst/>
              <a:gdLst>
                <a:gd name="T0" fmla="*/ 0 w 4"/>
                <a:gd name="T1" fmla="*/ 2 h 2"/>
                <a:gd name="T2" fmla="*/ 0 w 4"/>
                <a:gd name="T3" fmla="*/ 2 h 2"/>
                <a:gd name="T4" fmla="*/ 0 w 4"/>
                <a:gd name="T5" fmla="*/ 1 h 2"/>
                <a:gd name="T6" fmla="*/ 0 w 4"/>
                <a:gd name="T7" fmla="*/ 1 h 2"/>
                <a:gd name="T8" fmla="*/ 1 w 4"/>
                <a:gd name="T9" fmla="*/ 0 h 2"/>
                <a:gd name="T10" fmla="*/ 1 w 4"/>
                <a:gd name="T11" fmla="*/ 0 h 2"/>
                <a:gd name="T12" fmla="*/ 2 w 4"/>
                <a:gd name="T13" fmla="*/ 0 h 2"/>
                <a:gd name="T14" fmla="*/ 2 w 4"/>
                <a:gd name="T15" fmla="*/ 0 h 2"/>
                <a:gd name="T16" fmla="*/ 3 w 4"/>
                <a:gd name="T17" fmla="*/ 0 h 2"/>
                <a:gd name="T18" fmla="*/ 4 w 4"/>
                <a:gd name="T19" fmla="*/ 1 h 2"/>
                <a:gd name="T20" fmla="*/ 3 w 4"/>
                <a:gd name="T21" fmla="*/ 1 h 2"/>
                <a:gd name="T22" fmla="*/ 3 w 4"/>
                <a:gd name="T23" fmla="*/ 1 h 2"/>
                <a:gd name="T24" fmla="*/ 2 w 4"/>
                <a:gd name="T25" fmla="*/ 1 h 2"/>
                <a:gd name="T26" fmla="*/ 2 w 4"/>
                <a:gd name="T27" fmla="*/ 1 h 2"/>
                <a:gd name="T28" fmla="*/ 2 w 4"/>
                <a:gd name="T29" fmla="*/ 1 h 2"/>
                <a:gd name="T30" fmla="*/ 1 w 4"/>
                <a:gd name="T31" fmla="*/ 1 h 2"/>
                <a:gd name="T32" fmla="*/ 1 w 4"/>
                <a:gd name="T33" fmla="*/ 1 h 2"/>
                <a:gd name="T34" fmla="*/ 1 w 4"/>
                <a:gd name="T35" fmla="*/ 2 h 2"/>
                <a:gd name="T36" fmla="*/ 1 w 4"/>
                <a:gd name="T37" fmla="*/ 2 h 2"/>
                <a:gd name="T38" fmla="*/ 0 w 4"/>
                <a:gd name="T39" fmla="*/ 2 h 2"/>
                <a:gd name="T40" fmla="*/ 0 w 4"/>
                <a:gd name="T4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76" name="Freeform 180"/>
            <p:cNvSpPr>
              <a:spLocks/>
            </p:cNvSpPr>
            <p:nvPr/>
          </p:nvSpPr>
          <p:spPr bwMode="auto">
            <a:xfrm>
              <a:off x="4472" y="2575"/>
              <a:ext cx="30" cy="18"/>
            </a:xfrm>
            <a:custGeom>
              <a:avLst/>
              <a:gdLst>
                <a:gd name="T0" fmla="*/ 1 w 5"/>
                <a:gd name="T1" fmla="*/ 2 h 3"/>
                <a:gd name="T2" fmla="*/ 0 w 5"/>
                <a:gd name="T3" fmla="*/ 2 h 3"/>
                <a:gd name="T4" fmla="*/ 1 w 5"/>
                <a:gd name="T5" fmla="*/ 2 h 3"/>
                <a:gd name="T6" fmla="*/ 1 w 5"/>
                <a:gd name="T7" fmla="*/ 2 h 3"/>
                <a:gd name="T8" fmla="*/ 1 w 5"/>
                <a:gd name="T9" fmla="*/ 1 h 3"/>
                <a:gd name="T10" fmla="*/ 1 w 5"/>
                <a:gd name="T11" fmla="*/ 1 h 3"/>
                <a:gd name="T12" fmla="*/ 2 w 5"/>
                <a:gd name="T13" fmla="*/ 1 h 3"/>
                <a:gd name="T14" fmla="*/ 2 w 5"/>
                <a:gd name="T15" fmla="*/ 0 h 3"/>
                <a:gd name="T16" fmla="*/ 2 w 5"/>
                <a:gd name="T17" fmla="*/ 0 h 3"/>
                <a:gd name="T18" fmla="*/ 3 w 5"/>
                <a:gd name="T19" fmla="*/ 0 h 3"/>
                <a:gd name="T20" fmla="*/ 3 w 5"/>
                <a:gd name="T21" fmla="*/ 0 h 3"/>
                <a:gd name="T22" fmla="*/ 3 w 5"/>
                <a:gd name="T23" fmla="*/ 0 h 3"/>
                <a:gd name="T24" fmla="*/ 4 w 5"/>
                <a:gd name="T25" fmla="*/ 0 h 3"/>
                <a:gd name="T26" fmla="*/ 4 w 5"/>
                <a:gd name="T27" fmla="*/ 0 h 3"/>
                <a:gd name="T28" fmla="*/ 4 w 5"/>
                <a:gd name="T29" fmla="*/ 0 h 3"/>
                <a:gd name="T30" fmla="*/ 5 w 5"/>
                <a:gd name="T31" fmla="*/ 0 h 3"/>
                <a:gd name="T32" fmla="*/ 5 w 5"/>
                <a:gd name="T33" fmla="*/ 1 h 3"/>
                <a:gd name="T34" fmla="*/ 5 w 5"/>
                <a:gd name="T35" fmla="*/ 1 h 3"/>
                <a:gd name="T36" fmla="*/ 5 w 5"/>
                <a:gd name="T37" fmla="*/ 1 h 3"/>
                <a:gd name="T38" fmla="*/ 5 w 5"/>
                <a:gd name="T39" fmla="*/ 1 h 3"/>
                <a:gd name="T40" fmla="*/ 4 w 5"/>
                <a:gd name="T41" fmla="*/ 1 h 3"/>
                <a:gd name="T42" fmla="*/ 4 w 5"/>
                <a:gd name="T43" fmla="*/ 1 h 3"/>
                <a:gd name="T44" fmla="*/ 4 w 5"/>
                <a:gd name="T45" fmla="*/ 1 h 3"/>
                <a:gd name="T46" fmla="*/ 4 w 5"/>
                <a:gd name="T47" fmla="*/ 1 h 3"/>
                <a:gd name="T48" fmla="*/ 3 w 5"/>
                <a:gd name="T49" fmla="*/ 1 h 3"/>
                <a:gd name="T50" fmla="*/ 3 w 5"/>
                <a:gd name="T51" fmla="*/ 1 h 3"/>
                <a:gd name="T52" fmla="*/ 3 w 5"/>
                <a:gd name="T53" fmla="*/ 1 h 3"/>
                <a:gd name="T54" fmla="*/ 2 w 5"/>
                <a:gd name="T55" fmla="*/ 1 h 3"/>
                <a:gd name="T56" fmla="*/ 2 w 5"/>
                <a:gd name="T57" fmla="*/ 1 h 3"/>
                <a:gd name="T58" fmla="*/ 2 w 5"/>
                <a:gd name="T59" fmla="*/ 1 h 3"/>
                <a:gd name="T60" fmla="*/ 2 w 5"/>
                <a:gd name="T61" fmla="*/ 1 h 3"/>
                <a:gd name="T62" fmla="*/ 2 w 5"/>
                <a:gd name="T63" fmla="*/ 2 h 3"/>
                <a:gd name="T64" fmla="*/ 1 w 5"/>
                <a:gd name="T65" fmla="*/ 2 h 3"/>
                <a:gd name="T66" fmla="*/ 1 w 5"/>
                <a:gd name="T67" fmla="*/ 2 h 3"/>
                <a:gd name="T68" fmla="*/ 1 w 5"/>
                <a:gd name="T69" fmla="*/ 3 h 3"/>
                <a:gd name="T70" fmla="*/ 1 w 5"/>
                <a:gd name="T71" fmla="*/ 3 h 3"/>
                <a:gd name="T72" fmla="*/ 1 w 5"/>
                <a:gd name="T7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" h="3">
                  <a:moveTo>
                    <a:pt x="1" y="2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5" y="1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1"/>
                  </a:lnTo>
                  <a:lnTo>
                    <a:pt x="4" y="1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2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77" name="Freeform 181"/>
            <p:cNvSpPr>
              <a:spLocks/>
            </p:cNvSpPr>
            <p:nvPr/>
          </p:nvSpPr>
          <p:spPr bwMode="auto">
            <a:xfrm>
              <a:off x="4454" y="2581"/>
              <a:ext cx="24" cy="18"/>
            </a:xfrm>
            <a:custGeom>
              <a:avLst/>
              <a:gdLst>
                <a:gd name="T0" fmla="*/ 1 w 4"/>
                <a:gd name="T1" fmla="*/ 2 h 3"/>
                <a:gd name="T2" fmla="*/ 0 w 4"/>
                <a:gd name="T3" fmla="*/ 2 h 3"/>
                <a:gd name="T4" fmla="*/ 0 w 4"/>
                <a:gd name="T5" fmla="*/ 2 h 3"/>
                <a:gd name="T6" fmla="*/ 1 w 4"/>
                <a:gd name="T7" fmla="*/ 1 h 3"/>
                <a:gd name="T8" fmla="*/ 1 w 4"/>
                <a:gd name="T9" fmla="*/ 1 h 3"/>
                <a:gd name="T10" fmla="*/ 2 w 4"/>
                <a:gd name="T11" fmla="*/ 0 h 3"/>
                <a:gd name="T12" fmla="*/ 2 w 4"/>
                <a:gd name="T13" fmla="*/ 0 h 3"/>
                <a:gd name="T14" fmla="*/ 3 w 4"/>
                <a:gd name="T15" fmla="*/ 0 h 3"/>
                <a:gd name="T16" fmla="*/ 3 w 4"/>
                <a:gd name="T17" fmla="*/ 1 h 3"/>
                <a:gd name="T18" fmla="*/ 4 w 4"/>
                <a:gd name="T19" fmla="*/ 1 h 3"/>
                <a:gd name="T20" fmla="*/ 4 w 4"/>
                <a:gd name="T21" fmla="*/ 2 h 3"/>
                <a:gd name="T22" fmla="*/ 3 w 4"/>
                <a:gd name="T23" fmla="*/ 1 h 3"/>
                <a:gd name="T24" fmla="*/ 3 w 4"/>
                <a:gd name="T25" fmla="*/ 1 h 3"/>
                <a:gd name="T26" fmla="*/ 2 w 4"/>
                <a:gd name="T27" fmla="*/ 1 h 3"/>
                <a:gd name="T28" fmla="*/ 2 w 4"/>
                <a:gd name="T29" fmla="*/ 1 h 3"/>
                <a:gd name="T30" fmla="*/ 2 w 4"/>
                <a:gd name="T31" fmla="*/ 1 h 3"/>
                <a:gd name="T32" fmla="*/ 1 w 4"/>
                <a:gd name="T33" fmla="*/ 2 h 3"/>
                <a:gd name="T34" fmla="*/ 1 w 4"/>
                <a:gd name="T35" fmla="*/ 2 h 3"/>
                <a:gd name="T36" fmla="*/ 1 w 4"/>
                <a:gd name="T37" fmla="*/ 3 h 3"/>
                <a:gd name="T38" fmla="*/ 0 w 4"/>
                <a:gd name="T39" fmla="*/ 3 h 3"/>
                <a:gd name="T40" fmla="*/ 1 w 4"/>
                <a:gd name="T4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" h="3">
                  <a:moveTo>
                    <a:pt x="1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3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lnTo>
                    <a:pt x="1" y="2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78" name="Freeform 182"/>
            <p:cNvSpPr>
              <a:spLocks/>
            </p:cNvSpPr>
            <p:nvPr/>
          </p:nvSpPr>
          <p:spPr bwMode="auto">
            <a:xfrm>
              <a:off x="4460" y="2557"/>
              <a:ext cx="48" cy="18"/>
            </a:xfrm>
            <a:custGeom>
              <a:avLst/>
              <a:gdLst>
                <a:gd name="T0" fmla="*/ 0 w 8"/>
                <a:gd name="T1" fmla="*/ 3 h 3"/>
                <a:gd name="T2" fmla="*/ 0 w 8"/>
                <a:gd name="T3" fmla="*/ 3 h 3"/>
                <a:gd name="T4" fmla="*/ 1 w 8"/>
                <a:gd name="T5" fmla="*/ 3 h 3"/>
                <a:gd name="T6" fmla="*/ 1 w 8"/>
                <a:gd name="T7" fmla="*/ 3 h 3"/>
                <a:gd name="T8" fmla="*/ 1 w 8"/>
                <a:gd name="T9" fmla="*/ 3 h 3"/>
                <a:gd name="T10" fmla="*/ 2 w 8"/>
                <a:gd name="T11" fmla="*/ 2 h 3"/>
                <a:gd name="T12" fmla="*/ 3 w 8"/>
                <a:gd name="T13" fmla="*/ 2 h 3"/>
                <a:gd name="T14" fmla="*/ 3 w 8"/>
                <a:gd name="T15" fmla="*/ 2 h 3"/>
                <a:gd name="T16" fmla="*/ 4 w 8"/>
                <a:gd name="T17" fmla="*/ 2 h 3"/>
                <a:gd name="T18" fmla="*/ 4 w 8"/>
                <a:gd name="T19" fmla="*/ 2 h 3"/>
                <a:gd name="T20" fmla="*/ 5 w 8"/>
                <a:gd name="T21" fmla="*/ 1 h 3"/>
                <a:gd name="T22" fmla="*/ 5 w 8"/>
                <a:gd name="T23" fmla="*/ 1 h 3"/>
                <a:gd name="T24" fmla="*/ 6 w 8"/>
                <a:gd name="T25" fmla="*/ 1 h 3"/>
                <a:gd name="T26" fmla="*/ 6 w 8"/>
                <a:gd name="T27" fmla="*/ 1 h 3"/>
                <a:gd name="T28" fmla="*/ 7 w 8"/>
                <a:gd name="T29" fmla="*/ 0 h 3"/>
                <a:gd name="T30" fmla="*/ 7 w 8"/>
                <a:gd name="T31" fmla="*/ 0 h 3"/>
                <a:gd name="T32" fmla="*/ 7 w 8"/>
                <a:gd name="T33" fmla="*/ 0 h 3"/>
                <a:gd name="T34" fmla="*/ 8 w 8"/>
                <a:gd name="T35" fmla="*/ 0 h 3"/>
                <a:gd name="T36" fmla="*/ 8 w 8"/>
                <a:gd name="T37" fmla="*/ 1 h 3"/>
                <a:gd name="T38" fmla="*/ 7 w 8"/>
                <a:gd name="T39" fmla="*/ 1 h 3"/>
                <a:gd name="T40" fmla="*/ 7 w 8"/>
                <a:gd name="T41" fmla="*/ 1 h 3"/>
                <a:gd name="T42" fmla="*/ 6 w 8"/>
                <a:gd name="T43" fmla="*/ 2 h 3"/>
                <a:gd name="T44" fmla="*/ 6 w 8"/>
                <a:gd name="T45" fmla="*/ 2 h 3"/>
                <a:gd name="T46" fmla="*/ 5 w 8"/>
                <a:gd name="T47" fmla="*/ 2 h 3"/>
                <a:gd name="T48" fmla="*/ 5 w 8"/>
                <a:gd name="T49" fmla="*/ 2 h 3"/>
                <a:gd name="T50" fmla="*/ 4 w 8"/>
                <a:gd name="T51" fmla="*/ 3 h 3"/>
                <a:gd name="T52" fmla="*/ 3 w 8"/>
                <a:gd name="T53" fmla="*/ 3 h 3"/>
                <a:gd name="T54" fmla="*/ 3 w 8"/>
                <a:gd name="T55" fmla="*/ 3 h 3"/>
                <a:gd name="T56" fmla="*/ 2 w 8"/>
                <a:gd name="T57" fmla="*/ 3 h 3"/>
                <a:gd name="T58" fmla="*/ 2 w 8"/>
                <a:gd name="T59" fmla="*/ 3 h 3"/>
                <a:gd name="T60" fmla="*/ 1 w 8"/>
                <a:gd name="T61" fmla="*/ 3 h 3"/>
                <a:gd name="T62" fmla="*/ 1 w 8"/>
                <a:gd name="T63" fmla="*/ 3 h 3"/>
                <a:gd name="T64" fmla="*/ 0 w 8"/>
                <a:gd name="T65" fmla="*/ 3 h 3"/>
                <a:gd name="T66" fmla="*/ 0 w 8"/>
                <a:gd name="T67" fmla="*/ 3 h 3"/>
                <a:gd name="T68" fmla="*/ 0 w 8"/>
                <a:gd name="T6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" h="3">
                  <a:moveTo>
                    <a:pt x="0" y="3"/>
                  </a:moveTo>
                  <a:lnTo>
                    <a:pt x="0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7" y="1"/>
                  </a:lnTo>
                  <a:lnTo>
                    <a:pt x="7" y="1"/>
                  </a:lnTo>
                  <a:lnTo>
                    <a:pt x="6" y="2"/>
                  </a:lnTo>
                  <a:lnTo>
                    <a:pt x="6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79" name="Freeform 183"/>
            <p:cNvSpPr>
              <a:spLocks/>
            </p:cNvSpPr>
            <p:nvPr/>
          </p:nvSpPr>
          <p:spPr bwMode="auto">
            <a:xfrm>
              <a:off x="4502" y="2581"/>
              <a:ext cx="84" cy="204"/>
            </a:xfrm>
            <a:custGeom>
              <a:avLst/>
              <a:gdLst>
                <a:gd name="T0" fmla="*/ 14 w 14"/>
                <a:gd name="T1" fmla="*/ 34 h 34"/>
                <a:gd name="T2" fmla="*/ 13 w 14"/>
                <a:gd name="T3" fmla="*/ 34 h 34"/>
                <a:gd name="T4" fmla="*/ 0 w 14"/>
                <a:gd name="T5" fmla="*/ 0 h 34"/>
                <a:gd name="T6" fmla="*/ 1 w 14"/>
                <a:gd name="T7" fmla="*/ 0 h 34"/>
                <a:gd name="T8" fmla="*/ 14 w 14"/>
                <a:gd name="T9" fmla="*/ 34 h 34"/>
                <a:gd name="T10" fmla="*/ 14 w 14"/>
                <a:gd name="T11" fmla="*/ 34 h 34"/>
                <a:gd name="T12" fmla="*/ 14 w 14"/>
                <a:gd name="T13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4">
                  <a:moveTo>
                    <a:pt x="14" y="34"/>
                  </a:moveTo>
                  <a:lnTo>
                    <a:pt x="13" y="34"/>
                  </a:lnTo>
                  <a:lnTo>
                    <a:pt x="0" y="0"/>
                  </a:lnTo>
                  <a:lnTo>
                    <a:pt x="1" y="0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4" y="34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80" name="Freeform 184"/>
            <p:cNvSpPr>
              <a:spLocks/>
            </p:cNvSpPr>
            <p:nvPr/>
          </p:nvSpPr>
          <p:spPr bwMode="auto">
            <a:xfrm>
              <a:off x="4580" y="2785"/>
              <a:ext cx="6" cy="6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1 w 1"/>
                <a:gd name="T5" fmla="*/ 1 h 1"/>
                <a:gd name="T6" fmla="*/ 1 w 1"/>
                <a:gd name="T7" fmla="*/ 1 h 1"/>
                <a:gd name="T8" fmla="*/ 1 w 1"/>
                <a:gd name="T9" fmla="*/ 1 h 1"/>
                <a:gd name="T10" fmla="*/ 1 w 1"/>
                <a:gd name="T11" fmla="*/ 1 h 1"/>
                <a:gd name="T12" fmla="*/ 1 w 1"/>
                <a:gd name="T13" fmla="*/ 1 h 1"/>
                <a:gd name="T14" fmla="*/ 0 w 1"/>
                <a:gd name="T15" fmla="*/ 1 h 1"/>
                <a:gd name="T16" fmla="*/ 0 w 1"/>
                <a:gd name="T17" fmla="*/ 0 h 1"/>
                <a:gd name="T18" fmla="*/ 1 w 1"/>
                <a:gd name="T1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81" name="Freeform 185"/>
            <p:cNvSpPr>
              <a:spLocks/>
            </p:cNvSpPr>
            <p:nvPr/>
          </p:nvSpPr>
          <p:spPr bwMode="auto">
            <a:xfrm>
              <a:off x="4472" y="2587"/>
              <a:ext cx="6" cy="6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1 w 1"/>
                <a:gd name="T5" fmla="*/ 0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1 w 1"/>
                <a:gd name="T13" fmla="*/ 0 h 1"/>
                <a:gd name="T14" fmla="*/ 1 w 1"/>
                <a:gd name="T15" fmla="*/ 0 h 1"/>
                <a:gd name="T16" fmla="*/ 1 w 1"/>
                <a:gd name="T17" fmla="*/ 0 h 1"/>
                <a:gd name="T18" fmla="*/ 0 w 1"/>
                <a:gd name="T1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1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82" name="Freeform 186"/>
            <p:cNvSpPr>
              <a:spLocks/>
            </p:cNvSpPr>
            <p:nvPr/>
          </p:nvSpPr>
          <p:spPr bwMode="auto">
            <a:xfrm>
              <a:off x="4472" y="2587"/>
              <a:ext cx="84" cy="210"/>
            </a:xfrm>
            <a:custGeom>
              <a:avLst/>
              <a:gdLst>
                <a:gd name="T0" fmla="*/ 14 w 14"/>
                <a:gd name="T1" fmla="*/ 34 h 35"/>
                <a:gd name="T2" fmla="*/ 14 w 14"/>
                <a:gd name="T3" fmla="*/ 35 h 35"/>
                <a:gd name="T4" fmla="*/ 0 w 14"/>
                <a:gd name="T5" fmla="*/ 1 h 35"/>
                <a:gd name="T6" fmla="*/ 1 w 14"/>
                <a:gd name="T7" fmla="*/ 0 h 35"/>
                <a:gd name="T8" fmla="*/ 14 w 14"/>
                <a:gd name="T9" fmla="*/ 34 h 35"/>
                <a:gd name="T10" fmla="*/ 14 w 14"/>
                <a:gd name="T11" fmla="*/ 34 h 35"/>
                <a:gd name="T12" fmla="*/ 14 w 14"/>
                <a:gd name="T13" fmla="*/ 3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5">
                  <a:moveTo>
                    <a:pt x="14" y="34"/>
                  </a:moveTo>
                  <a:lnTo>
                    <a:pt x="14" y="35"/>
                  </a:lnTo>
                  <a:lnTo>
                    <a:pt x="0" y="1"/>
                  </a:lnTo>
                  <a:lnTo>
                    <a:pt x="1" y="0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4" y="34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83" name="Freeform 187"/>
            <p:cNvSpPr>
              <a:spLocks/>
            </p:cNvSpPr>
            <p:nvPr/>
          </p:nvSpPr>
          <p:spPr bwMode="auto">
            <a:xfrm>
              <a:off x="4556" y="2791"/>
              <a:ext cx="1" cy="6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1 h 1"/>
                <a:gd name="T4" fmla="*/ 1 h 1"/>
                <a:gd name="T5" fmla="*/ 1 h 1"/>
                <a:gd name="T6" fmla="*/ 1 h 1"/>
                <a:gd name="T7" fmla="*/ 1 h 1"/>
                <a:gd name="T8" fmla="*/ 1 h 1"/>
                <a:gd name="T9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84" name="Freeform 188"/>
            <p:cNvSpPr>
              <a:spLocks/>
            </p:cNvSpPr>
            <p:nvPr/>
          </p:nvSpPr>
          <p:spPr bwMode="auto">
            <a:xfrm>
              <a:off x="4544" y="2773"/>
              <a:ext cx="54" cy="72"/>
            </a:xfrm>
            <a:custGeom>
              <a:avLst/>
              <a:gdLst>
                <a:gd name="T0" fmla="*/ 9 w 9"/>
                <a:gd name="T1" fmla="*/ 2 h 12"/>
                <a:gd name="T2" fmla="*/ 9 w 9"/>
                <a:gd name="T3" fmla="*/ 3 h 12"/>
                <a:gd name="T4" fmla="*/ 8 w 9"/>
                <a:gd name="T5" fmla="*/ 5 h 12"/>
                <a:gd name="T6" fmla="*/ 8 w 9"/>
                <a:gd name="T7" fmla="*/ 7 h 12"/>
                <a:gd name="T8" fmla="*/ 8 w 9"/>
                <a:gd name="T9" fmla="*/ 8 h 12"/>
                <a:gd name="T10" fmla="*/ 8 w 9"/>
                <a:gd name="T11" fmla="*/ 9 h 12"/>
                <a:gd name="T12" fmla="*/ 8 w 9"/>
                <a:gd name="T13" fmla="*/ 10 h 12"/>
                <a:gd name="T14" fmla="*/ 8 w 9"/>
                <a:gd name="T15" fmla="*/ 11 h 12"/>
                <a:gd name="T16" fmla="*/ 8 w 9"/>
                <a:gd name="T17" fmla="*/ 11 h 12"/>
                <a:gd name="T18" fmla="*/ 7 w 9"/>
                <a:gd name="T19" fmla="*/ 11 h 12"/>
                <a:gd name="T20" fmla="*/ 6 w 9"/>
                <a:gd name="T21" fmla="*/ 10 h 12"/>
                <a:gd name="T22" fmla="*/ 6 w 9"/>
                <a:gd name="T23" fmla="*/ 9 h 12"/>
                <a:gd name="T24" fmla="*/ 5 w 9"/>
                <a:gd name="T25" fmla="*/ 9 h 12"/>
                <a:gd name="T26" fmla="*/ 4 w 9"/>
                <a:gd name="T27" fmla="*/ 8 h 12"/>
                <a:gd name="T28" fmla="*/ 4 w 9"/>
                <a:gd name="T29" fmla="*/ 7 h 12"/>
                <a:gd name="T30" fmla="*/ 3 w 9"/>
                <a:gd name="T31" fmla="*/ 7 h 12"/>
                <a:gd name="T32" fmla="*/ 2 w 9"/>
                <a:gd name="T33" fmla="*/ 6 h 12"/>
                <a:gd name="T34" fmla="*/ 2 w 9"/>
                <a:gd name="T35" fmla="*/ 5 h 12"/>
                <a:gd name="T36" fmla="*/ 1 w 9"/>
                <a:gd name="T37" fmla="*/ 5 h 12"/>
                <a:gd name="T38" fmla="*/ 0 w 9"/>
                <a:gd name="T39" fmla="*/ 5 h 12"/>
                <a:gd name="T40" fmla="*/ 0 w 9"/>
                <a:gd name="T41" fmla="*/ 4 h 12"/>
                <a:gd name="T42" fmla="*/ 0 w 9"/>
                <a:gd name="T43" fmla="*/ 4 h 12"/>
                <a:gd name="T44" fmla="*/ 1 w 9"/>
                <a:gd name="T45" fmla="*/ 3 h 12"/>
                <a:gd name="T46" fmla="*/ 1 w 9"/>
                <a:gd name="T47" fmla="*/ 3 h 12"/>
                <a:gd name="T48" fmla="*/ 2 w 9"/>
                <a:gd name="T49" fmla="*/ 3 h 12"/>
                <a:gd name="T50" fmla="*/ 2 w 9"/>
                <a:gd name="T51" fmla="*/ 2 h 12"/>
                <a:gd name="T52" fmla="*/ 2 w 9"/>
                <a:gd name="T53" fmla="*/ 2 h 12"/>
                <a:gd name="T54" fmla="*/ 3 w 9"/>
                <a:gd name="T55" fmla="*/ 1 h 12"/>
                <a:gd name="T56" fmla="*/ 3 w 9"/>
                <a:gd name="T57" fmla="*/ 1 h 12"/>
                <a:gd name="T58" fmla="*/ 4 w 9"/>
                <a:gd name="T59" fmla="*/ 1 h 12"/>
                <a:gd name="T60" fmla="*/ 5 w 9"/>
                <a:gd name="T61" fmla="*/ 1 h 12"/>
                <a:gd name="T62" fmla="*/ 6 w 9"/>
                <a:gd name="T63" fmla="*/ 2 h 12"/>
                <a:gd name="T64" fmla="*/ 7 w 9"/>
                <a:gd name="T65" fmla="*/ 1 h 12"/>
                <a:gd name="T66" fmla="*/ 7 w 9"/>
                <a:gd name="T67" fmla="*/ 1 h 12"/>
                <a:gd name="T68" fmla="*/ 8 w 9"/>
                <a:gd name="T69" fmla="*/ 0 h 12"/>
                <a:gd name="T70" fmla="*/ 9 w 9"/>
                <a:gd name="T71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" h="12">
                  <a:moveTo>
                    <a:pt x="9" y="1"/>
                  </a:moveTo>
                  <a:lnTo>
                    <a:pt x="9" y="2"/>
                  </a:lnTo>
                  <a:lnTo>
                    <a:pt x="9" y="3"/>
                  </a:lnTo>
                  <a:lnTo>
                    <a:pt x="9" y="3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6"/>
                  </a:lnTo>
                  <a:lnTo>
                    <a:pt x="8" y="7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12"/>
                  </a:lnTo>
                  <a:lnTo>
                    <a:pt x="8" y="11"/>
                  </a:lnTo>
                  <a:lnTo>
                    <a:pt x="7" y="11"/>
                  </a:lnTo>
                  <a:lnTo>
                    <a:pt x="7" y="11"/>
                  </a:lnTo>
                  <a:lnTo>
                    <a:pt x="7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9"/>
                  </a:lnTo>
                  <a:lnTo>
                    <a:pt x="5" y="9"/>
                  </a:lnTo>
                  <a:lnTo>
                    <a:pt x="5" y="9"/>
                  </a:lnTo>
                  <a:lnTo>
                    <a:pt x="5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1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2" y="4"/>
                  </a:lnTo>
                  <a:lnTo>
                    <a:pt x="2" y="3"/>
                  </a:lnTo>
                  <a:lnTo>
                    <a:pt x="2" y="3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1"/>
                  </a:lnTo>
                  <a:lnTo>
                    <a:pt x="6" y="2"/>
                  </a:lnTo>
                  <a:lnTo>
                    <a:pt x="6" y="2"/>
                  </a:lnTo>
                  <a:lnTo>
                    <a:pt x="7" y="2"/>
                  </a:lnTo>
                  <a:lnTo>
                    <a:pt x="7" y="1"/>
                  </a:lnTo>
                  <a:lnTo>
                    <a:pt x="7" y="1"/>
                  </a:lnTo>
                  <a:lnTo>
                    <a:pt x="7" y="1"/>
                  </a:lnTo>
                  <a:lnTo>
                    <a:pt x="8" y="1"/>
                  </a:lnTo>
                  <a:lnTo>
                    <a:pt x="8" y="0"/>
                  </a:lnTo>
                  <a:lnTo>
                    <a:pt x="8" y="0"/>
                  </a:lnTo>
                  <a:lnTo>
                    <a:pt x="9" y="1"/>
                  </a:lnTo>
                  <a:lnTo>
                    <a:pt x="9" y="1"/>
                  </a:lnTo>
                </a:path>
              </a:pathLst>
            </a:custGeom>
            <a:solidFill>
              <a:srgbClr val="EBC1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85" name="Freeform 189"/>
            <p:cNvSpPr>
              <a:spLocks/>
            </p:cNvSpPr>
            <p:nvPr/>
          </p:nvSpPr>
          <p:spPr bwMode="auto">
            <a:xfrm>
              <a:off x="4592" y="2779"/>
              <a:ext cx="6" cy="42"/>
            </a:xfrm>
            <a:custGeom>
              <a:avLst/>
              <a:gdLst>
                <a:gd name="T0" fmla="*/ 0 w 1"/>
                <a:gd name="T1" fmla="*/ 7 h 7"/>
                <a:gd name="T2" fmla="*/ 0 w 1"/>
                <a:gd name="T3" fmla="*/ 7 h 7"/>
                <a:gd name="T4" fmla="*/ 0 w 1"/>
                <a:gd name="T5" fmla="*/ 6 h 7"/>
                <a:gd name="T6" fmla="*/ 0 w 1"/>
                <a:gd name="T7" fmla="*/ 5 h 7"/>
                <a:gd name="T8" fmla="*/ 0 w 1"/>
                <a:gd name="T9" fmla="*/ 4 h 7"/>
                <a:gd name="T10" fmla="*/ 0 w 1"/>
                <a:gd name="T11" fmla="*/ 3 h 7"/>
                <a:gd name="T12" fmla="*/ 0 w 1"/>
                <a:gd name="T13" fmla="*/ 2 h 7"/>
                <a:gd name="T14" fmla="*/ 0 w 1"/>
                <a:gd name="T15" fmla="*/ 2 h 7"/>
                <a:gd name="T16" fmla="*/ 1 w 1"/>
                <a:gd name="T17" fmla="*/ 1 h 7"/>
                <a:gd name="T18" fmla="*/ 1 w 1"/>
                <a:gd name="T19" fmla="*/ 0 h 7"/>
                <a:gd name="T20" fmla="*/ 1 w 1"/>
                <a:gd name="T21" fmla="*/ 0 h 7"/>
                <a:gd name="T22" fmla="*/ 1 w 1"/>
                <a:gd name="T23" fmla="*/ 1 h 7"/>
                <a:gd name="T24" fmla="*/ 1 w 1"/>
                <a:gd name="T25" fmla="*/ 2 h 7"/>
                <a:gd name="T26" fmla="*/ 1 w 1"/>
                <a:gd name="T27" fmla="*/ 3 h 7"/>
                <a:gd name="T28" fmla="*/ 1 w 1"/>
                <a:gd name="T29" fmla="*/ 3 h 7"/>
                <a:gd name="T30" fmla="*/ 1 w 1"/>
                <a:gd name="T31" fmla="*/ 4 h 7"/>
                <a:gd name="T32" fmla="*/ 1 w 1"/>
                <a:gd name="T33" fmla="*/ 5 h 7"/>
                <a:gd name="T34" fmla="*/ 1 w 1"/>
                <a:gd name="T35" fmla="*/ 6 h 7"/>
                <a:gd name="T36" fmla="*/ 0 w 1"/>
                <a:gd name="T37" fmla="*/ 7 h 7"/>
                <a:gd name="T38" fmla="*/ 0 w 1"/>
                <a:gd name="T39" fmla="*/ 7 h 7"/>
                <a:gd name="T40" fmla="*/ 0 w 1"/>
                <a:gd name="T4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" h="7">
                  <a:moveTo>
                    <a:pt x="0" y="7"/>
                  </a:move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86" name="Freeform 190"/>
            <p:cNvSpPr>
              <a:spLocks/>
            </p:cNvSpPr>
            <p:nvPr/>
          </p:nvSpPr>
          <p:spPr bwMode="auto">
            <a:xfrm>
              <a:off x="4586" y="2821"/>
              <a:ext cx="6" cy="24"/>
            </a:xfrm>
            <a:custGeom>
              <a:avLst/>
              <a:gdLst>
                <a:gd name="T0" fmla="*/ 1 w 1"/>
                <a:gd name="T1" fmla="*/ 3 h 4"/>
                <a:gd name="T2" fmla="*/ 0 w 1"/>
                <a:gd name="T3" fmla="*/ 4 h 4"/>
                <a:gd name="T4" fmla="*/ 0 w 1"/>
                <a:gd name="T5" fmla="*/ 3 h 4"/>
                <a:gd name="T6" fmla="*/ 0 w 1"/>
                <a:gd name="T7" fmla="*/ 3 h 4"/>
                <a:gd name="T8" fmla="*/ 1 w 1"/>
                <a:gd name="T9" fmla="*/ 2 h 4"/>
                <a:gd name="T10" fmla="*/ 1 w 1"/>
                <a:gd name="T11" fmla="*/ 2 h 4"/>
                <a:gd name="T12" fmla="*/ 1 w 1"/>
                <a:gd name="T13" fmla="*/ 1 h 4"/>
                <a:gd name="T14" fmla="*/ 1 w 1"/>
                <a:gd name="T15" fmla="*/ 1 h 4"/>
                <a:gd name="T16" fmla="*/ 1 w 1"/>
                <a:gd name="T17" fmla="*/ 0 h 4"/>
                <a:gd name="T18" fmla="*/ 1 w 1"/>
                <a:gd name="T19" fmla="*/ 0 h 4"/>
                <a:gd name="T20" fmla="*/ 1 w 1"/>
                <a:gd name="T21" fmla="*/ 0 h 4"/>
                <a:gd name="T22" fmla="*/ 1 w 1"/>
                <a:gd name="T23" fmla="*/ 0 h 4"/>
                <a:gd name="T24" fmla="*/ 1 w 1"/>
                <a:gd name="T25" fmla="*/ 1 h 4"/>
                <a:gd name="T26" fmla="*/ 1 w 1"/>
                <a:gd name="T27" fmla="*/ 1 h 4"/>
                <a:gd name="T28" fmla="*/ 1 w 1"/>
                <a:gd name="T29" fmla="*/ 2 h 4"/>
                <a:gd name="T30" fmla="*/ 1 w 1"/>
                <a:gd name="T31" fmla="*/ 2 h 4"/>
                <a:gd name="T32" fmla="*/ 1 w 1"/>
                <a:gd name="T33" fmla="*/ 3 h 4"/>
                <a:gd name="T34" fmla="*/ 1 w 1"/>
                <a:gd name="T35" fmla="*/ 3 h 4"/>
                <a:gd name="T36" fmla="*/ 1 w 1"/>
                <a:gd name="T37" fmla="*/ 4 h 4"/>
                <a:gd name="T38" fmla="*/ 1 w 1"/>
                <a:gd name="T39" fmla="*/ 4 h 4"/>
                <a:gd name="T40" fmla="*/ 1 w 1"/>
                <a:gd name="T4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" h="4">
                  <a:moveTo>
                    <a:pt x="1" y="3"/>
                  </a:moveTo>
                  <a:lnTo>
                    <a:pt x="0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1" y="3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87" name="Freeform 191"/>
            <p:cNvSpPr>
              <a:spLocks/>
            </p:cNvSpPr>
            <p:nvPr/>
          </p:nvSpPr>
          <p:spPr bwMode="auto">
            <a:xfrm>
              <a:off x="4574" y="2827"/>
              <a:ext cx="18" cy="18"/>
            </a:xfrm>
            <a:custGeom>
              <a:avLst/>
              <a:gdLst>
                <a:gd name="T0" fmla="*/ 0 w 3"/>
                <a:gd name="T1" fmla="*/ 0 h 3"/>
                <a:gd name="T2" fmla="*/ 0 w 3"/>
                <a:gd name="T3" fmla="*/ 0 h 3"/>
                <a:gd name="T4" fmla="*/ 1 w 3"/>
                <a:gd name="T5" fmla="*/ 0 h 3"/>
                <a:gd name="T6" fmla="*/ 1 w 3"/>
                <a:gd name="T7" fmla="*/ 0 h 3"/>
                <a:gd name="T8" fmla="*/ 1 w 3"/>
                <a:gd name="T9" fmla="*/ 1 h 3"/>
                <a:gd name="T10" fmla="*/ 2 w 3"/>
                <a:gd name="T11" fmla="*/ 1 h 3"/>
                <a:gd name="T12" fmla="*/ 2 w 3"/>
                <a:gd name="T13" fmla="*/ 2 h 3"/>
                <a:gd name="T14" fmla="*/ 2 w 3"/>
                <a:gd name="T15" fmla="*/ 2 h 3"/>
                <a:gd name="T16" fmla="*/ 3 w 3"/>
                <a:gd name="T17" fmla="*/ 2 h 3"/>
                <a:gd name="T18" fmla="*/ 3 w 3"/>
                <a:gd name="T19" fmla="*/ 2 h 3"/>
                <a:gd name="T20" fmla="*/ 3 w 3"/>
                <a:gd name="T21" fmla="*/ 3 h 3"/>
                <a:gd name="T22" fmla="*/ 2 w 3"/>
                <a:gd name="T23" fmla="*/ 3 h 3"/>
                <a:gd name="T24" fmla="*/ 2 w 3"/>
                <a:gd name="T25" fmla="*/ 2 h 3"/>
                <a:gd name="T26" fmla="*/ 2 w 3"/>
                <a:gd name="T27" fmla="*/ 2 h 3"/>
                <a:gd name="T28" fmla="*/ 1 w 3"/>
                <a:gd name="T29" fmla="*/ 2 h 3"/>
                <a:gd name="T30" fmla="*/ 1 w 3"/>
                <a:gd name="T31" fmla="*/ 1 h 3"/>
                <a:gd name="T32" fmla="*/ 1 w 3"/>
                <a:gd name="T33" fmla="*/ 1 h 3"/>
                <a:gd name="T34" fmla="*/ 0 w 3"/>
                <a:gd name="T35" fmla="*/ 0 h 3"/>
                <a:gd name="T36" fmla="*/ 0 w 3"/>
                <a:gd name="T37" fmla="*/ 0 h 3"/>
                <a:gd name="T38" fmla="*/ 0 w 3"/>
                <a:gd name="T39" fmla="*/ 0 h 3"/>
                <a:gd name="T40" fmla="*/ 0 w 3"/>
                <a:gd name="T4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88" name="Freeform 192"/>
            <p:cNvSpPr>
              <a:spLocks/>
            </p:cNvSpPr>
            <p:nvPr/>
          </p:nvSpPr>
          <p:spPr bwMode="auto">
            <a:xfrm>
              <a:off x="4538" y="2797"/>
              <a:ext cx="36" cy="30"/>
            </a:xfrm>
            <a:custGeom>
              <a:avLst/>
              <a:gdLst>
                <a:gd name="T0" fmla="*/ 1 w 6"/>
                <a:gd name="T1" fmla="*/ 1 h 5"/>
                <a:gd name="T2" fmla="*/ 1 w 6"/>
                <a:gd name="T3" fmla="*/ 0 h 5"/>
                <a:gd name="T4" fmla="*/ 1 w 6"/>
                <a:gd name="T5" fmla="*/ 0 h 5"/>
                <a:gd name="T6" fmla="*/ 2 w 6"/>
                <a:gd name="T7" fmla="*/ 0 h 5"/>
                <a:gd name="T8" fmla="*/ 2 w 6"/>
                <a:gd name="T9" fmla="*/ 1 h 5"/>
                <a:gd name="T10" fmla="*/ 2 w 6"/>
                <a:gd name="T11" fmla="*/ 1 h 5"/>
                <a:gd name="T12" fmla="*/ 3 w 6"/>
                <a:gd name="T13" fmla="*/ 1 h 5"/>
                <a:gd name="T14" fmla="*/ 3 w 6"/>
                <a:gd name="T15" fmla="*/ 1 h 5"/>
                <a:gd name="T16" fmla="*/ 4 w 6"/>
                <a:gd name="T17" fmla="*/ 2 h 5"/>
                <a:gd name="T18" fmla="*/ 4 w 6"/>
                <a:gd name="T19" fmla="*/ 2 h 5"/>
                <a:gd name="T20" fmla="*/ 4 w 6"/>
                <a:gd name="T21" fmla="*/ 2 h 5"/>
                <a:gd name="T22" fmla="*/ 5 w 6"/>
                <a:gd name="T23" fmla="*/ 3 h 5"/>
                <a:gd name="T24" fmla="*/ 5 w 6"/>
                <a:gd name="T25" fmla="*/ 3 h 5"/>
                <a:gd name="T26" fmla="*/ 5 w 6"/>
                <a:gd name="T27" fmla="*/ 3 h 5"/>
                <a:gd name="T28" fmla="*/ 6 w 6"/>
                <a:gd name="T29" fmla="*/ 4 h 5"/>
                <a:gd name="T30" fmla="*/ 6 w 6"/>
                <a:gd name="T31" fmla="*/ 4 h 5"/>
                <a:gd name="T32" fmla="*/ 6 w 6"/>
                <a:gd name="T33" fmla="*/ 4 h 5"/>
                <a:gd name="T34" fmla="*/ 6 w 6"/>
                <a:gd name="T35" fmla="*/ 5 h 5"/>
                <a:gd name="T36" fmla="*/ 6 w 6"/>
                <a:gd name="T37" fmla="*/ 5 h 5"/>
                <a:gd name="T38" fmla="*/ 6 w 6"/>
                <a:gd name="T39" fmla="*/ 5 h 5"/>
                <a:gd name="T40" fmla="*/ 5 w 6"/>
                <a:gd name="T41" fmla="*/ 5 h 5"/>
                <a:gd name="T42" fmla="*/ 5 w 6"/>
                <a:gd name="T43" fmla="*/ 4 h 5"/>
                <a:gd name="T44" fmla="*/ 5 w 6"/>
                <a:gd name="T45" fmla="*/ 4 h 5"/>
                <a:gd name="T46" fmla="*/ 4 w 6"/>
                <a:gd name="T47" fmla="*/ 4 h 5"/>
                <a:gd name="T48" fmla="*/ 4 w 6"/>
                <a:gd name="T49" fmla="*/ 3 h 5"/>
                <a:gd name="T50" fmla="*/ 4 w 6"/>
                <a:gd name="T51" fmla="*/ 3 h 5"/>
                <a:gd name="T52" fmla="*/ 4 w 6"/>
                <a:gd name="T53" fmla="*/ 3 h 5"/>
                <a:gd name="T54" fmla="*/ 3 w 6"/>
                <a:gd name="T55" fmla="*/ 3 h 5"/>
                <a:gd name="T56" fmla="*/ 3 w 6"/>
                <a:gd name="T57" fmla="*/ 2 h 5"/>
                <a:gd name="T58" fmla="*/ 2 w 6"/>
                <a:gd name="T59" fmla="*/ 2 h 5"/>
                <a:gd name="T60" fmla="*/ 2 w 6"/>
                <a:gd name="T61" fmla="*/ 2 h 5"/>
                <a:gd name="T62" fmla="*/ 2 w 6"/>
                <a:gd name="T63" fmla="*/ 1 h 5"/>
                <a:gd name="T64" fmla="*/ 1 w 6"/>
                <a:gd name="T65" fmla="*/ 1 h 5"/>
                <a:gd name="T66" fmla="*/ 1 w 6"/>
                <a:gd name="T67" fmla="*/ 1 h 5"/>
                <a:gd name="T68" fmla="*/ 1 w 6"/>
                <a:gd name="T69" fmla="*/ 1 h 5"/>
                <a:gd name="T70" fmla="*/ 0 w 6"/>
                <a:gd name="T71" fmla="*/ 0 h 5"/>
                <a:gd name="T72" fmla="*/ 1 w 6"/>
                <a:gd name="T7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" h="5">
                  <a:moveTo>
                    <a:pt x="1" y="1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3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5"/>
                  </a:lnTo>
                  <a:lnTo>
                    <a:pt x="6" y="5"/>
                  </a:lnTo>
                  <a:lnTo>
                    <a:pt x="6" y="5"/>
                  </a:lnTo>
                  <a:lnTo>
                    <a:pt x="5" y="5"/>
                  </a:lnTo>
                  <a:lnTo>
                    <a:pt x="5" y="4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0"/>
                  </a:lnTo>
                  <a:lnTo>
                    <a:pt x="1" y="1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89" name="Freeform 193"/>
            <p:cNvSpPr>
              <a:spLocks/>
            </p:cNvSpPr>
            <p:nvPr/>
          </p:nvSpPr>
          <p:spPr bwMode="auto">
            <a:xfrm>
              <a:off x="4538" y="2791"/>
              <a:ext cx="18" cy="12"/>
            </a:xfrm>
            <a:custGeom>
              <a:avLst/>
              <a:gdLst>
                <a:gd name="T0" fmla="*/ 3 w 3"/>
                <a:gd name="T1" fmla="*/ 1 h 2"/>
                <a:gd name="T2" fmla="*/ 3 w 3"/>
                <a:gd name="T3" fmla="*/ 1 h 2"/>
                <a:gd name="T4" fmla="*/ 2 w 3"/>
                <a:gd name="T5" fmla="*/ 1 h 2"/>
                <a:gd name="T6" fmla="*/ 2 w 3"/>
                <a:gd name="T7" fmla="*/ 1 h 2"/>
                <a:gd name="T8" fmla="*/ 2 w 3"/>
                <a:gd name="T9" fmla="*/ 1 h 2"/>
                <a:gd name="T10" fmla="*/ 2 w 3"/>
                <a:gd name="T11" fmla="*/ 1 h 2"/>
                <a:gd name="T12" fmla="*/ 2 w 3"/>
                <a:gd name="T13" fmla="*/ 1 h 2"/>
                <a:gd name="T14" fmla="*/ 1 w 3"/>
                <a:gd name="T15" fmla="*/ 1 h 2"/>
                <a:gd name="T16" fmla="*/ 1 w 3"/>
                <a:gd name="T17" fmla="*/ 1 h 2"/>
                <a:gd name="T18" fmla="*/ 1 w 3"/>
                <a:gd name="T19" fmla="*/ 2 h 2"/>
                <a:gd name="T20" fmla="*/ 0 w 3"/>
                <a:gd name="T21" fmla="*/ 1 h 2"/>
                <a:gd name="T22" fmla="*/ 1 w 3"/>
                <a:gd name="T23" fmla="*/ 1 h 2"/>
                <a:gd name="T24" fmla="*/ 1 w 3"/>
                <a:gd name="T25" fmla="*/ 0 h 2"/>
                <a:gd name="T26" fmla="*/ 1 w 3"/>
                <a:gd name="T27" fmla="*/ 0 h 2"/>
                <a:gd name="T28" fmla="*/ 1 w 3"/>
                <a:gd name="T29" fmla="*/ 0 h 2"/>
                <a:gd name="T30" fmla="*/ 2 w 3"/>
                <a:gd name="T31" fmla="*/ 0 h 2"/>
                <a:gd name="T32" fmla="*/ 2 w 3"/>
                <a:gd name="T33" fmla="*/ 0 h 2"/>
                <a:gd name="T34" fmla="*/ 3 w 3"/>
                <a:gd name="T35" fmla="*/ 0 h 2"/>
                <a:gd name="T36" fmla="*/ 3 w 3"/>
                <a:gd name="T37" fmla="*/ 0 h 2"/>
                <a:gd name="T38" fmla="*/ 2 w 3"/>
                <a:gd name="T39" fmla="*/ 1 h 2"/>
                <a:gd name="T40" fmla="*/ 3 w 3"/>
                <a:gd name="T4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" h="2">
                  <a:moveTo>
                    <a:pt x="3" y="1"/>
                  </a:moveTo>
                  <a:lnTo>
                    <a:pt x="3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3" y="1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90" name="Freeform 194"/>
            <p:cNvSpPr>
              <a:spLocks/>
            </p:cNvSpPr>
            <p:nvPr/>
          </p:nvSpPr>
          <p:spPr bwMode="auto">
            <a:xfrm>
              <a:off x="4550" y="2779"/>
              <a:ext cx="36" cy="18"/>
            </a:xfrm>
            <a:custGeom>
              <a:avLst/>
              <a:gdLst>
                <a:gd name="T0" fmla="*/ 6 w 6"/>
                <a:gd name="T1" fmla="*/ 1 h 3"/>
                <a:gd name="T2" fmla="*/ 5 w 6"/>
                <a:gd name="T3" fmla="*/ 1 h 3"/>
                <a:gd name="T4" fmla="*/ 5 w 6"/>
                <a:gd name="T5" fmla="*/ 1 h 3"/>
                <a:gd name="T6" fmla="*/ 4 w 6"/>
                <a:gd name="T7" fmla="*/ 1 h 3"/>
                <a:gd name="T8" fmla="*/ 4 w 6"/>
                <a:gd name="T9" fmla="*/ 1 h 3"/>
                <a:gd name="T10" fmla="*/ 4 w 6"/>
                <a:gd name="T11" fmla="*/ 1 h 3"/>
                <a:gd name="T12" fmla="*/ 3 w 6"/>
                <a:gd name="T13" fmla="*/ 1 h 3"/>
                <a:gd name="T14" fmla="*/ 3 w 6"/>
                <a:gd name="T15" fmla="*/ 1 h 3"/>
                <a:gd name="T16" fmla="*/ 3 w 6"/>
                <a:gd name="T17" fmla="*/ 0 h 3"/>
                <a:gd name="T18" fmla="*/ 2 w 6"/>
                <a:gd name="T19" fmla="*/ 1 h 3"/>
                <a:gd name="T20" fmla="*/ 2 w 6"/>
                <a:gd name="T21" fmla="*/ 1 h 3"/>
                <a:gd name="T22" fmla="*/ 2 w 6"/>
                <a:gd name="T23" fmla="*/ 1 h 3"/>
                <a:gd name="T24" fmla="*/ 1 w 6"/>
                <a:gd name="T25" fmla="*/ 1 h 3"/>
                <a:gd name="T26" fmla="*/ 1 w 6"/>
                <a:gd name="T27" fmla="*/ 1 h 3"/>
                <a:gd name="T28" fmla="*/ 1 w 6"/>
                <a:gd name="T29" fmla="*/ 1 h 3"/>
                <a:gd name="T30" fmla="*/ 1 w 6"/>
                <a:gd name="T31" fmla="*/ 2 h 3"/>
                <a:gd name="T32" fmla="*/ 1 w 6"/>
                <a:gd name="T33" fmla="*/ 2 h 3"/>
                <a:gd name="T34" fmla="*/ 1 w 6"/>
                <a:gd name="T35" fmla="*/ 3 h 3"/>
                <a:gd name="T36" fmla="*/ 0 w 6"/>
                <a:gd name="T37" fmla="*/ 3 h 3"/>
                <a:gd name="T38" fmla="*/ 0 w 6"/>
                <a:gd name="T39" fmla="*/ 2 h 3"/>
                <a:gd name="T40" fmla="*/ 0 w 6"/>
                <a:gd name="T41" fmla="*/ 2 h 3"/>
                <a:gd name="T42" fmla="*/ 0 w 6"/>
                <a:gd name="T43" fmla="*/ 1 h 3"/>
                <a:gd name="T44" fmla="*/ 1 w 6"/>
                <a:gd name="T45" fmla="*/ 1 h 3"/>
                <a:gd name="T46" fmla="*/ 1 w 6"/>
                <a:gd name="T47" fmla="*/ 0 h 3"/>
                <a:gd name="T48" fmla="*/ 1 w 6"/>
                <a:gd name="T49" fmla="*/ 0 h 3"/>
                <a:gd name="T50" fmla="*/ 2 w 6"/>
                <a:gd name="T51" fmla="*/ 0 h 3"/>
                <a:gd name="T52" fmla="*/ 2 w 6"/>
                <a:gd name="T53" fmla="*/ 0 h 3"/>
                <a:gd name="T54" fmla="*/ 2 w 6"/>
                <a:gd name="T55" fmla="*/ 0 h 3"/>
                <a:gd name="T56" fmla="*/ 3 w 6"/>
                <a:gd name="T57" fmla="*/ 0 h 3"/>
                <a:gd name="T58" fmla="*/ 3 w 6"/>
                <a:gd name="T59" fmla="*/ 0 h 3"/>
                <a:gd name="T60" fmla="*/ 4 w 6"/>
                <a:gd name="T61" fmla="*/ 0 h 3"/>
                <a:gd name="T62" fmla="*/ 4 w 6"/>
                <a:gd name="T63" fmla="*/ 0 h 3"/>
                <a:gd name="T64" fmla="*/ 5 w 6"/>
                <a:gd name="T65" fmla="*/ 0 h 3"/>
                <a:gd name="T66" fmla="*/ 5 w 6"/>
                <a:gd name="T67" fmla="*/ 1 h 3"/>
                <a:gd name="T68" fmla="*/ 6 w 6"/>
                <a:gd name="T69" fmla="*/ 1 h 3"/>
                <a:gd name="T70" fmla="*/ 5 w 6"/>
                <a:gd name="T71" fmla="*/ 1 h 3"/>
                <a:gd name="T72" fmla="*/ 6 w 6"/>
                <a:gd name="T73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" h="3">
                  <a:moveTo>
                    <a:pt x="6" y="1"/>
                  </a:moveTo>
                  <a:lnTo>
                    <a:pt x="5" y="1"/>
                  </a:lnTo>
                  <a:lnTo>
                    <a:pt x="5" y="1"/>
                  </a:lnTo>
                  <a:lnTo>
                    <a:pt x="4" y="1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6" y="1"/>
                  </a:lnTo>
                  <a:lnTo>
                    <a:pt x="5" y="1"/>
                  </a:lnTo>
                  <a:lnTo>
                    <a:pt x="6" y="1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91" name="Freeform 195"/>
            <p:cNvSpPr>
              <a:spLocks/>
            </p:cNvSpPr>
            <p:nvPr/>
          </p:nvSpPr>
          <p:spPr bwMode="auto">
            <a:xfrm>
              <a:off x="4580" y="2773"/>
              <a:ext cx="18" cy="12"/>
            </a:xfrm>
            <a:custGeom>
              <a:avLst/>
              <a:gdLst>
                <a:gd name="T0" fmla="*/ 3 w 3"/>
                <a:gd name="T1" fmla="*/ 1 h 2"/>
                <a:gd name="T2" fmla="*/ 3 w 3"/>
                <a:gd name="T3" fmla="*/ 1 h 2"/>
                <a:gd name="T4" fmla="*/ 2 w 3"/>
                <a:gd name="T5" fmla="*/ 1 h 2"/>
                <a:gd name="T6" fmla="*/ 2 w 3"/>
                <a:gd name="T7" fmla="*/ 1 h 2"/>
                <a:gd name="T8" fmla="*/ 2 w 3"/>
                <a:gd name="T9" fmla="*/ 1 h 2"/>
                <a:gd name="T10" fmla="*/ 2 w 3"/>
                <a:gd name="T11" fmla="*/ 1 h 2"/>
                <a:gd name="T12" fmla="*/ 1 w 3"/>
                <a:gd name="T13" fmla="*/ 1 h 2"/>
                <a:gd name="T14" fmla="*/ 1 w 3"/>
                <a:gd name="T15" fmla="*/ 1 h 2"/>
                <a:gd name="T16" fmla="*/ 1 w 3"/>
                <a:gd name="T17" fmla="*/ 2 h 2"/>
                <a:gd name="T18" fmla="*/ 1 w 3"/>
                <a:gd name="T19" fmla="*/ 2 h 2"/>
                <a:gd name="T20" fmla="*/ 0 w 3"/>
                <a:gd name="T21" fmla="*/ 2 h 2"/>
                <a:gd name="T22" fmla="*/ 0 w 3"/>
                <a:gd name="T23" fmla="*/ 1 h 2"/>
                <a:gd name="T24" fmla="*/ 1 w 3"/>
                <a:gd name="T25" fmla="*/ 1 h 2"/>
                <a:gd name="T26" fmla="*/ 1 w 3"/>
                <a:gd name="T27" fmla="*/ 0 h 2"/>
                <a:gd name="T28" fmla="*/ 1 w 3"/>
                <a:gd name="T29" fmla="*/ 0 h 2"/>
                <a:gd name="T30" fmla="*/ 2 w 3"/>
                <a:gd name="T31" fmla="*/ 0 h 2"/>
                <a:gd name="T32" fmla="*/ 2 w 3"/>
                <a:gd name="T33" fmla="*/ 0 h 2"/>
                <a:gd name="T34" fmla="*/ 3 w 3"/>
                <a:gd name="T35" fmla="*/ 0 h 2"/>
                <a:gd name="T36" fmla="*/ 3 w 3"/>
                <a:gd name="T37" fmla="*/ 1 h 2"/>
                <a:gd name="T38" fmla="*/ 3 w 3"/>
                <a:gd name="T39" fmla="*/ 1 h 2"/>
                <a:gd name="T40" fmla="*/ 3 w 3"/>
                <a:gd name="T4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" h="2">
                  <a:moveTo>
                    <a:pt x="3" y="1"/>
                  </a:moveTo>
                  <a:lnTo>
                    <a:pt x="3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92" name="Freeform 196"/>
            <p:cNvSpPr>
              <a:spLocks/>
            </p:cNvSpPr>
            <p:nvPr/>
          </p:nvSpPr>
          <p:spPr bwMode="auto">
            <a:xfrm>
              <a:off x="4574" y="2821"/>
              <a:ext cx="18" cy="24"/>
            </a:xfrm>
            <a:custGeom>
              <a:avLst/>
              <a:gdLst>
                <a:gd name="T0" fmla="*/ 3 w 3"/>
                <a:gd name="T1" fmla="*/ 0 h 4"/>
                <a:gd name="T2" fmla="*/ 3 w 3"/>
                <a:gd name="T3" fmla="*/ 0 h 4"/>
                <a:gd name="T4" fmla="*/ 3 w 3"/>
                <a:gd name="T5" fmla="*/ 1 h 4"/>
                <a:gd name="T6" fmla="*/ 3 w 3"/>
                <a:gd name="T7" fmla="*/ 1 h 4"/>
                <a:gd name="T8" fmla="*/ 3 w 3"/>
                <a:gd name="T9" fmla="*/ 2 h 4"/>
                <a:gd name="T10" fmla="*/ 3 w 3"/>
                <a:gd name="T11" fmla="*/ 2 h 4"/>
                <a:gd name="T12" fmla="*/ 3 w 3"/>
                <a:gd name="T13" fmla="*/ 3 h 4"/>
                <a:gd name="T14" fmla="*/ 3 w 3"/>
                <a:gd name="T15" fmla="*/ 3 h 4"/>
                <a:gd name="T16" fmla="*/ 3 w 3"/>
                <a:gd name="T17" fmla="*/ 4 h 4"/>
                <a:gd name="T18" fmla="*/ 3 w 3"/>
                <a:gd name="T19" fmla="*/ 3 h 4"/>
                <a:gd name="T20" fmla="*/ 2 w 3"/>
                <a:gd name="T21" fmla="*/ 3 h 4"/>
                <a:gd name="T22" fmla="*/ 2 w 3"/>
                <a:gd name="T23" fmla="*/ 3 h 4"/>
                <a:gd name="T24" fmla="*/ 2 w 3"/>
                <a:gd name="T25" fmla="*/ 2 h 4"/>
                <a:gd name="T26" fmla="*/ 1 w 3"/>
                <a:gd name="T27" fmla="*/ 2 h 4"/>
                <a:gd name="T28" fmla="*/ 1 w 3"/>
                <a:gd name="T29" fmla="*/ 2 h 4"/>
                <a:gd name="T30" fmla="*/ 1 w 3"/>
                <a:gd name="T31" fmla="*/ 1 h 4"/>
                <a:gd name="T32" fmla="*/ 0 w 3"/>
                <a:gd name="T33" fmla="*/ 1 h 4"/>
                <a:gd name="T34" fmla="*/ 1 w 3"/>
                <a:gd name="T35" fmla="*/ 1 h 4"/>
                <a:gd name="T36" fmla="*/ 1 w 3"/>
                <a:gd name="T37" fmla="*/ 1 h 4"/>
                <a:gd name="T38" fmla="*/ 1 w 3"/>
                <a:gd name="T39" fmla="*/ 1 h 4"/>
                <a:gd name="T40" fmla="*/ 2 w 3"/>
                <a:gd name="T41" fmla="*/ 1 h 4"/>
                <a:gd name="T42" fmla="*/ 2 w 3"/>
                <a:gd name="T43" fmla="*/ 1 h 4"/>
                <a:gd name="T44" fmla="*/ 2 w 3"/>
                <a:gd name="T45" fmla="*/ 0 h 4"/>
                <a:gd name="T46" fmla="*/ 3 w 3"/>
                <a:gd name="T47" fmla="*/ 0 h 4"/>
                <a:gd name="T48" fmla="*/ 3 w 3"/>
                <a:gd name="T4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lnTo>
                    <a:pt x="3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93" name="Freeform 197"/>
            <p:cNvSpPr>
              <a:spLocks/>
            </p:cNvSpPr>
            <p:nvPr/>
          </p:nvSpPr>
          <p:spPr bwMode="auto">
            <a:xfrm>
              <a:off x="4586" y="2821"/>
              <a:ext cx="6" cy="24"/>
            </a:xfrm>
            <a:custGeom>
              <a:avLst/>
              <a:gdLst>
                <a:gd name="T0" fmla="*/ 1 w 1"/>
                <a:gd name="T1" fmla="*/ 3 h 4"/>
                <a:gd name="T2" fmla="*/ 0 w 1"/>
                <a:gd name="T3" fmla="*/ 4 h 4"/>
                <a:gd name="T4" fmla="*/ 0 w 1"/>
                <a:gd name="T5" fmla="*/ 3 h 4"/>
                <a:gd name="T6" fmla="*/ 0 w 1"/>
                <a:gd name="T7" fmla="*/ 3 h 4"/>
                <a:gd name="T8" fmla="*/ 1 w 1"/>
                <a:gd name="T9" fmla="*/ 2 h 4"/>
                <a:gd name="T10" fmla="*/ 1 w 1"/>
                <a:gd name="T11" fmla="*/ 2 h 4"/>
                <a:gd name="T12" fmla="*/ 1 w 1"/>
                <a:gd name="T13" fmla="*/ 1 h 4"/>
                <a:gd name="T14" fmla="*/ 1 w 1"/>
                <a:gd name="T15" fmla="*/ 1 h 4"/>
                <a:gd name="T16" fmla="*/ 1 w 1"/>
                <a:gd name="T17" fmla="*/ 0 h 4"/>
                <a:gd name="T18" fmla="*/ 1 w 1"/>
                <a:gd name="T19" fmla="*/ 0 h 4"/>
                <a:gd name="T20" fmla="*/ 1 w 1"/>
                <a:gd name="T21" fmla="*/ 0 h 4"/>
                <a:gd name="T22" fmla="*/ 1 w 1"/>
                <a:gd name="T23" fmla="*/ 0 h 4"/>
                <a:gd name="T24" fmla="*/ 1 w 1"/>
                <a:gd name="T25" fmla="*/ 1 h 4"/>
                <a:gd name="T26" fmla="*/ 1 w 1"/>
                <a:gd name="T27" fmla="*/ 1 h 4"/>
                <a:gd name="T28" fmla="*/ 1 w 1"/>
                <a:gd name="T29" fmla="*/ 2 h 4"/>
                <a:gd name="T30" fmla="*/ 1 w 1"/>
                <a:gd name="T31" fmla="*/ 2 h 4"/>
                <a:gd name="T32" fmla="*/ 1 w 1"/>
                <a:gd name="T33" fmla="*/ 3 h 4"/>
                <a:gd name="T34" fmla="*/ 1 w 1"/>
                <a:gd name="T35" fmla="*/ 3 h 4"/>
                <a:gd name="T36" fmla="*/ 1 w 1"/>
                <a:gd name="T37" fmla="*/ 4 h 4"/>
                <a:gd name="T38" fmla="*/ 1 w 1"/>
                <a:gd name="T39" fmla="*/ 4 h 4"/>
                <a:gd name="T40" fmla="*/ 1 w 1"/>
                <a:gd name="T4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" h="4">
                  <a:moveTo>
                    <a:pt x="1" y="3"/>
                  </a:moveTo>
                  <a:lnTo>
                    <a:pt x="0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1" y="3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94" name="Freeform 198"/>
            <p:cNvSpPr>
              <a:spLocks/>
            </p:cNvSpPr>
            <p:nvPr/>
          </p:nvSpPr>
          <p:spPr bwMode="auto">
            <a:xfrm>
              <a:off x="4574" y="2821"/>
              <a:ext cx="18" cy="24"/>
            </a:xfrm>
            <a:custGeom>
              <a:avLst/>
              <a:gdLst>
                <a:gd name="T0" fmla="*/ 0 w 3"/>
                <a:gd name="T1" fmla="*/ 1 h 4"/>
                <a:gd name="T2" fmla="*/ 0 w 3"/>
                <a:gd name="T3" fmla="*/ 1 h 4"/>
                <a:gd name="T4" fmla="*/ 1 w 3"/>
                <a:gd name="T5" fmla="*/ 1 h 4"/>
                <a:gd name="T6" fmla="*/ 1 w 3"/>
                <a:gd name="T7" fmla="*/ 1 h 4"/>
                <a:gd name="T8" fmla="*/ 1 w 3"/>
                <a:gd name="T9" fmla="*/ 2 h 4"/>
                <a:gd name="T10" fmla="*/ 2 w 3"/>
                <a:gd name="T11" fmla="*/ 2 h 4"/>
                <a:gd name="T12" fmla="*/ 2 w 3"/>
                <a:gd name="T13" fmla="*/ 3 h 4"/>
                <a:gd name="T14" fmla="*/ 2 w 3"/>
                <a:gd name="T15" fmla="*/ 3 h 4"/>
                <a:gd name="T16" fmla="*/ 3 w 3"/>
                <a:gd name="T17" fmla="*/ 3 h 4"/>
                <a:gd name="T18" fmla="*/ 3 w 3"/>
                <a:gd name="T19" fmla="*/ 3 h 4"/>
                <a:gd name="T20" fmla="*/ 3 w 3"/>
                <a:gd name="T21" fmla="*/ 4 h 4"/>
                <a:gd name="T22" fmla="*/ 2 w 3"/>
                <a:gd name="T23" fmla="*/ 4 h 4"/>
                <a:gd name="T24" fmla="*/ 2 w 3"/>
                <a:gd name="T25" fmla="*/ 3 h 4"/>
                <a:gd name="T26" fmla="*/ 2 w 3"/>
                <a:gd name="T27" fmla="*/ 3 h 4"/>
                <a:gd name="T28" fmla="*/ 1 w 3"/>
                <a:gd name="T29" fmla="*/ 3 h 4"/>
                <a:gd name="T30" fmla="*/ 1 w 3"/>
                <a:gd name="T31" fmla="*/ 2 h 4"/>
                <a:gd name="T32" fmla="*/ 1 w 3"/>
                <a:gd name="T33" fmla="*/ 2 h 4"/>
                <a:gd name="T34" fmla="*/ 0 w 3"/>
                <a:gd name="T35" fmla="*/ 1 h 4"/>
                <a:gd name="T36" fmla="*/ 0 w 3"/>
                <a:gd name="T37" fmla="*/ 1 h 4"/>
                <a:gd name="T38" fmla="*/ 0 w 3"/>
                <a:gd name="T39" fmla="*/ 0 h 4"/>
                <a:gd name="T40" fmla="*/ 0 w 3"/>
                <a:gd name="T4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" h="4">
                  <a:moveTo>
                    <a:pt x="0" y="1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2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9895" name="Freeform 199"/>
            <p:cNvSpPr>
              <a:spLocks/>
            </p:cNvSpPr>
            <p:nvPr/>
          </p:nvSpPr>
          <p:spPr bwMode="auto">
            <a:xfrm>
              <a:off x="4574" y="2821"/>
              <a:ext cx="18" cy="6"/>
            </a:xfrm>
            <a:custGeom>
              <a:avLst/>
              <a:gdLst>
                <a:gd name="T0" fmla="*/ 3 w 3"/>
                <a:gd name="T1" fmla="*/ 0 h 1"/>
                <a:gd name="T2" fmla="*/ 3 w 3"/>
                <a:gd name="T3" fmla="*/ 0 h 1"/>
                <a:gd name="T4" fmla="*/ 3 w 3"/>
                <a:gd name="T5" fmla="*/ 1 h 1"/>
                <a:gd name="T6" fmla="*/ 3 w 3"/>
                <a:gd name="T7" fmla="*/ 1 h 1"/>
                <a:gd name="T8" fmla="*/ 2 w 3"/>
                <a:gd name="T9" fmla="*/ 1 h 1"/>
                <a:gd name="T10" fmla="*/ 2 w 3"/>
                <a:gd name="T11" fmla="*/ 1 h 1"/>
                <a:gd name="T12" fmla="*/ 1 w 3"/>
                <a:gd name="T13" fmla="*/ 1 h 1"/>
                <a:gd name="T14" fmla="*/ 1 w 3"/>
                <a:gd name="T15" fmla="*/ 1 h 1"/>
                <a:gd name="T16" fmla="*/ 1 w 3"/>
                <a:gd name="T17" fmla="*/ 1 h 1"/>
                <a:gd name="T18" fmla="*/ 0 w 3"/>
                <a:gd name="T19" fmla="*/ 1 h 1"/>
                <a:gd name="T20" fmla="*/ 0 w 3"/>
                <a:gd name="T21" fmla="*/ 0 h 1"/>
                <a:gd name="T22" fmla="*/ 1 w 3"/>
                <a:gd name="T23" fmla="*/ 1 h 1"/>
                <a:gd name="T24" fmla="*/ 1 w 3"/>
                <a:gd name="T25" fmla="*/ 0 h 1"/>
                <a:gd name="T26" fmla="*/ 1 w 3"/>
                <a:gd name="T27" fmla="*/ 0 h 1"/>
                <a:gd name="T28" fmla="*/ 2 w 3"/>
                <a:gd name="T29" fmla="*/ 0 h 1"/>
                <a:gd name="T30" fmla="*/ 2 w 3"/>
                <a:gd name="T31" fmla="*/ 0 h 1"/>
                <a:gd name="T32" fmla="*/ 2 w 3"/>
                <a:gd name="T33" fmla="*/ 0 h 1"/>
                <a:gd name="T34" fmla="*/ 3 w 3"/>
                <a:gd name="T35" fmla="*/ 0 h 1"/>
                <a:gd name="T36" fmla="*/ 3 w 3"/>
                <a:gd name="T37" fmla="*/ 0 h 1"/>
                <a:gd name="T38" fmla="*/ 3 w 3"/>
                <a:gd name="T39" fmla="*/ 0 h 1"/>
                <a:gd name="T40" fmla="*/ 3 w 3"/>
                <a:gd name="T4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" h="1">
                  <a:moveTo>
                    <a:pt x="3" y="0"/>
                  </a:moveTo>
                  <a:lnTo>
                    <a:pt x="3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29896" name="Line 200"/>
          <p:cNvSpPr>
            <a:spLocks noChangeShapeType="1"/>
          </p:cNvSpPr>
          <p:nvPr/>
        </p:nvSpPr>
        <p:spPr bwMode="auto">
          <a:xfrm flipV="1">
            <a:off x="4852988" y="2409825"/>
            <a:ext cx="0" cy="1085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9897" name="Line 201"/>
          <p:cNvSpPr>
            <a:spLocks noChangeShapeType="1"/>
          </p:cNvSpPr>
          <p:nvPr/>
        </p:nvSpPr>
        <p:spPr bwMode="auto">
          <a:xfrm>
            <a:off x="4852988" y="2409825"/>
            <a:ext cx="1089025" cy="1089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9898" name="Line 202"/>
          <p:cNvSpPr>
            <a:spLocks noChangeShapeType="1"/>
          </p:cNvSpPr>
          <p:nvPr/>
        </p:nvSpPr>
        <p:spPr bwMode="auto">
          <a:xfrm flipH="1">
            <a:off x="4852988" y="3498850"/>
            <a:ext cx="1089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9902" name="Text Box 206"/>
          <p:cNvSpPr txBox="1">
            <a:spLocks noChangeArrowheads="1"/>
          </p:cNvSpPr>
          <p:nvPr/>
        </p:nvSpPr>
        <p:spPr bwMode="auto">
          <a:xfrm>
            <a:off x="333375" y="1427163"/>
            <a:ext cx="8824913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000FF"/>
                </a:solidFill>
                <a:latin typeface="Comic Sans MS" pitchFamily="66" charset="0"/>
              </a:rPr>
              <a:t>1.</a:t>
            </a:r>
            <a:r>
              <a:rPr lang="en-GB" altLang="en-US">
                <a:latin typeface="Comic Sans MS" pitchFamily="66" charset="0"/>
              </a:rPr>
              <a:t> Draw shape.                                                                                                                     </a:t>
            </a:r>
            <a:r>
              <a:rPr lang="en-GB" altLang="en-US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altLang="en-US">
                <a:latin typeface="Comic Sans MS" pitchFamily="66" charset="0"/>
              </a:rPr>
              <a:t>. Hold pencil point firmly on centre of rotation and turn paper through required angle.</a:t>
            </a:r>
            <a:endParaRPr lang="en-US" altLang="en-US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452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52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80"/>
                                        <p:tgtEl>
                                          <p:spTgt spid="2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9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9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9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2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1000"/>
                                        <p:tgtEl>
                                          <p:spTgt spid="2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858" grpId="0" animBg="1"/>
      <p:bldP spid="29896" grpId="0" animBg="1"/>
      <p:bldP spid="29897" grpId="0" animBg="1"/>
      <p:bldP spid="29898" grpId="0" animBg="1"/>
      <p:bldP spid="299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960688" y="204788"/>
            <a:ext cx="2641600" cy="64135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600">
                <a:solidFill>
                  <a:schemeClr val="bg1"/>
                </a:solidFill>
                <a:latin typeface="Comic Sans MS" pitchFamily="66" charset="0"/>
              </a:rPr>
              <a:t>Rotations</a:t>
            </a:r>
            <a:endParaRPr lang="en-US" altLang="en-US" sz="3600">
              <a:solidFill>
                <a:schemeClr val="bg1"/>
              </a:solidFill>
              <a:latin typeface="Comic Sans MS" pitchFamily="66" charset="0"/>
            </a:endParaRPr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2092325" y="2047875"/>
            <a:ext cx="5092700" cy="3619500"/>
            <a:chOff x="1174" y="1639"/>
            <a:chExt cx="3208" cy="2280"/>
          </a:xfrm>
        </p:grpSpPr>
        <p:sp>
          <p:nvSpPr>
            <p:cNvPr id="30725" name="Text Box 5"/>
            <p:cNvSpPr txBox="1">
              <a:spLocks noChangeArrowheads="1"/>
            </p:cNvSpPr>
            <p:nvPr/>
          </p:nvSpPr>
          <p:spPr bwMode="auto">
            <a:xfrm rot="10800000" flipV="1">
              <a:off x="4094" y="2670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66" charset="0"/>
                </a:rPr>
                <a:t>x</a:t>
              </a:r>
              <a:endParaRPr lang="en-US" altLang="en-US" sz="2000">
                <a:latin typeface="Comic Sans MS" pitchFamily="66" charset="0"/>
              </a:endParaRPr>
            </a:p>
          </p:txBody>
        </p:sp>
        <p:sp>
          <p:nvSpPr>
            <p:cNvPr id="30726" name="Text Box 6"/>
            <p:cNvSpPr txBox="1">
              <a:spLocks noChangeArrowheads="1"/>
            </p:cNvSpPr>
            <p:nvPr/>
          </p:nvSpPr>
          <p:spPr bwMode="auto">
            <a:xfrm>
              <a:off x="2493" y="2779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0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0727" name="Rectangle 7"/>
            <p:cNvSpPr>
              <a:spLocks noChangeArrowheads="1"/>
            </p:cNvSpPr>
            <p:nvPr/>
          </p:nvSpPr>
          <p:spPr bwMode="auto">
            <a:xfrm>
              <a:off x="1318" y="163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28" name="Rectangle 8"/>
            <p:cNvSpPr>
              <a:spLocks noChangeArrowheads="1"/>
            </p:cNvSpPr>
            <p:nvPr/>
          </p:nvSpPr>
          <p:spPr bwMode="auto">
            <a:xfrm>
              <a:off x="1546" y="163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>
              <a:off x="1774" y="163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>
              <a:off x="1318" y="186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>
              <a:off x="1546" y="186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>
              <a:off x="1774" y="186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33" name="Rectangle 13"/>
            <p:cNvSpPr>
              <a:spLocks noChangeArrowheads="1"/>
            </p:cNvSpPr>
            <p:nvPr/>
          </p:nvSpPr>
          <p:spPr bwMode="auto">
            <a:xfrm>
              <a:off x="1318" y="209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1546" y="209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35" name="Rectangle 15"/>
            <p:cNvSpPr>
              <a:spLocks noChangeArrowheads="1"/>
            </p:cNvSpPr>
            <p:nvPr/>
          </p:nvSpPr>
          <p:spPr bwMode="auto">
            <a:xfrm>
              <a:off x="1774" y="209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36" name="Rectangle 16"/>
            <p:cNvSpPr>
              <a:spLocks noChangeArrowheads="1"/>
            </p:cNvSpPr>
            <p:nvPr/>
          </p:nvSpPr>
          <p:spPr bwMode="auto">
            <a:xfrm>
              <a:off x="1318" y="232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37" name="Rectangle 17"/>
            <p:cNvSpPr>
              <a:spLocks noChangeArrowheads="1"/>
            </p:cNvSpPr>
            <p:nvPr/>
          </p:nvSpPr>
          <p:spPr bwMode="auto">
            <a:xfrm>
              <a:off x="1546" y="232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38" name="Rectangle 18"/>
            <p:cNvSpPr>
              <a:spLocks noChangeArrowheads="1"/>
            </p:cNvSpPr>
            <p:nvPr/>
          </p:nvSpPr>
          <p:spPr bwMode="auto">
            <a:xfrm>
              <a:off x="1774" y="232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39" name="Rectangle 19"/>
            <p:cNvSpPr>
              <a:spLocks noChangeArrowheads="1"/>
            </p:cNvSpPr>
            <p:nvPr/>
          </p:nvSpPr>
          <p:spPr bwMode="auto">
            <a:xfrm>
              <a:off x="1318" y="255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40" name="Rectangle 20"/>
            <p:cNvSpPr>
              <a:spLocks noChangeArrowheads="1"/>
            </p:cNvSpPr>
            <p:nvPr/>
          </p:nvSpPr>
          <p:spPr bwMode="auto">
            <a:xfrm>
              <a:off x="1546" y="255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41" name="Rectangle 21"/>
            <p:cNvSpPr>
              <a:spLocks noChangeArrowheads="1"/>
            </p:cNvSpPr>
            <p:nvPr/>
          </p:nvSpPr>
          <p:spPr bwMode="auto">
            <a:xfrm>
              <a:off x="1774" y="255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42" name="Rectangle 22"/>
            <p:cNvSpPr>
              <a:spLocks noChangeArrowheads="1"/>
            </p:cNvSpPr>
            <p:nvPr/>
          </p:nvSpPr>
          <p:spPr bwMode="auto">
            <a:xfrm>
              <a:off x="2002" y="163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43" name="Rectangle 23"/>
            <p:cNvSpPr>
              <a:spLocks noChangeArrowheads="1"/>
            </p:cNvSpPr>
            <p:nvPr/>
          </p:nvSpPr>
          <p:spPr bwMode="auto">
            <a:xfrm>
              <a:off x="2230" y="1639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44" name="Rectangle 24"/>
            <p:cNvSpPr>
              <a:spLocks noChangeArrowheads="1"/>
            </p:cNvSpPr>
            <p:nvPr/>
          </p:nvSpPr>
          <p:spPr bwMode="auto">
            <a:xfrm>
              <a:off x="2457" y="163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45" name="Rectangle 25"/>
            <p:cNvSpPr>
              <a:spLocks noChangeArrowheads="1"/>
            </p:cNvSpPr>
            <p:nvPr/>
          </p:nvSpPr>
          <p:spPr bwMode="auto">
            <a:xfrm>
              <a:off x="2685" y="163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46" name="Rectangle 26"/>
            <p:cNvSpPr>
              <a:spLocks noChangeArrowheads="1"/>
            </p:cNvSpPr>
            <p:nvPr/>
          </p:nvSpPr>
          <p:spPr bwMode="auto">
            <a:xfrm>
              <a:off x="2913" y="163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47" name="Rectangle 27"/>
            <p:cNvSpPr>
              <a:spLocks noChangeArrowheads="1"/>
            </p:cNvSpPr>
            <p:nvPr/>
          </p:nvSpPr>
          <p:spPr bwMode="auto">
            <a:xfrm>
              <a:off x="2002" y="186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48" name="Rectangle 28"/>
            <p:cNvSpPr>
              <a:spLocks noChangeArrowheads="1"/>
            </p:cNvSpPr>
            <p:nvPr/>
          </p:nvSpPr>
          <p:spPr bwMode="auto">
            <a:xfrm>
              <a:off x="2230" y="1867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49" name="Rectangle 29"/>
            <p:cNvSpPr>
              <a:spLocks noChangeArrowheads="1"/>
            </p:cNvSpPr>
            <p:nvPr/>
          </p:nvSpPr>
          <p:spPr bwMode="auto">
            <a:xfrm>
              <a:off x="2457" y="186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50" name="Rectangle 30"/>
            <p:cNvSpPr>
              <a:spLocks noChangeArrowheads="1"/>
            </p:cNvSpPr>
            <p:nvPr/>
          </p:nvSpPr>
          <p:spPr bwMode="auto">
            <a:xfrm>
              <a:off x="2685" y="186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51" name="Rectangle 31"/>
            <p:cNvSpPr>
              <a:spLocks noChangeArrowheads="1"/>
            </p:cNvSpPr>
            <p:nvPr/>
          </p:nvSpPr>
          <p:spPr bwMode="auto">
            <a:xfrm>
              <a:off x="2913" y="186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52" name="Rectangle 32"/>
            <p:cNvSpPr>
              <a:spLocks noChangeArrowheads="1"/>
            </p:cNvSpPr>
            <p:nvPr/>
          </p:nvSpPr>
          <p:spPr bwMode="auto">
            <a:xfrm>
              <a:off x="2002" y="209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53" name="Rectangle 33"/>
            <p:cNvSpPr>
              <a:spLocks noChangeArrowheads="1"/>
            </p:cNvSpPr>
            <p:nvPr/>
          </p:nvSpPr>
          <p:spPr bwMode="auto">
            <a:xfrm>
              <a:off x="2230" y="2095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54" name="Rectangle 34"/>
            <p:cNvSpPr>
              <a:spLocks noChangeArrowheads="1"/>
            </p:cNvSpPr>
            <p:nvPr/>
          </p:nvSpPr>
          <p:spPr bwMode="auto">
            <a:xfrm>
              <a:off x="2457" y="209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55" name="Rectangle 35"/>
            <p:cNvSpPr>
              <a:spLocks noChangeArrowheads="1"/>
            </p:cNvSpPr>
            <p:nvPr/>
          </p:nvSpPr>
          <p:spPr bwMode="auto">
            <a:xfrm>
              <a:off x="2685" y="209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56" name="Rectangle 36"/>
            <p:cNvSpPr>
              <a:spLocks noChangeArrowheads="1"/>
            </p:cNvSpPr>
            <p:nvPr/>
          </p:nvSpPr>
          <p:spPr bwMode="auto">
            <a:xfrm>
              <a:off x="2913" y="209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57" name="Rectangle 37"/>
            <p:cNvSpPr>
              <a:spLocks noChangeArrowheads="1"/>
            </p:cNvSpPr>
            <p:nvPr/>
          </p:nvSpPr>
          <p:spPr bwMode="auto">
            <a:xfrm>
              <a:off x="2002" y="232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58" name="Rectangle 38"/>
            <p:cNvSpPr>
              <a:spLocks noChangeArrowheads="1"/>
            </p:cNvSpPr>
            <p:nvPr/>
          </p:nvSpPr>
          <p:spPr bwMode="auto">
            <a:xfrm>
              <a:off x="2230" y="2323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59" name="Rectangle 39"/>
            <p:cNvSpPr>
              <a:spLocks noChangeArrowheads="1"/>
            </p:cNvSpPr>
            <p:nvPr/>
          </p:nvSpPr>
          <p:spPr bwMode="auto">
            <a:xfrm>
              <a:off x="2457" y="232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60" name="Rectangle 40"/>
            <p:cNvSpPr>
              <a:spLocks noChangeArrowheads="1"/>
            </p:cNvSpPr>
            <p:nvPr/>
          </p:nvSpPr>
          <p:spPr bwMode="auto">
            <a:xfrm>
              <a:off x="2685" y="232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61" name="Rectangle 41"/>
            <p:cNvSpPr>
              <a:spLocks noChangeArrowheads="1"/>
            </p:cNvSpPr>
            <p:nvPr/>
          </p:nvSpPr>
          <p:spPr bwMode="auto">
            <a:xfrm>
              <a:off x="2913" y="232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62" name="Rectangle 42"/>
            <p:cNvSpPr>
              <a:spLocks noChangeArrowheads="1"/>
            </p:cNvSpPr>
            <p:nvPr/>
          </p:nvSpPr>
          <p:spPr bwMode="auto">
            <a:xfrm>
              <a:off x="2002" y="255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63" name="Rectangle 43"/>
            <p:cNvSpPr>
              <a:spLocks noChangeArrowheads="1"/>
            </p:cNvSpPr>
            <p:nvPr/>
          </p:nvSpPr>
          <p:spPr bwMode="auto">
            <a:xfrm>
              <a:off x="2230" y="2551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64" name="Rectangle 44"/>
            <p:cNvSpPr>
              <a:spLocks noChangeArrowheads="1"/>
            </p:cNvSpPr>
            <p:nvPr/>
          </p:nvSpPr>
          <p:spPr bwMode="auto">
            <a:xfrm>
              <a:off x="2457" y="255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65" name="Rectangle 45"/>
            <p:cNvSpPr>
              <a:spLocks noChangeArrowheads="1"/>
            </p:cNvSpPr>
            <p:nvPr/>
          </p:nvSpPr>
          <p:spPr bwMode="auto">
            <a:xfrm>
              <a:off x="2685" y="255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66" name="Rectangle 46"/>
            <p:cNvSpPr>
              <a:spLocks noChangeArrowheads="1"/>
            </p:cNvSpPr>
            <p:nvPr/>
          </p:nvSpPr>
          <p:spPr bwMode="auto">
            <a:xfrm>
              <a:off x="2913" y="255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67" name="Rectangle 47"/>
            <p:cNvSpPr>
              <a:spLocks noChangeArrowheads="1"/>
            </p:cNvSpPr>
            <p:nvPr/>
          </p:nvSpPr>
          <p:spPr bwMode="auto">
            <a:xfrm>
              <a:off x="1318" y="277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68" name="Rectangle 48"/>
            <p:cNvSpPr>
              <a:spLocks noChangeArrowheads="1"/>
            </p:cNvSpPr>
            <p:nvPr/>
          </p:nvSpPr>
          <p:spPr bwMode="auto">
            <a:xfrm>
              <a:off x="1546" y="277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69" name="Rectangle 49"/>
            <p:cNvSpPr>
              <a:spLocks noChangeArrowheads="1"/>
            </p:cNvSpPr>
            <p:nvPr/>
          </p:nvSpPr>
          <p:spPr bwMode="auto">
            <a:xfrm>
              <a:off x="1774" y="277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70" name="Rectangle 50"/>
            <p:cNvSpPr>
              <a:spLocks noChangeArrowheads="1"/>
            </p:cNvSpPr>
            <p:nvPr/>
          </p:nvSpPr>
          <p:spPr bwMode="auto">
            <a:xfrm>
              <a:off x="1318" y="300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71" name="Rectangle 51"/>
            <p:cNvSpPr>
              <a:spLocks noChangeArrowheads="1"/>
            </p:cNvSpPr>
            <p:nvPr/>
          </p:nvSpPr>
          <p:spPr bwMode="auto">
            <a:xfrm>
              <a:off x="1546" y="300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72" name="Rectangle 52"/>
            <p:cNvSpPr>
              <a:spLocks noChangeArrowheads="1"/>
            </p:cNvSpPr>
            <p:nvPr/>
          </p:nvSpPr>
          <p:spPr bwMode="auto">
            <a:xfrm>
              <a:off x="1774" y="300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73" name="Rectangle 53"/>
            <p:cNvSpPr>
              <a:spLocks noChangeArrowheads="1"/>
            </p:cNvSpPr>
            <p:nvPr/>
          </p:nvSpPr>
          <p:spPr bwMode="auto">
            <a:xfrm>
              <a:off x="1318" y="323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74" name="Rectangle 54"/>
            <p:cNvSpPr>
              <a:spLocks noChangeArrowheads="1"/>
            </p:cNvSpPr>
            <p:nvPr/>
          </p:nvSpPr>
          <p:spPr bwMode="auto">
            <a:xfrm>
              <a:off x="1546" y="323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75" name="Rectangle 55"/>
            <p:cNvSpPr>
              <a:spLocks noChangeArrowheads="1"/>
            </p:cNvSpPr>
            <p:nvPr/>
          </p:nvSpPr>
          <p:spPr bwMode="auto">
            <a:xfrm>
              <a:off x="1774" y="323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76" name="Rectangle 56"/>
            <p:cNvSpPr>
              <a:spLocks noChangeArrowheads="1"/>
            </p:cNvSpPr>
            <p:nvPr/>
          </p:nvSpPr>
          <p:spPr bwMode="auto">
            <a:xfrm>
              <a:off x="1318" y="346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77" name="Rectangle 57"/>
            <p:cNvSpPr>
              <a:spLocks noChangeArrowheads="1"/>
            </p:cNvSpPr>
            <p:nvPr/>
          </p:nvSpPr>
          <p:spPr bwMode="auto">
            <a:xfrm>
              <a:off x="1546" y="346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78" name="Rectangle 58"/>
            <p:cNvSpPr>
              <a:spLocks noChangeArrowheads="1"/>
            </p:cNvSpPr>
            <p:nvPr/>
          </p:nvSpPr>
          <p:spPr bwMode="auto">
            <a:xfrm>
              <a:off x="1774" y="346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79" name="Rectangle 59"/>
            <p:cNvSpPr>
              <a:spLocks noChangeArrowheads="1"/>
            </p:cNvSpPr>
            <p:nvPr/>
          </p:nvSpPr>
          <p:spPr bwMode="auto">
            <a:xfrm>
              <a:off x="1318" y="369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80" name="Rectangle 60"/>
            <p:cNvSpPr>
              <a:spLocks noChangeArrowheads="1"/>
            </p:cNvSpPr>
            <p:nvPr/>
          </p:nvSpPr>
          <p:spPr bwMode="auto">
            <a:xfrm>
              <a:off x="1546" y="369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81" name="Rectangle 61"/>
            <p:cNvSpPr>
              <a:spLocks noChangeArrowheads="1"/>
            </p:cNvSpPr>
            <p:nvPr/>
          </p:nvSpPr>
          <p:spPr bwMode="auto">
            <a:xfrm>
              <a:off x="1774" y="369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82" name="Rectangle 62"/>
            <p:cNvSpPr>
              <a:spLocks noChangeArrowheads="1"/>
            </p:cNvSpPr>
            <p:nvPr/>
          </p:nvSpPr>
          <p:spPr bwMode="auto">
            <a:xfrm>
              <a:off x="2002" y="277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83" name="Rectangle 63"/>
            <p:cNvSpPr>
              <a:spLocks noChangeArrowheads="1"/>
            </p:cNvSpPr>
            <p:nvPr/>
          </p:nvSpPr>
          <p:spPr bwMode="auto">
            <a:xfrm>
              <a:off x="2230" y="2779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84" name="Rectangle 64"/>
            <p:cNvSpPr>
              <a:spLocks noChangeArrowheads="1"/>
            </p:cNvSpPr>
            <p:nvPr/>
          </p:nvSpPr>
          <p:spPr bwMode="auto">
            <a:xfrm>
              <a:off x="2457" y="277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85" name="Rectangle 65"/>
            <p:cNvSpPr>
              <a:spLocks noChangeArrowheads="1"/>
            </p:cNvSpPr>
            <p:nvPr/>
          </p:nvSpPr>
          <p:spPr bwMode="auto">
            <a:xfrm>
              <a:off x="2685" y="277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86" name="Rectangle 66"/>
            <p:cNvSpPr>
              <a:spLocks noChangeArrowheads="1"/>
            </p:cNvSpPr>
            <p:nvPr/>
          </p:nvSpPr>
          <p:spPr bwMode="auto">
            <a:xfrm>
              <a:off x="2913" y="277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87" name="Rectangle 67"/>
            <p:cNvSpPr>
              <a:spLocks noChangeArrowheads="1"/>
            </p:cNvSpPr>
            <p:nvPr/>
          </p:nvSpPr>
          <p:spPr bwMode="auto">
            <a:xfrm>
              <a:off x="2002" y="300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88" name="Rectangle 68"/>
            <p:cNvSpPr>
              <a:spLocks noChangeArrowheads="1"/>
            </p:cNvSpPr>
            <p:nvPr/>
          </p:nvSpPr>
          <p:spPr bwMode="auto">
            <a:xfrm>
              <a:off x="2230" y="3007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89" name="Rectangle 69"/>
            <p:cNvSpPr>
              <a:spLocks noChangeArrowheads="1"/>
            </p:cNvSpPr>
            <p:nvPr/>
          </p:nvSpPr>
          <p:spPr bwMode="auto">
            <a:xfrm>
              <a:off x="2457" y="300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90" name="Rectangle 70"/>
            <p:cNvSpPr>
              <a:spLocks noChangeArrowheads="1"/>
            </p:cNvSpPr>
            <p:nvPr/>
          </p:nvSpPr>
          <p:spPr bwMode="auto">
            <a:xfrm>
              <a:off x="2685" y="300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91" name="Rectangle 71"/>
            <p:cNvSpPr>
              <a:spLocks noChangeArrowheads="1"/>
            </p:cNvSpPr>
            <p:nvPr/>
          </p:nvSpPr>
          <p:spPr bwMode="auto">
            <a:xfrm>
              <a:off x="2913" y="300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92" name="Rectangle 72"/>
            <p:cNvSpPr>
              <a:spLocks noChangeArrowheads="1"/>
            </p:cNvSpPr>
            <p:nvPr/>
          </p:nvSpPr>
          <p:spPr bwMode="auto">
            <a:xfrm>
              <a:off x="2002" y="323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93" name="Rectangle 73"/>
            <p:cNvSpPr>
              <a:spLocks noChangeArrowheads="1"/>
            </p:cNvSpPr>
            <p:nvPr/>
          </p:nvSpPr>
          <p:spPr bwMode="auto">
            <a:xfrm>
              <a:off x="2230" y="3235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94" name="Rectangle 74"/>
            <p:cNvSpPr>
              <a:spLocks noChangeArrowheads="1"/>
            </p:cNvSpPr>
            <p:nvPr/>
          </p:nvSpPr>
          <p:spPr bwMode="auto">
            <a:xfrm>
              <a:off x="2457" y="323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95" name="Rectangle 75"/>
            <p:cNvSpPr>
              <a:spLocks noChangeArrowheads="1"/>
            </p:cNvSpPr>
            <p:nvPr/>
          </p:nvSpPr>
          <p:spPr bwMode="auto">
            <a:xfrm>
              <a:off x="2685" y="323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96" name="Rectangle 76"/>
            <p:cNvSpPr>
              <a:spLocks noChangeArrowheads="1"/>
            </p:cNvSpPr>
            <p:nvPr/>
          </p:nvSpPr>
          <p:spPr bwMode="auto">
            <a:xfrm>
              <a:off x="2913" y="323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97" name="Rectangle 77"/>
            <p:cNvSpPr>
              <a:spLocks noChangeArrowheads="1"/>
            </p:cNvSpPr>
            <p:nvPr/>
          </p:nvSpPr>
          <p:spPr bwMode="auto">
            <a:xfrm>
              <a:off x="2002" y="346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98" name="Rectangle 78"/>
            <p:cNvSpPr>
              <a:spLocks noChangeArrowheads="1"/>
            </p:cNvSpPr>
            <p:nvPr/>
          </p:nvSpPr>
          <p:spPr bwMode="auto">
            <a:xfrm>
              <a:off x="2230" y="3463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799" name="Rectangle 79"/>
            <p:cNvSpPr>
              <a:spLocks noChangeArrowheads="1"/>
            </p:cNvSpPr>
            <p:nvPr/>
          </p:nvSpPr>
          <p:spPr bwMode="auto">
            <a:xfrm>
              <a:off x="2457" y="346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00" name="Rectangle 80"/>
            <p:cNvSpPr>
              <a:spLocks noChangeArrowheads="1"/>
            </p:cNvSpPr>
            <p:nvPr/>
          </p:nvSpPr>
          <p:spPr bwMode="auto">
            <a:xfrm>
              <a:off x="2685" y="346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01" name="Rectangle 81"/>
            <p:cNvSpPr>
              <a:spLocks noChangeArrowheads="1"/>
            </p:cNvSpPr>
            <p:nvPr/>
          </p:nvSpPr>
          <p:spPr bwMode="auto">
            <a:xfrm>
              <a:off x="2913" y="346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02" name="Rectangle 82"/>
            <p:cNvSpPr>
              <a:spLocks noChangeArrowheads="1"/>
            </p:cNvSpPr>
            <p:nvPr/>
          </p:nvSpPr>
          <p:spPr bwMode="auto">
            <a:xfrm>
              <a:off x="2002" y="369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03" name="Rectangle 83"/>
            <p:cNvSpPr>
              <a:spLocks noChangeArrowheads="1"/>
            </p:cNvSpPr>
            <p:nvPr/>
          </p:nvSpPr>
          <p:spPr bwMode="auto">
            <a:xfrm>
              <a:off x="2230" y="3691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04" name="Rectangle 84"/>
            <p:cNvSpPr>
              <a:spLocks noChangeArrowheads="1"/>
            </p:cNvSpPr>
            <p:nvPr/>
          </p:nvSpPr>
          <p:spPr bwMode="auto">
            <a:xfrm>
              <a:off x="2457" y="369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05" name="Rectangle 85"/>
            <p:cNvSpPr>
              <a:spLocks noChangeArrowheads="1"/>
            </p:cNvSpPr>
            <p:nvPr/>
          </p:nvSpPr>
          <p:spPr bwMode="auto">
            <a:xfrm>
              <a:off x="2685" y="369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06" name="Rectangle 86"/>
            <p:cNvSpPr>
              <a:spLocks noChangeArrowheads="1"/>
            </p:cNvSpPr>
            <p:nvPr/>
          </p:nvSpPr>
          <p:spPr bwMode="auto">
            <a:xfrm>
              <a:off x="2913" y="369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07" name="Rectangle 87"/>
            <p:cNvSpPr>
              <a:spLocks noChangeArrowheads="1"/>
            </p:cNvSpPr>
            <p:nvPr/>
          </p:nvSpPr>
          <p:spPr bwMode="auto">
            <a:xfrm>
              <a:off x="3141" y="163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08" name="Rectangle 88"/>
            <p:cNvSpPr>
              <a:spLocks noChangeArrowheads="1"/>
            </p:cNvSpPr>
            <p:nvPr/>
          </p:nvSpPr>
          <p:spPr bwMode="auto">
            <a:xfrm>
              <a:off x="3369" y="163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09" name="Rectangle 89"/>
            <p:cNvSpPr>
              <a:spLocks noChangeArrowheads="1"/>
            </p:cNvSpPr>
            <p:nvPr/>
          </p:nvSpPr>
          <p:spPr bwMode="auto">
            <a:xfrm>
              <a:off x="3141" y="186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10" name="Rectangle 90"/>
            <p:cNvSpPr>
              <a:spLocks noChangeArrowheads="1"/>
            </p:cNvSpPr>
            <p:nvPr/>
          </p:nvSpPr>
          <p:spPr bwMode="auto">
            <a:xfrm>
              <a:off x="3369" y="186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11" name="Rectangle 91"/>
            <p:cNvSpPr>
              <a:spLocks noChangeArrowheads="1"/>
            </p:cNvSpPr>
            <p:nvPr/>
          </p:nvSpPr>
          <p:spPr bwMode="auto">
            <a:xfrm>
              <a:off x="3141" y="209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12" name="Rectangle 92"/>
            <p:cNvSpPr>
              <a:spLocks noChangeArrowheads="1"/>
            </p:cNvSpPr>
            <p:nvPr/>
          </p:nvSpPr>
          <p:spPr bwMode="auto">
            <a:xfrm>
              <a:off x="3369" y="209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13" name="Rectangle 93"/>
            <p:cNvSpPr>
              <a:spLocks noChangeArrowheads="1"/>
            </p:cNvSpPr>
            <p:nvPr/>
          </p:nvSpPr>
          <p:spPr bwMode="auto">
            <a:xfrm>
              <a:off x="3141" y="232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14" name="Rectangle 94"/>
            <p:cNvSpPr>
              <a:spLocks noChangeArrowheads="1"/>
            </p:cNvSpPr>
            <p:nvPr/>
          </p:nvSpPr>
          <p:spPr bwMode="auto">
            <a:xfrm>
              <a:off x="3369" y="232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15" name="Rectangle 95"/>
            <p:cNvSpPr>
              <a:spLocks noChangeArrowheads="1"/>
            </p:cNvSpPr>
            <p:nvPr/>
          </p:nvSpPr>
          <p:spPr bwMode="auto">
            <a:xfrm>
              <a:off x="3141" y="255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16" name="Rectangle 96"/>
            <p:cNvSpPr>
              <a:spLocks noChangeArrowheads="1"/>
            </p:cNvSpPr>
            <p:nvPr/>
          </p:nvSpPr>
          <p:spPr bwMode="auto">
            <a:xfrm>
              <a:off x="3369" y="255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17" name="Rectangle 97"/>
            <p:cNvSpPr>
              <a:spLocks noChangeArrowheads="1"/>
            </p:cNvSpPr>
            <p:nvPr/>
          </p:nvSpPr>
          <p:spPr bwMode="auto">
            <a:xfrm>
              <a:off x="3597" y="163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18" name="Rectangle 98"/>
            <p:cNvSpPr>
              <a:spLocks noChangeArrowheads="1"/>
            </p:cNvSpPr>
            <p:nvPr/>
          </p:nvSpPr>
          <p:spPr bwMode="auto">
            <a:xfrm>
              <a:off x="3825" y="1639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19" name="Rectangle 99"/>
            <p:cNvSpPr>
              <a:spLocks noChangeArrowheads="1"/>
            </p:cNvSpPr>
            <p:nvPr/>
          </p:nvSpPr>
          <p:spPr bwMode="auto">
            <a:xfrm>
              <a:off x="3597" y="186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20" name="Rectangle 100"/>
            <p:cNvSpPr>
              <a:spLocks noChangeArrowheads="1"/>
            </p:cNvSpPr>
            <p:nvPr/>
          </p:nvSpPr>
          <p:spPr bwMode="auto">
            <a:xfrm>
              <a:off x="3825" y="1867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21" name="Rectangle 101"/>
            <p:cNvSpPr>
              <a:spLocks noChangeArrowheads="1"/>
            </p:cNvSpPr>
            <p:nvPr/>
          </p:nvSpPr>
          <p:spPr bwMode="auto">
            <a:xfrm>
              <a:off x="3597" y="209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22" name="Rectangle 102"/>
            <p:cNvSpPr>
              <a:spLocks noChangeArrowheads="1"/>
            </p:cNvSpPr>
            <p:nvPr/>
          </p:nvSpPr>
          <p:spPr bwMode="auto">
            <a:xfrm>
              <a:off x="3825" y="2095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23" name="Rectangle 103"/>
            <p:cNvSpPr>
              <a:spLocks noChangeArrowheads="1"/>
            </p:cNvSpPr>
            <p:nvPr/>
          </p:nvSpPr>
          <p:spPr bwMode="auto">
            <a:xfrm>
              <a:off x="3597" y="232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24" name="Rectangle 104"/>
            <p:cNvSpPr>
              <a:spLocks noChangeArrowheads="1"/>
            </p:cNvSpPr>
            <p:nvPr/>
          </p:nvSpPr>
          <p:spPr bwMode="auto">
            <a:xfrm>
              <a:off x="3825" y="2323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25" name="Rectangle 105"/>
            <p:cNvSpPr>
              <a:spLocks noChangeArrowheads="1"/>
            </p:cNvSpPr>
            <p:nvPr/>
          </p:nvSpPr>
          <p:spPr bwMode="auto">
            <a:xfrm>
              <a:off x="3597" y="255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26" name="Rectangle 106"/>
            <p:cNvSpPr>
              <a:spLocks noChangeArrowheads="1"/>
            </p:cNvSpPr>
            <p:nvPr/>
          </p:nvSpPr>
          <p:spPr bwMode="auto">
            <a:xfrm>
              <a:off x="3825" y="2551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27" name="Rectangle 107"/>
            <p:cNvSpPr>
              <a:spLocks noChangeArrowheads="1"/>
            </p:cNvSpPr>
            <p:nvPr/>
          </p:nvSpPr>
          <p:spPr bwMode="auto">
            <a:xfrm>
              <a:off x="3141" y="277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28" name="Rectangle 108"/>
            <p:cNvSpPr>
              <a:spLocks noChangeArrowheads="1"/>
            </p:cNvSpPr>
            <p:nvPr/>
          </p:nvSpPr>
          <p:spPr bwMode="auto">
            <a:xfrm>
              <a:off x="3369" y="277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29" name="Rectangle 109"/>
            <p:cNvSpPr>
              <a:spLocks noChangeArrowheads="1"/>
            </p:cNvSpPr>
            <p:nvPr/>
          </p:nvSpPr>
          <p:spPr bwMode="auto">
            <a:xfrm>
              <a:off x="3141" y="300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30" name="Rectangle 110"/>
            <p:cNvSpPr>
              <a:spLocks noChangeArrowheads="1"/>
            </p:cNvSpPr>
            <p:nvPr/>
          </p:nvSpPr>
          <p:spPr bwMode="auto">
            <a:xfrm>
              <a:off x="3369" y="300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31" name="Rectangle 111"/>
            <p:cNvSpPr>
              <a:spLocks noChangeArrowheads="1"/>
            </p:cNvSpPr>
            <p:nvPr/>
          </p:nvSpPr>
          <p:spPr bwMode="auto">
            <a:xfrm>
              <a:off x="3141" y="323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32" name="Rectangle 112"/>
            <p:cNvSpPr>
              <a:spLocks noChangeArrowheads="1"/>
            </p:cNvSpPr>
            <p:nvPr/>
          </p:nvSpPr>
          <p:spPr bwMode="auto">
            <a:xfrm>
              <a:off x="3369" y="323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33" name="Rectangle 113"/>
            <p:cNvSpPr>
              <a:spLocks noChangeArrowheads="1"/>
            </p:cNvSpPr>
            <p:nvPr/>
          </p:nvSpPr>
          <p:spPr bwMode="auto">
            <a:xfrm>
              <a:off x="3141" y="346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34" name="Rectangle 114"/>
            <p:cNvSpPr>
              <a:spLocks noChangeArrowheads="1"/>
            </p:cNvSpPr>
            <p:nvPr/>
          </p:nvSpPr>
          <p:spPr bwMode="auto">
            <a:xfrm>
              <a:off x="3369" y="346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35" name="Rectangle 115"/>
            <p:cNvSpPr>
              <a:spLocks noChangeArrowheads="1"/>
            </p:cNvSpPr>
            <p:nvPr/>
          </p:nvSpPr>
          <p:spPr bwMode="auto">
            <a:xfrm>
              <a:off x="3141" y="369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36" name="Rectangle 116"/>
            <p:cNvSpPr>
              <a:spLocks noChangeArrowheads="1"/>
            </p:cNvSpPr>
            <p:nvPr/>
          </p:nvSpPr>
          <p:spPr bwMode="auto">
            <a:xfrm>
              <a:off x="3369" y="369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37" name="Rectangle 117"/>
            <p:cNvSpPr>
              <a:spLocks noChangeArrowheads="1"/>
            </p:cNvSpPr>
            <p:nvPr/>
          </p:nvSpPr>
          <p:spPr bwMode="auto">
            <a:xfrm>
              <a:off x="3597" y="277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38" name="Rectangle 118"/>
            <p:cNvSpPr>
              <a:spLocks noChangeArrowheads="1"/>
            </p:cNvSpPr>
            <p:nvPr/>
          </p:nvSpPr>
          <p:spPr bwMode="auto">
            <a:xfrm>
              <a:off x="3825" y="2779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39" name="Rectangle 119"/>
            <p:cNvSpPr>
              <a:spLocks noChangeArrowheads="1"/>
            </p:cNvSpPr>
            <p:nvPr/>
          </p:nvSpPr>
          <p:spPr bwMode="auto">
            <a:xfrm>
              <a:off x="3597" y="300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40" name="Rectangle 120"/>
            <p:cNvSpPr>
              <a:spLocks noChangeArrowheads="1"/>
            </p:cNvSpPr>
            <p:nvPr/>
          </p:nvSpPr>
          <p:spPr bwMode="auto">
            <a:xfrm>
              <a:off x="3825" y="3007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41" name="Rectangle 121"/>
            <p:cNvSpPr>
              <a:spLocks noChangeArrowheads="1"/>
            </p:cNvSpPr>
            <p:nvPr/>
          </p:nvSpPr>
          <p:spPr bwMode="auto">
            <a:xfrm>
              <a:off x="3597" y="323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42" name="Rectangle 122"/>
            <p:cNvSpPr>
              <a:spLocks noChangeArrowheads="1"/>
            </p:cNvSpPr>
            <p:nvPr/>
          </p:nvSpPr>
          <p:spPr bwMode="auto">
            <a:xfrm>
              <a:off x="3825" y="3235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43" name="Rectangle 123"/>
            <p:cNvSpPr>
              <a:spLocks noChangeArrowheads="1"/>
            </p:cNvSpPr>
            <p:nvPr/>
          </p:nvSpPr>
          <p:spPr bwMode="auto">
            <a:xfrm>
              <a:off x="3597" y="346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44" name="Rectangle 124"/>
            <p:cNvSpPr>
              <a:spLocks noChangeArrowheads="1"/>
            </p:cNvSpPr>
            <p:nvPr/>
          </p:nvSpPr>
          <p:spPr bwMode="auto">
            <a:xfrm>
              <a:off x="3825" y="3463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45" name="Rectangle 125"/>
            <p:cNvSpPr>
              <a:spLocks noChangeArrowheads="1"/>
            </p:cNvSpPr>
            <p:nvPr/>
          </p:nvSpPr>
          <p:spPr bwMode="auto">
            <a:xfrm>
              <a:off x="3597" y="369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46" name="Rectangle 126"/>
            <p:cNvSpPr>
              <a:spLocks noChangeArrowheads="1"/>
            </p:cNvSpPr>
            <p:nvPr/>
          </p:nvSpPr>
          <p:spPr bwMode="auto">
            <a:xfrm>
              <a:off x="3825" y="3691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847" name="Line 127"/>
            <p:cNvSpPr>
              <a:spLocks noChangeShapeType="1"/>
            </p:cNvSpPr>
            <p:nvPr/>
          </p:nvSpPr>
          <p:spPr bwMode="auto">
            <a:xfrm>
              <a:off x="2685" y="1639"/>
              <a:ext cx="0" cy="22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0848" name="Line 128"/>
            <p:cNvSpPr>
              <a:spLocks noChangeShapeType="1"/>
            </p:cNvSpPr>
            <p:nvPr/>
          </p:nvSpPr>
          <p:spPr bwMode="auto">
            <a:xfrm>
              <a:off x="1318" y="2779"/>
              <a:ext cx="27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0849" name="Text Box 129"/>
            <p:cNvSpPr txBox="1">
              <a:spLocks noChangeArrowheads="1"/>
            </p:cNvSpPr>
            <p:nvPr/>
          </p:nvSpPr>
          <p:spPr bwMode="auto">
            <a:xfrm>
              <a:off x="3045" y="2779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2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0850" name="Text Box 130"/>
            <p:cNvSpPr txBox="1">
              <a:spLocks noChangeArrowheads="1"/>
            </p:cNvSpPr>
            <p:nvPr/>
          </p:nvSpPr>
          <p:spPr bwMode="auto">
            <a:xfrm>
              <a:off x="3495" y="2779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4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0851" name="Text Box 131"/>
            <p:cNvSpPr txBox="1">
              <a:spLocks noChangeArrowheads="1"/>
            </p:cNvSpPr>
            <p:nvPr/>
          </p:nvSpPr>
          <p:spPr bwMode="auto">
            <a:xfrm>
              <a:off x="3950" y="2763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6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0852" name="Text Box 132"/>
            <p:cNvSpPr txBox="1">
              <a:spLocks noChangeArrowheads="1"/>
            </p:cNvSpPr>
            <p:nvPr/>
          </p:nvSpPr>
          <p:spPr bwMode="auto">
            <a:xfrm>
              <a:off x="2086" y="2779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-2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0853" name="Text Box 133"/>
            <p:cNvSpPr txBox="1">
              <a:spLocks noChangeArrowheads="1"/>
            </p:cNvSpPr>
            <p:nvPr/>
          </p:nvSpPr>
          <p:spPr bwMode="auto">
            <a:xfrm>
              <a:off x="1630" y="2789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-4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0854" name="Text Box 134"/>
            <p:cNvSpPr txBox="1">
              <a:spLocks noChangeArrowheads="1"/>
            </p:cNvSpPr>
            <p:nvPr/>
          </p:nvSpPr>
          <p:spPr bwMode="auto">
            <a:xfrm>
              <a:off x="1174" y="2777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-6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0855" name="Text Box 135"/>
            <p:cNvSpPr txBox="1">
              <a:spLocks noChangeArrowheads="1"/>
            </p:cNvSpPr>
            <p:nvPr/>
          </p:nvSpPr>
          <p:spPr bwMode="auto">
            <a:xfrm>
              <a:off x="2493" y="2217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2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0856" name="Text Box 136"/>
            <p:cNvSpPr txBox="1">
              <a:spLocks noChangeArrowheads="1"/>
            </p:cNvSpPr>
            <p:nvPr/>
          </p:nvSpPr>
          <p:spPr bwMode="auto">
            <a:xfrm>
              <a:off x="2499" y="1761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4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0857" name="Text Box 137"/>
            <p:cNvSpPr txBox="1">
              <a:spLocks noChangeArrowheads="1"/>
            </p:cNvSpPr>
            <p:nvPr/>
          </p:nvSpPr>
          <p:spPr bwMode="auto">
            <a:xfrm>
              <a:off x="2463" y="3129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-2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0858" name="Text Box 138"/>
            <p:cNvSpPr txBox="1">
              <a:spLocks noChangeArrowheads="1"/>
            </p:cNvSpPr>
            <p:nvPr/>
          </p:nvSpPr>
          <p:spPr bwMode="auto">
            <a:xfrm>
              <a:off x="2457" y="3585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-4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0859" name="Text Box 139"/>
            <p:cNvSpPr txBox="1">
              <a:spLocks noChangeArrowheads="1"/>
            </p:cNvSpPr>
            <p:nvPr/>
          </p:nvSpPr>
          <p:spPr bwMode="auto">
            <a:xfrm>
              <a:off x="2003" y="2059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chemeClr val="bg1"/>
                  </a:solidFill>
                  <a:latin typeface="Comic Sans MS" pitchFamily="66" charset="0"/>
                </a:rPr>
                <a:t>T</a:t>
              </a:r>
              <a:endParaRPr lang="en-US" altLang="en-US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30860" name="Text Box 140"/>
            <p:cNvSpPr txBox="1">
              <a:spLocks noChangeArrowheads="1"/>
            </p:cNvSpPr>
            <p:nvPr/>
          </p:nvSpPr>
          <p:spPr bwMode="auto">
            <a:xfrm>
              <a:off x="2499" y="2445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1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0861" name="Text Box 141"/>
            <p:cNvSpPr txBox="1">
              <a:spLocks noChangeArrowheads="1"/>
            </p:cNvSpPr>
            <p:nvPr/>
          </p:nvSpPr>
          <p:spPr bwMode="auto">
            <a:xfrm>
              <a:off x="2499" y="2005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3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0862" name="Text Box 142"/>
            <p:cNvSpPr txBox="1">
              <a:spLocks noChangeArrowheads="1"/>
            </p:cNvSpPr>
            <p:nvPr/>
          </p:nvSpPr>
          <p:spPr bwMode="auto">
            <a:xfrm>
              <a:off x="2467" y="2917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-1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0863" name="Text Box 143"/>
            <p:cNvSpPr txBox="1">
              <a:spLocks noChangeArrowheads="1"/>
            </p:cNvSpPr>
            <p:nvPr/>
          </p:nvSpPr>
          <p:spPr bwMode="auto">
            <a:xfrm>
              <a:off x="2457" y="3357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-3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0864" name="Text Box 144"/>
            <p:cNvSpPr txBox="1">
              <a:spLocks noChangeArrowheads="1"/>
            </p:cNvSpPr>
            <p:nvPr/>
          </p:nvSpPr>
          <p:spPr bwMode="auto">
            <a:xfrm>
              <a:off x="2811" y="2779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1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0865" name="Text Box 145"/>
            <p:cNvSpPr txBox="1">
              <a:spLocks noChangeArrowheads="1"/>
            </p:cNvSpPr>
            <p:nvPr/>
          </p:nvSpPr>
          <p:spPr bwMode="auto">
            <a:xfrm>
              <a:off x="3277" y="2779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3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0866" name="Text Box 146"/>
            <p:cNvSpPr txBox="1">
              <a:spLocks noChangeArrowheads="1"/>
            </p:cNvSpPr>
            <p:nvPr/>
          </p:nvSpPr>
          <p:spPr bwMode="auto">
            <a:xfrm>
              <a:off x="3721" y="2773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5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0867" name="Text Box 147"/>
            <p:cNvSpPr txBox="1">
              <a:spLocks noChangeArrowheads="1"/>
            </p:cNvSpPr>
            <p:nvPr/>
          </p:nvSpPr>
          <p:spPr bwMode="auto">
            <a:xfrm>
              <a:off x="2319" y="2783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-1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0868" name="Text Box 148"/>
            <p:cNvSpPr txBox="1">
              <a:spLocks noChangeArrowheads="1"/>
            </p:cNvSpPr>
            <p:nvPr/>
          </p:nvSpPr>
          <p:spPr bwMode="auto">
            <a:xfrm>
              <a:off x="1858" y="2789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-3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0869" name="Text Box 149"/>
            <p:cNvSpPr txBox="1">
              <a:spLocks noChangeArrowheads="1"/>
            </p:cNvSpPr>
            <p:nvPr/>
          </p:nvSpPr>
          <p:spPr bwMode="auto">
            <a:xfrm>
              <a:off x="1402" y="2779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-5</a:t>
              </a:r>
              <a:endParaRPr lang="en-US" altLang="en-US" sz="1600">
                <a:latin typeface="Comic Sans MS" pitchFamily="66" charset="0"/>
              </a:endParaRPr>
            </a:p>
          </p:txBody>
        </p:sp>
      </p:grpSp>
      <p:sp>
        <p:nvSpPr>
          <p:cNvPr id="30871" name="Freeform 151"/>
          <p:cNvSpPr>
            <a:spLocks/>
          </p:cNvSpPr>
          <p:nvPr/>
        </p:nvSpPr>
        <p:spPr bwMode="auto">
          <a:xfrm>
            <a:off x="4851400" y="2409825"/>
            <a:ext cx="1090613" cy="1085850"/>
          </a:xfrm>
          <a:custGeom>
            <a:avLst/>
            <a:gdLst>
              <a:gd name="T0" fmla="*/ 0 w 687"/>
              <a:gd name="T1" fmla="*/ 0 h 684"/>
              <a:gd name="T2" fmla="*/ 4 w 687"/>
              <a:gd name="T3" fmla="*/ 683 h 684"/>
              <a:gd name="T4" fmla="*/ 687 w 687"/>
              <a:gd name="T5" fmla="*/ 684 h 684"/>
              <a:gd name="T6" fmla="*/ 0 w 687"/>
              <a:gd name="T7" fmla="*/ 0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7" h="684">
                <a:moveTo>
                  <a:pt x="0" y="0"/>
                </a:moveTo>
                <a:lnTo>
                  <a:pt x="4" y="683"/>
                </a:lnTo>
                <a:lnTo>
                  <a:pt x="687" y="684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0872" name="Oval 152"/>
          <p:cNvSpPr>
            <a:spLocks noChangeArrowheads="1"/>
          </p:cNvSpPr>
          <p:nvPr/>
        </p:nvSpPr>
        <p:spPr bwMode="auto">
          <a:xfrm>
            <a:off x="4451350" y="3819525"/>
            <a:ext cx="79375" cy="74613"/>
          </a:xfrm>
          <a:prstGeom prst="ellipse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30962" name="Group 242"/>
          <p:cNvGrpSpPr>
            <a:grpSpLocks/>
          </p:cNvGrpSpPr>
          <p:nvPr/>
        </p:nvGrpSpPr>
        <p:grpSpPr bwMode="auto">
          <a:xfrm>
            <a:off x="2320925" y="2047875"/>
            <a:ext cx="4340225" cy="3619500"/>
            <a:chOff x="1462" y="1290"/>
            <a:chExt cx="2734" cy="2280"/>
          </a:xfrm>
        </p:grpSpPr>
        <p:sp>
          <p:nvSpPr>
            <p:cNvPr id="30873" name="Rectangle 153"/>
            <p:cNvSpPr>
              <a:spLocks noChangeArrowheads="1"/>
            </p:cNvSpPr>
            <p:nvPr/>
          </p:nvSpPr>
          <p:spPr bwMode="auto">
            <a:xfrm>
              <a:off x="1462" y="1290"/>
              <a:ext cx="2734" cy="2280"/>
            </a:xfrm>
            <a:prstGeom prst="rect">
              <a:avLst/>
            </a:prstGeom>
            <a:solidFill>
              <a:srgbClr val="EAEAEA">
                <a:alpha val="52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0911" name="Line 191"/>
            <p:cNvSpPr>
              <a:spLocks noChangeShapeType="1"/>
            </p:cNvSpPr>
            <p:nvPr/>
          </p:nvSpPr>
          <p:spPr bwMode="auto">
            <a:xfrm flipV="1">
              <a:off x="3057" y="1518"/>
              <a:ext cx="0" cy="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0912" name="Line 192"/>
            <p:cNvSpPr>
              <a:spLocks noChangeShapeType="1"/>
            </p:cNvSpPr>
            <p:nvPr/>
          </p:nvSpPr>
          <p:spPr bwMode="auto">
            <a:xfrm>
              <a:off x="3057" y="1518"/>
              <a:ext cx="686" cy="6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0913" name="Line 193"/>
            <p:cNvSpPr>
              <a:spLocks noChangeShapeType="1"/>
            </p:cNvSpPr>
            <p:nvPr/>
          </p:nvSpPr>
          <p:spPr bwMode="auto">
            <a:xfrm flipH="1">
              <a:off x="3057" y="2204"/>
              <a:ext cx="6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grpSp>
          <p:nvGrpSpPr>
            <p:cNvPr id="30918" name="Group 198"/>
            <p:cNvGrpSpPr>
              <a:grpSpLocks/>
            </p:cNvGrpSpPr>
            <p:nvPr/>
          </p:nvGrpSpPr>
          <p:grpSpPr bwMode="auto">
            <a:xfrm rot="-1722005">
              <a:off x="2601" y="2080"/>
              <a:ext cx="150" cy="408"/>
              <a:chOff x="4454" y="2545"/>
              <a:chExt cx="150" cy="300"/>
            </a:xfrm>
          </p:grpSpPr>
          <p:sp>
            <p:nvSpPr>
              <p:cNvPr id="30919" name="Freeform 199"/>
              <p:cNvSpPr>
                <a:spLocks/>
              </p:cNvSpPr>
              <p:nvPr/>
            </p:nvSpPr>
            <p:spPr bwMode="auto">
              <a:xfrm>
                <a:off x="4454" y="2551"/>
                <a:ext cx="144" cy="252"/>
              </a:xfrm>
              <a:custGeom>
                <a:avLst/>
                <a:gdLst>
                  <a:gd name="T0" fmla="*/ 24 w 24"/>
                  <a:gd name="T1" fmla="*/ 39 h 42"/>
                  <a:gd name="T2" fmla="*/ 23 w 24"/>
                  <a:gd name="T3" fmla="*/ 40 h 42"/>
                  <a:gd name="T4" fmla="*/ 22 w 24"/>
                  <a:gd name="T5" fmla="*/ 40 h 42"/>
                  <a:gd name="T6" fmla="*/ 21 w 24"/>
                  <a:gd name="T7" fmla="*/ 41 h 42"/>
                  <a:gd name="T8" fmla="*/ 20 w 24"/>
                  <a:gd name="T9" fmla="*/ 41 h 42"/>
                  <a:gd name="T10" fmla="*/ 18 w 24"/>
                  <a:gd name="T11" fmla="*/ 42 h 42"/>
                  <a:gd name="T12" fmla="*/ 17 w 24"/>
                  <a:gd name="T13" fmla="*/ 42 h 42"/>
                  <a:gd name="T14" fmla="*/ 15 w 24"/>
                  <a:gd name="T15" fmla="*/ 42 h 42"/>
                  <a:gd name="T16" fmla="*/ 13 w 24"/>
                  <a:gd name="T17" fmla="*/ 38 h 42"/>
                  <a:gd name="T18" fmla="*/ 10 w 24"/>
                  <a:gd name="T19" fmla="*/ 31 h 42"/>
                  <a:gd name="T20" fmla="*/ 7 w 24"/>
                  <a:gd name="T21" fmla="*/ 23 h 42"/>
                  <a:gd name="T22" fmla="*/ 4 w 24"/>
                  <a:gd name="T23" fmla="*/ 16 h 42"/>
                  <a:gd name="T24" fmla="*/ 2 w 24"/>
                  <a:gd name="T25" fmla="*/ 11 h 42"/>
                  <a:gd name="T26" fmla="*/ 1 w 24"/>
                  <a:gd name="T27" fmla="*/ 9 h 42"/>
                  <a:gd name="T28" fmla="*/ 0 w 24"/>
                  <a:gd name="T29" fmla="*/ 6 h 42"/>
                  <a:gd name="T30" fmla="*/ 0 w 24"/>
                  <a:gd name="T31" fmla="*/ 5 h 42"/>
                  <a:gd name="T32" fmla="*/ 0 w 24"/>
                  <a:gd name="T33" fmla="*/ 4 h 42"/>
                  <a:gd name="T34" fmla="*/ 0 w 24"/>
                  <a:gd name="T35" fmla="*/ 3 h 42"/>
                  <a:gd name="T36" fmla="*/ 0 w 24"/>
                  <a:gd name="T37" fmla="*/ 3 h 42"/>
                  <a:gd name="T38" fmla="*/ 1 w 24"/>
                  <a:gd name="T39" fmla="*/ 2 h 42"/>
                  <a:gd name="T40" fmla="*/ 1 w 24"/>
                  <a:gd name="T41" fmla="*/ 2 h 42"/>
                  <a:gd name="T42" fmla="*/ 2 w 24"/>
                  <a:gd name="T43" fmla="*/ 1 h 42"/>
                  <a:gd name="T44" fmla="*/ 3 w 24"/>
                  <a:gd name="T45" fmla="*/ 1 h 42"/>
                  <a:gd name="T46" fmla="*/ 3 w 24"/>
                  <a:gd name="T47" fmla="*/ 0 h 42"/>
                  <a:gd name="T48" fmla="*/ 4 w 24"/>
                  <a:gd name="T49" fmla="*/ 0 h 42"/>
                  <a:gd name="T50" fmla="*/ 5 w 24"/>
                  <a:gd name="T51" fmla="*/ 0 h 42"/>
                  <a:gd name="T52" fmla="*/ 6 w 24"/>
                  <a:gd name="T53" fmla="*/ 0 h 42"/>
                  <a:gd name="T54" fmla="*/ 6 w 24"/>
                  <a:gd name="T55" fmla="*/ 0 h 42"/>
                  <a:gd name="T56" fmla="*/ 7 w 24"/>
                  <a:gd name="T57" fmla="*/ 0 h 42"/>
                  <a:gd name="T58" fmla="*/ 8 w 24"/>
                  <a:gd name="T59" fmla="*/ 0 h 42"/>
                  <a:gd name="T60" fmla="*/ 8 w 24"/>
                  <a:gd name="T61" fmla="*/ 0 h 42"/>
                  <a:gd name="T62" fmla="*/ 9 w 24"/>
                  <a:gd name="T63" fmla="*/ 1 h 42"/>
                  <a:gd name="T64" fmla="*/ 10 w 24"/>
                  <a:gd name="T65" fmla="*/ 1 h 42"/>
                  <a:gd name="T66" fmla="*/ 10 w 24"/>
                  <a:gd name="T67" fmla="*/ 2 h 42"/>
                  <a:gd name="T68" fmla="*/ 11 w 24"/>
                  <a:gd name="T69" fmla="*/ 2 h 42"/>
                  <a:gd name="T70" fmla="*/ 11 w 24"/>
                  <a:gd name="T71" fmla="*/ 3 h 42"/>
                  <a:gd name="T72" fmla="*/ 12 w 24"/>
                  <a:gd name="T73" fmla="*/ 6 h 42"/>
                  <a:gd name="T74" fmla="*/ 14 w 24"/>
                  <a:gd name="T75" fmla="*/ 10 h 42"/>
                  <a:gd name="T76" fmla="*/ 16 w 24"/>
                  <a:gd name="T77" fmla="*/ 16 h 42"/>
                  <a:gd name="T78" fmla="*/ 19 w 24"/>
                  <a:gd name="T79" fmla="*/ 24 h 42"/>
                  <a:gd name="T80" fmla="*/ 22 w 24"/>
                  <a:gd name="T81" fmla="*/ 30 h 42"/>
                  <a:gd name="T82" fmla="*/ 24 w 24"/>
                  <a:gd name="T83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4" h="42">
                    <a:moveTo>
                      <a:pt x="24" y="38"/>
                    </a:moveTo>
                    <a:lnTo>
                      <a:pt x="24" y="39"/>
                    </a:lnTo>
                    <a:lnTo>
                      <a:pt x="23" y="39"/>
                    </a:lnTo>
                    <a:lnTo>
                      <a:pt x="23" y="40"/>
                    </a:lnTo>
                    <a:lnTo>
                      <a:pt x="22" y="40"/>
                    </a:lnTo>
                    <a:lnTo>
                      <a:pt x="22" y="40"/>
                    </a:lnTo>
                    <a:lnTo>
                      <a:pt x="21" y="41"/>
                    </a:lnTo>
                    <a:lnTo>
                      <a:pt x="21" y="41"/>
                    </a:lnTo>
                    <a:lnTo>
                      <a:pt x="20" y="41"/>
                    </a:lnTo>
                    <a:lnTo>
                      <a:pt x="20" y="41"/>
                    </a:lnTo>
                    <a:lnTo>
                      <a:pt x="19" y="41"/>
                    </a:lnTo>
                    <a:lnTo>
                      <a:pt x="18" y="42"/>
                    </a:lnTo>
                    <a:lnTo>
                      <a:pt x="18" y="42"/>
                    </a:lnTo>
                    <a:lnTo>
                      <a:pt x="17" y="42"/>
                    </a:lnTo>
                    <a:lnTo>
                      <a:pt x="16" y="42"/>
                    </a:lnTo>
                    <a:lnTo>
                      <a:pt x="15" y="42"/>
                    </a:lnTo>
                    <a:lnTo>
                      <a:pt x="15" y="41"/>
                    </a:lnTo>
                    <a:lnTo>
                      <a:pt x="13" y="38"/>
                    </a:lnTo>
                    <a:lnTo>
                      <a:pt x="12" y="35"/>
                    </a:lnTo>
                    <a:lnTo>
                      <a:pt x="10" y="31"/>
                    </a:lnTo>
                    <a:lnTo>
                      <a:pt x="9" y="27"/>
                    </a:lnTo>
                    <a:lnTo>
                      <a:pt x="7" y="23"/>
                    </a:lnTo>
                    <a:lnTo>
                      <a:pt x="5" y="19"/>
                    </a:lnTo>
                    <a:lnTo>
                      <a:pt x="4" y="16"/>
                    </a:lnTo>
                    <a:lnTo>
                      <a:pt x="2" y="12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1" y="2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4"/>
                    </a:lnTo>
                    <a:lnTo>
                      <a:pt x="12" y="6"/>
                    </a:lnTo>
                    <a:lnTo>
                      <a:pt x="13" y="8"/>
                    </a:lnTo>
                    <a:lnTo>
                      <a:pt x="14" y="10"/>
                    </a:lnTo>
                    <a:lnTo>
                      <a:pt x="14" y="12"/>
                    </a:lnTo>
                    <a:lnTo>
                      <a:pt x="16" y="16"/>
                    </a:lnTo>
                    <a:lnTo>
                      <a:pt x="18" y="20"/>
                    </a:lnTo>
                    <a:lnTo>
                      <a:pt x="19" y="24"/>
                    </a:lnTo>
                    <a:lnTo>
                      <a:pt x="20" y="27"/>
                    </a:lnTo>
                    <a:lnTo>
                      <a:pt x="22" y="30"/>
                    </a:lnTo>
                    <a:lnTo>
                      <a:pt x="23" y="33"/>
                    </a:lnTo>
                    <a:lnTo>
                      <a:pt x="24" y="36"/>
                    </a:lnTo>
                    <a:lnTo>
                      <a:pt x="24" y="38"/>
                    </a:lnTo>
                  </a:path>
                </a:pathLst>
              </a:custGeom>
              <a:solidFill>
                <a:srgbClr val="E6481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20" name="Freeform 200"/>
              <p:cNvSpPr>
                <a:spLocks/>
              </p:cNvSpPr>
              <p:nvPr/>
            </p:nvSpPr>
            <p:spPr bwMode="auto">
              <a:xfrm>
                <a:off x="4538" y="2779"/>
                <a:ext cx="66" cy="24"/>
              </a:xfrm>
              <a:custGeom>
                <a:avLst/>
                <a:gdLst>
                  <a:gd name="T0" fmla="*/ 1 w 11"/>
                  <a:gd name="T1" fmla="*/ 3 h 4"/>
                  <a:gd name="T2" fmla="*/ 1 w 11"/>
                  <a:gd name="T3" fmla="*/ 3 h 4"/>
                  <a:gd name="T4" fmla="*/ 1 w 11"/>
                  <a:gd name="T5" fmla="*/ 3 h 4"/>
                  <a:gd name="T6" fmla="*/ 2 w 11"/>
                  <a:gd name="T7" fmla="*/ 3 h 4"/>
                  <a:gd name="T8" fmla="*/ 3 w 11"/>
                  <a:gd name="T9" fmla="*/ 3 h 4"/>
                  <a:gd name="T10" fmla="*/ 3 w 11"/>
                  <a:gd name="T11" fmla="*/ 3 h 4"/>
                  <a:gd name="T12" fmla="*/ 4 w 11"/>
                  <a:gd name="T13" fmla="*/ 3 h 4"/>
                  <a:gd name="T14" fmla="*/ 5 w 11"/>
                  <a:gd name="T15" fmla="*/ 3 h 4"/>
                  <a:gd name="T16" fmla="*/ 5 w 11"/>
                  <a:gd name="T17" fmla="*/ 3 h 4"/>
                  <a:gd name="T18" fmla="*/ 6 w 11"/>
                  <a:gd name="T19" fmla="*/ 3 h 4"/>
                  <a:gd name="T20" fmla="*/ 7 w 11"/>
                  <a:gd name="T21" fmla="*/ 3 h 4"/>
                  <a:gd name="T22" fmla="*/ 7 w 11"/>
                  <a:gd name="T23" fmla="*/ 2 h 4"/>
                  <a:gd name="T24" fmla="*/ 8 w 11"/>
                  <a:gd name="T25" fmla="*/ 2 h 4"/>
                  <a:gd name="T26" fmla="*/ 8 w 11"/>
                  <a:gd name="T27" fmla="*/ 2 h 4"/>
                  <a:gd name="T28" fmla="*/ 9 w 11"/>
                  <a:gd name="T29" fmla="*/ 1 h 4"/>
                  <a:gd name="T30" fmla="*/ 9 w 11"/>
                  <a:gd name="T31" fmla="*/ 1 h 4"/>
                  <a:gd name="T32" fmla="*/ 10 w 11"/>
                  <a:gd name="T33" fmla="*/ 0 h 4"/>
                  <a:gd name="T34" fmla="*/ 10 w 11"/>
                  <a:gd name="T35" fmla="*/ 0 h 4"/>
                  <a:gd name="T36" fmla="*/ 11 w 11"/>
                  <a:gd name="T37" fmla="*/ 0 h 4"/>
                  <a:gd name="T38" fmla="*/ 10 w 11"/>
                  <a:gd name="T39" fmla="*/ 1 h 4"/>
                  <a:gd name="T40" fmla="*/ 10 w 11"/>
                  <a:gd name="T41" fmla="*/ 1 h 4"/>
                  <a:gd name="T42" fmla="*/ 9 w 11"/>
                  <a:gd name="T43" fmla="*/ 2 h 4"/>
                  <a:gd name="T44" fmla="*/ 9 w 11"/>
                  <a:gd name="T45" fmla="*/ 2 h 4"/>
                  <a:gd name="T46" fmla="*/ 8 w 11"/>
                  <a:gd name="T47" fmla="*/ 3 h 4"/>
                  <a:gd name="T48" fmla="*/ 8 w 11"/>
                  <a:gd name="T49" fmla="*/ 3 h 4"/>
                  <a:gd name="T50" fmla="*/ 7 w 11"/>
                  <a:gd name="T51" fmla="*/ 3 h 4"/>
                  <a:gd name="T52" fmla="*/ 6 w 11"/>
                  <a:gd name="T53" fmla="*/ 3 h 4"/>
                  <a:gd name="T54" fmla="*/ 6 w 11"/>
                  <a:gd name="T55" fmla="*/ 4 h 4"/>
                  <a:gd name="T56" fmla="*/ 5 w 11"/>
                  <a:gd name="T57" fmla="*/ 4 h 4"/>
                  <a:gd name="T58" fmla="*/ 4 w 11"/>
                  <a:gd name="T59" fmla="*/ 4 h 4"/>
                  <a:gd name="T60" fmla="*/ 4 w 11"/>
                  <a:gd name="T61" fmla="*/ 4 h 4"/>
                  <a:gd name="T62" fmla="*/ 3 w 11"/>
                  <a:gd name="T63" fmla="*/ 4 h 4"/>
                  <a:gd name="T64" fmla="*/ 2 w 11"/>
                  <a:gd name="T65" fmla="*/ 4 h 4"/>
                  <a:gd name="T66" fmla="*/ 1 w 11"/>
                  <a:gd name="T67" fmla="*/ 4 h 4"/>
                  <a:gd name="T68" fmla="*/ 1 w 11"/>
                  <a:gd name="T69" fmla="*/ 4 h 4"/>
                  <a:gd name="T70" fmla="*/ 0 w 11"/>
                  <a:gd name="T71" fmla="*/ 4 h 4"/>
                  <a:gd name="T72" fmla="*/ 1 w 11"/>
                  <a:gd name="T73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" h="4">
                    <a:moveTo>
                      <a:pt x="1" y="3"/>
                    </a:moveTo>
                    <a:lnTo>
                      <a:pt x="1" y="3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7" y="3"/>
                    </a:lnTo>
                    <a:lnTo>
                      <a:pt x="6" y="3"/>
                    </a:lnTo>
                    <a:lnTo>
                      <a:pt x="6" y="4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3" y="4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1" y="3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21" name="Freeform 201"/>
              <p:cNvSpPr>
                <a:spLocks/>
              </p:cNvSpPr>
              <p:nvPr/>
            </p:nvSpPr>
            <p:spPr bwMode="auto">
              <a:xfrm>
                <a:off x="4466" y="2623"/>
                <a:ext cx="78" cy="180"/>
              </a:xfrm>
              <a:custGeom>
                <a:avLst/>
                <a:gdLst>
                  <a:gd name="T0" fmla="*/ 1 w 13"/>
                  <a:gd name="T1" fmla="*/ 0 h 30"/>
                  <a:gd name="T2" fmla="*/ 1 w 13"/>
                  <a:gd name="T3" fmla="*/ 0 h 30"/>
                  <a:gd name="T4" fmla="*/ 2 w 13"/>
                  <a:gd name="T5" fmla="*/ 3 h 30"/>
                  <a:gd name="T6" fmla="*/ 4 w 13"/>
                  <a:gd name="T7" fmla="*/ 7 h 30"/>
                  <a:gd name="T8" fmla="*/ 5 w 13"/>
                  <a:gd name="T9" fmla="*/ 11 h 30"/>
                  <a:gd name="T10" fmla="*/ 7 w 13"/>
                  <a:gd name="T11" fmla="*/ 15 h 30"/>
                  <a:gd name="T12" fmla="*/ 8 w 13"/>
                  <a:gd name="T13" fmla="*/ 19 h 30"/>
                  <a:gd name="T14" fmla="*/ 10 w 13"/>
                  <a:gd name="T15" fmla="*/ 23 h 30"/>
                  <a:gd name="T16" fmla="*/ 12 w 13"/>
                  <a:gd name="T17" fmla="*/ 26 h 30"/>
                  <a:gd name="T18" fmla="*/ 13 w 13"/>
                  <a:gd name="T19" fmla="*/ 29 h 30"/>
                  <a:gd name="T20" fmla="*/ 12 w 13"/>
                  <a:gd name="T21" fmla="*/ 30 h 30"/>
                  <a:gd name="T22" fmla="*/ 11 w 13"/>
                  <a:gd name="T23" fmla="*/ 27 h 30"/>
                  <a:gd name="T24" fmla="*/ 9 w 13"/>
                  <a:gd name="T25" fmla="*/ 23 h 30"/>
                  <a:gd name="T26" fmla="*/ 8 w 13"/>
                  <a:gd name="T27" fmla="*/ 19 h 30"/>
                  <a:gd name="T28" fmla="*/ 6 w 13"/>
                  <a:gd name="T29" fmla="*/ 15 h 30"/>
                  <a:gd name="T30" fmla="*/ 5 w 13"/>
                  <a:gd name="T31" fmla="*/ 11 h 30"/>
                  <a:gd name="T32" fmla="*/ 3 w 13"/>
                  <a:gd name="T33" fmla="*/ 7 h 30"/>
                  <a:gd name="T34" fmla="*/ 1 w 13"/>
                  <a:gd name="T35" fmla="*/ 4 h 30"/>
                  <a:gd name="T36" fmla="*/ 0 w 13"/>
                  <a:gd name="T37" fmla="*/ 0 h 30"/>
                  <a:gd name="T38" fmla="*/ 0 w 13"/>
                  <a:gd name="T39" fmla="*/ 0 h 30"/>
                  <a:gd name="T40" fmla="*/ 1 w 13"/>
                  <a:gd name="T4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" h="30">
                    <a:moveTo>
                      <a:pt x="1" y="0"/>
                    </a:moveTo>
                    <a:lnTo>
                      <a:pt x="1" y="0"/>
                    </a:lnTo>
                    <a:lnTo>
                      <a:pt x="2" y="3"/>
                    </a:lnTo>
                    <a:lnTo>
                      <a:pt x="4" y="7"/>
                    </a:lnTo>
                    <a:lnTo>
                      <a:pt x="5" y="11"/>
                    </a:lnTo>
                    <a:lnTo>
                      <a:pt x="7" y="15"/>
                    </a:lnTo>
                    <a:lnTo>
                      <a:pt x="8" y="19"/>
                    </a:lnTo>
                    <a:lnTo>
                      <a:pt x="10" y="23"/>
                    </a:lnTo>
                    <a:lnTo>
                      <a:pt x="12" y="26"/>
                    </a:lnTo>
                    <a:lnTo>
                      <a:pt x="13" y="29"/>
                    </a:lnTo>
                    <a:lnTo>
                      <a:pt x="12" y="30"/>
                    </a:lnTo>
                    <a:lnTo>
                      <a:pt x="11" y="27"/>
                    </a:lnTo>
                    <a:lnTo>
                      <a:pt x="9" y="23"/>
                    </a:lnTo>
                    <a:lnTo>
                      <a:pt x="8" y="19"/>
                    </a:lnTo>
                    <a:lnTo>
                      <a:pt x="6" y="15"/>
                    </a:lnTo>
                    <a:lnTo>
                      <a:pt x="5" y="11"/>
                    </a:lnTo>
                    <a:lnTo>
                      <a:pt x="3" y="7"/>
                    </a:lnTo>
                    <a:lnTo>
                      <a:pt x="1" y="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22" name="Freeform 202"/>
              <p:cNvSpPr>
                <a:spLocks/>
              </p:cNvSpPr>
              <p:nvPr/>
            </p:nvSpPr>
            <p:spPr bwMode="auto">
              <a:xfrm>
                <a:off x="4454" y="2593"/>
                <a:ext cx="18" cy="30"/>
              </a:xfrm>
              <a:custGeom>
                <a:avLst/>
                <a:gdLst>
                  <a:gd name="T0" fmla="*/ 1 w 3"/>
                  <a:gd name="T1" fmla="*/ 0 h 5"/>
                  <a:gd name="T2" fmla="*/ 1 w 3"/>
                  <a:gd name="T3" fmla="*/ 0 h 5"/>
                  <a:gd name="T4" fmla="*/ 1 w 3"/>
                  <a:gd name="T5" fmla="*/ 1 h 5"/>
                  <a:gd name="T6" fmla="*/ 2 w 3"/>
                  <a:gd name="T7" fmla="*/ 3 h 5"/>
                  <a:gd name="T8" fmla="*/ 2 w 3"/>
                  <a:gd name="T9" fmla="*/ 4 h 5"/>
                  <a:gd name="T10" fmla="*/ 3 w 3"/>
                  <a:gd name="T11" fmla="*/ 5 h 5"/>
                  <a:gd name="T12" fmla="*/ 2 w 3"/>
                  <a:gd name="T13" fmla="*/ 5 h 5"/>
                  <a:gd name="T14" fmla="*/ 2 w 3"/>
                  <a:gd name="T15" fmla="*/ 4 h 5"/>
                  <a:gd name="T16" fmla="*/ 1 w 3"/>
                  <a:gd name="T17" fmla="*/ 3 h 5"/>
                  <a:gd name="T18" fmla="*/ 1 w 3"/>
                  <a:gd name="T19" fmla="*/ 2 h 5"/>
                  <a:gd name="T20" fmla="*/ 0 w 3"/>
                  <a:gd name="T21" fmla="*/ 1 h 5"/>
                  <a:gd name="T22" fmla="*/ 0 w 3"/>
                  <a:gd name="T23" fmla="*/ 1 h 5"/>
                  <a:gd name="T24" fmla="*/ 1 w 3"/>
                  <a:gd name="T2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23" name="Freeform 203"/>
              <p:cNvSpPr>
                <a:spLocks/>
              </p:cNvSpPr>
              <p:nvPr/>
            </p:nvSpPr>
            <p:spPr bwMode="auto">
              <a:xfrm>
                <a:off x="4454" y="2575"/>
                <a:ext cx="6" cy="24"/>
              </a:xfrm>
              <a:custGeom>
                <a:avLst/>
                <a:gdLst>
                  <a:gd name="T0" fmla="*/ 0 w 1"/>
                  <a:gd name="T1" fmla="*/ 0 h 4"/>
                  <a:gd name="T2" fmla="*/ 0 w 1"/>
                  <a:gd name="T3" fmla="*/ 0 h 4"/>
                  <a:gd name="T4" fmla="*/ 0 w 1"/>
                  <a:gd name="T5" fmla="*/ 1 h 4"/>
                  <a:gd name="T6" fmla="*/ 0 w 1"/>
                  <a:gd name="T7" fmla="*/ 2 h 4"/>
                  <a:gd name="T8" fmla="*/ 1 w 1"/>
                  <a:gd name="T9" fmla="*/ 2 h 4"/>
                  <a:gd name="T10" fmla="*/ 1 w 1"/>
                  <a:gd name="T11" fmla="*/ 3 h 4"/>
                  <a:gd name="T12" fmla="*/ 0 w 1"/>
                  <a:gd name="T13" fmla="*/ 4 h 4"/>
                  <a:gd name="T14" fmla="*/ 0 w 1"/>
                  <a:gd name="T15" fmla="*/ 3 h 4"/>
                  <a:gd name="T16" fmla="*/ 0 w 1"/>
                  <a:gd name="T17" fmla="*/ 2 h 4"/>
                  <a:gd name="T18" fmla="*/ 0 w 1"/>
                  <a:gd name="T19" fmla="*/ 1 h 4"/>
                  <a:gd name="T20" fmla="*/ 0 w 1"/>
                  <a:gd name="T21" fmla="*/ 0 h 4"/>
                  <a:gd name="T22" fmla="*/ 0 w 1"/>
                  <a:gd name="T23" fmla="*/ 0 h 4"/>
                  <a:gd name="T24" fmla="*/ 0 w 1"/>
                  <a:gd name="T2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24" name="Freeform 204"/>
              <p:cNvSpPr>
                <a:spLocks/>
              </p:cNvSpPr>
              <p:nvPr/>
            </p:nvSpPr>
            <p:spPr bwMode="auto">
              <a:xfrm>
                <a:off x="4454" y="2551"/>
                <a:ext cx="24" cy="24"/>
              </a:xfrm>
              <a:custGeom>
                <a:avLst/>
                <a:gdLst>
                  <a:gd name="T0" fmla="*/ 4 w 4"/>
                  <a:gd name="T1" fmla="*/ 0 h 4"/>
                  <a:gd name="T2" fmla="*/ 4 w 4"/>
                  <a:gd name="T3" fmla="*/ 0 h 4"/>
                  <a:gd name="T4" fmla="*/ 4 w 4"/>
                  <a:gd name="T5" fmla="*/ 1 h 4"/>
                  <a:gd name="T6" fmla="*/ 3 w 4"/>
                  <a:gd name="T7" fmla="*/ 1 h 4"/>
                  <a:gd name="T8" fmla="*/ 3 w 4"/>
                  <a:gd name="T9" fmla="*/ 1 h 4"/>
                  <a:gd name="T10" fmla="*/ 2 w 4"/>
                  <a:gd name="T11" fmla="*/ 1 h 4"/>
                  <a:gd name="T12" fmla="*/ 2 w 4"/>
                  <a:gd name="T13" fmla="*/ 2 h 4"/>
                  <a:gd name="T14" fmla="*/ 2 w 4"/>
                  <a:gd name="T15" fmla="*/ 2 h 4"/>
                  <a:gd name="T16" fmla="*/ 2 w 4"/>
                  <a:gd name="T17" fmla="*/ 2 h 4"/>
                  <a:gd name="T18" fmla="*/ 1 w 4"/>
                  <a:gd name="T19" fmla="*/ 2 h 4"/>
                  <a:gd name="T20" fmla="*/ 1 w 4"/>
                  <a:gd name="T21" fmla="*/ 2 h 4"/>
                  <a:gd name="T22" fmla="*/ 1 w 4"/>
                  <a:gd name="T23" fmla="*/ 3 h 4"/>
                  <a:gd name="T24" fmla="*/ 1 w 4"/>
                  <a:gd name="T25" fmla="*/ 3 h 4"/>
                  <a:gd name="T26" fmla="*/ 1 w 4"/>
                  <a:gd name="T27" fmla="*/ 3 h 4"/>
                  <a:gd name="T28" fmla="*/ 1 w 4"/>
                  <a:gd name="T29" fmla="*/ 4 h 4"/>
                  <a:gd name="T30" fmla="*/ 0 w 4"/>
                  <a:gd name="T31" fmla="*/ 4 h 4"/>
                  <a:gd name="T32" fmla="*/ 0 w 4"/>
                  <a:gd name="T33" fmla="*/ 4 h 4"/>
                  <a:gd name="T34" fmla="*/ 0 w 4"/>
                  <a:gd name="T35" fmla="*/ 4 h 4"/>
                  <a:gd name="T36" fmla="*/ 0 w 4"/>
                  <a:gd name="T37" fmla="*/ 4 h 4"/>
                  <a:gd name="T38" fmla="*/ 0 w 4"/>
                  <a:gd name="T39" fmla="*/ 4 h 4"/>
                  <a:gd name="T40" fmla="*/ 0 w 4"/>
                  <a:gd name="T41" fmla="*/ 4 h 4"/>
                  <a:gd name="T42" fmla="*/ 0 w 4"/>
                  <a:gd name="T43" fmla="*/ 3 h 4"/>
                  <a:gd name="T44" fmla="*/ 0 w 4"/>
                  <a:gd name="T45" fmla="*/ 3 h 4"/>
                  <a:gd name="T46" fmla="*/ 0 w 4"/>
                  <a:gd name="T47" fmla="*/ 3 h 4"/>
                  <a:gd name="T48" fmla="*/ 0 w 4"/>
                  <a:gd name="T49" fmla="*/ 2 h 4"/>
                  <a:gd name="T50" fmla="*/ 1 w 4"/>
                  <a:gd name="T51" fmla="*/ 2 h 4"/>
                  <a:gd name="T52" fmla="*/ 1 w 4"/>
                  <a:gd name="T53" fmla="*/ 2 h 4"/>
                  <a:gd name="T54" fmla="*/ 1 w 4"/>
                  <a:gd name="T55" fmla="*/ 1 h 4"/>
                  <a:gd name="T56" fmla="*/ 1 w 4"/>
                  <a:gd name="T57" fmla="*/ 1 h 4"/>
                  <a:gd name="T58" fmla="*/ 2 w 4"/>
                  <a:gd name="T59" fmla="*/ 1 h 4"/>
                  <a:gd name="T60" fmla="*/ 2 w 4"/>
                  <a:gd name="T61" fmla="*/ 1 h 4"/>
                  <a:gd name="T62" fmla="*/ 2 w 4"/>
                  <a:gd name="T63" fmla="*/ 0 h 4"/>
                  <a:gd name="T64" fmla="*/ 3 w 4"/>
                  <a:gd name="T65" fmla="*/ 0 h 4"/>
                  <a:gd name="T66" fmla="*/ 3 w 4"/>
                  <a:gd name="T67" fmla="*/ 0 h 4"/>
                  <a:gd name="T68" fmla="*/ 4 w 4"/>
                  <a:gd name="T69" fmla="*/ 0 h 4"/>
                  <a:gd name="T70" fmla="*/ 4 w 4"/>
                  <a:gd name="T71" fmla="*/ 0 h 4"/>
                  <a:gd name="T72" fmla="*/ 4 w 4"/>
                  <a:gd name="T7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" h="4">
                    <a:moveTo>
                      <a:pt x="4" y="0"/>
                    </a:moveTo>
                    <a:lnTo>
                      <a:pt x="4" y="0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25" name="Freeform 205"/>
              <p:cNvSpPr>
                <a:spLocks/>
              </p:cNvSpPr>
              <p:nvPr/>
            </p:nvSpPr>
            <p:spPr bwMode="auto">
              <a:xfrm>
                <a:off x="4478" y="2545"/>
                <a:ext cx="36" cy="12"/>
              </a:xfrm>
              <a:custGeom>
                <a:avLst/>
                <a:gdLst>
                  <a:gd name="T0" fmla="*/ 5 w 6"/>
                  <a:gd name="T1" fmla="*/ 2 h 2"/>
                  <a:gd name="T2" fmla="*/ 5 w 6"/>
                  <a:gd name="T3" fmla="*/ 2 h 2"/>
                  <a:gd name="T4" fmla="*/ 5 w 6"/>
                  <a:gd name="T5" fmla="*/ 2 h 2"/>
                  <a:gd name="T6" fmla="*/ 5 w 6"/>
                  <a:gd name="T7" fmla="*/ 2 h 2"/>
                  <a:gd name="T8" fmla="*/ 4 w 6"/>
                  <a:gd name="T9" fmla="*/ 2 h 2"/>
                  <a:gd name="T10" fmla="*/ 4 w 6"/>
                  <a:gd name="T11" fmla="*/ 2 h 2"/>
                  <a:gd name="T12" fmla="*/ 4 w 6"/>
                  <a:gd name="T13" fmla="*/ 1 h 2"/>
                  <a:gd name="T14" fmla="*/ 3 w 6"/>
                  <a:gd name="T15" fmla="*/ 1 h 2"/>
                  <a:gd name="T16" fmla="*/ 3 w 6"/>
                  <a:gd name="T17" fmla="*/ 1 h 2"/>
                  <a:gd name="T18" fmla="*/ 3 w 6"/>
                  <a:gd name="T19" fmla="*/ 1 h 2"/>
                  <a:gd name="T20" fmla="*/ 2 w 6"/>
                  <a:gd name="T21" fmla="*/ 1 h 2"/>
                  <a:gd name="T22" fmla="*/ 2 w 6"/>
                  <a:gd name="T23" fmla="*/ 1 h 2"/>
                  <a:gd name="T24" fmla="*/ 2 w 6"/>
                  <a:gd name="T25" fmla="*/ 1 h 2"/>
                  <a:gd name="T26" fmla="*/ 1 w 6"/>
                  <a:gd name="T27" fmla="*/ 1 h 2"/>
                  <a:gd name="T28" fmla="*/ 1 w 6"/>
                  <a:gd name="T29" fmla="*/ 1 h 2"/>
                  <a:gd name="T30" fmla="*/ 1 w 6"/>
                  <a:gd name="T31" fmla="*/ 1 h 2"/>
                  <a:gd name="T32" fmla="*/ 0 w 6"/>
                  <a:gd name="T33" fmla="*/ 1 h 2"/>
                  <a:gd name="T34" fmla="*/ 0 w 6"/>
                  <a:gd name="T35" fmla="*/ 1 h 2"/>
                  <a:gd name="T36" fmla="*/ 0 w 6"/>
                  <a:gd name="T37" fmla="*/ 1 h 2"/>
                  <a:gd name="T38" fmla="*/ 0 w 6"/>
                  <a:gd name="T39" fmla="*/ 1 h 2"/>
                  <a:gd name="T40" fmla="*/ 1 w 6"/>
                  <a:gd name="T41" fmla="*/ 0 h 2"/>
                  <a:gd name="T42" fmla="*/ 1 w 6"/>
                  <a:gd name="T43" fmla="*/ 0 h 2"/>
                  <a:gd name="T44" fmla="*/ 1 w 6"/>
                  <a:gd name="T45" fmla="*/ 0 h 2"/>
                  <a:gd name="T46" fmla="*/ 2 w 6"/>
                  <a:gd name="T47" fmla="*/ 0 h 2"/>
                  <a:gd name="T48" fmla="*/ 2 w 6"/>
                  <a:gd name="T49" fmla="*/ 0 h 2"/>
                  <a:gd name="T50" fmla="*/ 3 w 6"/>
                  <a:gd name="T51" fmla="*/ 0 h 2"/>
                  <a:gd name="T52" fmla="*/ 3 w 6"/>
                  <a:gd name="T53" fmla="*/ 0 h 2"/>
                  <a:gd name="T54" fmla="*/ 3 w 6"/>
                  <a:gd name="T55" fmla="*/ 0 h 2"/>
                  <a:gd name="T56" fmla="*/ 4 w 6"/>
                  <a:gd name="T57" fmla="*/ 0 h 2"/>
                  <a:gd name="T58" fmla="*/ 4 w 6"/>
                  <a:gd name="T59" fmla="*/ 1 h 2"/>
                  <a:gd name="T60" fmla="*/ 4 w 6"/>
                  <a:gd name="T61" fmla="*/ 1 h 2"/>
                  <a:gd name="T62" fmla="*/ 5 w 6"/>
                  <a:gd name="T63" fmla="*/ 1 h 2"/>
                  <a:gd name="T64" fmla="*/ 5 w 6"/>
                  <a:gd name="T65" fmla="*/ 1 h 2"/>
                  <a:gd name="T66" fmla="*/ 5 w 6"/>
                  <a:gd name="T67" fmla="*/ 1 h 2"/>
                  <a:gd name="T68" fmla="*/ 6 w 6"/>
                  <a:gd name="T69" fmla="*/ 2 h 2"/>
                  <a:gd name="T70" fmla="*/ 6 w 6"/>
                  <a:gd name="T71" fmla="*/ 2 h 2"/>
                  <a:gd name="T72" fmla="*/ 5 w 6"/>
                  <a:gd name="T7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lnTo>
                      <a:pt x="5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5" y="2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26" name="Freeform 206"/>
              <p:cNvSpPr>
                <a:spLocks/>
              </p:cNvSpPr>
              <p:nvPr/>
            </p:nvSpPr>
            <p:spPr bwMode="auto">
              <a:xfrm>
                <a:off x="4508" y="2557"/>
                <a:ext cx="18" cy="18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2 w 3"/>
                  <a:gd name="T5" fmla="*/ 3 h 3"/>
                  <a:gd name="T6" fmla="*/ 1 w 3"/>
                  <a:gd name="T7" fmla="*/ 2 h 3"/>
                  <a:gd name="T8" fmla="*/ 1 w 3"/>
                  <a:gd name="T9" fmla="*/ 2 h 3"/>
                  <a:gd name="T10" fmla="*/ 1 w 3"/>
                  <a:gd name="T11" fmla="*/ 1 h 3"/>
                  <a:gd name="T12" fmla="*/ 1 w 3"/>
                  <a:gd name="T13" fmla="*/ 1 h 3"/>
                  <a:gd name="T14" fmla="*/ 1 w 3"/>
                  <a:gd name="T15" fmla="*/ 1 h 3"/>
                  <a:gd name="T16" fmla="*/ 0 w 3"/>
                  <a:gd name="T17" fmla="*/ 0 h 3"/>
                  <a:gd name="T18" fmla="*/ 0 w 3"/>
                  <a:gd name="T19" fmla="*/ 0 h 3"/>
                  <a:gd name="T20" fmla="*/ 1 w 3"/>
                  <a:gd name="T21" fmla="*/ 0 h 3"/>
                  <a:gd name="T22" fmla="*/ 1 w 3"/>
                  <a:gd name="T23" fmla="*/ 0 h 3"/>
                  <a:gd name="T24" fmla="*/ 1 w 3"/>
                  <a:gd name="T25" fmla="*/ 0 h 3"/>
                  <a:gd name="T26" fmla="*/ 1 w 3"/>
                  <a:gd name="T27" fmla="*/ 0 h 3"/>
                  <a:gd name="T28" fmla="*/ 2 w 3"/>
                  <a:gd name="T29" fmla="*/ 1 h 3"/>
                  <a:gd name="T30" fmla="*/ 2 w 3"/>
                  <a:gd name="T31" fmla="*/ 1 h 3"/>
                  <a:gd name="T32" fmla="*/ 2 w 3"/>
                  <a:gd name="T33" fmla="*/ 2 h 3"/>
                  <a:gd name="T34" fmla="*/ 3 w 3"/>
                  <a:gd name="T35" fmla="*/ 2 h 3"/>
                  <a:gd name="T36" fmla="*/ 3 w 3"/>
                  <a:gd name="T37" fmla="*/ 3 h 3"/>
                  <a:gd name="T38" fmla="*/ 3 w 3"/>
                  <a:gd name="T39" fmla="*/ 3 h 3"/>
                  <a:gd name="T40" fmla="*/ 2 w 3"/>
                  <a:gd name="T4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lnTo>
                      <a:pt x="2" y="3"/>
                    </a:lnTo>
                    <a:lnTo>
                      <a:pt x="2" y="3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2" y="3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27" name="Freeform 207"/>
              <p:cNvSpPr>
                <a:spLocks/>
              </p:cNvSpPr>
              <p:nvPr/>
            </p:nvSpPr>
            <p:spPr bwMode="auto">
              <a:xfrm>
                <a:off x="4520" y="2575"/>
                <a:ext cx="24" cy="48"/>
              </a:xfrm>
              <a:custGeom>
                <a:avLst/>
                <a:gdLst>
                  <a:gd name="T0" fmla="*/ 3 w 4"/>
                  <a:gd name="T1" fmla="*/ 8 h 8"/>
                  <a:gd name="T2" fmla="*/ 3 w 4"/>
                  <a:gd name="T3" fmla="*/ 8 h 8"/>
                  <a:gd name="T4" fmla="*/ 2 w 4"/>
                  <a:gd name="T5" fmla="*/ 6 h 8"/>
                  <a:gd name="T6" fmla="*/ 1 w 4"/>
                  <a:gd name="T7" fmla="*/ 4 h 8"/>
                  <a:gd name="T8" fmla="*/ 1 w 4"/>
                  <a:gd name="T9" fmla="*/ 2 h 8"/>
                  <a:gd name="T10" fmla="*/ 0 w 4"/>
                  <a:gd name="T11" fmla="*/ 0 h 8"/>
                  <a:gd name="T12" fmla="*/ 1 w 4"/>
                  <a:gd name="T13" fmla="*/ 0 h 8"/>
                  <a:gd name="T14" fmla="*/ 1 w 4"/>
                  <a:gd name="T15" fmla="*/ 2 h 8"/>
                  <a:gd name="T16" fmla="*/ 2 w 4"/>
                  <a:gd name="T17" fmla="*/ 4 h 8"/>
                  <a:gd name="T18" fmla="*/ 3 w 4"/>
                  <a:gd name="T19" fmla="*/ 6 h 8"/>
                  <a:gd name="T20" fmla="*/ 4 w 4"/>
                  <a:gd name="T21" fmla="*/ 8 h 8"/>
                  <a:gd name="T22" fmla="*/ 4 w 4"/>
                  <a:gd name="T23" fmla="*/ 8 h 8"/>
                  <a:gd name="T24" fmla="*/ 3 w 4"/>
                  <a:gd name="T2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" h="8">
                    <a:moveTo>
                      <a:pt x="3" y="8"/>
                    </a:moveTo>
                    <a:lnTo>
                      <a:pt x="3" y="8"/>
                    </a:lnTo>
                    <a:lnTo>
                      <a:pt x="2" y="6"/>
                    </a:lnTo>
                    <a:lnTo>
                      <a:pt x="1" y="4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2" y="4"/>
                    </a:lnTo>
                    <a:lnTo>
                      <a:pt x="3" y="6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3" y="8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28" name="Freeform 208"/>
              <p:cNvSpPr>
                <a:spLocks/>
              </p:cNvSpPr>
              <p:nvPr/>
            </p:nvSpPr>
            <p:spPr bwMode="auto">
              <a:xfrm>
                <a:off x="4538" y="2623"/>
                <a:ext cx="66" cy="156"/>
              </a:xfrm>
              <a:custGeom>
                <a:avLst/>
                <a:gdLst>
                  <a:gd name="T0" fmla="*/ 10 w 11"/>
                  <a:gd name="T1" fmla="*/ 26 h 26"/>
                  <a:gd name="T2" fmla="*/ 10 w 11"/>
                  <a:gd name="T3" fmla="*/ 26 h 26"/>
                  <a:gd name="T4" fmla="*/ 9 w 11"/>
                  <a:gd name="T5" fmla="*/ 24 h 26"/>
                  <a:gd name="T6" fmla="*/ 8 w 11"/>
                  <a:gd name="T7" fmla="*/ 21 h 26"/>
                  <a:gd name="T8" fmla="*/ 7 w 11"/>
                  <a:gd name="T9" fmla="*/ 18 h 26"/>
                  <a:gd name="T10" fmla="*/ 6 w 11"/>
                  <a:gd name="T11" fmla="*/ 15 h 26"/>
                  <a:gd name="T12" fmla="*/ 5 w 11"/>
                  <a:gd name="T13" fmla="*/ 12 h 26"/>
                  <a:gd name="T14" fmla="*/ 3 w 11"/>
                  <a:gd name="T15" fmla="*/ 8 h 26"/>
                  <a:gd name="T16" fmla="*/ 2 w 11"/>
                  <a:gd name="T17" fmla="*/ 4 h 26"/>
                  <a:gd name="T18" fmla="*/ 0 w 11"/>
                  <a:gd name="T19" fmla="*/ 0 h 26"/>
                  <a:gd name="T20" fmla="*/ 1 w 11"/>
                  <a:gd name="T21" fmla="*/ 0 h 26"/>
                  <a:gd name="T22" fmla="*/ 2 w 11"/>
                  <a:gd name="T23" fmla="*/ 4 h 26"/>
                  <a:gd name="T24" fmla="*/ 4 w 11"/>
                  <a:gd name="T25" fmla="*/ 8 h 26"/>
                  <a:gd name="T26" fmla="*/ 5 w 11"/>
                  <a:gd name="T27" fmla="*/ 11 h 26"/>
                  <a:gd name="T28" fmla="*/ 7 w 11"/>
                  <a:gd name="T29" fmla="*/ 15 h 26"/>
                  <a:gd name="T30" fmla="*/ 8 w 11"/>
                  <a:gd name="T31" fmla="*/ 18 h 26"/>
                  <a:gd name="T32" fmla="*/ 9 w 11"/>
                  <a:gd name="T33" fmla="*/ 21 h 26"/>
                  <a:gd name="T34" fmla="*/ 10 w 11"/>
                  <a:gd name="T35" fmla="*/ 24 h 26"/>
                  <a:gd name="T36" fmla="*/ 10 w 11"/>
                  <a:gd name="T37" fmla="*/ 26 h 26"/>
                  <a:gd name="T38" fmla="*/ 11 w 11"/>
                  <a:gd name="T39" fmla="*/ 26 h 26"/>
                  <a:gd name="T40" fmla="*/ 10 w 11"/>
                  <a:gd name="T4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" h="26">
                    <a:moveTo>
                      <a:pt x="10" y="26"/>
                    </a:moveTo>
                    <a:lnTo>
                      <a:pt x="10" y="26"/>
                    </a:lnTo>
                    <a:lnTo>
                      <a:pt x="9" y="24"/>
                    </a:lnTo>
                    <a:lnTo>
                      <a:pt x="8" y="21"/>
                    </a:lnTo>
                    <a:lnTo>
                      <a:pt x="7" y="18"/>
                    </a:lnTo>
                    <a:lnTo>
                      <a:pt x="6" y="15"/>
                    </a:lnTo>
                    <a:lnTo>
                      <a:pt x="5" y="12"/>
                    </a:lnTo>
                    <a:lnTo>
                      <a:pt x="3" y="8"/>
                    </a:lnTo>
                    <a:lnTo>
                      <a:pt x="2" y="4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4"/>
                    </a:lnTo>
                    <a:lnTo>
                      <a:pt x="4" y="8"/>
                    </a:lnTo>
                    <a:lnTo>
                      <a:pt x="5" y="11"/>
                    </a:lnTo>
                    <a:lnTo>
                      <a:pt x="7" y="15"/>
                    </a:lnTo>
                    <a:lnTo>
                      <a:pt x="8" y="18"/>
                    </a:lnTo>
                    <a:lnTo>
                      <a:pt x="9" y="21"/>
                    </a:lnTo>
                    <a:lnTo>
                      <a:pt x="10" y="24"/>
                    </a:lnTo>
                    <a:lnTo>
                      <a:pt x="10" y="26"/>
                    </a:lnTo>
                    <a:lnTo>
                      <a:pt x="11" y="26"/>
                    </a:lnTo>
                    <a:lnTo>
                      <a:pt x="10" y="26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29" name="Freeform 209"/>
              <p:cNvSpPr>
                <a:spLocks/>
              </p:cNvSpPr>
              <p:nvPr/>
            </p:nvSpPr>
            <p:spPr bwMode="auto">
              <a:xfrm>
                <a:off x="4454" y="2551"/>
                <a:ext cx="66" cy="48"/>
              </a:xfrm>
              <a:custGeom>
                <a:avLst/>
                <a:gdLst>
                  <a:gd name="T0" fmla="*/ 0 w 11"/>
                  <a:gd name="T1" fmla="*/ 6 h 8"/>
                  <a:gd name="T2" fmla="*/ 0 w 11"/>
                  <a:gd name="T3" fmla="*/ 5 h 8"/>
                  <a:gd name="T4" fmla="*/ 0 w 11"/>
                  <a:gd name="T5" fmla="*/ 4 h 8"/>
                  <a:gd name="T6" fmla="*/ 0 w 11"/>
                  <a:gd name="T7" fmla="*/ 3 h 8"/>
                  <a:gd name="T8" fmla="*/ 0 w 11"/>
                  <a:gd name="T9" fmla="*/ 3 h 8"/>
                  <a:gd name="T10" fmla="*/ 1 w 11"/>
                  <a:gd name="T11" fmla="*/ 2 h 8"/>
                  <a:gd name="T12" fmla="*/ 1 w 11"/>
                  <a:gd name="T13" fmla="*/ 2 h 8"/>
                  <a:gd name="T14" fmla="*/ 2 w 11"/>
                  <a:gd name="T15" fmla="*/ 1 h 8"/>
                  <a:gd name="T16" fmla="*/ 3 w 11"/>
                  <a:gd name="T17" fmla="*/ 1 h 8"/>
                  <a:gd name="T18" fmla="*/ 3 w 11"/>
                  <a:gd name="T19" fmla="*/ 0 h 8"/>
                  <a:gd name="T20" fmla="*/ 4 w 11"/>
                  <a:gd name="T21" fmla="*/ 0 h 8"/>
                  <a:gd name="T22" fmla="*/ 5 w 11"/>
                  <a:gd name="T23" fmla="*/ 0 h 8"/>
                  <a:gd name="T24" fmla="*/ 6 w 11"/>
                  <a:gd name="T25" fmla="*/ 0 h 8"/>
                  <a:gd name="T26" fmla="*/ 6 w 11"/>
                  <a:gd name="T27" fmla="*/ 0 h 8"/>
                  <a:gd name="T28" fmla="*/ 7 w 11"/>
                  <a:gd name="T29" fmla="*/ 0 h 8"/>
                  <a:gd name="T30" fmla="*/ 8 w 11"/>
                  <a:gd name="T31" fmla="*/ 0 h 8"/>
                  <a:gd name="T32" fmla="*/ 8 w 11"/>
                  <a:gd name="T33" fmla="*/ 0 h 8"/>
                  <a:gd name="T34" fmla="*/ 9 w 11"/>
                  <a:gd name="T35" fmla="*/ 1 h 8"/>
                  <a:gd name="T36" fmla="*/ 10 w 11"/>
                  <a:gd name="T37" fmla="*/ 1 h 8"/>
                  <a:gd name="T38" fmla="*/ 10 w 11"/>
                  <a:gd name="T39" fmla="*/ 2 h 8"/>
                  <a:gd name="T40" fmla="*/ 11 w 11"/>
                  <a:gd name="T41" fmla="*/ 2 h 8"/>
                  <a:gd name="T42" fmla="*/ 11 w 11"/>
                  <a:gd name="T43" fmla="*/ 3 h 8"/>
                  <a:gd name="T44" fmla="*/ 11 w 11"/>
                  <a:gd name="T45" fmla="*/ 4 h 8"/>
                  <a:gd name="T46" fmla="*/ 10 w 11"/>
                  <a:gd name="T47" fmla="*/ 3 h 8"/>
                  <a:gd name="T48" fmla="*/ 9 w 11"/>
                  <a:gd name="T49" fmla="*/ 4 h 8"/>
                  <a:gd name="T50" fmla="*/ 8 w 11"/>
                  <a:gd name="T51" fmla="*/ 5 h 8"/>
                  <a:gd name="T52" fmla="*/ 8 w 11"/>
                  <a:gd name="T53" fmla="*/ 5 h 8"/>
                  <a:gd name="T54" fmla="*/ 7 w 11"/>
                  <a:gd name="T55" fmla="*/ 5 h 8"/>
                  <a:gd name="T56" fmla="*/ 7 w 11"/>
                  <a:gd name="T57" fmla="*/ 5 h 8"/>
                  <a:gd name="T58" fmla="*/ 6 w 11"/>
                  <a:gd name="T59" fmla="*/ 5 h 8"/>
                  <a:gd name="T60" fmla="*/ 5 w 11"/>
                  <a:gd name="T61" fmla="*/ 5 h 8"/>
                  <a:gd name="T62" fmla="*/ 5 w 11"/>
                  <a:gd name="T63" fmla="*/ 5 h 8"/>
                  <a:gd name="T64" fmla="*/ 4 w 11"/>
                  <a:gd name="T65" fmla="*/ 5 h 8"/>
                  <a:gd name="T66" fmla="*/ 4 w 11"/>
                  <a:gd name="T67" fmla="*/ 6 h 8"/>
                  <a:gd name="T68" fmla="*/ 3 w 11"/>
                  <a:gd name="T69" fmla="*/ 6 h 8"/>
                  <a:gd name="T70" fmla="*/ 2 w 11"/>
                  <a:gd name="T71" fmla="*/ 6 h 8"/>
                  <a:gd name="T72" fmla="*/ 1 w 11"/>
                  <a:gd name="T73" fmla="*/ 6 h 8"/>
                  <a:gd name="T74" fmla="*/ 1 w 11"/>
                  <a:gd name="T75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" h="8">
                    <a:moveTo>
                      <a:pt x="1" y="8"/>
                    </a:moveTo>
                    <a:lnTo>
                      <a:pt x="0" y="6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1" y="2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9" y="3"/>
                    </a:lnTo>
                    <a:lnTo>
                      <a:pt x="9" y="4"/>
                    </a:lnTo>
                    <a:lnTo>
                      <a:pt x="8" y="4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6" y="4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4" y="5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1" y="8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30" name="Freeform 210"/>
              <p:cNvSpPr>
                <a:spLocks/>
              </p:cNvSpPr>
              <p:nvPr/>
            </p:nvSpPr>
            <p:spPr bwMode="auto">
              <a:xfrm>
                <a:off x="4454" y="2575"/>
                <a:ext cx="6" cy="24"/>
              </a:xfrm>
              <a:custGeom>
                <a:avLst/>
                <a:gdLst>
                  <a:gd name="T0" fmla="*/ 0 w 1"/>
                  <a:gd name="T1" fmla="*/ 0 h 4"/>
                  <a:gd name="T2" fmla="*/ 0 w 1"/>
                  <a:gd name="T3" fmla="*/ 0 h 4"/>
                  <a:gd name="T4" fmla="*/ 0 w 1"/>
                  <a:gd name="T5" fmla="*/ 1 h 4"/>
                  <a:gd name="T6" fmla="*/ 0 w 1"/>
                  <a:gd name="T7" fmla="*/ 1 h 4"/>
                  <a:gd name="T8" fmla="*/ 1 w 1"/>
                  <a:gd name="T9" fmla="*/ 2 h 4"/>
                  <a:gd name="T10" fmla="*/ 1 w 1"/>
                  <a:gd name="T11" fmla="*/ 3 h 4"/>
                  <a:gd name="T12" fmla="*/ 0 w 1"/>
                  <a:gd name="T13" fmla="*/ 4 h 4"/>
                  <a:gd name="T14" fmla="*/ 0 w 1"/>
                  <a:gd name="T15" fmla="*/ 3 h 4"/>
                  <a:gd name="T16" fmla="*/ 0 w 1"/>
                  <a:gd name="T17" fmla="*/ 2 h 4"/>
                  <a:gd name="T18" fmla="*/ 0 w 1"/>
                  <a:gd name="T19" fmla="*/ 1 h 4"/>
                  <a:gd name="T20" fmla="*/ 0 w 1"/>
                  <a:gd name="T21" fmla="*/ 0 h 4"/>
                  <a:gd name="T22" fmla="*/ 0 w 1"/>
                  <a:gd name="T23" fmla="*/ 0 h 4"/>
                  <a:gd name="T24" fmla="*/ 0 w 1"/>
                  <a:gd name="T2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31" name="Freeform 211"/>
              <p:cNvSpPr>
                <a:spLocks/>
              </p:cNvSpPr>
              <p:nvPr/>
            </p:nvSpPr>
            <p:spPr bwMode="auto">
              <a:xfrm>
                <a:off x="4454" y="2551"/>
                <a:ext cx="24" cy="24"/>
              </a:xfrm>
              <a:custGeom>
                <a:avLst/>
                <a:gdLst>
                  <a:gd name="T0" fmla="*/ 4 w 4"/>
                  <a:gd name="T1" fmla="*/ 0 h 4"/>
                  <a:gd name="T2" fmla="*/ 4 w 4"/>
                  <a:gd name="T3" fmla="*/ 0 h 4"/>
                  <a:gd name="T4" fmla="*/ 4 w 4"/>
                  <a:gd name="T5" fmla="*/ 1 h 4"/>
                  <a:gd name="T6" fmla="*/ 3 w 4"/>
                  <a:gd name="T7" fmla="*/ 1 h 4"/>
                  <a:gd name="T8" fmla="*/ 3 w 4"/>
                  <a:gd name="T9" fmla="*/ 1 h 4"/>
                  <a:gd name="T10" fmla="*/ 2 w 4"/>
                  <a:gd name="T11" fmla="*/ 1 h 4"/>
                  <a:gd name="T12" fmla="*/ 2 w 4"/>
                  <a:gd name="T13" fmla="*/ 2 h 4"/>
                  <a:gd name="T14" fmla="*/ 2 w 4"/>
                  <a:gd name="T15" fmla="*/ 2 h 4"/>
                  <a:gd name="T16" fmla="*/ 2 w 4"/>
                  <a:gd name="T17" fmla="*/ 2 h 4"/>
                  <a:gd name="T18" fmla="*/ 1 w 4"/>
                  <a:gd name="T19" fmla="*/ 2 h 4"/>
                  <a:gd name="T20" fmla="*/ 1 w 4"/>
                  <a:gd name="T21" fmla="*/ 2 h 4"/>
                  <a:gd name="T22" fmla="*/ 1 w 4"/>
                  <a:gd name="T23" fmla="*/ 3 h 4"/>
                  <a:gd name="T24" fmla="*/ 1 w 4"/>
                  <a:gd name="T25" fmla="*/ 3 h 4"/>
                  <a:gd name="T26" fmla="*/ 1 w 4"/>
                  <a:gd name="T27" fmla="*/ 3 h 4"/>
                  <a:gd name="T28" fmla="*/ 1 w 4"/>
                  <a:gd name="T29" fmla="*/ 4 h 4"/>
                  <a:gd name="T30" fmla="*/ 0 w 4"/>
                  <a:gd name="T31" fmla="*/ 4 h 4"/>
                  <a:gd name="T32" fmla="*/ 0 w 4"/>
                  <a:gd name="T33" fmla="*/ 4 h 4"/>
                  <a:gd name="T34" fmla="*/ 0 w 4"/>
                  <a:gd name="T35" fmla="*/ 4 h 4"/>
                  <a:gd name="T36" fmla="*/ 0 w 4"/>
                  <a:gd name="T37" fmla="*/ 4 h 4"/>
                  <a:gd name="T38" fmla="*/ 0 w 4"/>
                  <a:gd name="T39" fmla="*/ 4 h 4"/>
                  <a:gd name="T40" fmla="*/ 0 w 4"/>
                  <a:gd name="T41" fmla="*/ 4 h 4"/>
                  <a:gd name="T42" fmla="*/ 0 w 4"/>
                  <a:gd name="T43" fmla="*/ 3 h 4"/>
                  <a:gd name="T44" fmla="*/ 0 w 4"/>
                  <a:gd name="T45" fmla="*/ 3 h 4"/>
                  <a:gd name="T46" fmla="*/ 0 w 4"/>
                  <a:gd name="T47" fmla="*/ 3 h 4"/>
                  <a:gd name="T48" fmla="*/ 0 w 4"/>
                  <a:gd name="T49" fmla="*/ 2 h 4"/>
                  <a:gd name="T50" fmla="*/ 1 w 4"/>
                  <a:gd name="T51" fmla="*/ 2 h 4"/>
                  <a:gd name="T52" fmla="*/ 1 w 4"/>
                  <a:gd name="T53" fmla="*/ 2 h 4"/>
                  <a:gd name="T54" fmla="*/ 1 w 4"/>
                  <a:gd name="T55" fmla="*/ 1 h 4"/>
                  <a:gd name="T56" fmla="*/ 1 w 4"/>
                  <a:gd name="T57" fmla="*/ 1 h 4"/>
                  <a:gd name="T58" fmla="*/ 2 w 4"/>
                  <a:gd name="T59" fmla="*/ 1 h 4"/>
                  <a:gd name="T60" fmla="*/ 2 w 4"/>
                  <a:gd name="T61" fmla="*/ 1 h 4"/>
                  <a:gd name="T62" fmla="*/ 2 w 4"/>
                  <a:gd name="T63" fmla="*/ 0 h 4"/>
                  <a:gd name="T64" fmla="*/ 3 w 4"/>
                  <a:gd name="T65" fmla="*/ 0 h 4"/>
                  <a:gd name="T66" fmla="*/ 3 w 4"/>
                  <a:gd name="T67" fmla="*/ 0 h 4"/>
                  <a:gd name="T68" fmla="*/ 4 w 4"/>
                  <a:gd name="T69" fmla="*/ 0 h 4"/>
                  <a:gd name="T70" fmla="*/ 4 w 4"/>
                  <a:gd name="T71" fmla="*/ 0 h 4"/>
                  <a:gd name="T72" fmla="*/ 4 w 4"/>
                  <a:gd name="T7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" h="4">
                    <a:moveTo>
                      <a:pt x="4" y="0"/>
                    </a:moveTo>
                    <a:lnTo>
                      <a:pt x="4" y="0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32" name="Freeform 212"/>
              <p:cNvSpPr>
                <a:spLocks/>
              </p:cNvSpPr>
              <p:nvPr/>
            </p:nvSpPr>
            <p:spPr bwMode="auto">
              <a:xfrm>
                <a:off x="4478" y="2545"/>
                <a:ext cx="36" cy="12"/>
              </a:xfrm>
              <a:custGeom>
                <a:avLst/>
                <a:gdLst>
                  <a:gd name="T0" fmla="*/ 5 w 6"/>
                  <a:gd name="T1" fmla="*/ 2 h 2"/>
                  <a:gd name="T2" fmla="*/ 5 w 6"/>
                  <a:gd name="T3" fmla="*/ 2 h 2"/>
                  <a:gd name="T4" fmla="*/ 5 w 6"/>
                  <a:gd name="T5" fmla="*/ 2 h 2"/>
                  <a:gd name="T6" fmla="*/ 5 w 6"/>
                  <a:gd name="T7" fmla="*/ 2 h 2"/>
                  <a:gd name="T8" fmla="*/ 4 w 6"/>
                  <a:gd name="T9" fmla="*/ 2 h 2"/>
                  <a:gd name="T10" fmla="*/ 4 w 6"/>
                  <a:gd name="T11" fmla="*/ 2 h 2"/>
                  <a:gd name="T12" fmla="*/ 4 w 6"/>
                  <a:gd name="T13" fmla="*/ 1 h 2"/>
                  <a:gd name="T14" fmla="*/ 3 w 6"/>
                  <a:gd name="T15" fmla="*/ 1 h 2"/>
                  <a:gd name="T16" fmla="*/ 3 w 6"/>
                  <a:gd name="T17" fmla="*/ 1 h 2"/>
                  <a:gd name="T18" fmla="*/ 3 w 6"/>
                  <a:gd name="T19" fmla="*/ 1 h 2"/>
                  <a:gd name="T20" fmla="*/ 2 w 6"/>
                  <a:gd name="T21" fmla="*/ 1 h 2"/>
                  <a:gd name="T22" fmla="*/ 2 w 6"/>
                  <a:gd name="T23" fmla="*/ 1 h 2"/>
                  <a:gd name="T24" fmla="*/ 2 w 6"/>
                  <a:gd name="T25" fmla="*/ 1 h 2"/>
                  <a:gd name="T26" fmla="*/ 1 w 6"/>
                  <a:gd name="T27" fmla="*/ 1 h 2"/>
                  <a:gd name="T28" fmla="*/ 1 w 6"/>
                  <a:gd name="T29" fmla="*/ 1 h 2"/>
                  <a:gd name="T30" fmla="*/ 1 w 6"/>
                  <a:gd name="T31" fmla="*/ 1 h 2"/>
                  <a:gd name="T32" fmla="*/ 0 w 6"/>
                  <a:gd name="T33" fmla="*/ 1 h 2"/>
                  <a:gd name="T34" fmla="*/ 0 w 6"/>
                  <a:gd name="T35" fmla="*/ 1 h 2"/>
                  <a:gd name="T36" fmla="*/ 0 w 6"/>
                  <a:gd name="T37" fmla="*/ 1 h 2"/>
                  <a:gd name="T38" fmla="*/ 0 w 6"/>
                  <a:gd name="T39" fmla="*/ 1 h 2"/>
                  <a:gd name="T40" fmla="*/ 1 w 6"/>
                  <a:gd name="T41" fmla="*/ 0 h 2"/>
                  <a:gd name="T42" fmla="*/ 1 w 6"/>
                  <a:gd name="T43" fmla="*/ 0 h 2"/>
                  <a:gd name="T44" fmla="*/ 1 w 6"/>
                  <a:gd name="T45" fmla="*/ 0 h 2"/>
                  <a:gd name="T46" fmla="*/ 2 w 6"/>
                  <a:gd name="T47" fmla="*/ 0 h 2"/>
                  <a:gd name="T48" fmla="*/ 2 w 6"/>
                  <a:gd name="T49" fmla="*/ 0 h 2"/>
                  <a:gd name="T50" fmla="*/ 3 w 6"/>
                  <a:gd name="T51" fmla="*/ 0 h 2"/>
                  <a:gd name="T52" fmla="*/ 3 w 6"/>
                  <a:gd name="T53" fmla="*/ 0 h 2"/>
                  <a:gd name="T54" fmla="*/ 3 w 6"/>
                  <a:gd name="T55" fmla="*/ 0 h 2"/>
                  <a:gd name="T56" fmla="*/ 4 w 6"/>
                  <a:gd name="T57" fmla="*/ 0 h 2"/>
                  <a:gd name="T58" fmla="*/ 4 w 6"/>
                  <a:gd name="T59" fmla="*/ 1 h 2"/>
                  <a:gd name="T60" fmla="*/ 4 w 6"/>
                  <a:gd name="T61" fmla="*/ 1 h 2"/>
                  <a:gd name="T62" fmla="*/ 5 w 6"/>
                  <a:gd name="T63" fmla="*/ 1 h 2"/>
                  <a:gd name="T64" fmla="*/ 5 w 6"/>
                  <a:gd name="T65" fmla="*/ 1 h 2"/>
                  <a:gd name="T66" fmla="*/ 5 w 6"/>
                  <a:gd name="T67" fmla="*/ 1 h 2"/>
                  <a:gd name="T68" fmla="*/ 6 w 6"/>
                  <a:gd name="T69" fmla="*/ 2 h 2"/>
                  <a:gd name="T70" fmla="*/ 6 w 6"/>
                  <a:gd name="T71" fmla="*/ 2 h 2"/>
                  <a:gd name="T72" fmla="*/ 5 w 6"/>
                  <a:gd name="T7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lnTo>
                      <a:pt x="5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5" y="2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33" name="Freeform 213"/>
              <p:cNvSpPr>
                <a:spLocks/>
              </p:cNvSpPr>
              <p:nvPr/>
            </p:nvSpPr>
            <p:spPr bwMode="auto">
              <a:xfrm>
                <a:off x="4508" y="2557"/>
                <a:ext cx="18" cy="18"/>
              </a:xfrm>
              <a:custGeom>
                <a:avLst/>
                <a:gdLst>
                  <a:gd name="T0" fmla="*/ 3 w 3"/>
                  <a:gd name="T1" fmla="*/ 3 h 3"/>
                  <a:gd name="T2" fmla="*/ 2 w 3"/>
                  <a:gd name="T3" fmla="*/ 3 h 3"/>
                  <a:gd name="T4" fmla="*/ 2 w 3"/>
                  <a:gd name="T5" fmla="*/ 3 h 3"/>
                  <a:gd name="T6" fmla="*/ 1 w 3"/>
                  <a:gd name="T7" fmla="*/ 2 h 3"/>
                  <a:gd name="T8" fmla="*/ 1 w 3"/>
                  <a:gd name="T9" fmla="*/ 2 h 3"/>
                  <a:gd name="T10" fmla="*/ 1 w 3"/>
                  <a:gd name="T11" fmla="*/ 1 h 3"/>
                  <a:gd name="T12" fmla="*/ 1 w 3"/>
                  <a:gd name="T13" fmla="*/ 1 h 3"/>
                  <a:gd name="T14" fmla="*/ 1 w 3"/>
                  <a:gd name="T15" fmla="*/ 1 h 3"/>
                  <a:gd name="T16" fmla="*/ 0 w 3"/>
                  <a:gd name="T17" fmla="*/ 0 h 3"/>
                  <a:gd name="T18" fmla="*/ 0 w 3"/>
                  <a:gd name="T19" fmla="*/ 0 h 3"/>
                  <a:gd name="T20" fmla="*/ 1 w 3"/>
                  <a:gd name="T21" fmla="*/ 0 h 3"/>
                  <a:gd name="T22" fmla="*/ 1 w 3"/>
                  <a:gd name="T23" fmla="*/ 0 h 3"/>
                  <a:gd name="T24" fmla="*/ 1 w 3"/>
                  <a:gd name="T25" fmla="*/ 0 h 3"/>
                  <a:gd name="T26" fmla="*/ 1 w 3"/>
                  <a:gd name="T27" fmla="*/ 0 h 3"/>
                  <a:gd name="T28" fmla="*/ 2 w 3"/>
                  <a:gd name="T29" fmla="*/ 1 h 3"/>
                  <a:gd name="T30" fmla="*/ 2 w 3"/>
                  <a:gd name="T31" fmla="*/ 1 h 3"/>
                  <a:gd name="T32" fmla="*/ 2 w 3"/>
                  <a:gd name="T33" fmla="*/ 2 h 3"/>
                  <a:gd name="T34" fmla="*/ 3 w 3"/>
                  <a:gd name="T35" fmla="*/ 2 h 3"/>
                  <a:gd name="T36" fmla="*/ 3 w 3"/>
                  <a:gd name="T37" fmla="*/ 3 h 3"/>
                  <a:gd name="T38" fmla="*/ 2 w 3"/>
                  <a:gd name="T39" fmla="*/ 3 h 3"/>
                  <a:gd name="T40" fmla="*/ 3 w 3"/>
                  <a:gd name="T4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2" y="3"/>
                    </a:lnTo>
                    <a:lnTo>
                      <a:pt x="2" y="3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3" y="3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34" name="Freeform 214"/>
              <p:cNvSpPr>
                <a:spLocks/>
              </p:cNvSpPr>
              <p:nvPr/>
            </p:nvSpPr>
            <p:spPr bwMode="auto">
              <a:xfrm>
                <a:off x="4502" y="2569"/>
                <a:ext cx="24" cy="12"/>
              </a:xfrm>
              <a:custGeom>
                <a:avLst/>
                <a:gdLst>
                  <a:gd name="T0" fmla="*/ 0 w 4"/>
                  <a:gd name="T1" fmla="*/ 2 h 2"/>
                  <a:gd name="T2" fmla="*/ 0 w 4"/>
                  <a:gd name="T3" fmla="*/ 2 h 2"/>
                  <a:gd name="T4" fmla="*/ 0 w 4"/>
                  <a:gd name="T5" fmla="*/ 1 h 2"/>
                  <a:gd name="T6" fmla="*/ 0 w 4"/>
                  <a:gd name="T7" fmla="*/ 1 h 2"/>
                  <a:gd name="T8" fmla="*/ 1 w 4"/>
                  <a:gd name="T9" fmla="*/ 0 h 2"/>
                  <a:gd name="T10" fmla="*/ 1 w 4"/>
                  <a:gd name="T11" fmla="*/ 0 h 2"/>
                  <a:gd name="T12" fmla="*/ 2 w 4"/>
                  <a:gd name="T13" fmla="*/ 0 h 2"/>
                  <a:gd name="T14" fmla="*/ 2 w 4"/>
                  <a:gd name="T15" fmla="*/ 0 h 2"/>
                  <a:gd name="T16" fmla="*/ 3 w 4"/>
                  <a:gd name="T17" fmla="*/ 0 h 2"/>
                  <a:gd name="T18" fmla="*/ 4 w 4"/>
                  <a:gd name="T19" fmla="*/ 1 h 2"/>
                  <a:gd name="T20" fmla="*/ 3 w 4"/>
                  <a:gd name="T21" fmla="*/ 1 h 2"/>
                  <a:gd name="T22" fmla="*/ 3 w 4"/>
                  <a:gd name="T23" fmla="*/ 1 h 2"/>
                  <a:gd name="T24" fmla="*/ 2 w 4"/>
                  <a:gd name="T25" fmla="*/ 1 h 2"/>
                  <a:gd name="T26" fmla="*/ 2 w 4"/>
                  <a:gd name="T27" fmla="*/ 1 h 2"/>
                  <a:gd name="T28" fmla="*/ 2 w 4"/>
                  <a:gd name="T29" fmla="*/ 1 h 2"/>
                  <a:gd name="T30" fmla="*/ 1 w 4"/>
                  <a:gd name="T31" fmla="*/ 1 h 2"/>
                  <a:gd name="T32" fmla="*/ 1 w 4"/>
                  <a:gd name="T33" fmla="*/ 1 h 2"/>
                  <a:gd name="T34" fmla="*/ 1 w 4"/>
                  <a:gd name="T35" fmla="*/ 2 h 2"/>
                  <a:gd name="T36" fmla="*/ 1 w 4"/>
                  <a:gd name="T37" fmla="*/ 2 h 2"/>
                  <a:gd name="T38" fmla="*/ 0 w 4"/>
                  <a:gd name="T39" fmla="*/ 2 h 2"/>
                  <a:gd name="T40" fmla="*/ 0 w 4"/>
                  <a:gd name="T4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2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35" name="Freeform 215"/>
              <p:cNvSpPr>
                <a:spLocks/>
              </p:cNvSpPr>
              <p:nvPr/>
            </p:nvSpPr>
            <p:spPr bwMode="auto">
              <a:xfrm>
                <a:off x="4472" y="2575"/>
                <a:ext cx="30" cy="18"/>
              </a:xfrm>
              <a:custGeom>
                <a:avLst/>
                <a:gdLst>
                  <a:gd name="T0" fmla="*/ 1 w 5"/>
                  <a:gd name="T1" fmla="*/ 2 h 3"/>
                  <a:gd name="T2" fmla="*/ 0 w 5"/>
                  <a:gd name="T3" fmla="*/ 2 h 3"/>
                  <a:gd name="T4" fmla="*/ 1 w 5"/>
                  <a:gd name="T5" fmla="*/ 2 h 3"/>
                  <a:gd name="T6" fmla="*/ 1 w 5"/>
                  <a:gd name="T7" fmla="*/ 2 h 3"/>
                  <a:gd name="T8" fmla="*/ 1 w 5"/>
                  <a:gd name="T9" fmla="*/ 1 h 3"/>
                  <a:gd name="T10" fmla="*/ 1 w 5"/>
                  <a:gd name="T11" fmla="*/ 1 h 3"/>
                  <a:gd name="T12" fmla="*/ 2 w 5"/>
                  <a:gd name="T13" fmla="*/ 1 h 3"/>
                  <a:gd name="T14" fmla="*/ 2 w 5"/>
                  <a:gd name="T15" fmla="*/ 0 h 3"/>
                  <a:gd name="T16" fmla="*/ 2 w 5"/>
                  <a:gd name="T17" fmla="*/ 0 h 3"/>
                  <a:gd name="T18" fmla="*/ 3 w 5"/>
                  <a:gd name="T19" fmla="*/ 0 h 3"/>
                  <a:gd name="T20" fmla="*/ 3 w 5"/>
                  <a:gd name="T21" fmla="*/ 0 h 3"/>
                  <a:gd name="T22" fmla="*/ 3 w 5"/>
                  <a:gd name="T23" fmla="*/ 0 h 3"/>
                  <a:gd name="T24" fmla="*/ 4 w 5"/>
                  <a:gd name="T25" fmla="*/ 0 h 3"/>
                  <a:gd name="T26" fmla="*/ 4 w 5"/>
                  <a:gd name="T27" fmla="*/ 0 h 3"/>
                  <a:gd name="T28" fmla="*/ 4 w 5"/>
                  <a:gd name="T29" fmla="*/ 0 h 3"/>
                  <a:gd name="T30" fmla="*/ 5 w 5"/>
                  <a:gd name="T31" fmla="*/ 0 h 3"/>
                  <a:gd name="T32" fmla="*/ 5 w 5"/>
                  <a:gd name="T33" fmla="*/ 1 h 3"/>
                  <a:gd name="T34" fmla="*/ 5 w 5"/>
                  <a:gd name="T35" fmla="*/ 1 h 3"/>
                  <a:gd name="T36" fmla="*/ 5 w 5"/>
                  <a:gd name="T37" fmla="*/ 1 h 3"/>
                  <a:gd name="T38" fmla="*/ 5 w 5"/>
                  <a:gd name="T39" fmla="*/ 1 h 3"/>
                  <a:gd name="T40" fmla="*/ 4 w 5"/>
                  <a:gd name="T41" fmla="*/ 1 h 3"/>
                  <a:gd name="T42" fmla="*/ 4 w 5"/>
                  <a:gd name="T43" fmla="*/ 1 h 3"/>
                  <a:gd name="T44" fmla="*/ 4 w 5"/>
                  <a:gd name="T45" fmla="*/ 1 h 3"/>
                  <a:gd name="T46" fmla="*/ 4 w 5"/>
                  <a:gd name="T47" fmla="*/ 1 h 3"/>
                  <a:gd name="T48" fmla="*/ 3 w 5"/>
                  <a:gd name="T49" fmla="*/ 1 h 3"/>
                  <a:gd name="T50" fmla="*/ 3 w 5"/>
                  <a:gd name="T51" fmla="*/ 1 h 3"/>
                  <a:gd name="T52" fmla="*/ 3 w 5"/>
                  <a:gd name="T53" fmla="*/ 1 h 3"/>
                  <a:gd name="T54" fmla="*/ 2 w 5"/>
                  <a:gd name="T55" fmla="*/ 1 h 3"/>
                  <a:gd name="T56" fmla="*/ 2 w 5"/>
                  <a:gd name="T57" fmla="*/ 1 h 3"/>
                  <a:gd name="T58" fmla="*/ 2 w 5"/>
                  <a:gd name="T59" fmla="*/ 1 h 3"/>
                  <a:gd name="T60" fmla="*/ 2 w 5"/>
                  <a:gd name="T61" fmla="*/ 1 h 3"/>
                  <a:gd name="T62" fmla="*/ 2 w 5"/>
                  <a:gd name="T63" fmla="*/ 2 h 3"/>
                  <a:gd name="T64" fmla="*/ 1 w 5"/>
                  <a:gd name="T65" fmla="*/ 2 h 3"/>
                  <a:gd name="T66" fmla="*/ 1 w 5"/>
                  <a:gd name="T67" fmla="*/ 2 h 3"/>
                  <a:gd name="T68" fmla="*/ 1 w 5"/>
                  <a:gd name="T69" fmla="*/ 3 h 3"/>
                  <a:gd name="T70" fmla="*/ 1 w 5"/>
                  <a:gd name="T71" fmla="*/ 3 h 3"/>
                  <a:gd name="T72" fmla="*/ 1 w 5"/>
                  <a:gd name="T7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lnTo>
                      <a:pt x="0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2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36" name="Freeform 216"/>
              <p:cNvSpPr>
                <a:spLocks/>
              </p:cNvSpPr>
              <p:nvPr/>
            </p:nvSpPr>
            <p:spPr bwMode="auto">
              <a:xfrm>
                <a:off x="4454" y="2581"/>
                <a:ext cx="24" cy="18"/>
              </a:xfrm>
              <a:custGeom>
                <a:avLst/>
                <a:gdLst>
                  <a:gd name="T0" fmla="*/ 1 w 4"/>
                  <a:gd name="T1" fmla="*/ 2 h 3"/>
                  <a:gd name="T2" fmla="*/ 0 w 4"/>
                  <a:gd name="T3" fmla="*/ 2 h 3"/>
                  <a:gd name="T4" fmla="*/ 0 w 4"/>
                  <a:gd name="T5" fmla="*/ 2 h 3"/>
                  <a:gd name="T6" fmla="*/ 1 w 4"/>
                  <a:gd name="T7" fmla="*/ 1 h 3"/>
                  <a:gd name="T8" fmla="*/ 1 w 4"/>
                  <a:gd name="T9" fmla="*/ 1 h 3"/>
                  <a:gd name="T10" fmla="*/ 2 w 4"/>
                  <a:gd name="T11" fmla="*/ 0 h 3"/>
                  <a:gd name="T12" fmla="*/ 2 w 4"/>
                  <a:gd name="T13" fmla="*/ 0 h 3"/>
                  <a:gd name="T14" fmla="*/ 3 w 4"/>
                  <a:gd name="T15" fmla="*/ 0 h 3"/>
                  <a:gd name="T16" fmla="*/ 3 w 4"/>
                  <a:gd name="T17" fmla="*/ 1 h 3"/>
                  <a:gd name="T18" fmla="*/ 4 w 4"/>
                  <a:gd name="T19" fmla="*/ 1 h 3"/>
                  <a:gd name="T20" fmla="*/ 4 w 4"/>
                  <a:gd name="T21" fmla="*/ 2 h 3"/>
                  <a:gd name="T22" fmla="*/ 3 w 4"/>
                  <a:gd name="T23" fmla="*/ 1 h 3"/>
                  <a:gd name="T24" fmla="*/ 3 w 4"/>
                  <a:gd name="T25" fmla="*/ 1 h 3"/>
                  <a:gd name="T26" fmla="*/ 2 w 4"/>
                  <a:gd name="T27" fmla="*/ 1 h 3"/>
                  <a:gd name="T28" fmla="*/ 2 w 4"/>
                  <a:gd name="T29" fmla="*/ 1 h 3"/>
                  <a:gd name="T30" fmla="*/ 2 w 4"/>
                  <a:gd name="T31" fmla="*/ 1 h 3"/>
                  <a:gd name="T32" fmla="*/ 1 w 4"/>
                  <a:gd name="T33" fmla="*/ 2 h 3"/>
                  <a:gd name="T34" fmla="*/ 1 w 4"/>
                  <a:gd name="T35" fmla="*/ 2 h 3"/>
                  <a:gd name="T36" fmla="*/ 1 w 4"/>
                  <a:gd name="T37" fmla="*/ 3 h 3"/>
                  <a:gd name="T38" fmla="*/ 0 w 4"/>
                  <a:gd name="T39" fmla="*/ 3 h 3"/>
                  <a:gd name="T40" fmla="*/ 1 w 4"/>
                  <a:gd name="T4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" h="3">
                    <a:moveTo>
                      <a:pt x="1" y="2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1" y="2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37" name="Freeform 217"/>
              <p:cNvSpPr>
                <a:spLocks/>
              </p:cNvSpPr>
              <p:nvPr/>
            </p:nvSpPr>
            <p:spPr bwMode="auto">
              <a:xfrm>
                <a:off x="4460" y="2557"/>
                <a:ext cx="48" cy="18"/>
              </a:xfrm>
              <a:custGeom>
                <a:avLst/>
                <a:gdLst>
                  <a:gd name="T0" fmla="*/ 0 w 8"/>
                  <a:gd name="T1" fmla="*/ 3 h 3"/>
                  <a:gd name="T2" fmla="*/ 0 w 8"/>
                  <a:gd name="T3" fmla="*/ 3 h 3"/>
                  <a:gd name="T4" fmla="*/ 1 w 8"/>
                  <a:gd name="T5" fmla="*/ 3 h 3"/>
                  <a:gd name="T6" fmla="*/ 1 w 8"/>
                  <a:gd name="T7" fmla="*/ 3 h 3"/>
                  <a:gd name="T8" fmla="*/ 1 w 8"/>
                  <a:gd name="T9" fmla="*/ 3 h 3"/>
                  <a:gd name="T10" fmla="*/ 2 w 8"/>
                  <a:gd name="T11" fmla="*/ 2 h 3"/>
                  <a:gd name="T12" fmla="*/ 3 w 8"/>
                  <a:gd name="T13" fmla="*/ 2 h 3"/>
                  <a:gd name="T14" fmla="*/ 3 w 8"/>
                  <a:gd name="T15" fmla="*/ 2 h 3"/>
                  <a:gd name="T16" fmla="*/ 4 w 8"/>
                  <a:gd name="T17" fmla="*/ 2 h 3"/>
                  <a:gd name="T18" fmla="*/ 4 w 8"/>
                  <a:gd name="T19" fmla="*/ 2 h 3"/>
                  <a:gd name="T20" fmla="*/ 5 w 8"/>
                  <a:gd name="T21" fmla="*/ 1 h 3"/>
                  <a:gd name="T22" fmla="*/ 5 w 8"/>
                  <a:gd name="T23" fmla="*/ 1 h 3"/>
                  <a:gd name="T24" fmla="*/ 6 w 8"/>
                  <a:gd name="T25" fmla="*/ 1 h 3"/>
                  <a:gd name="T26" fmla="*/ 6 w 8"/>
                  <a:gd name="T27" fmla="*/ 1 h 3"/>
                  <a:gd name="T28" fmla="*/ 7 w 8"/>
                  <a:gd name="T29" fmla="*/ 0 h 3"/>
                  <a:gd name="T30" fmla="*/ 7 w 8"/>
                  <a:gd name="T31" fmla="*/ 0 h 3"/>
                  <a:gd name="T32" fmla="*/ 7 w 8"/>
                  <a:gd name="T33" fmla="*/ 0 h 3"/>
                  <a:gd name="T34" fmla="*/ 8 w 8"/>
                  <a:gd name="T35" fmla="*/ 0 h 3"/>
                  <a:gd name="T36" fmla="*/ 8 w 8"/>
                  <a:gd name="T37" fmla="*/ 1 h 3"/>
                  <a:gd name="T38" fmla="*/ 7 w 8"/>
                  <a:gd name="T39" fmla="*/ 1 h 3"/>
                  <a:gd name="T40" fmla="*/ 7 w 8"/>
                  <a:gd name="T41" fmla="*/ 1 h 3"/>
                  <a:gd name="T42" fmla="*/ 6 w 8"/>
                  <a:gd name="T43" fmla="*/ 2 h 3"/>
                  <a:gd name="T44" fmla="*/ 6 w 8"/>
                  <a:gd name="T45" fmla="*/ 2 h 3"/>
                  <a:gd name="T46" fmla="*/ 5 w 8"/>
                  <a:gd name="T47" fmla="*/ 2 h 3"/>
                  <a:gd name="T48" fmla="*/ 5 w 8"/>
                  <a:gd name="T49" fmla="*/ 2 h 3"/>
                  <a:gd name="T50" fmla="*/ 4 w 8"/>
                  <a:gd name="T51" fmla="*/ 3 h 3"/>
                  <a:gd name="T52" fmla="*/ 3 w 8"/>
                  <a:gd name="T53" fmla="*/ 3 h 3"/>
                  <a:gd name="T54" fmla="*/ 3 w 8"/>
                  <a:gd name="T55" fmla="*/ 3 h 3"/>
                  <a:gd name="T56" fmla="*/ 2 w 8"/>
                  <a:gd name="T57" fmla="*/ 3 h 3"/>
                  <a:gd name="T58" fmla="*/ 2 w 8"/>
                  <a:gd name="T59" fmla="*/ 3 h 3"/>
                  <a:gd name="T60" fmla="*/ 1 w 8"/>
                  <a:gd name="T61" fmla="*/ 3 h 3"/>
                  <a:gd name="T62" fmla="*/ 1 w 8"/>
                  <a:gd name="T63" fmla="*/ 3 h 3"/>
                  <a:gd name="T64" fmla="*/ 0 w 8"/>
                  <a:gd name="T65" fmla="*/ 3 h 3"/>
                  <a:gd name="T66" fmla="*/ 0 w 8"/>
                  <a:gd name="T67" fmla="*/ 3 h 3"/>
                  <a:gd name="T68" fmla="*/ 0 w 8"/>
                  <a:gd name="T6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" h="3">
                    <a:moveTo>
                      <a:pt x="0" y="3"/>
                    </a:moveTo>
                    <a:lnTo>
                      <a:pt x="0" y="3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2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4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38" name="Freeform 218"/>
              <p:cNvSpPr>
                <a:spLocks/>
              </p:cNvSpPr>
              <p:nvPr/>
            </p:nvSpPr>
            <p:spPr bwMode="auto">
              <a:xfrm>
                <a:off x="4502" y="2581"/>
                <a:ext cx="84" cy="204"/>
              </a:xfrm>
              <a:custGeom>
                <a:avLst/>
                <a:gdLst>
                  <a:gd name="T0" fmla="*/ 14 w 14"/>
                  <a:gd name="T1" fmla="*/ 34 h 34"/>
                  <a:gd name="T2" fmla="*/ 13 w 14"/>
                  <a:gd name="T3" fmla="*/ 34 h 34"/>
                  <a:gd name="T4" fmla="*/ 0 w 14"/>
                  <a:gd name="T5" fmla="*/ 0 h 34"/>
                  <a:gd name="T6" fmla="*/ 1 w 14"/>
                  <a:gd name="T7" fmla="*/ 0 h 34"/>
                  <a:gd name="T8" fmla="*/ 14 w 14"/>
                  <a:gd name="T9" fmla="*/ 34 h 34"/>
                  <a:gd name="T10" fmla="*/ 14 w 14"/>
                  <a:gd name="T11" fmla="*/ 34 h 34"/>
                  <a:gd name="T12" fmla="*/ 14 w 14"/>
                  <a:gd name="T13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34">
                    <a:moveTo>
                      <a:pt x="14" y="34"/>
                    </a:moveTo>
                    <a:lnTo>
                      <a:pt x="13" y="34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4" y="34"/>
                    </a:lnTo>
                    <a:lnTo>
                      <a:pt x="14" y="34"/>
                    </a:lnTo>
                    <a:lnTo>
                      <a:pt x="14" y="34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39" name="Freeform 219"/>
              <p:cNvSpPr>
                <a:spLocks/>
              </p:cNvSpPr>
              <p:nvPr/>
            </p:nvSpPr>
            <p:spPr bwMode="auto">
              <a:xfrm>
                <a:off x="4580" y="2785"/>
                <a:ext cx="6" cy="6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  <a:gd name="T10" fmla="*/ 1 w 1"/>
                  <a:gd name="T11" fmla="*/ 1 h 1"/>
                  <a:gd name="T12" fmla="*/ 1 w 1"/>
                  <a:gd name="T13" fmla="*/ 1 h 1"/>
                  <a:gd name="T14" fmla="*/ 0 w 1"/>
                  <a:gd name="T15" fmla="*/ 1 h 1"/>
                  <a:gd name="T16" fmla="*/ 0 w 1"/>
                  <a:gd name="T17" fmla="*/ 0 h 1"/>
                  <a:gd name="T18" fmla="*/ 1 w 1"/>
                  <a:gd name="T1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40" name="Freeform 220"/>
              <p:cNvSpPr>
                <a:spLocks/>
              </p:cNvSpPr>
              <p:nvPr/>
            </p:nvSpPr>
            <p:spPr bwMode="auto">
              <a:xfrm>
                <a:off x="4472" y="2587"/>
                <a:ext cx="6" cy="6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0 h 1"/>
                  <a:gd name="T10" fmla="*/ 1 w 1"/>
                  <a:gd name="T11" fmla="*/ 0 h 1"/>
                  <a:gd name="T12" fmla="*/ 1 w 1"/>
                  <a:gd name="T13" fmla="*/ 0 h 1"/>
                  <a:gd name="T14" fmla="*/ 1 w 1"/>
                  <a:gd name="T15" fmla="*/ 0 h 1"/>
                  <a:gd name="T16" fmla="*/ 1 w 1"/>
                  <a:gd name="T17" fmla="*/ 0 h 1"/>
                  <a:gd name="T18" fmla="*/ 0 w 1"/>
                  <a:gd name="T1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41" name="Freeform 221"/>
              <p:cNvSpPr>
                <a:spLocks/>
              </p:cNvSpPr>
              <p:nvPr/>
            </p:nvSpPr>
            <p:spPr bwMode="auto">
              <a:xfrm>
                <a:off x="4472" y="2587"/>
                <a:ext cx="84" cy="210"/>
              </a:xfrm>
              <a:custGeom>
                <a:avLst/>
                <a:gdLst>
                  <a:gd name="T0" fmla="*/ 14 w 14"/>
                  <a:gd name="T1" fmla="*/ 34 h 35"/>
                  <a:gd name="T2" fmla="*/ 14 w 14"/>
                  <a:gd name="T3" fmla="*/ 35 h 35"/>
                  <a:gd name="T4" fmla="*/ 0 w 14"/>
                  <a:gd name="T5" fmla="*/ 1 h 35"/>
                  <a:gd name="T6" fmla="*/ 1 w 14"/>
                  <a:gd name="T7" fmla="*/ 0 h 35"/>
                  <a:gd name="T8" fmla="*/ 14 w 14"/>
                  <a:gd name="T9" fmla="*/ 34 h 35"/>
                  <a:gd name="T10" fmla="*/ 14 w 14"/>
                  <a:gd name="T11" fmla="*/ 34 h 35"/>
                  <a:gd name="T12" fmla="*/ 14 w 14"/>
                  <a:gd name="T13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35">
                    <a:moveTo>
                      <a:pt x="14" y="34"/>
                    </a:moveTo>
                    <a:lnTo>
                      <a:pt x="14" y="35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4" y="34"/>
                    </a:lnTo>
                    <a:lnTo>
                      <a:pt x="14" y="34"/>
                    </a:lnTo>
                    <a:lnTo>
                      <a:pt x="14" y="34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42" name="Freeform 222"/>
              <p:cNvSpPr>
                <a:spLocks/>
              </p:cNvSpPr>
              <p:nvPr/>
            </p:nvSpPr>
            <p:spPr bwMode="auto">
              <a:xfrm>
                <a:off x="4556" y="2791"/>
                <a:ext cx="1" cy="6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1 h 1"/>
                  <a:gd name="T5" fmla="*/ 1 h 1"/>
                  <a:gd name="T6" fmla="*/ 1 h 1"/>
                  <a:gd name="T7" fmla="*/ 1 h 1"/>
                  <a:gd name="T8" fmla="*/ 1 h 1"/>
                  <a:gd name="T9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43" name="Freeform 223"/>
              <p:cNvSpPr>
                <a:spLocks/>
              </p:cNvSpPr>
              <p:nvPr/>
            </p:nvSpPr>
            <p:spPr bwMode="auto">
              <a:xfrm>
                <a:off x="4544" y="2773"/>
                <a:ext cx="54" cy="72"/>
              </a:xfrm>
              <a:custGeom>
                <a:avLst/>
                <a:gdLst>
                  <a:gd name="T0" fmla="*/ 9 w 9"/>
                  <a:gd name="T1" fmla="*/ 2 h 12"/>
                  <a:gd name="T2" fmla="*/ 9 w 9"/>
                  <a:gd name="T3" fmla="*/ 3 h 12"/>
                  <a:gd name="T4" fmla="*/ 8 w 9"/>
                  <a:gd name="T5" fmla="*/ 5 h 12"/>
                  <a:gd name="T6" fmla="*/ 8 w 9"/>
                  <a:gd name="T7" fmla="*/ 7 h 12"/>
                  <a:gd name="T8" fmla="*/ 8 w 9"/>
                  <a:gd name="T9" fmla="*/ 8 h 12"/>
                  <a:gd name="T10" fmla="*/ 8 w 9"/>
                  <a:gd name="T11" fmla="*/ 9 h 12"/>
                  <a:gd name="T12" fmla="*/ 8 w 9"/>
                  <a:gd name="T13" fmla="*/ 10 h 12"/>
                  <a:gd name="T14" fmla="*/ 8 w 9"/>
                  <a:gd name="T15" fmla="*/ 11 h 12"/>
                  <a:gd name="T16" fmla="*/ 8 w 9"/>
                  <a:gd name="T17" fmla="*/ 11 h 12"/>
                  <a:gd name="T18" fmla="*/ 7 w 9"/>
                  <a:gd name="T19" fmla="*/ 11 h 12"/>
                  <a:gd name="T20" fmla="*/ 6 w 9"/>
                  <a:gd name="T21" fmla="*/ 10 h 12"/>
                  <a:gd name="T22" fmla="*/ 6 w 9"/>
                  <a:gd name="T23" fmla="*/ 9 h 12"/>
                  <a:gd name="T24" fmla="*/ 5 w 9"/>
                  <a:gd name="T25" fmla="*/ 9 h 12"/>
                  <a:gd name="T26" fmla="*/ 4 w 9"/>
                  <a:gd name="T27" fmla="*/ 8 h 12"/>
                  <a:gd name="T28" fmla="*/ 4 w 9"/>
                  <a:gd name="T29" fmla="*/ 7 h 12"/>
                  <a:gd name="T30" fmla="*/ 3 w 9"/>
                  <a:gd name="T31" fmla="*/ 7 h 12"/>
                  <a:gd name="T32" fmla="*/ 2 w 9"/>
                  <a:gd name="T33" fmla="*/ 6 h 12"/>
                  <a:gd name="T34" fmla="*/ 2 w 9"/>
                  <a:gd name="T35" fmla="*/ 5 h 12"/>
                  <a:gd name="T36" fmla="*/ 1 w 9"/>
                  <a:gd name="T37" fmla="*/ 5 h 12"/>
                  <a:gd name="T38" fmla="*/ 0 w 9"/>
                  <a:gd name="T39" fmla="*/ 5 h 12"/>
                  <a:gd name="T40" fmla="*/ 0 w 9"/>
                  <a:gd name="T41" fmla="*/ 4 h 12"/>
                  <a:gd name="T42" fmla="*/ 0 w 9"/>
                  <a:gd name="T43" fmla="*/ 4 h 12"/>
                  <a:gd name="T44" fmla="*/ 1 w 9"/>
                  <a:gd name="T45" fmla="*/ 3 h 12"/>
                  <a:gd name="T46" fmla="*/ 1 w 9"/>
                  <a:gd name="T47" fmla="*/ 3 h 12"/>
                  <a:gd name="T48" fmla="*/ 2 w 9"/>
                  <a:gd name="T49" fmla="*/ 3 h 12"/>
                  <a:gd name="T50" fmla="*/ 2 w 9"/>
                  <a:gd name="T51" fmla="*/ 2 h 12"/>
                  <a:gd name="T52" fmla="*/ 2 w 9"/>
                  <a:gd name="T53" fmla="*/ 2 h 12"/>
                  <a:gd name="T54" fmla="*/ 3 w 9"/>
                  <a:gd name="T55" fmla="*/ 1 h 12"/>
                  <a:gd name="T56" fmla="*/ 3 w 9"/>
                  <a:gd name="T57" fmla="*/ 1 h 12"/>
                  <a:gd name="T58" fmla="*/ 4 w 9"/>
                  <a:gd name="T59" fmla="*/ 1 h 12"/>
                  <a:gd name="T60" fmla="*/ 5 w 9"/>
                  <a:gd name="T61" fmla="*/ 1 h 12"/>
                  <a:gd name="T62" fmla="*/ 6 w 9"/>
                  <a:gd name="T63" fmla="*/ 2 h 12"/>
                  <a:gd name="T64" fmla="*/ 7 w 9"/>
                  <a:gd name="T65" fmla="*/ 1 h 12"/>
                  <a:gd name="T66" fmla="*/ 7 w 9"/>
                  <a:gd name="T67" fmla="*/ 1 h 12"/>
                  <a:gd name="T68" fmla="*/ 8 w 9"/>
                  <a:gd name="T69" fmla="*/ 0 h 12"/>
                  <a:gd name="T70" fmla="*/ 9 w 9"/>
                  <a:gd name="T71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" h="12">
                    <a:moveTo>
                      <a:pt x="9" y="1"/>
                    </a:moveTo>
                    <a:lnTo>
                      <a:pt x="9" y="2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8" y="4"/>
                    </a:lnTo>
                    <a:lnTo>
                      <a:pt x="8" y="5"/>
                    </a:lnTo>
                    <a:lnTo>
                      <a:pt x="8" y="6"/>
                    </a:lnTo>
                    <a:lnTo>
                      <a:pt x="8" y="7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8" y="11"/>
                    </a:lnTo>
                    <a:lnTo>
                      <a:pt x="8" y="11"/>
                    </a:lnTo>
                    <a:lnTo>
                      <a:pt x="8" y="12"/>
                    </a:lnTo>
                    <a:lnTo>
                      <a:pt x="8" y="11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7" y="10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6" y="9"/>
                    </a:lnTo>
                    <a:lnTo>
                      <a:pt x="5" y="9"/>
                    </a:lnTo>
                    <a:lnTo>
                      <a:pt x="5" y="9"/>
                    </a:lnTo>
                    <a:lnTo>
                      <a:pt x="5" y="8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4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9" y="1"/>
                    </a:lnTo>
                    <a:lnTo>
                      <a:pt x="9" y="1"/>
                    </a:lnTo>
                  </a:path>
                </a:pathLst>
              </a:custGeom>
              <a:solidFill>
                <a:srgbClr val="EBC1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44" name="Freeform 224"/>
              <p:cNvSpPr>
                <a:spLocks/>
              </p:cNvSpPr>
              <p:nvPr/>
            </p:nvSpPr>
            <p:spPr bwMode="auto">
              <a:xfrm>
                <a:off x="4592" y="2779"/>
                <a:ext cx="6" cy="42"/>
              </a:xfrm>
              <a:custGeom>
                <a:avLst/>
                <a:gdLst>
                  <a:gd name="T0" fmla="*/ 0 w 1"/>
                  <a:gd name="T1" fmla="*/ 7 h 7"/>
                  <a:gd name="T2" fmla="*/ 0 w 1"/>
                  <a:gd name="T3" fmla="*/ 7 h 7"/>
                  <a:gd name="T4" fmla="*/ 0 w 1"/>
                  <a:gd name="T5" fmla="*/ 6 h 7"/>
                  <a:gd name="T6" fmla="*/ 0 w 1"/>
                  <a:gd name="T7" fmla="*/ 5 h 7"/>
                  <a:gd name="T8" fmla="*/ 0 w 1"/>
                  <a:gd name="T9" fmla="*/ 4 h 7"/>
                  <a:gd name="T10" fmla="*/ 0 w 1"/>
                  <a:gd name="T11" fmla="*/ 3 h 7"/>
                  <a:gd name="T12" fmla="*/ 0 w 1"/>
                  <a:gd name="T13" fmla="*/ 2 h 7"/>
                  <a:gd name="T14" fmla="*/ 0 w 1"/>
                  <a:gd name="T15" fmla="*/ 2 h 7"/>
                  <a:gd name="T16" fmla="*/ 1 w 1"/>
                  <a:gd name="T17" fmla="*/ 1 h 7"/>
                  <a:gd name="T18" fmla="*/ 1 w 1"/>
                  <a:gd name="T19" fmla="*/ 0 h 7"/>
                  <a:gd name="T20" fmla="*/ 1 w 1"/>
                  <a:gd name="T21" fmla="*/ 0 h 7"/>
                  <a:gd name="T22" fmla="*/ 1 w 1"/>
                  <a:gd name="T23" fmla="*/ 1 h 7"/>
                  <a:gd name="T24" fmla="*/ 1 w 1"/>
                  <a:gd name="T25" fmla="*/ 2 h 7"/>
                  <a:gd name="T26" fmla="*/ 1 w 1"/>
                  <a:gd name="T27" fmla="*/ 3 h 7"/>
                  <a:gd name="T28" fmla="*/ 1 w 1"/>
                  <a:gd name="T29" fmla="*/ 3 h 7"/>
                  <a:gd name="T30" fmla="*/ 1 w 1"/>
                  <a:gd name="T31" fmla="*/ 4 h 7"/>
                  <a:gd name="T32" fmla="*/ 1 w 1"/>
                  <a:gd name="T33" fmla="*/ 5 h 7"/>
                  <a:gd name="T34" fmla="*/ 1 w 1"/>
                  <a:gd name="T35" fmla="*/ 6 h 7"/>
                  <a:gd name="T36" fmla="*/ 0 w 1"/>
                  <a:gd name="T37" fmla="*/ 7 h 7"/>
                  <a:gd name="T38" fmla="*/ 0 w 1"/>
                  <a:gd name="T39" fmla="*/ 7 h 7"/>
                  <a:gd name="T40" fmla="*/ 0 w 1"/>
                  <a:gd name="T4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" h="7">
                    <a:moveTo>
                      <a:pt x="0" y="7"/>
                    </a:moveTo>
                    <a:lnTo>
                      <a:pt x="0" y="7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45" name="Freeform 225"/>
              <p:cNvSpPr>
                <a:spLocks/>
              </p:cNvSpPr>
              <p:nvPr/>
            </p:nvSpPr>
            <p:spPr bwMode="auto">
              <a:xfrm>
                <a:off x="4586" y="2821"/>
                <a:ext cx="6" cy="24"/>
              </a:xfrm>
              <a:custGeom>
                <a:avLst/>
                <a:gdLst>
                  <a:gd name="T0" fmla="*/ 1 w 1"/>
                  <a:gd name="T1" fmla="*/ 3 h 4"/>
                  <a:gd name="T2" fmla="*/ 0 w 1"/>
                  <a:gd name="T3" fmla="*/ 4 h 4"/>
                  <a:gd name="T4" fmla="*/ 0 w 1"/>
                  <a:gd name="T5" fmla="*/ 3 h 4"/>
                  <a:gd name="T6" fmla="*/ 0 w 1"/>
                  <a:gd name="T7" fmla="*/ 3 h 4"/>
                  <a:gd name="T8" fmla="*/ 1 w 1"/>
                  <a:gd name="T9" fmla="*/ 2 h 4"/>
                  <a:gd name="T10" fmla="*/ 1 w 1"/>
                  <a:gd name="T11" fmla="*/ 2 h 4"/>
                  <a:gd name="T12" fmla="*/ 1 w 1"/>
                  <a:gd name="T13" fmla="*/ 1 h 4"/>
                  <a:gd name="T14" fmla="*/ 1 w 1"/>
                  <a:gd name="T15" fmla="*/ 1 h 4"/>
                  <a:gd name="T16" fmla="*/ 1 w 1"/>
                  <a:gd name="T17" fmla="*/ 0 h 4"/>
                  <a:gd name="T18" fmla="*/ 1 w 1"/>
                  <a:gd name="T19" fmla="*/ 0 h 4"/>
                  <a:gd name="T20" fmla="*/ 1 w 1"/>
                  <a:gd name="T21" fmla="*/ 0 h 4"/>
                  <a:gd name="T22" fmla="*/ 1 w 1"/>
                  <a:gd name="T23" fmla="*/ 0 h 4"/>
                  <a:gd name="T24" fmla="*/ 1 w 1"/>
                  <a:gd name="T25" fmla="*/ 1 h 4"/>
                  <a:gd name="T26" fmla="*/ 1 w 1"/>
                  <a:gd name="T27" fmla="*/ 1 h 4"/>
                  <a:gd name="T28" fmla="*/ 1 w 1"/>
                  <a:gd name="T29" fmla="*/ 2 h 4"/>
                  <a:gd name="T30" fmla="*/ 1 w 1"/>
                  <a:gd name="T31" fmla="*/ 2 h 4"/>
                  <a:gd name="T32" fmla="*/ 1 w 1"/>
                  <a:gd name="T33" fmla="*/ 3 h 4"/>
                  <a:gd name="T34" fmla="*/ 1 w 1"/>
                  <a:gd name="T35" fmla="*/ 3 h 4"/>
                  <a:gd name="T36" fmla="*/ 1 w 1"/>
                  <a:gd name="T37" fmla="*/ 4 h 4"/>
                  <a:gd name="T38" fmla="*/ 1 w 1"/>
                  <a:gd name="T39" fmla="*/ 4 h 4"/>
                  <a:gd name="T40" fmla="*/ 1 w 1"/>
                  <a:gd name="T41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" h="4">
                    <a:moveTo>
                      <a:pt x="1" y="3"/>
                    </a:moveTo>
                    <a:lnTo>
                      <a:pt x="0" y="4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1" y="3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46" name="Freeform 226"/>
              <p:cNvSpPr>
                <a:spLocks/>
              </p:cNvSpPr>
              <p:nvPr/>
            </p:nvSpPr>
            <p:spPr bwMode="auto">
              <a:xfrm>
                <a:off x="4574" y="2827"/>
                <a:ext cx="18" cy="18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1 w 3"/>
                  <a:gd name="T5" fmla="*/ 0 h 3"/>
                  <a:gd name="T6" fmla="*/ 1 w 3"/>
                  <a:gd name="T7" fmla="*/ 0 h 3"/>
                  <a:gd name="T8" fmla="*/ 1 w 3"/>
                  <a:gd name="T9" fmla="*/ 1 h 3"/>
                  <a:gd name="T10" fmla="*/ 2 w 3"/>
                  <a:gd name="T11" fmla="*/ 1 h 3"/>
                  <a:gd name="T12" fmla="*/ 2 w 3"/>
                  <a:gd name="T13" fmla="*/ 2 h 3"/>
                  <a:gd name="T14" fmla="*/ 2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  <a:gd name="T20" fmla="*/ 3 w 3"/>
                  <a:gd name="T21" fmla="*/ 3 h 3"/>
                  <a:gd name="T22" fmla="*/ 2 w 3"/>
                  <a:gd name="T23" fmla="*/ 3 h 3"/>
                  <a:gd name="T24" fmla="*/ 2 w 3"/>
                  <a:gd name="T25" fmla="*/ 2 h 3"/>
                  <a:gd name="T26" fmla="*/ 2 w 3"/>
                  <a:gd name="T27" fmla="*/ 2 h 3"/>
                  <a:gd name="T28" fmla="*/ 1 w 3"/>
                  <a:gd name="T29" fmla="*/ 2 h 3"/>
                  <a:gd name="T30" fmla="*/ 1 w 3"/>
                  <a:gd name="T31" fmla="*/ 1 h 3"/>
                  <a:gd name="T32" fmla="*/ 1 w 3"/>
                  <a:gd name="T33" fmla="*/ 1 h 3"/>
                  <a:gd name="T34" fmla="*/ 0 w 3"/>
                  <a:gd name="T35" fmla="*/ 0 h 3"/>
                  <a:gd name="T36" fmla="*/ 0 w 3"/>
                  <a:gd name="T37" fmla="*/ 0 h 3"/>
                  <a:gd name="T38" fmla="*/ 0 w 3"/>
                  <a:gd name="T39" fmla="*/ 0 h 3"/>
                  <a:gd name="T40" fmla="*/ 0 w 3"/>
                  <a:gd name="T4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47" name="Freeform 227"/>
              <p:cNvSpPr>
                <a:spLocks/>
              </p:cNvSpPr>
              <p:nvPr/>
            </p:nvSpPr>
            <p:spPr bwMode="auto">
              <a:xfrm>
                <a:off x="4538" y="2797"/>
                <a:ext cx="36" cy="30"/>
              </a:xfrm>
              <a:custGeom>
                <a:avLst/>
                <a:gdLst>
                  <a:gd name="T0" fmla="*/ 1 w 6"/>
                  <a:gd name="T1" fmla="*/ 1 h 5"/>
                  <a:gd name="T2" fmla="*/ 1 w 6"/>
                  <a:gd name="T3" fmla="*/ 0 h 5"/>
                  <a:gd name="T4" fmla="*/ 1 w 6"/>
                  <a:gd name="T5" fmla="*/ 0 h 5"/>
                  <a:gd name="T6" fmla="*/ 2 w 6"/>
                  <a:gd name="T7" fmla="*/ 0 h 5"/>
                  <a:gd name="T8" fmla="*/ 2 w 6"/>
                  <a:gd name="T9" fmla="*/ 1 h 5"/>
                  <a:gd name="T10" fmla="*/ 2 w 6"/>
                  <a:gd name="T11" fmla="*/ 1 h 5"/>
                  <a:gd name="T12" fmla="*/ 3 w 6"/>
                  <a:gd name="T13" fmla="*/ 1 h 5"/>
                  <a:gd name="T14" fmla="*/ 3 w 6"/>
                  <a:gd name="T15" fmla="*/ 1 h 5"/>
                  <a:gd name="T16" fmla="*/ 4 w 6"/>
                  <a:gd name="T17" fmla="*/ 2 h 5"/>
                  <a:gd name="T18" fmla="*/ 4 w 6"/>
                  <a:gd name="T19" fmla="*/ 2 h 5"/>
                  <a:gd name="T20" fmla="*/ 4 w 6"/>
                  <a:gd name="T21" fmla="*/ 2 h 5"/>
                  <a:gd name="T22" fmla="*/ 5 w 6"/>
                  <a:gd name="T23" fmla="*/ 3 h 5"/>
                  <a:gd name="T24" fmla="*/ 5 w 6"/>
                  <a:gd name="T25" fmla="*/ 3 h 5"/>
                  <a:gd name="T26" fmla="*/ 5 w 6"/>
                  <a:gd name="T27" fmla="*/ 3 h 5"/>
                  <a:gd name="T28" fmla="*/ 6 w 6"/>
                  <a:gd name="T29" fmla="*/ 4 h 5"/>
                  <a:gd name="T30" fmla="*/ 6 w 6"/>
                  <a:gd name="T31" fmla="*/ 4 h 5"/>
                  <a:gd name="T32" fmla="*/ 6 w 6"/>
                  <a:gd name="T33" fmla="*/ 4 h 5"/>
                  <a:gd name="T34" fmla="*/ 6 w 6"/>
                  <a:gd name="T35" fmla="*/ 5 h 5"/>
                  <a:gd name="T36" fmla="*/ 6 w 6"/>
                  <a:gd name="T37" fmla="*/ 5 h 5"/>
                  <a:gd name="T38" fmla="*/ 6 w 6"/>
                  <a:gd name="T39" fmla="*/ 5 h 5"/>
                  <a:gd name="T40" fmla="*/ 5 w 6"/>
                  <a:gd name="T41" fmla="*/ 5 h 5"/>
                  <a:gd name="T42" fmla="*/ 5 w 6"/>
                  <a:gd name="T43" fmla="*/ 4 h 5"/>
                  <a:gd name="T44" fmla="*/ 5 w 6"/>
                  <a:gd name="T45" fmla="*/ 4 h 5"/>
                  <a:gd name="T46" fmla="*/ 4 w 6"/>
                  <a:gd name="T47" fmla="*/ 4 h 5"/>
                  <a:gd name="T48" fmla="*/ 4 w 6"/>
                  <a:gd name="T49" fmla="*/ 3 h 5"/>
                  <a:gd name="T50" fmla="*/ 4 w 6"/>
                  <a:gd name="T51" fmla="*/ 3 h 5"/>
                  <a:gd name="T52" fmla="*/ 4 w 6"/>
                  <a:gd name="T53" fmla="*/ 3 h 5"/>
                  <a:gd name="T54" fmla="*/ 3 w 6"/>
                  <a:gd name="T55" fmla="*/ 3 h 5"/>
                  <a:gd name="T56" fmla="*/ 3 w 6"/>
                  <a:gd name="T57" fmla="*/ 2 h 5"/>
                  <a:gd name="T58" fmla="*/ 2 w 6"/>
                  <a:gd name="T59" fmla="*/ 2 h 5"/>
                  <a:gd name="T60" fmla="*/ 2 w 6"/>
                  <a:gd name="T61" fmla="*/ 2 h 5"/>
                  <a:gd name="T62" fmla="*/ 2 w 6"/>
                  <a:gd name="T63" fmla="*/ 1 h 5"/>
                  <a:gd name="T64" fmla="*/ 1 w 6"/>
                  <a:gd name="T65" fmla="*/ 1 h 5"/>
                  <a:gd name="T66" fmla="*/ 1 w 6"/>
                  <a:gd name="T67" fmla="*/ 1 h 5"/>
                  <a:gd name="T68" fmla="*/ 1 w 6"/>
                  <a:gd name="T69" fmla="*/ 1 h 5"/>
                  <a:gd name="T70" fmla="*/ 0 w 6"/>
                  <a:gd name="T71" fmla="*/ 0 h 5"/>
                  <a:gd name="T72" fmla="*/ 1 w 6"/>
                  <a:gd name="T7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" h="5">
                    <a:moveTo>
                      <a:pt x="1" y="1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5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1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48" name="Freeform 228"/>
              <p:cNvSpPr>
                <a:spLocks/>
              </p:cNvSpPr>
              <p:nvPr/>
            </p:nvSpPr>
            <p:spPr bwMode="auto">
              <a:xfrm>
                <a:off x="4538" y="2791"/>
                <a:ext cx="18" cy="12"/>
              </a:xfrm>
              <a:custGeom>
                <a:avLst/>
                <a:gdLst>
                  <a:gd name="T0" fmla="*/ 3 w 3"/>
                  <a:gd name="T1" fmla="*/ 1 h 2"/>
                  <a:gd name="T2" fmla="*/ 3 w 3"/>
                  <a:gd name="T3" fmla="*/ 1 h 2"/>
                  <a:gd name="T4" fmla="*/ 2 w 3"/>
                  <a:gd name="T5" fmla="*/ 1 h 2"/>
                  <a:gd name="T6" fmla="*/ 2 w 3"/>
                  <a:gd name="T7" fmla="*/ 1 h 2"/>
                  <a:gd name="T8" fmla="*/ 2 w 3"/>
                  <a:gd name="T9" fmla="*/ 1 h 2"/>
                  <a:gd name="T10" fmla="*/ 2 w 3"/>
                  <a:gd name="T11" fmla="*/ 1 h 2"/>
                  <a:gd name="T12" fmla="*/ 2 w 3"/>
                  <a:gd name="T13" fmla="*/ 1 h 2"/>
                  <a:gd name="T14" fmla="*/ 1 w 3"/>
                  <a:gd name="T15" fmla="*/ 1 h 2"/>
                  <a:gd name="T16" fmla="*/ 1 w 3"/>
                  <a:gd name="T17" fmla="*/ 1 h 2"/>
                  <a:gd name="T18" fmla="*/ 1 w 3"/>
                  <a:gd name="T19" fmla="*/ 2 h 2"/>
                  <a:gd name="T20" fmla="*/ 0 w 3"/>
                  <a:gd name="T21" fmla="*/ 1 h 2"/>
                  <a:gd name="T22" fmla="*/ 1 w 3"/>
                  <a:gd name="T23" fmla="*/ 1 h 2"/>
                  <a:gd name="T24" fmla="*/ 1 w 3"/>
                  <a:gd name="T25" fmla="*/ 0 h 2"/>
                  <a:gd name="T26" fmla="*/ 1 w 3"/>
                  <a:gd name="T27" fmla="*/ 0 h 2"/>
                  <a:gd name="T28" fmla="*/ 1 w 3"/>
                  <a:gd name="T29" fmla="*/ 0 h 2"/>
                  <a:gd name="T30" fmla="*/ 2 w 3"/>
                  <a:gd name="T31" fmla="*/ 0 h 2"/>
                  <a:gd name="T32" fmla="*/ 2 w 3"/>
                  <a:gd name="T33" fmla="*/ 0 h 2"/>
                  <a:gd name="T34" fmla="*/ 3 w 3"/>
                  <a:gd name="T35" fmla="*/ 0 h 2"/>
                  <a:gd name="T36" fmla="*/ 3 w 3"/>
                  <a:gd name="T37" fmla="*/ 0 h 2"/>
                  <a:gd name="T38" fmla="*/ 2 w 3"/>
                  <a:gd name="T39" fmla="*/ 1 h 2"/>
                  <a:gd name="T40" fmla="*/ 3 w 3"/>
                  <a:gd name="T4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" h="2">
                    <a:moveTo>
                      <a:pt x="3" y="1"/>
                    </a:moveTo>
                    <a:lnTo>
                      <a:pt x="3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3" y="1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49" name="Freeform 229"/>
              <p:cNvSpPr>
                <a:spLocks/>
              </p:cNvSpPr>
              <p:nvPr/>
            </p:nvSpPr>
            <p:spPr bwMode="auto">
              <a:xfrm>
                <a:off x="4550" y="2779"/>
                <a:ext cx="36" cy="18"/>
              </a:xfrm>
              <a:custGeom>
                <a:avLst/>
                <a:gdLst>
                  <a:gd name="T0" fmla="*/ 6 w 6"/>
                  <a:gd name="T1" fmla="*/ 1 h 3"/>
                  <a:gd name="T2" fmla="*/ 5 w 6"/>
                  <a:gd name="T3" fmla="*/ 1 h 3"/>
                  <a:gd name="T4" fmla="*/ 5 w 6"/>
                  <a:gd name="T5" fmla="*/ 1 h 3"/>
                  <a:gd name="T6" fmla="*/ 4 w 6"/>
                  <a:gd name="T7" fmla="*/ 1 h 3"/>
                  <a:gd name="T8" fmla="*/ 4 w 6"/>
                  <a:gd name="T9" fmla="*/ 1 h 3"/>
                  <a:gd name="T10" fmla="*/ 4 w 6"/>
                  <a:gd name="T11" fmla="*/ 1 h 3"/>
                  <a:gd name="T12" fmla="*/ 3 w 6"/>
                  <a:gd name="T13" fmla="*/ 1 h 3"/>
                  <a:gd name="T14" fmla="*/ 3 w 6"/>
                  <a:gd name="T15" fmla="*/ 1 h 3"/>
                  <a:gd name="T16" fmla="*/ 3 w 6"/>
                  <a:gd name="T17" fmla="*/ 0 h 3"/>
                  <a:gd name="T18" fmla="*/ 2 w 6"/>
                  <a:gd name="T19" fmla="*/ 1 h 3"/>
                  <a:gd name="T20" fmla="*/ 2 w 6"/>
                  <a:gd name="T21" fmla="*/ 1 h 3"/>
                  <a:gd name="T22" fmla="*/ 2 w 6"/>
                  <a:gd name="T23" fmla="*/ 1 h 3"/>
                  <a:gd name="T24" fmla="*/ 1 w 6"/>
                  <a:gd name="T25" fmla="*/ 1 h 3"/>
                  <a:gd name="T26" fmla="*/ 1 w 6"/>
                  <a:gd name="T27" fmla="*/ 1 h 3"/>
                  <a:gd name="T28" fmla="*/ 1 w 6"/>
                  <a:gd name="T29" fmla="*/ 1 h 3"/>
                  <a:gd name="T30" fmla="*/ 1 w 6"/>
                  <a:gd name="T31" fmla="*/ 2 h 3"/>
                  <a:gd name="T32" fmla="*/ 1 w 6"/>
                  <a:gd name="T33" fmla="*/ 2 h 3"/>
                  <a:gd name="T34" fmla="*/ 1 w 6"/>
                  <a:gd name="T35" fmla="*/ 3 h 3"/>
                  <a:gd name="T36" fmla="*/ 0 w 6"/>
                  <a:gd name="T37" fmla="*/ 3 h 3"/>
                  <a:gd name="T38" fmla="*/ 0 w 6"/>
                  <a:gd name="T39" fmla="*/ 2 h 3"/>
                  <a:gd name="T40" fmla="*/ 0 w 6"/>
                  <a:gd name="T41" fmla="*/ 2 h 3"/>
                  <a:gd name="T42" fmla="*/ 0 w 6"/>
                  <a:gd name="T43" fmla="*/ 1 h 3"/>
                  <a:gd name="T44" fmla="*/ 1 w 6"/>
                  <a:gd name="T45" fmla="*/ 1 h 3"/>
                  <a:gd name="T46" fmla="*/ 1 w 6"/>
                  <a:gd name="T47" fmla="*/ 0 h 3"/>
                  <a:gd name="T48" fmla="*/ 1 w 6"/>
                  <a:gd name="T49" fmla="*/ 0 h 3"/>
                  <a:gd name="T50" fmla="*/ 2 w 6"/>
                  <a:gd name="T51" fmla="*/ 0 h 3"/>
                  <a:gd name="T52" fmla="*/ 2 w 6"/>
                  <a:gd name="T53" fmla="*/ 0 h 3"/>
                  <a:gd name="T54" fmla="*/ 2 w 6"/>
                  <a:gd name="T55" fmla="*/ 0 h 3"/>
                  <a:gd name="T56" fmla="*/ 3 w 6"/>
                  <a:gd name="T57" fmla="*/ 0 h 3"/>
                  <a:gd name="T58" fmla="*/ 3 w 6"/>
                  <a:gd name="T59" fmla="*/ 0 h 3"/>
                  <a:gd name="T60" fmla="*/ 4 w 6"/>
                  <a:gd name="T61" fmla="*/ 0 h 3"/>
                  <a:gd name="T62" fmla="*/ 4 w 6"/>
                  <a:gd name="T63" fmla="*/ 0 h 3"/>
                  <a:gd name="T64" fmla="*/ 5 w 6"/>
                  <a:gd name="T65" fmla="*/ 0 h 3"/>
                  <a:gd name="T66" fmla="*/ 5 w 6"/>
                  <a:gd name="T67" fmla="*/ 1 h 3"/>
                  <a:gd name="T68" fmla="*/ 6 w 6"/>
                  <a:gd name="T69" fmla="*/ 1 h 3"/>
                  <a:gd name="T70" fmla="*/ 5 w 6"/>
                  <a:gd name="T71" fmla="*/ 1 h 3"/>
                  <a:gd name="T72" fmla="*/ 6 w 6"/>
                  <a:gd name="T73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" h="3">
                    <a:moveTo>
                      <a:pt x="6" y="1"/>
                    </a:moveTo>
                    <a:lnTo>
                      <a:pt x="5" y="1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6" y="1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50" name="Freeform 230"/>
              <p:cNvSpPr>
                <a:spLocks/>
              </p:cNvSpPr>
              <p:nvPr/>
            </p:nvSpPr>
            <p:spPr bwMode="auto">
              <a:xfrm>
                <a:off x="4580" y="2773"/>
                <a:ext cx="18" cy="12"/>
              </a:xfrm>
              <a:custGeom>
                <a:avLst/>
                <a:gdLst>
                  <a:gd name="T0" fmla="*/ 3 w 3"/>
                  <a:gd name="T1" fmla="*/ 1 h 2"/>
                  <a:gd name="T2" fmla="*/ 3 w 3"/>
                  <a:gd name="T3" fmla="*/ 1 h 2"/>
                  <a:gd name="T4" fmla="*/ 2 w 3"/>
                  <a:gd name="T5" fmla="*/ 1 h 2"/>
                  <a:gd name="T6" fmla="*/ 2 w 3"/>
                  <a:gd name="T7" fmla="*/ 1 h 2"/>
                  <a:gd name="T8" fmla="*/ 2 w 3"/>
                  <a:gd name="T9" fmla="*/ 1 h 2"/>
                  <a:gd name="T10" fmla="*/ 2 w 3"/>
                  <a:gd name="T11" fmla="*/ 1 h 2"/>
                  <a:gd name="T12" fmla="*/ 1 w 3"/>
                  <a:gd name="T13" fmla="*/ 1 h 2"/>
                  <a:gd name="T14" fmla="*/ 1 w 3"/>
                  <a:gd name="T15" fmla="*/ 1 h 2"/>
                  <a:gd name="T16" fmla="*/ 1 w 3"/>
                  <a:gd name="T17" fmla="*/ 2 h 2"/>
                  <a:gd name="T18" fmla="*/ 1 w 3"/>
                  <a:gd name="T19" fmla="*/ 2 h 2"/>
                  <a:gd name="T20" fmla="*/ 0 w 3"/>
                  <a:gd name="T21" fmla="*/ 2 h 2"/>
                  <a:gd name="T22" fmla="*/ 0 w 3"/>
                  <a:gd name="T23" fmla="*/ 1 h 2"/>
                  <a:gd name="T24" fmla="*/ 1 w 3"/>
                  <a:gd name="T25" fmla="*/ 1 h 2"/>
                  <a:gd name="T26" fmla="*/ 1 w 3"/>
                  <a:gd name="T27" fmla="*/ 0 h 2"/>
                  <a:gd name="T28" fmla="*/ 1 w 3"/>
                  <a:gd name="T29" fmla="*/ 0 h 2"/>
                  <a:gd name="T30" fmla="*/ 2 w 3"/>
                  <a:gd name="T31" fmla="*/ 0 h 2"/>
                  <a:gd name="T32" fmla="*/ 2 w 3"/>
                  <a:gd name="T33" fmla="*/ 0 h 2"/>
                  <a:gd name="T34" fmla="*/ 3 w 3"/>
                  <a:gd name="T35" fmla="*/ 0 h 2"/>
                  <a:gd name="T36" fmla="*/ 3 w 3"/>
                  <a:gd name="T37" fmla="*/ 1 h 2"/>
                  <a:gd name="T38" fmla="*/ 3 w 3"/>
                  <a:gd name="T39" fmla="*/ 1 h 2"/>
                  <a:gd name="T40" fmla="*/ 3 w 3"/>
                  <a:gd name="T4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" h="2">
                    <a:moveTo>
                      <a:pt x="3" y="1"/>
                    </a:moveTo>
                    <a:lnTo>
                      <a:pt x="3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1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51" name="Freeform 231"/>
              <p:cNvSpPr>
                <a:spLocks/>
              </p:cNvSpPr>
              <p:nvPr/>
            </p:nvSpPr>
            <p:spPr bwMode="auto">
              <a:xfrm>
                <a:off x="4574" y="2821"/>
                <a:ext cx="18" cy="24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0 h 4"/>
                  <a:gd name="T4" fmla="*/ 3 w 3"/>
                  <a:gd name="T5" fmla="*/ 1 h 4"/>
                  <a:gd name="T6" fmla="*/ 3 w 3"/>
                  <a:gd name="T7" fmla="*/ 1 h 4"/>
                  <a:gd name="T8" fmla="*/ 3 w 3"/>
                  <a:gd name="T9" fmla="*/ 2 h 4"/>
                  <a:gd name="T10" fmla="*/ 3 w 3"/>
                  <a:gd name="T11" fmla="*/ 2 h 4"/>
                  <a:gd name="T12" fmla="*/ 3 w 3"/>
                  <a:gd name="T13" fmla="*/ 3 h 4"/>
                  <a:gd name="T14" fmla="*/ 3 w 3"/>
                  <a:gd name="T15" fmla="*/ 3 h 4"/>
                  <a:gd name="T16" fmla="*/ 3 w 3"/>
                  <a:gd name="T17" fmla="*/ 4 h 4"/>
                  <a:gd name="T18" fmla="*/ 3 w 3"/>
                  <a:gd name="T19" fmla="*/ 3 h 4"/>
                  <a:gd name="T20" fmla="*/ 2 w 3"/>
                  <a:gd name="T21" fmla="*/ 3 h 4"/>
                  <a:gd name="T22" fmla="*/ 2 w 3"/>
                  <a:gd name="T23" fmla="*/ 3 h 4"/>
                  <a:gd name="T24" fmla="*/ 2 w 3"/>
                  <a:gd name="T25" fmla="*/ 2 h 4"/>
                  <a:gd name="T26" fmla="*/ 1 w 3"/>
                  <a:gd name="T27" fmla="*/ 2 h 4"/>
                  <a:gd name="T28" fmla="*/ 1 w 3"/>
                  <a:gd name="T29" fmla="*/ 2 h 4"/>
                  <a:gd name="T30" fmla="*/ 1 w 3"/>
                  <a:gd name="T31" fmla="*/ 1 h 4"/>
                  <a:gd name="T32" fmla="*/ 0 w 3"/>
                  <a:gd name="T33" fmla="*/ 1 h 4"/>
                  <a:gd name="T34" fmla="*/ 1 w 3"/>
                  <a:gd name="T35" fmla="*/ 1 h 4"/>
                  <a:gd name="T36" fmla="*/ 1 w 3"/>
                  <a:gd name="T37" fmla="*/ 1 h 4"/>
                  <a:gd name="T38" fmla="*/ 1 w 3"/>
                  <a:gd name="T39" fmla="*/ 1 h 4"/>
                  <a:gd name="T40" fmla="*/ 2 w 3"/>
                  <a:gd name="T41" fmla="*/ 1 h 4"/>
                  <a:gd name="T42" fmla="*/ 2 w 3"/>
                  <a:gd name="T43" fmla="*/ 1 h 4"/>
                  <a:gd name="T44" fmla="*/ 2 w 3"/>
                  <a:gd name="T45" fmla="*/ 0 h 4"/>
                  <a:gd name="T46" fmla="*/ 3 w 3"/>
                  <a:gd name="T47" fmla="*/ 0 h 4"/>
                  <a:gd name="T48" fmla="*/ 3 w 3"/>
                  <a:gd name="T4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lnTo>
                      <a:pt x="3" y="0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52" name="Freeform 232"/>
              <p:cNvSpPr>
                <a:spLocks/>
              </p:cNvSpPr>
              <p:nvPr/>
            </p:nvSpPr>
            <p:spPr bwMode="auto">
              <a:xfrm>
                <a:off x="4586" y="2821"/>
                <a:ext cx="6" cy="24"/>
              </a:xfrm>
              <a:custGeom>
                <a:avLst/>
                <a:gdLst>
                  <a:gd name="T0" fmla="*/ 1 w 1"/>
                  <a:gd name="T1" fmla="*/ 3 h 4"/>
                  <a:gd name="T2" fmla="*/ 0 w 1"/>
                  <a:gd name="T3" fmla="*/ 4 h 4"/>
                  <a:gd name="T4" fmla="*/ 0 w 1"/>
                  <a:gd name="T5" fmla="*/ 3 h 4"/>
                  <a:gd name="T6" fmla="*/ 0 w 1"/>
                  <a:gd name="T7" fmla="*/ 3 h 4"/>
                  <a:gd name="T8" fmla="*/ 1 w 1"/>
                  <a:gd name="T9" fmla="*/ 2 h 4"/>
                  <a:gd name="T10" fmla="*/ 1 w 1"/>
                  <a:gd name="T11" fmla="*/ 2 h 4"/>
                  <a:gd name="T12" fmla="*/ 1 w 1"/>
                  <a:gd name="T13" fmla="*/ 1 h 4"/>
                  <a:gd name="T14" fmla="*/ 1 w 1"/>
                  <a:gd name="T15" fmla="*/ 1 h 4"/>
                  <a:gd name="T16" fmla="*/ 1 w 1"/>
                  <a:gd name="T17" fmla="*/ 0 h 4"/>
                  <a:gd name="T18" fmla="*/ 1 w 1"/>
                  <a:gd name="T19" fmla="*/ 0 h 4"/>
                  <a:gd name="T20" fmla="*/ 1 w 1"/>
                  <a:gd name="T21" fmla="*/ 0 h 4"/>
                  <a:gd name="T22" fmla="*/ 1 w 1"/>
                  <a:gd name="T23" fmla="*/ 0 h 4"/>
                  <a:gd name="T24" fmla="*/ 1 w 1"/>
                  <a:gd name="T25" fmla="*/ 1 h 4"/>
                  <a:gd name="T26" fmla="*/ 1 w 1"/>
                  <a:gd name="T27" fmla="*/ 1 h 4"/>
                  <a:gd name="T28" fmla="*/ 1 w 1"/>
                  <a:gd name="T29" fmla="*/ 2 h 4"/>
                  <a:gd name="T30" fmla="*/ 1 w 1"/>
                  <a:gd name="T31" fmla="*/ 2 h 4"/>
                  <a:gd name="T32" fmla="*/ 1 w 1"/>
                  <a:gd name="T33" fmla="*/ 3 h 4"/>
                  <a:gd name="T34" fmla="*/ 1 w 1"/>
                  <a:gd name="T35" fmla="*/ 3 h 4"/>
                  <a:gd name="T36" fmla="*/ 1 w 1"/>
                  <a:gd name="T37" fmla="*/ 4 h 4"/>
                  <a:gd name="T38" fmla="*/ 1 w 1"/>
                  <a:gd name="T39" fmla="*/ 4 h 4"/>
                  <a:gd name="T40" fmla="*/ 1 w 1"/>
                  <a:gd name="T41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" h="4">
                    <a:moveTo>
                      <a:pt x="1" y="3"/>
                    </a:moveTo>
                    <a:lnTo>
                      <a:pt x="0" y="4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1" y="3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53" name="Freeform 233"/>
              <p:cNvSpPr>
                <a:spLocks/>
              </p:cNvSpPr>
              <p:nvPr/>
            </p:nvSpPr>
            <p:spPr bwMode="auto">
              <a:xfrm>
                <a:off x="4574" y="2821"/>
                <a:ext cx="18" cy="24"/>
              </a:xfrm>
              <a:custGeom>
                <a:avLst/>
                <a:gdLst>
                  <a:gd name="T0" fmla="*/ 0 w 3"/>
                  <a:gd name="T1" fmla="*/ 1 h 4"/>
                  <a:gd name="T2" fmla="*/ 0 w 3"/>
                  <a:gd name="T3" fmla="*/ 1 h 4"/>
                  <a:gd name="T4" fmla="*/ 1 w 3"/>
                  <a:gd name="T5" fmla="*/ 1 h 4"/>
                  <a:gd name="T6" fmla="*/ 1 w 3"/>
                  <a:gd name="T7" fmla="*/ 1 h 4"/>
                  <a:gd name="T8" fmla="*/ 1 w 3"/>
                  <a:gd name="T9" fmla="*/ 2 h 4"/>
                  <a:gd name="T10" fmla="*/ 2 w 3"/>
                  <a:gd name="T11" fmla="*/ 2 h 4"/>
                  <a:gd name="T12" fmla="*/ 2 w 3"/>
                  <a:gd name="T13" fmla="*/ 3 h 4"/>
                  <a:gd name="T14" fmla="*/ 2 w 3"/>
                  <a:gd name="T15" fmla="*/ 3 h 4"/>
                  <a:gd name="T16" fmla="*/ 3 w 3"/>
                  <a:gd name="T17" fmla="*/ 3 h 4"/>
                  <a:gd name="T18" fmla="*/ 3 w 3"/>
                  <a:gd name="T19" fmla="*/ 3 h 4"/>
                  <a:gd name="T20" fmla="*/ 3 w 3"/>
                  <a:gd name="T21" fmla="*/ 4 h 4"/>
                  <a:gd name="T22" fmla="*/ 2 w 3"/>
                  <a:gd name="T23" fmla="*/ 4 h 4"/>
                  <a:gd name="T24" fmla="*/ 2 w 3"/>
                  <a:gd name="T25" fmla="*/ 3 h 4"/>
                  <a:gd name="T26" fmla="*/ 2 w 3"/>
                  <a:gd name="T27" fmla="*/ 3 h 4"/>
                  <a:gd name="T28" fmla="*/ 1 w 3"/>
                  <a:gd name="T29" fmla="*/ 3 h 4"/>
                  <a:gd name="T30" fmla="*/ 1 w 3"/>
                  <a:gd name="T31" fmla="*/ 2 h 4"/>
                  <a:gd name="T32" fmla="*/ 1 w 3"/>
                  <a:gd name="T33" fmla="*/ 2 h 4"/>
                  <a:gd name="T34" fmla="*/ 0 w 3"/>
                  <a:gd name="T35" fmla="*/ 1 h 4"/>
                  <a:gd name="T36" fmla="*/ 0 w 3"/>
                  <a:gd name="T37" fmla="*/ 1 h 4"/>
                  <a:gd name="T38" fmla="*/ 0 w 3"/>
                  <a:gd name="T39" fmla="*/ 0 h 4"/>
                  <a:gd name="T40" fmla="*/ 0 w 3"/>
                  <a:gd name="T41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" h="4">
                    <a:moveTo>
                      <a:pt x="0" y="1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0954" name="Freeform 234"/>
              <p:cNvSpPr>
                <a:spLocks/>
              </p:cNvSpPr>
              <p:nvPr/>
            </p:nvSpPr>
            <p:spPr bwMode="auto">
              <a:xfrm>
                <a:off x="4574" y="2821"/>
                <a:ext cx="18" cy="6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3 w 3"/>
                  <a:gd name="T5" fmla="*/ 1 h 1"/>
                  <a:gd name="T6" fmla="*/ 3 w 3"/>
                  <a:gd name="T7" fmla="*/ 1 h 1"/>
                  <a:gd name="T8" fmla="*/ 2 w 3"/>
                  <a:gd name="T9" fmla="*/ 1 h 1"/>
                  <a:gd name="T10" fmla="*/ 2 w 3"/>
                  <a:gd name="T11" fmla="*/ 1 h 1"/>
                  <a:gd name="T12" fmla="*/ 1 w 3"/>
                  <a:gd name="T13" fmla="*/ 1 h 1"/>
                  <a:gd name="T14" fmla="*/ 1 w 3"/>
                  <a:gd name="T15" fmla="*/ 1 h 1"/>
                  <a:gd name="T16" fmla="*/ 1 w 3"/>
                  <a:gd name="T17" fmla="*/ 1 h 1"/>
                  <a:gd name="T18" fmla="*/ 0 w 3"/>
                  <a:gd name="T19" fmla="*/ 1 h 1"/>
                  <a:gd name="T20" fmla="*/ 0 w 3"/>
                  <a:gd name="T21" fmla="*/ 0 h 1"/>
                  <a:gd name="T22" fmla="*/ 1 w 3"/>
                  <a:gd name="T23" fmla="*/ 1 h 1"/>
                  <a:gd name="T24" fmla="*/ 1 w 3"/>
                  <a:gd name="T25" fmla="*/ 0 h 1"/>
                  <a:gd name="T26" fmla="*/ 1 w 3"/>
                  <a:gd name="T27" fmla="*/ 0 h 1"/>
                  <a:gd name="T28" fmla="*/ 2 w 3"/>
                  <a:gd name="T29" fmla="*/ 0 h 1"/>
                  <a:gd name="T30" fmla="*/ 2 w 3"/>
                  <a:gd name="T31" fmla="*/ 0 h 1"/>
                  <a:gd name="T32" fmla="*/ 2 w 3"/>
                  <a:gd name="T33" fmla="*/ 0 h 1"/>
                  <a:gd name="T34" fmla="*/ 3 w 3"/>
                  <a:gd name="T35" fmla="*/ 0 h 1"/>
                  <a:gd name="T36" fmla="*/ 3 w 3"/>
                  <a:gd name="T37" fmla="*/ 0 h 1"/>
                  <a:gd name="T38" fmla="*/ 3 w 3"/>
                  <a:gd name="T39" fmla="*/ 0 h 1"/>
                  <a:gd name="T40" fmla="*/ 3 w 3"/>
                  <a:gd name="T4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lnTo>
                      <a:pt x="3" y="0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2427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</p:grpSp>
      </p:grpSp>
      <p:sp>
        <p:nvSpPr>
          <p:cNvPr id="30959" name="Text Box 239"/>
          <p:cNvSpPr txBox="1">
            <a:spLocks noChangeArrowheads="1"/>
          </p:cNvSpPr>
          <p:nvPr/>
        </p:nvSpPr>
        <p:spPr bwMode="auto">
          <a:xfrm>
            <a:off x="319088" y="846138"/>
            <a:ext cx="88249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Tracing paper can help you in rotating an object about a given point. In the example below the triangle is to be rotated 90</a:t>
            </a:r>
            <a:r>
              <a:rPr lang="en-GB" altLang="en-US" baseline="30000">
                <a:latin typeface="Comic Sans MS" pitchFamily="66" charset="0"/>
              </a:rPr>
              <a:t>o</a:t>
            </a:r>
            <a:r>
              <a:rPr lang="en-GB" altLang="en-US">
                <a:latin typeface="Comic Sans MS" pitchFamily="66" charset="0"/>
              </a:rPr>
              <a:t> ACW about the origin.</a:t>
            </a:r>
            <a:endParaRPr lang="en-US" altLang="en-US">
              <a:latin typeface="Comic Sans MS" pitchFamily="66" charset="0"/>
            </a:endParaRPr>
          </a:p>
        </p:txBody>
      </p:sp>
      <p:sp>
        <p:nvSpPr>
          <p:cNvPr id="30960" name="Text Box 240"/>
          <p:cNvSpPr txBox="1">
            <a:spLocks noChangeArrowheads="1"/>
          </p:cNvSpPr>
          <p:nvPr/>
        </p:nvSpPr>
        <p:spPr bwMode="auto">
          <a:xfrm rot="10800000" flipV="1">
            <a:off x="4033838" y="188595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y</a:t>
            </a:r>
            <a:endParaRPr lang="en-US" altLang="en-US" sz="2000">
              <a:latin typeface="Comic Sans MS" pitchFamily="66" charset="0"/>
            </a:endParaRPr>
          </a:p>
        </p:txBody>
      </p:sp>
      <p:sp>
        <p:nvSpPr>
          <p:cNvPr id="30961" name="Text Box 241"/>
          <p:cNvSpPr txBox="1">
            <a:spLocks noChangeArrowheads="1"/>
          </p:cNvSpPr>
          <p:nvPr/>
        </p:nvSpPr>
        <p:spPr bwMode="auto">
          <a:xfrm>
            <a:off x="333375" y="1427163"/>
            <a:ext cx="8824913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000FF"/>
                </a:solidFill>
                <a:latin typeface="Comic Sans MS" pitchFamily="66" charset="0"/>
              </a:rPr>
              <a:t>1.</a:t>
            </a:r>
            <a:r>
              <a:rPr lang="en-GB" altLang="en-US">
                <a:latin typeface="Comic Sans MS" pitchFamily="66" charset="0"/>
              </a:rPr>
              <a:t> Draw shape.                                                                                                                     </a:t>
            </a:r>
            <a:r>
              <a:rPr lang="en-GB" altLang="en-US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altLang="en-US">
                <a:latin typeface="Comic Sans MS" pitchFamily="66" charset="0"/>
              </a:rPr>
              <a:t>. Hold pencil point firmly on centre of rotation and turn paper through required angle.</a:t>
            </a:r>
            <a:endParaRPr lang="en-US" altLang="en-US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6463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-5400000">
                                      <p:cBhvr>
                                        <p:cTn id="6" dur="2000" fill="hold"/>
                                        <p:tgtEl>
                                          <p:spTgt spid="309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960688" y="204788"/>
            <a:ext cx="2641600" cy="64135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600">
                <a:solidFill>
                  <a:schemeClr val="bg1"/>
                </a:solidFill>
                <a:latin typeface="Comic Sans MS" pitchFamily="66" charset="0"/>
              </a:rPr>
              <a:t>Rotations</a:t>
            </a:r>
            <a:endParaRPr lang="en-US" altLang="en-US" sz="36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19088" y="954088"/>
            <a:ext cx="88249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In this example the kite is to be rotated 180</a:t>
            </a:r>
            <a:r>
              <a:rPr lang="en-GB" altLang="en-US" baseline="30000">
                <a:latin typeface="Comic Sans MS" pitchFamily="66" charset="0"/>
              </a:rPr>
              <a:t>o</a:t>
            </a:r>
            <a:r>
              <a:rPr lang="en-GB" altLang="en-US">
                <a:latin typeface="Comic Sans MS" pitchFamily="66" charset="0"/>
              </a:rPr>
              <a:t> CW about point (1,1).</a:t>
            </a:r>
            <a:endParaRPr lang="en-US" altLang="en-US">
              <a:latin typeface="Comic Sans MS" pitchFamily="66" charset="0"/>
            </a:endParaRPr>
          </a:p>
        </p:txBody>
      </p:sp>
      <p:grpSp>
        <p:nvGrpSpPr>
          <p:cNvPr id="38916" name="Group 4"/>
          <p:cNvGrpSpPr>
            <a:grpSpLocks/>
          </p:cNvGrpSpPr>
          <p:nvPr/>
        </p:nvGrpSpPr>
        <p:grpSpPr bwMode="auto">
          <a:xfrm>
            <a:off x="2092325" y="2047875"/>
            <a:ext cx="5092700" cy="3619500"/>
            <a:chOff x="1174" y="1639"/>
            <a:chExt cx="3208" cy="2280"/>
          </a:xfrm>
        </p:grpSpPr>
        <p:sp>
          <p:nvSpPr>
            <p:cNvPr id="38917" name="Text Box 5"/>
            <p:cNvSpPr txBox="1">
              <a:spLocks noChangeArrowheads="1"/>
            </p:cNvSpPr>
            <p:nvPr/>
          </p:nvSpPr>
          <p:spPr bwMode="auto">
            <a:xfrm rot="10800000" flipV="1">
              <a:off x="4094" y="2670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latin typeface="Comic Sans MS" pitchFamily="66" charset="0"/>
                </a:rPr>
                <a:t>x</a:t>
              </a:r>
              <a:endParaRPr lang="en-US" altLang="en-US" sz="2000">
                <a:latin typeface="Comic Sans MS" pitchFamily="66" charset="0"/>
              </a:endParaRPr>
            </a:p>
          </p:txBody>
        </p:sp>
        <p:sp>
          <p:nvSpPr>
            <p:cNvPr id="38918" name="Text Box 6"/>
            <p:cNvSpPr txBox="1">
              <a:spLocks noChangeArrowheads="1"/>
            </p:cNvSpPr>
            <p:nvPr/>
          </p:nvSpPr>
          <p:spPr bwMode="auto">
            <a:xfrm>
              <a:off x="2493" y="2779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0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1318" y="163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1546" y="163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1774" y="163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318" y="186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1546" y="186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1774" y="186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318" y="209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26" name="Rectangle 14"/>
            <p:cNvSpPr>
              <a:spLocks noChangeArrowheads="1"/>
            </p:cNvSpPr>
            <p:nvPr/>
          </p:nvSpPr>
          <p:spPr bwMode="auto">
            <a:xfrm>
              <a:off x="1546" y="209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27" name="Rectangle 15"/>
            <p:cNvSpPr>
              <a:spLocks noChangeArrowheads="1"/>
            </p:cNvSpPr>
            <p:nvPr/>
          </p:nvSpPr>
          <p:spPr bwMode="auto">
            <a:xfrm>
              <a:off x="1774" y="209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28" name="Rectangle 16"/>
            <p:cNvSpPr>
              <a:spLocks noChangeArrowheads="1"/>
            </p:cNvSpPr>
            <p:nvPr/>
          </p:nvSpPr>
          <p:spPr bwMode="auto">
            <a:xfrm>
              <a:off x="1318" y="232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29" name="Rectangle 17"/>
            <p:cNvSpPr>
              <a:spLocks noChangeArrowheads="1"/>
            </p:cNvSpPr>
            <p:nvPr/>
          </p:nvSpPr>
          <p:spPr bwMode="auto">
            <a:xfrm>
              <a:off x="1546" y="232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30" name="Rectangle 18"/>
            <p:cNvSpPr>
              <a:spLocks noChangeArrowheads="1"/>
            </p:cNvSpPr>
            <p:nvPr/>
          </p:nvSpPr>
          <p:spPr bwMode="auto">
            <a:xfrm>
              <a:off x="1774" y="232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31" name="Rectangle 19"/>
            <p:cNvSpPr>
              <a:spLocks noChangeArrowheads="1"/>
            </p:cNvSpPr>
            <p:nvPr/>
          </p:nvSpPr>
          <p:spPr bwMode="auto">
            <a:xfrm>
              <a:off x="1318" y="255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32" name="Rectangle 20"/>
            <p:cNvSpPr>
              <a:spLocks noChangeArrowheads="1"/>
            </p:cNvSpPr>
            <p:nvPr/>
          </p:nvSpPr>
          <p:spPr bwMode="auto">
            <a:xfrm>
              <a:off x="1546" y="255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33" name="Rectangle 21"/>
            <p:cNvSpPr>
              <a:spLocks noChangeArrowheads="1"/>
            </p:cNvSpPr>
            <p:nvPr/>
          </p:nvSpPr>
          <p:spPr bwMode="auto">
            <a:xfrm>
              <a:off x="1774" y="255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34" name="Rectangle 22"/>
            <p:cNvSpPr>
              <a:spLocks noChangeArrowheads="1"/>
            </p:cNvSpPr>
            <p:nvPr/>
          </p:nvSpPr>
          <p:spPr bwMode="auto">
            <a:xfrm>
              <a:off x="2002" y="163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35" name="Rectangle 23"/>
            <p:cNvSpPr>
              <a:spLocks noChangeArrowheads="1"/>
            </p:cNvSpPr>
            <p:nvPr/>
          </p:nvSpPr>
          <p:spPr bwMode="auto">
            <a:xfrm>
              <a:off x="2230" y="1639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36" name="Rectangle 24"/>
            <p:cNvSpPr>
              <a:spLocks noChangeArrowheads="1"/>
            </p:cNvSpPr>
            <p:nvPr/>
          </p:nvSpPr>
          <p:spPr bwMode="auto">
            <a:xfrm>
              <a:off x="2457" y="163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37" name="Rectangle 25"/>
            <p:cNvSpPr>
              <a:spLocks noChangeArrowheads="1"/>
            </p:cNvSpPr>
            <p:nvPr/>
          </p:nvSpPr>
          <p:spPr bwMode="auto">
            <a:xfrm>
              <a:off x="2685" y="163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38" name="Rectangle 26"/>
            <p:cNvSpPr>
              <a:spLocks noChangeArrowheads="1"/>
            </p:cNvSpPr>
            <p:nvPr/>
          </p:nvSpPr>
          <p:spPr bwMode="auto">
            <a:xfrm>
              <a:off x="2913" y="163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39" name="Rectangle 27"/>
            <p:cNvSpPr>
              <a:spLocks noChangeArrowheads="1"/>
            </p:cNvSpPr>
            <p:nvPr/>
          </p:nvSpPr>
          <p:spPr bwMode="auto">
            <a:xfrm>
              <a:off x="2002" y="186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40" name="Rectangle 28"/>
            <p:cNvSpPr>
              <a:spLocks noChangeArrowheads="1"/>
            </p:cNvSpPr>
            <p:nvPr/>
          </p:nvSpPr>
          <p:spPr bwMode="auto">
            <a:xfrm>
              <a:off x="2230" y="1867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41" name="Rectangle 29"/>
            <p:cNvSpPr>
              <a:spLocks noChangeArrowheads="1"/>
            </p:cNvSpPr>
            <p:nvPr/>
          </p:nvSpPr>
          <p:spPr bwMode="auto">
            <a:xfrm>
              <a:off x="2457" y="186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42" name="Rectangle 30"/>
            <p:cNvSpPr>
              <a:spLocks noChangeArrowheads="1"/>
            </p:cNvSpPr>
            <p:nvPr/>
          </p:nvSpPr>
          <p:spPr bwMode="auto">
            <a:xfrm>
              <a:off x="2685" y="186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43" name="Rectangle 31"/>
            <p:cNvSpPr>
              <a:spLocks noChangeArrowheads="1"/>
            </p:cNvSpPr>
            <p:nvPr/>
          </p:nvSpPr>
          <p:spPr bwMode="auto">
            <a:xfrm>
              <a:off x="2913" y="186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44" name="Rectangle 32"/>
            <p:cNvSpPr>
              <a:spLocks noChangeArrowheads="1"/>
            </p:cNvSpPr>
            <p:nvPr/>
          </p:nvSpPr>
          <p:spPr bwMode="auto">
            <a:xfrm>
              <a:off x="2002" y="209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45" name="Rectangle 33"/>
            <p:cNvSpPr>
              <a:spLocks noChangeArrowheads="1"/>
            </p:cNvSpPr>
            <p:nvPr/>
          </p:nvSpPr>
          <p:spPr bwMode="auto">
            <a:xfrm>
              <a:off x="2230" y="2095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46" name="Rectangle 34"/>
            <p:cNvSpPr>
              <a:spLocks noChangeArrowheads="1"/>
            </p:cNvSpPr>
            <p:nvPr/>
          </p:nvSpPr>
          <p:spPr bwMode="auto">
            <a:xfrm>
              <a:off x="2457" y="209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47" name="Rectangle 35"/>
            <p:cNvSpPr>
              <a:spLocks noChangeArrowheads="1"/>
            </p:cNvSpPr>
            <p:nvPr/>
          </p:nvSpPr>
          <p:spPr bwMode="auto">
            <a:xfrm>
              <a:off x="2685" y="209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48" name="Rectangle 36"/>
            <p:cNvSpPr>
              <a:spLocks noChangeArrowheads="1"/>
            </p:cNvSpPr>
            <p:nvPr/>
          </p:nvSpPr>
          <p:spPr bwMode="auto">
            <a:xfrm>
              <a:off x="2913" y="209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49" name="Rectangle 37"/>
            <p:cNvSpPr>
              <a:spLocks noChangeArrowheads="1"/>
            </p:cNvSpPr>
            <p:nvPr/>
          </p:nvSpPr>
          <p:spPr bwMode="auto">
            <a:xfrm>
              <a:off x="2002" y="232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50" name="Rectangle 38"/>
            <p:cNvSpPr>
              <a:spLocks noChangeArrowheads="1"/>
            </p:cNvSpPr>
            <p:nvPr/>
          </p:nvSpPr>
          <p:spPr bwMode="auto">
            <a:xfrm>
              <a:off x="2230" y="2323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51" name="Rectangle 39"/>
            <p:cNvSpPr>
              <a:spLocks noChangeArrowheads="1"/>
            </p:cNvSpPr>
            <p:nvPr/>
          </p:nvSpPr>
          <p:spPr bwMode="auto">
            <a:xfrm>
              <a:off x="2457" y="232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52" name="Rectangle 40"/>
            <p:cNvSpPr>
              <a:spLocks noChangeArrowheads="1"/>
            </p:cNvSpPr>
            <p:nvPr/>
          </p:nvSpPr>
          <p:spPr bwMode="auto">
            <a:xfrm>
              <a:off x="2685" y="232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53" name="Rectangle 41"/>
            <p:cNvSpPr>
              <a:spLocks noChangeArrowheads="1"/>
            </p:cNvSpPr>
            <p:nvPr/>
          </p:nvSpPr>
          <p:spPr bwMode="auto">
            <a:xfrm>
              <a:off x="2913" y="232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54" name="Rectangle 42"/>
            <p:cNvSpPr>
              <a:spLocks noChangeArrowheads="1"/>
            </p:cNvSpPr>
            <p:nvPr/>
          </p:nvSpPr>
          <p:spPr bwMode="auto">
            <a:xfrm>
              <a:off x="2002" y="255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55" name="Rectangle 43"/>
            <p:cNvSpPr>
              <a:spLocks noChangeArrowheads="1"/>
            </p:cNvSpPr>
            <p:nvPr/>
          </p:nvSpPr>
          <p:spPr bwMode="auto">
            <a:xfrm>
              <a:off x="2230" y="2551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56" name="Rectangle 44"/>
            <p:cNvSpPr>
              <a:spLocks noChangeArrowheads="1"/>
            </p:cNvSpPr>
            <p:nvPr/>
          </p:nvSpPr>
          <p:spPr bwMode="auto">
            <a:xfrm>
              <a:off x="2457" y="255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57" name="Rectangle 45"/>
            <p:cNvSpPr>
              <a:spLocks noChangeArrowheads="1"/>
            </p:cNvSpPr>
            <p:nvPr/>
          </p:nvSpPr>
          <p:spPr bwMode="auto">
            <a:xfrm>
              <a:off x="2685" y="255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58" name="Rectangle 46"/>
            <p:cNvSpPr>
              <a:spLocks noChangeArrowheads="1"/>
            </p:cNvSpPr>
            <p:nvPr/>
          </p:nvSpPr>
          <p:spPr bwMode="auto">
            <a:xfrm>
              <a:off x="2913" y="255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59" name="Rectangle 47"/>
            <p:cNvSpPr>
              <a:spLocks noChangeArrowheads="1"/>
            </p:cNvSpPr>
            <p:nvPr/>
          </p:nvSpPr>
          <p:spPr bwMode="auto">
            <a:xfrm>
              <a:off x="1318" y="277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60" name="Rectangle 48"/>
            <p:cNvSpPr>
              <a:spLocks noChangeArrowheads="1"/>
            </p:cNvSpPr>
            <p:nvPr/>
          </p:nvSpPr>
          <p:spPr bwMode="auto">
            <a:xfrm>
              <a:off x="1546" y="277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61" name="Rectangle 49"/>
            <p:cNvSpPr>
              <a:spLocks noChangeArrowheads="1"/>
            </p:cNvSpPr>
            <p:nvPr/>
          </p:nvSpPr>
          <p:spPr bwMode="auto">
            <a:xfrm>
              <a:off x="1774" y="277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62" name="Rectangle 50"/>
            <p:cNvSpPr>
              <a:spLocks noChangeArrowheads="1"/>
            </p:cNvSpPr>
            <p:nvPr/>
          </p:nvSpPr>
          <p:spPr bwMode="auto">
            <a:xfrm>
              <a:off x="1318" y="300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63" name="Rectangle 51"/>
            <p:cNvSpPr>
              <a:spLocks noChangeArrowheads="1"/>
            </p:cNvSpPr>
            <p:nvPr/>
          </p:nvSpPr>
          <p:spPr bwMode="auto">
            <a:xfrm>
              <a:off x="1546" y="300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64" name="Rectangle 52"/>
            <p:cNvSpPr>
              <a:spLocks noChangeArrowheads="1"/>
            </p:cNvSpPr>
            <p:nvPr/>
          </p:nvSpPr>
          <p:spPr bwMode="auto">
            <a:xfrm>
              <a:off x="1774" y="300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65" name="Rectangle 53"/>
            <p:cNvSpPr>
              <a:spLocks noChangeArrowheads="1"/>
            </p:cNvSpPr>
            <p:nvPr/>
          </p:nvSpPr>
          <p:spPr bwMode="auto">
            <a:xfrm>
              <a:off x="1318" y="323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66" name="Rectangle 54"/>
            <p:cNvSpPr>
              <a:spLocks noChangeArrowheads="1"/>
            </p:cNvSpPr>
            <p:nvPr/>
          </p:nvSpPr>
          <p:spPr bwMode="auto">
            <a:xfrm>
              <a:off x="1546" y="323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67" name="Rectangle 55"/>
            <p:cNvSpPr>
              <a:spLocks noChangeArrowheads="1"/>
            </p:cNvSpPr>
            <p:nvPr/>
          </p:nvSpPr>
          <p:spPr bwMode="auto">
            <a:xfrm>
              <a:off x="1774" y="323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68" name="Rectangle 56"/>
            <p:cNvSpPr>
              <a:spLocks noChangeArrowheads="1"/>
            </p:cNvSpPr>
            <p:nvPr/>
          </p:nvSpPr>
          <p:spPr bwMode="auto">
            <a:xfrm>
              <a:off x="1318" y="346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69" name="Rectangle 57"/>
            <p:cNvSpPr>
              <a:spLocks noChangeArrowheads="1"/>
            </p:cNvSpPr>
            <p:nvPr/>
          </p:nvSpPr>
          <p:spPr bwMode="auto">
            <a:xfrm>
              <a:off x="1546" y="346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70" name="Rectangle 58"/>
            <p:cNvSpPr>
              <a:spLocks noChangeArrowheads="1"/>
            </p:cNvSpPr>
            <p:nvPr/>
          </p:nvSpPr>
          <p:spPr bwMode="auto">
            <a:xfrm>
              <a:off x="1774" y="346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71" name="Rectangle 59"/>
            <p:cNvSpPr>
              <a:spLocks noChangeArrowheads="1"/>
            </p:cNvSpPr>
            <p:nvPr/>
          </p:nvSpPr>
          <p:spPr bwMode="auto">
            <a:xfrm>
              <a:off x="1318" y="369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72" name="Rectangle 60"/>
            <p:cNvSpPr>
              <a:spLocks noChangeArrowheads="1"/>
            </p:cNvSpPr>
            <p:nvPr/>
          </p:nvSpPr>
          <p:spPr bwMode="auto">
            <a:xfrm>
              <a:off x="1546" y="369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73" name="Rectangle 61"/>
            <p:cNvSpPr>
              <a:spLocks noChangeArrowheads="1"/>
            </p:cNvSpPr>
            <p:nvPr/>
          </p:nvSpPr>
          <p:spPr bwMode="auto">
            <a:xfrm>
              <a:off x="1774" y="369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74" name="Rectangle 62"/>
            <p:cNvSpPr>
              <a:spLocks noChangeArrowheads="1"/>
            </p:cNvSpPr>
            <p:nvPr/>
          </p:nvSpPr>
          <p:spPr bwMode="auto">
            <a:xfrm>
              <a:off x="2002" y="277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75" name="Rectangle 63"/>
            <p:cNvSpPr>
              <a:spLocks noChangeArrowheads="1"/>
            </p:cNvSpPr>
            <p:nvPr/>
          </p:nvSpPr>
          <p:spPr bwMode="auto">
            <a:xfrm>
              <a:off x="2230" y="2779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76" name="Rectangle 64"/>
            <p:cNvSpPr>
              <a:spLocks noChangeArrowheads="1"/>
            </p:cNvSpPr>
            <p:nvPr/>
          </p:nvSpPr>
          <p:spPr bwMode="auto">
            <a:xfrm>
              <a:off x="2457" y="277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77" name="Rectangle 65"/>
            <p:cNvSpPr>
              <a:spLocks noChangeArrowheads="1"/>
            </p:cNvSpPr>
            <p:nvPr/>
          </p:nvSpPr>
          <p:spPr bwMode="auto">
            <a:xfrm>
              <a:off x="2685" y="277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78" name="Rectangle 66"/>
            <p:cNvSpPr>
              <a:spLocks noChangeArrowheads="1"/>
            </p:cNvSpPr>
            <p:nvPr/>
          </p:nvSpPr>
          <p:spPr bwMode="auto">
            <a:xfrm>
              <a:off x="2913" y="277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79" name="Rectangle 67"/>
            <p:cNvSpPr>
              <a:spLocks noChangeArrowheads="1"/>
            </p:cNvSpPr>
            <p:nvPr/>
          </p:nvSpPr>
          <p:spPr bwMode="auto">
            <a:xfrm>
              <a:off x="2002" y="300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80" name="Rectangle 68"/>
            <p:cNvSpPr>
              <a:spLocks noChangeArrowheads="1"/>
            </p:cNvSpPr>
            <p:nvPr/>
          </p:nvSpPr>
          <p:spPr bwMode="auto">
            <a:xfrm>
              <a:off x="2230" y="3007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81" name="Rectangle 69"/>
            <p:cNvSpPr>
              <a:spLocks noChangeArrowheads="1"/>
            </p:cNvSpPr>
            <p:nvPr/>
          </p:nvSpPr>
          <p:spPr bwMode="auto">
            <a:xfrm>
              <a:off x="2457" y="300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82" name="Rectangle 70"/>
            <p:cNvSpPr>
              <a:spLocks noChangeArrowheads="1"/>
            </p:cNvSpPr>
            <p:nvPr/>
          </p:nvSpPr>
          <p:spPr bwMode="auto">
            <a:xfrm>
              <a:off x="2685" y="300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83" name="Rectangle 71"/>
            <p:cNvSpPr>
              <a:spLocks noChangeArrowheads="1"/>
            </p:cNvSpPr>
            <p:nvPr/>
          </p:nvSpPr>
          <p:spPr bwMode="auto">
            <a:xfrm>
              <a:off x="2913" y="300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84" name="Rectangle 72"/>
            <p:cNvSpPr>
              <a:spLocks noChangeArrowheads="1"/>
            </p:cNvSpPr>
            <p:nvPr/>
          </p:nvSpPr>
          <p:spPr bwMode="auto">
            <a:xfrm>
              <a:off x="2002" y="323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85" name="Rectangle 73"/>
            <p:cNvSpPr>
              <a:spLocks noChangeArrowheads="1"/>
            </p:cNvSpPr>
            <p:nvPr/>
          </p:nvSpPr>
          <p:spPr bwMode="auto">
            <a:xfrm>
              <a:off x="2230" y="3235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86" name="Rectangle 74"/>
            <p:cNvSpPr>
              <a:spLocks noChangeArrowheads="1"/>
            </p:cNvSpPr>
            <p:nvPr/>
          </p:nvSpPr>
          <p:spPr bwMode="auto">
            <a:xfrm>
              <a:off x="2457" y="323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87" name="Rectangle 75"/>
            <p:cNvSpPr>
              <a:spLocks noChangeArrowheads="1"/>
            </p:cNvSpPr>
            <p:nvPr/>
          </p:nvSpPr>
          <p:spPr bwMode="auto">
            <a:xfrm>
              <a:off x="2685" y="323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88" name="Rectangle 76"/>
            <p:cNvSpPr>
              <a:spLocks noChangeArrowheads="1"/>
            </p:cNvSpPr>
            <p:nvPr/>
          </p:nvSpPr>
          <p:spPr bwMode="auto">
            <a:xfrm>
              <a:off x="2913" y="323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89" name="Rectangle 77"/>
            <p:cNvSpPr>
              <a:spLocks noChangeArrowheads="1"/>
            </p:cNvSpPr>
            <p:nvPr/>
          </p:nvSpPr>
          <p:spPr bwMode="auto">
            <a:xfrm>
              <a:off x="2002" y="346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90" name="Rectangle 78"/>
            <p:cNvSpPr>
              <a:spLocks noChangeArrowheads="1"/>
            </p:cNvSpPr>
            <p:nvPr/>
          </p:nvSpPr>
          <p:spPr bwMode="auto">
            <a:xfrm>
              <a:off x="2230" y="3463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91" name="Rectangle 79"/>
            <p:cNvSpPr>
              <a:spLocks noChangeArrowheads="1"/>
            </p:cNvSpPr>
            <p:nvPr/>
          </p:nvSpPr>
          <p:spPr bwMode="auto">
            <a:xfrm>
              <a:off x="2457" y="346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92" name="Rectangle 80"/>
            <p:cNvSpPr>
              <a:spLocks noChangeArrowheads="1"/>
            </p:cNvSpPr>
            <p:nvPr/>
          </p:nvSpPr>
          <p:spPr bwMode="auto">
            <a:xfrm>
              <a:off x="2685" y="346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93" name="Rectangle 81"/>
            <p:cNvSpPr>
              <a:spLocks noChangeArrowheads="1"/>
            </p:cNvSpPr>
            <p:nvPr/>
          </p:nvSpPr>
          <p:spPr bwMode="auto">
            <a:xfrm>
              <a:off x="2913" y="346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94" name="Rectangle 82"/>
            <p:cNvSpPr>
              <a:spLocks noChangeArrowheads="1"/>
            </p:cNvSpPr>
            <p:nvPr/>
          </p:nvSpPr>
          <p:spPr bwMode="auto">
            <a:xfrm>
              <a:off x="2002" y="369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95" name="Rectangle 83"/>
            <p:cNvSpPr>
              <a:spLocks noChangeArrowheads="1"/>
            </p:cNvSpPr>
            <p:nvPr/>
          </p:nvSpPr>
          <p:spPr bwMode="auto">
            <a:xfrm>
              <a:off x="2230" y="3691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96" name="Rectangle 84"/>
            <p:cNvSpPr>
              <a:spLocks noChangeArrowheads="1"/>
            </p:cNvSpPr>
            <p:nvPr/>
          </p:nvSpPr>
          <p:spPr bwMode="auto">
            <a:xfrm>
              <a:off x="2457" y="369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97" name="Rectangle 85"/>
            <p:cNvSpPr>
              <a:spLocks noChangeArrowheads="1"/>
            </p:cNvSpPr>
            <p:nvPr/>
          </p:nvSpPr>
          <p:spPr bwMode="auto">
            <a:xfrm>
              <a:off x="2685" y="369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98" name="Rectangle 86"/>
            <p:cNvSpPr>
              <a:spLocks noChangeArrowheads="1"/>
            </p:cNvSpPr>
            <p:nvPr/>
          </p:nvSpPr>
          <p:spPr bwMode="auto">
            <a:xfrm>
              <a:off x="2913" y="369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8999" name="Rectangle 87"/>
            <p:cNvSpPr>
              <a:spLocks noChangeArrowheads="1"/>
            </p:cNvSpPr>
            <p:nvPr/>
          </p:nvSpPr>
          <p:spPr bwMode="auto">
            <a:xfrm>
              <a:off x="3141" y="163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00" name="Rectangle 88"/>
            <p:cNvSpPr>
              <a:spLocks noChangeArrowheads="1"/>
            </p:cNvSpPr>
            <p:nvPr/>
          </p:nvSpPr>
          <p:spPr bwMode="auto">
            <a:xfrm>
              <a:off x="3369" y="163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01" name="Rectangle 89"/>
            <p:cNvSpPr>
              <a:spLocks noChangeArrowheads="1"/>
            </p:cNvSpPr>
            <p:nvPr/>
          </p:nvSpPr>
          <p:spPr bwMode="auto">
            <a:xfrm>
              <a:off x="3141" y="186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02" name="Rectangle 90"/>
            <p:cNvSpPr>
              <a:spLocks noChangeArrowheads="1"/>
            </p:cNvSpPr>
            <p:nvPr/>
          </p:nvSpPr>
          <p:spPr bwMode="auto">
            <a:xfrm>
              <a:off x="3369" y="186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03" name="Rectangle 91"/>
            <p:cNvSpPr>
              <a:spLocks noChangeArrowheads="1"/>
            </p:cNvSpPr>
            <p:nvPr/>
          </p:nvSpPr>
          <p:spPr bwMode="auto">
            <a:xfrm>
              <a:off x="3141" y="209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04" name="Rectangle 92"/>
            <p:cNvSpPr>
              <a:spLocks noChangeArrowheads="1"/>
            </p:cNvSpPr>
            <p:nvPr/>
          </p:nvSpPr>
          <p:spPr bwMode="auto">
            <a:xfrm>
              <a:off x="3369" y="209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05" name="Rectangle 93"/>
            <p:cNvSpPr>
              <a:spLocks noChangeArrowheads="1"/>
            </p:cNvSpPr>
            <p:nvPr/>
          </p:nvSpPr>
          <p:spPr bwMode="auto">
            <a:xfrm>
              <a:off x="3141" y="232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06" name="Rectangle 94"/>
            <p:cNvSpPr>
              <a:spLocks noChangeArrowheads="1"/>
            </p:cNvSpPr>
            <p:nvPr/>
          </p:nvSpPr>
          <p:spPr bwMode="auto">
            <a:xfrm>
              <a:off x="3369" y="232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07" name="Rectangle 95"/>
            <p:cNvSpPr>
              <a:spLocks noChangeArrowheads="1"/>
            </p:cNvSpPr>
            <p:nvPr/>
          </p:nvSpPr>
          <p:spPr bwMode="auto">
            <a:xfrm>
              <a:off x="3141" y="255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08" name="Rectangle 96"/>
            <p:cNvSpPr>
              <a:spLocks noChangeArrowheads="1"/>
            </p:cNvSpPr>
            <p:nvPr/>
          </p:nvSpPr>
          <p:spPr bwMode="auto">
            <a:xfrm>
              <a:off x="3369" y="255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09" name="Rectangle 97"/>
            <p:cNvSpPr>
              <a:spLocks noChangeArrowheads="1"/>
            </p:cNvSpPr>
            <p:nvPr/>
          </p:nvSpPr>
          <p:spPr bwMode="auto">
            <a:xfrm>
              <a:off x="3597" y="163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10" name="Rectangle 98"/>
            <p:cNvSpPr>
              <a:spLocks noChangeArrowheads="1"/>
            </p:cNvSpPr>
            <p:nvPr/>
          </p:nvSpPr>
          <p:spPr bwMode="auto">
            <a:xfrm>
              <a:off x="3825" y="1639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11" name="Rectangle 99"/>
            <p:cNvSpPr>
              <a:spLocks noChangeArrowheads="1"/>
            </p:cNvSpPr>
            <p:nvPr/>
          </p:nvSpPr>
          <p:spPr bwMode="auto">
            <a:xfrm>
              <a:off x="3597" y="186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12" name="Rectangle 100"/>
            <p:cNvSpPr>
              <a:spLocks noChangeArrowheads="1"/>
            </p:cNvSpPr>
            <p:nvPr/>
          </p:nvSpPr>
          <p:spPr bwMode="auto">
            <a:xfrm>
              <a:off x="3825" y="1867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13" name="Rectangle 101"/>
            <p:cNvSpPr>
              <a:spLocks noChangeArrowheads="1"/>
            </p:cNvSpPr>
            <p:nvPr/>
          </p:nvSpPr>
          <p:spPr bwMode="auto">
            <a:xfrm>
              <a:off x="3597" y="209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14" name="Rectangle 102"/>
            <p:cNvSpPr>
              <a:spLocks noChangeArrowheads="1"/>
            </p:cNvSpPr>
            <p:nvPr/>
          </p:nvSpPr>
          <p:spPr bwMode="auto">
            <a:xfrm>
              <a:off x="3825" y="2095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15" name="Rectangle 103"/>
            <p:cNvSpPr>
              <a:spLocks noChangeArrowheads="1"/>
            </p:cNvSpPr>
            <p:nvPr/>
          </p:nvSpPr>
          <p:spPr bwMode="auto">
            <a:xfrm>
              <a:off x="3597" y="232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16" name="Rectangle 104"/>
            <p:cNvSpPr>
              <a:spLocks noChangeArrowheads="1"/>
            </p:cNvSpPr>
            <p:nvPr/>
          </p:nvSpPr>
          <p:spPr bwMode="auto">
            <a:xfrm>
              <a:off x="3825" y="2323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17" name="Rectangle 105"/>
            <p:cNvSpPr>
              <a:spLocks noChangeArrowheads="1"/>
            </p:cNvSpPr>
            <p:nvPr/>
          </p:nvSpPr>
          <p:spPr bwMode="auto">
            <a:xfrm>
              <a:off x="3597" y="255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18" name="Rectangle 106"/>
            <p:cNvSpPr>
              <a:spLocks noChangeArrowheads="1"/>
            </p:cNvSpPr>
            <p:nvPr/>
          </p:nvSpPr>
          <p:spPr bwMode="auto">
            <a:xfrm>
              <a:off x="3825" y="2551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19" name="Rectangle 107"/>
            <p:cNvSpPr>
              <a:spLocks noChangeArrowheads="1"/>
            </p:cNvSpPr>
            <p:nvPr/>
          </p:nvSpPr>
          <p:spPr bwMode="auto">
            <a:xfrm>
              <a:off x="3141" y="277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20" name="Rectangle 108"/>
            <p:cNvSpPr>
              <a:spLocks noChangeArrowheads="1"/>
            </p:cNvSpPr>
            <p:nvPr/>
          </p:nvSpPr>
          <p:spPr bwMode="auto">
            <a:xfrm>
              <a:off x="3369" y="277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21" name="Rectangle 109"/>
            <p:cNvSpPr>
              <a:spLocks noChangeArrowheads="1"/>
            </p:cNvSpPr>
            <p:nvPr/>
          </p:nvSpPr>
          <p:spPr bwMode="auto">
            <a:xfrm>
              <a:off x="3141" y="300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22" name="Rectangle 110"/>
            <p:cNvSpPr>
              <a:spLocks noChangeArrowheads="1"/>
            </p:cNvSpPr>
            <p:nvPr/>
          </p:nvSpPr>
          <p:spPr bwMode="auto">
            <a:xfrm>
              <a:off x="3369" y="300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23" name="Rectangle 111"/>
            <p:cNvSpPr>
              <a:spLocks noChangeArrowheads="1"/>
            </p:cNvSpPr>
            <p:nvPr/>
          </p:nvSpPr>
          <p:spPr bwMode="auto">
            <a:xfrm>
              <a:off x="3141" y="323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24" name="Rectangle 112"/>
            <p:cNvSpPr>
              <a:spLocks noChangeArrowheads="1"/>
            </p:cNvSpPr>
            <p:nvPr/>
          </p:nvSpPr>
          <p:spPr bwMode="auto">
            <a:xfrm>
              <a:off x="3369" y="323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25" name="Rectangle 113"/>
            <p:cNvSpPr>
              <a:spLocks noChangeArrowheads="1"/>
            </p:cNvSpPr>
            <p:nvPr/>
          </p:nvSpPr>
          <p:spPr bwMode="auto">
            <a:xfrm>
              <a:off x="3141" y="346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26" name="Rectangle 114"/>
            <p:cNvSpPr>
              <a:spLocks noChangeArrowheads="1"/>
            </p:cNvSpPr>
            <p:nvPr/>
          </p:nvSpPr>
          <p:spPr bwMode="auto">
            <a:xfrm>
              <a:off x="3369" y="346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27" name="Rectangle 115"/>
            <p:cNvSpPr>
              <a:spLocks noChangeArrowheads="1"/>
            </p:cNvSpPr>
            <p:nvPr/>
          </p:nvSpPr>
          <p:spPr bwMode="auto">
            <a:xfrm>
              <a:off x="3141" y="369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28" name="Rectangle 116"/>
            <p:cNvSpPr>
              <a:spLocks noChangeArrowheads="1"/>
            </p:cNvSpPr>
            <p:nvPr/>
          </p:nvSpPr>
          <p:spPr bwMode="auto">
            <a:xfrm>
              <a:off x="3369" y="369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29" name="Rectangle 117"/>
            <p:cNvSpPr>
              <a:spLocks noChangeArrowheads="1"/>
            </p:cNvSpPr>
            <p:nvPr/>
          </p:nvSpPr>
          <p:spPr bwMode="auto">
            <a:xfrm>
              <a:off x="3597" y="2779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30" name="Rectangle 118"/>
            <p:cNvSpPr>
              <a:spLocks noChangeArrowheads="1"/>
            </p:cNvSpPr>
            <p:nvPr/>
          </p:nvSpPr>
          <p:spPr bwMode="auto">
            <a:xfrm>
              <a:off x="3825" y="2779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31" name="Rectangle 119"/>
            <p:cNvSpPr>
              <a:spLocks noChangeArrowheads="1"/>
            </p:cNvSpPr>
            <p:nvPr/>
          </p:nvSpPr>
          <p:spPr bwMode="auto">
            <a:xfrm>
              <a:off x="3597" y="3007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32" name="Rectangle 120"/>
            <p:cNvSpPr>
              <a:spLocks noChangeArrowheads="1"/>
            </p:cNvSpPr>
            <p:nvPr/>
          </p:nvSpPr>
          <p:spPr bwMode="auto">
            <a:xfrm>
              <a:off x="3825" y="3007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33" name="Rectangle 121"/>
            <p:cNvSpPr>
              <a:spLocks noChangeArrowheads="1"/>
            </p:cNvSpPr>
            <p:nvPr/>
          </p:nvSpPr>
          <p:spPr bwMode="auto">
            <a:xfrm>
              <a:off x="3597" y="3235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34" name="Rectangle 122"/>
            <p:cNvSpPr>
              <a:spLocks noChangeArrowheads="1"/>
            </p:cNvSpPr>
            <p:nvPr/>
          </p:nvSpPr>
          <p:spPr bwMode="auto">
            <a:xfrm>
              <a:off x="3825" y="3235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35" name="Rectangle 123"/>
            <p:cNvSpPr>
              <a:spLocks noChangeArrowheads="1"/>
            </p:cNvSpPr>
            <p:nvPr/>
          </p:nvSpPr>
          <p:spPr bwMode="auto">
            <a:xfrm>
              <a:off x="3597" y="3463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36" name="Rectangle 124"/>
            <p:cNvSpPr>
              <a:spLocks noChangeArrowheads="1"/>
            </p:cNvSpPr>
            <p:nvPr/>
          </p:nvSpPr>
          <p:spPr bwMode="auto">
            <a:xfrm>
              <a:off x="3825" y="3463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37" name="Rectangle 125"/>
            <p:cNvSpPr>
              <a:spLocks noChangeArrowheads="1"/>
            </p:cNvSpPr>
            <p:nvPr/>
          </p:nvSpPr>
          <p:spPr bwMode="auto">
            <a:xfrm>
              <a:off x="3597" y="3691"/>
              <a:ext cx="228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38" name="Rectangle 126"/>
            <p:cNvSpPr>
              <a:spLocks noChangeArrowheads="1"/>
            </p:cNvSpPr>
            <p:nvPr/>
          </p:nvSpPr>
          <p:spPr bwMode="auto">
            <a:xfrm>
              <a:off x="3825" y="3691"/>
              <a:ext cx="227" cy="22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039" name="Line 127"/>
            <p:cNvSpPr>
              <a:spLocks noChangeShapeType="1"/>
            </p:cNvSpPr>
            <p:nvPr/>
          </p:nvSpPr>
          <p:spPr bwMode="auto">
            <a:xfrm>
              <a:off x="2685" y="1639"/>
              <a:ext cx="0" cy="22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040" name="Line 128"/>
            <p:cNvSpPr>
              <a:spLocks noChangeShapeType="1"/>
            </p:cNvSpPr>
            <p:nvPr/>
          </p:nvSpPr>
          <p:spPr bwMode="auto">
            <a:xfrm>
              <a:off x="1318" y="2779"/>
              <a:ext cx="27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041" name="Text Box 129"/>
            <p:cNvSpPr txBox="1">
              <a:spLocks noChangeArrowheads="1"/>
            </p:cNvSpPr>
            <p:nvPr/>
          </p:nvSpPr>
          <p:spPr bwMode="auto">
            <a:xfrm>
              <a:off x="3045" y="2779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2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9042" name="Text Box 130"/>
            <p:cNvSpPr txBox="1">
              <a:spLocks noChangeArrowheads="1"/>
            </p:cNvSpPr>
            <p:nvPr/>
          </p:nvSpPr>
          <p:spPr bwMode="auto">
            <a:xfrm>
              <a:off x="3495" y="2779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4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9043" name="Text Box 131"/>
            <p:cNvSpPr txBox="1">
              <a:spLocks noChangeArrowheads="1"/>
            </p:cNvSpPr>
            <p:nvPr/>
          </p:nvSpPr>
          <p:spPr bwMode="auto">
            <a:xfrm>
              <a:off x="3950" y="2763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6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9044" name="Text Box 132"/>
            <p:cNvSpPr txBox="1">
              <a:spLocks noChangeArrowheads="1"/>
            </p:cNvSpPr>
            <p:nvPr/>
          </p:nvSpPr>
          <p:spPr bwMode="auto">
            <a:xfrm>
              <a:off x="2086" y="2779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-2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9045" name="Text Box 133"/>
            <p:cNvSpPr txBox="1">
              <a:spLocks noChangeArrowheads="1"/>
            </p:cNvSpPr>
            <p:nvPr/>
          </p:nvSpPr>
          <p:spPr bwMode="auto">
            <a:xfrm>
              <a:off x="1630" y="2789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-4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9046" name="Text Box 134"/>
            <p:cNvSpPr txBox="1">
              <a:spLocks noChangeArrowheads="1"/>
            </p:cNvSpPr>
            <p:nvPr/>
          </p:nvSpPr>
          <p:spPr bwMode="auto">
            <a:xfrm>
              <a:off x="1174" y="2777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-6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9047" name="Text Box 135"/>
            <p:cNvSpPr txBox="1">
              <a:spLocks noChangeArrowheads="1"/>
            </p:cNvSpPr>
            <p:nvPr/>
          </p:nvSpPr>
          <p:spPr bwMode="auto">
            <a:xfrm>
              <a:off x="2493" y="2217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2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9048" name="Text Box 136"/>
            <p:cNvSpPr txBox="1">
              <a:spLocks noChangeArrowheads="1"/>
            </p:cNvSpPr>
            <p:nvPr/>
          </p:nvSpPr>
          <p:spPr bwMode="auto">
            <a:xfrm>
              <a:off x="2499" y="1761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4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9049" name="Text Box 137"/>
            <p:cNvSpPr txBox="1">
              <a:spLocks noChangeArrowheads="1"/>
            </p:cNvSpPr>
            <p:nvPr/>
          </p:nvSpPr>
          <p:spPr bwMode="auto">
            <a:xfrm>
              <a:off x="2463" y="3129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-2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9050" name="Text Box 138"/>
            <p:cNvSpPr txBox="1">
              <a:spLocks noChangeArrowheads="1"/>
            </p:cNvSpPr>
            <p:nvPr/>
          </p:nvSpPr>
          <p:spPr bwMode="auto">
            <a:xfrm>
              <a:off x="2457" y="3585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-4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9051" name="Text Box 139"/>
            <p:cNvSpPr txBox="1">
              <a:spLocks noChangeArrowheads="1"/>
            </p:cNvSpPr>
            <p:nvPr/>
          </p:nvSpPr>
          <p:spPr bwMode="auto">
            <a:xfrm>
              <a:off x="2003" y="2059"/>
              <a:ext cx="2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chemeClr val="bg1"/>
                  </a:solidFill>
                  <a:latin typeface="Comic Sans MS" pitchFamily="66" charset="0"/>
                </a:rPr>
                <a:t>T</a:t>
              </a:r>
              <a:endParaRPr lang="en-US" altLang="en-US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39052" name="Text Box 140"/>
            <p:cNvSpPr txBox="1">
              <a:spLocks noChangeArrowheads="1"/>
            </p:cNvSpPr>
            <p:nvPr/>
          </p:nvSpPr>
          <p:spPr bwMode="auto">
            <a:xfrm>
              <a:off x="2499" y="2445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1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9053" name="Text Box 141"/>
            <p:cNvSpPr txBox="1">
              <a:spLocks noChangeArrowheads="1"/>
            </p:cNvSpPr>
            <p:nvPr/>
          </p:nvSpPr>
          <p:spPr bwMode="auto">
            <a:xfrm>
              <a:off x="2499" y="2005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3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9054" name="Text Box 142"/>
            <p:cNvSpPr txBox="1">
              <a:spLocks noChangeArrowheads="1"/>
            </p:cNvSpPr>
            <p:nvPr/>
          </p:nvSpPr>
          <p:spPr bwMode="auto">
            <a:xfrm>
              <a:off x="2467" y="2917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-1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9055" name="Text Box 143"/>
            <p:cNvSpPr txBox="1">
              <a:spLocks noChangeArrowheads="1"/>
            </p:cNvSpPr>
            <p:nvPr/>
          </p:nvSpPr>
          <p:spPr bwMode="auto">
            <a:xfrm>
              <a:off x="2457" y="3357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-3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9056" name="Text Box 144"/>
            <p:cNvSpPr txBox="1">
              <a:spLocks noChangeArrowheads="1"/>
            </p:cNvSpPr>
            <p:nvPr/>
          </p:nvSpPr>
          <p:spPr bwMode="auto">
            <a:xfrm>
              <a:off x="2811" y="2779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1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9057" name="Text Box 145"/>
            <p:cNvSpPr txBox="1">
              <a:spLocks noChangeArrowheads="1"/>
            </p:cNvSpPr>
            <p:nvPr/>
          </p:nvSpPr>
          <p:spPr bwMode="auto">
            <a:xfrm>
              <a:off x="3277" y="2779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3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9058" name="Text Box 146"/>
            <p:cNvSpPr txBox="1">
              <a:spLocks noChangeArrowheads="1"/>
            </p:cNvSpPr>
            <p:nvPr/>
          </p:nvSpPr>
          <p:spPr bwMode="auto">
            <a:xfrm>
              <a:off x="3721" y="2773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5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9059" name="Text Box 147"/>
            <p:cNvSpPr txBox="1">
              <a:spLocks noChangeArrowheads="1"/>
            </p:cNvSpPr>
            <p:nvPr/>
          </p:nvSpPr>
          <p:spPr bwMode="auto">
            <a:xfrm>
              <a:off x="2319" y="2783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-1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9060" name="Text Box 148"/>
            <p:cNvSpPr txBox="1">
              <a:spLocks noChangeArrowheads="1"/>
            </p:cNvSpPr>
            <p:nvPr/>
          </p:nvSpPr>
          <p:spPr bwMode="auto">
            <a:xfrm>
              <a:off x="1858" y="2789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-3</a:t>
              </a:r>
              <a:endParaRPr lang="en-US" altLang="en-US" sz="1600">
                <a:latin typeface="Comic Sans MS" pitchFamily="66" charset="0"/>
              </a:endParaRPr>
            </a:p>
          </p:txBody>
        </p:sp>
        <p:sp>
          <p:nvSpPr>
            <p:cNvPr id="39061" name="Text Box 149"/>
            <p:cNvSpPr txBox="1">
              <a:spLocks noChangeArrowheads="1"/>
            </p:cNvSpPr>
            <p:nvPr/>
          </p:nvSpPr>
          <p:spPr bwMode="auto">
            <a:xfrm>
              <a:off x="1402" y="2779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latin typeface="Comic Sans MS" pitchFamily="66" charset="0"/>
                </a:rPr>
                <a:t>-5</a:t>
              </a:r>
              <a:endParaRPr lang="en-US" altLang="en-US" sz="1600">
                <a:latin typeface="Comic Sans MS" pitchFamily="66" charset="0"/>
              </a:endParaRPr>
            </a:p>
          </p:txBody>
        </p:sp>
      </p:grpSp>
      <p:sp>
        <p:nvSpPr>
          <p:cNvPr id="39062" name="Text Box 150"/>
          <p:cNvSpPr txBox="1">
            <a:spLocks noChangeArrowheads="1"/>
          </p:cNvSpPr>
          <p:nvPr/>
        </p:nvSpPr>
        <p:spPr bwMode="auto">
          <a:xfrm rot="10800000" flipV="1">
            <a:off x="4033838" y="188595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y</a:t>
            </a:r>
            <a:endParaRPr lang="en-US" altLang="en-US" sz="2000">
              <a:latin typeface="Comic Sans MS" pitchFamily="66" charset="0"/>
            </a:endParaRPr>
          </a:p>
        </p:txBody>
      </p:sp>
      <p:sp>
        <p:nvSpPr>
          <p:cNvPr id="39102" name="Oval 190"/>
          <p:cNvSpPr>
            <a:spLocks noChangeArrowheads="1"/>
          </p:cNvSpPr>
          <p:nvPr/>
        </p:nvSpPr>
        <p:spPr bwMode="auto">
          <a:xfrm>
            <a:off x="4805363" y="3449638"/>
            <a:ext cx="88900" cy="889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9107" name="Text Box 195"/>
          <p:cNvSpPr txBox="1">
            <a:spLocks noChangeArrowheads="1"/>
          </p:cNvSpPr>
          <p:nvPr/>
        </p:nvSpPr>
        <p:spPr bwMode="auto">
          <a:xfrm>
            <a:off x="333375" y="1320800"/>
            <a:ext cx="88249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000FF"/>
                </a:solidFill>
                <a:latin typeface="Comic Sans MS" pitchFamily="66" charset="0"/>
              </a:rPr>
              <a:t>1.</a:t>
            </a:r>
            <a:r>
              <a:rPr lang="en-GB" altLang="en-US">
                <a:latin typeface="Comic Sans MS" pitchFamily="66" charset="0"/>
              </a:rPr>
              <a:t> Draw shape.                                                                                                                     </a:t>
            </a:r>
            <a:r>
              <a:rPr lang="en-GB" altLang="en-US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altLang="en-US">
                <a:latin typeface="Comic Sans MS" pitchFamily="66" charset="0"/>
              </a:rPr>
              <a:t>. Hold pencil point firmly on centre of rotation and turn paper through required angle.</a:t>
            </a:r>
            <a:endParaRPr lang="en-US" altLang="en-US">
              <a:latin typeface="Comic Sans MS" pitchFamily="66" charset="0"/>
            </a:endParaRPr>
          </a:p>
        </p:txBody>
      </p:sp>
      <p:sp>
        <p:nvSpPr>
          <p:cNvPr id="39063" name="Freeform 151"/>
          <p:cNvSpPr>
            <a:spLocks/>
          </p:cNvSpPr>
          <p:nvPr/>
        </p:nvSpPr>
        <p:spPr bwMode="auto">
          <a:xfrm>
            <a:off x="4848225" y="2051050"/>
            <a:ext cx="1454150" cy="1444625"/>
          </a:xfrm>
          <a:custGeom>
            <a:avLst/>
            <a:gdLst>
              <a:gd name="T0" fmla="*/ 460 w 916"/>
              <a:gd name="T1" fmla="*/ 0 h 910"/>
              <a:gd name="T2" fmla="*/ 0 w 916"/>
              <a:gd name="T3" fmla="*/ 228 h 910"/>
              <a:gd name="T4" fmla="*/ 460 w 916"/>
              <a:gd name="T5" fmla="*/ 910 h 910"/>
              <a:gd name="T6" fmla="*/ 916 w 916"/>
              <a:gd name="T7" fmla="*/ 224 h 910"/>
              <a:gd name="T8" fmla="*/ 460 w 916"/>
              <a:gd name="T9" fmla="*/ 0 h 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6" h="910">
                <a:moveTo>
                  <a:pt x="460" y="0"/>
                </a:moveTo>
                <a:lnTo>
                  <a:pt x="0" y="228"/>
                </a:lnTo>
                <a:lnTo>
                  <a:pt x="460" y="910"/>
                </a:lnTo>
                <a:lnTo>
                  <a:pt x="916" y="224"/>
                </a:lnTo>
                <a:lnTo>
                  <a:pt x="460" y="0"/>
                </a:lnTo>
                <a:close/>
              </a:path>
            </a:pathLst>
          </a:custGeom>
          <a:solidFill>
            <a:srgbClr val="FF3300">
              <a:alpha val="75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grpSp>
        <p:nvGrpSpPr>
          <p:cNvPr id="39113" name="Group 201"/>
          <p:cNvGrpSpPr>
            <a:grpSpLocks/>
          </p:cNvGrpSpPr>
          <p:nvPr/>
        </p:nvGrpSpPr>
        <p:grpSpPr bwMode="auto">
          <a:xfrm>
            <a:off x="1425575" y="627063"/>
            <a:ext cx="6853238" cy="5716587"/>
            <a:chOff x="1462" y="1288"/>
            <a:chExt cx="2734" cy="2280"/>
          </a:xfrm>
        </p:grpSpPr>
        <p:sp>
          <p:nvSpPr>
            <p:cNvPr id="39114" name="Rectangle 202"/>
            <p:cNvSpPr>
              <a:spLocks noChangeArrowheads="1"/>
            </p:cNvSpPr>
            <p:nvPr/>
          </p:nvSpPr>
          <p:spPr bwMode="auto">
            <a:xfrm>
              <a:off x="1462" y="1288"/>
              <a:ext cx="2734" cy="2280"/>
            </a:xfrm>
            <a:prstGeom prst="rect">
              <a:avLst/>
            </a:prstGeom>
            <a:solidFill>
              <a:srgbClr val="EAEAEA">
                <a:alpha val="52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9115" name="Oval 203"/>
            <p:cNvSpPr>
              <a:spLocks noChangeArrowheads="1"/>
            </p:cNvSpPr>
            <p:nvPr/>
          </p:nvSpPr>
          <p:spPr bwMode="auto">
            <a:xfrm>
              <a:off x="2781" y="2386"/>
              <a:ext cx="96" cy="96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39116" name="Group 204"/>
          <p:cNvGrpSpPr>
            <a:grpSpLocks/>
          </p:cNvGrpSpPr>
          <p:nvPr/>
        </p:nvGrpSpPr>
        <p:grpSpPr bwMode="auto">
          <a:xfrm rot="-2433592">
            <a:off x="5159375" y="3006725"/>
            <a:ext cx="238125" cy="647700"/>
            <a:chOff x="4454" y="2545"/>
            <a:chExt cx="150" cy="300"/>
          </a:xfrm>
        </p:grpSpPr>
        <p:sp>
          <p:nvSpPr>
            <p:cNvPr id="39117" name="Freeform 205"/>
            <p:cNvSpPr>
              <a:spLocks/>
            </p:cNvSpPr>
            <p:nvPr/>
          </p:nvSpPr>
          <p:spPr bwMode="auto">
            <a:xfrm>
              <a:off x="4454" y="2551"/>
              <a:ext cx="144" cy="252"/>
            </a:xfrm>
            <a:custGeom>
              <a:avLst/>
              <a:gdLst>
                <a:gd name="T0" fmla="*/ 24 w 24"/>
                <a:gd name="T1" fmla="*/ 39 h 42"/>
                <a:gd name="T2" fmla="*/ 23 w 24"/>
                <a:gd name="T3" fmla="*/ 40 h 42"/>
                <a:gd name="T4" fmla="*/ 22 w 24"/>
                <a:gd name="T5" fmla="*/ 40 h 42"/>
                <a:gd name="T6" fmla="*/ 21 w 24"/>
                <a:gd name="T7" fmla="*/ 41 h 42"/>
                <a:gd name="T8" fmla="*/ 20 w 24"/>
                <a:gd name="T9" fmla="*/ 41 h 42"/>
                <a:gd name="T10" fmla="*/ 18 w 24"/>
                <a:gd name="T11" fmla="*/ 42 h 42"/>
                <a:gd name="T12" fmla="*/ 17 w 24"/>
                <a:gd name="T13" fmla="*/ 42 h 42"/>
                <a:gd name="T14" fmla="*/ 15 w 24"/>
                <a:gd name="T15" fmla="*/ 42 h 42"/>
                <a:gd name="T16" fmla="*/ 13 w 24"/>
                <a:gd name="T17" fmla="*/ 38 h 42"/>
                <a:gd name="T18" fmla="*/ 10 w 24"/>
                <a:gd name="T19" fmla="*/ 31 h 42"/>
                <a:gd name="T20" fmla="*/ 7 w 24"/>
                <a:gd name="T21" fmla="*/ 23 h 42"/>
                <a:gd name="T22" fmla="*/ 4 w 24"/>
                <a:gd name="T23" fmla="*/ 16 h 42"/>
                <a:gd name="T24" fmla="*/ 2 w 24"/>
                <a:gd name="T25" fmla="*/ 11 h 42"/>
                <a:gd name="T26" fmla="*/ 1 w 24"/>
                <a:gd name="T27" fmla="*/ 9 h 42"/>
                <a:gd name="T28" fmla="*/ 0 w 24"/>
                <a:gd name="T29" fmla="*/ 6 h 42"/>
                <a:gd name="T30" fmla="*/ 0 w 24"/>
                <a:gd name="T31" fmla="*/ 5 h 42"/>
                <a:gd name="T32" fmla="*/ 0 w 24"/>
                <a:gd name="T33" fmla="*/ 4 h 42"/>
                <a:gd name="T34" fmla="*/ 0 w 24"/>
                <a:gd name="T35" fmla="*/ 3 h 42"/>
                <a:gd name="T36" fmla="*/ 0 w 24"/>
                <a:gd name="T37" fmla="*/ 3 h 42"/>
                <a:gd name="T38" fmla="*/ 1 w 24"/>
                <a:gd name="T39" fmla="*/ 2 h 42"/>
                <a:gd name="T40" fmla="*/ 1 w 24"/>
                <a:gd name="T41" fmla="*/ 2 h 42"/>
                <a:gd name="T42" fmla="*/ 2 w 24"/>
                <a:gd name="T43" fmla="*/ 1 h 42"/>
                <a:gd name="T44" fmla="*/ 3 w 24"/>
                <a:gd name="T45" fmla="*/ 1 h 42"/>
                <a:gd name="T46" fmla="*/ 3 w 24"/>
                <a:gd name="T47" fmla="*/ 0 h 42"/>
                <a:gd name="T48" fmla="*/ 4 w 24"/>
                <a:gd name="T49" fmla="*/ 0 h 42"/>
                <a:gd name="T50" fmla="*/ 5 w 24"/>
                <a:gd name="T51" fmla="*/ 0 h 42"/>
                <a:gd name="T52" fmla="*/ 6 w 24"/>
                <a:gd name="T53" fmla="*/ 0 h 42"/>
                <a:gd name="T54" fmla="*/ 6 w 24"/>
                <a:gd name="T55" fmla="*/ 0 h 42"/>
                <a:gd name="T56" fmla="*/ 7 w 24"/>
                <a:gd name="T57" fmla="*/ 0 h 42"/>
                <a:gd name="T58" fmla="*/ 8 w 24"/>
                <a:gd name="T59" fmla="*/ 0 h 42"/>
                <a:gd name="T60" fmla="*/ 8 w 24"/>
                <a:gd name="T61" fmla="*/ 0 h 42"/>
                <a:gd name="T62" fmla="*/ 9 w 24"/>
                <a:gd name="T63" fmla="*/ 1 h 42"/>
                <a:gd name="T64" fmla="*/ 10 w 24"/>
                <a:gd name="T65" fmla="*/ 1 h 42"/>
                <a:gd name="T66" fmla="*/ 10 w 24"/>
                <a:gd name="T67" fmla="*/ 2 h 42"/>
                <a:gd name="T68" fmla="*/ 11 w 24"/>
                <a:gd name="T69" fmla="*/ 2 h 42"/>
                <a:gd name="T70" fmla="*/ 11 w 24"/>
                <a:gd name="T71" fmla="*/ 3 h 42"/>
                <a:gd name="T72" fmla="*/ 12 w 24"/>
                <a:gd name="T73" fmla="*/ 6 h 42"/>
                <a:gd name="T74" fmla="*/ 14 w 24"/>
                <a:gd name="T75" fmla="*/ 10 h 42"/>
                <a:gd name="T76" fmla="*/ 16 w 24"/>
                <a:gd name="T77" fmla="*/ 16 h 42"/>
                <a:gd name="T78" fmla="*/ 19 w 24"/>
                <a:gd name="T79" fmla="*/ 24 h 42"/>
                <a:gd name="T80" fmla="*/ 22 w 24"/>
                <a:gd name="T81" fmla="*/ 30 h 42"/>
                <a:gd name="T82" fmla="*/ 24 w 24"/>
                <a:gd name="T83" fmla="*/ 3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" h="42">
                  <a:moveTo>
                    <a:pt x="24" y="38"/>
                  </a:moveTo>
                  <a:lnTo>
                    <a:pt x="24" y="39"/>
                  </a:lnTo>
                  <a:lnTo>
                    <a:pt x="23" y="39"/>
                  </a:lnTo>
                  <a:lnTo>
                    <a:pt x="23" y="40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21" y="41"/>
                  </a:lnTo>
                  <a:lnTo>
                    <a:pt x="21" y="41"/>
                  </a:lnTo>
                  <a:lnTo>
                    <a:pt x="20" y="41"/>
                  </a:lnTo>
                  <a:lnTo>
                    <a:pt x="20" y="41"/>
                  </a:lnTo>
                  <a:lnTo>
                    <a:pt x="19" y="41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7" y="42"/>
                  </a:lnTo>
                  <a:lnTo>
                    <a:pt x="16" y="42"/>
                  </a:lnTo>
                  <a:lnTo>
                    <a:pt x="15" y="42"/>
                  </a:lnTo>
                  <a:lnTo>
                    <a:pt x="15" y="41"/>
                  </a:lnTo>
                  <a:lnTo>
                    <a:pt x="13" y="38"/>
                  </a:lnTo>
                  <a:lnTo>
                    <a:pt x="12" y="35"/>
                  </a:lnTo>
                  <a:lnTo>
                    <a:pt x="10" y="31"/>
                  </a:lnTo>
                  <a:lnTo>
                    <a:pt x="9" y="27"/>
                  </a:lnTo>
                  <a:lnTo>
                    <a:pt x="7" y="23"/>
                  </a:lnTo>
                  <a:lnTo>
                    <a:pt x="5" y="19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2" y="11"/>
                  </a:lnTo>
                  <a:lnTo>
                    <a:pt x="2" y="10"/>
                  </a:lnTo>
                  <a:lnTo>
                    <a:pt x="1" y="9"/>
                  </a:lnTo>
                  <a:lnTo>
                    <a:pt x="1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2" y="6"/>
                  </a:lnTo>
                  <a:lnTo>
                    <a:pt x="13" y="8"/>
                  </a:lnTo>
                  <a:lnTo>
                    <a:pt x="14" y="10"/>
                  </a:lnTo>
                  <a:lnTo>
                    <a:pt x="14" y="12"/>
                  </a:lnTo>
                  <a:lnTo>
                    <a:pt x="16" y="16"/>
                  </a:lnTo>
                  <a:lnTo>
                    <a:pt x="18" y="20"/>
                  </a:lnTo>
                  <a:lnTo>
                    <a:pt x="19" y="24"/>
                  </a:lnTo>
                  <a:lnTo>
                    <a:pt x="20" y="27"/>
                  </a:lnTo>
                  <a:lnTo>
                    <a:pt x="22" y="30"/>
                  </a:lnTo>
                  <a:lnTo>
                    <a:pt x="23" y="33"/>
                  </a:lnTo>
                  <a:lnTo>
                    <a:pt x="24" y="36"/>
                  </a:lnTo>
                  <a:lnTo>
                    <a:pt x="24" y="38"/>
                  </a:lnTo>
                </a:path>
              </a:pathLst>
            </a:custGeom>
            <a:solidFill>
              <a:srgbClr val="E648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18" name="Freeform 206"/>
            <p:cNvSpPr>
              <a:spLocks/>
            </p:cNvSpPr>
            <p:nvPr/>
          </p:nvSpPr>
          <p:spPr bwMode="auto">
            <a:xfrm>
              <a:off x="4538" y="2779"/>
              <a:ext cx="66" cy="24"/>
            </a:xfrm>
            <a:custGeom>
              <a:avLst/>
              <a:gdLst>
                <a:gd name="T0" fmla="*/ 1 w 11"/>
                <a:gd name="T1" fmla="*/ 3 h 4"/>
                <a:gd name="T2" fmla="*/ 1 w 11"/>
                <a:gd name="T3" fmla="*/ 3 h 4"/>
                <a:gd name="T4" fmla="*/ 1 w 11"/>
                <a:gd name="T5" fmla="*/ 3 h 4"/>
                <a:gd name="T6" fmla="*/ 2 w 11"/>
                <a:gd name="T7" fmla="*/ 3 h 4"/>
                <a:gd name="T8" fmla="*/ 3 w 11"/>
                <a:gd name="T9" fmla="*/ 3 h 4"/>
                <a:gd name="T10" fmla="*/ 3 w 11"/>
                <a:gd name="T11" fmla="*/ 3 h 4"/>
                <a:gd name="T12" fmla="*/ 4 w 11"/>
                <a:gd name="T13" fmla="*/ 3 h 4"/>
                <a:gd name="T14" fmla="*/ 5 w 11"/>
                <a:gd name="T15" fmla="*/ 3 h 4"/>
                <a:gd name="T16" fmla="*/ 5 w 11"/>
                <a:gd name="T17" fmla="*/ 3 h 4"/>
                <a:gd name="T18" fmla="*/ 6 w 11"/>
                <a:gd name="T19" fmla="*/ 3 h 4"/>
                <a:gd name="T20" fmla="*/ 7 w 11"/>
                <a:gd name="T21" fmla="*/ 3 h 4"/>
                <a:gd name="T22" fmla="*/ 7 w 11"/>
                <a:gd name="T23" fmla="*/ 2 h 4"/>
                <a:gd name="T24" fmla="*/ 8 w 11"/>
                <a:gd name="T25" fmla="*/ 2 h 4"/>
                <a:gd name="T26" fmla="*/ 8 w 11"/>
                <a:gd name="T27" fmla="*/ 2 h 4"/>
                <a:gd name="T28" fmla="*/ 9 w 11"/>
                <a:gd name="T29" fmla="*/ 1 h 4"/>
                <a:gd name="T30" fmla="*/ 9 w 11"/>
                <a:gd name="T31" fmla="*/ 1 h 4"/>
                <a:gd name="T32" fmla="*/ 10 w 11"/>
                <a:gd name="T33" fmla="*/ 0 h 4"/>
                <a:gd name="T34" fmla="*/ 10 w 11"/>
                <a:gd name="T35" fmla="*/ 0 h 4"/>
                <a:gd name="T36" fmla="*/ 11 w 11"/>
                <a:gd name="T37" fmla="*/ 0 h 4"/>
                <a:gd name="T38" fmla="*/ 10 w 11"/>
                <a:gd name="T39" fmla="*/ 1 h 4"/>
                <a:gd name="T40" fmla="*/ 10 w 11"/>
                <a:gd name="T41" fmla="*/ 1 h 4"/>
                <a:gd name="T42" fmla="*/ 9 w 11"/>
                <a:gd name="T43" fmla="*/ 2 h 4"/>
                <a:gd name="T44" fmla="*/ 9 w 11"/>
                <a:gd name="T45" fmla="*/ 2 h 4"/>
                <a:gd name="T46" fmla="*/ 8 w 11"/>
                <a:gd name="T47" fmla="*/ 3 h 4"/>
                <a:gd name="T48" fmla="*/ 8 w 11"/>
                <a:gd name="T49" fmla="*/ 3 h 4"/>
                <a:gd name="T50" fmla="*/ 7 w 11"/>
                <a:gd name="T51" fmla="*/ 3 h 4"/>
                <a:gd name="T52" fmla="*/ 6 w 11"/>
                <a:gd name="T53" fmla="*/ 3 h 4"/>
                <a:gd name="T54" fmla="*/ 6 w 11"/>
                <a:gd name="T55" fmla="*/ 4 h 4"/>
                <a:gd name="T56" fmla="*/ 5 w 11"/>
                <a:gd name="T57" fmla="*/ 4 h 4"/>
                <a:gd name="T58" fmla="*/ 4 w 11"/>
                <a:gd name="T59" fmla="*/ 4 h 4"/>
                <a:gd name="T60" fmla="*/ 4 w 11"/>
                <a:gd name="T61" fmla="*/ 4 h 4"/>
                <a:gd name="T62" fmla="*/ 3 w 11"/>
                <a:gd name="T63" fmla="*/ 4 h 4"/>
                <a:gd name="T64" fmla="*/ 2 w 11"/>
                <a:gd name="T65" fmla="*/ 4 h 4"/>
                <a:gd name="T66" fmla="*/ 1 w 11"/>
                <a:gd name="T67" fmla="*/ 4 h 4"/>
                <a:gd name="T68" fmla="*/ 1 w 11"/>
                <a:gd name="T69" fmla="*/ 4 h 4"/>
                <a:gd name="T70" fmla="*/ 0 w 11"/>
                <a:gd name="T71" fmla="*/ 4 h 4"/>
                <a:gd name="T72" fmla="*/ 1 w 11"/>
                <a:gd name="T73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" h="4">
                  <a:moveTo>
                    <a:pt x="1" y="3"/>
                  </a:moveTo>
                  <a:lnTo>
                    <a:pt x="1" y="3"/>
                  </a:lnTo>
                  <a:lnTo>
                    <a:pt x="1" y="3"/>
                  </a:lnTo>
                  <a:lnTo>
                    <a:pt x="2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4" y="3"/>
                  </a:lnTo>
                  <a:lnTo>
                    <a:pt x="5" y="3"/>
                  </a:lnTo>
                  <a:lnTo>
                    <a:pt x="5" y="3"/>
                  </a:lnTo>
                  <a:lnTo>
                    <a:pt x="6" y="3"/>
                  </a:lnTo>
                  <a:lnTo>
                    <a:pt x="7" y="3"/>
                  </a:lnTo>
                  <a:lnTo>
                    <a:pt x="7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9" y="1"/>
                  </a:lnTo>
                  <a:lnTo>
                    <a:pt x="9" y="1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9" y="2"/>
                  </a:lnTo>
                  <a:lnTo>
                    <a:pt x="9" y="2"/>
                  </a:lnTo>
                  <a:lnTo>
                    <a:pt x="8" y="3"/>
                  </a:lnTo>
                  <a:lnTo>
                    <a:pt x="8" y="3"/>
                  </a:lnTo>
                  <a:lnTo>
                    <a:pt x="7" y="3"/>
                  </a:lnTo>
                  <a:lnTo>
                    <a:pt x="6" y="3"/>
                  </a:lnTo>
                  <a:lnTo>
                    <a:pt x="6" y="4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1" y="3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19" name="Freeform 207"/>
            <p:cNvSpPr>
              <a:spLocks/>
            </p:cNvSpPr>
            <p:nvPr/>
          </p:nvSpPr>
          <p:spPr bwMode="auto">
            <a:xfrm>
              <a:off x="4466" y="2623"/>
              <a:ext cx="78" cy="180"/>
            </a:xfrm>
            <a:custGeom>
              <a:avLst/>
              <a:gdLst>
                <a:gd name="T0" fmla="*/ 1 w 13"/>
                <a:gd name="T1" fmla="*/ 0 h 30"/>
                <a:gd name="T2" fmla="*/ 1 w 13"/>
                <a:gd name="T3" fmla="*/ 0 h 30"/>
                <a:gd name="T4" fmla="*/ 2 w 13"/>
                <a:gd name="T5" fmla="*/ 3 h 30"/>
                <a:gd name="T6" fmla="*/ 4 w 13"/>
                <a:gd name="T7" fmla="*/ 7 h 30"/>
                <a:gd name="T8" fmla="*/ 5 w 13"/>
                <a:gd name="T9" fmla="*/ 11 h 30"/>
                <a:gd name="T10" fmla="*/ 7 w 13"/>
                <a:gd name="T11" fmla="*/ 15 h 30"/>
                <a:gd name="T12" fmla="*/ 8 w 13"/>
                <a:gd name="T13" fmla="*/ 19 h 30"/>
                <a:gd name="T14" fmla="*/ 10 w 13"/>
                <a:gd name="T15" fmla="*/ 23 h 30"/>
                <a:gd name="T16" fmla="*/ 12 w 13"/>
                <a:gd name="T17" fmla="*/ 26 h 30"/>
                <a:gd name="T18" fmla="*/ 13 w 13"/>
                <a:gd name="T19" fmla="*/ 29 h 30"/>
                <a:gd name="T20" fmla="*/ 12 w 13"/>
                <a:gd name="T21" fmla="*/ 30 h 30"/>
                <a:gd name="T22" fmla="*/ 11 w 13"/>
                <a:gd name="T23" fmla="*/ 27 h 30"/>
                <a:gd name="T24" fmla="*/ 9 w 13"/>
                <a:gd name="T25" fmla="*/ 23 h 30"/>
                <a:gd name="T26" fmla="*/ 8 w 13"/>
                <a:gd name="T27" fmla="*/ 19 h 30"/>
                <a:gd name="T28" fmla="*/ 6 w 13"/>
                <a:gd name="T29" fmla="*/ 15 h 30"/>
                <a:gd name="T30" fmla="*/ 5 w 13"/>
                <a:gd name="T31" fmla="*/ 11 h 30"/>
                <a:gd name="T32" fmla="*/ 3 w 13"/>
                <a:gd name="T33" fmla="*/ 7 h 30"/>
                <a:gd name="T34" fmla="*/ 1 w 13"/>
                <a:gd name="T35" fmla="*/ 4 h 30"/>
                <a:gd name="T36" fmla="*/ 0 w 13"/>
                <a:gd name="T37" fmla="*/ 0 h 30"/>
                <a:gd name="T38" fmla="*/ 0 w 13"/>
                <a:gd name="T39" fmla="*/ 0 h 30"/>
                <a:gd name="T40" fmla="*/ 1 w 13"/>
                <a:gd name="T4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" h="30">
                  <a:moveTo>
                    <a:pt x="1" y="0"/>
                  </a:moveTo>
                  <a:lnTo>
                    <a:pt x="1" y="0"/>
                  </a:lnTo>
                  <a:lnTo>
                    <a:pt x="2" y="3"/>
                  </a:lnTo>
                  <a:lnTo>
                    <a:pt x="4" y="7"/>
                  </a:lnTo>
                  <a:lnTo>
                    <a:pt x="5" y="11"/>
                  </a:lnTo>
                  <a:lnTo>
                    <a:pt x="7" y="15"/>
                  </a:lnTo>
                  <a:lnTo>
                    <a:pt x="8" y="19"/>
                  </a:lnTo>
                  <a:lnTo>
                    <a:pt x="10" y="23"/>
                  </a:lnTo>
                  <a:lnTo>
                    <a:pt x="12" y="26"/>
                  </a:lnTo>
                  <a:lnTo>
                    <a:pt x="13" y="29"/>
                  </a:lnTo>
                  <a:lnTo>
                    <a:pt x="12" y="30"/>
                  </a:lnTo>
                  <a:lnTo>
                    <a:pt x="11" y="27"/>
                  </a:lnTo>
                  <a:lnTo>
                    <a:pt x="9" y="23"/>
                  </a:lnTo>
                  <a:lnTo>
                    <a:pt x="8" y="19"/>
                  </a:lnTo>
                  <a:lnTo>
                    <a:pt x="6" y="15"/>
                  </a:lnTo>
                  <a:lnTo>
                    <a:pt x="5" y="11"/>
                  </a:lnTo>
                  <a:lnTo>
                    <a:pt x="3" y="7"/>
                  </a:lnTo>
                  <a:lnTo>
                    <a:pt x="1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20" name="Freeform 208"/>
            <p:cNvSpPr>
              <a:spLocks/>
            </p:cNvSpPr>
            <p:nvPr/>
          </p:nvSpPr>
          <p:spPr bwMode="auto">
            <a:xfrm>
              <a:off x="4454" y="2593"/>
              <a:ext cx="18" cy="30"/>
            </a:xfrm>
            <a:custGeom>
              <a:avLst/>
              <a:gdLst>
                <a:gd name="T0" fmla="*/ 1 w 3"/>
                <a:gd name="T1" fmla="*/ 0 h 5"/>
                <a:gd name="T2" fmla="*/ 1 w 3"/>
                <a:gd name="T3" fmla="*/ 0 h 5"/>
                <a:gd name="T4" fmla="*/ 1 w 3"/>
                <a:gd name="T5" fmla="*/ 1 h 5"/>
                <a:gd name="T6" fmla="*/ 2 w 3"/>
                <a:gd name="T7" fmla="*/ 3 h 5"/>
                <a:gd name="T8" fmla="*/ 2 w 3"/>
                <a:gd name="T9" fmla="*/ 4 h 5"/>
                <a:gd name="T10" fmla="*/ 3 w 3"/>
                <a:gd name="T11" fmla="*/ 5 h 5"/>
                <a:gd name="T12" fmla="*/ 2 w 3"/>
                <a:gd name="T13" fmla="*/ 5 h 5"/>
                <a:gd name="T14" fmla="*/ 2 w 3"/>
                <a:gd name="T15" fmla="*/ 4 h 5"/>
                <a:gd name="T16" fmla="*/ 1 w 3"/>
                <a:gd name="T17" fmla="*/ 3 h 5"/>
                <a:gd name="T18" fmla="*/ 1 w 3"/>
                <a:gd name="T19" fmla="*/ 2 h 5"/>
                <a:gd name="T20" fmla="*/ 0 w 3"/>
                <a:gd name="T21" fmla="*/ 1 h 5"/>
                <a:gd name="T22" fmla="*/ 0 w 3"/>
                <a:gd name="T23" fmla="*/ 1 h 5"/>
                <a:gd name="T24" fmla="*/ 1 w 3"/>
                <a:gd name="T2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5">
                  <a:moveTo>
                    <a:pt x="1" y="0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2" y="3"/>
                  </a:lnTo>
                  <a:lnTo>
                    <a:pt x="2" y="4"/>
                  </a:lnTo>
                  <a:lnTo>
                    <a:pt x="3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1" y="3"/>
                  </a:lnTo>
                  <a:lnTo>
                    <a:pt x="1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0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21" name="Freeform 209"/>
            <p:cNvSpPr>
              <a:spLocks/>
            </p:cNvSpPr>
            <p:nvPr/>
          </p:nvSpPr>
          <p:spPr bwMode="auto">
            <a:xfrm>
              <a:off x="4454" y="2575"/>
              <a:ext cx="6" cy="24"/>
            </a:xfrm>
            <a:custGeom>
              <a:avLst/>
              <a:gdLst>
                <a:gd name="T0" fmla="*/ 0 w 1"/>
                <a:gd name="T1" fmla="*/ 0 h 4"/>
                <a:gd name="T2" fmla="*/ 0 w 1"/>
                <a:gd name="T3" fmla="*/ 0 h 4"/>
                <a:gd name="T4" fmla="*/ 0 w 1"/>
                <a:gd name="T5" fmla="*/ 1 h 4"/>
                <a:gd name="T6" fmla="*/ 0 w 1"/>
                <a:gd name="T7" fmla="*/ 2 h 4"/>
                <a:gd name="T8" fmla="*/ 1 w 1"/>
                <a:gd name="T9" fmla="*/ 2 h 4"/>
                <a:gd name="T10" fmla="*/ 1 w 1"/>
                <a:gd name="T11" fmla="*/ 3 h 4"/>
                <a:gd name="T12" fmla="*/ 0 w 1"/>
                <a:gd name="T13" fmla="*/ 4 h 4"/>
                <a:gd name="T14" fmla="*/ 0 w 1"/>
                <a:gd name="T15" fmla="*/ 3 h 4"/>
                <a:gd name="T16" fmla="*/ 0 w 1"/>
                <a:gd name="T17" fmla="*/ 2 h 4"/>
                <a:gd name="T18" fmla="*/ 0 w 1"/>
                <a:gd name="T19" fmla="*/ 1 h 4"/>
                <a:gd name="T20" fmla="*/ 0 w 1"/>
                <a:gd name="T21" fmla="*/ 0 h 4"/>
                <a:gd name="T22" fmla="*/ 0 w 1"/>
                <a:gd name="T23" fmla="*/ 0 h 4"/>
                <a:gd name="T24" fmla="*/ 0 w 1"/>
                <a:gd name="T2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" h="4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22" name="Freeform 210"/>
            <p:cNvSpPr>
              <a:spLocks/>
            </p:cNvSpPr>
            <p:nvPr/>
          </p:nvSpPr>
          <p:spPr bwMode="auto">
            <a:xfrm>
              <a:off x="4454" y="2551"/>
              <a:ext cx="24" cy="24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4 w 4"/>
                <a:gd name="T5" fmla="*/ 1 h 4"/>
                <a:gd name="T6" fmla="*/ 3 w 4"/>
                <a:gd name="T7" fmla="*/ 1 h 4"/>
                <a:gd name="T8" fmla="*/ 3 w 4"/>
                <a:gd name="T9" fmla="*/ 1 h 4"/>
                <a:gd name="T10" fmla="*/ 2 w 4"/>
                <a:gd name="T11" fmla="*/ 1 h 4"/>
                <a:gd name="T12" fmla="*/ 2 w 4"/>
                <a:gd name="T13" fmla="*/ 2 h 4"/>
                <a:gd name="T14" fmla="*/ 2 w 4"/>
                <a:gd name="T15" fmla="*/ 2 h 4"/>
                <a:gd name="T16" fmla="*/ 2 w 4"/>
                <a:gd name="T17" fmla="*/ 2 h 4"/>
                <a:gd name="T18" fmla="*/ 1 w 4"/>
                <a:gd name="T19" fmla="*/ 2 h 4"/>
                <a:gd name="T20" fmla="*/ 1 w 4"/>
                <a:gd name="T21" fmla="*/ 2 h 4"/>
                <a:gd name="T22" fmla="*/ 1 w 4"/>
                <a:gd name="T23" fmla="*/ 3 h 4"/>
                <a:gd name="T24" fmla="*/ 1 w 4"/>
                <a:gd name="T25" fmla="*/ 3 h 4"/>
                <a:gd name="T26" fmla="*/ 1 w 4"/>
                <a:gd name="T27" fmla="*/ 3 h 4"/>
                <a:gd name="T28" fmla="*/ 1 w 4"/>
                <a:gd name="T29" fmla="*/ 4 h 4"/>
                <a:gd name="T30" fmla="*/ 0 w 4"/>
                <a:gd name="T31" fmla="*/ 4 h 4"/>
                <a:gd name="T32" fmla="*/ 0 w 4"/>
                <a:gd name="T33" fmla="*/ 4 h 4"/>
                <a:gd name="T34" fmla="*/ 0 w 4"/>
                <a:gd name="T35" fmla="*/ 4 h 4"/>
                <a:gd name="T36" fmla="*/ 0 w 4"/>
                <a:gd name="T37" fmla="*/ 4 h 4"/>
                <a:gd name="T38" fmla="*/ 0 w 4"/>
                <a:gd name="T39" fmla="*/ 4 h 4"/>
                <a:gd name="T40" fmla="*/ 0 w 4"/>
                <a:gd name="T41" fmla="*/ 4 h 4"/>
                <a:gd name="T42" fmla="*/ 0 w 4"/>
                <a:gd name="T43" fmla="*/ 3 h 4"/>
                <a:gd name="T44" fmla="*/ 0 w 4"/>
                <a:gd name="T45" fmla="*/ 3 h 4"/>
                <a:gd name="T46" fmla="*/ 0 w 4"/>
                <a:gd name="T47" fmla="*/ 3 h 4"/>
                <a:gd name="T48" fmla="*/ 0 w 4"/>
                <a:gd name="T49" fmla="*/ 2 h 4"/>
                <a:gd name="T50" fmla="*/ 1 w 4"/>
                <a:gd name="T51" fmla="*/ 2 h 4"/>
                <a:gd name="T52" fmla="*/ 1 w 4"/>
                <a:gd name="T53" fmla="*/ 2 h 4"/>
                <a:gd name="T54" fmla="*/ 1 w 4"/>
                <a:gd name="T55" fmla="*/ 1 h 4"/>
                <a:gd name="T56" fmla="*/ 1 w 4"/>
                <a:gd name="T57" fmla="*/ 1 h 4"/>
                <a:gd name="T58" fmla="*/ 2 w 4"/>
                <a:gd name="T59" fmla="*/ 1 h 4"/>
                <a:gd name="T60" fmla="*/ 2 w 4"/>
                <a:gd name="T61" fmla="*/ 1 h 4"/>
                <a:gd name="T62" fmla="*/ 2 w 4"/>
                <a:gd name="T63" fmla="*/ 0 h 4"/>
                <a:gd name="T64" fmla="*/ 3 w 4"/>
                <a:gd name="T65" fmla="*/ 0 h 4"/>
                <a:gd name="T66" fmla="*/ 3 w 4"/>
                <a:gd name="T67" fmla="*/ 0 h 4"/>
                <a:gd name="T68" fmla="*/ 4 w 4"/>
                <a:gd name="T69" fmla="*/ 0 h 4"/>
                <a:gd name="T70" fmla="*/ 4 w 4"/>
                <a:gd name="T71" fmla="*/ 0 h 4"/>
                <a:gd name="T72" fmla="*/ 4 w 4"/>
                <a:gd name="T7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23" name="Freeform 211"/>
            <p:cNvSpPr>
              <a:spLocks/>
            </p:cNvSpPr>
            <p:nvPr/>
          </p:nvSpPr>
          <p:spPr bwMode="auto">
            <a:xfrm>
              <a:off x="4478" y="2545"/>
              <a:ext cx="36" cy="12"/>
            </a:xfrm>
            <a:custGeom>
              <a:avLst/>
              <a:gdLst>
                <a:gd name="T0" fmla="*/ 5 w 6"/>
                <a:gd name="T1" fmla="*/ 2 h 2"/>
                <a:gd name="T2" fmla="*/ 5 w 6"/>
                <a:gd name="T3" fmla="*/ 2 h 2"/>
                <a:gd name="T4" fmla="*/ 5 w 6"/>
                <a:gd name="T5" fmla="*/ 2 h 2"/>
                <a:gd name="T6" fmla="*/ 5 w 6"/>
                <a:gd name="T7" fmla="*/ 2 h 2"/>
                <a:gd name="T8" fmla="*/ 4 w 6"/>
                <a:gd name="T9" fmla="*/ 2 h 2"/>
                <a:gd name="T10" fmla="*/ 4 w 6"/>
                <a:gd name="T11" fmla="*/ 2 h 2"/>
                <a:gd name="T12" fmla="*/ 4 w 6"/>
                <a:gd name="T13" fmla="*/ 1 h 2"/>
                <a:gd name="T14" fmla="*/ 3 w 6"/>
                <a:gd name="T15" fmla="*/ 1 h 2"/>
                <a:gd name="T16" fmla="*/ 3 w 6"/>
                <a:gd name="T17" fmla="*/ 1 h 2"/>
                <a:gd name="T18" fmla="*/ 3 w 6"/>
                <a:gd name="T19" fmla="*/ 1 h 2"/>
                <a:gd name="T20" fmla="*/ 2 w 6"/>
                <a:gd name="T21" fmla="*/ 1 h 2"/>
                <a:gd name="T22" fmla="*/ 2 w 6"/>
                <a:gd name="T23" fmla="*/ 1 h 2"/>
                <a:gd name="T24" fmla="*/ 2 w 6"/>
                <a:gd name="T25" fmla="*/ 1 h 2"/>
                <a:gd name="T26" fmla="*/ 1 w 6"/>
                <a:gd name="T27" fmla="*/ 1 h 2"/>
                <a:gd name="T28" fmla="*/ 1 w 6"/>
                <a:gd name="T29" fmla="*/ 1 h 2"/>
                <a:gd name="T30" fmla="*/ 1 w 6"/>
                <a:gd name="T31" fmla="*/ 1 h 2"/>
                <a:gd name="T32" fmla="*/ 0 w 6"/>
                <a:gd name="T33" fmla="*/ 1 h 2"/>
                <a:gd name="T34" fmla="*/ 0 w 6"/>
                <a:gd name="T35" fmla="*/ 1 h 2"/>
                <a:gd name="T36" fmla="*/ 0 w 6"/>
                <a:gd name="T37" fmla="*/ 1 h 2"/>
                <a:gd name="T38" fmla="*/ 0 w 6"/>
                <a:gd name="T39" fmla="*/ 1 h 2"/>
                <a:gd name="T40" fmla="*/ 1 w 6"/>
                <a:gd name="T41" fmla="*/ 0 h 2"/>
                <a:gd name="T42" fmla="*/ 1 w 6"/>
                <a:gd name="T43" fmla="*/ 0 h 2"/>
                <a:gd name="T44" fmla="*/ 1 w 6"/>
                <a:gd name="T45" fmla="*/ 0 h 2"/>
                <a:gd name="T46" fmla="*/ 2 w 6"/>
                <a:gd name="T47" fmla="*/ 0 h 2"/>
                <a:gd name="T48" fmla="*/ 2 w 6"/>
                <a:gd name="T49" fmla="*/ 0 h 2"/>
                <a:gd name="T50" fmla="*/ 3 w 6"/>
                <a:gd name="T51" fmla="*/ 0 h 2"/>
                <a:gd name="T52" fmla="*/ 3 w 6"/>
                <a:gd name="T53" fmla="*/ 0 h 2"/>
                <a:gd name="T54" fmla="*/ 3 w 6"/>
                <a:gd name="T55" fmla="*/ 0 h 2"/>
                <a:gd name="T56" fmla="*/ 4 w 6"/>
                <a:gd name="T57" fmla="*/ 0 h 2"/>
                <a:gd name="T58" fmla="*/ 4 w 6"/>
                <a:gd name="T59" fmla="*/ 1 h 2"/>
                <a:gd name="T60" fmla="*/ 4 w 6"/>
                <a:gd name="T61" fmla="*/ 1 h 2"/>
                <a:gd name="T62" fmla="*/ 5 w 6"/>
                <a:gd name="T63" fmla="*/ 1 h 2"/>
                <a:gd name="T64" fmla="*/ 5 w 6"/>
                <a:gd name="T65" fmla="*/ 1 h 2"/>
                <a:gd name="T66" fmla="*/ 5 w 6"/>
                <a:gd name="T67" fmla="*/ 1 h 2"/>
                <a:gd name="T68" fmla="*/ 6 w 6"/>
                <a:gd name="T69" fmla="*/ 2 h 2"/>
                <a:gd name="T70" fmla="*/ 6 w 6"/>
                <a:gd name="T71" fmla="*/ 2 h 2"/>
                <a:gd name="T72" fmla="*/ 5 w 6"/>
                <a:gd name="T7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lnTo>
                    <a:pt x="5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1"/>
                  </a:lnTo>
                  <a:lnTo>
                    <a:pt x="5" y="1"/>
                  </a:lnTo>
                  <a:lnTo>
                    <a:pt x="6" y="2"/>
                  </a:lnTo>
                  <a:lnTo>
                    <a:pt x="6" y="2"/>
                  </a:lnTo>
                  <a:lnTo>
                    <a:pt x="5" y="2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24" name="Freeform 212"/>
            <p:cNvSpPr>
              <a:spLocks/>
            </p:cNvSpPr>
            <p:nvPr/>
          </p:nvSpPr>
          <p:spPr bwMode="auto">
            <a:xfrm>
              <a:off x="4508" y="2557"/>
              <a:ext cx="18" cy="18"/>
            </a:xfrm>
            <a:custGeom>
              <a:avLst/>
              <a:gdLst>
                <a:gd name="T0" fmla="*/ 2 w 3"/>
                <a:gd name="T1" fmla="*/ 3 h 3"/>
                <a:gd name="T2" fmla="*/ 2 w 3"/>
                <a:gd name="T3" fmla="*/ 3 h 3"/>
                <a:gd name="T4" fmla="*/ 2 w 3"/>
                <a:gd name="T5" fmla="*/ 3 h 3"/>
                <a:gd name="T6" fmla="*/ 1 w 3"/>
                <a:gd name="T7" fmla="*/ 2 h 3"/>
                <a:gd name="T8" fmla="*/ 1 w 3"/>
                <a:gd name="T9" fmla="*/ 2 h 3"/>
                <a:gd name="T10" fmla="*/ 1 w 3"/>
                <a:gd name="T11" fmla="*/ 1 h 3"/>
                <a:gd name="T12" fmla="*/ 1 w 3"/>
                <a:gd name="T13" fmla="*/ 1 h 3"/>
                <a:gd name="T14" fmla="*/ 1 w 3"/>
                <a:gd name="T15" fmla="*/ 1 h 3"/>
                <a:gd name="T16" fmla="*/ 0 w 3"/>
                <a:gd name="T17" fmla="*/ 0 h 3"/>
                <a:gd name="T18" fmla="*/ 0 w 3"/>
                <a:gd name="T19" fmla="*/ 0 h 3"/>
                <a:gd name="T20" fmla="*/ 1 w 3"/>
                <a:gd name="T21" fmla="*/ 0 h 3"/>
                <a:gd name="T22" fmla="*/ 1 w 3"/>
                <a:gd name="T23" fmla="*/ 0 h 3"/>
                <a:gd name="T24" fmla="*/ 1 w 3"/>
                <a:gd name="T25" fmla="*/ 0 h 3"/>
                <a:gd name="T26" fmla="*/ 1 w 3"/>
                <a:gd name="T27" fmla="*/ 0 h 3"/>
                <a:gd name="T28" fmla="*/ 2 w 3"/>
                <a:gd name="T29" fmla="*/ 1 h 3"/>
                <a:gd name="T30" fmla="*/ 2 w 3"/>
                <a:gd name="T31" fmla="*/ 1 h 3"/>
                <a:gd name="T32" fmla="*/ 2 w 3"/>
                <a:gd name="T33" fmla="*/ 2 h 3"/>
                <a:gd name="T34" fmla="*/ 3 w 3"/>
                <a:gd name="T35" fmla="*/ 2 h 3"/>
                <a:gd name="T36" fmla="*/ 3 w 3"/>
                <a:gd name="T37" fmla="*/ 3 h 3"/>
                <a:gd name="T38" fmla="*/ 3 w 3"/>
                <a:gd name="T39" fmla="*/ 3 h 3"/>
                <a:gd name="T40" fmla="*/ 2 w 3"/>
                <a:gd name="T4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lnTo>
                    <a:pt x="2" y="3"/>
                  </a:lnTo>
                  <a:lnTo>
                    <a:pt x="2" y="3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3"/>
                  </a:lnTo>
                  <a:lnTo>
                    <a:pt x="2" y="3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25" name="Freeform 213"/>
            <p:cNvSpPr>
              <a:spLocks/>
            </p:cNvSpPr>
            <p:nvPr/>
          </p:nvSpPr>
          <p:spPr bwMode="auto">
            <a:xfrm>
              <a:off x="4520" y="2575"/>
              <a:ext cx="24" cy="48"/>
            </a:xfrm>
            <a:custGeom>
              <a:avLst/>
              <a:gdLst>
                <a:gd name="T0" fmla="*/ 3 w 4"/>
                <a:gd name="T1" fmla="*/ 8 h 8"/>
                <a:gd name="T2" fmla="*/ 3 w 4"/>
                <a:gd name="T3" fmla="*/ 8 h 8"/>
                <a:gd name="T4" fmla="*/ 2 w 4"/>
                <a:gd name="T5" fmla="*/ 6 h 8"/>
                <a:gd name="T6" fmla="*/ 1 w 4"/>
                <a:gd name="T7" fmla="*/ 4 h 8"/>
                <a:gd name="T8" fmla="*/ 1 w 4"/>
                <a:gd name="T9" fmla="*/ 2 h 8"/>
                <a:gd name="T10" fmla="*/ 0 w 4"/>
                <a:gd name="T11" fmla="*/ 0 h 8"/>
                <a:gd name="T12" fmla="*/ 1 w 4"/>
                <a:gd name="T13" fmla="*/ 0 h 8"/>
                <a:gd name="T14" fmla="*/ 1 w 4"/>
                <a:gd name="T15" fmla="*/ 2 h 8"/>
                <a:gd name="T16" fmla="*/ 2 w 4"/>
                <a:gd name="T17" fmla="*/ 4 h 8"/>
                <a:gd name="T18" fmla="*/ 3 w 4"/>
                <a:gd name="T19" fmla="*/ 6 h 8"/>
                <a:gd name="T20" fmla="*/ 4 w 4"/>
                <a:gd name="T21" fmla="*/ 8 h 8"/>
                <a:gd name="T22" fmla="*/ 4 w 4"/>
                <a:gd name="T23" fmla="*/ 8 h 8"/>
                <a:gd name="T24" fmla="*/ 3 w 4"/>
                <a:gd name="T2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8">
                  <a:moveTo>
                    <a:pt x="3" y="8"/>
                  </a:moveTo>
                  <a:lnTo>
                    <a:pt x="3" y="8"/>
                  </a:lnTo>
                  <a:lnTo>
                    <a:pt x="2" y="6"/>
                  </a:lnTo>
                  <a:lnTo>
                    <a:pt x="1" y="4"/>
                  </a:lnTo>
                  <a:lnTo>
                    <a:pt x="1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2" y="4"/>
                  </a:lnTo>
                  <a:lnTo>
                    <a:pt x="3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3" y="8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26" name="Freeform 214"/>
            <p:cNvSpPr>
              <a:spLocks/>
            </p:cNvSpPr>
            <p:nvPr/>
          </p:nvSpPr>
          <p:spPr bwMode="auto">
            <a:xfrm>
              <a:off x="4538" y="2623"/>
              <a:ext cx="66" cy="156"/>
            </a:xfrm>
            <a:custGeom>
              <a:avLst/>
              <a:gdLst>
                <a:gd name="T0" fmla="*/ 10 w 11"/>
                <a:gd name="T1" fmla="*/ 26 h 26"/>
                <a:gd name="T2" fmla="*/ 10 w 11"/>
                <a:gd name="T3" fmla="*/ 26 h 26"/>
                <a:gd name="T4" fmla="*/ 9 w 11"/>
                <a:gd name="T5" fmla="*/ 24 h 26"/>
                <a:gd name="T6" fmla="*/ 8 w 11"/>
                <a:gd name="T7" fmla="*/ 21 h 26"/>
                <a:gd name="T8" fmla="*/ 7 w 11"/>
                <a:gd name="T9" fmla="*/ 18 h 26"/>
                <a:gd name="T10" fmla="*/ 6 w 11"/>
                <a:gd name="T11" fmla="*/ 15 h 26"/>
                <a:gd name="T12" fmla="*/ 5 w 11"/>
                <a:gd name="T13" fmla="*/ 12 h 26"/>
                <a:gd name="T14" fmla="*/ 3 w 11"/>
                <a:gd name="T15" fmla="*/ 8 h 26"/>
                <a:gd name="T16" fmla="*/ 2 w 11"/>
                <a:gd name="T17" fmla="*/ 4 h 26"/>
                <a:gd name="T18" fmla="*/ 0 w 11"/>
                <a:gd name="T19" fmla="*/ 0 h 26"/>
                <a:gd name="T20" fmla="*/ 1 w 11"/>
                <a:gd name="T21" fmla="*/ 0 h 26"/>
                <a:gd name="T22" fmla="*/ 2 w 11"/>
                <a:gd name="T23" fmla="*/ 4 h 26"/>
                <a:gd name="T24" fmla="*/ 4 w 11"/>
                <a:gd name="T25" fmla="*/ 8 h 26"/>
                <a:gd name="T26" fmla="*/ 5 w 11"/>
                <a:gd name="T27" fmla="*/ 11 h 26"/>
                <a:gd name="T28" fmla="*/ 7 w 11"/>
                <a:gd name="T29" fmla="*/ 15 h 26"/>
                <a:gd name="T30" fmla="*/ 8 w 11"/>
                <a:gd name="T31" fmla="*/ 18 h 26"/>
                <a:gd name="T32" fmla="*/ 9 w 11"/>
                <a:gd name="T33" fmla="*/ 21 h 26"/>
                <a:gd name="T34" fmla="*/ 10 w 11"/>
                <a:gd name="T35" fmla="*/ 24 h 26"/>
                <a:gd name="T36" fmla="*/ 10 w 11"/>
                <a:gd name="T37" fmla="*/ 26 h 26"/>
                <a:gd name="T38" fmla="*/ 11 w 11"/>
                <a:gd name="T39" fmla="*/ 26 h 26"/>
                <a:gd name="T40" fmla="*/ 10 w 11"/>
                <a:gd name="T4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" h="26">
                  <a:moveTo>
                    <a:pt x="10" y="26"/>
                  </a:moveTo>
                  <a:lnTo>
                    <a:pt x="10" y="26"/>
                  </a:lnTo>
                  <a:lnTo>
                    <a:pt x="9" y="24"/>
                  </a:lnTo>
                  <a:lnTo>
                    <a:pt x="8" y="21"/>
                  </a:lnTo>
                  <a:lnTo>
                    <a:pt x="7" y="18"/>
                  </a:lnTo>
                  <a:lnTo>
                    <a:pt x="6" y="15"/>
                  </a:lnTo>
                  <a:lnTo>
                    <a:pt x="5" y="12"/>
                  </a:lnTo>
                  <a:lnTo>
                    <a:pt x="3" y="8"/>
                  </a:lnTo>
                  <a:lnTo>
                    <a:pt x="2" y="4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5" y="11"/>
                  </a:lnTo>
                  <a:lnTo>
                    <a:pt x="7" y="15"/>
                  </a:lnTo>
                  <a:lnTo>
                    <a:pt x="8" y="18"/>
                  </a:lnTo>
                  <a:lnTo>
                    <a:pt x="9" y="21"/>
                  </a:lnTo>
                  <a:lnTo>
                    <a:pt x="10" y="24"/>
                  </a:lnTo>
                  <a:lnTo>
                    <a:pt x="10" y="26"/>
                  </a:lnTo>
                  <a:lnTo>
                    <a:pt x="11" y="26"/>
                  </a:lnTo>
                  <a:lnTo>
                    <a:pt x="10" y="26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27" name="Freeform 215"/>
            <p:cNvSpPr>
              <a:spLocks/>
            </p:cNvSpPr>
            <p:nvPr/>
          </p:nvSpPr>
          <p:spPr bwMode="auto">
            <a:xfrm>
              <a:off x="4454" y="2551"/>
              <a:ext cx="66" cy="48"/>
            </a:xfrm>
            <a:custGeom>
              <a:avLst/>
              <a:gdLst>
                <a:gd name="T0" fmla="*/ 0 w 11"/>
                <a:gd name="T1" fmla="*/ 6 h 8"/>
                <a:gd name="T2" fmla="*/ 0 w 11"/>
                <a:gd name="T3" fmla="*/ 5 h 8"/>
                <a:gd name="T4" fmla="*/ 0 w 11"/>
                <a:gd name="T5" fmla="*/ 4 h 8"/>
                <a:gd name="T6" fmla="*/ 0 w 11"/>
                <a:gd name="T7" fmla="*/ 3 h 8"/>
                <a:gd name="T8" fmla="*/ 0 w 11"/>
                <a:gd name="T9" fmla="*/ 3 h 8"/>
                <a:gd name="T10" fmla="*/ 1 w 11"/>
                <a:gd name="T11" fmla="*/ 2 h 8"/>
                <a:gd name="T12" fmla="*/ 1 w 11"/>
                <a:gd name="T13" fmla="*/ 2 h 8"/>
                <a:gd name="T14" fmla="*/ 2 w 11"/>
                <a:gd name="T15" fmla="*/ 1 h 8"/>
                <a:gd name="T16" fmla="*/ 3 w 11"/>
                <a:gd name="T17" fmla="*/ 1 h 8"/>
                <a:gd name="T18" fmla="*/ 3 w 11"/>
                <a:gd name="T19" fmla="*/ 0 h 8"/>
                <a:gd name="T20" fmla="*/ 4 w 11"/>
                <a:gd name="T21" fmla="*/ 0 h 8"/>
                <a:gd name="T22" fmla="*/ 5 w 11"/>
                <a:gd name="T23" fmla="*/ 0 h 8"/>
                <a:gd name="T24" fmla="*/ 6 w 11"/>
                <a:gd name="T25" fmla="*/ 0 h 8"/>
                <a:gd name="T26" fmla="*/ 6 w 11"/>
                <a:gd name="T27" fmla="*/ 0 h 8"/>
                <a:gd name="T28" fmla="*/ 7 w 11"/>
                <a:gd name="T29" fmla="*/ 0 h 8"/>
                <a:gd name="T30" fmla="*/ 8 w 11"/>
                <a:gd name="T31" fmla="*/ 0 h 8"/>
                <a:gd name="T32" fmla="*/ 8 w 11"/>
                <a:gd name="T33" fmla="*/ 0 h 8"/>
                <a:gd name="T34" fmla="*/ 9 w 11"/>
                <a:gd name="T35" fmla="*/ 1 h 8"/>
                <a:gd name="T36" fmla="*/ 10 w 11"/>
                <a:gd name="T37" fmla="*/ 1 h 8"/>
                <a:gd name="T38" fmla="*/ 10 w 11"/>
                <a:gd name="T39" fmla="*/ 2 h 8"/>
                <a:gd name="T40" fmla="*/ 11 w 11"/>
                <a:gd name="T41" fmla="*/ 2 h 8"/>
                <a:gd name="T42" fmla="*/ 11 w 11"/>
                <a:gd name="T43" fmla="*/ 3 h 8"/>
                <a:gd name="T44" fmla="*/ 11 w 11"/>
                <a:gd name="T45" fmla="*/ 4 h 8"/>
                <a:gd name="T46" fmla="*/ 10 w 11"/>
                <a:gd name="T47" fmla="*/ 3 h 8"/>
                <a:gd name="T48" fmla="*/ 9 w 11"/>
                <a:gd name="T49" fmla="*/ 4 h 8"/>
                <a:gd name="T50" fmla="*/ 8 w 11"/>
                <a:gd name="T51" fmla="*/ 5 h 8"/>
                <a:gd name="T52" fmla="*/ 8 w 11"/>
                <a:gd name="T53" fmla="*/ 5 h 8"/>
                <a:gd name="T54" fmla="*/ 7 w 11"/>
                <a:gd name="T55" fmla="*/ 5 h 8"/>
                <a:gd name="T56" fmla="*/ 7 w 11"/>
                <a:gd name="T57" fmla="*/ 5 h 8"/>
                <a:gd name="T58" fmla="*/ 6 w 11"/>
                <a:gd name="T59" fmla="*/ 5 h 8"/>
                <a:gd name="T60" fmla="*/ 5 w 11"/>
                <a:gd name="T61" fmla="*/ 5 h 8"/>
                <a:gd name="T62" fmla="*/ 5 w 11"/>
                <a:gd name="T63" fmla="*/ 5 h 8"/>
                <a:gd name="T64" fmla="*/ 4 w 11"/>
                <a:gd name="T65" fmla="*/ 5 h 8"/>
                <a:gd name="T66" fmla="*/ 4 w 11"/>
                <a:gd name="T67" fmla="*/ 6 h 8"/>
                <a:gd name="T68" fmla="*/ 3 w 11"/>
                <a:gd name="T69" fmla="*/ 6 h 8"/>
                <a:gd name="T70" fmla="*/ 2 w 11"/>
                <a:gd name="T71" fmla="*/ 6 h 8"/>
                <a:gd name="T72" fmla="*/ 1 w 11"/>
                <a:gd name="T73" fmla="*/ 6 h 8"/>
                <a:gd name="T74" fmla="*/ 1 w 11"/>
                <a:gd name="T75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" h="8">
                  <a:moveTo>
                    <a:pt x="1" y="8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2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9" y="3"/>
                  </a:lnTo>
                  <a:lnTo>
                    <a:pt x="9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5"/>
                  </a:lnTo>
                  <a:lnTo>
                    <a:pt x="8" y="5"/>
                  </a:lnTo>
                  <a:lnTo>
                    <a:pt x="8" y="5"/>
                  </a:lnTo>
                  <a:lnTo>
                    <a:pt x="7" y="5"/>
                  </a:lnTo>
                  <a:lnTo>
                    <a:pt x="7" y="5"/>
                  </a:lnTo>
                  <a:lnTo>
                    <a:pt x="7" y="5"/>
                  </a:lnTo>
                  <a:lnTo>
                    <a:pt x="6" y="4"/>
                  </a:lnTo>
                  <a:lnTo>
                    <a:pt x="6" y="5"/>
                  </a:lnTo>
                  <a:lnTo>
                    <a:pt x="6" y="4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4" y="5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1" y="6"/>
                  </a:lnTo>
                  <a:lnTo>
                    <a:pt x="1" y="6"/>
                  </a:lnTo>
                  <a:lnTo>
                    <a:pt x="1" y="7"/>
                  </a:lnTo>
                  <a:lnTo>
                    <a:pt x="1" y="8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28" name="Freeform 216"/>
            <p:cNvSpPr>
              <a:spLocks/>
            </p:cNvSpPr>
            <p:nvPr/>
          </p:nvSpPr>
          <p:spPr bwMode="auto">
            <a:xfrm>
              <a:off x="4454" y="2575"/>
              <a:ext cx="6" cy="24"/>
            </a:xfrm>
            <a:custGeom>
              <a:avLst/>
              <a:gdLst>
                <a:gd name="T0" fmla="*/ 0 w 1"/>
                <a:gd name="T1" fmla="*/ 0 h 4"/>
                <a:gd name="T2" fmla="*/ 0 w 1"/>
                <a:gd name="T3" fmla="*/ 0 h 4"/>
                <a:gd name="T4" fmla="*/ 0 w 1"/>
                <a:gd name="T5" fmla="*/ 1 h 4"/>
                <a:gd name="T6" fmla="*/ 0 w 1"/>
                <a:gd name="T7" fmla="*/ 1 h 4"/>
                <a:gd name="T8" fmla="*/ 1 w 1"/>
                <a:gd name="T9" fmla="*/ 2 h 4"/>
                <a:gd name="T10" fmla="*/ 1 w 1"/>
                <a:gd name="T11" fmla="*/ 3 h 4"/>
                <a:gd name="T12" fmla="*/ 0 w 1"/>
                <a:gd name="T13" fmla="*/ 4 h 4"/>
                <a:gd name="T14" fmla="*/ 0 w 1"/>
                <a:gd name="T15" fmla="*/ 3 h 4"/>
                <a:gd name="T16" fmla="*/ 0 w 1"/>
                <a:gd name="T17" fmla="*/ 2 h 4"/>
                <a:gd name="T18" fmla="*/ 0 w 1"/>
                <a:gd name="T19" fmla="*/ 1 h 4"/>
                <a:gd name="T20" fmla="*/ 0 w 1"/>
                <a:gd name="T21" fmla="*/ 0 h 4"/>
                <a:gd name="T22" fmla="*/ 0 w 1"/>
                <a:gd name="T23" fmla="*/ 0 h 4"/>
                <a:gd name="T24" fmla="*/ 0 w 1"/>
                <a:gd name="T2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" h="4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29" name="Freeform 217"/>
            <p:cNvSpPr>
              <a:spLocks/>
            </p:cNvSpPr>
            <p:nvPr/>
          </p:nvSpPr>
          <p:spPr bwMode="auto">
            <a:xfrm>
              <a:off x="4454" y="2551"/>
              <a:ext cx="24" cy="24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0 h 4"/>
                <a:gd name="T4" fmla="*/ 4 w 4"/>
                <a:gd name="T5" fmla="*/ 1 h 4"/>
                <a:gd name="T6" fmla="*/ 3 w 4"/>
                <a:gd name="T7" fmla="*/ 1 h 4"/>
                <a:gd name="T8" fmla="*/ 3 w 4"/>
                <a:gd name="T9" fmla="*/ 1 h 4"/>
                <a:gd name="T10" fmla="*/ 2 w 4"/>
                <a:gd name="T11" fmla="*/ 1 h 4"/>
                <a:gd name="T12" fmla="*/ 2 w 4"/>
                <a:gd name="T13" fmla="*/ 2 h 4"/>
                <a:gd name="T14" fmla="*/ 2 w 4"/>
                <a:gd name="T15" fmla="*/ 2 h 4"/>
                <a:gd name="T16" fmla="*/ 2 w 4"/>
                <a:gd name="T17" fmla="*/ 2 h 4"/>
                <a:gd name="T18" fmla="*/ 1 w 4"/>
                <a:gd name="T19" fmla="*/ 2 h 4"/>
                <a:gd name="T20" fmla="*/ 1 w 4"/>
                <a:gd name="T21" fmla="*/ 2 h 4"/>
                <a:gd name="T22" fmla="*/ 1 w 4"/>
                <a:gd name="T23" fmla="*/ 3 h 4"/>
                <a:gd name="T24" fmla="*/ 1 w 4"/>
                <a:gd name="T25" fmla="*/ 3 h 4"/>
                <a:gd name="T26" fmla="*/ 1 w 4"/>
                <a:gd name="T27" fmla="*/ 3 h 4"/>
                <a:gd name="T28" fmla="*/ 1 w 4"/>
                <a:gd name="T29" fmla="*/ 4 h 4"/>
                <a:gd name="T30" fmla="*/ 0 w 4"/>
                <a:gd name="T31" fmla="*/ 4 h 4"/>
                <a:gd name="T32" fmla="*/ 0 w 4"/>
                <a:gd name="T33" fmla="*/ 4 h 4"/>
                <a:gd name="T34" fmla="*/ 0 w 4"/>
                <a:gd name="T35" fmla="*/ 4 h 4"/>
                <a:gd name="T36" fmla="*/ 0 w 4"/>
                <a:gd name="T37" fmla="*/ 4 h 4"/>
                <a:gd name="T38" fmla="*/ 0 w 4"/>
                <a:gd name="T39" fmla="*/ 4 h 4"/>
                <a:gd name="T40" fmla="*/ 0 w 4"/>
                <a:gd name="T41" fmla="*/ 4 h 4"/>
                <a:gd name="T42" fmla="*/ 0 w 4"/>
                <a:gd name="T43" fmla="*/ 3 h 4"/>
                <a:gd name="T44" fmla="*/ 0 w 4"/>
                <a:gd name="T45" fmla="*/ 3 h 4"/>
                <a:gd name="T46" fmla="*/ 0 w 4"/>
                <a:gd name="T47" fmla="*/ 3 h 4"/>
                <a:gd name="T48" fmla="*/ 0 w 4"/>
                <a:gd name="T49" fmla="*/ 2 h 4"/>
                <a:gd name="T50" fmla="*/ 1 w 4"/>
                <a:gd name="T51" fmla="*/ 2 h 4"/>
                <a:gd name="T52" fmla="*/ 1 w 4"/>
                <a:gd name="T53" fmla="*/ 2 h 4"/>
                <a:gd name="T54" fmla="*/ 1 w 4"/>
                <a:gd name="T55" fmla="*/ 1 h 4"/>
                <a:gd name="T56" fmla="*/ 1 w 4"/>
                <a:gd name="T57" fmla="*/ 1 h 4"/>
                <a:gd name="T58" fmla="*/ 2 w 4"/>
                <a:gd name="T59" fmla="*/ 1 h 4"/>
                <a:gd name="T60" fmla="*/ 2 w 4"/>
                <a:gd name="T61" fmla="*/ 1 h 4"/>
                <a:gd name="T62" fmla="*/ 2 w 4"/>
                <a:gd name="T63" fmla="*/ 0 h 4"/>
                <a:gd name="T64" fmla="*/ 3 w 4"/>
                <a:gd name="T65" fmla="*/ 0 h 4"/>
                <a:gd name="T66" fmla="*/ 3 w 4"/>
                <a:gd name="T67" fmla="*/ 0 h 4"/>
                <a:gd name="T68" fmla="*/ 4 w 4"/>
                <a:gd name="T69" fmla="*/ 0 h 4"/>
                <a:gd name="T70" fmla="*/ 4 w 4"/>
                <a:gd name="T71" fmla="*/ 0 h 4"/>
                <a:gd name="T72" fmla="*/ 4 w 4"/>
                <a:gd name="T7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30" name="Freeform 218"/>
            <p:cNvSpPr>
              <a:spLocks/>
            </p:cNvSpPr>
            <p:nvPr/>
          </p:nvSpPr>
          <p:spPr bwMode="auto">
            <a:xfrm>
              <a:off x="4478" y="2545"/>
              <a:ext cx="36" cy="12"/>
            </a:xfrm>
            <a:custGeom>
              <a:avLst/>
              <a:gdLst>
                <a:gd name="T0" fmla="*/ 5 w 6"/>
                <a:gd name="T1" fmla="*/ 2 h 2"/>
                <a:gd name="T2" fmla="*/ 5 w 6"/>
                <a:gd name="T3" fmla="*/ 2 h 2"/>
                <a:gd name="T4" fmla="*/ 5 w 6"/>
                <a:gd name="T5" fmla="*/ 2 h 2"/>
                <a:gd name="T6" fmla="*/ 5 w 6"/>
                <a:gd name="T7" fmla="*/ 2 h 2"/>
                <a:gd name="T8" fmla="*/ 4 w 6"/>
                <a:gd name="T9" fmla="*/ 2 h 2"/>
                <a:gd name="T10" fmla="*/ 4 w 6"/>
                <a:gd name="T11" fmla="*/ 2 h 2"/>
                <a:gd name="T12" fmla="*/ 4 w 6"/>
                <a:gd name="T13" fmla="*/ 1 h 2"/>
                <a:gd name="T14" fmla="*/ 3 w 6"/>
                <a:gd name="T15" fmla="*/ 1 h 2"/>
                <a:gd name="T16" fmla="*/ 3 w 6"/>
                <a:gd name="T17" fmla="*/ 1 h 2"/>
                <a:gd name="T18" fmla="*/ 3 w 6"/>
                <a:gd name="T19" fmla="*/ 1 h 2"/>
                <a:gd name="T20" fmla="*/ 2 w 6"/>
                <a:gd name="T21" fmla="*/ 1 h 2"/>
                <a:gd name="T22" fmla="*/ 2 w 6"/>
                <a:gd name="T23" fmla="*/ 1 h 2"/>
                <a:gd name="T24" fmla="*/ 2 w 6"/>
                <a:gd name="T25" fmla="*/ 1 h 2"/>
                <a:gd name="T26" fmla="*/ 1 w 6"/>
                <a:gd name="T27" fmla="*/ 1 h 2"/>
                <a:gd name="T28" fmla="*/ 1 w 6"/>
                <a:gd name="T29" fmla="*/ 1 h 2"/>
                <a:gd name="T30" fmla="*/ 1 w 6"/>
                <a:gd name="T31" fmla="*/ 1 h 2"/>
                <a:gd name="T32" fmla="*/ 0 w 6"/>
                <a:gd name="T33" fmla="*/ 1 h 2"/>
                <a:gd name="T34" fmla="*/ 0 w 6"/>
                <a:gd name="T35" fmla="*/ 1 h 2"/>
                <a:gd name="T36" fmla="*/ 0 w 6"/>
                <a:gd name="T37" fmla="*/ 1 h 2"/>
                <a:gd name="T38" fmla="*/ 0 w 6"/>
                <a:gd name="T39" fmla="*/ 1 h 2"/>
                <a:gd name="T40" fmla="*/ 1 w 6"/>
                <a:gd name="T41" fmla="*/ 0 h 2"/>
                <a:gd name="T42" fmla="*/ 1 w 6"/>
                <a:gd name="T43" fmla="*/ 0 h 2"/>
                <a:gd name="T44" fmla="*/ 1 w 6"/>
                <a:gd name="T45" fmla="*/ 0 h 2"/>
                <a:gd name="T46" fmla="*/ 2 w 6"/>
                <a:gd name="T47" fmla="*/ 0 h 2"/>
                <a:gd name="T48" fmla="*/ 2 w 6"/>
                <a:gd name="T49" fmla="*/ 0 h 2"/>
                <a:gd name="T50" fmla="*/ 3 w 6"/>
                <a:gd name="T51" fmla="*/ 0 h 2"/>
                <a:gd name="T52" fmla="*/ 3 w 6"/>
                <a:gd name="T53" fmla="*/ 0 h 2"/>
                <a:gd name="T54" fmla="*/ 3 w 6"/>
                <a:gd name="T55" fmla="*/ 0 h 2"/>
                <a:gd name="T56" fmla="*/ 4 w 6"/>
                <a:gd name="T57" fmla="*/ 0 h 2"/>
                <a:gd name="T58" fmla="*/ 4 w 6"/>
                <a:gd name="T59" fmla="*/ 1 h 2"/>
                <a:gd name="T60" fmla="*/ 4 w 6"/>
                <a:gd name="T61" fmla="*/ 1 h 2"/>
                <a:gd name="T62" fmla="*/ 5 w 6"/>
                <a:gd name="T63" fmla="*/ 1 h 2"/>
                <a:gd name="T64" fmla="*/ 5 w 6"/>
                <a:gd name="T65" fmla="*/ 1 h 2"/>
                <a:gd name="T66" fmla="*/ 5 w 6"/>
                <a:gd name="T67" fmla="*/ 1 h 2"/>
                <a:gd name="T68" fmla="*/ 6 w 6"/>
                <a:gd name="T69" fmla="*/ 2 h 2"/>
                <a:gd name="T70" fmla="*/ 6 w 6"/>
                <a:gd name="T71" fmla="*/ 2 h 2"/>
                <a:gd name="T72" fmla="*/ 5 w 6"/>
                <a:gd name="T7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lnTo>
                    <a:pt x="5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1"/>
                  </a:lnTo>
                  <a:lnTo>
                    <a:pt x="5" y="1"/>
                  </a:lnTo>
                  <a:lnTo>
                    <a:pt x="6" y="2"/>
                  </a:lnTo>
                  <a:lnTo>
                    <a:pt x="6" y="2"/>
                  </a:lnTo>
                  <a:lnTo>
                    <a:pt x="5" y="2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31" name="Freeform 219"/>
            <p:cNvSpPr>
              <a:spLocks/>
            </p:cNvSpPr>
            <p:nvPr/>
          </p:nvSpPr>
          <p:spPr bwMode="auto">
            <a:xfrm>
              <a:off x="4508" y="2557"/>
              <a:ext cx="18" cy="18"/>
            </a:xfrm>
            <a:custGeom>
              <a:avLst/>
              <a:gdLst>
                <a:gd name="T0" fmla="*/ 3 w 3"/>
                <a:gd name="T1" fmla="*/ 3 h 3"/>
                <a:gd name="T2" fmla="*/ 2 w 3"/>
                <a:gd name="T3" fmla="*/ 3 h 3"/>
                <a:gd name="T4" fmla="*/ 2 w 3"/>
                <a:gd name="T5" fmla="*/ 3 h 3"/>
                <a:gd name="T6" fmla="*/ 1 w 3"/>
                <a:gd name="T7" fmla="*/ 2 h 3"/>
                <a:gd name="T8" fmla="*/ 1 w 3"/>
                <a:gd name="T9" fmla="*/ 2 h 3"/>
                <a:gd name="T10" fmla="*/ 1 w 3"/>
                <a:gd name="T11" fmla="*/ 1 h 3"/>
                <a:gd name="T12" fmla="*/ 1 w 3"/>
                <a:gd name="T13" fmla="*/ 1 h 3"/>
                <a:gd name="T14" fmla="*/ 1 w 3"/>
                <a:gd name="T15" fmla="*/ 1 h 3"/>
                <a:gd name="T16" fmla="*/ 0 w 3"/>
                <a:gd name="T17" fmla="*/ 0 h 3"/>
                <a:gd name="T18" fmla="*/ 0 w 3"/>
                <a:gd name="T19" fmla="*/ 0 h 3"/>
                <a:gd name="T20" fmla="*/ 1 w 3"/>
                <a:gd name="T21" fmla="*/ 0 h 3"/>
                <a:gd name="T22" fmla="*/ 1 w 3"/>
                <a:gd name="T23" fmla="*/ 0 h 3"/>
                <a:gd name="T24" fmla="*/ 1 w 3"/>
                <a:gd name="T25" fmla="*/ 0 h 3"/>
                <a:gd name="T26" fmla="*/ 1 w 3"/>
                <a:gd name="T27" fmla="*/ 0 h 3"/>
                <a:gd name="T28" fmla="*/ 2 w 3"/>
                <a:gd name="T29" fmla="*/ 1 h 3"/>
                <a:gd name="T30" fmla="*/ 2 w 3"/>
                <a:gd name="T31" fmla="*/ 1 h 3"/>
                <a:gd name="T32" fmla="*/ 2 w 3"/>
                <a:gd name="T33" fmla="*/ 2 h 3"/>
                <a:gd name="T34" fmla="*/ 3 w 3"/>
                <a:gd name="T35" fmla="*/ 2 h 3"/>
                <a:gd name="T36" fmla="*/ 3 w 3"/>
                <a:gd name="T37" fmla="*/ 3 h 3"/>
                <a:gd name="T38" fmla="*/ 2 w 3"/>
                <a:gd name="T39" fmla="*/ 3 h 3"/>
                <a:gd name="T40" fmla="*/ 3 w 3"/>
                <a:gd name="T4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" h="3">
                  <a:moveTo>
                    <a:pt x="3" y="3"/>
                  </a:moveTo>
                  <a:lnTo>
                    <a:pt x="2" y="3"/>
                  </a:lnTo>
                  <a:lnTo>
                    <a:pt x="2" y="3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3"/>
                  </a:lnTo>
                  <a:lnTo>
                    <a:pt x="3" y="3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32" name="Freeform 220"/>
            <p:cNvSpPr>
              <a:spLocks/>
            </p:cNvSpPr>
            <p:nvPr/>
          </p:nvSpPr>
          <p:spPr bwMode="auto">
            <a:xfrm>
              <a:off x="4502" y="2569"/>
              <a:ext cx="24" cy="12"/>
            </a:xfrm>
            <a:custGeom>
              <a:avLst/>
              <a:gdLst>
                <a:gd name="T0" fmla="*/ 0 w 4"/>
                <a:gd name="T1" fmla="*/ 2 h 2"/>
                <a:gd name="T2" fmla="*/ 0 w 4"/>
                <a:gd name="T3" fmla="*/ 2 h 2"/>
                <a:gd name="T4" fmla="*/ 0 w 4"/>
                <a:gd name="T5" fmla="*/ 1 h 2"/>
                <a:gd name="T6" fmla="*/ 0 w 4"/>
                <a:gd name="T7" fmla="*/ 1 h 2"/>
                <a:gd name="T8" fmla="*/ 1 w 4"/>
                <a:gd name="T9" fmla="*/ 0 h 2"/>
                <a:gd name="T10" fmla="*/ 1 w 4"/>
                <a:gd name="T11" fmla="*/ 0 h 2"/>
                <a:gd name="T12" fmla="*/ 2 w 4"/>
                <a:gd name="T13" fmla="*/ 0 h 2"/>
                <a:gd name="T14" fmla="*/ 2 w 4"/>
                <a:gd name="T15" fmla="*/ 0 h 2"/>
                <a:gd name="T16" fmla="*/ 3 w 4"/>
                <a:gd name="T17" fmla="*/ 0 h 2"/>
                <a:gd name="T18" fmla="*/ 4 w 4"/>
                <a:gd name="T19" fmla="*/ 1 h 2"/>
                <a:gd name="T20" fmla="*/ 3 w 4"/>
                <a:gd name="T21" fmla="*/ 1 h 2"/>
                <a:gd name="T22" fmla="*/ 3 w 4"/>
                <a:gd name="T23" fmla="*/ 1 h 2"/>
                <a:gd name="T24" fmla="*/ 2 w 4"/>
                <a:gd name="T25" fmla="*/ 1 h 2"/>
                <a:gd name="T26" fmla="*/ 2 w 4"/>
                <a:gd name="T27" fmla="*/ 1 h 2"/>
                <a:gd name="T28" fmla="*/ 2 w 4"/>
                <a:gd name="T29" fmla="*/ 1 h 2"/>
                <a:gd name="T30" fmla="*/ 1 w 4"/>
                <a:gd name="T31" fmla="*/ 1 h 2"/>
                <a:gd name="T32" fmla="*/ 1 w 4"/>
                <a:gd name="T33" fmla="*/ 1 h 2"/>
                <a:gd name="T34" fmla="*/ 1 w 4"/>
                <a:gd name="T35" fmla="*/ 2 h 2"/>
                <a:gd name="T36" fmla="*/ 1 w 4"/>
                <a:gd name="T37" fmla="*/ 2 h 2"/>
                <a:gd name="T38" fmla="*/ 0 w 4"/>
                <a:gd name="T39" fmla="*/ 2 h 2"/>
                <a:gd name="T40" fmla="*/ 0 w 4"/>
                <a:gd name="T4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" h="2">
                  <a:moveTo>
                    <a:pt x="0" y="2"/>
                  </a:move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33" name="Freeform 221"/>
            <p:cNvSpPr>
              <a:spLocks/>
            </p:cNvSpPr>
            <p:nvPr/>
          </p:nvSpPr>
          <p:spPr bwMode="auto">
            <a:xfrm>
              <a:off x="4472" y="2575"/>
              <a:ext cx="30" cy="18"/>
            </a:xfrm>
            <a:custGeom>
              <a:avLst/>
              <a:gdLst>
                <a:gd name="T0" fmla="*/ 1 w 5"/>
                <a:gd name="T1" fmla="*/ 2 h 3"/>
                <a:gd name="T2" fmla="*/ 0 w 5"/>
                <a:gd name="T3" fmla="*/ 2 h 3"/>
                <a:gd name="T4" fmla="*/ 1 w 5"/>
                <a:gd name="T5" fmla="*/ 2 h 3"/>
                <a:gd name="T6" fmla="*/ 1 w 5"/>
                <a:gd name="T7" fmla="*/ 2 h 3"/>
                <a:gd name="T8" fmla="*/ 1 w 5"/>
                <a:gd name="T9" fmla="*/ 1 h 3"/>
                <a:gd name="T10" fmla="*/ 1 w 5"/>
                <a:gd name="T11" fmla="*/ 1 h 3"/>
                <a:gd name="T12" fmla="*/ 2 w 5"/>
                <a:gd name="T13" fmla="*/ 1 h 3"/>
                <a:gd name="T14" fmla="*/ 2 w 5"/>
                <a:gd name="T15" fmla="*/ 0 h 3"/>
                <a:gd name="T16" fmla="*/ 2 w 5"/>
                <a:gd name="T17" fmla="*/ 0 h 3"/>
                <a:gd name="T18" fmla="*/ 3 w 5"/>
                <a:gd name="T19" fmla="*/ 0 h 3"/>
                <a:gd name="T20" fmla="*/ 3 w 5"/>
                <a:gd name="T21" fmla="*/ 0 h 3"/>
                <a:gd name="T22" fmla="*/ 3 w 5"/>
                <a:gd name="T23" fmla="*/ 0 h 3"/>
                <a:gd name="T24" fmla="*/ 4 w 5"/>
                <a:gd name="T25" fmla="*/ 0 h 3"/>
                <a:gd name="T26" fmla="*/ 4 w 5"/>
                <a:gd name="T27" fmla="*/ 0 h 3"/>
                <a:gd name="T28" fmla="*/ 4 w 5"/>
                <a:gd name="T29" fmla="*/ 0 h 3"/>
                <a:gd name="T30" fmla="*/ 5 w 5"/>
                <a:gd name="T31" fmla="*/ 0 h 3"/>
                <a:gd name="T32" fmla="*/ 5 w 5"/>
                <a:gd name="T33" fmla="*/ 1 h 3"/>
                <a:gd name="T34" fmla="*/ 5 w 5"/>
                <a:gd name="T35" fmla="*/ 1 h 3"/>
                <a:gd name="T36" fmla="*/ 5 w 5"/>
                <a:gd name="T37" fmla="*/ 1 h 3"/>
                <a:gd name="T38" fmla="*/ 5 w 5"/>
                <a:gd name="T39" fmla="*/ 1 h 3"/>
                <a:gd name="T40" fmla="*/ 4 w 5"/>
                <a:gd name="T41" fmla="*/ 1 h 3"/>
                <a:gd name="T42" fmla="*/ 4 w 5"/>
                <a:gd name="T43" fmla="*/ 1 h 3"/>
                <a:gd name="T44" fmla="*/ 4 w 5"/>
                <a:gd name="T45" fmla="*/ 1 h 3"/>
                <a:gd name="T46" fmla="*/ 4 w 5"/>
                <a:gd name="T47" fmla="*/ 1 h 3"/>
                <a:gd name="T48" fmla="*/ 3 w 5"/>
                <a:gd name="T49" fmla="*/ 1 h 3"/>
                <a:gd name="T50" fmla="*/ 3 w 5"/>
                <a:gd name="T51" fmla="*/ 1 h 3"/>
                <a:gd name="T52" fmla="*/ 3 w 5"/>
                <a:gd name="T53" fmla="*/ 1 h 3"/>
                <a:gd name="T54" fmla="*/ 2 w 5"/>
                <a:gd name="T55" fmla="*/ 1 h 3"/>
                <a:gd name="T56" fmla="*/ 2 w 5"/>
                <a:gd name="T57" fmla="*/ 1 h 3"/>
                <a:gd name="T58" fmla="*/ 2 w 5"/>
                <a:gd name="T59" fmla="*/ 1 h 3"/>
                <a:gd name="T60" fmla="*/ 2 w 5"/>
                <a:gd name="T61" fmla="*/ 1 h 3"/>
                <a:gd name="T62" fmla="*/ 2 w 5"/>
                <a:gd name="T63" fmla="*/ 2 h 3"/>
                <a:gd name="T64" fmla="*/ 1 w 5"/>
                <a:gd name="T65" fmla="*/ 2 h 3"/>
                <a:gd name="T66" fmla="*/ 1 w 5"/>
                <a:gd name="T67" fmla="*/ 2 h 3"/>
                <a:gd name="T68" fmla="*/ 1 w 5"/>
                <a:gd name="T69" fmla="*/ 3 h 3"/>
                <a:gd name="T70" fmla="*/ 1 w 5"/>
                <a:gd name="T71" fmla="*/ 3 h 3"/>
                <a:gd name="T72" fmla="*/ 1 w 5"/>
                <a:gd name="T7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" h="3">
                  <a:moveTo>
                    <a:pt x="1" y="2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5" y="1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1"/>
                  </a:lnTo>
                  <a:lnTo>
                    <a:pt x="4" y="1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2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34" name="Freeform 222"/>
            <p:cNvSpPr>
              <a:spLocks/>
            </p:cNvSpPr>
            <p:nvPr/>
          </p:nvSpPr>
          <p:spPr bwMode="auto">
            <a:xfrm>
              <a:off x="4454" y="2581"/>
              <a:ext cx="24" cy="18"/>
            </a:xfrm>
            <a:custGeom>
              <a:avLst/>
              <a:gdLst>
                <a:gd name="T0" fmla="*/ 1 w 4"/>
                <a:gd name="T1" fmla="*/ 2 h 3"/>
                <a:gd name="T2" fmla="*/ 0 w 4"/>
                <a:gd name="T3" fmla="*/ 2 h 3"/>
                <a:gd name="T4" fmla="*/ 0 w 4"/>
                <a:gd name="T5" fmla="*/ 2 h 3"/>
                <a:gd name="T6" fmla="*/ 1 w 4"/>
                <a:gd name="T7" fmla="*/ 1 h 3"/>
                <a:gd name="T8" fmla="*/ 1 w 4"/>
                <a:gd name="T9" fmla="*/ 1 h 3"/>
                <a:gd name="T10" fmla="*/ 2 w 4"/>
                <a:gd name="T11" fmla="*/ 0 h 3"/>
                <a:gd name="T12" fmla="*/ 2 w 4"/>
                <a:gd name="T13" fmla="*/ 0 h 3"/>
                <a:gd name="T14" fmla="*/ 3 w 4"/>
                <a:gd name="T15" fmla="*/ 0 h 3"/>
                <a:gd name="T16" fmla="*/ 3 w 4"/>
                <a:gd name="T17" fmla="*/ 1 h 3"/>
                <a:gd name="T18" fmla="*/ 4 w 4"/>
                <a:gd name="T19" fmla="*/ 1 h 3"/>
                <a:gd name="T20" fmla="*/ 4 w 4"/>
                <a:gd name="T21" fmla="*/ 2 h 3"/>
                <a:gd name="T22" fmla="*/ 3 w 4"/>
                <a:gd name="T23" fmla="*/ 1 h 3"/>
                <a:gd name="T24" fmla="*/ 3 w 4"/>
                <a:gd name="T25" fmla="*/ 1 h 3"/>
                <a:gd name="T26" fmla="*/ 2 w 4"/>
                <a:gd name="T27" fmla="*/ 1 h 3"/>
                <a:gd name="T28" fmla="*/ 2 w 4"/>
                <a:gd name="T29" fmla="*/ 1 h 3"/>
                <a:gd name="T30" fmla="*/ 2 w 4"/>
                <a:gd name="T31" fmla="*/ 1 h 3"/>
                <a:gd name="T32" fmla="*/ 1 w 4"/>
                <a:gd name="T33" fmla="*/ 2 h 3"/>
                <a:gd name="T34" fmla="*/ 1 w 4"/>
                <a:gd name="T35" fmla="*/ 2 h 3"/>
                <a:gd name="T36" fmla="*/ 1 w 4"/>
                <a:gd name="T37" fmla="*/ 3 h 3"/>
                <a:gd name="T38" fmla="*/ 0 w 4"/>
                <a:gd name="T39" fmla="*/ 3 h 3"/>
                <a:gd name="T40" fmla="*/ 1 w 4"/>
                <a:gd name="T4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" h="3">
                  <a:moveTo>
                    <a:pt x="1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2"/>
                  </a:lnTo>
                  <a:lnTo>
                    <a:pt x="3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lnTo>
                    <a:pt x="1" y="2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35" name="Freeform 223"/>
            <p:cNvSpPr>
              <a:spLocks/>
            </p:cNvSpPr>
            <p:nvPr/>
          </p:nvSpPr>
          <p:spPr bwMode="auto">
            <a:xfrm>
              <a:off x="4460" y="2557"/>
              <a:ext cx="48" cy="18"/>
            </a:xfrm>
            <a:custGeom>
              <a:avLst/>
              <a:gdLst>
                <a:gd name="T0" fmla="*/ 0 w 8"/>
                <a:gd name="T1" fmla="*/ 3 h 3"/>
                <a:gd name="T2" fmla="*/ 0 w 8"/>
                <a:gd name="T3" fmla="*/ 3 h 3"/>
                <a:gd name="T4" fmla="*/ 1 w 8"/>
                <a:gd name="T5" fmla="*/ 3 h 3"/>
                <a:gd name="T6" fmla="*/ 1 w 8"/>
                <a:gd name="T7" fmla="*/ 3 h 3"/>
                <a:gd name="T8" fmla="*/ 1 w 8"/>
                <a:gd name="T9" fmla="*/ 3 h 3"/>
                <a:gd name="T10" fmla="*/ 2 w 8"/>
                <a:gd name="T11" fmla="*/ 2 h 3"/>
                <a:gd name="T12" fmla="*/ 3 w 8"/>
                <a:gd name="T13" fmla="*/ 2 h 3"/>
                <a:gd name="T14" fmla="*/ 3 w 8"/>
                <a:gd name="T15" fmla="*/ 2 h 3"/>
                <a:gd name="T16" fmla="*/ 4 w 8"/>
                <a:gd name="T17" fmla="*/ 2 h 3"/>
                <a:gd name="T18" fmla="*/ 4 w 8"/>
                <a:gd name="T19" fmla="*/ 2 h 3"/>
                <a:gd name="T20" fmla="*/ 5 w 8"/>
                <a:gd name="T21" fmla="*/ 1 h 3"/>
                <a:gd name="T22" fmla="*/ 5 w 8"/>
                <a:gd name="T23" fmla="*/ 1 h 3"/>
                <a:gd name="T24" fmla="*/ 6 w 8"/>
                <a:gd name="T25" fmla="*/ 1 h 3"/>
                <a:gd name="T26" fmla="*/ 6 w 8"/>
                <a:gd name="T27" fmla="*/ 1 h 3"/>
                <a:gd name="T28" fmla="*/ 7 w 8"/>
                <a:gd name="T29" fmla="*/ 0 h 3"/>
                <a:gd name="T30" fmla="*/ 7 w 8"/>
                <a:gd name="T31" fmla="*/ 0 h 3"/>
                <a:gd name="T32" fmla="*/ 7 w 8"/>
                <a:gd name="T33" fmla="*/ 0 h 3"/>
                <a:gd name="T34" fmla="*/ 8 w 8"/>
                <a:gd name="T35" fmla="*/ 0 h 3"/>
                <a:gd name="T36" fmla="*/ 8 w 8"/>
                <a:gd name="T37" fmla="*/ 1 h 3"/>
                <a:gd name="T38" fmla="*/ 7 w 8"/>
                <a:gd name="T39" fmla="*/ 1 h 3"/>
                <a:gd name="T40" fmla="*/ 7 w 8"/>
                <a:gd name="T41" fmla="*/ 1 h 3"/>
                <a:gd name="T42" fmla="*/ 6 w 8"/>
                <a:gd name="T43" fmla="*/ 2 h 3"/>
                <a:gd name="T44" fmla="*/ 6 w 8"/>
                <a:gd name="T45" fmla="*/ 2 h 3"/>
                <a:gd name="T46" fmla="*/ 5 w 8"/>
                <a:gd name="T47" fmla="*/ 2 h 3"/>
                <a:gd name="T48" fmla="*/ 5 w 8"/>
                <a:gd name="T49" fmla="*/ 2 h 3"/>
                <a:gd name="T50" fmla="*/ 4 w 8"/>
                <a:gd name="T51" fmla="*/ 3 h 3"/>
                <a:gd name="T52" fmla="*/ 3 w 8"/>
                <a:gd name="T53" fmla="*/ 3 h 3"/>
                <a:gd name="T54" fmla="*/ 3 w 8"/>
                <a:gd name="T55" fmla="*/ 3 h 3"/>
                <a:gd name="T56" fmla="*/ 2 w 8"/>
                <a:gd name="T57" fmla="*/ 3 h 3"/>
                <a:gd name="T58" fmla="*/ 2 w 8"/>
                <a:gd name="T59" fmla="*/ 3 h 3"/>
                <a:gd name="T60" fmla="*/ 1 w 8"/>
                <a:gd name="T61" fmla="*/ 3 h 3"/>
                <a:gd name="T62" fmla="*/ 1 w 8"/>
                <a:gd name="T63" fmla="*/ 3 h 3"/>
                <a:gd name="T64" fmla="*/ 0 w 8"/>
                <a:gd name="T65" fmla="*/ 3 h 3"/>
                <a:gd name="T66" fmla="*/ 0 w 8"/>
                <a:gd name="T67" fmla="*/ 3 h 3"/>
                <a:gd name="T68" fmla="*/ 0 w 8"/>
                <a:gd name="T6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" h="3">
                  <a:moveTo>
                    <a:pt x="0" y="3"/>
                  </a:moveTo>
                  <a:lnTo>
                    <a:pt x="0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5" y="1"/>
                  </a:lnTo>
                  <a:lnTo>
                    <a:pt x="5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7" y="1"/>
                  </a:lnTo>
                  <a:lnTo>
                    <a:pt x="7" y="1"/>
                  </a:lnTo>
                  <a:lnTo>
                    <a:pt x="6" y="2"/>
                  </a:lnTo>
                  <a:lnTo>
                    <a:pt x="6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36" name="Freeform 224"/>
            <p:cNvSpPr>
              <a:spLocks/>
            </p:cNvSpPr>
            <p:nvPr/>
          </p:nvSpPr>
          <p:spPr bwMode="auto">
            <a:xfrm>
              <a:off x="4502" y="2581"/>
              <a:ext cx="84" cy="204"/>
            </a:xfrm>
            <a:custGeom>
              <a:avLst/>
              <a:gdLst>
                <a:gd name="T0" fmla="*/ 14 w 14"/>
                <a:gd name="T1" fmla="*/ 34 h 34"/>
                <a:gd name="T2" fmla="*/ 13 w 14"/>
                <a:gd name="T3" fmla="*/ 34 h 34"/>
                <a:gd name="T4" fmla="*/ 0 w 14"/>
                <a:gd name="T5" fmla="*/ 0 h 34"/>
                <a:gd name="T6" fmla="*/ 1 w 14"/>
                <a:gd name="T7" fmla="*/ 0 h 34"/>
                <a:gd name="T8" fmla="*/ 14 w 14"/>
                <a:gd name="T9" fmla="*/ 34 h 34"/>
                <a:gd name="T10" fmla="*/ 14 w 14"/>
                <a:gd name="T11" fmla="*/ 34 h 34"/>
                <a:gd name="T12" fmla="*/ 14 w 14"/>
                <a:gd name="T13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4">
                  <a:moveTo>
                    <a:pt x="14" y="34"/>
                  </a:moveTo>
                  <a:lnTo>
                    <a:pt x="13" y="34"/>
                  </a:lnTo>
                  <a:lnTo>
                    <a:pt x="0" y="0"/>
                  </a:lnTo>
                  <a:lnTo>
                    <a:pt x="1" y="0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4" y="34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37" name="Freeform 225"/>
            <p:cNvSpPr>
              <a:spLocks/>
            </p:cNvSpPr>
            <p:nvPr/>
          </p:nvSpPr>
          <p:spPr bwMode="auto">
            <a:xfrm>
              <a:off x="4580" y="2785"/>
              <a:ext cx="6" cy="6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1 w 1"/>
                <a:gd name="T5" fmla="*/ 1 h 1"/>
                <a:gd name="T6" fmla="*/ 1 w 1"/>
                <a:gd name="T7" fmla="*/ 1 h 1"/>
                <a:gd name="T8" fmla="*/ 1 w 1"/>
                <a:gd name="T9" fmla="*/ 1 h 1"/>
                <a:gd name="T10" fmla="*/ 1 w 1"/>
                <a:gd name="T11" fmla="*/ 1 h 1"/>
                <a:gd name="T12" fmla="*/ 1 w 1"/>
                <a:gd name="T13" fmla="*/ 1 h 1"/>
                <a:gd name="T14" fmla="*/ 0 w 1"/>
                <a:gd name="T15" fmla="*/ 1 h 1"/>
                <a:gd name="T16" fmla="*/ 0 w 1"/>
                <a:gd name="T17" fmla="*/ 0 h 1"/>
                <a:gd name="T18" fmla="*/ 1 w 1"/>
                <a:gd name="T1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38" name="Freeform 226"/>
            <p:cNvSpPr>
              <a:spLocks/>
            </p:cNvSpPr>
            <p:nvPr/>
          </p:nvSpPr>
          <p:spPr bwMode="auto">
            <a:xfrm>
              <a:off x="4472" y="2587"/>
              <a:ext cx="6" cy="6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1 w 1"/>
                <a:gd name="T5" fmla="*/ 0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1 w 1"/>
                <a:gd name="T13" fmla="*/ 0 h 1"/>
                <a:gd name="T14" fmla="*/ 1 w 1"/>
                <a:gd name="T15" fmla="*/ 0 h 1"/>
                <a:gd name="T16" fmla="*/ 1 w 1"/>
                <a:gd name="T17" fmla="*/ 0 h 1"/>
                <a:gd name="T18" fmla="*/ 0 w 1"/>
                <a:gd name="T1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1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39" name="Freeform 227"/>
            <p:cNvSpPr>
              <a:spLocks/>
            </p:cNvSpPr>
            <p:nvPr/>
          </p:nvSpPr>
          <p:spPr bwMode="auto">
            <a:xfrm>
              <a:off x="4472" y="2587"/>
              <a:ext cx="84" cy="210"/>
            </a:xfrm>
            <a:custGeom>
              <a:avLst/>
              <a:gdLst>
                <a:gd name="T0" fmla="*/ 14 w 14"/>
                <a:gd name="T1" fmla="*/ 34 h 35"/>
                <a:gd name="T2" fmla="*/ 14 w 14"/>
                <a:gd name="T3" fmla="*/ 35 h 35"/>
                <a:gd name="T4" fmla="*/ 0 w 14"/>
                <a:gd name="T5" fmla="*/ 1 h 35"/>
                <a:gd name="T6" fmla="*/ 1 w 14"/>
                <a:gd name="T7" fmla="*/ 0 h 35"/>
                <a:gd name="T8" fmla="*/ 14 w 14"/>
                <a:gd name="T9" fmla="*/ 34 h 35"/>
                <a:gd name="T10" fmla="*/ 14 w 14"/>
                <a:gd name="T11" fmla="*/ 34 h 35"/>
                <a:gd name="T12" fmla="*/ 14 w 14"/>
                <a:gd name="T13" fmla="*/ 3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5">
                  <a:moveTo>
                    <a:pt x="14" y="34"/>
                  </a:moveTo>
                  <a:lnTo>
                    <a:pt x="14" y="35"/>
                  </a:lnTo>
                  <a:lnTo>
                    <a:pt x="0" y="1"/>
                  </a:lnTo>
                  <a:lnTo>
                    <a:pt x="1" y="0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4" y="34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40" name="Freeform 228"/>
            <p:cNvSpPr>
              <a:spLocks/>
            </p:cNvSpPr>
            <p:nvPr/>
          </p:nvSpPr>
          <p:spPr bwMode="auto">
            <a:xfrm>
              <a:off x="4556" y="2791"/>
              <a:ext cx="1" cy="6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1 h 1"/>
                <a:gd name="T4" fmla="*/ 1 h 1"/>
                <a:gd name="T5" fmla="*/ 1 h 1"/>
                <a:gd name="T6" fmla="*/ 1 h 1"/>
                <a:gd name="T7" fmla="*/ 1 h 1"/>
                <a:gd name="T8" fmla="*/ 1 h 1"/>
                <a:gd name="T9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41" name="Freeform 229"/>
            <p:cNvSpPr>
              <a:spLocks/>
            </p:cNvSpPr>
            <p:nvPr/>
          </p:nvSpPr>
          <p:spPr bwMode="auto">
            <a:xfrm>
              <a:off x="4544" y="2773"/>
              <a:ext cx="54" cy="72"/>
            </a:xfrm>
            <a:custGeom>
              <a:avLst/>
              <a:gdLst>
                <a:gd name="T0" fmla="*/ 9 w 9"/>
                <a:gd name="T1" fmla="*/ 2 h 12"/>
                <a:gd name="T2" fmla="*/ 9 w 9"/>
                <a:gd name="T3" fmla="*/ 3 h 12"/>
                <a:gd name="T4" fmla="*/ 8 w 9"/>
                <a:gd name="T5" fmla="*/ 5 h 12"/>
                <a:gd name="T6" fmla="*/ 8 w 9"/>
                <a:gd name="T7" fmla="*/ 7 h 12"/>
                <a:gd name="T8" fmla="*/ 8 w 9"/>
                <a:gd name="T9" fmla="*/ 8 h 12"/>
                <a:gd name="T10" fmla="*/ 8 w 9"/>
                <a:gd name="T11" fmla="*/ 9 h 12"/>
                <a:gd name="T12" fmla="*/ 8 w 9"/>
                <a:gd name="T13" fmla="*/ 10 h 12"/>
                <a:gd name="T14" fmla="*/ 8 w 9"/>
                <a:gd name="T15" fmla="*/ 11 h 12"/>
                <a:gd name="T16" fmla="*/ 8 w 9"/>
                <a:gd name="T17" fmla="*/ 11 h 12"/>
                <a:gd name="T18" fmla="*/ 7 w 9"/>
                <a:gd name="T19" fmla="*/ 11 h 12"/>
                <a:gd name="T20" fmla="*/ 6 w 9"/>
                <a:gd name="T21" fmla="*/ 10 h 12"/>
                <a:gd name="T22" fmla="*/ 6 w 9"/>
                <a:gd name="T23" fmla="*/ 9 h 12"/>
                <a:gd name="T24" fmla="*/ 5 w 9"/>
                <a:gd name="T25" fmla="*/ 9 h 12"/>
                <a:gd name="T26" fmla="*/ 4 w 9"/>
                <a:gd name="T27" fmla="*/ 8 h 12"/>
                <a:gd name="T28" fmla="*/ 4 w 9"/>
                <a:gd name="T29" fmla="*/ 7 h 12"/>
                <a:gd name="T30" fmla="*/ 3 w 9"/>
                <a:gd name="T31" fmla="*/ 7 h 12"/>
                <a:gd name="T32" fmla="*/ 2 w 9"/>
                <a:gd name="T33" fmla="*/ 6 h 12"/>
                <a:gd name="T34" fmla="*/ 2 w 9"/>
                <a:gd name="T35" fmla="*/ 5 h 12"/>
                <a:gd name="T36" fmla="*/ 1 w 9"/>
                <a:gd name="T37" fmla="*/ 5 h 12"/>
                <a:gd name="T38" fmla="*/ 0 w 9"/>
                <a:gd name="T39" fmla="*/ 5 h 12"/>
                <a:gd name="T40" fmla="*/ 0 w 9"/>
                <a:gd name="T41" fmla="*/ 4 h 12"/>
                <a:gd name="T42" fmla="*/ 0 w 9"/>
                <a:gd name="T43" fmla="*/ 4 h 12"/>
                <a:gd name="T44" fmla="*/ 1 w 9"/>
                <a:gd name="T45" fmla="*/ 3 h 12"/>
                <a:gd name="T46" fmla="*/ 1 w 9"/>
                <a:gd name="T47" fmla="*/ 3 h 12"/>
                <a:gd name="T48" fmla="*/ 2 w 9"/>
                <a:gd name="T49" fmla="*/ 3 h 12"/>
                <a:gd name="T50" fmla="*/ 2 w 9"/>
                <a:gd name="T51" fmla="*/ 2 h 12"/>
                <a:gd name="T52" fmla="*/ 2 w 9"/>
                <a:gd name="T53" fmla="*/ 2 h 12"/>
                <a:gd name="T54" fmla="*/ 3 w 9"/>
                <a:gd name="T55" fmla="*/ 1 h 12"/>
                <a:gd name="T56" fmla="*/ 3 w 9"/>
                <a:gd name="T57" fmla="*/ 1 h 12"/>
                <a:gd name="T58" fmla="*/ 4 w 9"/>
                <a:gd name="T59" fmla="*/ 1 h 12"/>
                <a:gd name="T60" fmla="*/ 5 w 9"/>
                <a:gd name="T61" fmla="*/ 1 h 12"/>
                <a:gd name="T62" fmla="*/ 6 w 9"/>
                <a:gd name="T63" fmla="*/ 2 h 12"/>
                <a:gd name="T64" fmla="*/ 7 w 9"/>
                <a:gd name="T65" fmla="*/ 1 h 12"/>
                <a:gd name="T66" fmla="*/ 7 w 9"/>
                <a:gd name="T67" fmla="*/ 1 h 12"/>
                <a:gd name="T68" fmla="*/ 8 w 9"/>
                <a:gd name="T69" fmla="*/ 0 h 12"/>
                <a:gd name="T70" fmla="*/ 9 w 9"/>
                <a:gd name="T71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" h="12">
                  <a:moveTo>
                    <a:pt x="9" y="1"/>
                  </a:moveTo>
                  <a:lnTo>
                    <a:pt x="9" y="2"/>
                  </a:lnTo>
                  <a:lnTo>
                    <a:pt x="9" y="3"/>
                  </a:lnTo>
                  <a:lnTo>
                    <a:pt x="9" y="3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6"/>
                  </a:lnTo>
                  <a:lnTo>
                    <a:pt x="8" y="7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12"/>
                  </a:lnTo>
                  <a:lnTo>
                    <a:pt x="8" y="11"/>
                  </a:lnTo>
                  <a:lnTo>
                    <a:pt x="7" y="11"/>
                  </a:lnTo>
                  <a:lnTo>
                    <a:pt x="7" y="11"/>
                  </a:lnTo>
                  <a:lnTo>
                    <a:pt x="7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9"/>
                  </a:lnTo>
                  <a:lnTo>
                    <a:pt x="5" y="9"/>
                  </a:lnTo>
                  <a:lnTo>
                    <a:pt x="5" y="9"/>
                  </a:lnTo>
                  <a:lnTo>
                    <a:pt x="5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1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2" y="4"/>
                  </a:lnTo>
                  <a:lnTo>
                    <a:pt x="2" y="3"/>
                  </a:lnTo>
                  <a:lnTo>
                    <a:pt x="2" y="3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1"/>
                  </a:lnTo>
                  <a:lnTo>
                    <a:pt x="6" y="2"/>
                  </a:lnTo>
                  <a:lnTo>
                    <a:pt x="6" y="2"/>
                  </a:lnTo>
                  <a:lnTo>
                    <a:pt x="7" y="2"/>
                  </a:lnTo>
                  <a:lnTo>
                    <a:pt x="7" y="1"/>
                  </a:lnTo>
                  <a:lnTo>
                    <a:pt x="7" y="1"/>
                  </a:lnTo>
                  <a:lnTo>
                    <a:pt x="7" y="1"/>
                  </a:lnTo>
                  <a:lnTo>
                    <a:pt x="8" y="1"/>
                  </a:lnTo>
                  <a:lnTo>
                    <a:pt x="8" y="0"/>
                  </a:lnTo>
                  <a:lnTo>
                    <a:pt x="8" y="0"/>
                  </a:lnTo>
                  <a:lnTo>
                    <a:pt x="9" y="1"/>
                  </a:lnTo>
                  <a:lnTo>
                    <a:pt x="9" y="1"/>
                  </a:lnTo>
                </a:path>
              </a:pathLst>
            </a:custGeom>
            <a:solidFill>
              <a:srgbClr val="EBC1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42" name="Freeform 230"/>
            <p:cNvSpPr>
              <a:spLocks/>
            </p:cNvSpPr>
            <p:nvPr/>
          </p:nvSpPr>
          <p:spPr bwMode="auto">
            <a:xfrm>
              <a:off x="4592" y="2779"/>
              <a:ext cx="6" cy="42"/>
            </a:xfrm>
            <a:custGeom>
              <a:avLst/>
              <a:gdLst>
                <a:gd name="T0" fmla="*/ 0 w 1"/>
                <a:gd name="T1" fmla="*/ 7 h 7"/>
                <a:gd name="T2" fmla="*/ 0 w 1"/>
                <a:gd name="T3" fmla="*/ 7 h 7"/>
                <a:gd name="T4" fmla="*/ 0 w 1"/>
                <a:gd name="T5" fmla="*/ 6 h 7"/>
                <a:gd name="T6" fmla="*/ 0 w 1"/>
                <a:gd name="T7" fmla="*/ 5 h 7"/>
                <a:gd name="T8" fmla="*/ 0 w 1"/>
                <a:gd name="T9" fmla="*/ 4 h 7"/>
                <a:gd name="T10" fmla="*/ 0 w 1"/>
                <a:gd name="T11" fmla="*/ 3 h 7"/>
                <a:gd name="T12" fmla="*/ 0 w 1"/>
                <a:gd name="T13" fmla="*/ 2 h 7"/>
                <a:gd name="T14" fmla="*/ 0 w 1"/>
                <a:gd name="T15" fmla="*/ 2 h 7"/>
                <a:gd name="T16" fmla="*/ 1 w 1"/>
                <a:gd name="T17" fmla="*/ 1 h 7"/>
                <a:gd name="T18" fmla="*/ 1 w 1"/>
                <a:gd name="T19" fmla="*/ 0 h 7"/>
                <a:gd name="T20" fmla="*/ 1 w 1"/>
                <a:gd name="T21" fmla="*/ 0 h 7"/>
                <a:gd name="T22" fmla="*/ 1 w 1"/>
                <a:gd name="T23" fmla="*/ 1 h 7"/>
                <a:gd name="T24" fmla="*/ 1 w 1"/>
                <a:gd name="T25" fmla="*/ 2 h 7"/>
                <a:gd name="T26" fmla="*/ 1 w 1"/>
                <a:gd name="T27" fmla="*/ 3 h 7"/>
                <a:gd name="T28" fmla="*/ 1 w 1"/>
                <a:gd name="T29" fmla="*/ 3 h 7"/>
                <a:gd name="T30" fmla="*/ 1 w 1"/>
                <a:gd name="T31" fmla="*/ 4 h 7"/>
                <a:gd name="T32" fmla="*/ 1 w 1"/>
                <a:gd name="T33" fmla="*/ 5 h 7"/>
                <a:gd name="T34" fmla="*/ 1 w 1"/>
                <a:gd name="T35" fmla="*/ 6 h 7"/>
                <a:gd name="T36" fmla="*/ 0 w 1"/>
                <a:gd name="T37" fmla="*/ 7 h 7"/>
                <a:gd name="T38" fmla="*/ 0 w 1"/>
                <a:gd name="T39" fmla="*/ 7 h 7"/>
                <a:gd name="T40" fmla="*/ 0 w 1"/>
                <a:gd name="T4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" h="7">
                  <a:moveTo>
                    <a:pt x="0" y="7"/>
                  </a:move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1" y="5"/>
                  </a:lnTo>
                  <a:lnTo>
                    <a:pt x="1" y="6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43" name="Freeform 231"/>
            <p:cNvSpPr>
              <a:spLocks/>
            </p:cNvSpPr>
            <p:nvPr/>
          </p:nvSpPr>
          <p:spPr bwMode="auto">
            <a:xfrm>
              <a:off x="4586" y="2821"/>
              <a:ext cx="6" cy="24"/>
            </a:xfrm>
            <a:custGeom>
              <a:avLst/>
              <a:gdLst>
                <a:gd name="T0" fmla="*/ 1 w 1"/>
                <a:gd name="T1" fmla="*/ 3 h 4"/>
                <a:gd name="T2" fmla="*/ 0 w 1"/>
                <a:gd name="T3" fmla="*/ 4 h 4"/>
                <a:gd name="T4" fmla="*/ 0 w 1"/>
                <a:gd name="T5" fmla="*/ 3 h 4"/>
                <a:gd name="T6" fmla="*/ 0 w 1"/>
                <a:gd name="T7" fmla="*/ 3 h 4"/>
                <a:gd name="T8" fmla="*/ 1 w 1"/>
                <a:gd name="T9" fmla="*/ 2 h 4"/>
                <a:gd name="T10" fmla="*/ 1 w 1"/>
                <a:gd name="T11" fmla="*/ 2 h 4"/>
                <a:gd name="T12" fmla="*/ 1 w 1"/>
                <a:gd name="T13" fmla="*/ 1 h 4"/>
                <a:gd name="T14" fmla="*/ 1 w 1"/>
                <a:gd name="T15" fmla="*/ 1 h 4"/>
                <a:gd name="T16" fmla="*/ 1 w 1"/>
                <a:gd name="T17" fmla="*/ 0 h 4"/>
                <a:gd name="T18" fmla="*/ 1 w 1"/>
                <a:gd name="T19" fmla="*/ 0 h 4"/>
                <a:gd name="T20" fmla="*/ 1 w 1"/>
                <a:gd name="T21" fmla="*/ 0 h 4"/>
                <a:gd name="T22" fmla="*/ 1 w 1"/>
                <a:gd name="T23" fmla="*/ 0 h 4"/>
                <a:gd name="T24" fmla="*/ 1 w 1"/>
                <a:gd name="T25" fmla="*/ 1 h 4"/>
                <a:gd name="T26" fmla="*/ 1 w 1"/>
                <a:gd name="T27" fmla="*/ 1 h 4"/>
                <a:gd name="T28" fmla="*/ 1 w 1"/>
                <a:gd name="T29" fmla="*/ 2 h 4"/>
                <a:gd name="T30" fmla="*/ 1 w 1"/>
                <a:gd name="T31" fmla="*/ 2 h 4"/>
                <a:gd name="T32" fmla="*/ 1 w 1"/>
                <a:gd name="T33" fmla="*/ 3 h 4"/>
                <a:gd name="T34" fmla="*/ 1 w 1"/>
                <a:gd name="T35" fmla="*/ 3 h 4"/>
                <a:gd name="T36" fmla="*/ 1 w 1"/>
                <a:gd name="T37" fmla="*/ 4 h 4"/>
                <a:gd name="T38" fmla="*/ 1 w 1"/>
                <a:gd name="T39" fmla="*/ 4 h 4"/>
                <a:gd name="T40" fmla="*/ 1 w 1"/>
                <a:gd name="T4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" h="4">
                  <a:moveTo>
                    <a:pt x="1" y="3"/>
                  </a:moveTo>
                  <a:lnTo>
                    <a:pt x="0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1" y="3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44" name="Freeform 232"/>
            <p:cNvSpPr>
              <a:spLocks/>
            </p:cNvSpPr>
            <p:nvPr/>
          </p:nvSpPr>
          <p:spPr bwMode="auto">
            <a:xfrm>
              <a:off x="4574" y="2827"/>
              <a:ext cx="18" cy="18"/>
            </a:xfrm>
            <a:custGeom>
              <a:avLst/>
              <a:gdLst>
                <a:gd name="T0" fmla="*/ 0 w 3"/>
                <a:gd name="T1" fmla="*/ 0 h 3"/>
                <a:gd name="T2" fmla="*/ 0 w 3"/>
                <a:gd name="T3" fmla="*/ 0 h 3"/>
                <a:gd name="T4" fmla="*/ 1 w 3"/>
                <a:gd name="T5" fmla="*/ 0 h 3"/>
                <a:gd name="T6" fmla="*/ 1 w 3"/>
                <a:gd name="T7" fmla="*/ 0 h 3"/>
                <a:gd name="T8" fmla="*/ 1 w 3"/>
                <a:gd name="T9" fmla="*/ 1 h 3"/>
                <a:gd name="T10" fmla="*/ 2 w 3"/>
                <a:gd name="T11" fmla="*/ 1 h 3"/>
                <a:gd name="T12" fmla="*/ 2 w 3"/>
                <a:gd name="T13" fmla="*/ 2 h 3"/>
                <a:gd name="T14" fmla="*/ 2 w 3"/>
                <a:gd name="T15" fmla="*/ 2 h 3"/>
                <a:gd name="T16" fmla="*/ 3 w 3"/>
                <a:gd name="T17" fmla="*/ 2 h 3"/>
                <a:gd name="T18" fmla="*/ 3 w 3"/>
                <a:gd name="T19" fmla="*/ 2 h 3"/>
                <a:gd name="T20" fmla="*/ 3 w 3"/>
                <a:gd name="T21" fmla="*/ 3 h 3"/>
                <a:gd name="T22" fmla="*/ 2 w 3"/>
                <a:gd name="T23" fmla="*/ 3 h 3"/>
                <a:gd name="T24" fmla="*/ 2 w 3"/>
                <a:gd name="T25" fmla="*/ 2 h 3"/>
                <a:gd name="T26" fmla="*/ 2 w 3"/>
                <a:gd name="T27" fmla="*/ 2 h 3"/>
                <a:gd name="T28" fmla="*/ 1 w 3"/>
                <a:gd name="T29" fmla="*/ 2 h 3"/>
                <a:gd name="T30" fmla="*/ 1 w 3"/>
                <a:gd name="T31" fmla="*/ 1 h 3"/>
                <a:gd name="T32" fmla="*/ 1 w 3"/>
                <a:gd name="T33" fmla="*/ 1 h 3"/>
                <a:gd name="T34" fmla="*/ 0 w 3"/>
                <a:gd name="T35" fmla="*/ 0 h 3"/>
                <a:gd name="T36" fmla="*/ 0 w 3"/>
                <a:gd name="T37" fmla="*/ 0 h 3"/>
                <a:gd name="T38" fmla="*/ 0 w 3"/>
                <a:gd name="T39" fmla="*/ 0 h 3"/>
                <a:gd name="T40" fmla="*/ 0 w 3"/>
                <a:gd name="T4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45" name="Freeform 233"/>
            <p:cNvSpPr>
              <a:spLocks/>
            </p:cNvSpPr>
            <p:nvPr/>
          </p:nvSpPr>
          <p:spPr bwMode="auto">
            <a:xfrm>
              <a:off x="4538" y="2797"/>
              <a:ext cx="36" cy="30"/>
            </a:xfrm>
            <a:custGeom>
              <a:avLst/>
              <a:gdLst>
                <a:gd name="T0" fmla="*/ 1 w 6"/>
                <a:gd name="T1" fmla="*/ 1 h 5"/>
                <a:gd name="T2" fmla="*/ 1 w 6"/>
                <a:gd name="T3" fmla="*/ 0 h 5"/>
                <a:gd name="T4" fmla="*/ 1 w 6"/>
                <a:gd name="T5" fmla="*/ 0 h 5"/>
                <a:gd name="T6" fmla="*/ 2 w 6"/>
                <a:gd name="T7" fmla="*/ 0 h 5"/>
                <a:gd name="T8" fmla="*/ 2 w 6"/>
                <a:gd name="T9" fmla="*/ 1 h 5"/>
                <a:gd name="T10" fmla="*/ 2 w 6"/>
                <a:gd name="T11" fmla="*/ 1 h 5"/>
                <a:gd name="T12" fmla="*/ 3 w 6"/>
                <a:gd name="T13" fmla="*/ 1 h 5"/>
                <a:gd name="T14" fmla="*/ 3 w 6"/>
                <a:gd name="T15" fmla="*/ 1 h 5"/>
                <a:gd name="T16" fmla="*/ 4 w 6"/>
                <a:gd name="T17" fmla="*/ 2 h 5"/>
                <a:gd name="T18" fmla="*/ 4 w 6"/>
                <a:gd name="T19" fmla="*/ 2 h 5"/>
                <a:gd name="T20" fmla="*/ 4 w 6"/>
                <a:gd name="T21" fmla="*/ 2 h 5"/>
                <a:gd name="T22" fmla="*/ 5 w 6"/>
                <a:gd name="T23" fmla="*/ 3 h 5"/>
                <a:gd name="T24" fmla="*/ 5 w 6"/>
                <a:gd name="T25" fmla="*/ 3 h 5"/>
                <a:gd name="T26" fmla="*/ 5 w 6"/>
                <a:gd name="T27" fmla="*/ 3 h 5"/>
                <a:gd name="T28" fmla="*/ 6 w 6"/>
                <a:gd name="T29" fmla="*/ 4 h 5"/>
                <a:gd name="T30" fmla="*/ 6 w 6"/>
                <a:gd name="T31" fmla="*/ 4 h 5"/>
                <a:gd name="T32" fmla="*/ 6 w 6"/>
                <a:gd name="T33" fmla="*/ 4 h 5"/>
                <a:gd name="T34" fmla="*/ 6 w 6"/>
                <a:gd name="T35" fmla="*/ 5 h 5"/>
                <a:gd name="T36" fmla="*/ 6 w 6"/>
                <a:gd name="T37" fmla="*/ 5 h 5"/>
                <a:gd name="T38" fmla="*/ 6 w 6"/>
                <a:gd name="T39" fmla="*/ 5 h 5"/>
                <a:gd name="T40" fmla="*/ 5 w 6"/>
                <a:gd name="T41" fmla="*/ 5 h 5"/>
                <a:gd name="T42" fmla="*/ 5 w 6"/>
                <a:gd name="T43" fmla="*/ 4 h 5"/>
                <a:gd name="T44" fmla="*/ 5 w 6"/>
                <a:gd name="T45" fmla="*/ 4 h 5"/>
                <a:gd name="T46" fmla="*/ 4 w 6"/>
                <a:gd name="T47" fmla="*/ 4 h 5"/>
                <a:gd name="T48" fmla="*/ 4 w 6"/>
                <a:gd name="T49" fmla="*/ 3 h 5"/>
                <a:gd name="T50" fmla="*/ 4 w 6"/>
                <a:gd name="T51" fmla="*/ 3 h 5"/>
                <a:gd name="T52" fmla="*/ 4 w 6"/>
                <a:gd name="T53" fmla="*/ 3 h 5"/>
                <a:gd name="T54" fmla="*/ 3 w 6"/>
                <a:gd name="T55" fmla="*/ 3 h 5"/>
                <a:gd name="T56" fmla="*/ 3 w 6"/>
                <a:gd name="T57" fmla="*/ 2 h 5"/>
                <a:gd name="T58" fmla="*/ 2 w 6"/>
                <a:gd name="T59" fmla="*/ 2 h 5"/>
                <a:gd name="T60" fmla="*/ 2 w 6"/>
                <a:gd name="T61" fmla="*/ 2 h 5"/>
                <a:gd name="T62" fmla="*/ 2 w 6"/>
                <a:gd name="T63" fmla="*/ 1 h 5"/>
                <a:gd name="T64" fmla="*/ 1 w 6"/>
                <a:gd name="T65" fmla="*/ 1 h 5"/>
                <a:gd name="T66" fmla="*/ 1 w 6"/>
                <a:gd name="T67" fmla="*/ 1 h 5"/>
                <a:gd name="T68" fmla="*/ 1 w 6"/>
                <a:gd name="T69" fmla="*/ 1 h 5"/>
                <a:gd name="T70" fmla="*/ 0 w 6"/>
                <a:gd name="T71" fmla="*/ 0 h 5"/>
                <a:gd name="T72" fmla="*/ 1 w 6"/>
                <a:gd name="T7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" h="5">
                  <a:moveTo>
                    <a:pt x="1" y="1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3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5"/>
                  </a:lnTo>
                  <a:lnTo>
                    <a:pt x="6" y="5"/>
                  </a:lnTo>
                  <a:lnTo>
                    <a:pt x="6" y="5"/>
                  </a:lnTo>
                  <a:lnTo>
                    <a:pt x="5" y="5"/>
                  </a:lnTo>
                  <a:lnTo>
                    <a:pt x="5" y="4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0"/>
                  </a:lnTo>
                  <a:lnTo>
                    <a:pt x="1" y="1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46" name="Freeform 234"/>
            <p:cNvSpPr>
              <a:spLocks/>
            </p:cNvSpPr>
            <p:nvPr/>
          </p:nvSpPr>
          <p:spPr bwMode="auto">
            <a:xfrm>
              <a:off x="4538" y="2791"/>
              <a:ext cx="18" cy="12"/>
            </a:xfrm>
            <a:custGeom>
              <a:avLst/>
              <a:gdLst>
                <a:gd name="T0" fmla="*/ 3 w 3"/>
                <a:gd name="T1" fmla="*/ 1 h 2"/>
                <a:gd name="T2" fmla="*/ 3 w 3"/>
                <a:gd name="T3" fmla="*/ 1 h 2"/>
                <a:gd name="T4" fmla="*/ 2 w 3"/>
                <a:gd name="T5" fmla="*/ 1 h 2"/>
                <a:gd name="T6" fmla="*/ 2 w 3"/>
                <a:gd name="T7" fmla="*/ 1 h 2"/>
                <a:gd name="T8" fmla="*/ 2 w 3"/>
                <a:gd name="T9" fmla="*/ 1 h 2"/>
                <a:gd name="T10" fmla="*/ 2 w 3"/>
                <a:gd name="T11" fmla="*/ 1 h 2"/>
                <a:gd name="T12" fmla="*/ 2 w 3"/>
                <a:gd name="T13" fmla="*/ 1 h 2"/>
                <a:gd name="T14" fmla="*/ 1 w 3"/>
                <a:gd name="T15" fmla="*/ 1 h 2"/>
                <a:gd name="T16" fmla="*/ 1 w 3"/>
                <a:gd name="T17" fmla="*/ 1 h 2"/>
                <a:gd name="T18" fmla="*/ 1 w 3"/>
                <a:gd name="T19" fmla="*/ 2 h 2"/>
                <a:gd name="T20" fmla="*/ 0 w 3"/>
                <a:gd name="T21" fmla="*/ 1 h 2"/>
                <a:gd name="T22" fmla="*/ 1 w 3"/>
                <a:gd name="T23" fmla="*/ 1 h 2"/>
                <a:gd name="T24" fmla="*/ 1 w 3"/>
                <a:gd name="T25" fmla="*/ 0 h 2"/>
                <a:gd name="T26" fmla="*/ 1 w 3"/>
                <a:gd name="T27" fmla="*/ 0 h 2"/>
                <a:gd name="T28" fmla="*/ 1 w 3"/>
                <a:gd name="T29" fmla="*/ 0 h 2"/>
                <a:gd name="T30" fmla="*/ 2 w 3"/>
                <a:gd name="T31" fmla="*/ 0 h 2"/>
                <a:gd name="T32" fmla="*/ 2 w 3"/>
                <a:gd name="T33" fmla="*/ 0 h 2"/>
                <a:gd name="T34" fmla="*/ 3 w 3"/>
                <a:gd name="T35" fmla="*/ 0 h 2"/>
                <a:gd name="T36" fmla="*/ 3 w 3"/>
                <a:gd name="T37" fmla="*/ 0 h 2"/>
                <a:gd name="T38" fmla="*/ 2 w 3"/>
                <a:gd name="T39" fmla="*/ 1 h 2"/>
                <a:gd name="T40" fmla="*/ 3 w 3"/>
                <a:gd name="T4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" h="2">
                  <a:moveTo>
                    <a:pt x="3" y="1"/>
                  </a:moveTo>
                  <a:lnTo>
                    <a:pt x="3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3" y="1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47" name="Freeform 235"/>
            <p:cNvSpPr>
              <a:spLocks/>
            </p:cNvSpPr>
            <p:nvPr/>
          </p:nvSpPr>
          <p:spPr bwMode="auto">
            <a:xfrm>
              <a:off x="4550" y="2779"/>
              <a:ext cx="36" cy="18"/>
            </a:xfrm>
            <a:custGeom>
              <a:avLst/>
              <a:gdLst>
                <a:gd name="T0" fmla="*/ 6 w 6"/>
                <a:gd name="T1" fmla="*/ 1 h 3"/>
                <a:gd name="T2" fmla="*/ 5 w 6"/>
                <a:gd name="T3" fmla="*/ 1 h 3"/>
                <a:gd name="T4" fmla="*/ 5 w 6"/>
                <a:gd name="T5" fmla="*/ 1 h 3"/>
                <a:gd name="T6" fmla="*/ 4 w 6"/>
                <a:gd name="T7" fmla="*/ 1 h 3"/>
                <a:gd name="T8" fmla="*/ 4 w 6"/>
                <a:gd name="T9" fmla="*/ 1 h 3"/>
                <a:gd name="T10" fmla="*/ 4 w 6"/>
                <a:gd name="T11" fmla="*/ 1 h 3"/>
                <a:gd name="T12" fmla="*/ 3 w 6"/>
                <a:gd name="T13" fmla="*/ 1 h 3"/>
                <a:gd name="T14" fmla="*/ 3 w 6"/>
                <a:gd name="T15" fmla="*/ 1 h 3"/>
                <a:gd name="T16" fmla="*/ 3 w 6"/>
                <a:gd name="T17" fmla="*/ 0 h 3"/>
                <a:gd name="T18" fmla="*/ 2 w 6"/>
                <a:gd name="T19" fmla="*/ 1 h 3"/>
                <a:gd name="T20" fmla="*/ 2 w 6"/>
                <a:gd name="T21" fmla="*/ 1 h 3"/>
                <a:gd name="T22" fmla="*/ 2 w 6"/>
                <a:gd name="T23" fmla="*/ 1 h 3"/>
                <a:gd name="T24" fmla="*/ 1 w 6"/>
                <a:gd name="T25" fmla="*/ 1 h 3"/>
                <a:gd name="T26" fmla="*/ 1 w 6"/>
                <a:gd name="T27" fmla="*/ 1 h 3"/>
                <a:gd name="T28" fmla="*/ 1 w 6"/>
                <a:gd name="T29" fmla="*/ 1 h 3"/>
                <a:gd name="T30" fmla="*/ 1 w 6"/>
                <a:gd name="T31" fmla="*/ 2 h 3"/>
                <a:gd name="T32" fmla="*/ 1 w 6"/>
                <a:gd name="T33" fmla="*/ 2 h 3"/>
                <a:gd name="T34" fmla="*/ 1 w 6"/>
                <a:gd name="T35" fmla="*/ 3 h 3"/>
                <a:gd name="T36" fmla="*/ 0 w 6"/>
                <a:gd name="T37" fmla="*/ 3 h 3"/>
                <a:gd name="T38" fmla="*/ 0 w 6"/>
                <a:gd name="T39" fmla="*/ 2 h 3"/>
                <a:gd name="T40" fmla="*/ 0 w 6"/>
                <a:gd name="T41" fmla="*/ 2 h 3"/>
                <a:gd name="T42" fmla="*/ 0 w 6"/>
                <a:gd name="T43" fmla="*/ 1 h 3"/>
                <a:gd name="T44" fmla="*/ 1 w 6"/>
                <a:gd name="T45" fmla="*/ 1 h 3"/>
                <a:gd name="T46" fmla="*/ 1 w 6"/>
                <a:gd name="T47" fmla="*/ 0 h 3"/>
                <a:gd name="T48" fmla="*/ 1 w 6"/>
                <a:gd name="T49" fmla="*/ 0 h 3"/>
                <a:gd name="T50" fmla="*/ 2 w 6"/>
                <a:gd name="T51" fmla="*/ 0 h 3"/>
                <a:gd name="T52" fmla="*/ 2 w 6"/>
                <a:gd name="T53" fmla="*/ 0 h 3"/>
                <a:gd name="T54" fmla="*/ 2 w 6"/>
                <a:gd name="T55" fmla="*/ 0 h 3"/>
                <a:gd name="T56" fmla="*/ 3 w 6"/>
                <a:gd name="T57" fmla="*/ 0 h 3"/>
                <a:gd name="T58" fmla="*/ 3 w 6"/>
                <a:gd name="T59" fmla="*/ 0 h 3"/>
                <a:gd name="T60" fmla="*/ 4 w 6"/>
                <a:gd name="T61" fmla="*/ 0 h 3"/>
                <a:gd name="T62" fmla="*/ 4 w 6"/>
                <a:gd name="T63" fmla="*/ 0 h 3"/>
                <a:gd name="T64" fmla="*/ 5 w 6"/>
                <a:gd name="T65" fmla="*/ 0 h 3"/>
                <a:gd name="T66" fmla="*/ 5 w 6"/>
                <a:gd name="T67" fmla="*/ 1 h 3"/>
                <a:gd name="T68" fmla="*/ 6 w 6"/>
                <a:gd name="T69" fmla="*/ 1 h 3"/>
                <a:gd name="T70" fmla="*/ 5 w 6"/>
                <a:gd name="T71" fmla="*/ 1 h 3"/>
                <a:gd name="T72" fmla="*/ 6 w 6"/>
                <a:gd name="T73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" h="3">
                  <a:moveTo>
                    <a:pt x="6" y="1"/>
                  </a:moveTo>
                  <a:lnTo>
                    <a:pt x="5" y="1"/>
                  </a:lnTo>
                  <a:lnTo>
                    <a:pt x="5" y="1"/>
                  </a:lnTo>
                  <a:lnTo>
                    <a:pt x="4" y="1"/>
                  </a:lnTo>
                  <a:lnTo>
                    <a:pt x="4" y="1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1"/>
                  </a:lnTo>
                  <a:lnTo>
                    <a:pt x="6" y="1"/>
                  </a:lnTo>
                  <a:lnTo>
                    <a:pt x="5" y="1"/>
                  </a:lnTo>
                  <a:lnTo>
                    <a:pt x="6" y="1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48" name="Freeform 236"/>
            <p:cNvSpPr>
              <a:spLocks/>
            </p:cNvSpPr>
            <p:nvPr/>
          </p:nvSpPr>
          <p:spPr bwMode="auto">
            <a:xfrm>
              <a:off x="4580" y="2773"/>
              <a:ext cx="18" cy="12"/>
            </a:xfrm>
            <a:custGeom>
              <a:avLst/>
              <a:gdLst>
                <a:gd name="T0" fmla="*/ 3 w 3"/>
                <a:gd name="T1" fmla="*/ 1 h 2"/>
                <a:gd name="T2" fmla="*/ 3 w 3"/>
                <a:gd name="T3" fmla="*/ 1 h 2"/>
                <a:gd name="T4" fmla="*/ 2 w 3"/>
                <a:gd name="T5" fmla="*/ 1 h 2"/>
                <a:gd name="T6" fmla="*/ 2 w 3"/>
                <a:gd name="T7" fmla="*/ 1 h 2"/>
                <a:gd name="T8" fmla="*/ 2 w 3"/>
                <a:gd name="T9" fmla="*/ 1 h 2"/>
                <a:gd name="T10" fmla="*/ 2 w 3"/>
                <a:gd name="T11" fmla="*/ 1 h 2"/>
                <a:gd name="T12" fmla="*/ 1 w 3"/>
                <a:gd name="T13" fmla="*/ 1 h 2"/>
                <a:gd name="T14" fmla="*/ 1 w 3"/>
                <a:gd name="T15" fmla="*/ 1 h 2"/>
                <a:gd name="T16" fmla="*/ 1 w 3"/>
                <a:gd name="T17" fmla="*/ 2 h 2"/>
                <a:gd name="T18" fmla="*/ 1 w 3"/>
                <a:gd name="T19" fmla="*/ 2 h 2"/>
                <a:gd name="T20" fmla="*/ 0 w 3"/>
                <a:gd name="T21" fmla="*/ 2 h 2"/>
                <a:gd name="T22" fmla="*/ 0 w 3"/>
                <a:gd name="T23" fmla="*/ 1 h 2"/>
                <a:gd name="T24" fmla="*/ 1 w 3"/>
                <a:gd name="T25" fmla="*/ 1 h 2"/>
                <a:gd name="T26" fmla="*/ 1 w 3"/>
                <a:gd name="T27" fmla="*/ 0 h 2"/>
                <a:gd name="T28" fmla="*/ 1 w 3"/>
                <a:gd name="T29" fmla="*/ 0 h 2"/>
                <a:gd name="T30" fmla="*/ 2 w 3"/>
                <a:gd name="T31" fmla="*/ 0 h 2"/>
                <a:gd name="T32" fmla="*/ 2 w 3"/>
                <a:gd name="T33" fmla="*/ 0 h 2"/>
                <a:gd name="T34" fmla="*/ 3 w 3"/>
                <a:gd name="T35" fmla="*/ 0 h 2"/>
                <a:gd name="T36" fmla="*/ 3 w 3"/>
                <a:gd name="T37" fmla="*/ 1 h 2"/>
                <a:gd name="T38" fmla="*/ 3 w 3"/>
                <a:gd name="T39" fmla="*/ 1 h 2"/>
                <a:gd name="T40" fmla="*/ 3 w 3"/>
                <a:gd name="T4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" h="2">
                  <a:moveTo>
                    <a:pt x="3" y="1"/>
                  </a:moveTo>
                  <a:lnTo>
                    <a:pt x="3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49" name="Freeform 237"/>
            <p:cNvSpPr>
              <a:spLocks/>
            </p:cNvSpPr>
            <p:nvPr/>
          </p:nvSpPr>
          <p:spPr bwMode="auto">
            <a:xfrm>
              <a:off x="4574" y="2821"/>
              <a:ext cx="18" cy="24"/>
            </a:xfrm>
            <a:custGeom>
              <a:avLst/>
              <a:gdLst>
                <a:gd name="T0" fmla="*/ 3 w 3"/>
                <a:gd name="T1" fmla="*/ 0 h 4"/>
                <a:gd name="T2" fmla="*/ 3 w 3"/>
                <a:gd name="T3" fmla="*/ 0 h 4"/>
                <a:gd name="T4" fmla="*/ 3 w 3"/>
                <a:gd name="T5" fmla="*/ 1 h 4"/>
                <a:gd name="T6" fmla="*/ 3 w 3"/>
                <a:gd name="T7" fmla="*/ 1 h 4"/>
                <a:gd name="T8" fmla="*/ 3 w 3"/>
                <a:gd name="T9" fmla="*/ 2 h 4"/>
                <a:gd name="T10" fmla="*/ 3 w 3"/>
                <a:gd name="T11" fmla="*/ 2 h 4"/>
                <a:gd name="T12" fmla="*/ 3 w 3"/>
                <a:gd name="T13" fmla="*/ 3 h 4"/>
                <a:gd name="T14" fmla="*/ 3 w 3"/>
                <a:gd name="T15" fmla="*/ 3 h 4"/>
                <a:gd name="T16" fmla="*/ 3 w 3"/>
                <a:gd name="T17" fmla="*/ 4 h 4"/>
                <a:gd name="T18" fmla="*/ 3 w 3"/>
                <a:gd name="T19" fmla="*/ 3 h 4"/>
                <a:gd name="T20" fmla="*/ 2 w 3"/>
                <a:gd name="T21" fmla="*/ 3 h 4"/>
                <a:gd name="T22" fmla="*/ 2 w 3"/>
                <a:gd name="T23" fmla="*/ 3 h 4"/>
                <a:gd name="T24" fmla="*/ 2 w 3"/>
                <a:gd name="T25" fmla="*/ 2 h 4"/>
                <a:gd name="T26" fmla="*/ 1 w 3"/>
                <a:gd name="T27" fmla="*/ 2 h 4"/>
                <a:gd name="T28" fmla="*/ 1 w 3"/>
                <a:gd name="T29" fmla="*/ 2 h 4"/>
                <a:gd name="T30" fmla="*/ 1 w 3"/>
                <a:gd name="T31" fmla="*/ 1 h 4"/>
                <a:gd name="T32" fmla="*/ 0 w 3"/>
                <a:gd name="T33" fmla="*/ 1 h 4"/>
                <a:gd name="T34" fmla="*/ 1 w 3"/>
                <a:gd name="T35" fmla="*/ 1 h 4"/>
                <a:gd name="T36" fmla="*/ 1 w 3"/>
                <a:gd name="T37" fmla="*/ 1 h 4"/>
                <a:gd name="T38" fmla="*/ 1 w 3"/>
                <a:gd name="T39" fmla="*/ 1 h 4"/>
                <a:gd name="T40" fmla="*/ 2 w 3"/>
                <a:gd name="T41" fmla="*/ 1 h 4"/>
                <a:gd name="T42" fmla="*/ 2 w 3"/>
                <a:gd name="T43" fmla="*/ 1 h 4"/>
                <a:gd name="T44" fmla="*/ 2 w 3"/>
                <a:gd name="T45" fmla="*/ 0 h 4"/>
                <a:gd name="T46" fmla="*/ 3 w 3"/>
                <a:gd name="T47" fmla="*/ 0 h 4"/>
                <a:gd name="T48" fmla="*/ 3 w 3"/>
                <a:gd name="T4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lnTo>
                    <a:pt x="3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2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50" name="Freeform 238"/>
            <p:cNvSpPr>
              <a:spLocks/>
            </p:cNvSpPr>
            <p:nvPr/>
          </p:nvSpPr>
          <p:spPr bwMode="auto">
            <a:xfrm>
              <a:off x="4586" y="2821"/>
              <a:ext cx="6" cy="24"/>
            </a:xfrm>
            <a:custGeom>
              <a:avLst/>
              <a:gdLst>
                <a:gd name="T0" fmla="*/ 1 w 1"/>
                <a:gd name="T1" fmla="*/ 3 h 4"/>
                <a:gd name="T2" fmla="*/ 0 w 1"/>
                <a:gd name="T3" fmla="*/ 4 h 4"/>
                <a:gd name="T4" fmla="*/ 0 w 1"/>
                <a:gd name="T5" fmla="*/ 3 h 4"/>
                <a:gd name="T6" fmla="*/ 0 w 1"/>
                <a:gd name="T7" fmla="*/ 3 h 4"/>
                <a:gd name="T8" fmla="*/ 1 w 1"/>
                <a:gd name="T9" fmla="*/ 2 h 4"/>
                <a:gd name="T10" fmla="*/ 1 w 1"/>
                <a:gd name="T11" fmla="*/ 2 h 4"/>
                <a:gd name="T12" fmla="*/ 1 w 1"/>
                <a:gd name="T13" fmla="*/ 1 h 4"/>
                <a:gd name="T14" fmla="*/ 1 w 1"/>
                <a:gd name="T15" fmla="*/ 1 h 4"/>
                <a:gd name="T16" fmla="*/ 1 w 1"/>
                <a:gd name="T17" fmla="*/ 0 h 4"/>
                <a:gd name="T18" fmla="*/ 1 w 1"/>
                <a:gd name="T19" fmla="*/ 0 h 4"/>
                <a:gd name="T20" fmla="*/ 1 w 1"/>
                <a:gd name="T21" fmla="*/ 0 h 4"/>
                <a:gd name="T22" fmla="*/ 1 w 1"/>
                <a:gd name="T23" fmla="*/ 0 h 4"/>
                <a:gd name="T24" fmla="*/ 1 w 1"/>
                <a:gd name="T25" fmla="*/ 1 h 4"/>
                <a:gd name="T26" fmla="*/ 1 w 1"/>
                <a:gd name="T27" fmla="*/ 1 h 4"/>
                <a:gd name="T28" fmla="*/ 1 w 1"/>
                <a:gd name="T29" fmla="*/ 2 h 4"/>
                <a:gd name="T30" fmla="*/ 1 w 1"/>
                <a:gd name="T31" fmla="*/ 2 h 4"/>
                <a:gd name="T32" fmla="*/ 1 w 1"/>
                <a:gd name="T33" fmla="*/ 3 h 4"/>
                <a:gd name="T34" fmla="*/ 1 w 1"/>
                <a:gd name="T35" fmla="*/ 3 h 4"/>
                <a:gd name="T36" fmla="*/ 1 w 1"/>
                <a:gd name="T37" fmla="*/ 4 h 4"/>
                <a:gd name="T38" fmla="*/ 1 w 1"/>
                <a:gd name="T39" fmla="*/ 4 h 4"/>
                <a:gd name="T40" fmla="*/ 1 w 1"/>
                <a:gd name="T4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" h="4">
                  <a:moveTo>
                    <a:pt x="1" y="3"/>
                  </a:moveTo>
                  <a:lnTo>
                    <a:pt x="0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4"/>
                  </a:lnTo>
                  <a:lnTo>
                    <a:pt x="1" y="4"/>
                  </a:lnTo>
                  <a:lnTo>
                    <a:pt x="1" y="3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51" name="Freeform 239"/>
            <p:cNvSpPr>
              <a:spLocks/>
            </p:cNvSpPr>
            <p:nvPr/>
          </p:nvSpPr>
          <p:spPr bwMode="auto">
            <a:xfrm>
              <a:off x="4574" y="2821"/>
              <a:ext cx="18" cy="24"/>
            </a:xfrm>
            <a:custGeom>
              <a:avLst/>
              <a:gdLst>
                <a:gd name="T0" fmla="*/ 0 w 3"/>
                <a:gd name="T1" fmla="*/ 1 h 4"/>
                <a:gd name="T2" fmla="*/ 0 w 3"/>
                <a:gd name="T3" fmla="*/ 1 h 4"/>
                <a:gd name="T4" fmla="*/ 1 w 3"/>
                <a:gd name="T5" fmla="*/ 1 h 4"/>
                <a:gd name="T6" fmla="*/ 1 w 3"/>
                <a:gd name="T7" fmla="*/ 1 h 4"/>
                <a:gd name="T8" fmla="*/ 1 w 3"/>
                <a:gd name="T9" fmla="*/ 2 h 4"/>
                <a:gd name="T10" fmla="*/ 2 w 3"/>
                <a:gd name="T11" fmla="*/ 2 h 4"/>
                <a:gd name="T12" fmla="*/ 2 w 3"/>
                <a:gd name="T13" fmla="*/ 3 h 4"/>
                <a:gd name="T14" fmla="*/ 2 w 3"/>
                <a:gd name="T15" fmla="*/ 3 h 4"/>
                <a:gd name="T16" fmla="*/ 3 w 3"/>
                <a:gd name="T17" fmla="*/ 3 h 4"/>
                <a:gd name="T18" fmla="*/ 3 w 3"/>
                <a:gd name="T19" fmla="*/ 3 h 4"/>
                <a:gd name="T20" fmla="*/ 3 w 3"/>
                <a:gd name="T21" fmla="*/ 4 h 4"/>
                <a:gd name="T22" fmla="*/ 2 w 3"/>
                <a:gd name="T23" fmla="*/ 4 h 4"/>
                <a:gd name="T24" fmla="*/ 2 w 3"/>
                <a:gd name="T25" fmla="*/ 3 h 4"/>
                <a:gd name="T26" fmla="*/ 2 w 3"/>
                <a:gd name="T27" fmla="*/ 3 h 4"/>
                <a:gd name="T28" fmla="*/ 1 w 3"/>
                <a:gd name="T29" fmla="*/ 3 h 4"/>
                <a:gd name="T30" fmla="*/ 1 w 3"/>
                <a:gd name="T31" fmla="*/ 2 h 4"/>
                <a:gd name="T32" fmla="*/ 1 w 3"/>
                <a:gd name="T33" fmla="*/ 2 h 4"/>
                <a:gd name="T34" fmla="*/ 0 w 3"/>
                <a:gd name="T35" fmla="*/ 1 h 4"/>
                <a:gd name="T36" fmla="*/ 0 w 3"/>
                <a:gd name="T37" fmla="*/ 1 h 4"/>
                <a:gd name="T38" fmla="*/ 0 w 3"/>
                <a:gd name="T39" fmla="*/ 0 h 4"/>
                <a:gd name="T40" fmla="*/ 0 w 3"/>
                <a:gd name="T4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" h="4">
                  <a:moveTo>
                    <a:pt x="0" y="1"/>
                  </a:moveTo>
                  <a:lnTo>
                    <a:pt x="0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3"/>
                  </a:lnTo>
                  <a:lnTo>
                    <a:pt x="2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9152" name="Freeform 240"/>
            <p:cNvSpPr>
              <a:spLocks/>
            </p:cNvSpPr>
            <p:nvPr/>
          </p:nvSpPr>
          <p:spPr bwMode="auto">
            <a:xfrm>
              <a:off x="4574" y="2821"/>
              <a:ext cx="18" cy="6"/>
            </a:xfrm>
            <a:custGeom>
              <a:avLst/>
              <a:gdLst>
                <a:gd name="T0" fmla="*/ 3 w 3"/>
                <a:gd name="T1" fmla="*/ 0 h 1"/>
                <a:gd name="T2" fmla="*/ 3 w 3"/>
                <a:gd name="T3" fmla="*/ 0 h 1"/>
                <a:gd name="T4" fmla="*/ 3 w 3"/>
                <a:gd name="T5" fmla="*/ 1 h 1"/>
                <a:gd name="T6" fmla="*/ 3 w 3"/>
                <a:gd name="T7" fmla="*/ 1 h 1"/>
                <a:gd name="T8" fmla="*/ 2 w 3"/>
                <a:gd name="T9" fmla="*/ 1 h 1"/>
                <a:gd name="T10" fmla="*/ 2 w 3"/>
                <a:gd name="T11" fmla="*/ 1 h 1"/>
                <a:gd name="T12" fmla="*/ 1 w 3"/>
                <a:gd name="T13" fmla="*/ 1 h 1"/>
                <a:gd name="T14" fmla="*/ 1 w 3"/>
                <a:gd name="T15" fmla="*/ 1 h 1"/>
                <a:gd name="T16" fmla="*/ 1 w 3"/>
                <a:gd name="T17" fmla="*/ 1 h 1"/>
                <a:gd name="T18" fmla="*/ 0 w 3"/>
                <a:gd name="T19" fmla="*/ 1 h 1"/>
                <a:gd name="T20" fmla="*/ 0 w 3"/>
                <a:gd name="T21" fmla="*/ 0 h 1"/>
                <a:gd name="T22" fmla="*/ 1 w 3"/>
                <a:gd name="T23" fmla="*/ 1 h 1"/>
                <a:gd name="T24" fmla="*/ 1 w 3"/>
                <a:gd name="T25" fmla="*/ 0 h 1"/>
                <a:gd name="T26" fmla="*/ 1 w 3"/>
                <a:gd name="T27" fmla="*/ 0 h 1"/>
                <a:gd name="T28" fmla="*/ 2 w 3"/>
                <a:gd name="T29" fmla="*/ 0 h 1"/>
                <a:gd name="T30" fmla="*/ 2 w 3"/>
                <a:gd name="T31" fmla="*/ 0 h 1"/>
                <a:gd name="T32" fmla="*/ 2 w 3"/>
                <a:gd name="T33" fmla="*/ 0 h 1"/>
                <a:gd name="T34" fmla="*/ 3 w 3"/>
                <a:gd name="T35" fmla="*/ 0 h 1"/>
                <a:gd name="T36" fmla="*/ 3 w 3"/>
                <a:gd name="T37" fmla="*/ 0 h 1"/>
                <a:gd name="T38" fmla="*/ 3 w 3"/>
                <a:gd name="T39" fmla="*/ 0 h 1"/>
                <a:gd name="T40" fmla="*/ 3 w 3"/>
                <a:gd name="T4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" h="1">
                  <a:moveTo>
                    <a:pt x="3" y="0"/>
                  </a:moveTo>
                  <a:lnTo>
                    <a:pt x="3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</a:path>
              </a:pathLst>
            </a:custGeom>
            <a:solidFill>
              <a:srgbClr val="2427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39153" name="Line 241"/>
          <p:cNvSpPr>
            <a:spLocks noChangeShapeType="1"/>
          </p:cNvSpPr>
          <p:nvPr/>
        </p:nvSpPr>
        <p:spPr bwMode="auto">
          <a:xfrm flipH="1" flipV="1">
            <a:off x="4848225" y="2409825"/>
            <a:ext cx="728663" cy="1081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9154" name="Line 242"/>
          <p:cNvSpPr>
            <a:spLocks noChangeShapeType="1"/>
          </p:cNvSpPr>
          <p:nvPr/>
        </p:nvSpPr>
        <p:spPr bwMode="auto">
          <a:xfrm flipV="1">
            <a:off x="4848225" y="2047875"/>
            <a:ext cx="728663" cy="361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9155" name="Line 243"/>
          <p:cNvSpPr>
            <a:spLocks noChangeShapeType="1"/>
          </p:cNvSpPr>
          <p:nvPr/>
        </p:nvSpPr>
        <p:spPr bwMode="auto">
          <a:xfrm>
            <a:off x="5576888" y="2047875"/>
            <a:ext cx="725487" cy="361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9156" name="Line 244"/>
          <p:cNvSpPr>
            <a:spLocks noChangeShapeType="1"/>
          </p:cNvSpPr>
          <p:nvPr/>
        </p:nvSpPr>
        <p:spPr bwMode="auto">
          <a:xfrm flipH="1">
            <a:off x="5576888" y="2409825"/>
            <a:ext cx="723900" cy="1081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85684775"/>
      </p:ext>
    </p:extLst>
  </p:cSld>
  <p:clrMapOvr>
    <a:masterClrMapping/>
  </p:clrMapOvr>
  <p:transition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9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9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94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9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99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9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19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29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  <p:bldP spid="39153" grpId="0" animBg="1"/>
      <p:bldP spid="39154" grpId="0" animBg="1"/>
      <p:bldP spid="39155" grpId="0" animBg="1"/>
      <p:bldP spid="391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2300" y="476672"/>
            <a:ext cx="8229600" cy="1143000"/>
          </a:xfrm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Success Criteria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1042988" y="5589588"/>
            <a:ext cx="1081087" cy="1152525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sz="1800">
              <a:solidFill>
                <a:prstClr val="white"/>
              </a:solidFill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3789363" y="5635625"/>
            <a:ext cx="1079500" cy="1152525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sz="1800">
              <a:solidFill>
                <a:prstClr val="white"/>
              </a:solidFill>
            </a:endParaRPr>
          </a:p>
        </p:txBody>
      </p:sp>
      <p:sp>
        <p:nvSpPr>
          <p:cNvPr id="8" name="Smiley Face 7"/>
          <p:cNvSpPr/>
          <p:nvPr/>
        </p:nvSpPr>
        <p:spPr>
          <a:xfrm>
            <a:off x="6686550" y="5589588"/>
            <a:ext cx="1079500" cy="1152525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sz="1800">
              <a:solidFill>
                <a:prstClr val="white"/>
              </a:solidFill>
            </a:endParaRPr>
          </a:p>
        </p:txBody>
      </p:sp>
      <p:pic>
        <p:nvPicPr>
          <p:cNvPr id="63494" name="Picture 2" descr="C:\Users\pgarnett\AppData\Local\Microsoft\Windows\Temporary Internet Files\Content.IE5\WBUM89UW\MC9003116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100" y="4911725"/>
            <a:ext cx="9144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5" name="Picture 3" descr="C:\Users\pgarnett\AppData\Local\Microsoft\Windows\Temporary Internet Files\Content.IE5\A1WZYC2M\MC900382586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50" y="4749800"/>
            <a:ext cx="7937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6" name="Picture 4" descr="C:\Users\pgarnett\AppData\Local\Microsoft\Windows\Temporary Internet Files\Content.IE5\QMWU7UXH\MP900410083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4706938"/>
            <a:ext cx="1317625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23528" y="1844824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I can </a:t>
            </a:r>
            <a:r>
              <a:rPr lang="en-GB" sz="3200" dirty="0" smtClean="0"/>
              <a:t>describe </a:t>
            </a:r>
            <a:r>
              <a:rPr lang="en-GB" sz="3200" dirty="0" smtClean="0"/>
              <a:t>rotations                                  </a:t>
            </a:r>
            <a:endParaRPr lang="en-GB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I can rotate </a:t>
            </a:r>
            <a:r>
              <a:rPr lang="en-GB" sz="3200" dirty="0" smtClean="0"/>
              <a:t>shapes on a coordinate </a:t>
            </a:r>
            <a:r>
              <a:rPr lang="en-GB" sz="3200" dirty="0" smtClean="0"/>
              <a:t>grid</a:t>
            </a:r>
            <a:endParaRPr lang="en-GB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3190230" y="3292196"/>
            <a:ext cx="22999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b="1" dirty="0" smtClean="0">
                <a:solidFill>
                  <a:srgbClr val="7030A0"/>
                </a:solidFill>
              </a:rPr>
              <a:t>MEP section 14.7</a:t>
            </a:r>
            <a:endParaRPr lang="en-NZ" sz="2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07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oardworks template">
  <a:themeElements>
    <a:clrScheme name="Boardworks template 13">
      <a:dk1>
        <a:srgbClr val="000066"/>
      </a:dk1>
      <a:lt1>
        <a:srgbClr val="FFFFFF"/>
      </a:lt1>
      <a:dk2>
        <a:srgbClr val="5B0091"/>
      </a:dk2>
      <a:lt2>
        <a:srgbClr val="111111"/>
      </a:lt2>
      <a:accent1>
        <a:srgbClr val="D0B8E0"/>
      </a:accent1>
      <a:accent2>
        <a:srgbClr val="80D0E8"/>
      </a:accent2>
      <a:accent3>
        <a:srgbClr val="FFFFFF"/>
      </a:accent3>
      <a:accent4>
        <a:srgbClr val="000056"/>
      </a:accent4>
      <a:accent5>
        <a:srgbClr val="E4D8ED"/>
      </a:accent5>
      <a:accent6>
        <a:srgbClr val="73BCD2"/>
      </a:accent6>
      <a:hlink>
        <a:srgbClr val="C0E890"/>
      </a:hlink>
      <a:folHlink>
        <a:srgbClr val="FFFF90"/>
      </a:folHlink>
    </a:clrScheme>
    <a:fontScheme name="Boardworks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ardwork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3">
        <a:dk1>
          <a:srgbClr val="000066"/>
        </a:dk1>
        <a:lt1>
          <a:srgbClr val="FFFFFF"/>
        </a:lt1>
        <a:dk2>
          <a:srgbClr val="5B0091"/>
        </a:dk2>
        <a:lt2>
          <a:srgbClr val="111111"/>
        </a:lt2>
        <a:accent1>
          <a:srgbClr val="D0B8E0"/>
        </a:accent1>
        <a:accent2>
          <a:srgbClr val="80D0E8"/>
        </a:accent2>
        <a:accent3>
          <a:srgbClr val="FFFFFF"/>
        </a:accent3>
        <a:accent4>
          <a:srgbClr val="000056"/>
        </a:accent4>
        <a:accent5>
          <a:srgbClr val="E4D8ED"/>
        </a:accent5>
        <a:accent6>
          <a:srgbClr val="73BCD2"/>
        </a:accent6>
        <a:hlink>
          <a:srgbClr val="C0E890"/>
        </a:hlink>
        <a:folHlink>
          <a:srgbClr val="FFFF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2499</TotalTime>
  <Words>423</Words>
  <Application>Microsoft Office PowerPoint</Application>
  <PresentationFormat>On-screen Show (4:3)</PresentationFormat>
  <Paragraphs>133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Boardworks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Success Criteria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in 3D</dc:title>
  <dc:creator>Pam</dc:creator>
  <cp:lastModifiedBy>Pam Garnett</cp:lastModifiedBy>
  <cp:revision>159</cp:revision>
  <dcterms:created xsi:type="dcterms:W3CDTF">2010-11-14T18:00:29Z</dcterms:created>
  <dcterms:modified xsi:type="dcterms:W3CDTF">2014-06-15T06:05:52Z</dcterms:modified>
</cp:coreProperties>
</file>