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515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042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822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00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561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76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893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56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390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4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401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7281-319E-4AD8-8EDE-0971EC170C9E}" type="datetimeFigureOut">
              <a:rPr lang="en-NZ" smtClean="0"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9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Related Rates of change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Differentiation 3.6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80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Remember the chain rule</a:t>
            </a:r>
            <a:endParaRPr lang="en-NZ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128399" y="1897219"/>
                <a:ext cx="2887201" cy="1114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35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NZ" sz="35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NZ" sz="35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sz="3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35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NZ" sz="3500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NZ" sz="3500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NZ" sz="3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35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NZ" sz="35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NZ" sz="35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399" y="1897219"/>
                <a:ext cx="2887201" cy="11149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43608" y="4941168"/>
            <a:ext cx="70567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400" dirty="0" smtClean="0"/>
              <a:t>We will be using it</a:t>
            </a:r>
            <a:endParaRPr lang="en-NZ" sz="3400" dirty="0"/>
          </a:p>
        </p:txBody>
      </p:sp>
    </p:spTree>
    <p:extLst>
      <p:ext uri="{BB962C8B-B14F-4D97-AF65-F5344CB8AC3E}">
        <p14:creationId xmlns:p14="http://schemas.microsoft.com/office/powerpoint/2010/main" val="60401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4665" y="1053069"/>
                <a:ext cx="8280920" cy="1587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200" dirty="0" smtClean="0">
                    <a:latin typeface="Comic Sans MS" pitchFamily="66" charset="0"/>
                  </a:rPr>
                  <a:t>Two children (probably Mathew and Jordan) are making a large spherical snowball with volume </a:t>
                </a:r>
                <a14:m>
                  <m:oMath xmlns:m="http://schemas.openxmlformats.org/officeDocument/2006/math">
                    <m:r>
                      <a:rPr lang="en-NZ" sz="2200" b="0" i="1" smtClean="0">
                        <a:latin typeface="Cambria Math"/>
                      </a:rPr>
                      <m:t>𝑉</m:t>
                    </m:r>
                    <m:r>
                      <a:rPr lang="en-NZ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N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NZ" sz="2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NZ" sz="2200" b="0" i="1" smtClean="0">
                        <a:latin typeface="Cambria Math"/>
                      </a:rPr>
                      <m:t> </m:t>
                    </m:r>
                    <m:r>
                      <a:rPr lang="en-NZ" sz="22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NZ" sz="2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NZ" sz="22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NZ" sz="2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NZ" sz="2200" dirty="0" smtClean="0">
                    <a:latin typeface="Comic Sans MS" pitchFamily="66" charset="0"/>
                  </a:rPr>
                  <a:t>. If the volume is increasing at 0.75 m³/min when the radius is 0.85m, find the rate the radius is increasing.</a:t>
                </a:r>
                <a:endParaRPr lang="en-NZ" sz="22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65" y="1053069"/>
                <a:ext cx="8280920" cy="1587101"/>
              </a:xfrm>
              <a:prstGeom prst="rect">
                <a:avLst/>
              </a:prstGeom>
              <a:blipFill rotWithShape="1">
                <a:blip r:embed="rId2"/>
                <a:stretch>
                  <a:fillRect l="-957" t="-2692" r="-663" b="-6538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 descr="C:\Users\pgarnett\AppData\Local\Microsoft\Windows\Temporary Internet Files\Content.IE5\UWRAYXOF\MC9002321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59"/>
            <a:ext cx="723523" cy="102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pgarnett\AppData\Local\Microsoft\Windows\Temporary Internet Files\Content.IE5\GK69V7AG\MC9002321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8906" y="188640"/>
            <a:ext cx="1008112" cy="122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755" y="3429000"/>
            <a:ext cx="753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itchFamily="66" charset="0"/>
              </a:rPr>
              <a:t>2. We are given the rate of </a:t>
            </a:r>
            <a:r>
              <a:rPr lang="en-NZ" dirty="0">
                <a:latin typeface="Comic Sans MS" pitchFamily="66" charset="0"/>
              </a:rPr>
              <a:t>c</a:t>
            </a:r>
            <a:r>
              <a:rPr lang="en-NZ" dirty="0" smtClean="0">
                <a:latin typeface="Comic Sans MS" pitchFamily="66" charset="0"/>
              </a:rPr>
              <a:t>hange of volume</a:t>
            </a:r>
            <a:endParaRPr lang="en-NZ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9" y="2780928"/>
            <a:ext cx="835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itchFamily="66" charset="0"/>
              </a:rPr>
              <a:t>1. We need to find the rate the radius is increasing – this is ____________</a:t>
            </a:r>
            <a:endParaRPr lang="en-NZ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47864" y="3971721"/>
                <a:ext cx="1894237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2200" i="1" smtClean="0">
                              <a:latin typeface="Cambria Math"/>
                            </a:rPr>
                            <m:t>𝑑</m:t>
                          </m:r>
                          <m:r>
                            <a:rPr lang="en-NZ" sz="2200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NZ" sz="2200" i="1" smtClean="0">
                              <a:latin typeface="Cambria Math"/>
                            </a:rPr>
                            <m:t>𝑑</m:t>
                          </m:r>
                          <m:r>
                            <a:rPr lang="en-NZ" sz="22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NZ" sz="2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2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NZ" sz="2200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NZ" sz="2200" b="0" i="1" smtClean="0">
                              <a:latin typeface="Cambria Math"/>
                            </a:rPr>
                            <m:t>𝑑𝑉</m:t>
                          </m:r>
                        </m:den>
                      </m:f>
                      <m:r>
                        <a:rPr lang="en-NZ" sz="2200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NZ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2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NZ" sz="2200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NZ" sz="22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NZ" sz="2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971721"/>
                <a:ext cx="1894237" cy="7351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8755" y="4154624"/>
            <a:ext cx="2881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itchFamily="66" charset="0"/>
              </a:rPr>
              <a:t>3. The chain rule tells us</a:t>
            </a:r>
            <a:endParaRPr lang="en-NZ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41273" y="5301208"/>
                <a:ext cx="2881191" cy="508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latin typeface="Comic Sans MS" pitchFamily="66" charset="0"/>
                  </a:rPr>
                  <a:t>4. We can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𝑑𝑉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𝑑𝑟</m:t>
                        </m:r>
                      </m:den>
                    </m:f>
                  </m:oMath>
                </a14:m>
                <a:endParaRPr lang="en-NZ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73" y="5301208"/>
                <a:ext cx="2881191" cy="508537"/>
              </a:xfrm>
              <a:prstGeom prst="rect">
                <a:avLst/>
              </a:prstGeom>
              <a:blipFill rotWithShape="1">
                <a:blip r:embed="rId6"/>
                <a:stretch>
                  <a:fillRect l="-1907" b="-481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93672" y="5980690"/>
            <a:ext cx="360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itchFamily="66" charset="0"/>
              </a:rPr>
              <a:t>5. Now lets finish it off . . . . </a:t>
            </a:r>
            <a:endParaRPr lang="en-NZ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5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 ladder 3.45m long is leaning against a wall.</a:t>
            </a:r>
          </a:p>
          <a:p>
            <a:endParaRPr lang="en-NZ" dirty="0"/>
          </a:p>
          <a:p>
            <a:r>
              <a:rPr lang="en-NZ" dirty="0" smtClean="0"/>
              <a:t>The base of the ladder starts slipping down at 0.45 m/s. find the rate the top is sliding down the wall when the base is 2.15m from the wall.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3013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1. Draw a diagram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92896"/>
            <a:ext cx="357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2. State what we are trying to find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76130" y="3284984"/>
                <a:ext cx="3579238" cy="508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3. State what we have been 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0" y="3284984"/>
                <a:ext cx="3579238" cy="508537"/>
              </a:xfrm>
              <a:prstGeom prst="rect">
                <a:avLst/>
              </a:prstGeom>
              <a:blipFill rotWithShape="1">
                <a:blip r:embed="rId2"/>
                <a:stretch>
                  <a:fillRect l="-1363" b="-481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96346" y="4149080"/>
            <a:ext cx="6163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4. Use Pythagoras to state the relationship between x and h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582383" y="5124105"/>
            <a:ext cx="220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5. Use the chain rule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640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922" y="2132856"/>
            <a:ext cx="76328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Questions </a:t>
            </a:r>
            <a:r>
              <a:rPr lang="en-NZ" sz="2500" dirty="0" smtClean="0"/>
              <a:t>336</a:t>
            </a:r>
            <a:r>
              <a:rPr lang="en-NZ" sz="2500" dirty="0" smtClean="0"/>
              <a:t> </a:t>
            </a:r>
            <a:r>
              <a:rPr lang="en-NZ" sz="2500" dirty="0" smtClean="0"/>
              <a:t>to </a:t>
            </a:r>
            <a:r>
              <a:rPr lang="en-NZ" sz="2500" dirty="0" smtClean="0"/>
              <a:t>345</a:t>
            </a:r>
            <a:endParaRPr lang="en-NZ" sz="2500" dirty="0" smtClean="0"/>
          </a:p>
          <a:p>
            <a:endParaRPr lang="en-NZ" sz="2500" dirty="0" smtClean="0"/>
          </a:p>
          <a:p>
            <a:endParaRPr lang="en-NZ" sz="2500" dirty="0"/>
          </a:p>
          <a:p>
            <a:endParaRPr lang="en-NZ" sz="2500" dirty="0"/>
          </a:p>
          <a:p>
            <a:pPr algn="ctr"/>
            <a:r>
              <a:rPr lang="en-NZ" sz="2500" dirty="0" smtClean="0"/>
              <a:t>Page 151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9766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Related Rates of change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Stationary Points</dc:title>
  <dc:creator>Pam Garnett</dc:creator>
  <cp:lastModifiedBy>Pam Garnett</cp:lastModifiedBy>
  <cp:revision>6</cp:revision>
  <dcterms:created xsi:type="dcterms:W3CDTF">2013-08-05T08:06:45Z</dcterms:created>
  <dcterms:modified xsi:type="dcterms:W3CDTF">2013-08-15T09:32:34Z</dcterms:modified>
</cp:coreProperties>
</file>