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emf"/><Relationship Id="rId13" Type="http://schemas.openxmlformats.org/officeDocument/2006/relationships/image" Target="../media/image88.emf"/><Relationship Id="rId3" Type="http://schemas.openxmlformats.org/officeDocument/2006/relationships/image" Target="../media/image78.emf"/><Relationship Id="rId7" Type="http://schemas.openxmlformats.org/officeDocument/2006/relationships/image" Target="../media/image82.emf"/><Relationship Id="rId12" Type="http://schemas.openxmlformats.org/officeDocument/2006/relationships/image" Target="../media/image87.emf"/><Relationship Id="rId17" Type="http://schemas.openxmlformats.org/officeDocument/2006/relationships/image" Target="../media/image92.emf"/><Relationship Id="rId2" Type="http://schemas.openxmlformats.org/officeDocument/2006/relationships/image" Target="../media/image77.emf"/><Relationship Id="rId16" Type="http://schemas.openxmlformats.org/officeDocument/2006/relationships/image" Target="../media/image91.emf"/><Relationship Id="rId1" Type="http://schemas.openxmlformats.org/officeDocument/2006/relationships/image" Target="../media/image76.emf"/><Relationship Id="rId6" Type="http://schemas.openxmlformats.org/officeDocument/2006/relationships/image" Target="../media/image81.emf"/><Relationship Id="rId11" Type="http://schemas.openxmlformats.org/officeDocument/2006/relationships/image" Target="../media/image86.emf"/><Relationship Id="rId5" Type="http://schemas.openxmlformats.org/officeDocument/2006/relationships/image" Target="../media/image80.emf"/><Relationship Id="rId15" Type="http://schemas.openxmlformats.org/officeDocument/2006/relationships/image" Target="../media/image90.emf"/><Relationship Id="rId10" Type="http://schemas.openxmlformats.org/officeDocument/2006/relationships/image" Target="../media/image85.emf"/><Relationship Id="rId4" Type="http://schemas.openxmlformats.org/officeDocument/2006/relationships/image" Target="../media/image79.emf"/><Relationship Id="rId9" Type="http://schemas.openxmlformats.org/officeDocument/2006/relationships/image" Target="../media/image84.emf"/><Relationship Id="rId14" Type="http://schemas.openxmlformats.org/officeDocument/2006/relationships/image" Target="../media/image89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emf"/><Relationship Id="rId13" Type="http://schemas.openxmlformats.org/officeDocument/2006/relationships/image" Target="../media/image105.emf"/><Relationship Id="rId18" Type="http://schemas.openxmlformats.org/officeDocument/2006/relationships/image" Target="../media/image110.emf"/><Relationship Id="rId3" Type="http://schemas.openxmlformats.org/officeDocument/2006/relationships/image" Target="../media/image95.emf"/><Relationship Id="rId21" Type="http://schemas.openxmlformats.org/officeDocument/2006/relationships/image" Target="../media/image113.emf"/><Relationship Id="rId7" Type="http://schemas.openxmlformats.org/officeDocument/2006/relationships/image" Target="../media/image99.emf"/><Relationship Id="rId12" Type="http://schemas.openxmlformats.org/officeDocument/2006/relationships/image" Target="../media/image104.emf"/><Relationship Id="rId17" Type="http://schemas.openxmlformats.org/officeDocument/2006/relationships/image" Target="../media/image109.emf"/><Relationship Id="rId2" Type="http://schemas.openxmlformats.org/officeDocument/2006/relationships/image" Target="../media/image94.emf"/><Relationship Id="rId16" Type="http://schemas.openxmlformats.org/officeDocument/2006/relationships/image" Target="../media/image108.emf"/><Relationship Id="rId20" Type="http://schemas.openxmlformats.org/officeDocument/2006/relationships/image" Target="../media/image112.emf"/><Relationship Id="rId1" Type="http://schemas.openxmlformats.org/officeDocument/2006/relationships/image" Target="../media/image93.emf"/><Relationship Id="rId6" Type="http://schemas.openxmlformats.org/officeDocument/2006/relationships/image" Target="../media/image98.emf"/><Relationship Id="rId11" Type="http://schemas.openxmlformats.org/officeDocument/2006/relationships/image" Target="../media/image103.emf"/><Relationship Id="rId5" Type="http://schemas.openxmlformats.org/officeDocument/2006/relationships/image" Target="../media/image97.emf"/><Relationship Id="rId15" Type="http://schemas.openxmlformats.org/officeDocument/2006/relationships/image" Target="../media/image107.emf"/><Relationship Id="rId10" Type="http://schemas.openxmlformats.org/officeDocument/2006/relationships/image" Target="../media/image102.emf"/><Relationship Id="rId19" Type="http://schemas.openxmlformats.org/officeDocument/2006/relationships/image" Target="../media/image111.emf"/><Relationship Id="rId4" Type="http://schemas.openxmlformats.org/officeDocument/2006/relationships/image" Target="../media/image96.emf"/><Relationship Id="rId9" Type="http://schemas.openxmlformats.org/officeDocument/2006/relationships/image" Target="../media/image101.emf"/><Relationship Id="rId14" Type="http://schemas.openxmlformats.org/officeDocument/2006/relationships/image" Target="../media/image106.emf"/><Relationship Id="rId22" Type="http://schemas.openxmlformats.org/officeDocument/2006/relationships/image" Target="../media/image114.e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emf"/><Relationship Id="rId3" Type="http://schemas.openxmlformats.org/officeDocument/2006/relationships/image" Target="../media/image117.emf"/><Relationship Id="rId7" Type="http://schemas.openxmlformats.org/officeDocument/2006/relationships/image" Target="../media/image121.emf"/><Relationship Id="rId2" Type="http://schemas.openxmlformats.org/officeDocument/2006/relationships/image" Target="../media/image116.emf"/><Relationship Id="rId1" Type="http://schemas.openxmlformats.org/officeDocument/2006/relationships/image" Target="../media/image115.emf"/><Relationship Id="rId6" Type="http://schemas.openxmlformats.org/officeDocument/2006/relationships/image" Target="../media/image120.emf"/><Relationship Id="rId11" Type="http://schemas.openxmlformats.org/officeDocument/2006/relationships/image" Target="../media/image125.emf"/><Relationship Id="rId5" Type="http://schemas.openxmlformats.org/officeDocument/2006/relationships/image" Target="../media/image119.emf"/><Relationship Id="rId10" Type="http://schemas.openxmlformats.org/officeDocument/2006/relationships/image" Target="../media/image124.emf"/><Relationship Id="rId4" Type="http://schemas.openxmlformats.org/officeDocument/2006/relationships/image" Target="../media/image118.emf"/><Relationship Id="rId9" Type="http://schemas.openxmlformats.org/officeDocument/2006/relationships/image" Target="../media/image123.e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emf"/><Relationship Id="rId3" Type="http://schemas.openxmlformats.org/officeDocument/2006/relationships/image" Target="../media/image128.emf"/><Relationship Id="rId7" Type="http://schemas.openxmlformats.org/officeDocument/2006/relationships/image" Target="../media/image132.emf"/><Relationship Id="rId2" Type="http://schemas.openxmlformats.org/officeDocument/2006/relationships/image" Target="../media/image127.emf"/><Relationship Id="rId1" Type="http://schemas.openxmlformats.org/officeDocument/2006/relationships/image" Target="../media/image126.emf"/><Relationship Id="rId6" Type="http://schemas.openxmlformats.org/officeDocument/2006/relationships/image" Target="../media/image131.emf"/><Relationship Id="rId5" Type="http://schemas.openxmlformats.org/officeDocument/2006/relationships/image" Target="../media/image130.emf"/><Relationship Id="rId4" Type="http://schemas.openxmlformats.org/officeDocument/2006/relationships/image" Target="../media/image129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16.emf"/><Relationship Id="rId18" Type="http://schemas.openxmlformats.org/officeDocument/2006/relationships/image" Target="../media/image21.emf"/><Relationship Id="rId3" Type="http://schemas.openxmlformats.org/officeDocument/2006/relationships/image" Target="../media/image6.emf"/><Relationship Id="rId21" Type="http://schemas.openxmlformats.org/officeDocument/2006/relationships/image" Target="../media/image24.emf"/><Relationship Id="rId7" Type="http://schemas.openxmlformats.org/officeDocument/2006/relationships/image" Target="../media/image10.emf"/><Relationship Id="rId12" Type="http://schemas.openxmlformats.org/officeDocument/2006/relationships/image" Target="../media/image15.emf"/><Relationship Id="rId17" Type="http://schemas.openxmlformats.org/officeDocument/2006/relationships/image" Target="../media/image20.emf"/><Relationship Id="rId2" Type="http://schemas.openxmlformats.org/officeDocument/2006/relationships/image" Target="../media/image5.emf"/><Relationship Id="rId16" Type="http://schemas.openxmlformats.org/officeDocument/2006/relationships/image" Target="../media/image19.emf"/><Relationship Id="rId20" Type="http://schemas.openxmlformats.org/officeDocument/2006/relationships/image" Target="../media/image23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5" Type="http://schemas.openxmlformats.org/officeDocument/2006/relationships/image" Target="../media/image8.emf"/><Relationship Id="rId15" Type="http://schemas.openxmlformats.org/officeDocument/2006/relationships/image" Target="../media/image18.emf"/><Relationship Id="rId10" Type="http://schemas.openxmlformats.org/officeDocument/2006/relationships/image" Target="../media/image13.emf"/><Relationship Id="rId19" Type="http://schemas.openxmlformats.org/officeDocument/2006/relationships/image" Target="../media/image22.emf"/><Relationship Id="rId4" Type="http://schemas.openxmlformats.org/officeDocument/2006/relationships/image" Target="../media/image7.emf"/><Relationship Id="rId9" Type="http://schemas.openxmlformats.org/officeDocument/2006/relationships/image" Target="../media/image12.emf"/><Relationship Id="rId14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6" Type="http://schemas.openxmlformats.org/officeDocument/2006/relationships/image" Target="../media/image31.emf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7" Type="http://schemas.openxmlformats.org/officeDocument/2006/relationships/image" Target="../media/image39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Relationship Id="rId6" Type="http://schemas.openxmlformats.org/officeDocument/2006/relationships/image" Target="../media/image38.emf"/><Relationship Id="rId5" Type="http://schemas.openxmlformats.org/officeDocument/2006/relationships/image" Target="../media/image37.emf"/><Relationship Id="rId4" Type="http://schemas.openxmlformats.org/officeDocument/2006/relationships/image" Target="../media/image3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image" Target="../media/image43.emf"/><Relationship Id="rId6" Type="http://schemas.openxmlformats.org/officeDocument/2006/relationships/image" Target="../media/image48.emf"/><Relationship Id="rId5" Type="http://schemas.openxmlformats.org/officeDocument/2006/relationships/image" Target="../media/image47.emf"/><Relationship Id="rId4" Type="http://schemas.openxmlformats.org/officeDocument/2006/relationships/image" Target="../media/image46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13" Type="http://schemas.openxmlformats.org/officeDocument/2006/relationships/image" Target="../media/image61.emf"/><Relationship Id="rId3" Type="http://schemas.openxmlformats.org/officeDocument/2006/relationships/image" Target="../media/image51.emf"/><Relationship Id="rId7" Type="http://schemas.openxmlformats.org/officeDocument/2006/relationships/image" Target="../media/image55.emf"/><Relationship Id="rId12" Type="http://schemas.openxmlformats.org/officeDocument/2006/relationships/image" Target="../media/image60.emf"/><Relationship Id="rId2" Type="http://schemas.openxmlformats.org/officeDocument/2006/relationships/image" Target="../media/image50.emf"/><Relationship Id="rId16" Type="http://schemas.openxmlformats.org/officeDocument/2006/relationships/image" Target="../media/image64.emf"/><Relationship Id="rId1" Type="http://schemas.openxmlformats.org/officeDocument/2006/relationships/image" Target="../media/image49.emf"/><Relationship Id="rId6" Type="http://schemas.openxmlformats.org/officeDocument/2006/relationships/image" Target="../media/image54.emf"/><Relationship Id="rId11" Type="http://schemas.openxmlformats.org/officeDocument/2006/relationships/image" Target="../media/image59.emf"/><Relationship Id="rId5" Type="http://schemas.openxmlformats.org/officeDocument/2006/relationships/image" Target="../media/image53.emf"/><Relationship Id="rId15" Type="http://schemas.openxmlformats.org/officeDocument/2006/relationships/image" Target="../media/image63.emf"/><Relationship Id="rId10" Type="http://schemas.openxmlformats.org/officeDocument/2006/relationships/image" Target="../media/image58.emf"/><Relationship Id="rId4" Type="http://schemas.openxmlformats.org/officeDocument/2006/relationships/image" Target="../media/image52.emf"/><Relationship Id="rId9" Type="http://schemas.openxmlformats.org/officeDocument/2006/relationships/image" Target="../media/image57.emf"/><Relationship Id="rId14" Type="http://schemas.openxmlformats.org/officeDocument/2006/relationships/image" Target="../media/image62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emf"/><Relationship Id="rId2" Type="http://schemas.openxmlformats.org/officeDocument/2006/relationships/image" Target="../media/image66.emf"/><Relationship Id="rId1" Type="http://schemas.openxmlformats.org/officeDocument/2006/relationships/image" Target="../media/image65.emf"/><Relationship Id="rId4" Type="http://schemas.openxmlformats.org/officeDocument/2006/relationships/image" Target="../media/image68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image" Target="../media/image72.emf"/><Relationship Id="rId1" Type="http://schemas.openxmlformats.org/officeDocument/2006/relationships/image" Target="../media/image71.emf"/><Relationship Id="rId5" Type="http://schemas.openxmlformats.org/officeDocument/2006/relationships/image" Target="../media/image75.emf"/><Relationship Id="rId4" Type="http://schemas.openxmlformats.org/officeDocument/2006/relationships/image" Target="../media/image7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515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042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0822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005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561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766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893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56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83905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749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401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D7281-319E-4AD8-8EDE-0971EC170C9E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2DB2-D3C5-4FFD-94EC-07909B497E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899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e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0.png"/><Relationship Id="rId11" Type="http://schemas.openxmlformats.org/officeDocument/2006/relationships/oleObject" Target="../embeddings/oleObject64.bin"/><Relationship Id="rId5" Type="http://schemas.openxmlformats.org/officeDocument/2006/relationships/image" Target="../media/image69.png"/><Relationship Id="rId10" Type="http://schemas.openxmlformats.org/officeDocument/2006/relationships/image" Target="../media/image67.emf"/><Relationship Id="rId4" Type="http://schemas.openxmlformats.org/officeDocument/2006/relationships/image" Target="../media/image65.emf"/><Relationship Id="rId9" Type="http://schemas.openxmlformats.org/officeDocument/2006/relationships/oleObject" Target="../embeddings/oleObject6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emf"/><Relationship Id="rId13" Type="http://schemas.openxmlformats.org/officeDocument/2006/relationships/oleObject" Target="../embeddings/oleObject69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0.png"/><Relationship Id="rId11" Type="http://schemas.openxmlformats.org/officeDocument/2006/relationships/oleObject" Target="../embeddings/oleObject68.bin"/><Relationship Id="rId5" Type="http://schemas.openxmlformats.org/officeDocument/2006/relationships/image" Target="../media/image69.png"/><Relationship Id="rId10" Type="http://schemas.openxmlformats.org/officeDocument/2006/relationships/image" Target="../media/image73.emf"/><Relationship Id="rId4" Type="http://schemas.openxmlformats.org/officeDocument/2006/relationships/image" Target="../media/image71.emf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5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83.emf"/><Relationship Id="rId26" Type="http://schemas.openxmlformats.org/officeDocument/2006/relationships/image" Target="../media/image87.emf"/><Relationship Id="rId3" Type="http://schemas.openxmlformats.org/officeDocument/2006/relationships/oleObject" Target="../embeddings/oleObject70.bin"/><Relationship Id="rId21" Type="http://schemas.openxmlformats.org/officeDocument/2006/relationships/oleObject" Target="../embeddings/oleObject79.bin"/><Relationship Id="rId34" Type="http://schemas.openxmlformats.org/officeDocument/2006/relationships/image" Target="../media/image91.emf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80.emf"/><Relationship Id="rId17" Type="http://schemas.openxmlformats.org/officeDocument/2006/relationships/oleObject" Target="../embeddings/oleObject77.bin"/><Relationship Id="rId25" Type="http://schemas.openxmlformats.org/officeDocument/2006/relationships/oleObject" Target="../embeddings/oleObject81.bin"/><Relationship Id="rId33" Type="http://schemas.openxmlformats.org/officeDocument/2006/relationships/oleObject" Target="../embeddings/oleObject8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2.emf"/><Relationship Id="rId20" Type="http://schemas.openxmlformats.org/officeDocument/2006/relationships/image" Target="../media/image84.emf"/><Relationship Id="rId29" Type="http://schemas.openxmlformats.org/officeDocument/2006/relationships/oleObject" Target="../embeddings/oleObject83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77.emf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86.emf"/><Relationship Id="rId32" Type="http://schemas.openxmlformats.org/officeDocument/2006/relationships/image" Target="../media/image90.emf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0.bin"/><Relationship Id="rId28" Type="http://schemas.openxmlformats.org/officeDocument/2006/relationships/image" Target="../media/image88.emf"/><Relationship Id="rId36" Type="http://schemas.openxmlformats.org/officeDocument/2006/relationships/image" Target="../media/image92.emf"/><Relationship Id="rId10" Type="http://schemas.openxmlformats.org/officeDocument/2006/relationships/image" Target="../media/image79.emf"/><Relationship Id="rId19" Type="http://schemas.openxmlformats.org/officeDocument/2006/relationships/oleObject" Target="../embeddings/oleObject78.bin"/><Relationship Id="rId31" Type="http://schemas.openxmlformats.org/officeDocument/2006/relationships/oleObject" Target="../embeddings/oleObject84.bin"/><Relationship Id="rId4" Type="http://schemas.openxmlformats.org/officeDocument/2006/relationships/image" Target="../media/image76.e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81.emf"/><Relationship Id="rId22" Type="http://schemas.openxmlformats.org/officeDocument/2006/relationships/image" Target="../media/image85.emf"/><Relationship Id="rId27" Type="http://schemas.openxmlformats.org/officeDocument/2006/relationships/oleObject" Target="../embeddings/oleObject82.bin"/><Relationship Id="rId30" Type="http://schemas.openxmlformats.org/officeDocument/2006/relationships/image" Target="../media/image89.emf"/><Relationship Id="rId35" Type="http://schemas.openxmlformats.org/officeDocument/2006/relationships/oleObject" Target="../embeddings/oleObject8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emf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100.emf"/><Relationship Id="rId26" Type="http://schemas.openxmlformats.org/officeDocument/2006/relationships/image" Target="../media/image104.emf"/><Relationship Id="rId39" Type="http://schemas.openxmlformats.org/officeDocument/2006/relationships/oleObject" Target="../embeddings/oleObject105.bin"/><Relationship Id="rId3" Type="http://schemas.openxmlformats.org/officeDocument/2006/relationships/oleObject" Target="../embeddings/oleObject87.bin"/><Relationship Id="rId21" Type="http://schemas.openxmlformats.org/officeDocument/2006/relationships/oleObject" Target="../embeddings/oleObject96.bin"/><Relationship Id="rId34" Type="http://schemas.openxmlformats.org/officeDocument/2006/relationships/image" Target="../media/image108.emf"/><Relationship Id="rId42" Type="http://schemas.openxmlformats.org/officeDocument/2006/relationships/image" Target="../media/image112.emf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97.emf"/><Relationship Id="rId17" Type="http://schemas.openxmlformats.org/officeDocument/2006/relationships/oleObject" Target="../embeddings/oleObject94.bin"/><Relationship Id="rId25" Type="http://schemas.openxmlformats.org/officeDocument/2006/relationships/oleObject" Target="../embeddings/oleObject98.bin"/><Relationship Id="rId33" Type="http://schemas.openxmlformats.org/officeDocument/2006/relationships/oleObject" Target="../embeddings/oleObject102.bin"/><Relationship Id="rId38" Type="http://schemas.openxmlformats.org/officeDocument/2006/relationships/image" Target="../media/image110.emf"/><Relationship Id="rId46" Type="http://schemas.openxmlformats.org/officeDocument/2006/relationships/image" Target="../media/image114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9.emf"/><Relationship Id="rId20" Type="http://schemas.openxmlformats.org/officeDocument/2006/relationships/image" Target="../media/image101.emf"/><Relationship Id="rId29" Type="http://schemas.openxmlformats.org/officeDocument/2006/relationships/oleObject" Target="../embeddings/oleObject100.bin"/><Relationship Id="rId41" Type="http://schemas.openxmlformats.org/officeDocument/2006/relationships/oleObject" Target="../embeddings/oleObject106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4.emf"/><Relationship Id="rId11" Type="http://schemas.openxmlformats.org/officeDocument/2006/relationships/oleObject" Target="../embeddings/oleObject91.bin"/><Relationship Id="rId24" Type="http://schemas.openxmlformats.org/officeDocument/2006/relationships/image" Target="../media/image103.emf"/><Relationship Id="rId32" Type="http://schemas.openxmlformats.org/officeDocument/2006/relationships/image" Target="../media/image107.emf"/><Relationship Id="rId37" Type="http://schemas.openxmlformats.org/officeDocument/2006/relationships/oleObject" Target="../embeddings/oleObject104.bin"/><Relationship Id="rId40" Type="http://schemas.openxmlformats.org/officeDocument/2006/relationships/image" Target="../media/image111.emf"/><Relationship Id="rId45" Type="http://schemas.openxmlformats.org/officeDocument/2006/relationships/oleObject" Target="../embeddings/oleObject108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3.bin"/><Relationship Id="rId23" Type="http://schemas.openxmlformats.org/officeDocument/2006/relationships/oleObject" Target="../embeddings/oleObject97.bin"/><Relationship Id="rId28" Type="http://schemas.openxmlformats.org/officeDocument/2006/relationships/image" Target="../media/image105.emf"/><Relationship Id="rId36" Type="http://schemas.openxmlformats.org/officeDocument/2006/relationships/image" Target="../media/image109.emf"/><Relationship Id="rId10" Type="http://schemas.openxmlformats.org/officeDocument/2006/relationships/image" Target="../media/image96.emf"/><Relationship Id="rId19" Type="http://schemas.openxmlformats.org/officeDocument/2006/relationships/oleObject" Target="../embeddings/oleObject95.bin"/><Relationship Id="rId31" Type="http://schemas.openxmlformats.org/officeDocument/2006/relationships/oleObject" Target="../embeddings/oleObject101.bin"/><Relationship Id="rId44" Type="http://schemas.openxmlformats.org/officeDocument/2006/relationships/image" Target="../media/image113.emf"/><Relationship Id="rId4" Type="http://schemas.openxmlformats.org/officeDocument/2006/relationships/image" Target="../media/image93.emf"/><Relationship Id="rId9" Type="http://schemas.openxmlformats.org/officeDocument/2006/relationships/oleObject" Target="../embeddings/oleObject90.bin"/><Relationship Id="rId14" Type="http://schemas.openxmlformats.org/officeDocument/2006/relationships/image" Target="../media/image98.emf"/><Relationship Id="rId22" Type="http://schemas.openxmlformats.org/officeDocument/2006/relationships/image" Target="../media/image102.emf"/><Relationship Id="rId27" Type="http://schemas.openxmlformats.org/officeDocument/2006/relationships/oleObject" Target="../embeddings/oleObject99.bin"/><Relationship Id="rId30" Type="http://schemas.openxmlformats.org/officeDocument/2006/relationships/image" Target="../media/image106.emf"/><Relationship Id="rId35" Type="http://schemas.openxmlformats.org/officeDocument/2006/relationships/oleObject" Target="../embeddings/oleObject103.bin"/><Relationship Id="rId43" Type="http://schemas.openxmlformats.org/officeDocument/2006/relationships/oleObject" Target="../embeddings/oleObject10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emf"/><Relationship Id="rId13" Type="http://schemas.openxmlformats.org/officeDocument/2006/relationships/oleObject" Target="../embeddings/oleObject114.bin"/><Relationship Id="rId18" Type="http://schemas.openxmlformats.org/officeDocument/2006/relationships/image" Target="../media/image122.emf"/><Relationship Id="rId3" Type="http://schemas.openxmlformats.org/officeDocument/2006/relationships/oleObject" Target="../embeddings/oleObject109.bin"/><Relationship Id="rId21" Type="http://schemas.openxmlformats.org/officeDocument/2006/relationships/oleObject" Target="../embeddings/oleObject118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119.emf"/><Relationship Id="rId17" Type="http://schemas.openxmlformats.org/officeDocument/2006/relationships/oleObject" Target="../embeddings/oleObject116.bin"/><Relationship Id="rId25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1.emf"/><Relationship Id="rId20" Type="http://schemas.openxmlformats.org/officeDocument/2006/relationships/image" Target="../media/image123.e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6.emf"/><Relationship Id="rId11" Type="http://schemas.openxmlformats.org/officeDocument/2006/relationships/oleObject" Target="../embeddings/oleObject113.bin"/><Relationship Id="rId24" Type="http://schemas.openxmlformats.org/officeDocument/2006/relationships/image" Target="../media/image125.emf"/><Relationship Id="rId5" Type="http://schemas.openxmlformats.org/officeDocument/2006/relationships/oleObject" Target="../embeddings/oleObject110.bin"/><Relationship Id="rId15" Type="http://schemas.openxmlformats.org/officeDocument/2006/relationships/oleObject" Target="../embeddings/oleObject115.bin"/><Relationship Id="rId23" Type="http://schemas.openxmlformats.org/officeDocument/2006/relationships/oleObject" Target="../embeddings/oleObject119.bin"/><Relationship Id="rId10" Type="http://schemas.openxmlformats.org/officeDocument/2006/relationships/image" Target="../media/image118.emf"/><Relationship Id="rId19" Type="http://schemas.openxmlformats.org/officeDocument/2006/relationships/oleObject" Target="../embeddings/oleObject117.bin"/><Relationship Id="rId4" Type="http://schemas.openxmlformats.org/officeDocument/2006/relationships/image" Target="../media/image115.emf"/><Relationship Id="rId9" Type="http://schemas.openxmlformats.org/officeDocument/2006/relationships/oleObject" Target="../embeddings/oleObject112.bin"/><Relationship Id="rId14" Type="http://schemas.openxmlformats.org/officeDocument/2006/relationships/image" Target="../media/image120.emf"/><Relationship Id="rId22" Type="http://schemas.openxmlformats.org/officeDocument/2006/relationships/image" Target="../media/image124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emf"/><Relationship Id="rId13" Type="http://schemas.openxmlformats.org/officeDocument/2006/relationships/oleObject" Target="../embeddings/oleObject125.bin"/><Relationship Id="rId18" Type="http://schemas.openxmlformats.org/officeDocument/2006/relationships/image" Target="../media/image135.png"/><Relationship Id="rId3" Type="http://schemas.openxmlformats.org/officeDocument/2006/relationships/oleObject" Target="../embeddings/oleObject120.bin"/><Relationship Id="rId21" Type="http://schemas.openxmlformats.org/officeDocument/2006/relationships/image" Target="../media/image32.jpeg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30.emf"/><Relationship Id="rId17" Type="http://schemas.openxmlformats.org/officeDocument/2006/relationships/image" Target="../media/image132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6.bin"/><Relationship Id="rId20" Type="http://schemas.openxmlformats.org/officeDocument/2006/relationships/image" Target="../media/image133.e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27.e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5" Type="http://schemas.openxmlformats.org/officeDocument/2006/relationships/image" Target="../media/image134.png"/><Relationship Id="rId10" Type="http://schemas.openxmlformats.org/officeDocument/2006/relationships/image" Target="../media/image129.emf"/><Relationship Id="rId19" Type="http://schemas.openxmlformats.org/officeDocument/2006/relationships/oleObject" Target="../embeddings/oleObject127.bin"/><Relationship Id="rId4" Type="http://schemas.openxmlformats.org/officeDocument/2006/relationships/image" Target="../media/image126.e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3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emf"/><Relationship Id="rId26" Type="http://schemas.openxmlformats.org/officeDocument/2006/relationships/image" Target="../media/image15.emf"/><Relationship Id="rId39" Type="http://schemas.openxmlformats.org/officeDocument/2006/relationships/oleObject" Target="../embeddings/oleObject21.bin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34" Type="http://schemas.openxmlformats.org/officeDocument/2006/relationships/image" Target="../media/image19.emf"/><Relationship Id="rId42" Type="http://schemas.openxmlformats.org/officeDocument/2006/relationships/image" Target="../media/image23.e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e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33" Type="http://schemas.openxmlformats.org/officeDocument/2006/relationships/oleObject" Target="../embeddings/oleObject18.bin"/><Relationship Id="rId38" Type="http://schemas.openxmlformats.org/officeDocument/2006/relationships/image" Target="../media/image21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emf"/><Relationship Id="rId20" Type="http://schemas.openxmlformats.org/officeDocument/2006/relationships/image" Target="../media/image12.emf"/><Relationship Id="rId29" Type="http://schemas.openxmlformats.org/officeDocument/2006/relationships/oleObject" Target="../embeddings/oleObject16.bin"/><Relationship Id="rId41" Type="http://schemas.openxmlformats.org/officeDocument/2006/relationships/oleObject" Target="../embeddings/oleObject22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4.emf"/><Relationship Id="rId32" Type="http://schemas.openxmlformats.org/officeDocument/2006/relationships/image" Target="../media/image18.emf"/><Relationship Id="rId37" Type="http://schemas.openxmlformats.org/officeDocument/2006/relationships/oleObject" Target="../embeddings/oleObject20.bin"/><Relationship Id="rId40" Type="http://schemas.openxmlformats.org/officeDocument/2006/relationships/image" Target="../media/image22.emf"/><Relationship Id="rId45" Type="http://schemas.openxmlformats.org/officeDocument/2006/relationships/image" Target="../media/image25.png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16.emf"/><Relationship Id="rId36" Type="http://schemas.openxmlformats.org/officeDocument/2006/relationships/image" Target="../media/image20.emf"/><Relationship Id="rId10" Type="http://schemas.openxmlformats.org/officeDocument/2006/relationships/image" Target="../media/image7.emf"/><Relationship Id="rId19" Type="http://schemas.openxmlformats.org/officeDocument/2006/relationships/oleObject" Target="../embeddings/oleObject11.bin"/><Relationship Id="rId31" Type="http://schemas.openxmlformats.org/officeDocument/2006/relationships/oleObject" Target="../embeddings/oleObject17.bin"/><Relationship Id="rId44" Type="http://schemas.openxmlformats.org/officeDocument/2006/relationships/image" Target="../media/image24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emf"/><Relationship Id="rId22" Type="http://schemas.openxmlformats.org/officeDocument/2006/relationships/image" Target="../media/image13.emf"/><Relationship Id="rId27" Type="http://schemas.openxmlformats.org/officeDocument/2006/relationships/oleObject" Target="../embeddings/oleObject15.bin"/><Relationship Id="rId30" Type="http://schemas.openxmlformats.org/officeDocument/2006/relationships/image" Target="../media/image17.emf"/><Relationship Id="rId35" Type="http://schemas.openxmlformats.org/officeDocument/2006/relationships/oleObject" Target="../embeddings/oleObject19.bin"/><Relationship Id="rId43" Type="http://schemas.openxmlformats.org/officeDocument/2006/relationships/oleObject" Target="../embeddings/oleObject2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30.emf"/><Relationship Id="rId3" Type="http://schemas.openxmlformats.org/officeDocument/2006/relationships/oleObject" Target="../embeddings/oleObject24.bin"/><Relationship Id="rId7" Type="http://schemas.openxmlformats.org/officeDocument/2006/relationships/image" Target="../media/image32.jpeg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emf"/><Relationship Id="rId11" Type="http://schemas.openxmlformats.org/officeDocument/2006/relationships/image" Target="../media/image29.emf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31.emf"/><Relationship Id="rId10" Type="http://schemas.openxmlformats.org/officeDocument/2006/relationships/oleObject" Target="../embeddings/oleObject27.bin"/><Relationship Id="rId4" Type="http://schemas.openxmlformats.org/officeDocument/2006/relationships/image" Target="../media/image26.emf"/><Relationship Id="rId9" Type="http://schemas.openxmlformats.org/officeDocument/2006/relationships/image" Target="../media/image28.emf"/><Relationship Id="rId14" Type="http://schemas.openxmlformats.org/officeDocument/2006/relationships/oleObject" Target="../embeddings/oleObject2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e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7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4.e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36.bin"/><Relationship Id="rId10" Type="http://schemas.openxmlformats.org/officeDocument/2006/relationships/image" Target="../media/image36.emf"/><Relationship Id="rId4" Type="http://schemas.openxmlformats.org/officeDocument/2006/relationships/image" Target="../media/image33.e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7" Type="http://schemas.openxmlformats.org/officeDocument/2006/relationships/image" Target="../media/image4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2.png"/><Relationship Id="rId4" Type="http://schemas.openxmlformats.org/officeDocument/2006/relationships/image" Target="../media/image40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emf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e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5" Type="http://schemas.openxmlformats.org/officeDocument/2006/relationships/image" Target="../media/image25.png"/><Relationship Id="rId10" Type="http://schemas.openxmlformats.org/officeDocument/2006/relationships/image" Target="../media/image46.emf"/><Relationship Id="rId4" Type="http://schemas.openxmlformats.org/officeDocument/2006/relationships/image" Target="../media/image43.e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8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e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56.emf"/><Relationship Id="rId26" Type="http://schemas.openxmlformats.org/officeDocument/2006/relationships/image" Target="../media/image60.emf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4.bin"/><Relationship Id="rId34" Type="http://schemas.openxmlformats.org/officeDocument/2006/relationships/image" Target="../media/image64.emf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3.emf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56.bin"/><Relationship Id="rId33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emf"/><Relationship Id="rId20" Type="http://schemas.openxmlformats.org/officeDocument/2006/relationships/image" Target="../media/image57.emf"/><Relationship Id="rId29" Type="http://schemas.openxmlformats.org/officeDocument/2006/relationships/oleObject" Target="../embeddings/oleObject58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e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59.emf"/><Relationship Id="rId32" Type="http://schemas.openxmlformats.org/officeDocument/2006/relationships/image" Target="../media/image63.emf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5.bin"/><Relationship Id="rId28" Type="http://schemas.openxmlformats.org/officeDocument/2006/relationships/image" Target="../media/image61.emf"/><Relationship Id="rId10" Type="http://schemas.openxmlformats.org/officeDocument/2006/relationships/image" Target="../media/image52.emf"/><Relationship Id="rId19" Type="http://schemas.openxmlformats.org/officeDocument/2006/relationships/oleObject" Target="../embeddings/oleObject53.bin"/><Relationship Id="rId31" Type="http://schemas.openxmlformats.org/officeDocument/2006/relationships/oleObject" Target="../embeddings/oleObject59.bin"/><Relationship Id="rId4" Type="http://schemas.openxmlformats.org/officeDocument/2006/relationships/image" Target="../media/image49.e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54.emf"/><Relationship Id="rId22" Type="http://schemas.openxmlformats.org/officeDocument/2006/relationships/image" Target="../media/image58.emf"/><Relationship Id="rId27" Type="http://schemas.openxmlformats.org/officeDocument/2006/relationships/oleObject" Target="../embeddings/oleObject57.bin"/><Relationship Id="rId30" Type="http://schemas.openxmlformats.org/officeDocument/2006/relationships/image" Target="../media/image6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Identifying Stationary Points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Differentiation 3.6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180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244" name="Group 68"/>
          <p:cNvGrpSpPr>
            <a:grpSpLocks/>
          </p:cNvGrpSpPr>
          <p:nvPr/>
        </p:nvGrpSpPr>
        <p:grpSpPr bwMode="auto">
          <a:xfrm>
            <a:off x="381000" y="5410200"/>
            <a:ext cx="5259388" cy="471488"/>
            <a:chOff x="240" y="3408"/>
            <a:chExt cx="3313" cy="297"/>
          </a:xfrm>
        </p:grpSpPr>
        <p:sp>
          <p:nvSpPr>
            <p:cNvPr id="178235" name="Rectangle 59"/>
            <p:cNvSpPr>
              <a:spLocks noChangeArrowheads="1"/>
            </p:cNvSpPr>
            <p:nvPr/>
          </p:nvSpPr>
          <p:spPr bwMode="auto">
            <a:xfrm>
              <a:off x="960" y="3481"/>
              <a:ext cx="432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178220" name="Group 44"/>
            <p:cNvGrpSpPr>
              <a:grpSpLocks/>
            </p:cNvGrpSpPr>
            <p:nvPr/>
          </p:nvGrpSpPr>
          <p:grpSpPr bwMode="auto">
            <a:xfrm>
              <a:off x="240" y="3408"/>
              <a:ext cx="3313" cy="297"/>
              <a:chOff x="240" y="3255"/>
              <a:chExt cx="3313" cy="297"/>
            </a:xfrm>
          </p:grpSpPr>
          <p:sp>
            <p:nvSpPr>
              <p:cNvPr id="178213" name="Rectangle 37"/>
              <p:cNvSpPr>
                <a:spLocks noChangeArrowheads="1"/>
              </p:cNvSpPr>
              <p:nvPr/>
            </p:nvSpPr>
            <p:spPr bwMode="auto">
              <a:xfrm>
                <a:off x="240" y="3264"/>
                <a:ext cx="15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  <a:tabLst>
                    <a:tab pos="1800225" algn="l"/>
                    <a:tab pos="2520950" algn="l"/>
                  </a:tabLst>
                </a:pPr>
                <a:r>
                  <a:rPr lang="en-US" b="1">
                    <a:latin typeface="Comic Sans MS" pitchFamily="66" charset="0"/>
                  </a:rPr>
                  <a:t>At the </a:t>
                </a:r>
                <a:r>
                  <a:rPr lang="en-US" b="1">
                    <a:solidFill>
                      <a:srgbClr val="0000FF"/>
                    </a:solidFill>
                    <a:latin typeface="Comic Sans MS" pitchFamily="66" charset="0"/>
                  </a:rPr>
                  <a:t>max</a:t>
                </a:r>
                <a:r>
                  <a:rPr lang="en-US" b="1">
                    <a:latin typeface="Comic Sans MS" pitchFamily="66" charset="0"/>
                  </a:rPr>
                  <a:t> of</a:t>
                </a:r>
                <a:endParaRPr lang="en-US" b="1">
                  <a:solidFill>
                    <a:schemeClr val="folHlink"/>
                  </a:solidFill>
                  <a:latin typeface="Comic Sans MS" pitchFamily="66" charset="0"/>
                </a:endParaRPr>
              </a:p>
            </p:txBody>
          </p:sp>
          <p:graphicFrame>
            <p:nvGraphicFramePr>
              <p:cNvPr id="178215" name="Object 39"/>
              <p:cNvGraphicFramePr>
                <a:graphicFrameLocks noChangeAspect="1"/>
              </p:cNvGraphicFramePr>
              <p:nvPr/>
            </p:nvGraphicFramePr>
            <p:xfrm>
              <a:off x="1737" y="3255"/>
              <a:ext cx="1816" cy="2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06" name="Equation" r:id="rId3" imgW="1498320" imgH="241200" progId="Equation.3">
                      <p:embed/>
                    </p:oleObj>
                  </mc:Choice>
                  <mc:Fallback>
                    <p:oleObj name="Equation" r:id="rId3" imgW="149832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37" y="3255"/>
                            <a:ext cx="1816" cy="2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78241" name="Group 65"/>
          <p:cNvGrpSpPr>
            <a:grpSpLocks/>
          </p:cNvGrpSpPr>
          <p:nvPr/>
        </p:nvGrpSpPr>
        <p:grpSpPr bwMode="auto">
          <a:xfrm>
            <a:off x="3656013" y="1371600"/>
            <a:ext cx="3957637" cy="2008188"/>
            <a:chOff x="2303" y="960"/>
            <a:chExt cx="2493" cy="1265"/>
          </a:xfrm>
        </p:grpSpPr>
        <p:pic>
          <p:nvPicPr>
            <p:cNvPr id="178204" name="Picture 2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81" b="23665"/>
            <a:stretch>
              <a:fillRect/>
            </a:stretch>
          </p:blipFill>
          <p:spPr bwMode="auto">
            <a:xfrm>
              <a:off x="2304" y="960"/>
              <a:ext cx="2490" cy="1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8239" name="Rectangle 63"/>
            <p:cNvSpPr>
              <a:spLocks noChangeArrowheads="1"/>
            </p:cNvSpPr>
            <p:nvPr/>
          </p:nvSpPr>
          <p:spPr bwMode="auto">
            <a:xfrm>
              <a:off x="2303" y="961"/>
              <a:ext cx="2493" cy="12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78242" name="Group 66"/>
          <p:cNvGrpSpPr>
            <a:grpSpLocks/>
          </p:cNvGrpSpPr>
          <p:nvPr/>
        </p:nvGrpSpPr>
        <p:grpSpPr bwMode="auto">
          <a:xfrm>
            <a:off x="3657600" y="3390900"/>
            <a:ext cx="3957638" cy="1866900"/>
            <a:chOff x="2304" y="2232"/>
            <a:chExt cx="2493" cy="1176"/>
          </a:xfrm>
        </p:grpSpPr>
        <p:grpSp>
          <p:nvGrpSpPr>
            <p:cNvPr id="178233" name="Group 57"/>
            <p:cNvGrpSpPr>
              <a:grpSpLocks/>
            </p:cNvGrpSpPr>
            <p:nvPr/>
          </p:nvGrpSpPr>
          <p:grpSpPr bwMode="auto">
            <a:xfrm>
              <a:off x="2304" y="2232"/>
              <a:ext cx="2493" cy="1176"/>
              <a:chOff x="2304" y="2232"/>
              <a:chExt cx="2493" cy="1176"/>
            </a:xfrm>
          </p:grpSpPr>
          <p:pic>
            <p:nvPicPr>
              <p:cNvPr id="178207" name="Picture 31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 b="22519"/>
              <a:stretch>
                <a:fillRect/>
              </a:stretch>
            </p:blipFill>
            <p:spPr bwMode="auto">
              <a:xfrm>
                <a:off x="2304" y="2256"/>
                <a:ext cx="2493" cy="11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178208" name="Object 32"/>
              <p:cNvGraphicFramePr>
                <a:graphicFrameLocks noChangeAspect="1"/>
              </p:cNvGraphicFramePr>
              <p:nvPr/>
            </p:nvGraphicFramePr>
            <p:xfrm>
              <a:off x="3552" y="2232"/>
              <a:ext cx="217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07" name="Equation" r:id="rId7" imgW="228600" imgH="393480" progId="Equation.3">
                      <p:embed/>
                    </p:oleObj>
                  </mc:Choice>
                  <mc:Fallback>
                    <p:oleObj name="Equation" r:id="rId7" imgW="22860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52" y="2232"/>
                            <a:ext cx="217" cy="2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78240" name="Rectangle 64"/>
            <p:cNvSpPr>
              <a:spLocks noChangeArrowheads="1"/>
            </p:cNvSpPr>
            <p:nvPr/>
          </p:nvSpPr>
          <p:spPr bwMode="auto">
            <a:xfrm>
              <a:off x="2304" y="2256"/>
              <a:ext cx="2493" cy="11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78238" name="Group 62"/>
          <p:cNvGrpSpPr>
            <a:grpSpLocks/>
          </p:cNvGrpSpPr>
          <p:nvPr/>
        </p:nvGrpSpPr>
        <p:grpSpPr bwMode="auto">
          <a:xfrm>
            <a:off x="838200" y="5867400"/>
            <a:ext cx="7391400" cy="466725"/>
            <a:chOff x="528" y="3789"/>
            <a:chExt cx="4656" cy="294"/>
          </a:xfrm>
        </p:grpSpPr>
        <p:sp>
          <p:nvSpPr>
            <p:cNvPr id="178236" name="Rectangle 60"/>
            <p:cNvSpPr>
              <a:spLocks noChangeArrowheads="1"/>
            </p:cNvSpPr>
            <p:nvPr/>
          </p:nvSpPr>
          <p:spPr bwMode="auto">
            <a:xfrm>
              <a:off x="624" y="3856"/>
              <a:ext cx="432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8217" name="Rectangle 41"/>
            <p:cNvSpPr>
              <a:spLocks noChangeArrowheads="1"/>
            </p:cNvSpPr>
            <p:nvPr/>
          </p:nvSpPr>
          <p:spPr bwMode="auto">
            <a:xfrm>
              <a:off x="528" y="3789"/>
              <a:ext cx="4656" cy="2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solidFill>
                    <a:schemeClr val="folHlink"/>
                  </a:solidFill>
                  <a:latin typeface="Comic Sans MS" pitchFamily="66" charset="0"/>
                </a:rPr>
                <a:t> </a:t>
              </a:r>
              <a:r>
                <a:rPr lang="en-US" b="1">
                  <a:solidFill>
                    <a:srgbClr val="0000FF"/>
                  </a:solidFill>
                  <a:latin typeface="Comic Sans MS" pitchFamily="66" charset="0"/>
                </a:rPr>
                <a:t>but the gradient of the gradient is negative.</a:t>
              </a:r>
            </a:p>
          </p:txBody>
        </p:sp>
      </p:grpSp>
      <p:sp>
        <p:nvSpPr>
          <p:cNvPr id="178197" name="Rectangle 21"/>
          <p:cNvSpPr>
            <a:spLocks noChangeArrowheads="1"/>
          </p:cNvSpPr>
          <p:nvPr/>
        </p:nvSpPr>
        <p:spPr bwMode="auto">
          <a:xfrm>
            <a:off x="228600" y="22860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The gradient function is given by </a:t>
            </a:r>
          </a:p>
        </p:txBody>
      </p:sp>
      <p:graphicFrame>
        <p:nvGraphicFramePr>
          <p:cNvPr id="178201" name="Object 25"/>
          <p:cNvGraphicFramePr>
            <a:graphicFrameLocks noChangeAspect="1"/>
          </p:cNvGraphicFramePr>
          <p:nvPr/>
        </p:nvGraphicFramePr>
        <p:xfrm>
          <a:off x="609600" y="3048000"/>
          <a:ext cx="25908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9" imgW="1193760" imgH="393480" progId="Equation.3">
                  <p:embed/>
                </p:oleObj>
              </mc:Choice>
              <mc:Fallback>
                <p:oleObj name="Equation" r:id="rId9" imgW="1193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48000"/>
                        <a:ext cx="25908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8210" name="Line 34"/>
          <p:cNvSpPr>
            <a:spLocks noChangeShapeType="1"/>
          </p:cNvSpPr>
          <p:nvPr/>
        </p:nvSpPr>
        <p:spPr bwMode="auto">
          <a:xfrm>
            <a:off x="4648200" y="1905000"/>
            <a:ext cx="0" cy="2895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8212" name="Line 36"/>
          <p:cNvSpPr>
            <a:spLocks noChangeShapeType="1"/>
          </p:cNvSpPr>
          <p:nvPr/>
        </p:nvSpPr>
        <p:spPr bwMode="auto">
          <a:xfrm flipV="1">
            <a:off x="1981200" y="1981200"/>
            <a:ext cx="2514600" cy="3657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8214" name="Line 38"/>
          <p:cNvSpPr>
            <a:spLocks noChangeShapeType="1"/>
          </p:cNvSpPr>
          <p:nvPr/>
        </p:nvSpPr>
        <p:spPr bwMode="auto">
          <a:xfrm flipH="1" flipV="1">
            <a:off x="4800600" y="4876800"/>
            <a:ext cx="1981200" cy="1066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8216" name="Line 40"/>
          <p:cNvSpPr>
            <a:spLocks noChangeShapeType="1"/>
          </p:cNvSpPr>
          <p:nvPr/>
        </p:nvSpPr>
        <p:spPr bwMode="auto">
          <a:xfrm>
            <a:off x="4191000" y="4419600"/>
            <a:ext cx="838200" cy="762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178219" name="Group 43"/>
          <p:cNvGrpSpPr>
            <a:grpSpLocks/>
          </p:cNvGrpSpPr>
          <p:nvPr/>
        </p:nvGrpSpPr>
        <p:grpSpPr bwMode="auto">
          <a:xfrm>
            <a:off x="304800" y="1371600"/>
            <a:ext cx="3340100" cy="977900"/>
            <a:chOff x="192" y="586"/>
            <a:chExt cx="2104" cy="616"/>
          </a:xfrm>
        </p:grpSpPr>
        <p:graphicFrame>
          <p:nvGraphicFramePr>
            <p:cNvPr id="178200" name="Object 24"/>
            <p:cNvGraphicFramePr>
              <a:graphicFrameLocks noChangeAspect="1"/>
            </p:cNvGraphicFramePr>
            <p:nvPr/>
          </p:nvGraphicFramePr>
          <p:xfrm>
            <a:off x="192" y="864"/>
            <a:ext cx="2104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9" name="Equation" r:id="rId11" imgW="1498320" imgH="241200" progId="Equation.3">
                    <p:embed/>
                  </p:oleObj>
                </mc:Choice>
                <mc:Fallback>
                  <p:oleObj name="Equation" r:id="rId11" imgW="14983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864"/>
                          <a:ext cx="2104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8218" name="Rectangle 42"/>
            <p:cNvSpPr>
              <a:spLocks noChangeArrowheads="1"/>
            </p:cNvSpPr>
            <p:nvPr/>
          </p:nvSpPr>
          <p:spPr bwMode="auto">
            <a:xfrm>
              <a:off x="240" y="586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e.g.3 Consider </a:t>
              </a:r>
            </a:p>
          </p:txBody>
        </p:sp>
      </p:grpSp>
      <p:sp>
        <p:nvSpPr>
          <p:cNvPr id="178221" name="Rectangle 45"/>
          <p:cNvSpPr>
            <a:spLocks noChangeArrowheads="1"/>
          </p:cNvSpPr>
          <p:nvPr/>
        </p:nvSpPr>
        <p:spPr bwMode="auto">
          <a:xfrm>
            <a:off x="5715000" y="5424488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the gradient is 0</a:t>
            </a:r>
          </a:p>
        </p:txBody>
      </p:sp>
      <p:sp>
        <p:nvSpPr>
          <p:cNvPr id="178224" name="Rectangle 48"/>
          <p:cNvSpPr>
            <a:spLocks noChangeArrowheads="1"/>
          </p:cNvSpPr>
          <p:nvPr/>
        </p:nvSpPr>
        <p:spPr bwMode="auto">
          <a:xfrm>
            <a:off x="304800" y="6096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Another method for determining the nature of a stationary point.</a:t>
            </a:r>
          </a:p>
        </p:txBody>
      </p:sp>
      <p:sp>
        <p:nvSpPr>
          <p:cNvPr id="178243" name="Line 67"/>
          <p:cNvSpPr>
            <a:spLocks noChangeShapeType="1"/>
          </p:cNvSpPr>
          <p:nvPr/>
        </p:nvSpPr>
        <p:spPr bwMode="auto">
          <a:xfrm>
            <a:off x="3200400" y="3581400"/>
            <a:ext cx="6858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61767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8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8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82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7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97" grpId="0" build="allAtOnce"/>
      <p:bldP spid="178210" grpId="0" animBg="1"/>
      <p:bldP spid="178212" grpId="0" animBg="1"/>
      <p:bldP spid="178214" grpId="0" animBg="1"/>
      <p:bldP spid="178216" grpId="0" animBg="1"/>
      <p:bldP spid="178221" grpId="0" build="allAtOnce"/>
      <p:bldP spid="1782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246" name="Group 46"/>
          <p:cNvGrpSpPr>
            <a:grpSpLocks/>
          </p:cNvGrpSpPr>
          <p:nvPr/>
        </p:nvGrpSpPr>
        <p:grpSpPr bwMode="auto">
          <a:xfrm>
            <a:off x="457200" y="5511800"/>
            <a:ext cx="8305800" cy="1143000"/>
            <a:chOff x="288" y="3360"/>
            <a:chExt cx="5232" cy="720"/>
          </a:xfrm>
        </p:grpSpPr>
        <p:sp>
          <p:nvSpPr>
            <p:cNvPr id="179245" name="Rectangle 45"/>
            <p:cNvSpPr>
              <a:spLocks noChangeArrowheads="1"/>
            </p:cNvSpPr>
            <p:nvPr/>
          </p:nvSpPr>
          <p:spPr bwMode="auto">
            <a:xfrm>
              <a:off x="288" y="3360"/>
              <a:ext cx="5232" cy="72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179235" name="Group 35"/>
            <p:cNvGrpSpPr>
              <a:grpSpLocks/>
            </p:cNvGrpSpPr>
            <p:nvPr/>
          </p:nvGrpSpPr>
          <p:grpSpPr bwMode="auto">
            <a:xfrm>
              <a:off x="336" y="3360"/>
              <a:ext cx="5155" cy="684"/>
              <a:chOff x="336" y="3360"/>
              <a:chExt cx="5155" cy="684"/>
            </a:xfrm>
          </p:grpSpPr>
          <p:sp>
            <p:nvSpPr>
              <p:cNvPr id="179231" name="Rectangle 31"/>
              <p:cNvSpPr>
                <a:spLocks noChangeArrowheads="1"/>
              </p:cNvSpPr>
              <p:nvPr/>
            </p:nvSpPr>
            <p:spPr bwMode="auto">
              <a:xfrm>
                <a:off x="336" y="3506"/>
                <a:ext cx="5136" cy="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457200" indent="-457200" eaLnBrk="1" hangingPunct="1">
                  <a:buFont typeface="Wingdings" pitchFamily="2" charset="2"/>
                  <a:buNone/>
                  <a:tabLst>
                    <a:tab pos="1800225" algn="l"/>
                    <a:tab pos="2520950" algn="l"/>
                  </a:tabLst>
                </a:pPr>
                <a:r>
                  <a:rPr lang="en-US" b="1">
                    <a:latin typeface="Comic Sans MS" pitchFamily="66" charset="0"/>
                  </a:rPr>
                  <a:t>The notation for the gradient of the gradient is</a:t>
                </a:r>
              </a:p>
              <a:p>
                <a:pPr marL="457200" indent="-457200" algn="ctr" eaLnBrk="1" hangingPunct="1">
                  <a:buFont typeface="Wingdings" pitchFamily="2" charset="2"/>
                  <a:buNone/>
                  <a:tabLst>
                    <a:tab pos="1800225" algn="l"/>
                    <a:tab pos="2520950" algn="l"/>
                  </a:tabLst>
                </a:pPr>
                <a:r>
                  <a:rPr lang="en-US" b="1">
                    <a:latin typeface="Comic Sans MS" pitchFamily="66" charset="0"/>
                  </a:rPr>
                  <a:t>“</a:t>
                </a:r>
                <a:r>
                  <a:rPr lang="en-US" sz="2600" b="1" i="1"/>
                  <a:t>d </a:t>
                </a:r>
                <a:r>
                  <a:rPr lang="en-US" sz="2600" b="1"/>
                  <a:t>2</a:t>
                </a:r>
                <a:r>
                  <a:rPr lang="en-US" sz="2600" b="1" i="1"/>
                  <a:t> y</a:t>
                </a:r>
                <a:r>
                  <a:rPr lang="en-US" b="1">
                    <a:latin typeface="Comic Sans MS" pitchFamily="66" charset="0"/>
                  </a:rPr>
                  <a:t> by </a:t>
                </a:r>
                <a:r>
                  <a:rPr lang="en-US" sz="2600" b="1" i="1"/>
                  <a:t>d x</a:t>
                </a:r>
                <a:r>
                  <a:rPr lang="en-US" b="1">
                    <a:latin typeface="Comic Sans MS" pitchFamily="66" charset="0"/>
                  </a:rPr>
                  <a:t> squared”</a:t>
                </a:r>
              </a:p>
            </p:txBody>
          </p:sp>
          <p:graphicFrame>
            <p:nvGraphicFramePr>
              <p:cNvPr id="179232" name="Object 32"/>
              <p:cNvGraphicFramePr>
                <a:graphicFrameLocks noChangeAspect="1"/>
              </p:cNvGraphicFramePr>
              <p:nvPr/>
            </p:nvGraphicFramePr>
            <p:xfrm>
              <a:off x="5040" y="3360"/>
              <a:ext cx="451" cy="6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33" name="Equation" r:id="rId3" imgW="330120" imgH="444240" progId="Equation.3">
                      <p:embed/>
                    </p:oleObj>
                  </mc:Choice>
                  <mc:Fallback>
                    <p:oleObj name="Equation" r:id="rId3" imgW="330120" imgH="4442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40" y="3360"/>
                            <a:ext cx="451" cy="6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pic>
        <p:nvPicPr>
          <p:cNvPr id="17920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81" b="23665"/>
          <a:stretch>
            <a:fillRect/>
          </a:stretch>
        </p:blipFill>
        <p:spPr bwMode="auto">
          <a:xfrm>
            <a:off x="3657600" y="1371600"/>
            <a:ext cx="3952875" cy="200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9203" name="Group 3"/>
          <p:cNvGrpSpPr>
            <a:grpSpLocks/>
          </p:cNvGrpSpPr>
          <p:nvPr/>
        </p:nvGrpSpPr>
        <p:grpSpPr bwMode="auto">
          <a:xfrm>
            <a:off x="3657600" y="3429000"/>
            <a:ext cx="3957638" cy="1828800"/>
            <a:chOff x="2160" y="2208"/>
            <a:chExt cx="2493" cy="1625"/>
          </a:xfrm>
        </p:grpSpPr>
        <p:pic>
          <p:nvPicPr>
            <p:cNvPr id="179204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b="22519"/>
            <a:stretch>
              <a:fillRect/>
            </a:stretch>
          </p:blipFill>
          <p:spPr bwMode="auto">
            <a:xfrm>
              <a:off x="2160" y="2208"/>
              <a:ext cx="2493" cy="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79205" name="Object 5"/>
            <p:cNvGraphicFramePr>
              <a:graphicFrameLocks noChangeAspect="1"/>
            </p:cNvGraphicFramePr>
            <p:nvPr/>
          </p:nvGraphicFramePr>
          <p:xfrm>
            <a:off x="3408" y="2208"/>
            <a:ext cx="138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4" name="Equation" r:id="rId7" imgW="228600" imgH="393480" progId="Equation.3">
                    <p:embed/>
                  </p:oleObj>
                </mc:Choice>
                <mc:Fallback>
                  <p:oleObj name="Equation" r:id="rId7" imgW="228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208"/>
                          <a:ext cx="138" cy="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9211" name="Line 11"/>
          <p:cNvSpPr>
            <a:spLocks noChangeShapeType="1"/>
          </p:cNvSpPr>
          <p:nvPr/>
        </p:nvSpPr>
        <p:spPr bwMode="auto">
          <a:xfrm>
            <a:off x="5867400" y="2767013"/>
            <a:ext cx="23813" cy="2057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9212" name="Line 12"/>
          <p:cNvSpPr>
            <a:spLocks noChangeShapeType="1"/>
          </p:cNvSpPr>
          <p:nvPr/>
        </p:nvSpPr>
        <p:spPr bwMode="auto">
          <a:xfrm flipV="1">
            <a:off x="2057400" y="2819400"/>
            <a:ext cx="3733800" cy="1371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9215" name="Line 15"/>
          <p:cNvSpPr>
            <a:spLocks noChangeShapeType="1"/>
          </p:cNvSpPr>
          <p:nvPr/>
        </p:nvSpPr>
        <p:spPr bwMode="auto">
          <a:xfrm flipH="1">
            <a:off x="5486400" y="4419600"/>
            <a:ext cx="838200" cy="8382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9222" name="Rectangle 22"/>
          <p:cNvSpPr>
            <a:spLocks noChangeArrowheads="1"/>
          </p:cNvSpPr>
          <p:nvPr/>
        </p:nvSpPr>
        <p:spPr bwMode="auto">
          <a:xfrm>
            <a:off x="304800" y="6096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Another method for determining the nature of a stationary point.</a:t>
            </a:r>
          </a:p>
        </p:txBody>
      </p:sp>
      <p:sp>
        <p:nvSpPr>
          <p:cNvPr id="179223" name="Rectangle 23"/>
          <p:cNvSpPr>
            <a:spLocks noChangeArrowheads="1"/>
          </p:cNvSpPr>
          <p:nvPr/>
        </p:nvSpPr>
        <p:spPr bwMode="auto">
          <a:xfrm>
            <a:off x="228600" y="2286000"/>
            <a:ext cx="3429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The gradient function is given by </a:t>
            </a:r>
          </a:p>
        </p:txBody>
      </p:sp>
      <p:graphicFrame>
        <p:nvGraphicFramePr>
          <p:cNvPr id="179224" name="Object 24"/>
          <p:cNvGraphicFramePr>
            <a:graphicFrameLocks noChangeAspect="1"/>
          </p:cNvGraphicFramePr>
          <p:nvPr/>
        </p:nvGraphicFramePr>
        <p:xfrm>
          <a:off x="609600" y="3051175"/>
          <a:ext cx="25908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9" imgW="1193760" imgH="393480" progId="Equation.3">
                  <p:embed/>
                </p:oleObj>
              </mc:Choice>
              <mc:Fallback>
                <p:oleObj name="Equation" r:id="rId9" imgW="1193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051175"/>
                        <a:ext cx="25908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9225" name="Group 25"/>
          <p:cNvGrpSpPr>
            <a:grpSpLocks/>
          </p:cNvGrpSpPr>
          <p:nvPr/>
        </p:nvGrpSpPr>
        <p:grpSpPr bwMode="auto">
          <a:xfrm>
            <a:off x="304800" y="1371600"/>
            <a:ext cx="3340100" cy="977900"/>
            <a:chOff x="192" y="586"/>
            <a:chExt cx="2104" cy="616"/>
          </a:xfrm>
        </p:grpSpPr>
        <p:graphicFrame>
          <p:nvGraphicFramePr>
            <p:cNvPr id="179226" name="Object 26"/>
            <p:cNvGraphicFramePr>
              <a:graphicFrameLocks noChangeAspect="1"/>
            </p:cNvGraphicFramePr>
            <p:nvPr/>
          </p:nvGraphicFramePr>
          <p:xfrm>
            <a:off x="192" y="864"/>
            <a:ext cx="2104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6" name="Equation" r:id="rId11" imgW="1498320" imgH="241200" progId="Equation.3">
                    <p:embed/>
                  </p:oleObj>
                </mc:Choice>
                <mc:Fallback>
                  <p:oleObj name="Equation" r:id="rId11" imgW="14983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864"/>
                          <a:ext cx="2104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9227" name="Rectangle 27"/>
            <p:cNvSpPr>
              <a:spLocks noChangeArrowheads="1"/>
            </p:cNvSpPr>
            <p:nvPr/>
          </p:nvSpPr>
          <p:spPr bwMode="auto">
            <a:xfrm>
              <a:off x="240" y="586"/>
              <a:ext cx="17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e.g.3 Consider </a:t>
              </a:r>
            </a:p>
          </p:txBody>
        </p:sp>
      </p:grpSp>
      <p:grpSp>
        <p:nvGrpSpPr>
          <p:cNvPr id="179247" name="Group 47"/>
          <p:cNvGrpSpPr>
            <a:grpSpLocks/>
          </p:cNvGrpSpPr>
          <p:nvPr/>
        </p:nvGrpSpPr>
        <p:grpSpPr bwMode="auto">
          <a:xfrm>
            <a:off x="165100" y="3886200"/>
            <a:ext cx="3340100" cy="1589088"/>
            <a:chOff x="104" y="2448"/>
            <a:chExt cx="2104" cy="1001"/>
          </a:xfrm>
        </p:grpSpPr>
        <p:sp>
          <p:nvSpPr>
            <p:cNvPr id="179241" name="Rectangle 41"/>
            <p:cNvSpPr>
              <a:spLocks noChangeArrowheads="1"/>
            </p:cNvSpPr>
            <p:nvPr/>
          </p:nvSpPr>
          <p:spPr bwMode="auto">
            <a:xfrm>
              <a:off x="912" y="2496"/>
              <a:ext cx="384" cy="19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9202" name="Rectangle 2"/>
            <p:cNvSpPr>
              <a:spLocks noChangeArrowheads="1"/>
            </p:cNvSpPr>
            <p:nvPr/>
          </p:nvSpPr>
          <p:spPr bwMode="auto">
            <a:xfrm>
              <a:off x="192" y="2448"/>
              <a:ext cx="14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At the </a:t>
              </a:r>
              <a:r>
                <a:rPr lang="en-US" b="1">
                  <a:solidFill>
                    <a:srgbClr val="0000FF"/>
                  </a:solidFill>
                  <a:latin typeface="Comic Sans MS" pitchFamily="66" charset="0"/>
                </a:rPr>
                <a:t>min</a:t>
              </a:r>
              <a:r>
                <a:rPr lang="en-US" b="1">
                  <a:latin typeface="Comic Sans MS" pitchFamily="66" charset="0"/>
                </a:rPr>
                <a:t> of</a:t>
              </a:r>
              <a:endParaRPr lang="en-US" b="1">
                <a:solidFill>
                  <a:schemeClr val="folHlink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79214" name="Object 14"/>
            <p:cNvGraphicFramePr>
              <a:graphicFrameLocks noChangeAspect="1"/>
            </p:cNvGraphicFramePr>
            <p:nvPr/>
          </p:nvGraphicFramePr>
          <p:xfrm>
            <a:off x="104" y="2629"/>
            <a:ext cx="2056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7" name="Equation" r:id="rId13" imgW="1498320" imgH="241200" progId="Equation.3">
                    <p:embed/>
                  </p:oleObj>
                </mc:Choice>
                <mc:Fallback>
                  <p:oleObj name="Equation" r:id="rId13" imgW="14983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" y="2629"/>
                          <a:ext cx="2056" cy="3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9240" name="Rectangle 40"/>
            <p:cNvSpPr>
              <a:spLocks noChangeArrowheads="1"/>
            </p:cNvSpPr>
            <p:nvPr/>
          </p:nvSpPr>
          <p:spPr bwMode="auto">
            <a:xfrm>
              <a:off x="240" y="2976"/>
              <a:ext cx="1872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9236" name="Rectangle 36"/>
            <p:cNvSpPr>
              <a:spLocks noChangeArrowheads="1"/>
            </p:cNvSpPr>
            <p:nvPr/>
          </p:nvSpPr>
          <p:spPr bwMode="auto">
            <a:xfrm>
              <a:off x="192" y="2925"/>
              <a:ext cx="2016" cy="5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solidFill>
                    <a:srgbClr val="0000FF"/>
                  </a:solidFill>
                  <a:latin typeface="Comic Sans MS" pitchFamily="66" charset="0"/>
                </a:rPr>
                <a:t>the gradient of the gradient is positive.</a:t>
              </a:r>
            </a:p>
          </p:txBody>
        </p:sp>
      </p:grpSp>
      <p:sp>
        <p:nvSpPr>
          <p:cNvPr id="179238" name="Rectangle 38"/>
          <p:cNvSpPr>
            <a:spLocks noChangeArrowheads="1"/>
          </p:cNvSpPr>
          <p:nvPr/>
        </p:nvSpPr>
        <p:spPr bwMode="auto">
          <a:xfrm>
            <a:off x="3656013" y="1373188"/>
            <a:ext cx="3957637" cy="1984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  <p:sp>
        <p:nvSpPr>
          <p:cNvPr id="179239" name="Rectangle 39"/>
          <p:cNvSpPr>
            <a:spLocks noChangeArrowheads="1"/>
          </p:cNvSpPr>
          <p:nvPr/>
        </p:nvSpPr>
        <p:spPr bwMode="auto">
          <a:xfrm>
            <a:off x="3657600" y="3429000"/>
            <a:ext cx="3957638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224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11" grpId="0" animBg="1"/>
      <p:bldP spid="179212" grpId="0" animBg="1"/>
      <p:bldP spid="1792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345" name="Object 49"/>
          <p:cNvGraphicFramePr>
            <a:graphicFrameLocks noChangeAspect="1"/>
          </p:cNvGraphicFramePr>
          <p:nvPr/>
        </p:nvGraphicFramePr>
        <p:xfrm>
          <a:off x="6553200" y="2514600"/>
          <a:ext cx="965200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3" imgW="444240" imgH="177480" progId="Equation.3">
                  <p:embed/>
                </p:oleObj>
              </mc:Choice>
              <mc:Fallback>
                <p:oleObj name="Equation" r:id="rId3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2514600"/>
                        <a:ext cx="965200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299" name="Object 3"/>
          <p:cNvGraphicFramePr>
            <a:graphicFrameLocks noChangeAspect="1"/>
          </p:cNvGraphicFramePr>
          <p:nvPr/>
        </p:nvGraphicFramePr>
        <p:xfrm>
          <a:off x="2905125" y="2398713"/>
          <a:ext cx="181927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5" imgW="838080" imgH="215640" progId="Equation.3">
                  <p:embed/>
                </p:oleObj>
              </mc:Choice>
              <mc:Fallback>
                <p:oleObj name="Equation" r:id="rId5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2398713"/>
                        <a:ext cx="1819275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3300" name="Group 4"/>
          <p:cNvGrpSpPr>
            <a:grpSpLocks/>
          </p:cNvGrpSpPr>
          <p:nvPr/>
        </p:nvGrpSpPr>
        <p:grpSpPr bwMode="auto">
          <a:xfrm>
            <a:off x="305570" y="116508"/>
            <a:ext cx="8305800" cy="1636713"/>
            <a:chOff x="821" y="520"/>
            <a:chExt cx="5232" cy="1031"/>
          </a:xfrm>
        </p:grpSpPr>
        <p:sp>
          <p:nvSpPr>
            <p:cNvPr id="183301" name="Rectangle 5"/>
            <p:cNvSpPr>
              <a:spLocks noChangeArrowheads="1"/>
            </p:cNvSpPr>
            <p:nvPr/>
          </p:nvSpPr>
          <p:spPr bwMode="auto">
            <a:xfrm>
              <a:off x="821" y="520"/>
              <a:ext cx="523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 dirty="0">
                  <a:latin typeface="Comic Sans MS" pitchFamily="66" charset="0"/>
                </a:rPr>
                <a:t>e.g.3 ( continued ) Find the stationary points on the curve                            and distinguish between the max and the min.</a:t>
              </a:r>
            </a:p>
          </p:txBody>
        </p:sp>
        <p:graphicFrame>
          <p:nvGraphicFramePr>
            <p:cNvPr id="183302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7217943"/>
                </p:ext>
              </p:extLst>
            </p:nvPr>
          </p:nvGraphicFramePr>
          <p:xfrm>
            <a:off x="1966" y="1213"/>
            <a:ext cx="2104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5" name="Equation" r:id="rId7" imgW="1498320" imgH="241200" progId="Equation.3">
                    <p:embed/>
                  </p:oleObj>
                </mc:Choice>
                <mc:Fallback>
                  <p:oleObj name="Equation" r:id="rId7" imgW="14983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6" y="1213"/>
                          <a:ext cx="2104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3303" name="Object 7"/>
          <p:cNvGraphicFramePr>
            <a:graphicFrameLocks noChangeAspect="1"/>
          </p:cNvGraphicFramePr>
          <p:nvPr/>
        </p:nvGraphicFramePr>
        <p:xfrm>
          <a:off x="4953000" y="2209800"/>
          <a:ext cx="14890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9" imgW="685800" imgH="444240" progId="Equation.3">
                  <p:embed/>
                </p:oleObj>
              </mc:Choice>
              <mc:Fallback>
                <p:oleObj name="Equation" r:id="rId9" imgW="685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09800"/>
                        <a:ext cx="14890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3304" name="Group 8"/>
          <p:cNvGrpSpPr>
            <a:grpSpLocks/>
          </p:cNvGrpSpPr>
          <p:nvPr/>
        </p:nvGrpSpPr>
        <p:grpSpPr bwMode="auto">
          <a:xfrm>
            <a:off x="457200" y="1676400"/>
            <a:ext cx="5016500" cy="536575"/>
            <a:chOff x="288" y="1056"/>
            <a:chExt cx="3160" cy="338"/>
          </a:xfrm>
        </p:grpSpPr>
        <p:sp>
          <p:nvSpPr>
            <p:cNvPr id="183305" name="Rectangle 9"/>
            <p:cNvSpPr>
              <a:spLocks noChangeArrowheads="1"/>
            </p:cNvSpPr>
            <p:nvPr/>
          </p:nvSpPr>
          <p:spPr bwMode="auto">
            <a:xfrm>
              <a:off x="288" y="1104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Solution:</a:t>
              </a:r>
            </a:p>
          </p:txBody>
        </p:sp>
        <p:graphicFrame>
          <p:nvGraphicFramePr>
            <p:cNvPr id="183306" name="Object 10"/>
            <p:cNvGraphicFramePr>
              <a:graphicFrameLocks noChangeAspect="1"/>
            </p:cNvGraphicFramePr>
            <p:nvPr/>
          </p:nvGraphicFramePr>
          <p:xfrm>
            <a:off x="1344" y="1056"/>
            <a:ext cx="2104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7" name="Equation" r:id="rId11" imgW="1498320" imgH="241200" progId="Equation.3">
                    <p:embed/>
                  </p:oleObj>
                </mc:Choice>
                <mc:Fallback>
                  <p:oleObj name="Equation" r:id="rId11" imgW="149832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1056"/>
                          <a:ext cx="2104" cy="3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3307" name="Group 11"/>
          <p:cNvGrpSpPr>
            <a:grpSpLocks/>
          </p:cNvGrpSpPr>
          <p:nvPr/>
        </p:nvGrpSpPr>
        <p:grpSpPr bwMode="auto">
          <a:xfrm>
            <a:off x="381000" y="3200400"/>
            <a:ext cx="3898900" cy="841375"/>
            <a:chOff x="288" y="1776"/>
            <a:chExt cx="2456" cy="530"/>
          </a:xfrm>
        </p:grpSpPr>
        <p:sp>
          <p:nvSpPr>
            <p:cNvPr id="183308" name="Rectangle 12"/>
            <p:cNvSpPr>
              <a:spLocks noChangeArrowheads="1"/>
            </p:cNvSpPr>
            <p:nvPr/>
          </p:nvSpPr>
          <p:spPr bwMode="auto">
            <a:xfrm>
              <a:off x="288" y="1872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Stationary points:</a:t>
              </a:r>
            </a:p>
          </p:txBody>
        </p:sp>
        <p:graphicFrame>
          <p:nvGraphicFramePr>
            <p:cNvPr id="183309" name="Object 13"/>
            <p:cNvGraphicFramePr>
              <a:graphicFrameLocks noChangeAspect="1"/>
            </p:cNvGraphicFramePr>
            <p:nvPr/>
          </p:nvGraphicFramePr>
          <p:xfrm>
            <a:off x="2112" y="1776"/>
            <a:ext cx="632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8" name="Equation" r:id="rId13" imgW="469800" imgH="393480" progId="Equation.3">
                    <p:embed/>
                  </p:oleObj>
                </mc:Choice>
                <mc:Fallback>
                  <p:oleObj name="Equation" r:id="rId13" imgW="4698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2" y="1776"/>
                          <a:ext cx="632" cy="53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3310" name="Group 14"/>
          <p:cNvGrpSpPr>
            <a:grpSpLocks/>
          </p:cNvGrpSpPr>
          <p:nvPr/>
        </p:nvGrpSpPr>
        <p:grpSpPr bwMode="auto">
          <a:xfrm>
            <a:off x="4495800" y="3341688"/>
            <a:ext cx="2922588" cy="468312"/>
            <a:chOff x="3024" y="1849"/>
            <a:chExt cx="1841" cy="295"/>
          </a:xfrm>
        </p:grpSpPr>
        <p:graphicFrame>
          <p:nvGraphicFramePr>
            <p:cNvPr id="183311" name="Object 15"/>
            <p:cNvGraphicFramePr>
              <a:graphicFrameLocks noChangeAspect="1"/>
            </p:cNvGraphicFramePr>
            <p:nvPr/>
          </p:nvGraphicFramePr>
          <p:xfrm>
            <a:off x="3024" y="1935"/>
            <a:ext cx="27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9" name="Equation" r:id="rId15" imgW="203040" imgH="152280" progId="Equation.3">
                    <p:embed/>
                  </p:oleObj>
                </mc:Choice>
                <mc:Fallback>
                  <p:oleObj name="Equation" r:id="rId15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1935"/>
                          <a:ext cx="27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3312" name="Object 16"/>
            <p:cNvGraphicFramePr>
              <a:graphicFrameLocks noChangeAspect="1"/>
            </p:cNvGraphicFramePr>
            <p:nvPr/>
          </p:nvGraphicFramePr>
          <p:xfrm>
            <a:off x="3390" y="1849"/>
            <a:ext cx="1475" cy="2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0" name="Equation" r:id="rId17" imgW="1079280" imgH="215640" progId="Equation.3">
                    <p:embed/>
                  </p:oleObj>
                </mc:Choice>
                <mc:Fallback>
                  <p:oleObj name="Equation" r:id="rId17" imgW="1079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0" y="1849"/>
                          <a:ext cx="1475" cy="2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3313" name="Group 17"/>
          <p:cNvGrpSpPr>
            <a:grpSpLocks/>
          </p:cNvGrpSpPr>
          <p:nvPr/>
        </p:nvGrpSpPr>
        <p:grpSpPr bwMode="auto">
          <a:xfrm>
            <a:off x="2362200" y="4114800"/>
            <a:ext cx="3259138" cy="523875"/>
            <a:chOff x="682" y="2256"/>
            <a:chExt cx="2053" cy="330"/>
          </a:xfrm>
        </p:grpSpPr>
        <p:graphicFrame>
          <p:nvGraphicFramePr>
            <p:cNvPr id="183314" name="Object 18"/>
            <p:cNvGraphicFramePr>
              <a:graphicFrameLocks noChangeAspect="1"/>
            </p:cNvGraphicFramePr>
            <p:nvPr/>
          </p:nvGraphicFramePr>
          <p:xfrm>
            <a:off x="1104" y="2256"/>
            <a:ext cx="1631" cy="3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1" name="Equation" r:id="rId19" imgW="1193760" imgH="241200" progId="Equation.3">
                    <p:embed/>
                  </p:oleObj>
                </mc:Choice>
                <mc:Fallback>
                  <p:oleObj name="Equation" r:id="rId19" imgW="11937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4" y="2256"/>
                          <a:ext cx="1631" cy="3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3315" name="Object 19"/>
            <p:cNvGraphicFramePr>
              <a:graphicFrameLocks noChangeAspect="1"/>
            </p:cNvGraphicFramePr>
            <p:nvPr/>
          </p:nvGraphicFramePr>
          <p:xfrm>
            <a:off x="682" y="2336"/>
            <a:ext cx="27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2" name="Equation" r:id="rId21" imgW="203040" imgH="152280" progId="Equation.3">
                    <p:embed/>
                  </p:oleObj>
                </mc:Choice>
                <mc:Fallback>
                  <p:oleObj name="Equation" r:id="rId21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2" y="2336"/>
                          <a:ext cx="27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3316" name="Group 20"/>
          <p:cNvGrpSpPr>
            <a:grpSpLocks/>
          </p:cNvGrpSpPr>
          <p:nvPr/>
        </p:nvGrpSpPr>
        <p:grpSpPr bwMode="auto">
          <a:xfrm>
            <a:off x="2362200" y="4648200"/>
            <a:ext cx="3182938" cy="441325"/>
            <a:chOff x="3034" y="2282"/>
            <a:chExt cx="2005" cy="278"/>
          </a:xfrm>
        </p:grpSpPr>
        <p:graphicFrame>
          <p:nvGraphicFramePr>
            <p:cNvPr id="183317" name="Object 21"/>
            <p:cNvGraphicFramePr>
              <a:graphicFrameLocks noChangeAspect="1"/>
            </p:cNvGraphicFramePr>
            <p:nvPr/>
          </p:nvGraphicFramePr>
          <p:xfrm>
            <a:off x="3408" y="2282"/>
            <a:ext cx="1631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3" name="Equation" r:id="rId23" imgW="1193760" imgH="203040" progId="Equation.3">
                    <p:embed/>
                  </p:oleObj>
                </mc:Choice>
                <mc:Fallback>
                  <p:oleObj name="Equation" r:id="rId23" imgW="1193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282"/>
                          <a:ext cx="1631" cy="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3318" name="Object 22"/>
            <p:cNvGraphicFramePr>
              <a:graphicFrameLocks noChangeAspect="1"/>
            </p:cNvGraphicFramePr>
            <p:nvPr/>
          </p:nvGraphicFramePr>
          <p:xfrm>
            <a:off x="3034" y="2304"/>
            <a:ext cx="27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4" name="Equation" r:id="rId25" imgW="203040" imgH="152280" progId="Equation.3">
                    <p:embed/>
                  </p:oleObj>
                </mc:Choice>
                <mc:Fallback>
                  <p:oleObj name="Equation" r:id="rId25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4" y="2304"/>
                          <a:ext cx="27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3319" name="Group 23"/>
          <p:cNvGrpSpPr>
            <a:grpSpLocks/>
          </p:cNvGrpSpPr>
          <p:nvPr/>
        </p:nvGrpSpPr>
        <p:grpSpPr bwMode="auto">
          <a:xfrm>
            <a:off x="2401888" y="5105400"/>
            <a:ext cx="3389312" cy="461963"/>
            <a:chOff x="1440" y="2557"/>
            <a:chExt cx="2135" cy="291"/>
          </a:xfrm>
        </p:grpSpPr>
        <p:graphicFrame>
          <p:nvGraphicFramePr>
            <p:cNvPr id="183320" name="Object 24"/>
            <p:cNvGraphicFramePr>
              <a:graphicFrameLocks noChangeAspect="1"/>
            </p:cNvGraphicFramePr>
            <p:nvPr/>
          </p:nvGraphicFramePr>
          <p:xfrm>
            <a:off x="1440" y="2640"/>
            <a:ext cx="27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5" name="Equation" r:id="rId27" imgW="203040" imgH="152280" progId="Equation.3">
                    <p:embed/>
                  </p:oleObj>
                </mc:Choice>
                <mc:Fallback>
                  <p:oleObj name="Equation" r:id="rId27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2640"/>
                          <a:ext cx="27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3321" name="Object 25"/>
            <p:cNvGraphicFramePr>
              <a:graphicFrameLocks noChangeAspect="1"/>
            </p:cNvGraphicFramePr>
            <p:nvPr/>
          </p:nvGraphicFramePr>
          <p:xfrm>
            <a:off x="3072" y="2592"/>
            <a:ext cx="503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6" name="Equation" r:id="rId29" imgW="368280" imgH="177480" progId="Equation.3">
                    <p:embed/>
                  </p:oleObj>
                </mc:Choice>
                <mc:Fallback>
                  <p:oleObj name="Equation" r:id="rId29" imgW="368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592"/>
                          <a:ext cx="503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3322" name="Object 26"/>
            <p:cNvGraphicFramePr>
              <a:graphicFrameLocks noChangeAspect="1"/>
            </p:cNvGraphicFramePr>
            <p:nvPr/>
          </p:nvGraphicFramePr>
          <p:xfrm>
            <a:off x="1947" y="2592"/>
            <a:ext cx="641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7" name="Equation" r:id="rId31" imgW="469800" imgH="177480" progId="Equation.3">
                    <p:embed/>
                  </p:oleObj>
                </mc:Choice>
                <mc:Fallback>
                  <p:oleObj name="Equation" r:id="rId31" imgW="469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7" y="2592"/>
                          <a:ext cx="641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3323" name="Rectangle 27"/>
            <p:cNvSpPr>
              <a:spLocks noChangeArrowheads="1"/>
            </p:cNvSpPr>
            <p:nvPr/>
          </p:nvSpPr>
          <p:spPr bwMode="auto">
            <a:xfrm>
              <a:off x="2688" y="2557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or</a:t>
              </a:r>
            </a:p>
          </p:txBody>
        </p:sp>
      </p:grpSp>
      <p:graphicFrame>
        <p:nvGraphicFramePr>
          <p:cNvPr id="183344" name="Object 48"/>
          <p:cNvGraphicFramePr>
            <a:graphicFrameLocks noChangeAspect="1"/>
          </p:cNvGraphicFramePr>
          <p:nvPr/>
        </p:nvGraphicFramePr>
        <p:xfrm>
          <a:off x="1447800" y="2270125"/>
          <a:ext cx="1322388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33" imgW="609480" imgH="393480" progId="Equation.3">
                  <p:embed/>
                </p:oleObj>
              </mc:Choice>
              <mc:Fallback>
                <p:oleObj name="Equation" r:id="rId33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70125"/>
                        <a:ext cx="1322388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56" name="Rectangle 60"/>
          <p:cNvSpPr>
            <a:spLocks noChangeArrowheads="1"/>
          </p:cNvSpPr>
          <p:nvPr/>
        </p:nvSpPr>
        <p:spPr bwMode="auto">
          <a:xfrm>
            <a:off x="533400" y="5638800"/>
            <a:ext cx="8610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We now need to find the </a:t>
            </a:r>
            <a:r>
              <a:rPr lang="en-US" sz="2600" b="1" i="1"/>
              <a:t>y</a:t>
            </a:r>
            <a:r>
              <a:rPr lang="en-US" b="1">
                <a:latin typeface="Comic Sans MS" pitchFamily="66" charset="0"/>
              </a:rPr>
              <a:t>-coordinates of the st. pts.</a:t>
            </a:r>
          </a:p>
        </p:txBody>
      </p:sp>
      <p:grpSp>
        <p:nvGrpSpPr>
          <p:cNvPr id="183364" name="Group 68"/>
          <p:cNvGrpSpPr>
            <a:grpSpLocks/>
          </p:cNvGrpSpPr>
          <p:nvPr/>
        </p:nvGrpSpPr>
        <p:grpSpPr bwMode="auto">
          <a:xfrm>
            <a:off x="5791200" y="3200400"/>
            <a:ext cx="2819400" cy="1346200"/>
            <a:chOff x="3744" y="880"/>
            <a:chExt cx="1776" cy="848"/>
          </a:xfrm>
        </p:grpSpPr>
        <p:sp>
          <p:nvSpPr>
            <p:cNvPr id="183358" name="AutoShape 62"/>
            <p:cNvSpPr>
              <a:spLocks noChangeArrowheads="1"/>
            </p:cNvSpPr>
            <p:nvPr/>
          </p:nvSpPr>
          <p:spPr bwMode="auto">
            <a:xfrm>
              <a:off x="3744" y="912"/>
              <a:ext cx="1776" cy="81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3357" name="Rectangle 61"/>
            <p:cNvSpPr>
              <a:spLocks noChangeArrowheads="1"/>
            </p:cNvSpPr>
            <p:nvPr/>
          </p:nvSpPr>
          <p:spPr bwMode="auto">
            <a:xfrm>
              <a:off x="3792" y="912"/>
              <a:ext cx="168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457200" indent="-457200" eaLnBrk="1" hangingPunct="1">
                <a:lnSpc>
                  <a:spcPct val="150000"/>
                </a:lnSpc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 i="1">
                  <a:solidFill>
                    <a:srgbClr val="FF3131"/>
                  </a:solidFill>
                  <a:latin typeface="Arial" charset="0"/>
                </a:rPr>
                <a:t>       is called the 2</a:t>
              </a:r>
              <a:r>
                <a:rPr lang="en-US" b="1" i="1" baseline="30000">
                  <a:solidFill>
                    <a:srgbClr val="FF3131"/>
                  </a:solidFill>
                  <a:latin typeface="Arial" charset="0"/>
                </a:rPr>
                <a:t>nd</a:t>
              </a:r>
              <a:r>
                <a:rPr lang="en-US" b="1" i="1">
                  <a:solidFill>
                    <a:srgbClr val="FF3131"/>
                  </a:solidFill>
                  <a:latin typeface="Arial" charset="0"/>
                </a:rPr>
                <a:t> derivative</a:t>
              </a:r>
            </a:p>
          </p:txBody>
        </p:sp>
        <p:graphicFrame>
          <p:nvGraphicFramePr>
            <p:cNvPr id="183361" name="Object 65"/>
            <p:cNvGraphicFramePr>
              <a:graphicFrameLocks noChangeAspect="1"/>
            </p:cNvGraphicFramePr>
            <p:nvPr/>
          </p:nvGraphicFramePr>
          <p:xfrm>
            <a:off x="3744" y="880"/>
            <a:ext cx="452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9" name="Equation" r:id="rId35" imgW="330120" imgH="444240" progId="Equation.3">
                    <p:embed/>
                  </p:oleObj>
                </mc:Choice>
                <mc:Fallback>
                  <p:oleObj name="Equation" r:id="rId35" imgW="33012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44" y="880"/>
                          <a:ext cx="452" cy="6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0317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3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3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33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310" name="Group 62"/>
          <p:cNvGrpSpPr>
            <a:grpSpLocks/>
          </p:cNvGrpSpPr>
          <p:nvPr/>
        </p:nvGrpSpPr>
        <p:grpSpPr bwMode="auto">
          <a:xfrm>
            <a:off x="1066800" y="1328738"/>
            <a:ext cx="1584325" cy="406400"/>
            <a:chOff x="672" y="2834"/>
            <a:chExt cx="998" cy="256"/>
          </a:xfrm>
        </p:grpSpPr>
        <p:graphicFrame>
          <p:nvGraphicFramePr>
            <p:cNvPr id="181281" name="Object 33"/>
            <p:cNvGraphicFramePr>
              <a:graphicFrameLocks noChangeAspect="1"/>
            </p:cNvGraphicFramePr>
            <p:nvPr/>
          </p:nvGraphicFramePr>
          <p:xfrm>
            <a:off x="672" y="2834"/>
            <a:ext cx="641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2" name="Equation" r:id="rId3" imgW="469800" imgH="177480" progId="Equation.3">
                    <p:embed/>
                  </p:oleObj>
                </mc:Choice>
                <mc:Fallback>
                  <p:oleObj name="Equation" r:id="rId3" imgW="469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2834"/>
                          <a:ext cx="641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1282" name="Object 34"/>
            <p:cNvGraphicFramePr>
              <a:graphicFrameLocks noChangeAspect="1"/>
            </p:cNvGraphicFramePr>
            <p:nvPr/>
          </p:nvGraphicFramePr>
          <p:xfrm>
            <a:off x="1392" y="2882"/>
            <a:ext cx="27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3" name="Equation" r:id="rId5" imgW="203040" imgH="152280" progId="Equation.3">
                    <p:embed/>
                  </p:oleObj>
                </mc:Choice>
                <mc:Fallback>
                  <p:oleObj name="Equation" r:id="rId5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882"/>
                          <a:ext cx="27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1283" name="Object 35"/>
          <p:cNvGraphicFramePr>
            <a:graphicFrameLocks noChangeAspect="1"/>
          </p:cNvGraphicFramePr>
          <p:nvPr/>
        </p:nvGraphicFramePr>
        <p:xfrm>
          <a:off x="2819400" y="1249363"/>
          <a:ext cx="4471988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7" imgW="2006280" imgH="241200" progId="Equation.3">
                  <p:embed/>
                </p:oleObj>
              </mc:Choice>
              <mc:Fallback>
                <p:oleObj name="Equation" r:id="rId7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249363"/>
                        <a:ext cx="4471988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84" name="Object 36"/>
          <p:cNvGraphicFramePr>
            <a:graphicFrameLocks noChangeAspect="1"/>
          </p:cNvGraphicFramePr>
          <p:nvPr/>
        </p:nvGraphicFramePr>
        <p:xfrm>
          <a:off x="7315200" y="1328738"/>
          <a:ext cx="735013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9" imgW="330120" imgH="177480" progId="Equation.3">
                  <p:embed/>
                </p:oleObj>
              </mc:Choice>
              <mc:Fallback>
                <p:oleObj name="Equation" r:id="rId9" imgW="3301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328738"/>
                        <a:ext cx="735013" cy="395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1311" name="Group 63"/>
          <p:cNvGrpSpPr>
            <a:grpSpLocks/>
          </p:cNvGrpSpPr>
          <p:nvPr/>
        </p:nvGrpSpPr>
        <p:grpSpPr bwMode="auto">
          <a:xfrm>
            <a:off x="1143000" y="1862138"/>
            <a:ext cx="1508125" cy="406400"/>
            <a:chOff x="720" y="3074"/>
            <a:chExt cx="950" cy="256"/>
          </a:xfrm>
        </p:grpSpPr>
        <p:graphicFrame>
          <p:nvGraphicFramePr>
            <p:cNvPr id="181285" name="Object 37"/>
            <p:cNvGraphicFramePr>
              <a:graphicFrameLocks noChangeAspect="1"/>
            </p:cNvGraphicFramePr>
            <p:nvPr/>
          </p:nvGraphicFramePr>
          <p:xfrm>
            <a:off x="720" y="3074"/>
            <a:ext cx="503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6" name="Equation" r:id="rId11" imgW="368280" imgH="177480" progId="Equation.3">
                    <p:embed/>
                  </p:oleObj>
                </mc:Choice>
                <mc:Fallback>
                  <p:oleObj name="Equation" r:id="rId11" imgW="3682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3074"/>
                          <a:ext cx="503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1286" name="Object 38"/>
            <p:cNvGraphicFramePr>
              <a:graphicFrameLocks noChangeAspect="1"/>
            </p:cNvGraphicFramePr>
            <p:nvPr/>
          </p:nvGraphicFramePr>
          <p:xfrm>
            <a:off x="1392" y="3122"/>
            <a:ext cx="27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7" name="Equation" r:id="rId13" imgW="203040" imgH="152280" progId="Equation.3">
                    <p:embed/>
                  </p:oleObj>
                </mc:Choice>
                <mc:Fallback>
                  <p:oleObj name="Equation" r:id="rId13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3122"/>
                          <a:ext cx="27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1287" name="Object 39"/>
          <p:cNvGraphicFramePr>
            <a:graphicFrameLocks noChangeAspect="1"/>
          </p:cNvGraphicFramePr>
          <p:nvPr/>
        </p:nvGraphicFramePr>
        <p:xfrm>
          <a:off x="5334000" y="1905000"/>
          <a:ext cx="50958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Equation" r:id="rId15" imgW="241200" imgH="177480" progId="Equation.3">
                  <p:embed/>
                </p:oleObj>
              </mc:Choice>
              <mc:Fallback>
                <p:oleObj name="Equation" r:id="rId15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905000"/>
                        <a:ext cx="509588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89" name="Object 41"/>
          <p:cNvGraphicFramePr>
            <a:graphicFrameLocks noChangeAspect="1"/>
          </p:cNvGraphicFramePr>
          <p:nvPr/>
        </p:nvGraphicFramePr>
        <p:xfrm>
          <a:off x="3276600" y="4260850"/>
          <a:ext cx="22050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17" imgW="1015920" imgH="203040" progId="Equation.3">
                  <p:embed/>
                </p:oleObj>
              </mc:Choice>
              <mc:Fallback>
                <p:oleObj name="Equation" r:id="rId17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60850"/>
                        <a:ext cx="2205038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1350" name="Group 102"/>
          <p:cNvGrpSpPr>
            <a:grpSpLocks/>
          </p:cNvGrpSpPr>
          <p:nvPr/>
        </p:nvGrpSpPr>
        <p:grpSpPr bwMode="auto">
          <a:xfrm>
            <a:off x="6172200" y="4230688"/>
            <a:ext cx="2895600" cy="493712"/>
            <a:chOff x="3888" y="2665"/>
            <a:chExt cx="1824" cy="311"/>
          </a:xfrm>
        </p:grpSpPr>
        <p:graphicFrame>
          <p:nvGraphicFramePr>
            <p:cNvPr id="181291" name="Object 43"/>
            <p:cNvGraphicFramePr>
              <a:graphicFrameLocks noChangeAspect="1"/>
            </p:cNvGraphicFramePr>
            <p:nvPr/>
          </p:nvGraphicFramePr>
          <p:xfrm>
            <a:off x="3888" y="2714"/>
            <a:ext cx="27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0" name="Equation" r:id="rId19" imgW="203040" imgH="152280" progId="Equation.3">
                    <p:embed/>
                  </p:oleObj>
                </mc:Choice>
                <mc:Fallback>
                  <p:oleObj name="Equation" r:id="rId19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" y="2714"/>
                          <a:ext cx="27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1342" name="Rectangle 94"/>
            <p:cNvSpPr>
              <a:spLocks noChangeArrowheads="1"/>
            </p:cNvSpPr>
            <p:nvPr/>
          </p:nvSpPr>
          <p:spPr bwMode="auto">
            <a:xfrm>
              <a:off x="4256" y="2735"/>
              <a:ext cx="432" cy="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81292" name="Rectangle 44"/>
            <p:cNvSpPr>
              <a:spLocks noChangeArrowheads="1"/>
            </p:cNvSpPr>
            <p:nvPr/>
          </p:nvSpPr>
          <p:spPr bwMode="auto">
            <a:xfrm>
              <a:off x="4224" y="2665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solidFill>
                    <a:srgbClr val="0000FF"/>
                  </a:solidFill>
                  <a:latin typeface="Comic Sans MS" pitchFamily="66" charset="0"/>
                </a:rPr>
                <a:t>max</a:t>
              </a:r>
              <a:r>
                <a:rPr lang="en-US" b="1">
                  <a:latin typeface="Comic Sans MS" pitchFamily="66" charset="0"/>
                </a:rPr>
                <a:t> at </a:t>
              </a:r>
            </a:p>
          </p:txBody>
        </p:sp>
        <p:graphicFrame>
          <p:nvGraphicFramePr>
            <p:cNvPr id="181293" name="Object 45"/>
            <p:cNvGraphicFramePr>
              <a:graphicFrameLocks noChangeAspect="1"/>
            </p:cNvGraphicFramePr>
            <p:nvPr/>
          </p:nvGraphicFramePr>
          <p:xfrm>
            <a:off x="5001" y="2698"/>
            <a:ext cx="711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1" name="Equation" r:id="rId21" imgW="520560" imgH="203040" progId="Equation.3">
                    <p:embed/>
                  </p:oleObj>
                </mc:Choice>
                <mc:Fallback>
                  <p:oleObj name="Equation" r:id="rId21" imgW="520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1" y="2698"/>
                          <a:ext cx="711" cy="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1297" name="Object 49"/>
          <p:cNvGraphicFramePr>
            <a:graphicFrameLocks noChangeAspect="1"/>
          </p:cNvGraphicFramePr>
          <p:nvPr/>
        </p:nvGraphicFramePr>
        <p:xfrm>
          <a:off x="5638800" y="4260850"/>
          <a:ext cx="514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Equation" r:id="rId23" imgW="241200" imgH="177480" progId="Equation.3">
                  <p:embed/>
                </p:oleObj>
              </mc:Choice>
              <mc:Fallback>
                <p:oleObj name="Equation" r:id="rId23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260850"/>
                        <a:ext cx="514350" cy="381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290" name="Object 42"/>
          <p:cNvGraphicFramePr>
            <a:graphicFrameLocks noChangeAspect="1"/>
          </p:cNvGraphicFramePr>
          <p:nvPr/>
        </p:nvGraphicFramePr>
        <p:xfrm>
          <a:off x="4876800" y="5299075"/>
          <a:ext cx="514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3" name="Equation" r:id="rId25" imgW="241200" imgH="177480" progId="Equation.3">
                  <p:embed/>
                </p:oleObj>
              </mc:Choice>
              <mc:Fallback>
                <p:oleObj name="Equation" r:id="rId25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299075"/>
                        <a:ext cx="514350" cy="381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1348" name="Group 100"/>
          <p:cNvGrpSpPr>
            <a:grpSpLocks/>
          </p:cNvGrpSpPr>
          <p:nvPr/>
        </p:nvGrpSpPr>
        <p:grpSpPr bwMode="auto">
          <a:xfrm>
            <a:off x="5486400" y="5257800"/>
            <a:ext cx="2438400" cy="485775"/>
            <a:chOff x="3552" y="3312"/>
            <a:chExt cx="1536" cy="306"/>
          </a:xfrm>
        </p:grpSpPr>
        <p:sp>
          <p:nvSpPr>
            <p:cNvPr id="181341" name="Rectangle 93"/>
            <p:cNvSpPr>
              <a:spLocks noChangeArrowheads="1"/>
            </p:cNvSpPr>
            <p:nvPr/>
          </p:nvSpPr>
          <p:spPr bwMode="auto">
            <a:xfrm>
              <a:off x="3856" y="3360"/>
              <a:ext cx="416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aphicFrame>
          <p:nvGraphicFramePr>
            <p:cNvPr id="181298" name="Object 50"/>
            <p:cNvGraphicFramePr>
              <a:graphicFrameLocks noChangeAspect="1"/>
            </p:cNvGraphicFramePr>
            <p:nvPr/>
          </p:nvGraphicFramePr>
          <p:xfrm>
            <a:off x="3552" y="3373"/>
            <a:ext cx="278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4" name="Equation" r:id="rId27" imgW="203040" imgH="152280" progId="Equation.3">
                    <p:embed/>
                  </p:oleObj>
                </mc:Choice>
                <mc:Fallback>
                  <p:oleObj name="Equation" r:id="rId27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373"/>
                          <a:ext cx="278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1299" name="Rectangle 51"/>
            <p:cNvSpPr>
              <a:spLocks noChangeArrowheads="1"/>
            </p:cNvSpPr>
            <p:nvPr/>
          </p:nvSpPr>
          <p:spPr bwMode="auto">
            <a:xfrm>
              <a:off x="3888" y="3312"/>
              <a:ext cx="7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solidFill>
                    <a:srgbClr val="0000FF"/>
                  </a:solidFill>
                  <a:latin typeface="Comic Sans MS" pitchFamily="66" charset="0"/>
                </a:rPr>
                <a:t>min</a:t>
              </a:r>
              <a:r>
                <a:rPr lang="en-US" b="1">
                  <a:latin typeface="Comic Sans MS" pitchFamily="66" charset="0"/>
                </a:rPr>
                <a:t> at </a:t>
              </a:r>
            </a:p>
          </p:txBody>
        </p:sp>
        <p:graphicFrame>
          <p:nvGraphicFramePr>
            <p:cNvPr id="181300" name="Object 52"/>
            <p:cNvGraphicFramePr>
              <a:graphicFrameLocks noChangeAspect="1"/>
            </p:cNvGraphicFramePr>
            <p:nvPr/>
          </p:nvGraphicFramePr>
          <p:xfrm>
            <a:off x="4620" y="3340"/>
            <a:ext cx="468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5" name="Equation" r:id="rId29" imgW="342720" imgH="203040" progId="Equation.3">
                    <p:embed/>
                  </p:oleObj>
                </mc:Choice>
                <mc:Fallback>
                  <p:oleObj name="Equation" r:id="rId29" imgW="3427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0" y="3340"/>
                          <a:ext cx="468" cy="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1358" name="Group 110"/>
          <p:cNvGrpSpPr>
            <a:grpSpLocks/>
          </p:cNvGrpSpPr>
          <p:nvPr/>
        </p:nvGrpSpPr>
        <p:grpSpPr bwMode="auto">
          <a:xfrm>
            <a:off x="228600" y="3956050"/>
            <a:ext cx="2973388" cy="965200"/>
            <a:chOff x="144" y="2492"/>
            <a:chExt cx="1873" cy="608"/>
          </a:xfrm>
        </p:grpSpPr>
        <p:sp>
          <p:nvSpPr>
            <p:cNvPr id="181351" name="Rectangle 103"/>
            <p:cNvSpPr>
              <a:spLocks noChangeArrowheads="1"/>
            </p:cNvSpPr>
            <p:nvPr/>
          </p:nvSpPr>
          <p:spPr bwMode="auto">
            <a:xfrm>
              <a:off x="144" y="2640"/>
              <a:ext cx="1200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aphicFrame>
          <p:nvGraphicFramePr>
            <p:cNvPr id="181288" name="Object 40"/>
            <p:cNvGraphicFramePr>
              <a:graphicFrameLocks noChangeAspect="1"/>
            </p:cNvGraphicFramePr>
            <p:nvPr/>
          </p:nvGraphicFramePr>
          <p:xfrm>
            <a:off x="528" y="2686"/>
            <a:ext cx="641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6" name="Equation" r:id="rId31" imgW="469800" imgH="177480" progId="Equation.3">
                    <p:embed/>
                  </p:oleObj>
                </mc:Choice>
                <mc:Fallback>
                  <p:oleObj name="Equation" r:id="rId31" imgW="469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686"/>
                          <a:ext cx="641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1264" name="Rectangle 16"/>
            <p:cNvSpPr>
              <a:spLocks noChangeArrowheads="1"/>
            </p:cNvSpPr>
            <p:nvPr/>
          </p:nvSpPr>
          <p:spPr bwMode="auto">
            <a:xfrm>
              <a:off x="192" y="2667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solidFill>
                    <a:srgbClr val="0000FF"/>
                  </a:solidFill>
                  <a:latin typeface="Comic Sans MS" pitchFamily="66" charset="0"/>
                </a:rPr>
                <a:t>At         ,</a:t>
              </a:r>
              <a:r>
                <a:rPr lang="en-US" b="1">
                  <a:latin typeface="Comic Sans MS" pitchFamily="66" charset="0"/>
                </a:rPr>
                <a:t> </a:t>
              </a:r>
            </a:p>
          </p:txBody>
        </p:sp>
        <p:graphicFrame>
          <p:nvGraphicFramePr>
            <p:cNvPr id="181319" name="Object 71"/>
            <p:cNvGraphicFramePr>
              <a:graphicFrameLocks noChangeAspect="1"/>
            </p:cNvGraphicFramePr>
            <p:nvPr/>
          </p:nvGraphicFramePr>
          <p:xfrm>
            <a:off x="1392" y="2492"/>
            <a:ext cx="625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47" name="Equation" r:id="rId33" imgW="457200" imgH="444240" progId="Equation.3">
                    <p:embed/>
                  </p:oleObj>
                </mc:Choice>
                <mc:Fallback>
                  <p:oleObj name="Equation" r:id="rId33" imgW="45720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492"/>
                          <a:ext cx="625" cy="6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1320" name="Object 72"/>
          <p:cNvGraphicFramePr>
            <a:graphicFrameLocks noChangeAspect="1"/>
          </p:cNvGraphicFramePr>
          <p:nvPr/>
        </p:nvGraphicFramePr>
        <p:xfrm>
          <a:off x="3429000" y="5308600"/>
          <a:ext cx="14065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8" name="Equation" r:id="rId35" imgW="647640" imgH="177480" progId="Equation.3">
                  <p:embed/>
                </p:oleObj>
              </mc:Choice>
              <mc:Fallback>
                <p:oleObj name="Equation" r:id="rId35" imgW="647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08600"/>
                        <a:ext cx="1406525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1357" name="Group 109"/>
          <p:cNvGrpSpPr>
            <a:grpSpLocks/>
          </p:cNvGrpSpPr>
          <p:nvPr/>
        </p:nvGrpSpPr>
        <p:grpSpPr bwMode="auto">
          <a:xfrm>
            <a:off x="228600" y="4978400"/>
            <a:ext cx="3049588" cy="965200"/>
            <a:chOff x="144" y="3136"/>
            <a:chExt cx="1921" cy="608"/>
          </a:xfrm>
        </p:grpSpPr>
        <p:grpSp>
          <p:nvGrpSpPr>
            <p:cNvPr id="181354" name="Group 106"/>
            <p:cNvGrpSpPr>
              <a:grpSpLocks/>
            </p:cNvGrpSpPr>
            <p:nvPr/>
          </p:nvGrpSpPr>
          <p:grpSpPr bwMode="auto">
            <a:xfrm>
              <a:off x="144" y="3264"/>
              <a:ext cx="1200" cy="336"/>
              <a:chOff x="192" y="3264"/>
              <a:chExt cx="1200" cy="336"/>
            </a:xfrm>
          </p:grpSpPr>
          <p:sp>
            <p:nvSpPr>
              <p:cNvPr id="181352" name="Rectangle 104"/>
              <p:cNvSpPr>
                <a:spLocks noChangeArrowheads="1"/>
              </p:cNvSpPr>
              <p:nvPr/>
            </p:nvSpPr>
            <p:spPr bwMode="auto">
              <a:xfrm>
                <a:off x="192" y="3264"/>
                <a:ext cx="1200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NZ"/>
              </a:p>
            </p:txBody>
          </p:sp>
          <p:graphicFrame>
            <p:nvGraphicFramePr>
              <p:cNvPr id="181295" name="Object 47"/>
              <p:cNvGraphicFramePr>
                <a:graphicFrameLocks noChangeAspect="1"/>
              </p:cNvGraphicFramePr>
              <p:nvPr/>
            </p:nvGraphicFramePr>
            <p:xfrm>
              <a:off x="720" y="3308"/>
              <a:ext cx="503" cy="2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349" name="Equation" r:id="rId37" imgW="368280" imgH="177480" progId="Equation.3">
                      <p:embed/>
                    </p:oleObj>
                  </mc:Choice>
                  <mc:Fallback>
                    <p:oleObj name="Equation" r:id="rId37" imgW="36828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0" y="3308"/>
                            <a:ext cx="503" cy="24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1294" name="Rectangle 46"/>
            <p:cNvSpPr>
              <a:spLocks noChangeArrowheads="1"/>
            </p:cNvSpPr>
            <p:nvPr/>
          </p:nvSpPr>
          <p:spPr bwMode="auto">
            <a:xfrm>
              <a:off x="288" y="3308"/>
              <a:ext cx="12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solidFill>
                    <a:srgbClr val="0000FF"/>
                  </a:solidFill>
                  <a:latin typeface="Comic Sans MS" pitchFamily="66" charset="0"/>
                </a:rPr>
                <a:t>At        ,</a:t>
              </a:r>
              <a:r>
                <a:rPr lang="en-US" b="1">
                  <a:latin typeface="Comic Sans MS" pitchFamily="66" charset="0"/>
                </a:rPr>
                <a:t> </a:t>
              </a:r>
            </a:p>
          </p:txBody>
        </p:sp>
        <p:graphicFrame>
          <p:nvGraphicFramePr>
            <p:cNvPr id="181321" name="Object 73"/>
            <p:cNvGraphicFramePr>
              <a:graphicFrameLocks noChangeAspect="1"/>
            </p:cNvGraphicFramePr>
            <p:nvPr/>
          </p:nvGraphicFramePr>
          <p:xfrm>
            <a:off x="1440" y="3136"/>
            <a:ext cx="625" cy="6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0" name="Equation" r:id="rId39" imgW="457200" imgH="444240" progId="Equation.3">
                    <p:embed/>
                  </p:oleObj>
                </mc:Choice>
                <mc:Fallback>
                  <p:oleObj name="Equation" r:id="rId39" imgW="45720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0" y="3136"/>
                          <a:ext cx="625" cy="6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1326" name="Object 78"/>
          <p:cNvGraphicFramePr>
            <a:graphicFrameLocks noChangeAspect="1"/>
          </p:cNvGraphicFramePr>
          <p:nvPr/>
        </p:nvGraphicFramePr>
        <p:xfrm>
          <a:off x="2819400" y="1905000"/>
          <a:ext cx="23352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1" name="Equation" r:id="rId41" imgW="1104840" imgH="203040" progId="Equation.3">
                  <p:embed/>
                </p:oleObj>
              </mc:Choice>
              <mc:Fallback>
                <p:oleObj name="Equation" r:id="rId41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05000"/>
                        <a:ext cx="233521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1331" name="Object 83"/>
          <p:cNvGraphicFramePr>
            <a:graphicFrameLocks noChangeAspect="1"/>
          </p:cNvGraphicFramePr>
          <p:nvPr/>
        </p:nvGraphicFramePr>
        <p:xfrm>
          <a:off x="457200" y="685800"/>
          <a:ext cx="33401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2" name="Equation" r:id="rId43" imgW="1498320" imgH="241200" progId="Equation.3">
                  <p:embed/>
                </p:oleObj>
              </mc:Choice>
              <mc:Fallback>
                <p:oleObj name="Equation" r:id="rId43" imgW="14983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85800"/>
                        <a:ext cx="33401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333" name="Rectangle 85"/>
          <p:cNvSpPr>
            <a:spLocks noChangeArrowheads="1"/>
          </p:cNvSpPr>
          <p:nvPr/>
        </p:nvSpPr>
        <p:spPr bwMode="auto">
          <a:xfrm>
            <a:off x="381000" y="2438400"/>
            <a:ext cx="8458200" cy="8318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To distinguish between max and min we use the 2</a:t>
            </a:r>
            <a:r>
              <a:rPr lang="en-US" b="1" baseline="30000">
                <a:latin typeface="Comic Sans MS" pitchFamily="66" charset="0"/>
              </a:rPr>
              <a:t>nd</a:t>
            </a:r>
            <a:r>
              <a:rPr lang="en-US" b="1">
                <a:latin typeface="Comic Sans MS" pitchFamily="66" charset="0"/>
              </a:rPr>
              <a:t> derivative, 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at</a:t>
            </a:r>
            <a:r>
              <a:rPr lang="en-US" b="1">
                <a:latin typeface="Comic Sans MS" pitchFamily="66" charset="0"/>
              </a:rPr>
              <a:t> the stationary points. </a:t>
            </a:r>
          </a:p>
        </p:txBody>
      </p:sp>
      <p:graphicFrame>
        <p:nvGraphicFramePr>
          <p:cNvPr id="181336" name="Object 88"/>
          <p:cNvGraphicFramePr>
            <a:graphicFrameLocks noChangeAspect="1"/>
          </p:cNvGraphicFramePr>
          <p:nvPr/>
        </p:nvGraphicFramePr>
        <p:xfrm>
          <a:off x="3352800" y="3225800"/>
          <a:ext cx="1984375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3" name="Equation" r:id="rId45" imgW="914400" imgH="444240" progId="Equation.3">
                  <p:embed/>
                </p:oleObj>
              </mc:Choice>
              <mc:Fallback>
                <p:oleObj name="Equation" r:id="rId45" imgW="9144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225800"/>
                        <a:ext cx="1984375" cy="96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9491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3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609600" y="381000"/>
            <a:ext cx="19050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8313" indent="-468313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81075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95375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latin typeface="Comic Sans MS" pitchFamily="66" charset="0"/>
              </a:rPr>
              <a:t>SUMMARY</a:t>
            </a:r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685800" y="9906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 eaLnBrk="1" hangingPunct="1">
              <a:buFont typeface="Wingdings" pitchFamily="2" charset="2"/>
              <a:buChar char="Ø"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To find stationary points, solve the equation</a:t>
            </a:r>
          </a:p>
        </p:txBody>
      </p:sp>
      <p:grpSp>
        <p:nvGrpSpPr>
          <p:cNvPr id="177232" name="Group 80"/>
          <p:cNvGrpSpPr>
            <a:grpSpLocks/>
          </p:cNvGrpSpPr>
          <p:nvPr/>
        </p:nvGrpSpPr>
        <p:grpSpPr bwMode="auto">
          <a:xfrm>
            <a:off x="3784600" y="1524000"/>
            <a:ext cx="1600200" cy="814388"/>
            <a:chOff x="2384" y="960"/>
            <a:chExt cx="1008" cy="513"/>
          </a:xfrm>
        </p:grpSpPr>
        <p:sp>
          <p:nvSpPr>
            <p:cNvPr id="177173" name="AutoShape 21"/>
            <p:cNvSpPr>
              <a:spLocks noChangeArrowheads="1"/>
            </p:cNvSpPr>
            <p:nvPr/>
          </p:nvSpPr>
          <p:spPr bwMode="auto">
            <a:xfrm>
              <a:off x="2384" y="960"/>
              <a:ext cx="1008" cy="513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aphicFrame>
          <p:nvGraphicFramePr>
            <p:cNvPr id="177174" name="Object 22"/>
            <p:cNvGraphicFramePr>
              <a:graphicFrameLocks noChangeAspect="1"/>
            </p:cNvGraphicFramePr>
            <p:nvPr/>
          </p:nvGraphicFramePr>
          <p:xfrm>
            <a:off x="2610" y="960"/>
            <a:ext cx="689" cy="4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3" name="Equation" r:id="rId3" imgW="495000" imgH="393480" progId="Equation.3">
                    <p:embed/>
                  </p:oleObj>
                </mc:Choice>
                <mc:Fallback>
                  <p:oleObj name="Equation" r:id="rId3" imgW="4950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0" y="960"/>
                          <a:ext cx="689" cy="4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7206" name="Group 54"/>
          <p:cNvGrpSpPr>
            <a:grpSpLocks/>
          </p:cNvGrpSpPr>
          <p:nvPr/>
        </p:nvGrpSpPr>
        <p:grpSpPr bwMode="auto">
          <a:xfrm>
            <a:off x="5029200" y="3505200"/>
            <a:ext cx="4038600" cy="685800"/>
            <a:chOff x="3216" y="2625"/>
            <a:chExt cx="2544" cy="432"/>
          </a:xfrm>
        </p:grpSpPr>
        <p:graphicFrame>
          <p:nvGraphicFramePr>
            <p:cNvPr id="177181" name="Object 29"/>
            <p:cNvGraphicFramePr>
              <a:graphicFrameLocks noChangeAspect="1"/>
            </p:cNvGraphicFramePr>
            <p:nvPr/>
          </p:nvGraphicFramePr>
          <p:xfrm>
            <a:off x="4320" y="2817"/>
            <a:ext cx="292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4" name="Equation" r:id="rId5" imgW="203040" imgH="152280" progId="Equation.3">
                    <p:embed/>
                  </p:oleObj>
                </mc:Choice>
                <mc:Fallback>
                  <p:oleObj name="Equation" r:id="rId5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0" y="2817"/>
                          <a:ext cx="292" cy="2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7190" name="Line 38"/>
            <p:cNvSpPr>
              <a:spLocks noChangeShapeType="1"/>
            </p:cNvSpPr>
            <p:nvPr/>
          </p:nvSpPr>
          <p:spPr bwMode="auto">
            <a:xfrm flipV="1">
              <a:off x="3428" y="2817"/>
              <a:ext cx="8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aphicFrame>
          <p:nvGraphicFramePr>
            <p:cNvPr id="177191" name="Object 39"/>
            <p:cNvGraphicFramePr>
              <a:graphicFrameLocks noChangeAspect="1"/>
            </p:cNvGraphicFramePr>
            <p:nvPr/>
          </p:nvGraphicFramePr>
          <p:xfrm>
            <a:off x="3216" y="2793"/>
            <a:ext cx="165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5" name="Equation" r:id="rId7" imgW="126720" imgH="126720" progId="Equation.DSMT4">
                    <p:embed/>
                  </p:oleObj>
                </mc:Choice>
                <mc:Fallback>
                  <p:oleObj name="Equation" r:id="rId7" imgW="1267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2793"/>
                          <a:ext cx="165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7192" name="Line 40"/>
            <p:cNvSpPr>
              <a:spLocks noChangeShapeType="1"/>
            </p:cNvSpPr>
            <p:nvPr/>
          </p:nvSpPr>
          <p:spPr bwMode="auto">
            <a:xfrm flipV="1">
              <a:off x="3576" y="2793"/>
              <a:ext cx="1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77193" name="Line 41"/>
            <p:cNvSpPr>
              <a:spLocks noChangeShapeType="1"/>
            </p:cNvSpPr>
            <p:nvPr/>
          </p:nvSpPr>
          <p:spPr bwMode="auto">
            <a:xfrm flipH="1" flipV="1">
              <a:off x="3788" y="2817"/>
              <a:ext cx="85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aphicFrame>
          <p:nvGraphicFramePr>
            <p:cNvPr id="177194" name="Object 42"/>
            <p:cNvGraphicFramePr>
              <a:graphicFrameLocks noChangeAspect="1"/>
            </p:cNvGraphicFramePr>
            <p:nvPr/>
          </p:nvGraphicFramePr>
          <p:xfrm>
            <a:off x="3591" y="2625"/>
            <a:ext cx="105" cy="1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6" name="Equation" r:id="rId9" imgW="114120" imgH="164880" progId="Equation.DSMT4">
                    <p:embed/>
                  </p:oleObj>
                </mc:Choice>
                <mc:Fallback>
                  <p:oleObj name="Equation" r:id="rId9" imgW="1141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1" y="2625"/>
                          <a:ext cx="105" cy="1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195" name="Object 43"/>
            <p:cNvGraphicFramePr>
              <a:graphicFrameLocks noChangeAspect="1"/>
            </p:cNvGraphicFramePr>
            <p:nvPr/>
          </p:nvGraphicFramePr>
          <p:xfrm>
            <a:off x="3915" y="2812"/>
            <a:ext cx="165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7" name="Equation" r:id="rId11" imgW="126720" imgH="101520" progId="Equation.DSMT4">
                    <p:embed/>
                  </p:oleObj>
                </mc:Choice>
                <mc:Fallback>
                  <p:oleObj name="Equation" r:id="rId11" imgW="126720" imgH="1015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5" y="2812"/>
                          <a:ext cx="165" cy="1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7196" name="Rectangle 44"/>
            <p:cNvSpPr>
              <a:spLocks noChangeArrowheads="1"/>
            </p:cNvSpPr>
            <p:nvPr/>
          </p:nvSpPr>
          <p:spPr bwMode="auto">
            <a:xfrm>
              <a:off x="4752" y="2769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457200" indent="-457200"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maximum</a:t>
              </a:r>
            </a:p>
          </p:txBody>
        </p:sp>
      </p:grpSp>
      <p:grpSp>
        <p:nvGrpSpPr>
          <p:cNvPr id="177205" name="Group 53"/>
          <p:cNvGrpSpPr>
            <a:grpSpLocks/>
          </p:cNvGrpSpPr>
          <p:nvPr/>
        </p:nvGrpSpPr>
        <p:grpSpPr bwMode="auto">
          <a:xfrm>
            <a:off x="1143000" y="3732213"/>
            <a:ext cx="3733800" cy="685800"/>
            <a:chOff x="816" y="2736"/>
            <a:chExt cx="2352" cy="432"/>
          </a:xfrm>
        </p:grpSpPr>
        <p:graphicFrame>
          <p:nvGraphicFramePr>
            <p:cNvPr id="177176" name="Object 24"/>
            <p:cNvGraphicFramePr>
              <a:graphicFrameLocks noChangeAspect="1"/>
            </p:cNvGraphicFramePr>
            <p:nvPr/>
          </p:nvGraphicFramePr>
          <p:xfrm>
            <a:off x="1824" y="2784"/>
            <a:ext cx="292" cy="2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8" name="Equation" r:id="rId13" imgW="203040" imgH="152280" progId="Equation.3">
                    <p:embed/>
                  </p:oleObj>
                </mc:Choice>
                <mc:Fallback>
                  <p:oleObj name="Equation" r:id="rId13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2784"/>
                          <a:ext cx="292" cy="2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7183" name="Line 31"/>
            <p:cNvSpPr>
              <a:spLocks noChangeShapeType="1"/>
            </p:cNvSpPr>
            <p:nvPr/>
          </p:nvSpPr>
          <p:spPr bwMode="auto">
            <a:xfrm flipV="1">
              <a:off x="1360" y="2736"/>
              <a:ext cx="57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77184" name="Line 32"/>
            <p:cNvSpPr>
              <a:spLocks noChangeShapeType="1"/>
            </p:cNvSpPr>
            <p:nvPr/>
          </p:nvSpPr>
          <p:spPr bwMode="auto">
            <a:xfrm flipV="1">
              <a:off x="1102" y="2916"/>
              <a:ext cx="2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77185" name="Line 33"/>
            <p:cNvSpPr>
              <a:spLocks noChangeShapeType="1"/>
            </p:cNvSpPr>
            <p:nvPr/>
          </p:nvSpPr>
          <p:spPr bwMode="auto">
            <a:xfrm flipH="1" flipV="1">
              <a:off x="959" y="2736"/>
              <a:ext cx="57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aphicFrame>
          <p:nvGraphicFramePr>
            <p:cNvPr id="177186" name="Object 34"/>
            <p:cNvGraphicFramePr>
              <a:graphicFrameLocks noChangeAspect="1"/>
            </p:cNvGraphicFramePr>
            <p:nvPr/>
          </p:nvGraphicFramePr>
          <p:xfrm>
            <a:off x="1446" y="2736"/>
            <a:ext cx="138" cy="1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9" name="Equation" r:id="rId15" imgW="126720" imgH="126720" progId="Equation.DSMT4">
                    <p:embed/>
                  </p:oleObj>
                </mc:Choice>
                <mc:Fallback>
                  <p:oleObj name="Equation" r:id="rId15" imgW="1267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6" y="2736"/>
                          <a:ext cx="138" cy="1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187" name="Object 35"/>
            <p:cNvGraphicFramePr>
              <a:graphicFrameLocks noChangeAspect="1"/>
            </p:cNvGraphicFramePr>
            <p:nvPr/>
          </p:nvGraphicFramePr>
          <p:xfrm>
            <a:off x="1131" y="2952"/>
            <a:ext cx="118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0" name="Equation" r:id="rId17" imgW="114120" imgH="164880" progId="Equation.DSMT4">
                    <p:embed/>
                  </p:oleObj>
                </mc:Choice>
                <mc:Fallback>
                  <p:oleObj name="Equation" r:id="rId17" imgW="1141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1" y="2952"/>
                          <a:ext cx="118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188" name="Object 36"/>
            <p:cNvGraphicFramePr>
              <a:graphicFrameLocks noChangeAspect="1"/>
            </p:cNvGraphicFramePr>
            <p:nvPr/>
          </p:nvGraphicFramePr>
          <p:xfrm>
            <a:off x="816" y="2772"/>
            <a:ext cx="137" cy="1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1" name="Equation" r:id="rId19" imgW="126720" imgH="101520" progId="Equation.DSMT4">
                    <p:embed/>
                  </p:oleObj>
                </mc:Choice>
                <mc:Fallback>
                  <p:oleObj name="Equation" r:id="rId19" imgW="126720" imgH="1015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2772"/>
                          <a:ext cx="137" cy="1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7197" name="Rectangle 45"/>
            <p:cNvSpPr>
              <a:spLocks noChangeArrowheads="1"/>
            </p:cNvSpPr>
            <p:nvPr/>
          </p:nvSpPr>
          <p:spPr bwMode="auto">
            <a:xfrm>
              <a:off x="2160" y="2736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457200" indent="-457200"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minimum</a:t>
              </a:r>
            </a:p>
          </p:txBody>
        </p:sp>
      </p:grpSp>
      <p:grpSp>
        <p:nvGrpSpPr>
          <p:cNvPr id="177229" name="Group 77"/>
          <p:cNvGrpSpPr>
            <a:grpSpLocks/>
          </p:cNvGrpSpPr>
          <p:nvPr/>
        </p:nvGrpSpPr>
        <p:grpSpPr bwMode="auto">
          <a:xfrm>
            <a:off x="685800" y="2286000"/>
            <a:ext cx="7924800" cy="1279525"/>
            <a:chOff x="432" y="1440"/>
            <a:chExt cx="4992" cy="806"/>
          </a:xfrm>
        </p:grpSpPr>
        <p:sp>
          <p:nvSpPr>
            <p:cNvPr id="177222" name="Rectangle 70"/>
            <p:cNvSpPr>
              <a:spLocks noChangeArrowheads="1"/>
            </p:cNvSpPr>
            <p:nvPr/>
          </p:nvSpPr>
          <p:spPr bwMode="auto">
            <a:xfrm>
              <a:off x="4560" y="1776"/>
              <a:ext cx="480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7218" name="Rectangle 66"/>
            <p:cNvSpPr>
              <a:spLocks noChangeArrowheads="1"/>
            </p:cNvSpPr>
            <p:nvPr/>
          </p:nvSpPr>
          <p:spPr bwMode="auto">
            <a:xfrm>
              <a:off x="621" y="1762"/>
              <a:ext cx="962" cy="2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7219" name="Rectangle 67"/>
            <p:cNvSpPr>
              <a:spLocks noChangeArrowheads="1"/>
            </p:cNvSpPr>
            <p:nvPr/>
          </p:nvSpPr>
          <p:spPr bwMode="auto">
            <a:xfrm>
              <a:off x="912" y="2016"/>
              <a:ext cx="960" cy="2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177208" name="Group 56"/>
            <p:cNvGrpSpPr>
              <a:grpSpLocks/>
            </p:cNvGrpSpPr>
            <p:nvPr/>
          </p:nvGrpSpPr>
          <p:grpSpPr bwMode="auto">
            <a:xfrm>
              <a:off x="432" y="1440"/>
              <a:ext cx="4992" cy="806"/>
              <a:chOff x="432" y="1728"/>
              <a:chExt cx="4992" cy="806"/>
            </a:xfrm>
          </p:grpSpPr>
          <p:sp>
            <p:nvSpPr>
              <p:cNvPr id="177168" name="Rectangle 16"/>
              <p:cNvSpPr>
                <a:spLocks noChangeArrowheads="1"/>
              </p:cNvSpPr>
              <p:nvPr/>
            </p:nvSpPr>
            <p:spPr bwMode="auto">
              <a:xfrm>
                <a:off x="432" y="1728"/>
                <a:ext cx="480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marL="457200" indent="-457200" eaLnBrk="1" hangingPunct="1">
                  <a:buFont typeface="Wingdings" pitchFamily="2" charset="2"/>
                  <a:buChar char="Ø"/>
                  <a:tabLst>
                    <a:tab pos="1800225" algn="l"/>
                    <a:tab pos="2520950" algn="l"/>
                  </a:tabLst>
                </a:pPr>
                <a:r>
                  <a:rPr lang="en-US" b="1">
                    <a:latin typeface="Comic Sans MS" pitchFamily="66" charset="0"/>
                  </a:rPr>
                  <a:t>Determine the nature of the stationary points</a:t>
                </a:r>
              </a:p>
            </p:txBody>
          </p:sp>
          <p:sp>
            <p:nvSpPr>
              <p:cNvPr id="177199" name="Rectangle 47"/>
              <p:cNvSpPr>
                <a:spLocks noChangeArrowheads="1"/>
              </p:cNvSpPr>
              <p:nvPr/>
            </p:nvSpPr>
            <p:spPr bwMode="auto">
              <a:xfrm>
                <a:off x="624" y="2016"/>
                <a:ext cx="4800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457200" indent="-457200" eaLnBrk="1" hangingPunct="1">
                  <a:buFontTx/>
                  <a:buChar char="•"/>
                </a:pPr>
                <a:r>
                  <a:rPr lang="en-US" b="1">
                    <a:solidFill>
                      <a:srgbClr val="0000FF"/>
                    </a:solidFill>
                    <a:latin typeface="Comic Sans MS" pitchFamily="66" charset="0"/>
                  </a:rPr>
                  <a:t>either</a:t>
                </a:r>
                <a:r>
                  <a:rPr lang="en-US" b="1">
                    <a:latin typeface="Comic Sans MS" pitchFamily="66" charset="0"/>
                  </a:rPr>
                  <a:t> by finding the gradients on the </a:t>
                </a:r>
                <a:r>
                  <a:rPr lang="en-US" b="1">
                    <a:solidFill>
                      <a:srgbClr val="0000FF"/>
                    </a:solidFill>
                    <a:latin typeface="Comic Sans MS" pitchFamily="66" charset="0"/>
                  </a:rPr>
                  <a:t>left and right</a:t>
                </a:r>
                <a:r>
                  <a:rPr lang="en-US" b="1">
                    <a:latin typeface="Comic Sans MS" pitchFamily="66" charset="0"/>
                  </a:rPr>
                  <a:t> of the stationary points</a:t>
                </a:r>
                <a:r>
                  <a:rPr lang="en-US">
                    <a:latin typeface="Comic Sans MS" pitchFamily="66" charset="0"/>
                  </a:rPr>
                  <a:t> </a:t>
                </a:r>
              </a:p>
            </p:txBody>
          </p:sp>
        </p:grpSp>
      </p:grpSp>
      <p:grpSp>
        <p:nvGrpSpPr>
          <p:cNvPr id="177230" name="Group 78"/>
          <p:cNvGrpSpPr>
            <a:grpSpLocks/>
          </p:cNvGrpSpPr>
          <p:nvPr/>
        </p:nvGrpSpPr>
        <p:grpSpPr bwMode="auto">
          <a:xfrm>
            <a:off x="757238" y="4343400"/>
            <a:ext cx="7777162" cy="822325"/>
            <a:chOff x="477" y="2736"/>
            <a:chExt cx="4899" cy="518"/>
          </a:xfrm>
        </p:grpSpPr>
        <p:sp>
          <p:nvSpPr>
            <p:cNvPr id="177220" name="Rectangle 68"/>
            <p:cNvSpPr>
              <a:spLocks noChangeArrowheads="1"/>
            </p:cNvSpPr>
            <p:nvPr/>
          </p:nvSpPr>
          <p:spPr bwMode="auto">
            <a:xfrm>
              <a:off x="816" y="3024"/>
              <a:ext cx="384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7221" name="Rectangle 69"/>
            <p:cNvSpPr>
              <a:spLocks noChangeArrowheads="1"/>
            </p:cNvSpPr>
            <p:nvPr/>
          </p:nvSpPr>
          <p:spPr bwMode="auto">
            <a:xfrm>
              <a:off x="477" y="2781"/>
              <a:ext cx="720" cy="1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177200" name="Rectangle 48"/>
            <p:cNvSpPr>
              <a:spLocks noChangeArrowheads="1"/>
            </p:cNvSpPr>
            <p:nvPr/>
          </p:nvSpPr>
          <p:spPr bwMode="auto">
            <a:xfrm>
              <a:off x="576" y="2736"/>
              <a:ext cx="480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457200" indent="-457200" eaLnBrk="1" hangingPunct="1">
                <a:buFontTx/>
                <a:buChar char="•"/>
              </a:pPr>
              <a:r>
                <a:rPr lang="en-US" b="1">
                  <a:solidFill>
                    <a:srgbClr val="0000FF"/>
                  </a:solidFill>
                  <a:latin typeface="Comic Sans MS" pitchFamily="66" charset="0"/>
                </a:rPr>
                <a:t>or </a:t>
              </a:r>
              <a:r>
                <a:rPr lang="en-US" b="1">
                  <a:latin typeface="Comic Sans MS" pitchFamily="66" charset="0"/>
                </a:rPr>
                <a:t>by finding the value of the 2</a:t>
              </a:r>
              <a:r>
                <a:rPr lang="en-US" b="1" baseline="30000">
                  <a:latin typeface="Comic Sans MS" pitchFamily="66" charset="0"/>
                </a:rPr>
                <a:t>nd</a:t>
              </a:r>
              <a:r>
                <a:rPr lang="en-US" b="1">
                  <a:latin typeface="Comic Sans MS" pitchFamily="66" charset="0"/>
                </a:rPr>
                <a:t> derivative </a:t>
              </a:r>
              <a:r>
                <a:rPr lang="en-US" b="1">
                  <a:solidFill>
                    <a:srgbClr val="0000FF"/>
                  </a:solidFill>
                  <a:latin typeface="Comic Sans MS" pitchFamily="66" charset="0"/>
                </a:rPr>
                <a:t>at </a:t>
              </a:r>
              <a:r>
                <a:rPr lang="en-US" b="1">
                  <a:latin typeface="Comic Sans MS" pitchFamily="66" charset="0"/>
                </a:rPr>
                <a:t>the stationary points</a:t>
              </a:r>
              <a:endParaRPr lang="en-US">
                <a:latin typeface="Comic Sans MS" pitchFamily="66" charset="0"/>
              </a:endParaRPr>
            </a:p>
          </p:txBody>
        </p:sp>
      </p:grpSp>
      <p:grpSp>
        <p:nvGrpSpPr>
          <p:cNvPr id="177231" name="Group 79"/>
          <p:cNvGrpSpPr>
            <a:grpSpLocks/>
          </p:cNvGrpSpPr>
          <p:nvPr/>
        </p:nvGrpSpPr>
        <p:grpSpPr bwMode="auto">
          <a:xfrm>
            <a:off x="1600200" y="5313363"/>
            <a:ext cx="5943600" cy="935037"/>
            <a:chOff x="1104" y="3216"/>
            <a:chExt cx="3744" cy="589"/>
          </a:xfrm>
        </p:grpSpPr>
        <p:sp>
          <p:nvSpPr>
            <p:cNvPr id="177202" name="AutoShape 50"/>
            <p:cNvSpPr>
              <a:spLocks noChangeArrowheads="1"/>
            </p:cNvSpPr>
            <p:nvPr/>
          </p:nvSpPr>
          <p:spPr bwMode="auto">
            <a:xfrm>
              <a:off x="1104" y="3238"/>
              <a:ext cx="3744" cy="55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aphicFrame>
          <p:nvGraphicFramePr>
            <p:cNvPr id="177211" name="Object 59"/>
            <p:cNvGraphicFramePr>
              <a:graphicFrameLocks noChangeAspect="1"/>
            </p:cNvGraphicFramePr>
            <p:nvPr/>
          </p:nvGraphicFramePr>
          <p:xfrm>
            <a:off x="3216" y="3216"/>
            <a:ext cx="1553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2" name="Equation" r:id="rId21" imgW="1117440" imgH="444240" progId="Equation.3">
                    <p:embed/>
                  </p:oleObj>
                </mc:Choice>
                <mc:Fallback>
                  <p:oleObj name="Equation" r:id="rId21" imgW="111744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3216"/>
                          <a:ext cx="1553" cy="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7212" name="Object 60"/>
            <p:cNvGraphicFramePr>
              <a:graphicFrameLocks noChangeAspect="1"/>
            </p:cNvGraphicFramePr>
            <p:nvPr/>
          </p:nvGraphicFramePr>
          <p:xfrm>
            <a:off x="1296" y="3216"/>
            <a:ext cx="1624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33" name="Equation" r:id="rId23" imgW="1168200" imgH="444240" progId="Equation.3">
                    <p:embed/>
                  </p:oleObj>
                </mc:Choice>
                <mc:Fallback>
                  <p:oleObj name="Equation" r:id="rId23" imgW="1168200" imgH="4442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216"/>
                          <a:ext cx="1624" cy="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77228" name="Picture 76" descr="15997429"/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486400"/>
            <a:ext cx="990600" cy="8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58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52" name="Text Box 24"/>
          <p:cNvSpPr txBox="1">
            <a:spLocks noChangeArrowheads="1"/>
          </p:cNvSpPr>
          <p:nvPr/>
        </p:nvSpPr>
        <p:spPr bwMode="auto">
          <a:xfrm>
            <a:off x="457200" y="762000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8313" indent="-468313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81075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95375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latin typeface="Comic Sans MS" pitchFamily="66" charset="0"/>
              </a:rPr>
              <a:t>Exercises</a:t>
            </a:r>
          </a:p>
        </p:txBody>
      </p:sp>
      <p:sp>
        <p:nvSpPr>
          <p:cNvPr id="176158" name="Rectangle 30"/>
          <p:cNvSpPr>
            <a:spLocks noChangeArrowheads="1"/>
          </p:cNvSpPr>
          <p:nvPr/>
        </p:nvSpPr>
        <p:spPr bwMode="auto">
          <a:xfrm>
            <a:off x="533400" y="1219200"/>
            <a:ext cx="807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Find the coordinates of the stationary points of the following functions, determine the nature of each and sketch the functions. </a:t>
            </a:r>
          </a:p>
        </p:txBody>
      </p:sp>
      <p:graphicFrame>
        <p:nvGraphicFramePr>
          <p:cNvPr id="176159" name="Object 31"/>
          <p:cNvGraphicFramePr>
            <a:graphicFrameLocks noChangeAspect="1"/>
          </p:cNvGraphicFramePr>
          <p:nvPr/>
        </p:nvGraphicFramePr>
        <p:xfrm>
          <a:off x="1624013" y="2362200"/>
          <a:ext cx="24447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3" imgW="1104840" imgH="241200" progId="Equation.3">
                  <p:embed/>
                </p:oleObj>
              </mc:Choice>
              <mc:Fallback>
                <p:oleObj name="Equation" r:id="rId3" imgW="1104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2362200"/>
                        <a:ext cx="2444750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72" name="Line 44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76174" name="Rectangle 46"/>
          <p:cNvSpPr>
            <a:spLocks noChangeArrowheads="1"/>
          </p:cNvSpPr>
          <p:nvPr/>
        </p:nvSpPr>
        <p:spPr bwMode="auto">
          <a:xfrm>
            <a:off x="533400" y="24257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1.</a:t>
            </a:r>
          </a:p>
        </p:txBody>
      </p:sp>
      <p:sp>
        <p:nvSpPr>
          <p:cNvPr id="176175" name="Rectangle 47"/>
          <p:cNvSpPr>
            <a:spLocks noChangeArrowheads="1"/>
          </p:cNvSpPr>
          <p:nvPr/>
        </p:nvSpPr>
        <p:spPr bwMode="auto">
          <a:xfrm>
            <a:off x="533400" y="4267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2.</a:t>
            </a:r>
          </a:p>
        </p:txBody>
      </p:sp>
      <p:graphicFrame>
        <p:nvGraphicFramePr>
          <p:cNvPr id="176176" name="Object 48"/>
          <p:cNvGraphicFramePr>
            <a:graphicFrameLocks noChangeAspect="1"/>
          </p:cNvGraphicFramePr>
          <p:nvPr/>
        </p:nvGraphicFramePr>
        <p:xfrm>
          <a:off x="1700213" y="4191000"/>
          <a:ext cx="22193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9" name="Equation" r:id="rId5" imgW="1002960" imgH="241200" progId="Equation.3">
                  <p:embed/>
                </p:oleObj>
              </mc:Choice>
              <mc:Fallback>
                <p:oleObj name="Equation" r:id="rId5" imgW="1002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213" y="4191000"/>
                        <a:ext cx="221932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6189" name="Group 61"/>
          <p:cNvGrpSpPr>
            <a:grpSpLocks/>
          </p:cNvGrpSpPr>
          <p:nvPr/>
        </p:nvGrpSpPr>
        <p:grpSpPr bwMode="auto">
          <a:xfrm>
            <a:off x="609600" y="2895600"/>
            <a:ext cx="3962400" cy="1019175"/>
            <a:chOff x="384" y="1824"/>
            <a:chExt cx="2496" cy="642"/>
          </a:xfrm>
        </p:grpSpPr>
        <p:graphicFrame>
          <p:nvGraphicFramePr>
            <p:cNvPr id="176181" name="Object 53"/>
            <p:cNvGraphicFramePr>
              <a:graphicFrameLocks noChangeAspect="1"/>
            </p:cNvGraphicFramePr>
            <p:nvPr/>
          </p:nvGraphicFramePr>
          <p:xfrm>
            <a:off x="1008" y="1855"/>
            <a:ext cx="654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0" name="Equation" r:id="rId7" imgW="469800" imgH="203040" progId="Equation.3">
                    <p:embed/>
                  </p:oleObj>
                </mc:Choice>
                <mc:Fallback>
                  <p:oleObj name="Equation" r:id="rId7" imgW="469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855"/>
                          <a:ext cx="654" cy="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6182" name="Rectangle 54"/>
            <p:cNvSpPr>
              <a:spLocks noChangeArrowheads="1"/>
            </p:cNvSpPr>
            <p:nvPr/>
          </p:nvSpPr>
          <p:spPr bwMode="auto">
            <a:xfrm>
              <a:off x="1824" y="1825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is a min.</a:t>
              </a:r>
            </a:p>
          </p:txBody>
        </p:sp>
        <p:graphicFrame>
          <p:nvGraphicFramePr>
            <p:cNvPr id="176183" name="Object 55"/>
            <p:cNvGraphicFramePr>
              <a:graphicFrameLocks noChangeAspect="1"/>
            </p:cNvGraphicFramePr>
            <p:nvPr/>
          </p:nvGraphicFramePr>
          <p:xfrm>
            <a:off x="1026" y="2179"/>
            <a:ext cx="654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1" name="Equation" r:id="rId9" imgW="469800" imgH="203040" progId="Equation.3">
                    <p:embed/>
                  </p:oleObj>
                </mc:Choice>
                <mc:Fallback>
                  <p:oleObj name="Equation" r:id="rId9" imgW="469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6" y="2179"/>
                          <a:ext cx="654" cy="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6184" name="Rectangle 56"/>
            <p:cNvSpPr>
              <a:spLocks noChangeArrowheads="1"/>
            </p:cNvSpPr>
            <p:nvPr/>
          </p:nvSpPr>
          <p:spPr bwMode="auto">
            <a:xfrm>
              <a:off x="1824" y="2161"/>
              <a:ext cx="105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is a max.</a:t>
              </a:r>
            </a:p>
          </p:txBody>
        </p:sp>
        <p:sp>
          <p:nvSpPr>
            <p:cNvPr id="176185" name="Rectangle 57"/>
            <p:cNvSpPr>
              <a:spLocks noChangeArrowheads="1"/>
            </p:cNvSpPr>
            <p:nvPr/>
          </p:nvSpPr>
          <p:spPr bwMode="auto">
            <a:xfrm>
              <a:off x="384" y="1824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Ans.</a:t>
              </a:r>
            </a:p>
          </p:txBody>
        </p:sp>
      </p:grpSp>
      <p:grpSp>
        <p:nvGrpSpPr>
          <p:cNvPr id="176190" name="Group 62"/>
          <p:cNvGrpSpPr>
            <a:grpSpLocks/>
          </p:cNvGrpSpPr>
          <p:nvPr/>
        </p:nvGrpSpPr>
        <p:grpSpPr bwMode="auto">
          <a:xfrm>
            <a:off x="609600" y="4953000"/>
            <a:ext cx="3962400" cy="1019175"/>
            <a:chOff x="384" y="1824"/>
            <a:chExt cx="2496" cy="642"/>
          </a:xfrm>
        </p:grpSpPr>
        <p:graphicFrame>
          <p:nvGraphicFramePr>
            <p:cNvPr id="176191" name="Object 63"/>
            <p:cNvGraphicFramePr>
              <a:graphicFrameLocks noChangeAspect="1"/>
            </p:cNvGraphicFramePr>
            <p:nvPr/>
          </p:nvGraphicFramePr>
          <p:xfrm>
            <a:off x="1008" y="1855"/>
            <a:ext cx="654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2" name="Equation" r:id="rId11" imgW="469800" imgH="203040" progId="Equation.3">
                    <p:embed/>
                  </p:oleObj>
                </mc:Choice>
                <mc:Fallback>
                  <p:oleObj name="Equation" r:id="rId11" imgW="46980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855"/>
                          <a:ext cx="654" cy="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6192" name="Rectangle 64"/>
            <p:cNvSpPr>
              <a:spLocks noChangeArrowheads="1"/>
            </p:cNvSpPr>
            <p:nvPr/>
          </p:nvSpPr>
          <p:spPr bwMode="auto">
            <a:xfrm>
              <a:off x="1824" y="1825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is a min.</a:t>
              </a:r>
            </a:p>
          </p:txBody>
        </p:sp>
        <p:graphicFrame>
          <p:nvGraphicFramePr>
            <p:cNvPr id="176193" name="Object 65"/>
            <p:cNvGraphicFramePr>
              <a:graphicFrameLocks noChangeAspect="1"/>
            </p:cNvGraphicFramePr>
            <p:nvPr/>
          </p:nvGraphicFramePr>
          <p:xfrm>
            <a:off x="1105" y="2179"/>
            <a:ext cx="495" cy="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3" name="Equation" r:id="rId13" imgW="355320" imgH="203040" progId="Equation.3">
                    <p:embed/>
                  </p:oleObj>
                </mc:Choice>
                <mc:Fallback>
                  <p:oleObj name="Equation" r:id="rId13" imgW="355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5" y="2179"/>
                          <a:ext cx="495" cy="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6194" name="Rectangle 66"/>
            <p:cNvSpPr>
              <a:spLocks noChangeArrowheads="1"/>
            </p:cNvSpPr>
            <p:nvPr/>
          </p:nvSpPr>
          <p:spPr bwMode="auto">
            <a:xfrm>
              <a:off x="1824" y="2161"/>
              <a:ext cx="1056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is a max.</a:t>
              </a:r>
            </a:p>
          </p:txBody>
        </p:sp>
        <p:sp>
          <p:nvSpPr>
            <p:cNvPr id="176195" name="Rectangle 67"/>
            <p:cNvSpPr>
              <a:spLocks noChangeArrowheads="1"/>
            </p:cNvSpPr>
            <p:nvPr/>
          </p:nvSpPr>
          <p:spPr bwMode="auto">
            <a:xfrm>
              <a:off x="384" y="1824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Ans.</a:t>
              </a:r>
            </a:p>
          </p:txBody>
        </p:sp>
      </p:grpSp>
      <p:grpSp>
        <p:nvGrpSpPr>
          <p:cNvPr id="176201" name="Group 73"/>
          <p:cNvGrpSpPr>
            <a:grpSpLocks/>
          </p:cNvGrpSpPr>
          <p:nvPr/>
        </p:nvGrpSpPr>
        <p:grpSpPr bwMode="auto">
          <a:xfrm>
            <a:off x="5105400" y="2133600"/>
            <a:ext cx="3657600" cy="1752600"/>
            <a:chOff x="3216" y="1344"/>
            <a:chExt cx="2304" cy="1104"/>
          </a:xfrm>
        </p:grpSpPr>
        <p:pic>
          <p:nvPicPr>
            <p:cNvPr id="176187" name="Picture 59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b="24710"/>
            <a:stretch>
              <a:fillRect/>
            </a:stretch>
          </p:blipFill>
          <p:spPr bwMode="auto">
            <a:xfrm>
              <a:off x="3216" y="1344"/>
              <a:ext cx="2301" cy="1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6196" name="Rectangle 68"/>
            <p:cNvSpPr>
              <a:spLocks noChangeArrowheads="1"/>
            </p:cNvSpPr>
            <p:nvPr/>
          </p:nvSpPr>
          <p:spPr bwMode="auto">
            <a:xfrm>
              <a:off x="3216" y="1344"/>
              <a:ext cx="2304" cy="110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aphicFrame>
          <p:nvGraphicFramePr>
            <p:cNvPr id="176200" name="Object 72"/>
            <p:cNvGraphicFramePr>
              <a:graphicFrameLocks noChangeAspect="1"/>
            </p:cNvGraphicFramePr>
            <p:nvPr/>
          </p:nvGraphicFramePr>
          <p:xfrm>
            <a:off x="3216" y="1392"/>
            <a:ext cx="1152" cy="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4" name="Equation" r:id="rId16" imgW="1104840" imgH="241200" progId="Equation.3">
                    <p:embed/>
                  </p:oleObj>
                </mc:Choice>
                <mc:Fallback>
                  <p:oleObj name="Equation" r:id="rId16" imgW="11048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1392"/>
                          <a:ext cx="1152" cy="2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6203" name="Group 75"/>
          <p:cNvGrpSpPr>
            <a:grpSpLocks/>
          </p:cNvGrpSpPr>
          <p:nvPr/>
        </p:nvGrpSpPr>
        <p:grpSpPr bwMode="auto">
          <a:xfrm>
            <a:off x="5181600" y="4343400"/>
            <a:ext cx="3581400" cy="1828800"/>
            <a:chOff x="3264" y="2736"/>
            <a:chExt cx="2256" cy="1152"/>
          </a:xfrm>
        </p:grpSpPr>
        <p:pic>
          <p:nvPicPr>
            <p:cNvPr id="176188" name="Picture 60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6421" b="25572"/>
            <a:stretch>
              <a:fillRect/>
            </a:stretch>
          </p:blipFill>
          <p:spPr bwMode="auto">
            <a:xfrm>
              <a:off x="3264" y="2736"/>
              <a:ext cx="2256" cy="11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6197" name="Rectangle 69"/>
            <p:cNvSpPr>
              <a:spLocks noChangeArrowheads="1"/>
            </p:cNvSpPr>
            <p:nvPr/>
          </p:nvSpPr>
          <p:spPr bwMode="auto">
            <a:xfrm>
              <a:off x="3264" y="2736"/>
              <a:ext cx="2256" cy="11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aphicFrame>
          <p:nvGraphicFramePr>
            <p:cNvPr id="176202" name="Object 74"/>
            <p:cNvGraphicFramePr>
              <a:graphicFrameLocks noChangeAspect="1"/>
            </p:cNvGraphicFramePr>
            <p:nvPr/>
          </p:nvGraphicFramePr>
          <p:xfrm>
            <a:off x="3552" y="3504"/>
            <a:ext cx="1185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45" name="Equation" r:id="rId19" imgW="1002960" imgH="241200" progId="Equation.3">
                    <p:embed/>
                  </p:oleObj>
                </mc:Choice>
                <mc:Fallback>
                  <p:oleObj name="Equation" r:id="rId19" imgW="10029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2" y="3504"/>
                          <a:ext cx="1185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76204" name="Picture 76" descr="3039317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192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279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895" y="2416831"/>
            <a:ext cx="763284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dirty="0" smtClean="0"/>
              <a:t>exercise 16.01 and 16.02</a:t>
            </a:r>
          </a:p>
          <a:p>
            <a:endParaRPr lang="en-NZ" sz="2500" dirty="0"/>
          </a:p>
          <a:p>
            <a:r>
              <a:rPr lang="en-NZ" sz="2500" dirty="0" smtClean="0"/>
              <a:t>second derivative exercise 16.03</a:t>
            </a:r>
          </a:p>
          <a:p>
            <a:endParaRPr lang="en-NZ" sz="2500" dirty="0"/>
          </a:p>
          <a:p>
            <a:r>
              <a:rPr lang="en-NZ" sz="2500" dirty="0" smtClean="0"/>
              <a:t>stationary points and points of inflection 16.04</a:t>
            </a:r>
            <a:endParaRPr lang="en-NZ" sz="2500" dirty="0" smtClean="0"/>
          </a:p>
        </p:txBody>
      </p:sp>
    </p:spTree>
    <p:extLst>
      <p:ext uri="{BB962C8B-B14F-4D97-AF65-F5344CB8AC3E}">
        <p14:creationId xmlns:p14="http://schemas.microsoft.com/office/powerpoint/2010/main" val="97668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340" name="Group 52"/>
          <p:cNvGrpSpPr>
            <a:grpSpLocks/>
          </p:cNvGrpSpPr>
          <p:nvPr/>
        </p:nvGrpSpPr>
        <p:grpSpPr bwMode="auto">
          <a:xfrm>
            <a:off x="2357438" y="1752600"/>
            <a:ext cx="5643562" cy="3452813"/>
            <a:chOff x="1485" y="1104"/>
            <a:chExt cx="3555" cy="2175"/>
          </a:xfrm>
        </p:grpSpPr>
        <p:pic>
          <p:nvPicPr>
            <p:cNvPr id="140336" name="Picture 4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136" b="25572"/>
            <a:stretch>
              <a:fillRect/>
            </a:stretch>
          </p:blipFill>
          <p:spPr bwMode="auto">
            <a:xfrm>
              <a:off x="1488" y="1104"/>
              <a:ext cx="3552" cy="2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40327" name="Object 39"/>
            <p:cNvGraphicFramePr>
              <a:graphicFrameLocks noChangeAspect="1"/>
            </p:cNvGraphicFramePr>
            <p:nvPr/>
          </p:nvGraphicFramePr>
          <p:xfrm>
            <a:off x="2928" y="1152"/>
            <a:ext cx="1462" cy="2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4" imgW="1206360" imgH="241200" progId="Equation.3">
                    <p:embed/>
                  </p:oleObj>
                </mc:Choice>
                <mc:Fallback>
                  <p:oleObj name="Equation" r:id="rId4" imgW="12063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28" y="1152"/>
                          <a:ext cx="1462" cy="2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0339" name="Rectangle 51"/>
            <p:cNvSpPr>
              <a:spLocks noChangeArrowheads="1"/>
            </p:cNvSpPr>
            <p:nvPr/>
          </p:nvSpPr>
          <p:spPr bwMode="auto">
            <a:xfrm>
              <a:off x="1485" y="1105"/>
              <a:ext cx="3553" cy="2159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grpSp>
        <p:nvGrpSpPr>
          <p:cNvPr id="140330" name="Group 42"/>
          <p:cNvGrpSpPr>
            <a:grpSpLocks/>
          </p:cNvGrpSpPr>
          <p:nvPr/>
        </p:nvGrpSpPr>
        <p:grpSpPr bwMode="auto">
          <a:xfrm>
            <a:off x="609600" y="2971800"/>
            <a:ext cx="1219200" cy="990600"/>
            <a:chOff x="384" y="2160"/>
            <a:chExt cx="768" cy="624"/>
          </a:xfrm>
        </p:grpSpPr>
        <p:sp>
          <p:nvSpPr>
            <p:cNvPr id="140314" name="AutoShape 26"/>
            <p:cNvSpPr>
              <a:spLocks noChangeArrowheads="1"/>
            </p:cNvSpPr>
            <p:nvPr/>
          </p:nvSpPr>
          <p:spPr bwMode="auto">
            <a:xfrm>
              <a:off x="384" y="2160"/>
              <a:ext cx="768" cy="62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aphicFrame>
          <p:nvGraphicFramePr>
            <p:cNvPr id="140329" name="Object 41"/>
            <p:cNvGraphicFramePr>
              <a:graphicFrameLocks noChangeAspect="1"/>
            </p:cNvGraphicFramePr>
            <p:nvPr/>
          </p:nvGraphicFramePr>
          <p:xfrm>
            <a:off x="480" y="2208"/>
            <a:ext cx="632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6" imgW="469800" imgH="393480" progId="Equation.3">
                    <p:embed/>
                  </p:oleObj>
                </mc:Choice>
                <mc:Fallback>
                  <p:oleObj name="Equation" r:id="rId6" imgW="4698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2208"/>
                          <a:ext cx="632" cy="530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0301" name="Rectangle 13"/>
          <p:cNvSpPr>
            <a:spLocks noChangeArrowheads="1"/>
          </p:cNvSpPr>
          <p:nvPr/>
        </p:nvSpPr>
        <p:spPr bwMode="auto">
          <a:xfrm>
            <a:off x="381000" y="757238"/>
            <a:ext cx="8305800" cy="8318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The </a:t>
            </a:r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stationary points</a:t>
            </a:r>
            <a:r>
              <a:rPr lang="en-US" b="1">
                <a:latin typeface="Comic Sans MS" pitchFamily="66" charset="0"/>
              </a:rPr>
              <a:t> of a curve are the points where the </a:t>
            </a:r>
            <a:r>
              <a:rPr lang="en-US" b="1">
                <a:solidFill>
                  <a:srgbClr val="0000FF"/>
                </a:solidFill>
                <a:latin typeface="Comic Sans MS" pitchFamily="66" charset="0"/>
              </a:rPr>
              <a:t>gradient is zero</a:t>
            </a:r>
          </a:p>
        </p:txBody>
      </p:sp>
      <p:sp>
        <p:nvSpPr>
          <p:cNvPr id="140323" name="Line 35"/>
          <p:cNvSpPr>
            <a:spLocks noChangeShapeType="1"/>
          </p:cNvSpPr>
          <p:nvPr/>
        </p:nvSpPr>
        <p:spPr bwMode="auto">
          <a:xfrm>
            <a:off x="1828800" y="3429000"/>
            <a:ext cx="3581400" cy="1066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0325" name="Rectangle 37"/>
          <p:cNvSpPr>
            <a:spLocks noChangeArrowheads="1"/>
          </p:cNvSpPr>
          <p:nvPr/>
        </p:nvSpPr>
        <p:spPr bwMode="auto">
          <a:xfrm>
            <a:off x="2667000" y="24384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solidFill>
                  <a:srgbClr val="000000"/>
                </a:solidFill>
                <a:latin typeface="Comic Sans MS" pitchFamily="66" charset="0"/>
              </a:rPr>
              <a:t>A local maximum</a:t>
            </a:r>
          </a:p>
        </p:txBody>
      </p:sp>
      <p:sp>
        <p:nvSpPr>
          <p:cNvPr id="140326" name="Rectangle 38"/>
          <p:cNvSpPr>
            <a:spLocks noChangeArrowheads="1"/>
          </p:cNvSpPr>
          <p:nvPr/>
        </p:nvSpPr>
        <p:spPr bwMode="auto">
          <a:xfrm>
            <a:off x="5105400" y="4495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solidFill>
                  <a:srgbClr val="000000"/>
                </a:solidFill>
                <a:latin typeface="Comic Sans MS" pitchFamily="66" charset="0"/>
              </a:rPr>
              <a:t>A local minimum</a:t>
            </a:r>
          </a:p>
        </p:txBody>
      </p:sp>
      <p:sp>
        <p:nvSpPr>
          <p:cNvPr id="140331" name="Rectangle 43"/>
          <p:cNvSpPr>
            <a:spLocks noChangeArrowheads="1"/>
          </p:cNvSpPr>
          <p:nvPr/>
        </p:nvSpPr>
        <p:spPr bwMode="auto">
          <a:xfrm>
            <a:off x="3692525" y="270827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40332" name="Rectangle 44"/>
          <p:cNvSpPr>
            <a:spLocks noChangeArrowheads="1"/>
          </p:cNvSpPr>
          <p:nvPr/>
        </p:nvSpPr>
        <p:spPr bwMode="auto">
          <a:xfrm>
            <a:off x="5659438" y="4302125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sz="1800" b="1">
                <a:solidFill>
                  <a:srgbClr val="000000"/>
                </a:solidFill>
                <a:latin typeface="Arial" charset="0"/>
              </a:rPr>
              <a:t>x</a:t>
            </a:r>
          </a:p>
        </p:txBody>
      </p:sp>
      <p:sp>
        <p:nvSpPr>
          <p:cNvPr id="140335" name="Rectangle 47"/>
          <p:cNvSpPr>
            <a:spLocks noChangeArrowheads="1"/>
          </p:cNvSpPr>
          <p:nvPr/>
        </p:nvSpPr>
        <p:spPr bwMode="auto">
          <a:xfrm>
            <a:off x="457200" y="5502275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The word local is usually omitted and the points called maximum and minimum points.</a:t>
            </a:r>
          </a:p>
        </p:txBody>
      </p:sp>
      <p:sp>
        <p:nvSpPr>
          <p:cNvPr id="140322" name="Line 34"/>
          <p:cNvSpPr>
            <a:spLocks noChangeShapeType="1"/>
          </p:cNvSpPr>
          <p:nvPr/>
        </p:nvSpPr>
        <p:spPr bwMode="auto">
          <a:xfrm flipV="1">
            <a:off x="1828800" y="2895600"/>
            <a:ext cx="175260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40338" name="Rectangle 50"/>
          <p:cNvSpPr>
            <a:spLocks noChangeArrowheads="1"/>
          </p:cNvSpPr>
          <p:nvPr/>
        </p:nvSpPr>
        <p:spPr bwMode="auto">
          <a:xfrm>
            <a:off x="457200" y="1676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e.g.</a:t>
            </a:r>
            <a:endParaRPr lang="en-US" b="1">
              <a:solidFill>
                <a:schemeClr val="folHlink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21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0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1" grpId="0" animBg="1"/>
      <p:bldP spid="140323" grpId="0" animBg="1"/>
      <p:bldP spid="140325" grpId="0"/>
      <p:bldP spid="140326" grpId="0"/>
      <p:bldP spid="140331" grpId="0"/>
      <p:bldP spid="140332" grpId="0"/>
      <p:bldP spid="140335" grpId="0"/>
      <p:bldP spid="140322" grpId="0" animBg="1"/>
      <p:bldP spid="1403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315" name="Group 43"/>
          <p:cNvGrpSpPr>
            <a:grpSpLocks/>
          </p:cNvGrpSpPr>
          <p:nvPr/>
        </p:nvGrpSpPr>
        <p:grpSpPr bwMode="auto">
          <a:xfrm>
            <a:off x="303213" y="404813"/>
            <a:ext cx="8229600" cy="1235076"/>
            <a:chOff x="191" y="255"/>
            <a:chExt cx="5184" cy="778"/>
          </a:xfrm>
        </p:grpSpPr>
        <p:sp>
          <p:nvSpPr>
            <p:cNvPr id="182282" name="Rectangle 10"/>
            <p:cNvSpPr>
              <a:spLocks noChangeArrowheads="1"/>
            </p:cNvSpPr>
            <p:nvPr/>
          </p:nvSpPr>
          <p:spPr bwMode="auto">
            <a:xfrm>
              <a:off x="191" y="255"/>
              <a:ext cx="518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1082675" indent="-1082675"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 dirty="0">
                  <a:latin typeface="Comic Sans MS" pitchFamily="66" charset="0"/>
                </a:rPr>
                <a:t>e.g.1  Find the coordinates of the stationary points on the curve</a:t>
              </a:r>
            </a:p>
          </p:txBody>
        </p:sp>
        <p:graphicFrame>
          <p:nvGraphicFramePr>
            <p:cNvPr id="182276" name="Object 4"/>
            <p:cNvGraphicFramePr>
              <a:graphicFrameLocks noChangeAspect="1"/>
            </p:cNvGraphicFramePr>
            <p:nvPr/>
          </p:nvGraphicFramePr>
          <p:xfrm>
            <a:off x="2208" y="687"/>
            <a:ext cx="1732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3" name="Equation" r:id="rId3" imgW="1206360" imgH="241200" progId="Equation.3">
                    <p:embed/>
                  </p:oleObj>
                </mc:Choice>
                <mc:Fallback>
                  <p:oleObj name="Equation" r:id="rId3" imgW="12063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687"/>
                          <a:ext cx="1732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2285" name="Object 13"/>
          <p:cNvGraphicFramePr>
            <a:graphicFrameLocks noChangeAspect="1"/>
          </p:cNvGraphicFramePr>
          <p:nvPr/>
        </p:nvGraphicFramePr>
        <p:xfrm>
          <a:off x="457200" y="2743200"/>
          <a:ext cx="10033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5" imgW="469800" imgH="393480" progId="Equation.3">
                  <p:embed/>
                </p:oleObj>
              </mc:Choice>
              <mc:Fallback>
                <p:oleObj name="Equation" r:id="rId5" imgW="469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43200"/>
                        <a:ext cx="1003300" cy="8413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2298" name="Group 26"/>
          <p:cNvGrpSpPr>
            <a:grpSpLocks/>
          </p:cNvGrpSpPr>
          <p:nvPr/>
        </p:nvGrpSpPr>
        <p:grpSpPr bwMode="auto">
          <a:xfrm>
            <a:off x="457200" y="1524000"/>
            <a:ext cx="5218113" cy="549275"/>
            <a:chOff x="288" y="1392"/>
            <a:chExt cx="3287" cy="346"/>
          </a:xfrm>
        </p:grpSpPr>
        <p:sp>
          <p:nvSpPr>
            <p:cNvPr id="182288" name="Rectangle 16"/>
            <p:cNvSpPr>
              <a:spLocks noChangeArrowheads="1"/>
            </p:cNvSpPr>
            <p:nvPr/>
          </p:nvSpPr>
          <p:spPr bwMode="auto">
            <a:xfrm>
              <a:off x="288" y="1440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746125" indent="-746125"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Solution:</a:t>
              </a:r>
            </a:p>
          </p:txBody>
        </p:sp>
        <p:graphicFrame>
          <p:nvGraphicFramePr>
            <p:cNvPr id="182289" name="Object 17"/>
            <p:cNvGraphicFramePr>
              <a:graphicFrameLocks noChangeAspect="1"/>
            </p:cNvGraphicFramePr>
            <p:nvPr/>
          </p:nvGraphicFramePr>
          <p:xfrm>
            <a:off x="1842" y="1392"/>
            <a:ext cx="1733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5" name="Equation" r:id="rId7" imgW="1206360" imgH="241200" progId="Equation.3">
                    <p:embed/>
                  </p:oleObj>
                </mc:Choice>
                <mc:Fallback>
                  <p:oleObj name="Equation" r:id="rId7" imgW="12063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42" y="1392"/>
                          <a:ext cx="1733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2290" name="Object 18"/>
          <p:cNvGraphicFramePr>
            <a:graphicFrameLocks noChangeAspect="1"/>
          </p:cNvGraphicFramePr>
          <p:nvPr/>
        </p:nvGraphicFramePr>
        <p:xfrm>
          <a:off x="1989138" y="1981200"/>
          <a:ext cx="1592262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9" imgW="698400" imgH="393480" progId="Equation.3">
                  <p:embed/>
                </p:oleObj>
              </mc:Choice>
              <mc:Fallback>
                <p:oleObj name="Equation" r:id="rId9" imgW="698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1981200"/>
                        <a:ext cx="1592262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91" name="Object 19"/>
          <p:cNvGraphicFramePr>
            <a:graphicFrameLocks noChangeAspect="1"/>
          </p:cNvGraphicFramePr>
          <p:nvPr/>
        </p:nvGraphicFramePr>
        <p:xfrm>
          <a:off x="3652838" y="2133600"/>
          <a:ext cx="190976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11" imgW="838080" imgH="215640" progId="Equation.3">
                  <p:embed/>
                </p:oleObj>
              </mc:Choice>
              <mc:Fallback>
                <p:oleObj name="Equation" r:id="rId11" imgW="838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2133600"/>
                        <a:ext cx="1909762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93" name="Object 21"/>
          <p:cNvGraphicFramePr>
            <a:graphicFrameLocks noChangeAspect="1"/>
          </p:cNvGraphicFramePr>
          <p:nvPr/>
        </p:nvGraphicFramePr>
        <p:xfrm>
          <a:off x="5410200" y="2971800"/>
          <a:ext cx="4635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13" imgW="203040" imgH="152280" progId="Equation.3">
                  <p:embed/>
                </p:oleObj>
              </mc:Choice>
              <mc:Fallback>
                <p:oleObj name="Equation" r:id="rId13" imgW="2030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971800"/>
                        <a:ext cx="4635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94" name="Object 22"/>
          <p:cNvGraphicFramePr>
            <a:graphicFrameLocks noChangeAspect="1"/>
          </p:cNvGraphicFramePr>
          <p:nvPr/>
        </p:nvGraphicFramePr>
        <p:xfrm>
          <a:off x="6110288" y="2819400"/>
          <a:ext cx="26924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15" imgW="1180800" imgH="241200" progId="Equation.3">
                  <p:embed/>
                </p:oleObj>
              </mc:Choice>
              <mc:Fallback>
                <p:oleObj name="Equation" r:id="rId15" imgW="1180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0288" y="2819400"/>
                        <a:ext cx="26924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96" name="Object 24"/>
          <p:cNvGraphicFramePr>
            <a:graphicFrameLocks noChangeAspect="1"/>
          </p:cNvGraphicFramePr>
          <p:nvPr/>
        </p:nvGraphicFramePr>
        <p:xfrm>
          <a:off x="2514600" y="3429000"/>
          <a:ext cx="27209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17" imgW="1193760" imgH="203040" progId="Equation.3">
                  <p:embed/>
                </p:oleObj>
              </mc:Choice>
              <mc:Fallback>
                <p:oleObj name="Equation" r:id="rId17" imgW="1193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429000"/>
                        <a:ext cx="272097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00" name="Object 28"/>
          <p:cNvGraphicFramePr>
            <a:graphicFrameLocks noChangeAspect="1"/>
          </p:cNvGraphicFramePr>
          <p:nvPr/>
        </p:nvGraphicFramePr>
        <p:xfrm>
          <a:off x="5562600" y="3521075"/>
          <a:ext cx="46355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19" imgW="203040" imgH="152280" progId="Equation.3">
                  <p:embed/>
                </p:oleObj>
              </mc:Choice>
              <mc:Fallback>
                <p:oleObj name="Equation" r:id="rId19" imgW="20304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521075"/>
                        <a:ext cx="46355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2323" name="Group 51"/>
          <p:cNvGrpSpPr>
            <a:grpSpLocks/>
          </p:cNvGrpSpPr>
          <p:nvPr/>
        </p:nvGrpSpPr>
        <p:grpSpPr bwMode="auto">
          <a:xfrm>
            <a:off x="6197600" y="3438525"/>
            <a:ext cx="2606675" cy="457200"/>
            <a:chOff x="3904" y="2166"/>
            <a:chExt cx="1642" cy="288"/>
          </a:xfrm>
        </p:grpSpPr>
        <p:sp>
          <p:nvSpPr>
            <p:cNvPr id="182302" name="Rectangle 30"/>
            <p:cNvSpPr>
              <a:spLocks noChangeArrowheads="1"/>
            </p:cNvSpPr>
            <p:nvPr/>
          </p:nvSpPr>
          <p:spPr bwMode="auto">
            <a:xfrm>
              <a:off x="4512" y="216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746125" indent="-746125"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or</a:t>
              </a:r>
            </a:p>
          </p:txBody>
        </p:sp>
        <p:graphicFrame>
          <p:nvGraphicFramePr>
            <p:cNvPr id="182303" name="Object 31"/>
            <p:cNvGraphicFramePr>
              <a:graphicFrameLocks noChangeAspect="1"/>
            </p:cNvGraphicFramePr>
            <p:nvPr/>
          </p:nvGraphicFramePr>
          <p:xfrm>
            <a:off x="3904" y="2181"/>
            <a:ext cx="547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2" name="Equation" r:id="rId21" imgW="380880" imgH="177480" progId="Equation.3">
                    <p:embed/>
                  </p:oleObj>
                </mc:Choice>
                <mc:Fallback>
                  <p:oleObj name="Equation" r:id="rId21" imgW="38088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4" y="2181"/>
                          <a:ext cx="547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2304" name="Object 32"/>
            <p:cNvGraphicFramePr>
              <a:graphicFrameLocks noChangeAspect="1"/>
            </p:cNvGraphicFramePr>
            <p:nvPr/>
          </p:nvGraphicFramePr>
          <p:xfrm>
            <a:off x="4871" y="2178"/>
            <a:ext cx="675" cy="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3" name="Equation" r:id="rId23" imgW="469800" imgH="177480" progId="Equation.3">
                    <p:embed/>
                  </p:oleObj>
                </mc:Choice>
                <mc:Fallback>
                  <p:oleObj name="Equation" r:id="rId23" imgW="4698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1" y="2178"/>
                          <a:ext cx="675" cy="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2305" name="Object 33"/>
          <p:cNvGraphicFramePr>
            <a:graphicFrameLocks noChangeAspect="1"/>
          </p:cNvGraphicFramePr>
          <p:nvPr/>
        </p:nvGraphicFramePr>
        <p:xfrm>
          <a:off x="482600" y="3946525"/>
          <a:ext cx="25781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25" imgW="1130040" imgH="203040" progId="Equation.3">
                  <p:embed/>
                </p:oleObj>
              </mc:Choice>
              <mc:Fallback>
                <p:oleObj name="Equation" r:id="rId25" imgW="11300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3946525"/>
                        <a:ext cx="257810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06" name="Object 34"/>
          <p:cNvGraphicFramePr>
            <a:graphicFrameLocks noChangeAspect="1"/>
          </p:cNvGraphicFramePr>
          <p:nvPr/>
        </p:nvGraphicFramePr>
        <p:xfrm>
          <a:off x="2778125" y="4398963"/>
          <a:ext cx="24034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27" imgW="1054080" imgH="164880" progId="Equation.3">
                  <p:embed/>
                </p:oleObj>
              </mc:Choice>
              <mc:Fallback>
                <p:oleObj name="Equation" r:id="rId27" imgW="10540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8125" y="4398963"/>
                        <a:ext cx="24034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07" name="Object 35"/>
          <p:cNvGraphicFramePr>
            <a:graphicFrameLocks noChangeAspect="1"/>
          </p:cNvGraphicFramePr>
          <p:nvPr/>
        </p:nvGraphicFramePr>
        <p:xfrm>
          <a:off x="401638" y="4813300"/>
          <a:ext cx="26368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29" imgW="1155600" imgH="203040" progId="Equation.3">
                  <p:embed/>
                </p:oleObj>
              </mc:Choice>
              <mc:Fallback>
                <p:oleObj name="Equation" r:id="rId29" imgW="1155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4813300"/>
                        <a:ext cx="2636837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08" name="Object 36"/>
          <p:cNvGraphicFramePr>
            <a:graphicFrameLocks noChangeAspect="1"/>
          </p:cNvGraphicFramePr>
          <p:nvPr/>
        </p:nvGraphicFramePr>
        <p:xfrm>
          <a:off x="3124200" y="4745038"/>
          <a:ext cx="33020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31" imgW="1447560" imgH="241200" progId="Equation.3">
                  <p:embed/>
                </p:oleObj>
              </mc:Choice>
              <mc:Fallback>
                <p:oleObj name="Equation" r:id="rId31" imgW="1447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45038"/>
                        <a:ext cx="33020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09" name="Object 37"/>
          <p:cNvGraphicFramePr>
            <a:graphicFrameLocks noChangeAspect="1"/>
          </p:cNvGraphicFramePr>
          <p:nvPr/>
        </p:nvGraphicFramePr>
        <p:xfrm>
          <a:off x="3124200" y="3886200"/>
          <a:ext cx="275113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33" imgW="1206360" imgH="241200" progId="Equation.3">
                  <p:embed/>
                </p:oleObj>
              </mc:Choice>
              <mc:Fallback>
                <p:oleObj name="Equation" r:id="rId33" imgW="1206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86200"/>
                        <a:ext cx="2751138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2311" name="Rectangle 39"/>
          <p:cNvSpPr>
            <a:spLocks noChangeArrowheads="1"/>
          </p:cNvSpPr>
          <p:nvPr/>
        </p:nvSpPr>
        <p:spPr bwMode="auto">
          <a:xfrm>
            <a:off x="762000" y="5562600"/>
            <a:ext cx="7010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746125" indent="-746125"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The stationary points are </a:t>
            </a:r>
            <a:r>
              <a:rPr lang="en-US" sz="2600" b="1"/>
              <a:t>(3, -27)</a:t>
            </a:r>
            <a:r>
              <a:rPr lang="en-US" b="1">
                <a:latin typeface="Comic Sans MS" pitchFamily="66" charset="0"/>
              </a:rPr>
              <a:t> and </a:t>
            </a:r>
            <a:r>
              <a:rPr lang="en-US" sz="2600" b="1"/>
              <a:t>( -1, 5)</a:t>
            </a:r>
          </a:p>
        </p:txBody>
      </p:sp>
      <p:graphicFrame>
        <p:nvGraphicFramePr>
          <p:cNvPr id="182318" name="Object 46"/>
          <p:cNvGraphicFramePr>
            <a:graphicFrameLocks noChangeAspect="1"/>
          </p:cNvGraphicFramePr>
          <p:nvPr/>
        </p:nvGraphicFramePr>
        <p:xfrm>
          <a:off x="2598738" y="5200650"/>
          <a:ext cx="20574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35" imgW="901440" imgH="177480" progId="Equation.3">
                  <p:embed/>
                </p:oleObj>
              </mc:Choice>
              <mc:Fallback>
                <p:oleObj name="Equation" r:id="rId35" imgW="9014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5200650"/>
                        <a:ext cx="20574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19" name="Object 47"/>
          <p:cNvGraphicFramePr>
            <a:graphicFrameLocks noChangeAspect="1"/>
          </p:cNvGraphicFramePr>
          <p:nvPr/>
        </p:nvGraphicFramePr>
        <p:xfrm>
          <a:off x="5219700" y="4398963"/>
          <a:ext cx="7239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37" imgW="317160" imgH="164880" progId="Equation.3">
                  <p:embed/>
                </p:oleObj>
              </mc:Choice>
              <mc:Fallback>
                <p:oleObj name="Equation" r:id="rId37" imgW="3171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398963"/>
                        <a:ext cx="7239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22" name="Object 50"/>
          <p:cNvGraphicFramePr>
            <a:graphicFrameLocks noChangeAspect="1"/>
          </p:cNvGraphicFramePr>
          <p:nvPr/>
        </p:nvGraphicFramePr>
        <p:xfrm>
          <a:off x="4724400" y="5208588"/>
          <a:ext cx="29051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Equation" r:id="rId39" imgW="126720" imgH="177480" progId="Equation.3">
                  <p:embed/>
                </p:oleObj>
              </mc:Choice>
              <mc:Fallback>
                <p:oleObj name="Equation" r:id="rId39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208588"/>
                        <a:ext cx="290513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2325" name="Group 53"/>
          <p:cNvGrpSpPr>
            <a:grpSpLocks/>
          </p:cNvGrpSpPr>
          <p:nvPr/>
        </p:nvGrpSpPr>
        <p:grpSpPr bwMode="auto">
          <a:xfrm>
            <a:off x="1974850" y="2819400"/>
            <a:ext cx="3211513" cy="549275"/>
            <a:chOff x="1244" y="1776"/>
            <a:chExt cx="2023" cy="346"/>
          </a:xfrm>
        </p:grpSpPr>
        <p:graphicFrame>
          <p:nvGraphicFramePr>
            <p:cNvPr id="182295" name="Object 23"/>
            <p:cNvGraphicFramePr>
              <a:graphicFrameLocks noChangeAspect="1"/>
            </p:cNvGraphicFramePr>
            <p:nvPr/>
          </p:nvGraphicFramePr>
          <p:xfrm>
            <a:off x="1680" y="1776"/>
            <a:ext cx="1587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2" name="Equation" r:id="rId41" imgW="1104840" imgH="241200" progId="Equation.3">
                    <p:embed/>
                  </p:oleObj>
                </mc:Choice>
                <mc:Fallback>
                  <p:oleObj name="Equation" r:id="rId41" imgW="110484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776"/>
                          <a:ext cx="1587" cy="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2324" name="Object 52"/>
            <p:cNvGraphicFramePr>
              <a:graphicFrameLocks noChangeAspect="1"/>
            </p:cNvGraphicFramePr>
            <p:nvPr/>
          </p:nvGraphicFramePr>
          <p:xfrm>
            <a:off x="1244" y="1853"/>
            <a:ext cx="292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3" name="Equation" r:id="rId43" imgW="203040" imgH="152280" progId="Equation.3">
                    <p:embed/>
                  </p:oleObj>
                </mc:Choice>
                <mc:Fallback>
                  <p:oleObj name="Equation" r:id="rId43" imgW="20304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4" y="1853"/>
                          <a:ext cx="292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82326" name="Picture 54" descr="15997429"/>
          <p:cNvPicPr>
            <a:picLocks noChangeAspect="1" noChangeArrowheads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295400"/>
            <a:ext cx="990600" cy="8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327" name="Rectangle 55"/>
          <p:cNvSpPr>
            <a:spLocks noChangeArrowheads="1"/>
          </p:cNvSpPr>
          <p:nvPr/>
        </p:nvSpPr>
        <p:spPr bwMode="auto">
          <a:xfrm>
            <a:off x="1524000" y="3429000"/>
            <a:ext cx="5638800" cy="8318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Tip: Watch out for common factors when finding stationary points.</a:t>
            </a:r>
          </a:p>
        </p:txBody>
      </p:sp>
    </p:spTree>
    <p:extLst>
      <p:ext uri="{BB962C8B-B14F-4D97-AF65-F5344CB8AC3E}">
        <p14:creationId xmlns:p14="http://schemas.microsoft.com/office/powerpoint/2010/main" val="881310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11" grpId="0"/>
      <p:bldP spid="1823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457200" y="533400"/>
            <a:ext cx="16764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8313" indent="-468313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81075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095375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b="1">
                <a:latin typeface="Comic Sans MS" pitchFamily="66" charset="0"/>
              </a:rPr>
              <a:t>Exercises</a:t>
            </a:r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>
            <a:off x="0" y="2819400"/>
            <a:ext cx="9144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185414" name="Group 70"/>
          <p:cNvGrpSpPr>
            <a:grpSpLocks/>
          </p:cNvGrpSpPr>
          <p:nvPr/>
        </p:nvGrpSpPr>
        <p:grpSpPr bwMode="auto">
          <a:xfrm>
            <a:off x="533400" y="1066800"/>
            <a:ext cx="8077200" cy="1511300"/>
            <a:chOff x="336" y="672"/>
            <a:chExt cx="5088" cy="952"/>
          </a:xfrm>
        </p:grpSpPr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336" y="672"/>
              <a:ext cx="508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Find the coordinates of the stationary points of the following functions</a:t>
              </a:r>
            </a:p>
          </p:txBody>
        </p:sp>
        <p:graphicFrame>
          <p:nvGraphicFramePr>
            <p:cNvPr id="185349" name="Object 5"/>
            <p:cNvGraphicFramePr>
              <a:graphicFrameLocks noChangeAspect="1"/>
            </p:cNvGraphicFramePr>
            <p:nvPr/>
          </p:nvGraphicFramePr>
          <p:xfrm>
            <a:off x="768" y="1248"/>
            <a:ext cx="1400" cy="3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Equation" r:id="rId3" imgW="863280" imgH="228600" progId="Equation.3">
                    <p:embed/>
                  </p:oleObj>
                </mc:Choice>
                <mc:Fallback>
                  <p:oleObj name="Equation" r:id="rId3" imgW="863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248"/>
                          <a:ext cx="1400" cy="3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5351" name="Rectangle 7"/>
            <p:cNvSpPr>
              <a:spLocks noChangeArrowheads="1"/>
            </p:cNvSpPr>
            <p:nvPr/>
          </p:nvSpPr>
          <p:spPr bwMode="auto">
            <a:xfrm>
              <a:off x="384" y="1304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1.</a:t>
              </a:r>
            </a:p>
          </p:txBody>
        </p:sp>
        <p:sp>
          <p:nvSpPr>
            <p:cNvPr id="185352" name="Rectangle 8"/>
            <p:cNvSpPr>
              <a:spLocks noChangeArrowheads="1"/>
            </p:cNvSpPr>
            <p:nvPr/>
          </p:nvSpPr>
          <p:spPr bwMode="auto">
            <a:xfrm>
              <a:off x="2688" y="131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2.</a:t>
              </a:r>
            </a:p>
          </p:txBody>
        </p:sp>
        <p:graphicFrame>
          <p:nvGraphicFramePr>
            <p:cNvPr id="185353" name="Object 9"/>
            <p:cNvGraphicFramePr>
              <a:graphicFrameLocks noChangeAspect="1"/>
            </p:cNvGraphicFramePr>
            <p:nvPr/>
          </p:nvGraphicFramePr>
          <p:xfrm>
            <a:off x="3120" y="1243"/>
            <a:ext cx="2126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Equation" r:id="rId5" imgW="1320480" imgH="228600" progId="Equation.3">
                    <p:embed/>
                  </p:oleObj>
                </mc:Choice>
                <mc:Fallback>
                  <p:oleObj name="Equation" r:id="rId5" imgW="1320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243"/>
                          <a:ext cx="2126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5374" name="Rectangle 30"/>
          <p:cNvSpPr>
            <a:spLocks noChangeArrowheads="1"/>
          </p:cNvSpPr>
          <p:nvPr/>
        </p:nvSpPr>
        <p:spPr bwMode="auto">
          <a:xfrm>
            <a:off x="4953000" y="5791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Ans:  St. pt. is </a:t>
            </a:r>
            <a:r>
              <a:rPr lang="en-US" b="1"/>
              <a:t>( 2, 1)</a:t>
            </a:r>
          </a:p>
        </p:txBody>
      </p:sp>
      <p:pic>
        <p:nvPicPr>
          <p:cNvPr id="185383" name="Picture 39" descr="303931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2192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5391" name="Rectangle 47"/>
          <p:cNvSpPr>
            <a:spLocks noChangeArrowheads="1"/>
          </p:cNvSpPr>
          <p:nvPr/>
        </p:nvSpPr>
        <p:spPr bwMode="auto">
          <a:xfrm>
            <a:off x="609600" y="28956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Solutions:</a:t>
            </a:r>
          </a:p>
        </p:txBody>
      </p:sp>
      <p:graphicFrame>
        <p:nvGraphicFramePr>
          <p:cNvPr id="185409" name="Object 65"/>
          <p:cNvGraphicFramePr>
            <a:graphicFrameLocks noChangeAspect="1"/>
          </p:cNvGraphicFramePr>
          <p:nvPr/>
        </p:nvGraphicFramePr>
        <p:xfrm>
          <a:off x="2209800" y="4038600"/>
          <a:ext cx="30495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8" imgW="1193760" imgH="355320" progId="Equation.3">
                  <p:embed/>
                </p:oleObj>
              </mc:Choice>
              <mc:Fallback>
                <p:oleObj name="Equation" r:id="rId8" imgW="11937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038600"/>
                        <a:ext cx="30495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411" name="Object 67"/>
          <p:cNvGraphicFramePr>
            <a:graphicFrameLocks noChangeAspect="1"/>
          </p:cNvGraphicFramePr>
          <p:nvPr/>
        </p:nvGraphicFramePr>
        <p:xfrm>
          <a:off x="4038600" y="4800600"/>
          <a:ext cx="13620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10" imgW="533160" imgH="177480" progId="Equation.3">
                  <p:embed/>
                </p:oleObj>
              </mc:Choice>
              <mc:Fallback>
                <p:oleObj name="Equation" r:id="rId10" imgW="533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800600"/>
                        <a:ext cx="13620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412" name="Object 68"/>
          <p:cNvGraphicFramePr>
            <a:graphicFrameLocks noChangeAspect="1"/>
          </p:cNvGraphicFramePr>
          <p:nvPr/>
        </p:nvGraphicFramePr>
        <p:xfrm>
          <a:off x="990600" y="5181600"/>
          <a:ext cx="444341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12" imgW="1739880" imgH="228600" progId="Equation.3">
                  <p:embed/>
                </p:oleObj>
              </mc:Choice>
              <mc:Fallback>
                <p:oleObj name="Equation" r:id="rId12" imgW="1739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81600"/>
                        <a:ext cx="444341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5416" name="Group 72"/>
          <p:cNvGrpSpPr>
            <a:grpSpLocks/>
          </p:cNvGrpSpPr>
          <p:nvPr/>
        </p:nvGrpSpPr>
        <p:grpSpPr bwMode="auto">
          <a:xfrm>
            <a:off x="762000" y="3200400"/>
            <a:ext cx="3135313" cy="920750"/>
            <a:chOff x="480" y="2016"/>
            <a:chExt cx="1975" cy="580"/>
          </a:xfrm>
        </p:grpSpPr>
        <p:graphicFrame>
          <p:nvGraphicFramePr>
            <p:cNvPr id="185390" name="Object 46"/>
            <p:cNvGraphicFramePr>
              <a:graphicFrameLocks noChangeAspect="1"/>
            </p:cNvGraphicFramePr>
            <p:nvPr/>
          </p:nvGraphicFramePr>
          <p:xfrm>
            <a:off x="1392" y="2016"/>
            <a:ext cx="1063" cy="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Equation" r:id="rId14" imgW="660240" imgH="355320" progId="Equation.3">
                    <p:embed/>
                  </p:oleObj>
                </mc:Choice>
                <mc:Fallback>
                  <p:oleObj name="Equation" r:id="rId14" imgW="66024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016"/>
                          <a:ext cx="1063" cy="5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5415" name="Rectangle 71"/>
            <p:cNvSpPr>
              <a:spLocks noChangeArrowheads="1"/>
            </p:cNvSpPr>
            <p:nvPr/>
          </p:nvSpPr>
          <p:spPr bwMode="auto">
            <a:xfrm>
              <a:off x="480" y="211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1.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7599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74" grpId="0"/>
      <p:bldP spid="1853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015" name="Group 23"/>
          <p:cNvGrpSpPr>
            <a:grpSpLocks/>
          </p:cNvGrpSpPr>
          <p:nvPr/>
        </p:nvGrpSpPr>
        <p:grpSpPr bwMode="auto">
          <a:xfrm>
            <a:off x="533400" y="838200"/>
            <a:ext cx="5457825" cy="592138"/>
            <a:chOff x="336" y="528"/>
            <a:chExt cx="3438" cy="373"/>
          </a:xfrm>
        </p:grpSpPr>
        <p:sp>
          <p:nvSpPr>
            <p:cNvPr id="212999" name="Rectangle 7"/>
            <p:cNvSpPr>
              <a:spLocks noChangeArrowheads="1"/>
            </p:cNvSpPr>
            <p:nvPr/>
          </p:nvSpPr>
          <p:spPr bwMode="auto">
            <a:xfrm>
              <a:off x="336" y="57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2.</a:t>
              </a:r>
            </a:p>
          </p:txBody>
        </p:sp>
        <p:graphicFrame>
          <p:nvGraphicFramePr>
            <p:cNvPr id="213000" name="Object 8"/>
            <p:cNvGraphicFramePr>
              <a:graphicFrameLocks noChangeAspect="1"/>
            </p:cNvGraphicFramePr>
            <p:nvPr/>
          </p:nvGraphicFramePr>
          <p:xfrm>
            <a:off x="1648" y="528"/>
            <a:ext cx="2126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name="Equation" r:id="rId3" imgW="1320480" imgH="228600" progId="Equation.3">
                    <p:embed/>
                  </p:oleObj>
                </mc:Choice>
                <mc:Fallback>
                  <p:oleObj name="Equation" r:id="rId3" imgW="1320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8" y="528"/>
                          <a:ext cx="2126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3003" name="Object 11"/>
          <p:cNvGraphicFramePr>
            <a:graphicFrameLocks noChangeAspect="1"/>
          </p:cNvGraphicFramePr>
          <p:nvPr/>
        </p:nvGraphicFramePr>
        <p:xfrm>
          <a:off x="4953000" y="3078163"/>
          <a:ext cx="33750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5" imgW="1320480" imgH="177480" progId="Equation.3">
                  <p:embed/>
                </p:oleObj>
              </mc:Choice>
              <mc:Fallback>
                <p:oleObj name="Equation" r:id="rId5" imgW="13204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078163"/>
                        <a:ext cx="33750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4" name="Object 12"/>
          <p:cNvGraphicFramePr>
            <a:graphicFrameLocks noChangeAspect="1"/>
          </p:cNvGraphicFramePr>
          <p:nvPr/>
        </p:nvGraphicFramePr>
        <p:xfrm>
          <a:off x="1066800" y="3611563"/>
          <a:ext cx="24653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7" imgW="965160" imgH="177480" progId="Equation.3">
                  <p:embed/>
                </p:oleObj>
              </mc:Choice>
              <mc:Fallback>
                <p:oleObj name="Equation" r:id="rId7" imgW="965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611563"/>
                        <a:ext cx="2465388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1066800" y="4068763"/>
          <a:ext cx="6780213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9" imgW="2654280" imgH="228600" progId="Equation.3">
                  <p:embed/>
                </p:oleObj>
              </mc:Choice>
              <mc:Fallback>
                <p:oleObj name="Equation" r:id="rId9" imgW="2654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68763"/>
                        <a:ext cx="6780213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2438400" y="1447800"/>
          <a:ext cx="2693988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11" imgW="1054080" imgH="355320" progId="Equation.3">
                  <p:embed/>
                </p:oleObj>
              </mc:Choice>
              <mc:Fallback>
                <p:oleObj name="Equation" r:id="rId11" imgW="105408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447800"/>
                        <a:ext cx="2693988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08" name="Rectangle 16"/>
          <p:cNvSpPr>
            <a:spLocks noChangeArrowheads="1"/>
          </p:cNvSpPr>
          <p:nvPr/>
        </p:nvSpPr>
        <p:spPr bwMode="auto">
          <a:xfrm>
            <a:off x="609600" y="16002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Solution:</a:t>
            </a:r>
          </a:p>
        </p:txBody>
      </p:sp>
      <p:graphicFrame>
        <p:nvGraphicFramePr>
          <p:cNvPr id="213010" name="Object 18"/>
          <p:cNvGraphicFramePr>
            <a:graphicFrameLocks noChangeAspect="1"/>
          </p:cNvGraphicFramePr>
          <p:nvPr/>
        </p:nvGraphicFramePr>
        <p:xfrm>
          <a:off x="762000" y="2286000"/>
          <a:ext cx="39925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13" imgW="1562040" imgH="355320" progId="Equation.3">
                  <p:embed/>
                </p:oleObj>
              </mc:Choice>
              <mc:Fallback>
                <p:oleObj name="Equation" r:id="rId13" imgW="15620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399256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3011" name="Rectangle 19"/>
          <p:cNvSpPr>
            <a:spLocks noChangeArrowheads="1"/>
          </p:cNvSpPr>
          <p:nvPr/>
        </p:nvSpPr>
        <p:spPr bwMode="auto">
          <a:xfrm>
            <a:off x="1447800" y="4843463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Ans:  St. pts. are </a:t>
            </a:r>
            <a:r>
              <a:rPr lang="en-US" b="1"/>
              <a:t>( 1, </a:t>
            </a:r>
            <a:r>
              <a:rPr lang="en-US" b="1">
                <a:latin typeface="Symbol" pitchFamily="18" charset="2"/>
              </a:rPr>
              <a:t>-</a:t>
            </a:r>
            <a:r>
              <a:rPr lang="en-US" b="1"/>
              <a:t>6)  </a:t>
            </a:r>
            <a:r>
              <a:rPr lang="en-US" b="1">
                <a:latin typeface="Comic Sans MS" pitchFamily="66" charset="0"/>
              </a:rPr>
              <a:t>and</a:t>
            </a:r>
            <a:r>
              <a:rPr lang="en-US" b="1"/>
              <a:t>  ( </a:t>
            </a:r>
            <a:r>
              <a:rPr lang="en-US" b="1">
                <a:latin typeface="Symbol" pitchFamily="18" charset="2"/>
              </a:rPr>
              <a:t>-</a:t>
            </a:r>
            <a:r>
              <a:rPr lang="en-US" b="1"/>
              <a:t>2, 21 )</a:t>
            </a:r>
          </a:p>
        </p:txBody>
      </p:sp>
      <p:graphicFrame>
        <p:nvGraphicFramePr>
          <p:cNvPr id="213016" name="Object 24"/>
          <p:cNvGraphicFramePr>
            <a:graphicFrameLocks noChangeAspect="1"/>
          </p:cNvGraphicFramePr>
          <p:nvPr/>
        </p:nvGraphicFramePr>
        <p:xfrm>
          <a:off x="4953000" y="2514600"/>
          <a:ext cx="30511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15" imgW="1193760" imgH="177480" progId="Equation.3">
                  <p:embed/>
                </p:oleObj>
              </mc:Choice>
              <mc:Fallback>
                <p:oleObj name="Equation" r:id="rId15" imgW="1193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514600"/>
                        <a:ext cx="30511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809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008" grpId="0"/>
      <p:bldP spid="2130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548680"/>
            <a:ext cx="61206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500" dirty="0" smtClean="0"/>
              <a:t>Point of Inflection</a:t>
            </a:r>
            <a:endParaRPr lang="en-NZ" sz="2500" dirty="0"/>
          </a:p>
        </p:txBody>
      </p:sp>
    </p:spTree>
    <p:extLst>
      <p:ext uri="{BB962C8B-B14F-4D97-AF65-F5344CB8AC3E}">
        <p14:creationId xmlns:p14="http://schemas.microsoft.com/office/powerpoint/2010/main" val="116414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44" name="Group 32"/>
          <p:cNvGrpSpPr>
            <a:grpSpLocks/>
          </p:cNvGrpSpPr>
          <p:nvPr/>
        </p:nvGrpSpPr>
        <p:grpSpPr bwMode="auto">
          <a:xfrm>
            <a:off x="76200" y="2438400"/>
            <a:ext cx="2590800" cy="2200275"/>
            <a:chOff x="0" y="1536"/>
            <a:chExt cx="1632" cy="1386"/>
          </a:xfrm>
        </p:grpSpPr>
        <p:sp>
          <p:nvSpPr>
            <p:cNvPr id="166943" name="Rectangle 31"/>
            <p:cNvSpPr>
              <a:spLocks noChangeArrowheads="1"/>
            </p:cNvSpPr>
            <p:nvPr/>
          </p:nvSpPr>
          <p:spPr bwMode="auto">
            <a:xfrm>
              <a:off x="0" y="1536"/>
              <a:ext cx="1584" cy="13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166939" name="Group 27"/>
            <p:cNvGrpSpPr>
              <a:grpSpLocks/>
            </p:cNvGrpSpPr>
            <p:nvPr/>
          </p:nvGrpSpPr>
          <p:grpSpPr bwMode="auto">
            <a:xfrm>
              <a:off x="48" y="1556"/>
              <a:ext cx="1584" cy="1366"/>
              <a:chOff x="0" y="1556"/>
              <a:chExt cx="1584" cy="1366"/>
            </a:xfrm>
          </p:grpSpPr>
          <p:sp>
            <p:nvSpPr>
              <p:cNvPr id="166927" name="Rectangle 15"/>
              <p:cNvSpPr>
                <a:spLocks noChangeArrowheads="1"/>
              </p:cNvSpPr>
              <p:nvPr/>
            </p:nvSpPr>
            <p:spPr bwMode="auto">
              <a:xfrm>
                <a:off x="0" y="1556"/>
                <a:ext cx="1584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  <a:tabLst>
                    <a:tab pos="1800225" algn="l"/>
                    <a:tab pos="2520950" algn="l"/>
                  </a:tabLst>
                </a:pPr>
                <a:r>
                  <a:rPr lang="en-US" b="1">
                    <a:latin typeface="Comic Sans MS" pitchFamily="66" charset="0"/>
                  </a:rPr>
                  <a:t>On the </a:t>
                </a:r>
                <a:r>
                  <a:rPr lang="en-US" b="1">
                    <a:solidFill>
                      <a:srgbClr val="0000FF"/>
                    </a:solidFill>
                    <a:latin typeface="Comic Sans MS" pitchFamily="66" charset="0"/>
                  </a:rPr>
                  <a:t>left </a:t>
                </a:r>
                <a:r>
                  <a:rPr lang="en-US" b="1">
                    <a:latin typeface="Comic Sans MS" pitchFamily="66" charset="0"/>
                  </a:rPr>
                  <a:t>of a maximum, the gradient is </a:t>
                </a:r>
                <a:r>
                  <a:rPr lang="en-US" b="1">
                    <a:solidFill>
                      <a:srgbClr val="0000FF"/>
                    </a:solidFill>
                    <a:latin typeface="Comic Sans MS" pitchFamily="66" charset="0"/>
                  </a:rPr>
                  <a:t>positive</a:t>
                </a:r>
              </a:p>
            </p:txBody>
          </p:sp>
          <p:graphicFrame>
            <p:nvGraphicFramePr>
              <p:cNvPr id="166935" name="Object 23"/>
              <p:cNvGraphicFramePr>
                <a:graphicFrameLocks noChangeAspect="1"/>
              </p:cNvGraphicFramePr>
              <p:nvPr/>
            </p:nvGraphicFramePr>
            <p:xfrm>
              <a:off x="576" y="2496"/>
              <a:ext cx="422" cy="42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8" name="Equation" r:id="rId3" imgW="126720" imgH="126720" progId="Equation.DSMT4">
                      <p:embed/>
                    </p:oleObj>
                  </mc:Choice>
                  <mc:Fallback>
                    <p:oleObj name="Equation" r:id="rId3" imgW="126720" imgH="12672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6" y="2496"/>
                            <a:ext cx="422" cy="42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tx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66942" name="Group 30"/>
          <p:cNvGrpSpPr>
            <a:grpSpLocks/>
          </p:cNvGrpSpPr>
          <p:nvPr/>
        </p:nvGrpSpPr>
        <p:grpSpPr bwMode="auto">
          <a:xfrm>
            <a:off x="2743200" y="1828800"/>
            <a:ext cx="3733800" cy="3505200"/>
            <a:chOff x="1728" y="1152"/>
            <a:chExt cx="2352" cy="2208"/>
          </a:xfrm>
        </p:grpSpPr>
        <p:pic>
          <p:nvPicPr>
            <p:cNvPr id="166926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93" b="25572"/>
            <a:stretch>
              <a:fillRect/>
            </a:stretch>
          </p:blipFill>
          <p:spPr bwMode="auto">
            <a:xfrm>
              <a:off x="1728" y="1153"/>
              <a:ext cx="2349" cy="2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6941" name="Rectangle 29"/>
            <p:cNvSpPr>
              <a:spLocks noChangeArrowheads="1"/>
            </p:cNvSpPr>
            <p:nvPr/>
          </p:nvSpPr>
          <p:spPr bwMode="auto">
            <a:xfrm>
              <a:off x="1728" y="1152"/>
              <a:ext cx="2352" cy="220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</p:grp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457200" y="625475"/>
            <a:ext cx="8305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We need to be able to determine the nature of a stationary point ( whether it is a max or a min ).  There are several ways of doing this. e.g.</a:t>
            </a:r>
          </a:p>
        </p:txBody>
      </p:sp>
      <p:sp>
        <p:nvSpPr>
          <p:cNvPr id="166929" name="Line 17"/>
          <p:cNvSpPr>
            <a:spLocks noChangeShapeType="1"/>
          </p:cNvSpPr>
          <p:nvPr/>
        </p:nvSpPr>
        <p:spPr bwMode="auto">
          <a:xfrm flipV="1">
            <a:off x="3733800" y="3125788"/>
            <a:ext cx="609600" cy="914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6930" name="Line 18"/>
          <p:cNvSpPr>
            <a:spLocks noChangeShapeType="1"/>
          </p:cNvSpPr>
          <p:nvPr/>
        </p:nvSpPr>
        <p:spPr bwMode="auto">
          <a:xfrm flipV="1">
            <a:off x="2057400" y="3430588"/>
            <a:ext cx="198120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6931" name="Line 19"/>
          <p:cNvSpPr>
            <a:spLocks noChangeShapeType="1"/>
          </p:cNvSpPr>
          <p:nvPr/>
        </p:nvSpPr>
        <p:spPr bwMode="auto">
          <a:xfrm flipH="1" flipV="1">
            <a:off x="4572000" y="3125788"/>
            <a:ext cx="7620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6932" name="Line 20"/>
          <p:cNvSpPr>
            <a:spLocks noChangeShapeType="1"/>
          </p:cNvSpPr>
          <p:nvPr/>
        </p:nvSpPr>
        <p:spPr bwMode="auto">
          <a:xfrm flipH="1" flipV="1">
            <a:off x="5029200" y="3430588"/>
            <a:ext cx="160020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pSp>
        <p:nvGrpSpPr>
          <p:cNvPr id="166946" name="Group 34"/>
          <p:cNvGrpSpPr>
            <a:grpSpLocks/>
          </p:cNvGrpSpPr>
          <p:nvPr/>
        </p:nvGrpSpPr>
        <p:grpSpPr bwMode="auto">
          <a:xfrm>
            <a:off x="6553200" y="2514600"/>
            <a:ext cx="2514600" cy="2141538"/>
            <a:chOff x="4128" y="1584"/>
            <a:chExt cx="1584" cy="1349"/>
          </a:xfrm>
        </p:grpSpPr>
        <p:sp>
          <p:nvSpPr>
            <p:cNvPr id="166945" name="Rectangle 33"/>
            <p:cNvSpPr>
              <a:spLocks noChangeArrowheads="1"/>
            </p:cNvSpPr>
            <p:nvPr/>
          </p:nvSpPr>
          <p:spPr bwMode="auto">
            <a:xfrm>
              <a:off x="4128" y="1584"/>
              <a:ext cx="1536" cy="12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grpSp>
          <p:nvGrpSpPr>
            <p:cNvPr id="166940" name="Group 28"/>
            <p:cNvGrpSpPr>
              <a:grpSpLocks/>
            </p:cNvGrpSpPr>
            <p:nvPr/>
          </p:nvGrpSpPr>
          <p:grpSpPr bwMode="auto">
            <a:xfrm>
              <a:off x="4128" y="1596"/>
              <a:ext cx="1584" cy="1337"/>
              <a:chOff x="4080" y="1596"/>
              <a:chExt cx="1584" cy="1337"/>
            </a:xfrm>
          </p:grpSpPr>
          <p:sp>
            <p:nvSpPr>
              <p:cNvPr id="166928" name="Rectangle 16"/>
              <p:cNvSpPr>
                <a:spLocks noChangeArrowheads="1"/>
              </p:cNvSpPr>
              <p:nvPr/>
            </p:nvSpPr>
            <p:spPr bwMode="auto">
              <a:xfrm>
                <a:off x="4080" y="1596"/>
                <a:ext cx="1584" cy="9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pPr eaLnBrk="1" hangingPunct="1">
                  <a:buFont typeface="Wingdings" pitchFamily="2" charset="2"/>
                  <a:buNone/>
                  <a:tabLst>
                    <a:tab pos="1800225" algn="l"/>
                    <a:tab pos="2520950" algn="l"/>
                  </a:tabLst>
                </a:pPr>
                <a:r>
                  <a:rPr lang="en-US" b="1">
                    <a:latin typeface="Comic Sans MS" pitchFamily="66" charset="0"/>
                  </a:rPr>
                  <a:t>On the </a:t>
                </a:r>
                <a:r>
                  <a:rPr lang="en-US" b="1">
                    <a:solidFill>
                      <a:srgbClr val="0000FF"/>
                    </a:solidFill>
                    <a:latin typeface="Comic Sans MS" pitchFamily="66" charset="0"/>
                  </a:rPr>
                  <a:t>right </a:t>
                </a:r>
                <a:r>
                  <a:rPr lang="en-US" b="1">
                    <a:latin typeface="Comic Sans MS" pitchFamily="66" charset="0"/>
                  </a:rPr>
                  <a:t>of a maximum, the gradient is </a:t>
                </a:r>
                <a:r>
                  <a:rPr lang="en-US" b="1">
                    <a:solidFill>
                      <a:srgbClr val="0000FF"/>
                    </a:solidFill>
                    <a:latin typeface="Comic Sans MS" pitchFamily="66" charset="0"/>
                  </a:rPr>
                  <a:t>negative</a:t>
                </a:r>
              </a:p>
            </p:txBody>
          </p:sp>
          <p:graphicFrame>
            <p:nvGraphicFramePr>
              <p:cNvPr id="166936" name="Object 24"/>
              <p:cNvGraphicFramePr>
                <a:graphicFrameLocks noChangeAspect="1"/>
              </p:cNvGraphicFramePr>
              <p:nvPr/>
            </p:nvGraphicFramePr>
            <p:xfrm>
              <a:off x="4608" y="2592"/>
              <a:ext cx="422" cy="3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29" name="Equation" r:id="rId6" imgW="126720" imgH="101520" progId="Equation.DSMT4">
                      <p:embed/>
                    </p:oleObj>
                  </mc:Choice>
                  <mc:Fallback>
                    <p:oleObj name="Equation" r:id="rId6" imgW="126720" imgH="10152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08" y="2592"/>
                            <a:ext cx="422" cy="34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tx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7097194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/>
      <p:bldP spid="166929" grpId="0" animBg="1"/>
      <p:bldP spid="166930" grpId="0" animBg="1"/>
      <p:bldP spid="166931" grpId="0" animBg="1"/>
      <p:bldP spid="1669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381000" y="8128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So, for a max the gradients are</a:t>
            </a:r>
          </a:p>
        </p:txBody>
      </p:sp>
      <p:sp>
        <p:nvSpPr>
          <p:cNvPr id="167949" name="Line 13"/>
          <p:cNvSpPr>
            <a:spLocks noChangeShapeType="1"/>
          </p:cNvSpPr>
          <p:nvPr/>
        </p:nvSpPr>
        <p:spPr bwMode="auto">
          <a:xfrm flipV="1">
            <a:off x="2971800" y="19050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167950" name="Object 14"/>
          <p:cNvGraphicFramePr>
            <a:graphicFrameLocks noChangeAspect="1"/>
          </p:cNvGraphicFramePr>
          <p:nvPr/>
        </p:nvGraphicFramePr>
        <p:xfrm>
          <a:off x="2209800" y="1828800"/>
          <a:ext cx="5937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5937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51" name="Line 15"/>
          <p:cNvSpPr>
            <a:spLocks noChangeShapeType="1"/>
          </p:cNvSpPr>
          <p:nvPr/>
        </p:nvSpPr>
        <p:spPr bwMode="auto">
          <a:xfrm flipV="1">
            <a:off x="3505200" y="1828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67952" name="Line 16"/>
          <p:cNvSpPr>
            <a:spLocks noChangeShapeType="1"/>
          </p:cNvSpPr>
          <p:nvPr/>
        </p:nvSpPr>
        <p:spPr bwMode="auto">
          <a:xfrm flipH="1" flipV="1">
            <a:off x="4267200" y="1905000"/>
            <a:ext cx="304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NZ"/>
          </a:p>
        </p:txBody>
      </p:sp>
      <p:graphicFrame>
        <p:nvGraphicFramePr>
          <p:cNvPr id="167953" name="Object 17"/>
          <p:cNvGraphicFramePr>
            <a:graphicFrameLocks noChangeAspect="1"/>
          </p:cNvGraphicFramePr>
          <p:nvPr/>
        </p:nvGraphicFramePr>
        <p:xfrm>
          <a:off x="3557588" y="1295400"/>
          <a:ext cx="3778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5" imgW="114120" imgH="164880" progId="Equation.DSMT4">
                  <p:embed/>
                </p:oleObj>
              </mc:Choice>
              <mc:Fallback>
                <p:oleObj name="Equation" r:id="rId5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588" y="1295400"/>
                        <a:ext cx="37782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54" name="Object 18"/>
          <p:cNvGraphicFramePr>
            <a:graphicFrameLocks noChangeAspect="1"/>
          </p:cNvGraphicFramePr>
          <p:nvPr/>
        </p:nvGraphicFramePr>
        <p:xfrm>
          <a:off x="4724400" y="1889125"/>
          <a:ext cx="5937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7" imgW="126720" imgH="101520" progId="Equation.DSMT4">
                  <p:embed/>
                </p:oleObj>
              </mc:Choice>
              <mc:Fallback>
                <p:oleObj name="Equation" r:id="rId7" imgW="12672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889125"/>
                        <a:ext cx="5937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55" name="Rectangle 19"/>
          <p:cNvSpPr>
            <a:spLocks noChangeArrowheads="1"/>
          </p:cNvSpPr>
          <p:nvPr/>
        </p:nvSpPr>
        <p:spPr bwMode="auto">
          <a:xfrm>
            <a:off x="457200" y="3030538"/>
            <a:ext cx="670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The opposite is true for a minimum</a:t>
            </a:r>
          </a:p>
        </p:txBody>
      </p:sp>
      <p:graphicFrame>
        <p:nvGraphicFramePr>
          <p:cNvPr id="167957" name="Object 21"/>
          <p:cNvGraphicFramePr>
            <a:graphicFrameLocks noChangeAspect="1"/>
          </p:cNvGraphicFramePr>
          <p:nvPr/>
        </p:nvGraphicFramePr>
        <p:xfrm>
          <a:off x="4587875" y="3733800"/>
          <a:ext cx="59372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9" imgW="126720" imgH="126720" progId="Equation.DSMT4">
                  <p:embed/>
                </p:oleObj>
              </mc:Choice>
              <mc:Fallback>
                <p:oleObj name="Equation" r:id="rId9" imgW="126720" imgH="126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75" y="3733800"/>
                        <a:ext cx="59372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7967" name="Group 31"/>
          <p:cNvGrpSpPr>
            <a:grpSpLocks/>
          </p:cNvGrpSpPr>
          <p:nvPr/>
        </p:nvGrpSpPr>
        <p:grpSpPr bwMode="auto">
          <a:xfrm>
            <a:off x="3063875" y="3581400"/>
            <a:ext cx="1524000" cy="685800"/>
            <a:chOff x="1930" y="2581"/>
            <a:chExt cx="960" cy="432"/>
          </a:xfrm>
        </p:grpSpPr>
        <p:sp>
          <p:nvSpPr>
            <p:cNvPr id="167956" name="Line 20"/>
            <p:cNvSpPr>
              <a:spLocks noChangeShapeType="1"/>
            </p:cNvSpPr>
            <p:nvPr/>
          </p:nvSpPr>
          <p:spPr bwMode="auto">
            <a:xfrm flipV="1">
              <a:off x="2698" y="2581"/>
              <a:ext cx="19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67958" name="Line 22"/>
            <p:cNvSpPr>
              <a:spLocks noChangeShapeType="1"/>
            </p:cNvSpPr>
            <p:nvPr/>
          </p:nvSpPr>
          <p:spPr bwMode="auto">
            <a:xfrm flipV="1">
              <a:off x="2266" y="3013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67959" name="Line 23"/>
            <p:cNvSpPr>
              <a:spLocks noChangeShapeType="1"/>
            </p:cNvSpPr>
            <p:nvPr/>
          </p:nvSpPr>
          <p:spPr bwMode="auto">
            <a:xfrm flipH="1" flipV="1">
              <a:off x="1930" y="2581"/>
              <a:ext cx="19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graphicFrame>
        <p:nvGraphicFramePr>
          <p:cNvPr id="167960" name="Object 24"/>
          <p:cNvGraphicFramePr>
            <a:graphicFrameLocks noChangeAspect="1"/>
          </p:cNvGraphicFramePr>
          <p:nvPr/>
        </p:nvGraphicFramePr>
        <p:xfrm>
          <a:off x="3673475" y="4267200"/>
          <a:ext cx="377825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11" imgW="114120" imgH="164880" progId="Equation.DSMT4">
                  <p:embed/>
                </p:oleObj>
              </mc:Choice>
              <mc:Fallback>
                <p:oleObj name="Equation" r:id="rId11" imgW="114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4267200"/>
                        <a:ext cx="377825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7961" name="Object 25"/>
          <p:cNvGraphicFramePr>
            <a:graphicFrameLocks noChangeAspect="1"/>
          </p:cNvGraphicFramePr>
          <p:nvPr/>
        </p:nvGraphicFramePr>
        <p:xfrm>
          <a:off x="2530475" y="3733800"/>
          <a:ext cx="59372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13" imgW="126720" imgH="101520" progId="Equation.DSMT4">
                  <p:embed/>
                </p:oleObj>
              </mc:Choice>
              <mc:Fallback>
                <p:oleObj name="Equation" r:id="rId13" imgW="12672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3733800"/>
                        <a:ext cx="59372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64" name="Rectangle 28"/>
          <p:cNvSpPr>
            <a:spLocks noChangeArrowheads="1"/>
          </p:cNvSpPr>
          <p:nvPr/>
        </p:nvSpPr>
        <p:spPr bwMode="auto">
          <a:xfrm>
            <a:off x="3962400" y="12192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At the max</a:t>
            </a:r>
          </a:p>
        </p:txBody>
      </p:sp>
      <p:sp>
        <p:nvSpPr>
          <p:cNvPr id="167965" name="Rectangle 29"/>
          <p:cNvSpPr>
            <a:spLocks noChangeArrowheads="1"/>
          </p:cNvSpPr>
          <p:nvPr/>
        </p:nvSpPr>
        <p:spPr bwMode="auto">
          <a:xfrm>
            <a:off x="5638800" y="1722438"/>
            <a:ext cx="274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On the right of the max</a:t>
            </a:r>
          </a:p>
        </p:txBody>
      </p:sp>
      <p:sp>
        <p:nvSpPr>
          <p:cNvPr id="167966" name="Rectangle 30"/>
          <p:cNvSpPr>
            <a:spLocks noChangeArrowheads="1"/>
          </p:cNvSpPr>
          <p:nvPr/>
        </p:nvSpPr>
        <p:spPr bwMode="auto">
          <a:xfrm>
            <a:off x="304800" y="1524000"/>
            <a:ext cx="2743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On the left of the max</a:t>
            </a:r>
          </a:p>
        </p:txBody>
      </p:sp>
      <p:sp>
        <p:nvSpPr>
          <p:cNvPr id="167968" name="Rectangle 32"/>
          <p:cNvSpPr>
            <a:spLocks noChangeArrowheads="1"/>
          </p:cNvSpPr>
          <p:nvPr/>
        </p:nvSpPr>
        <p:spPr bwMode="auto">
          <a:xfrm>
            <a:off x="228600" y="4795838"/>
            <a:ext cx="8763000" cy="1196975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Calculating the gradients on the left and right of a stationary point tells us whether the point is a max or a min.</a:t>
            </a:r>
          </a:p>
        </p:txBody>
      </p:sp>
      <p:pic>
        <p:nvPicPr>
          <p:cNvPr id="167969" name="Picture 33" descr="15997429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608638"/>
            <a:ext cx="990600" cy="86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917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  <p:bldP spid="167949" grpId="0" animBg="1"/>
      <p:bldP spid="167951" grpId="0" animBg="1"/>
      <p:bldP spid="167952" grpId="0" animBg="1"/>
      <p:bldP spid="167955" grpId="0"/>
      <p:bldP spid="167964" grpId="0"/>
      <p:bldP spid="167965" grpId="0"/>
      <p:bldP spid="167966" grpId="0"/>
      <p:bldP spid="1679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9" name="Rectangle 5"/>
          <p:cNvSpPr>
            <a:spLocks noChangeArrowheads="1"/>
          </p:cNvSpPr>
          <p:nvPr/>
        </p:nvSpPr>
        <p:spPr bwMode="auto">
          <a:xfrm>
            <a:off x="304800" y="159385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914400" indent="-914400"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Solution:</a:t>
            </a:r>
          </a:p>
        </p:txBody>
      </p:sp>
      <p:graphicFrame>
        <p:nvGraphicFramePr>
          <p:cNvPr id="169994" name="Object 10"/>
          <p:cNvGraphicFramePr>
            <a:graphicFrameLocks noChangeAspect="1"/>
          </p:cNvGraphicFramePr>
          <p:nvPr/>
        </p:nvGraphicFramePr>
        <p:xfrm>
          <a:off x="2514600" y="1981200"/>
          <a:ext cx="24114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3" imgW="1130040" imgH="393480" progId="Equation.3">
                  <p:embed/>
                </p:oleObj>
              </mc:Choice>
              <mc:Fallback>
                <p:oleObj name="Equation" r:id="rId3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81200"/>
                        <a:ext cx="241141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6" name="Object 12"/>
          <p:cNvGraphicFramePr>
            <a:graphicFrameLocks noChangeAspect="1"/>
          </p:cNvGraphicFramePr>
          <p:nvPr/>
        </p:nvGraphicFramePr>
        <p:xfrm>
          <a:off x="533400" y="2743200"/>
          <a:ext cx="371316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5" imgW="1739880" imgH="393480" progId="Equation.3">
                  <p:embed/>
                </p:oleObj>
              </mc:Choice>
              <mc:Fallback>
                <p:oleObj name="Equation" r:id="rId5" imgW="1739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43200"/>
                        <a:ext cx="3713163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7" name="Object 13"/>
          <p:cNvGraphicFramePr>
            <a:graphicFrameLocks noChangeAspect="1"/>
          </p:cNvGraphicFramePr>
          <p:nvPr/>
        </p:nvGraphicFramePr>
        <p:xfrm>
          <a:off x="3886200" y="3581400"/>
          <a:ext cx="25209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7" imgW="1180800" imgH="241200" progId="Equation.3">
                  <p:embed/>
                </p:oleObj>
              </mc:Choice>
              <mc:Fallback>
                <p:oleObj name="Equation" r:id="rId7" imgW="1180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581400"/>
                        <a:ext cx="25209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8" name="Object 14"/>
          <p:cNvGraphicFramePr>
            <a:graphicFrameLocks noChangeAspect="1"/>
          </p:cNvGraphicFramePr>
          <p:nvPr/>
        </p:nvGraphicFramePr>
        <p:xfrm>
          <a:off x="4648200" y="2971800"/>
          <a:ext cx="14097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9" imgW="660240" imgH="203040" progId="Equation.3">
                  <p:embed/>
                </p:oleObj>
              </mc:Choice>
              <mc:Fallback>
                <p:oleObj name="Equation" r:id="rId9" imgW="660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971800"/>
                        <a:ext cx="140970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0025" name="Group 41"/>
          <p:cNvGrpSpPr>
            <a:grpSpLocks/>
          </p:cNvGrpSpPr>
          <p:nvPr/>
        </p:nvGrpSpPr>
        <p:grpSpPr bwMode="auto">
          <a:xfrm>
            <a:off x="3429000" y="1524000"/>
            <a:ext cx="4414838" cy="533400"/>
            <a:chOff x="2155" y="1248"/>
            <a:chExt cx="2781" cy="336"/>
          </a:xfrm>
        </p:grpSpPr>
        <p:graphicFrame>
          <p:nvGraphicFramePr>
            <p:cNvPr id="170001" name="Object 17"/>
            <p:cNvGraphicFramePr>
              <a:graphicFrameLocks noChangeAspect="1"/>
            </p:cNvGraphicFramePr>
            <p:nvPr/>
          </p:nvGraphicFramePr>
          <p:xfrm>
            <a:off x="2155" y="1248"/>
            <a:ext cx="1349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2" name="Equation" r:id="rId11" imgW="1002960" imgH="241200" progId="Equation.3">
                    <p:embed/>
                  </p:oleObj>
                </mc:Choice>
                <mc:Fallback>
                  <p:oleObj name="Equation" r:id="rId11" imgW="10029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5" y="1248"/>
                          <a:ext cx="1349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0004" name="Object 20"/>
            <p:cNvGraphicFramePr>
              <a:graphicFrameLocks noChangeAspect="1"/>
            </p:cNvGraphicFramePr>
            <p:nvPr/>
          </p:nvGraphicFramePr>
          <p:xfrm>
            <a:off x="3792" y="1296"/>
            <a:ext cx="1144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3" name="Equation" r:id="rId13" imgW="850680" imgH="203040" progId="Equation.3">
                    <p:embed/>
                  </p:oleObj>
                </mc:Choice>
                <mc:Fallback>
                  <p:oleObj name="Equation" r:id="rId13" imgW="8506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" y="1296"/>
                          <a:ext cx="1144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0005" name="Rectangle 21"/>
          <p:cNvSpPr>
            <a:spLocks noChangeArrowheads="1"/>
          </p:cNvSpPr>
          <p:nvPr/>
        </p:nvSpPr>
        <p:spPr bwMode="auto">
          <a:xfrm>
            <a:off x="381000" y="4205288"/>
            <a:ext cx="533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914400" indent="-914400"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On the left of </a:t>
            </a:r>
            <a:r>
              <a:rPr lang="en-US" sz="2600" b="1" i="1"/>
              <a:t>x</a:t>
            </a:r>
            <a:r>
              <a:rPr lang="en-US" sz="2600" b="1"/>
              <a:t> = 2</a:t>
            </a:r>
            <a:r>
              <a:rPr lang="en-US" b="1">
                <a:latin typeface="Comic Sans MS" pitchFamily="66" charset="0"/>
              </a:rPr>
              <a:t> e.g. at </a:t>
            </a:r>
            <a:r>
              <a:rPr lang="en-US" sz="2600" b="1" i="1"/>
              <a:t>x</a:t>
            </a:r>
            <a:r>
              <a:rPr lang="en-US" sz="2600" b="1"/>
              <a:t> = 1</a:t>
            </a:r>
            <a:r>
              <a:rPr lang="en-US" b="1">
                <a:latin typeface="Comic Sans MS" pitchFamily="66" charset="0"/>
              </a:rPr>
              <a:t>, </a:t>
            </a:r>
          </a:p>
        </p:txBody>
      </p:sp>
      <p:graphicFrame>
        <p:nvGraphicFramePr>
          <p:cNvPr id="170006" name="Object 22"/>
          <p:cNvGraphicFramePr>
            <a:graphicFrameLocks noChangeAspect="1"/>
          </p:cNvGraphicFramePr>
          <p:nvPr/>
        </p:nvGraphicFramePr>
        <p:xfrm>
          <a:off x="6934200" y="3665538"/>
          <a:ext cx="160020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15" imgW="749160" imgH="203040" progId="Equation.3">
                  <p:embed/>
                </p:oleObj>
              </mc:Choice>
              <mc:Fallback>
                <p:oleObj name="Equation" r:id="rId15" imgW="749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665538"/>
                        <a:ext cx="160020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8" name="Object 24"/>
          <p:cNvGraphicFramePr>
            <a:graphicFrameLocks noChangeAspect="1"/>
          </p:cNvGraphicFramePr>
          <p:nvPr/>
        </p:nvGraphicFramePr>
        <p:xfrm>
          <a:off x="5867400" y="4038600"/>
          <a:ext cx="25209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17" imgW="1180800" imgH="393480" progId="Equation.3">
                  <p:embed/>
                </p:oleObj>
              </mc:Choice>
              <mc:Fallback>
                <p:oleObj name="Equation" r:id="rId17" imgW="1180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38600"/>
                        <a:ext cx="252095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009" name="Rectangle 25"/>
          <p:cNvSpPr>
            <a:spLocks noChangeArrowheads="1"/>
          </p:cNvSpPr>
          <p:nvPr/>
        </p:nvSpPr>
        <p:spPr bwMode="auto">
          <a:xfrm>
            <a:off x="381000" y="5029200"/>
            <a:ext cx="5562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914400" indent="-914400"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On the right of </a:t>
            </a:r>
            <a:r>
              <a:rPr lang="en-US" sz="2600" b="1" i="1"/>
              <a:t>x</a:t>
            </a:r>
            <a:r>
              <a:rPr lang="en-US" sz="2600" b="1"/>
              <a:t> = 2</a:t>
            </a:r>
            <a:r>
              <a:rPr lang="en-US" b="1">
                <a:latin typeface="Comic Sans MS" pitchFamily="66" charset="0"/>
              </a:rPr>
              <a:t> e.g. at </a:t>
            </a:r>
            <a:r>
              <a:rPr lang="en-US" sz="2600" b="1" i="1"/>
              <a:t>x</a:t>
            </a:r>
            <a:r>
              <a:rPr lang="en-US" sz="2600" b="1"/>
              <a:t> = 3</a:t>
            </a:r>
            <a:r>
              <a:rPr lang="en-US" b="1">
                <a:latin typeface="Comic Sans MS" pitchFamily="66" charset="0"/>
              </a:rPr>
              <a:t>, </a:t>
            </a:r>
          </a:p>
        </p:txBody>
      </p:sp>
      <p:graphicFrame>
        <p:nvGraphicFramePr>
          <p:cNvPr id="170010" name="Object 26"/>
          <p:cNvGraphicFramePr>
            <a:graphicFrameLocks noChangeAspect="1"/>
          </p:cNvGraphicFramePr>
          <p:nvPr/>
        </p:nvGraphicFramePr>
        <p:xfrm>
          <a:off x="5943600" y="4876800"/>
          <a:ext cx="2384425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6" name="Equation" r:id="rId19" imgW="1117440" imgH="393480" progId="Equation.3">
                  <p:embed/>
                </p:oleObj>
              </mc:Choice>
              <mc:Fallback>
                <p:oleObj name="Equation" r:id="rId19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876800"/>
                        <a:ext cx="2384425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13" name="Object 29"/>
          <p:cNvGraphicFramePr>
            <a:graphicFrameLocks noChangeAspect="1"/>
          </p:cNvGraphicFramePr>
          <p:nvPr/>
        </p:nvGraphicFramePr>
        <p:xfrm>
          <a:off x="8423275" y="5105400"/>
          <a:ext cx="514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Equation" r:id="rId21" imgW="241200" imgH="177480" progId="Equation.3">
                  <p:embed/>
                </p:oleObj>
              </mc:Choice>
              <mc:Fallback>
                <p:oleObj name="Equation" r:id="rId21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3275" y="5105400"/>
                        <a:ext cx="514350" cy="393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14" name="Object 30"/>
          <p:cNvGraphicFramePr>
            <a:graphicFrameLocks noChangeAspect="1"/>
          </p:cNvGraphicFramePr>
          <p:nvPr/>
        </p:nvGraphicFramePr>
        <p:xfrm>
          <a:off x="8477250" y="4267200"/>
          <a:ext cx="514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Equation" r:id="rId23" imgW="241200" imgH="177480" progId="Equation.3">
                  <p:embed/>
                </p:oleObj>
              </mc:Choice>
              <mc:Fallback>
                <p:oleObj name="Equation" r:id="rId23" imgW="241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0" y="4267200"/>
                        <a:ext cx="514350" cy="3937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0015" name="Rectangle 31"/>
          <p:cNvSpPr>
            <a:spLocks noChangeArrowheads="1"/>
          </p:cNvSpPr>
          <p:nvPr/>
        </p:nvSpPr>
        <p:spPr bwMode="auto">
          <a:xfrm>
            <a:off x="381000" y="5791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914400" indent="-914400"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We have </a:t>
            </a:r>
          </a:p>
        </p:txBody>
      </p:sp>
      <p:grpSp>
        <p:nvGrpSpPr>
          <p:cNvPr id="170026" name="Group 42"/>
          <p:cNvGrpSpPr>
            <a:grpSpLocks/>
          </p:cNvGrpSpPr>
          <p:nvPr/>
        </p:nvGrpSpPr>
        <p:grpSpPr bwMode="auto">
          <a:xfrm>
            <a:off x="2286000" y="5867400"/>
            <a:ext cx="1905000" cy="762000"/>
            <a:chOff x="1296" y="3888"/>
            <a:chExt cx="1288" cy="576"/>
          </a:xfrm>
        </p:grpSpPr>
        <p:sp>
          <p:nvSpPr>
            <p:cNvPr id="170017" name="Line 33"/>
            <p:cNvSpPr>
              <a:spLocks noChangeShapeType="1"/>
            </p:cNvSpPr>
            <p:nvPr/>
          </p:nvSpPr>
          <p:spPr bwMode="auto">
            <a:xfrm flipV="1">
              <a:off x="2208" y="3888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70018" name="Line 34"/>
            <p:cNvSpPr>
              <a:spLocks noChangeShapeType="1"/>
            </p:cNvSpPr>
            <p:nvPr/>
          </p:nvSpPr>
          <p:spPr bwMode="auto">
            <a:xfrm flipV="1">
              <a:off x="1776" y="4128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70019" name="Line 35"/>
            <p:cNvSpPr>
              <a:spLocks noChangeShapeType="1"/>
            </p:cNvSpPr>
            <p:nvPr/>
          </p:nvSpPr>
          <p:spPr bwMode="auto">
            <a:xfrm flipH="1" flipV="1">
              <a:off x="1536" y="3888"/>
              <a:ext cx="96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NZ"/>
            </a:p>
          </p:txBody>
        </p:sp>
        <p:graphicFrame>
          <p:nvGraphicFramePr>
            <p:cNvPr id="170020" name="Object 36"/>
            <p:cNvGraphicFramePr>
              <a:graphicFrameLocks noChangeAspect="1"/>
            </p:cNvGraphicFramePr>
            <p:nvPr/>
          </p:nvGraphicFramePr>
          <p:xfrm>
            <a:off x="2352" y="3888"/>
            <a:ext cx="232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9" name="Equation" r:id="rId25" imgW="126720" imgH="126720" progId="Equation.DSMT4">
                    <p:embed/>
                  </p:oleObj>
                </mc:Choice>
                <mc:Fallback>
                  <p:oleObj name="Equation" r:id="rId25" imgW="126720" imgH="1267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3888"/>
                          <a:ext cx="232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0021" name="Object 37"/>
            <p:cNvGraphicFramePr>
              <a:graphicFrameLocks noChangeAspect="1"/>
            </p:cNvGraphicFramePr>
            <p:nvPr/>
          </p:nvGraphicFramePr>
          <p:xfrm>
            <a:off x="1824" y="4176"/>
            <a:ext cx="19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0" name="Equation" r:id="rId27" imgW="114120" imgH="164880" progId="Equation.DSMT4">
                    <p:embed/>
                  </p:oleObj>
                </mc:Choice>
                <mc:Fallback>
                  <p:oleObj name="Equation" r:id="rId27" imgW="11412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4176"/>
                          <a:ext cx="19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0022" name="Object 38"/>
            <p:cNvGraphicFramePr>
              <a:graphicFrameLocks noChangeAspect="1"/>
            </p:cNvGraphicFramePr>
            <p:nvPr/>
          </p:nvGraphicFramePr>
          <p:xfrm>
            <a:off x="1296" y="3936"/>
            <a:ext cx="230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1" name="Equation" r:id="rId29" imgW="126720" imgH="101520" progId="Equation.DSMT4">
                    <p:embed/>
                  </p:oleObj>
                </mc:Choice>
                <mc:Fallback>
                  <p:oleObj name="Equation" r:id="rId29" imgW="126720" imgH="1015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3936"/>
                          <a:ext cx="230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0027" name="Group 43"/>
          <p:cNvGrpSpPr>
            <a:grpSpLocks/>
          </p:cNvGrpSpPr>
          <p:nvPr/>
        </p:nvGrpSpPr>
        <p:grpSpPr bwMode="auto">
          <a:xfrm>
            <a:off x="4648200" y="5791200"/>
            <a:ext cx="3457575" cy="474663"/>
            <a:chOff x="3342" y="3888"/>
            <a:chExt cx="2178" cy="299"/>
          </a:xfrm>
        </p:grpSpPr>
        <p:graphicFrame>
          <p:nvGraphicFramePr>
            <p:cNvPr id="170023" name="Object 39"/>
            <p:cNvGraphicFramePr>
              <a:graphicFrameLocks noChangeAspect="1"/>
            </p:cNvGraphicFramePr>
            <p:nvPr/>
          </p:nvGraphicFramePr>
          <p:xfrm>
            <a:off x="3342" y="3904"/>
            <a:ext cx="1058" cy="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2" name="Equation" r:id="rId31" imgW="787320" imgH="203040" progId="Equation.3">
                    <p:embed/>
                  </p:oleObj>
                </mc:Choice>
                <mc:Fallback>
                  <p:oleObj name="Equation" r:id="rId31" imgW="7873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2" y="3904"/>
                          <a:ext cx="1058" cy="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0024" name="Rectangle 40"/>
            <p:cNvSpPr>
              <a:spLocks noChangeArrowheads="1"/>
            </p:cNvSpPr>
            <p:nvPr/>
          </p:nvSpPr>
          <p:spPr bwMode="auto">
            <a:xfrm>
              <a:off x="4464" y="3888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914400" indent="-914400"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>
                  <a:latin typeface="Comic Sans MS" pitchFamily="66" charset="0"/>
                </a:rPr>
                <a:t>is a min </a:t>
              </a:r>
            </a:p>
          </p:txBody>
        </p:sp>
      </p:grpSp>
      <p:sp>
        <p:nvSpPr>
          <p:cNvPr id="170030" name="Rectangle 46"/>
          <p:cNvSpPr>
            <a:spLocks noChangeArrowheads="1"/>
          </p:cNvSpPr>
          <p:nvPr/>
        </p:nvSpPr>
        <p:spPr bwMode="auto">
          <a:xfrm>
            <a:off x="381000" y="3627438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914400" indent="-914400" eaLnBrk="1" hangingPunct="1">
              <a:buFont typeface="Wingdings" pitchFamily="2" charset="2"/>
              <a:buNone/>
              <a:tabLst>
                <a:tab pos="1800225" algn="l"/>
                <a:tab pos="2520950" algn="l"/>
              </a:tabLst>
            </a:pPr>
            <a:r>
              <a:rPr lang="en-US" b="1">
                <a:latin typeface="Comic Sans MS" pitchFamily="66" charset="0"/>
              </a:rPr>
              <a:t>Substitute in (1):</a:t>
            </a:r>
          </a:p>
        </p:txBody>
      </p:sp>
      <p:grpSp>
        <p:nvGrpSpPr>
          <p:cNvPr id="170037" name="Group 53"/>
          <p:cNvGrpSpPr>
            <a:grpSpLocks/>
          </p:cNvGrpSpPr>
          <p:nvPr/>
        </p:nvGrpSpPr>
        <p:grpSpPr bwMode="auto">
          <a:xfrm>
            <a:off x="-42863" y="188912"/>
            <a:ext cx="8839200" cy="1333501"/>
            <a:chOff x="69" y="186"/>
            <a:chExt cx="5568" cy="840"/>
          </a:xfrm>
        </p:grpSpPr>
        <p:sp>
          <p:nvSpPr>
            <p:cNvPr id="170038" name="Rectangle 54"/>
            <p:cNvSpPr>
              <a:spLocks noChangeArrowheads="1"/>
            </p:cNvSpPr>
            <p:nvPr/>
          </p:nvSpPr>
          <p:spPr bwMode="auto">
            <a:xfrm>
              <a:off x="69" y="186"/>
              <a:ext cx="556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marL="914400" indent="-914400" eaLnBrk="1" hangingPunct="1">
                <a:buFont typeface="Wingdings" pitchFamily="2" charset="2"/>
                <a:buNone/>
                <a:tabLst>
                  <a:tab pos="1800225" algn="l"/>
                  <a:tab pos="2520950" algn="l"/>
                </a:tabLst>
              </a:pPr>
              <a:r>
                <a:rPr lang="en-US" b="1" dirty="0">
                  <a:latin typeface="Comic Sans MS" pitchFamily="66" charset="0"/>
                </a:rPr>
                <a:t>e.g.2 Find the coordinates of the stationary point of the curve                  . Is the point a max or min?</a:t>
              </a:r>
            </a:p>
          </p:txBody>
        </p:sp>
        <p:graphicFrame>
          <p:nvGraphicFramePr>
            <p:cNvPr id="170039" name="Object 55"/>
            <p:cNvGraphicFramePr>
              <a:graphicFrameLocks noChangeAspect="1"/>
            </p:cNvGraphicFramePr>
            <p:nvPr/>
          </p:nvGraphicFramePr>
          <p:xfrm>
            <a:off x="1296" y="690"/>
            <a:ext cx="1349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33" name="Equation" r:id="rId33" imgW="1002960" imgH="241200" progId="Equation.3">
                    <p:embed/>
                  </p:oleObj>
                </mc:Choice>
                <mc:Fallback>
                  <p:oleObj name="Equation" r:id="rId33" imgW="10029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690"/>
                          <a:ext cx="1349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5436882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9" grpId="0" autoUpdateAnimBg="0"/>
      <p:bldP spid="170005" grpId="0" autoUpdateAnimBg="0"/>
      <p:bldP spid="170009" grpId="0" autoUpdateAnimBg="0"/>
      <p:bldP spid="170015" grpId="0" autoUpdateAnimBg="0"/>
      <p:bldP spid="170030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578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Identifying Stationary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Reporoa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Identifying Stationary Points</dc:title>
  <dc:creator>Pam Garnett</dc:creator>
  <cp:lastModifiedBy>Pam Garnett</cp:lastModifiedBy>
  <cp:revision>3</cp:revision>
  <dcterms:created xsi:type="dcterms:W3CDTF">2013-08-05T08:06:45Z</dcterms:created>
  <dcterms:modified xsi:type="dcterms:W3CDTF">2014-06-23T06:54:48Z</dcterms:modified>
</cp:coreProperties>
</file>