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264" r:id="rId3"/>
    <p:sldId id="268" r:id="rId4"/>
    <p:sldId id="266" r:id="rId5"/>
    <p:sldId id="257" r:id="rId6"/>
    <p:sldId id="258" r:id="rId7"/>
    <p:sldId id="259" r:id="rId8"/>
    <p:sldId id="260" r:id="rId9"/>
    <p:sldId id="261" r:id="rId10"/>
    <p:sldId id="262" r:id="rId11"/>
    <p:sldId id="263"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image" Target="../media/image11.png"/><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BD3C8-223A-4202-9027-0213D3669EB8}" type="datetimeFigureOut">
              <a:rPr lang="en-NZ" smtClean="0"/>
              <a:t>15/04/2014</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27CA8-41AF-45CF-B579-0589A6E3CA5A}" type="slidenum">
              <a:rPr lang="en-NZ" smtClean="0"/>
              <a:t>‹#›</a:t>
            </a:fld>
            <a:endParaRPr lang="en-NZ"/>
          </a:p>
        </p:txBody>
      </p:sp>
    </p:spTree>
    <p:extLst>
      <p:ext uri="{BB962C8B-B14F-4D97-AF65-F5344CB8AC3E}">
        <p14:creationId xmlns:p14="http://schemas.microsoft.com/office/powerpoint/2010/main" val="82858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3C89B-F59E-461B-8C03-C095D9248C2E}" type="slidenum">
              <a:rPr lang="en-GB"/>
              <a:pPr/>
              <a:t>5</a:t>
            </a:fld>
            <a:endParaRPr lang="en-GB"/>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FE629-AE2C-47F8-B82F-145821DED160}" type="slidenum">
              <a:rPr lang="en-GB"/>
              <a:pPr/>
              <a:t>6</a:t>
            </a:fld>
            <a:endParaRPr lang="en-GB"/>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a:t>Use this activity to practice and to demonstrate isometric drawings of 3-dimensional shapes made from cubes.</a:t>
            </a:r>
          </a:p>
          <a:p>
            <a:r>
              <a:rPr lang="en-US"/>
              <a:t>Use the pen tool, set to draw straight lines, to draw the required shape on the grid.</a:t>
            </a:r>
          </a:p>
          <a:p>
            <a:r>
              <a:rPr lang="en-US"/>
              <a:t>As a more challenging exercise ask pupils to draw the given shape in different orientations of with extra cubes added in given positions.</a:t>
            </a: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2F986C-0878-416E-AA8E-477D99796C82}" type="slidenum">
              <a:rPr lang="en-GB"/>
              <a:pPr/>
              <a:t>7</a:t>
            </a:fld>
            <a:endParaRPr lang="en-GB"/>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GB"/>
              <a:t>You may wish to have a model of this shape made of </a:t>
            </a:r>
            <a:r>
              <a:rPr lang="en-US"/>
              <a:t>interconnecting</a:t>
            </a:r>
            <a:r>
              <a:rPr lang="en-GB"/>
              <a:t> cubes in class. You can invite pupils to think logically about all of the different possible orientations there are and use the model to demonstrate these.</a:t>
            </a:r>
            <a:endParaRPr lang="en-US"/>
          </a:p>
          <a:p>
            <a:r>
              <a:rPr lang="en-US"/>
              <a:t>Challenge pupils to draw these on isometric paper.</a:t>
            </a: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69BC4-74B9-4D61-8A1A-30FE6609DBA0}" type="slidenum">
              <a:rPr lang="en-GB"/>
              <a:pPr/>
              <a:t>8</a:t>
            </a:fld>
            <a:endParaRPr lang="en-GB"/>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GB"/>
              <a:t>Challenge pupils to find all of the solids that can be made from four cubes. The solution is shown on the next slide. Pupils may use real cubes if they need to, but should record their results as drawings on isometric paper.</a:t>
            </a:r>
          </a:p>
          <a:p>
            <a:r>
              <a:rPr lang="en-GB"/>
              <a:t>Point out that when we say ‘different’ shapes, we do not include rotations and reflections of the same shape. </a:t>
            </a:r>
          </a:p>
          <a:p>
            <a:r>
              <a:rPr lang="en-GB"/>
              <a:t>Suggest to pupils that if they work systematically, they can be more certain of finding all the shapes. For example, there are only two different shapes that can be made from three cubes. Pupils could start with one of their two shapes and make shapes from four cubes by moving a single cube to different positions. They should draw each one ignoring reflections and rotations of the same shape.</a:t>
            </a:r>
          </a:p>
          <a:p>
            <a:r>
              <a:rPr lang="en-GB"/>
              <a:t>These shapes are called tetracubes.</a:t>
            </a:r>
          </a:p>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8B762-621B-434C-9B7C-D59B5C8C7841}" type="slidenum">
              <a:rPr lang="en-GB"/>
              <a:pPr/>
              <a:t>9</a:t>
            </a:fld>
            <a:endParaRPr lang="en-GB"/>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GB"/>
              <a:t>Pupils can compare their answers with these pictures. They should be able to match shapes that they have drawn in a different orientation.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0CF33-9B32-492B-9C97-CF476E78DF1E}" type="slidenum">
              <a:rPr lang="en-GB"/>
              <a:pPr/>
              <a:t>10</a:t>
            </a:fld>
            <a:endParaRPr lang="en-GB"/>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a:t>Extend the activity to five cubes. </a:t>
            </a:r>
          </a:p>
          <a:p>
            <a:r>
              <a:rPr lang="en-US"/>
              <a:t>Pupils could start by finding all of the shapes that are made up of a single layer. There are 12 of these, called pentominos. </a:t>
            </a:r>
          </a:p>
          <a:p>
            <a:r>
              <a:rPr lang="en-US"/>
              <a:t>Pupils can then move on to using more layers to make pentacubes. There are 11 shapes made from more than one layer, not including rotations and reflections.</a:t>
            </a:r>
          </a:p>
          <a:p>
            <a:r>
              <a:rPr lang="en-US"/>
              <a:t>If reflections are allowed, there are 29 possible shapes altogether (not including reflections there are 23).</a:t>
            </a:r>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ED67FD04-1D5C-4E08-AE93-95B0781837B2}" type="datetimeFigureOut">
              <a:rPr lang="en-NZ" smtClean="0"/>
              <a:t>15/04/2014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3E9720-7EFF-4181-B9BF-D9DC745EE3C8}" type="slidenum">
              <a:rPr lang="en-NZ" smtClean="0"/>
              <a:t>‹#›</a:t>
            </a:fld>
            <a:endParaRPr lang="en-NZ"/>
          </a:p>
        </p:txBody>
      </p:sp>
    </p:spTree>
    <p:extLst>
      <p:ext uri="{BB962C8B-B14F-4D97-AF65-F5344CB8AC3E}">
        <p14:creationId xmlns:p14="http://schemas.microsoft.com/office/powerpoint/2010/main" val="128976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D67FD04-1D5C-4E08-AE93-95B0781837B2}" type="datetimeFigureOut">
              <a:rPr lang="en-NZ" smtClean="0"/>
              <a:t>15/04/2014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3E9720-7EFF-4181-B9BF-D9DC745EE3C8}" type="slidenum">
              <a:rPr lang="en-NZ" smtClean="0"/>
              <a:t>‹#›</a:t>
            </a:fld>
            <a:endParaRPr lang="en-NZ"/>
          </a:p>
        </p:txBody>
      </p:sp>
    </p:spTree>
    <p:extLst>
      <p:ext uri="{BB962C8B-B14F-4D97-AF65-F5344CB8AC3E}">
        <p14:creationId xmlns:p14="http://schemas.microsoft.com/office/powerpoint/2010/main" val="175778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D67FD04-1D5C-4E08-AE93-95B0781837B2}" type="datetimeFigureOut">
              <a:rPr lang="en-NZ" smtClean="0"/>
              <a:t>15/04/2014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3E9720-7EFF-4181-B9BF-D9DC745EE3C8}" type="slidenum">
              <a:rPr lang="en-NZ" smtClean="0"/>
              <a:t>‹#›</a:t>
            </a:fld>
            <a:endParaRPr lang="en-NZ"/>
          </a:p>
        </p:txBody>
      </p:sp>
    </p:spTree>
    <p:extLst>
      <p:ext uri="{BB962C8B-B14F-4D97-AF65-F5344CB8AC3E}">
        <p14:creationId xmlns:p14="http://schemas.microsoft.com/office/powerpoint/2010/main" val="200600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D67FD04-1D5C-4E08-AE93-95B0781837B2}" type="datetimeFigureOut">
              <a:rPr lang="en-NZ" smtClean="0"/>
              <a:t>15/04/2014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3E9720-7EFF-4181-B9BF-D9DC745EE3C8}" type="slidenum">
              <a:rPr lang="en-NZ" smtClean="0"/>
              <a:t>‹#›</a:t>
            </a:fld>
            <a:endParaRPr lang="en-NZ"/>
          </a:p>
        </p:txBody>
      </p:sp>
    </p:spTree>
    <p:extLst>
      <p:ext uri="{BB962C8B-B14F-4D97-AF65-F5344CB8AC3E}">
        <p14:creationId xmlns:p14="http://schemas.microsoft.com/office/powerpoint/2010/main" val="8930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7FD04-1D5C-4E08-AE93-95B0781837B2}" type="datetimeFigureOut">
              <a:rPr lang="en-NZ" smtClean="0"/>
              <a:t>15/04/2014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3E9720-7EFF-4181-B9BF-D9DC745EE3C8}" type="slidenum">
              <a:rPr lang="en-NZ" smtClean="0"/>
              <a:t>‹#›</a:t>
            </a:fld>
            <a:endParaRPr lang="en-NZ"/>
          </a:p>
        </p:txBody>
      </p:sp>
    </p:spTree>
    <p:extLst>
      <p:ext uri="{BB962C8B-B14F-4D97-AF65-F5344CB8AC3E}">
        <p14:creationId xmlns:p14="http://schemas.microsoft.com/office/powerpoint/2010/main" val="71702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ED67FD04-1D5C-4E08-AE93-95B0781837B2}" type="datetimeFigureOut">
              <a:rPr lang="en-NZ" smtClean="0"/>
              <a:t>15/04/2014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3E9720-7EFF-4181-B9BF-D9DC745EE3C8}" type="slidenum">
              <a:rPr lang="en-NZ" smtClean="0"/>
              <a:t>‹#›</a:t>
            </a:fld>
            <a:endParaRPr lang="en-NZ"/>
          </a:p>
        </p:txBody>
      </p:sp>
    </p:spTree>
    <p:extLst>
      <p:ext uri="{BB962C8B-B14F-4D97-AF65-F5344CB8AC3E}">
        <p14:creationId xmlns:p14="http://schemas.microsoft.com/office/powerpoint/2010/main" val="274753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ED67FD04-1D5C-4E08-AE93-95B0781837B2}" type="datetimeFigureOut">
              <a:rPr lang="en-NZ" smtClean="0"/>
              <a:t>15/04/2014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D3E9720-7EFF-4181-B9BF-D9DC745EE3C8}" type="slidenum">
              <a:rPr lang="en-NZ" smtClean="0"/>
              <a:t>‹#›</a:t>
            </a:fld>
            <a:endParaRPr lang="en-NZ"/>
          </a:p>
        </p:txBody>
      </p:sp>
    </p:spTree>
    <p:extLst>
      <p:ext uri="{BB962C8B-B14F-4D97-AF65-F5344CB8AC3E}">
        <p14:creationId xmlns:p14="http://schemas.microsoft.com/office/powerpoint/2010/main" val="182991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ED67FD04-1D5C-4E08-AE93-95B0781837B2}" type="datetimeFigureOut">
              <a:rPr lang="en-NZ" smtClean="0"/>
              <a:t>15/04/2014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D3E9720-7EFF-4181-B9BF-D9DC745EE3C8}" type="slidenum">
              <a:rPr lang="en-NZ" smtClean="0"/>
              <a:t>‹#›</a:t>
            </a:fld>
            <a:endParaRPr lang="en-NZ"/>
          </a:p>
        </p:txBody>
      </p:sp>
    </p:spTree>
    <p:extLst>
      <p:ext uri="{BB962C8B-B14F-4D97-AF65-F5344CB8AC3E}">
        <p14:creationId xmlns:p14="http://schemas.microsoft.com/office/powerpoint/2010/main" val="59142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7FD04-1D5C-4E08-AE93-95B0781837B2}" type="datetimeFigureOut">
              <a:rPr lang="en-NZ" smtClean="0"/>
              <a:t>15/04/2014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D3E9720-7EFF-4181-B9BF-D9DC745EE3C8}" type="slidenum">
              <a:rPr lang="en-NZ" smtClean="0"/>
              <a:t>‹#›</a:t>
            </a:fld>
            <a:endParaRPr lang="en-NZ"/>
          </a:p>
        </p:txBody>
      </p:sp>
    </p:spTree>
    <p:extLst>
      <p:ext uri="{BB962C8B-B14F-4D97-AF65-F5344CB8AC3E}">
        <p14:creationId xmlns:p14="http://schemas.microsoft.com/office/powerpoint/2010/main" val="29651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7FD04-1D5C-4E08-AE93-95B0781837B2}" type="datetimeFigureOut">
              <a:rPr lang="en-NZ" smtClean="0"/>
              <a:t>15/04/2014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3E9720-7EFF-4181-B9BF-D9DC745EE3C8}" type="slidenum">
              <a:rPr lang="en-NZ" smtClean="0"/>
              <a:t>‹#›</a:t>
            </a:fld>
            <a:endParaRPr lang="en-NZ"/>
          </a:p>
        </p:txBody>
      </p:sp>
    </p:spTree>
    <p:extLst>
      <p:ext uri="{BB962C8B-B14F-4D97-AF65-F5344CB8AC3E}">
        <p14:creationId xmlns:p14="http://schemas.microsoft.com/office/powerpoint/2010/main" val="157973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7FD04-1D5C-4E08-AE93-95B0781837B2}" type="datetimeFigureOut">
              <a:rPr lang="en-NZ" smtClean="0"/>
              <a:t>15/04/2014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3E9720-7EFF-4181-B9BF-D9DC745EE3C8}" type="slidenum">
              <a:rPr lang="en-NZ" smtClean="0"/>
              <a:t>‹#›</a:t>
            </a:fld>
            <a:endParaRPr lang="en-NZ"/>
          </a:p>
        </p:txBody>
      </p:sp>
    </p:spTree>
    <p:extLst>
      <p:ext uri="{BB962C8B-B14F-4D97-AF65-F5344CB8AC3E}">
        <p14:creationId xmlns:p14="http://schemas.microsoft.com/office/powerpoint/2010/main" val="277827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7FD04-1D5C-4E08-AE93-95B0781837B2}" type="datetimeFigureOut">
              <a:rPr lang="en-NZ" smtClean="0"/>
              <a:t>15/04/2014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E9720-7EFF-4181-B9BF-D9DC745EE3C8}" type="slidenum">
              <a:rPr lang="en-NZ" smtClean="0"/>
              <a:t>‹#›</a:t>
            </a:fld>
            <a:endParaRPr lang="en-NZ"/>
          </a:p>
        </p:txBody>
      </p:sp>
    </p:spTree>
    <p:extLst>
      <p:ext uri="{BB962C8B-B14F-4D97-AF65-F5344CB8AC3E}">
        <p14:creationId xmlns:p14="http://schemas.microsoft.com/office/powerpoint/2010/main" val="3020691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image" Target="../media/image18.png"/><Relationship Id="rId5" Type="http://schemas.openxmlformats.org/officeDocument/2006/relationships/image" Target="../media/image5.jpeg"/><Relationship Id="rId10" Type="http://schemas.openxmlformats.org/officeDocument/2006/relationships/oleObject" Target="../embeddings/oleObject13.bin"/><Relationship Id="rId4" Type="http://schemas.openxmlformats.org/officeDocument/2006/relationships/image" Target="../media/image4.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3.png"/><Relationship Id="rId1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1.png"/><Relationship Id="rId12" Type="http://schemas.openxmlformats.org/officeDocument/2006/relationships/oleObject" Target="../embeddings/oleObject8.bin"/><Relationship Id="rId17" Type="http://schemas.openxmlformats.org/officeDocument/2006/relationships/image" Target="../media/image14.png"/><Relationship Id="rId2" Type="http://schemas.openxmlformats.org/officeDocument/2006/relationships/slideLayout" Target="../slideLayouts/slideLayout7.xml"/><Relationship Id="rId16" Type="http://schemas.openxmlformats.org/officeDocument/2006/relationships/oleObject" Target="../embeddings/oleObject10.bin"/><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12.png"/><Relationship Id="rId5" Type="http://schemas.openxmlformats.org/officeDocument/2006/relationships/image" Target="../media/image5.jpeg"/><Relationship Id="rId15" Type="http://schemas.openxmlformats.org/officeDocument/2006/relationships/image" Target="../media/image10.png"/><Relationship Id="rId10" Type="http://schemas.openxmlformats.org/officeDocument/2006/relationships/oleObject" Target="../embeddings/oleObject7.bin"/><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698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extLst>
            <a:ext uri="{909E8E84-426E-40DD-AFC4-6F175D3DCCD1}">
              <a14:hiddenFill xmlns:a14="http://schemas.microsoft.com/office/drawing/2010/main">
                <a:solidFill>
                  <a:srgbClr val="FFFFFF"/>
                </a:solidFill>
              </a14:hiddenFill>
            </a:ext>
          </a:extLst>
        </p:spPr>
      </p:pic>
      <p:sp>
        <p:nvSpPr>
          <p:cNvPr id="229380" name="Text Box 4"/>
          <p:cNvSpPr txBox="1">
            <a:spLocks noChangeArrowheads="1"/>
          </p:cNvSpPr>
          <p:nvPr/>
        </p:nvSpPr>
        <p:spPr bwMode="auto">
          <a:xfrm>
            <a:off x="1570038" y="1143000"/>
            <a:ext cx="6005512" cy="646331"/>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dirty="0">
                <a:solidFill>
                  <a:srgbClr val="000066"/>
                </a:solidFill>
              </a:rPr>
              <a:t>Investigate </a:t>
            </a:r>
            <a:r>
              <a:rPr lang="en-GB" dirty="0">
                <a:solidFill>
                  <a:srgbClr val="000066"/>
                </a:solidFill>
              </a:rPr>
              <a:t>the number of </a:t>
            </a:r>
            <a:r>
              <a:rPr lang="en-GB" i="1" dirty="0">
                <a:solidFill>
                  <a:srgbClr val="000066"/>
                </a:solidFill>
              </a:rPr>
              <a:t>different</a:t>
            </a:r>
            <a:r>
              <a:rPr lang="en-GB" dirty="0">
                <a:solidFill>
                  <a:srgbClr val="000066"/>
                </a:solidFill>
              </a:rPr>
              <a:t> </a:t>
            </a:r>
            <a:r>
              <a:rPr lang="en-GB" dirty="0" smtClean="0">
                <a:solidFill>
                  <a:srgbClr val="000066"/>
                </a:solidFill>
              </a:rPr>
              <a:t>houses </a:t>
            </a:r>
            <a:r>
              <a:rPr lang="en-GB" dirty="0">
                <a:solidFill>
                  <a:srgbClr val="000066"/>
                </a:solidFill>
              </a:rPr>
              <a:t>you can make with five interlocking cubes.</a:t>
            </a:r>
          </a:p>
        </p:txBody>
      </p:sp>
      <p:pic>
        <p:nvPicPr>
          <p:cNvPr id="229381" name="Picture 5"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extLst>
            <a:ext uri="{909E8E84-426E-40DD-AFC4-6F175D3DCCD1}">
              <a14:hiddenFill xmlns:a14="http://schemas.microsoft.com/office/drawing/2010/main">
                <a:solidFill>
                  <a:srgbClr val="FFFFFF"/>
                </a:solidFill>
              </a14:hiddenFill>
            </a:ext>
          </a:extLst>
        </p:spPr>
      </p:pic>
      <p:sp>
        <p:nvSpPr>
          <p:cNvPr id="229390" name="Text Box 14"/>
          <p:cNvSpPr txBox="1">
            <a:spLocks noChangeArrowheads="1"/>
          </p:cNvSpPr>
          <p:nvPr/>
        </p:nvSpPr>
        <p:spPr bwMode="auto">
          <a:xfrm>
            <a:off x="755650" y="4983163"/>
            <a:ext cx="77041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solidFill>
                  <a:srgbClr val="000066"/>
                </a:solidFill>
              </a:rPr>
              <a:t>Make as many as you can and draw each of them on isometric paper.</a:t>
            </a:r>
          </a:p>
        </p:txBody>
      </p:sp>
      <p:graphicFrame>
        <p:nvGraphicFramePr>
          <p:cNvPr id="229391" name="Object 15"/>
          <p:cNvGraphicFramePr>
            <a:graphicFrameLocks noChangeAspect="1"/>
          </p:cNvGraphicFramePr>
          <p:nvPr/>
        </p:nvGraphicFramePr>
        <p:xfrm>
          <a:off x="827088" y="2620963"/>
          <a:ext cx="1868487" cy="1782762"/>
        </p:xfrm>
        <a:graphic>
          <a:graphicData uri="http://schemas.openxmlformats.org/presentationml/2006/ole">
            <mc:AlternateContent xmlns:mc="http://schemas.openxmlformats.org/markup-compatibility/2006">
              <mc:Choice xmlns:v="urn:schemas-microsoft-com:vml" Requires="v">
                <p:oleObj spid="_x0000_s5131" name="Image" r:id="rId6" imgW="2526984" imgH="2412698" progId="Photoshop.Image.7">
                  <p:embed/>
                </p:oleObj>
              </mc:Choice>
              <mc:Fallback>
                <p:oleObj name="Image" r:id="rId6" imgW="2526984" imgH="2412698" progId="Photoshop.Image.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620963"/>
                        <a:ext cx="1868487" cy="1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92" name="Object 16"/>
          <p:cNvGraphicFramePr>
            <a:graphicFrameLocks noChangeAspect="1"/>
          </p:cNvGraphicFramePr>
          <p:nvPr/>
        </p:nvGraphicFramePr>
        <p:xfrm>
          <a:off x="5629275" y="2566988"/>
          <a:ext cx="2327275" cy="1765300"/>
        </p:xfrm>
        <a:graphic>
          <a:graphicData uri="http://schemas.openxmlformats.org/presentationml/2006/ole">
            <mc:AlternateContent xmlns:mc="http://schemas.openxmlformats.org/markup-compatibility/2006">
              <mc:Choice xmlns:v="urn:schemas-microsoft-com:vml" Requires="v">
                <p:oleObj spid="_x0000_s5132" name="Image" r:id="rId8" imgW="3149206" imgH="2387302" progId="Photoshop.Image.7">
                  <p:embed/>
                </p:oleObj>
              </mc:Choice>
              <mc:Fallback>
                <p:oleObj name="Image" r:id="rId8" imgW="3149206" imgH="2387302" progId="Photoshop.Image.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9275" y="2566988"/>
                        <a:ext cx="2327275"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93" name="Object 17"/>
          <p:cNvGraphicFramePr>
            <a:graphicFrameLocks noChangeAspect="1"/>
          </p:cNvGraphicFramePr>
          <p:nvPr/>
        </p:nvGraphicFramePr>
        <p:xfrm>
          <a:off x="3181350" y="2205038"/>
          <a:ext cx="1895475" cy="2533650"/>
        </p:xfrm>
        <a:graphic>
          <a:graphicData uri="http://schemas.openxmlformats.org/presentationml/2006/ole">
            <mc:AlternateContent xmlns:mc="http://schemas.openxmlformats.org/markup-compatibility/2006">
              <mc:Choice xmlns:v="urn:schemas-microsoft-com:vml" Requires="v">
                <p:oleObj spid="_x0000_s5133" name="Image" r:id="rId10" imgW="2565079" imgH="3428571" progId="Photoshop.Image.7">
                  <p:embed/>
                </p:oleObj>
              </mc:Choice>
              <mc:Fallback>
                <p:oleObj name="Image" r:id="rId10" imgW="2565079" imgH="3428571" progId="Photoshop.Image.7">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1350" y="2205038"/>
                        <a:ext cx="18954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9395" name="Rectangle 19"/>
          <p:cNvSpPr>
            <a:spLocks noGrp="1" noChangeArrowheads="1"/>
          </p:cNvSpPr>
          <p:nvPr>
            <p:ph type="title" idx="4294967295"/>
          </p:nvPr>
        </p:nvSpPr>
        <p:spPr bwMode="auto">
          <a:xfrm>
            <a:off x="150813" y="150813"/>
            <a:ext cx="8229600" cy="1143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GB" sz="2800" b="1" dirty="0">
                <a:solidFill>
                  <a:srgbClr val="5B0091"/>
                </a:solidFill>
              </a:rPr>
              <a:t>Making </a:t>
            </a:r>
            <a:r>
              <a:rPr lang="en-GB" sz="2800" b="1" dirty="0" smtClean="0">
                <a:solidFill>
                  <a:srgbClr val="5B0091"/>
                </a:solidFill>
              </a:rPr>
              <a:t>houses </a:t>
            </a:r>
            <a:r>
              <a:rPr lang="en-GB" sz="2800" b="1" dirty="0">
                <a:solidFill>
                  <a:srgbClr val="5B0091"/>
                </a:solidFill>
              </a:rPr>
              <a:t>from five cubes </a:t>
            </a:r>
            <a:endParaRPr lang="en-GB" sz="2800" b="1" dirty="0"/>
          </a:p>
        </p:txBody>
      </p:sp>
    </p:spTree>
    <p:extLst>
      <p:ext uri="{BB962C8B-B14F-4D97-AF65-F5344CB8AC3E}">
        <p14:creationId xmlns:p14="http://schemas.microsoft.com/office/powerpoint/2010/main" val="2793514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17" t="10813" r="15797" b="5654"/>
          <a:stretch/>
        </p:blipFill>
        <p:spPr bwMode="auto">
          <a:xfrm>
            <a:off x="251520" y="332656"/>
            <a:ext cx="8650514" cy="611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332656"/>
            <a:ext cx="7920880" cy="646331"/>
          </a:xfrm>
          <a:prstGeom prst="rect">
            <a:avLst/>
          </a:prstGeom>
          <a:solidFill>
            <a:schemeClr val="bg1"/>
          </a:solidFill>
        </p:spPr>
        <p:txBody>
          <a:bodyPr wrap="square" rtlCol="0">
            <a:spAutoFit/>
          </a:bodyPr>
          <a:lstStyle/>
          <a:p>
            <a:pPr algn="ctr"/>
            <a:r>
              <a:rPr lang="en-GB" sz="3600" dirty="0" smtClean="0"/>
              <a:t>Show me what you did</a:t>
            </a:r>
            <a:endParaRPr lang="en-GB" sz="3600" dirty="0"/>
          </a:p>
        </p:txBody>
      </p:sp>
    </p:spTree>
    <p:extLst>
      <p:ext uri="{BB962C8B-B14F-4D97-AF65-F5344CB8AC3E}">
        <p14:creationId xmlns:p14="http://schemas.microsoft.com/office/powerpoint/2010/main" val="2711488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Success Criteria</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Smiley Face 5"/>
          <p:cNvSpPr/>
          <p:nvPr/>
        </p:nvSpPr>
        <p:spPr>
          <a:xfrm>
            <a:off x="1043608" y="5589240"/>
            <a:ext cx="1080120" cy="1152128"/>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Smiley Face 6"/>
          <p:cNvSpPr/>
          <p:nvPr/>
        </p:nvSpPr>
        <p:spPr>
          <a:xfrm>
            <a:off x="3788599" y="5635961"/>
            <a:ext cx="1080120" cy="1152128"/>
          </a:xfrm>
          <a:prstGeom prst="smileyFace">
            <a:avLst>
              <a:gd name="adj" fmla="val 87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Smiley Face 7"/>
          <p:cNvSpPr/>
          <p:nvPr/>
        </p:nvSpPr>
        <p:spPr>
          <a:xfrm>
            <a:off x="6685993" y="5589240"/>
            <a:ext cx="1080120" cy="1152128"/>
          </a:xfrm>
          <a:prstGeom prst="smileyFace">
            <a:avLst>
              <a:gd name="adj" fmla="val -465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2" descr="C:\Users\pgarnett\AppData\Local\Microsoft\Windows\Temporary Internet Files\Content.IE5\WBUM89UW\MC9003116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8396" y="4911675"/>
            <a:ext cx="915314" cy="6309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pgarnett\AppData\Local\Microsoft\Windows\Temporary Internet Files\Content.IE5\A1WZYC2M\MC9003825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468" y="4749509"/>
            <a:ext cx="793102" cy="7931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pgarnett\AppData\Local\Microsoft\Windows\Temporary Internet Files\Content.IE5\QMWU7UXH\MP90041008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530" y="4707245"/>
            <a:ext cx="1316959" cy="87763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351114" y="1655642"/>
            <a:ext cx="8229600" cy="23042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NZ" dirty="0" smtClean="0"/>
              <a:t>I can draw shapes on isometric paper</a:t>
            </a:r>
          </a:p>
          <a:p>
            <a:pPr marL="0" indent="0" algn="ctr">
              <a:buFont typeface="Arial" panose="020B0604020202020204" pitchFamily="34" charset="0"/>
              <a:buNone/>
            </a:pPr>
            <a:endParaRPr lang="en-NZ" sz="2500" b="1" dirty="0" smtClean="0">
              <a:solidFill>
                <a:srgbClr val="7030A0"/>
              </a:solidFill>
            </a:endParaRPr>
          </a:p>
          <a:p>
            <a:pPr marL="0" indent="0" algn="ctr">
              <a:buFont typeface="Arial" panose="020B0604020202020204" pitchFamily="34" charset="0"/>
              <a:buNone/>
            </a:pPr>
            <a:r>
              <a:rPr lang="en-NZ" sz="2500" b="1" dirty="0" smtClean="0">
                <a:solidFill>
                  <a:srgbClr val="7030A0"/>
                </a:solidFill>
              </a:rPr>
              <a:t>all the 4 cube houses</a:t>
            </a:r>
          </a:p>
          <a:p>
            <a:pPr marL="0" indent="0" algn="ctr">
              <a:buFont typeface="Arial" panose="020B0604020202020204" pitchFamily="34" charset="0"/>
              <a:buNone/>
            </a:pPr>
            <a:r>
              <a:rPr lang="en-NZ" sz="2500" b="1" dirty="0" smtClean="0">
                <a:solidFill>
                  <a:srgbClr val="7030A0"/>
                </a:solidFill>
              </a:rPr>
              <a:t>10 Ticks level 6 pack 3 pages 37 - 38</a:t>
            </a:r>
            <a:endParaRPr lang="en-NZ" sz="2500" b="1" dirty="0">
              <a:solidFill>
                <a:srgbClr val="7030A0"/>
              </a:solidFill>
            </a:endParaRPr>
          </a:p>
        </p:txBody>
      </p:sp>
    </p:spTree>
    <p:extLst>
      <p:ext uri="{BB962C8B-B14F-4D97-AF65-F5344CB8AC3E}">
        <p14:creationId xmlns:p14="http://schemas.microsoft.com/office/powerpoint/2010/main" val="2779283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normAutofit/>
          </a:bodyPr>
          <a:lstStyle/>
          <a:p>
            <a:r>
              <a:rPr lang="en-NZ" dirty="0" smtClean="0"/>
              <a:t>Geometry</a:t>
            </a:r>
            <a:br>
              <a:rPr lang="en-NZ" dirty="0" smtClean="0"/>
            </a:br>
            <a:r>
              <a:rPr lang="en-NZ" dirty="0"/>
              <a:t/>
            </a:r>
            <a:br>
              <a:rPr lang="en-NZ" dirty="0"/>
            </a:br>
            <a:r>
              <a:rPr lang="en-NZ" dirty="0" smtClean="0"/>
              <a:t>Three Dimensions</a:t>
            </a:r>
            <a:endParaRPr lang="en-NZ" dirty="0"/>
          </a:p>
        </p:txBody>
      </p:sp>
    </p:spTree>
    <p:extLst>
      <p:ext uri="{BB962C8B-B14F-4D97-AF65-F5344CB8AC3E}">
        <p14:creationId xmlns:p14="http://schemas.microsoft.com/office/powerpoint/2010/main" val="337409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2483768" y="5980837"/>
            <a:ext cx="3168352" cy="584775"/>
          </a:xfrm>
          <a:prstGeom prst="rect">
            <a:avLst/>
          </a:prstGeom>
          <a:noFill/>
        </p:spPr>
        <p:txBody>
          <a:bodyPr wrap="square" rtlCol="0">
            <a:spAutoFit/>
          </a:bodyPr>
          <a:lstStyle/>
          <a:p>
            <a:r>
              <a:rPr lang="en-GB" sz="3200" b="1" dirty="0" smtClean="0">
                <a:solidFill>
                  <a:srgbClr val="FF0000"/>
                </a:solidFill>
              </a:rPr>
              <a:t>No calculators</a:t>
            </a:r>
            <a:endParaRPr lang="en-GB" sz="3200" b="1" dirty="0">
              <a:solidFill>
                <a:srgbClr val="FF00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83" t="18077" r="45831" b="35000"/>
          <a:stretch/>
        </p:blipFill>
        <p:spPr bwMode="auto">
          <a:xfrm>
            <a:off x="971600" y="1268760"/>
            <a:ext cx="6952903" cy="44644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51520" y="116632"/>
            <a:ext cx="8892480" cy="830997"/>
          </a:xfrm>
          <a:prstGeom prst="rect">
            <a:avLst/>
          </a:prstGeom>
          <a:noFill/>
        </p:spPr>
        <p:txBody>
          <a:bodyPr wrap="square" rtlCol="0">
            <a:spAutoFit/>
          </a:bodyPr>
          <a:lstStyle/>
          <a:p>
            <a:pPr algn="ctr"/>
            <a:r>
              <a:rPr lang="en-GB" sz="2400" dirty="0" smtClean="0"/>
              <a:t>Maddison came with some </a:t>
            </a:r>
            <a:r>
              <a:rPr lang="en-GB" sz="2400" dirty="0" err="1" smtClean="0"/>
              <a:t>twink</a:t>
            </a:r>
            <a:r>
              <a:rPr lang="en-GB" sz="2400" dirty="0" smtClean="0"/>
              <a:t> and filled in all the missing numbers. What did the sums look like then?</a:t>
            </a:r>
            <a:endParaRPr lang="en-GB" sz="2400" dirty="0"/>
          </a:p>
        </p:txBody>
      </p:sp>
    </p:spTree>
    <p:extLst>
      <p:ext uri="{BB962C8B-B14F-4D97-AF65-F5344CB8AC3E}">
        <p14:creationId xmlns:p14="http://schemas.microsoft.com/office/powerpoint/2010/main" val="2176175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8560" y="404664"/>
            <a:ext cx="534498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Three Dimensions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ontent Placeholder 2"/>
          <p:cNvSpPr txBox="1">
            <a:spLocks/>
          </p:cNvSpPr>
          <p:nvPr/>
        </p:nvSpPr>
        <p:spPr>
          <a:xfrm>
            <a:off x="323528" y="2780928"/>
            <a:ext cx="8229600" cy="23042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NZ" dirty="0" smtClean="0"/>
              <a:t>I can draw shapes on isometric paper</a:t>
            </a:r>
          </a:p>
          <a:p>
            <a:pPr marL="0" indent="0">
              <a:buFont typeface="Arial" panose="020B0604020202020204" pitchFamily="34" charset="0"/>
              <a:buNone/>
            </a:pPr>
            <a:endParaRPr lang="en-NZ" dirty="0"/>
          </a:p>
        </p:txBody>
      </p:sp>
      <p:sp>
        <p:nvSpPr>
          <p:cNvPr id="8" name="Title 3"/>
          <p:cNvSpPr txBox="1">
            <a:spLocks/>
          </p:cNvSpPr>
          <p:nvPr/>
        </p:nvSpPr>
        <p:spPr>
          <a:xfrm>
            <a:off x="323528" y="1698903"/>
            <a:ext cx="3795205" cy="55399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Learning objectives</a:t>
            </a:r>
            <a:endParaRPr lang="en-US"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Date Placeholder 2"/>
          <p:cNvSpPr>
            <a:spLocks noGrp="1"/>
          </p:cNvSpPr>
          <p:nvPr>
            <p:ph type="dt" sz="half" idx="10"/>
          </p:nvPr>
        </p:nvSpPr>
        <p:spPr>
          <a:xfrm>
            <a:off x="5940152" y="1793339"/>
            <a:ext cx="2133600" cy="365125"/>
          </a:xfrm>
        </p:spPr>
        <p:txBody>
          <a:bodyPr/>
          <a:lstStyle/>
          <a:p>
            <a:fld id="{D0B17858-06C0-4D4A-B2A7-737B290B0F46}" type="datetime1">
              <a:rPr lang="en-NZ" sz="2200" b="1" smtClean="0">
                <a:solidFill>
                  <a:schemeClr val="tx1"/>
                </a:solidFill>
              </a:rPr>
              <a:t>15/04/2014</a:t>
            </a:fld>
            <a:endParaRPr lang="en-NZ" sz="2200" b="1" dirty="0">
              <a:solidFill>
                <a:schemeClr val="tx1"/>
              </a:solidFill>
            </a:endParaRPr>
          </a:p>
        </p:txBody>
      </p:sp>
    </p:spTree>
    <p:extLst>
      <p:ext uri="{BB962C8B-B14F-4D97-AF65-F5344CB8AC3E}">
        <p14:creationId xmlns:p14="http://schemas.microsoft.com/office/powerpoint/2010/main" val="3524786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extLst>
            <a:ext uri="{909E8E84-426E-40DD-AFC4-6F175D3DCCD1}">
              <a14:hiddenFill xmlns:a14="http://schemas.microsoft.com/office/drawing/2010/main">
                <a:solidFill>
                  <a:srgbClr val="FFFFFF"/>
                </a:solidFill>
              </a14:hiddenFill>
            </a:ext>
          </a:extLst>
        </p:spPr>
      </p:pic>
      <p:pic>
        <p:nvPicPr>
          <p:cNvPr id="220163" name="Picture 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extLst>
            <a:ext uri="{909E8E84-426E-40DD-AFC4-6F175D3DCCD1}">
              <a14:hiddenFill xmlns:a14="http://schemas.microsoft.com/office/drawing/2010/main">
                <a:solidFill>
                  <a:srgbClr val="FFFFFF"/>
                </a:solidFill>
              </a14:hiddenFill>
            </a:ext>
          </a:extLst>
        </p:spPr>
      </p:pic>
      <p:sp>
        <p:nvSpPr>
          <p:cNvPr id="220165" name="Rectangle 5"/>
          <p:cNvSpPr>
            <a:spLocks noGrp="1" noChangeArrowheads="1"/>
          </p:cNvSpPr>
          <p:nvPr>
            <p:ph type="title" idx="4294967295"/>
          </p:nvPr>
        </p:nvSpPr>
        <p:spPr bwMode="auto">
          <a:xfrm>
            <a:off x="152400" y="152400"/>
            <a:ext cx="7772400" cy="609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GB" sz="2800" b="1">
                <a:solidFill>
                  <a:srgbClr val="5B0091"/>
                </a:solidFill>
              </a:rPr>
              <a:t>Drawing 3-D shapes on an isometric grid</a:t>
            </a:r>
            <a:endParaRPr lang="en-GB"/>
          </a:p>
        </p:txBody>
      </p:sp>
      <p:sp>
        <p:nvSpPr>
          <p:cNvPr id="220166" name="Text Box 6"/>
          <p:cNvSpPr txBox="1">
            <a:spLocks noChangeArrowheads="1"/>
          </p:cNvSpPr>
          <p:nvPr/>
        </p:nvSpPr>
        <p:spPr bwMode="auto">
          <a:xfrm>
            <a:off x="395288" y="1125538"/>
            <a:ext cx="74660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a:solidFill>
                  <a:srgbClr val="010066"/>
                </a:solidFill>
              </a:rPr>
              <a:t>The dots in an isometric grid form equilateral triangles when joined together.</a:t>
            </a:r>
            <a:endParaRPr lang="en-GB" sz="2400">
              <a:solidFill>
                <a:srgbClr val="010066"/>
              </a:solidFill>
            </a:endParaRPr>
          </a:p>
        </p:txBody>
      </p:sp>
      <p:graphicFrame>
        <p:nvGraphicFramePr>
          <p:cNvPr id="220174" name="Object 14"/>
          <p:cNvGraphicFramePr>
            <a:graphicFrameLocks noChangeAspect="1"/>
          </p:cNvGraphicFramePr>
          <p:nvPr/>
        </p:nvGraphicFramePr>
        <p:xfrm>
          <a:off x="4572000" y="3048000"/>
          <a:ext cx="2374900" cy="2374900"/>
        </p:xfrm>
        <a:graphic>
          <a:graphicData uri="http://schemas.openxmlformats.org/presentationml/2006/ole">
            <mc:AlternateContent xmlns:mc="http://schemas.openxmlformats.org/markup-compatibility/2006">
              <mc:Choice xmlns:v="urn:schemas-microsoft-com:vml" Requires="v">
                <p:oleObj spid="_x0000_s2056" name="Image" r:id="rId6" imgW="2704762" imgH="2704762" progId="Photoshop.Image.7">
                  <p:embed/>
                </p:oleObj>
              </mc:Choice>
              <mc:Fallback>
                <p:oleObj name="Image" r:id="rId6" imgW="2704762" imgH="2704762" progId="Photoshop.Image.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048000"/>
                        <a:ext cx="23749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0175" name="Object 15"/>
          <p:cNvGraphicFramePr>
            <a:graphicFrameLocks noChangeAspect="1"/>
          </p:cNvGraphicFramePr>
          <p:nvPr/>
        </p:nvGraphicFramePr>
        <p:xfrm>
          <a:off x="827088" y="3048000"/>
          <a:ext cx="2376487" cy="2376488"/>
        </p:xfrm>
        <a:graphic>
          <a:graphicData uri="http://schemas.openxmlformats.org/presentationml/2006/ole">
            <mc:AlternateContent xmlns:mc="http://schemas.openxmlformats.org/markup-compatibility/2006">
              <mc:Choice xmlns:v="urn:schemas-microsoft-com:vml" Requires="v">
                <p:oleObj spid="_x0000_s2057" name="Image" r:id="rId8" imgW="2704762" imgH="2704762" progId="Photoshop.Image.7">
                  <p:embed/>
                </p:oleObj>
              </mc:Choice>
              <mc:Fallback>
                <p:oleObj name="Image" r:id="rId8" imgW="2704762" imgH="2704762" progId="Photoshop.Image.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3048000"/>
                        <a:ext cx="2376487"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0176" name="Text Box 16"/>
          <p:cNvSpPr txBox="1">
            <a:spLocks noChangeArrowheads="1"/>
          </p:cNvSpPr>
          <p:nvPr/>
        </p:nvSpPr>
        <p:spPr bwMode="auto">
          <a:xfrm>
            <a:off x="395288" y="2085975"/>
            <a:ext cx="74660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a:solidFill>
                  <a:srgbClr val="010066"/>
                </a:solidFill>
              </a:rPr>
              <a:t>When drawing an 2-D representation of a 3-D shape make sure that the grid is turned the right way round.</a:t>
            </a:r>
            <a:endParaRPr lang="en-GB" sz="2400">
              <a:solidFill>
                <a:srgbClr val="010066"/>
              </a:solidFill>
            </a:endParaRPr>
          </a:p>
        </p:txBody>
      </p:sp>
      <p:sp>
        <p:nvSpPr>
          <p:cNvPr id="220177" name="Line 17"/>
          <p:cNvSpPr>
            <a:spLocks noChangeShapeType="1"/>
          </p:cNvSpPr>
          <p:nvPr/>
        </p:nvSpPr>
        <p:spPr bwMode="auto">
          <a:xfrm>
            <a:off x="3276600" y="4221163"/>
            <a:ext cx="215900" cy="287337"/>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20178" name="Line 18"/>
          <p:cNvSpPr>
            <a:spLocks noChangeShapeType="1"/>
          </p:cNvSpPr>
          <p:nvPr/>
        </p:nvSpPr>
        <p:spPr bwMode="auto">
          <a:xfrm flipV="1">
            <a:off x="3492500" y="3573463"/>
            <a:ext cx="431800" cy="935037"/>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20179" name="Line 19"/>
          <p:cNvSpPr>
            <a:spLocks noChangeShapeType="1"/>
          </p:cNvSpPr>
          <p:nvPr/>
        </p:nvSpPr>
        <p:spPr bwMode="auto">
          <a:xfrm>
            <a:off x="7092950" y="4005263"/>
            <a:ext cx="358775" cy="358775"/>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20180" name="Line 20"/>
          <p:cNvSpPr>
            <a:spLocks noChangeShapeType="1"/>
          </p:cNvSpPr>
          <p:nvPr/>
        </p:nvSpPr>
        <p:spPr bwMode="auto">
          <a:xfrm flipH="1">
            <a:off x="7092950" y="4005263"/>
            <a:ext cx="358775" cy="358775"/>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20181" name="Text Box 21"/>
          <p:cNvSpPr txBox="1">
            <a:spLocks noChangeArrowheads="1"/>
          </p:cNvSpPr>
          <p:nvPr/>
        </p:nvSpPr>
        <p:spPr bwMode="auto">
          <a:xfrm>
            <a:off x="1751013" y="5564188"/>
            <a:ext cx="564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10066"/>
                </a:solidFill>
              </a:rPr>
              <a:t>The dots should form clear vertical lines.</a:t>
            </a:r>
            <a:endParaRPr lang="en-GB" sz="2400">
              <a:solidFill>
                <a:srgbClr val="010066"/>
              </a:solidFill>
            </a:endParaRPr>
          </a:p>
        </p:txBody>
      </p:sp>
      <p:grpSp>
        <p:nvGrpSpPr>
          <p:cNvPr id="220191" name="Group 31"/>
          <p:cNvGrpSpPr>
            <a:grpSpLocks/>
          </p:cNvGrpSpPr>
          <p:nvPr/>
        </p:nvGrpSpPr>
        <p:grpSpPr bwMode="auto">
          <a:xfrm>
            <a:off x="1001713" y="3141663"/>
            <a:ext cx="2057400" cy="2232025"/>
            <a:chOff x="631" y="1979"/>
            <a:chExt cx="1296" cy="1406"/>
          </a:xfrm>
        </p:grpSpPr>
        <p:sp>
          <p:nvSpPr>
            <p:cNvPr id="220182" name="Line 22"/>
            <p:cNvSpPr>
              <a:spLocks noChangeShapeType="1"/>
            </p:cNvSpPr>
            <p:nvPr/>
          </p:nvSpPr>
          <p:spPr bwMode="auto">
            <a:xfrm>
              <a:off x="631" y="1979"/>
              <a:ext cx="0" cy="1406"/>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20183" name="Line 23"/>
            <p:cNvSpPr>
              <a:spLocks noChangeShapeType="1"/>
            </p:cNvSpPr>
            <p:nvPr/>
          </p:nvSpPr>
          <p:spPr bwMode="auto">
            <a:xfrm>
              <a:off x="793" y="1979"/>
              <a:ext cx="0" cy="1406"/>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20184" name="Line 24"/>
            <p:cNvSpPr>
              <a:spLocks noChangeShapeType="1"/>
            </p:cNvSpPr>
            <p:nvPr/>
          </p:nvSpPr>
          <p:spPr bwMode="auto">
            <a:xfrm>
              <a:off x="955" y="1979"/>
              <a:ext cx="0" cy="1406"/>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20185" name="Line 25"/>
            <p:cNvSpPr>
              <a:spLocks noChangeShapeType="1"/>
            </p:cNvSpPr>
            <p:nvPr/>
          </p:nvSpPr>
          <p:spPr bwMode="auto">
            <a:xfrm>
              <a:off x="1117" y="1979"/>
              <a:ext cx="0" cy="1406"/>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20186" name="Line 26"/>
            <p:cNvSpPr>
              <a:spLocks noChangeShapeType="1"/>
            </p:cNvSpPr>
            <p:nvPr/>
          </p:nvSpPr>
          <p:spPr bwMode="auto">
            <a:xfrm>
              <a:off x="1279" y="1979"/>
              <a:ext cx="0" cy="1406"/>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20187" name="Line 27"/>
            <p:cNvSpPr>
              <a:spLocks noChangeShapeType="1"/>
            </p:cNvSpPr>
            <p:nvPr/>
          </p:nvSpPr>
          <p:spPr bwMode="auto">
            <a:xfrm>
              <a:off x="1441" y="1979"/>
              <a:ext cx="0" cy="1406"/>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20188" name="Line 28"/>
            <p:cNvSpPr>
              <a:spLocks noChangeShapeType="1"/>
            </p:cNvSpPr>
            <p:nvPr/>
          </p:nvSpPr>
          <p:spPr bwMode="auto">
            <a:xfrm>
              <a:off x="1603" y="1979"/>
              <a:ext cx="0" cy="1406"/>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20189" name="Line 29"/>
            <p:cNvSpPr>
              <a:spLocks noChangeShapeType="1"/>
            </p:cNvSpPr>
            <p:nvPr/>
          </p:nvSpPr>
          <p:spPr bwMode="auto">
            <a:xfrm>
              <a:off x="1765" y="1979"/>
              <a:ext cx="0" cy="1406"/>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20190" name="Line 30"/>
            <p:cNvSpPr>
              <a:spLocks noChangeShapeType="1"/>
            </p:cNvSpPr>
            <p:nvPr/>
          </p:nvSpPr>
          <p:spPr bwMode="auto">
            <a:xfrm>
              <a:off x="1927" y="1979"/>
              <a:ext cx="0" cy="1406"/>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spTree>
    <p:extLst>
      <p:ext uri="{BB962C8B-B14F-4D97-AF65-F5344CB8AC3E}">
        <p14:creationId xmlns:p14="http://schemas.microsoft.com/office/powerpoint/2010/main" val="626309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01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20175"/>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20177"/>
                                        </p:tgtEl>
                                        <p:attrNameLst>
                                          <p:attrName>style.visibility</p:attrName>
                                        </p:attrNameLst>
                                      </p:cBhvr>
                                      <p:to>
                                        <p:strVal val="visible"/>
                                      </p:to>
                                    </p:set>
                                    <p:animEffect transition="in" filter="wipe(up)">
                                      <p:cBhvr>
                                        <p:cTn id="14" dur="500"/>
                                        <p:tgtEl>
                                          <p:spTgt spid="220177"/>
                                        </p:tgtEl>
                                      </p:cBhvr>
                                    </p:animEffect>
                                  </p:childTnLst>
                                </p:cTn>
                              </p:par>
                            </p:childTnLst>
                          </p:cTn>
                        </p:par>
                        <p:par>
                          <p:cTn id="15" fill="hold" nodeType="afterGroup">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20178"/>
                                        </p:tgtEl>
                                        <p:attrNameLst>
                                          <p:attrName>style.visibility</p:attrName>
                                        </p:attrNameLst>
                                      </p:cBhvr>
                                      <p:to>
                                        <p:strVal val="visible"/>
                                      </p:to>
                                    </p:set>
                                    <p:animEffect transition="in" filter="wipe(down)">
                                      <p:cBhvr>
                                        <p:cTn id="18" dur="500"/>
                                        <p:tgtEl>
                                          <p:spTgt spid="2201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2017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0179"/>
                                        </p:tgtEl>
                                        <p:attrNameLst>
                                          <p:attrName>style.visibility</p:attrName>
                                        </p:attrNameLst>
                                      </p:cBhvr>
                                      <p:to>
                                        <p:strVal val="visible"/>
                                      </p:to>
                                    </p:set>
                                    <p:animEffect transition="in" filter="wipe(up)">
                                      <p:cBhvr>
                                        <p:cTn id="27" dur="500"/>
                                        <p:tgtEl>
                                          <p:spTgt spid="220179"/>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20180"/>
                                        </p:tgtEl>
                                        <p:attrNameLst>
                                          <p:attrName>style.visibility</p:attrName>
                                        </p:attrNameLst>
                                      </p:cBhvr>
                                      <p:to>
                                        <p:strVal val="visible"/>
                                      </p:to>
                                    </p:set>
                                    <p:animEffect transition="in" filter="wipe(up)">
                                      <p:cBhvr>
                                        <p:cTn id="31" dur="500"/>
                                        <p:tgtEl>
                                          <p:spTgt spid="220180"/>
                                        </p:tgtEl>
                                      </p:cBhvr>
                                    </p:animEffect>
                                  </p:childTnLst>
                                </p:cTn>
                              </p:par>
                            </p:childTnLst>
                          </p:cTn>
                        </p:par>
                        <p:par>
                          <p:cTn id="32" fill="hold" nodeType="afterGroup">
                            <p:stCondLst>
                              <p:cond delay="1000"/>
                            </p:stCondLst>
                            <p:childTnLst>
                              <p:par>
                                <p:cTn id="33" presetID="1" presetClass="entr" presetSubtype="0" fill="hold" grpId="0" nodeType="afterEffect">
                                  <p:stCondLst>
                                    <p:cond delay="500"/>
                                  </p:stCondLst>
                                  <p:childTnLst>
                                    <p:set>
                                      <p:cBhvr>
                                        <p:cTn id="34" dur="1" fill="hold">
                                          <p:stCondLst>
                                            <p:cond delay="499"/>
                                          </p:stCondLst>
                                        </p:cTn>
                                        <p:tgtEl>
                                          <p:spTgt spid="2201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220191"/>
                                        </p:tgtEl>
                                        <p:attrNameLst>
                                          <p:attrName>style.visibility</p:attrName>
                                        </p:attrNameLst>
                                      </p:cBhvr>
                                      <p:to>
                                        <p:strVal val="visible"/>
                                      </p:to>
                                    </p:set>
                                    <p:animEffect transition="in" filter="wipe(up)">
                                      <p:cBhvr>
                                        <p:cTn id="39" dur="500"/>
                                        <p:tgtEl>
                                          <p:spTgt spid="220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6" grpId="0" autoUpdateAnimBg="0"/>
      <p:bldP spid="220177" grpId="0" animBg="1"/>
      <p:bldP spid="220178" grpId="0" animBg="1"/>
      <p:bldP spid="220179" grpId="0" animBg="1"/>
      <p:bldP spid="220180" grpId="0" animBg="1"/>
      <p:bldP spid="22018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extLst>
            <a:ext uri="{909E8E84-426E-40DD-AFC4-6F175D3DCCD1}">
              <a14:hiddenFill xmlns:a14="http://schemas.microsoft.com/office/drawing/2010/main">
                <a:solidFill>
                  <a:srgbClr val="FFFFFF"/>
                </a:solidFill>
              </a14:hiddenFill>
            </a:ext>
          </a:extLst>
        </p:spPr>
      </p:pic>
      <p:pic>
        <p:nvPicPr>
          <p:cNvPr id="226307"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extLst>
            <a:ext uri="{909E8E84-426E-40DD-AFC4-6F175D3DCCD1}">
              <a14:hiddenFill xmlns:a14="http://schemas.microsoft.com/office/drawing/2010/main">
                <a:solidFill>
                  <a:srgbClr val="FFFFFF"/>
                </a:solidFill>
              </a14:hiddenFill>
            </a:ext>
          </a:extLst>
        </p:spPr>
      </p:pic>
      <p:sp>
        <p:nvSpPr>
          <p:cNvPr id="226309" name="Rectangle 5"/>
          <p:cNvSpPr>
            <a:spLocks noGrp="1" noChangeArrowheads="1"/>
          </p:cNvSpPr>
          <p:nvPr>
            <p:ph type="title" idx="4294967295"/>
          </p:nvPr>
        </p:nvSpPr>
        <p:spPr bwMode="auto">
          <a:xfrm>
            <a:off x="152400" y="152400"/>
            <a:ext cx="7772400" cy="609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GB" sz="2800" b="1">
                <a:solidFill>
                  <a:srgbClr val="5B0091"/>
                </a:solidFill>
              </a:rPr>
              <a:t>Drawing 3-D shapes on an isometric grid</a:t>
            </a:r>
            <a:endParaRPr lang="en-GB"/>
          </a:p>
        </p:txBody>
      </p:sp>
      <p:grpSp>
        <p:nvGrpSpPr>
          <p:cNvPr id="226416" name="Group 112"/>
          <p:cNvGrpSpPr>
            <a:grpSpLocks/>
          </p:cNvGrpSpPr>
          <p:nvPr/>
        </p:nvGrpSpPr>
        <p:grpSpPr bwMode="auto">
          <a:xfrm>
            <a:off x="7304088" y="115888"/>
            <a:ext cx="576262" cy="576262"/>
            <a:chOff x="4601" y="73"/>
            <a:chExt cx="363" cy="363"/>
          </a:xfrm>
        </p:grpSpPr>
        <p:pic>
          <p:nvPicPr>
            <p:cNvPr id="226417" name="Picture 113"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extLst>
              <a:ext uri="{909E8E84-426E-40DD-AFC4-6F175D3DCCD1}">
                <a14:hiddenFill xmlns:a14="http://schemas.microsoft.com/office/drawing/2010/main">
                  <a:solidFill>
                    <a:srgbClr val="FFFFFF"/>
                  </a:solidFill>
                </a14:hiddenFill>
              </a:ext>
            </a:extLst>
          </p:spPr>
        </p:pic>
        <p:sp>
          <p:nvSpPr>
            <p:cNvPr id="226418" name="Oval 114"/>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fontAlgn="base" hangingPunct="0">
                <a:spcBef>
                  <a:spcPct val="0"/>
                </a:spcBef>
                <a:spcAft>
                  <a:spcPct val="0"/>
                </a:spcAft>
              </a:pPr>
              <a:endParaRPr lang="en-GB" sz="2400">
                <a:solidFill>
                  <a:srgbClr val="010066"/>
                </a:solidFill>
              </a:endParaRPr>
            </a:p>
          </p:txBody>
        </p:sp>
        <p:sp>
          <p:nvSpPr>
            <p:cNvPr id="226419" name="Oval 115"/>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fontAlgn="base" hangingPunct="0">
                <a:spcBef>
                  <a:spcPct val="0"/>
                </a:spcBef>
                <a:spcAft>
                  <a:spcPct val="0"/>
                </a:spcAft>
              </a:pPr>
              <a:endParaRPr lang="en-GB" sz="2400">
                <a:solidFill>
                  <a:srgbClr val="010066"/>
                </a:solidFill>
              </a:endParaRPr>
            </a:p>
          </p:txBody>
        </p:sp>
      </p:grpSp>
    </p:spTree>
    <p:controls>
      <mc:AlternateContent xmlns:mc="http://schemas.openxmlformats.org/markup-compatibility/2006">
        <mc:Choice xmlns:v="urn:schemas-microsoft-com:vml" Requires="v">
          <p:control spid="1027" name="ShockwaveFlash1" r:id="rId2" imgW="9142270" imgH="5111796"/>
        </mc:Choice>
        <mc:Fallback>
          <p:control name="ShockwaveFlash1" r:id="rId2" imgW="9142270" imgH="5111796">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81075"/>
                  <a:ext cx="9142413" cy="51117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03208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85" name="Rectangle 233"/>
          <p:cNvSpPr>
            <a:spLocks noChangeArrowheads="1"/>
          </p:cNvSpPr>
          <p:nvPr/>
        </p:nvSpPr>
        <p:spPr bwMode="auto">
          <a:xfrm>
            <a:off x="266700" y="1066800"/>
            <a:ext cx="8610600" cy="2514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10066"/>
              </a:solidFill>
            </a:endParaRPr>
          </a:p>
        </p:txBody>
      </p:sp>
      <p:pic>
        <p:nvPicPr>
          <p:cNvPr id="7475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extLst>
            <a:ext uri="{909E8E84-426E-40DD-AFC4-6F175D3DCCD1}">
              <a14:hiddenFill xmlns:a14="http://schemas.microsoft.com/office/drawing/2010/main">
                <a:solidFill>
                  <a:srgbClr val="FFFFFF"/>
                </a:solidFill>
              </a14:hiddenFill>
            </a:ext>
          </a:extLst>
        </p:spPr>
      </p:pic>
      <p:pic>
        <p:nvPicPr>
          <p:cNvPr id="74756"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6950"/>
            <a:ext cx="542925" cy="576263"/>
          </a:xfrm>
          <a:prstGeom prst="rect">
            <a:avLst/>
          </a:prstGeom>
          <a:noFill/>
          <a:extLst>
            <a:ext uri="{909E8E84-426E-40DD-AFC4-6F175D3DCCD1}">
              <a14:hiddenFill xmlns:a14="http://schemas.microsoft.com/office/drawing/2010/main">
                <a:solidFill>
                  <a:srgbClr val="FFFFFF"/>
                </a:solidFill>
              </a14:hiddenFill>
            </a:ext>
          </a:extLst>
        </p:spPr>
      </p:pic>
      <p:sp>
        <p:nvSpPr>
          <p:cNvPr id="74757" name="Text Box 5"/>
          <p:cNvSpPr txBox="1">
            <a:spLocks noChangeArrowheads="1"/>
          </p:cNvSpPr>
          <p:nvPr/>
        </p:nvSpPr>
        <p:spPr bwMode="auto">
          <a:xfrm>
            <a:off x="334963" y="1143000"/>
            <a:ext cx="8485187"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a:solidFill>
                  <a:srgbClr val="000066"/>
                </a:solidFill>
              </a:rPr>
              <a:t>There are several different ways of drawing the same shape. </a:t>
            </a:r>
          </a:p>
        </p:txBody>
      </p:sp>
      <p:sp>
        <p:nvSpPr>
          <p:cNvPr id="74758" name="Text Box 6"/>
          <p:cNvSpPr txBox="1">
            <a:spLocks noChangeArrowheads="1"/>
          </p:cNvSpPr>
          <p:nvPr/>
        </p:nvSpPr>
        <p:spPr bwMode="auto">
          <a:xfrm>
            <a:off x="1906588" y="4489450"/>
            <a:ext cx="5329237"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400">
                <a:solidFill>
                  <a:srgbClr val="000066"/>
                </a:solidFill>
              </a:rPr>
              <a:t>Can you draw the shape in a different way that is not shown here? </a:t>
            </a:r>
          </a:p>
        </p:txBody>
      </p:sp>
      <p:sp>
        <p:nvSpPr>
          <p:cNvPr id="74870" name="Rectangle 118"/>
          <p:cNvSpPr>
            <a:spLocks noChangeArrowheads="1"/>
          </p:cNvSpPr>
          <p:nvPr/>
        </p:nvSpPr>
        <p:spPr bwMode="auto">
          <a:xfrm>
            <a:off x="1908175" y="3810000"/>
            <a:ext cx="532765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400">
                <a:solidFill>
                  <a:srgbClr val="000066"/>
                </a:solidFill>
              </a:rPr>
              <a:t>Are these all of the possibilities?</a:t>
            </a:r>
          </a:p>
        </p:txBody>
      </p:sp>
      <p:grpSp>
        <p:nvGrpSpPr>
          <p:cNvPr id="74816" name="Group 64"/>
          <p:cNvGrpSpPr>
            <a:grpSpLocks/>
          </p:cNvGrpSpPr>
          <p:nvPr/>
        </p:nvGrpSpPr>
        <p:grpSpPr bwMode="auto">
          <a:xfrm>
            <a:off x="990600" y="1676400"/>
            <a:ext cx="1047750" cy="1795463"/>
            <a:chOff x="2562" y="1178"/>
            <a:chExt cx="857" cy="1468"/>
          </a:xfrm>
        </p:grpSpPr>
        <p:grpSp>
          <p:nvGrpSpPr>
            <p:cNvPr id="74776" name="Group 24"/>
            <p:cNvGrpSpPr>
              <a:grpSpLocks/>
            </p:cNvGrpSpPr>
            <p:nvPr/>
          </p:nvGrpSpPr>
          <p:grpSpPr bwMode="auto">
            <a:xfrm>
              <a:off x="2845" y="1178"/>
              <a:ext cx="574" cy="667"/>
              <a:chOff x="1634" y="1525"/>
              <a:chExt cx="574" cy="667"/>
            </a:xfrm>
          </p:grpSpPr>
          <p:sp>
            <p:nvSpPr>
              <p:cNvPr id="74764" name="Freeform 12"/>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65" name="Freeform 13"/>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66" name="Freeform 14"/>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67" name="Freeform 15"/>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68" name="Freeform 16"/>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69" name="Freeform 17"/>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70" name="Freeform 18"/>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71" name="Freeform 19"/>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72" name="Freeform 20"/>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73" name="Freeform 21"/>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74" name="Freeform 22"/>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75" name="Freeform 23"/>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nvGrpSpPr>
            <p:cNvPr id="74790" name="Group 38"/>
            <p:cNvGrpSpPr>
              <a:grpSpLocks/>
            </p:cNvGrpSpPr>
            <p:nvPr/>
          </p:nvGrpSpPr>
          <p:grpSpPr bwMode="auto">
            <a:xfrm>
              <a:off x="2562" y="1979"/>
              <a:ext cx="574" cy="667"/>
              <a:chOff x="1634" y="1525"/>
              <a:chExt cx="574" cy="667"/>
            </a:xfrm>
          </p:grpSpPr>
          <p:sp>
            <p:nvSpPr>
              <p:cNvPr id="74791" name="Freeform 39"/>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92" name="Freeform 40"/>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93" name="Freeform 41"/>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94" name="Freeform 42"/>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95" name="Freeform 43"/>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96" name="Freeform 44"/>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97" name="Freeform 45"/>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98" name="Freeform 46"/>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99" name="Freeform 47"/>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00" name="Freeform 48"/>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01" name="Freeform 49"/>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02" name="Freeform 50"/>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nvGrpSpPr>
            <p:cNvPr id="74803" name="Group 51"/>
            <p:cNvGrpSpPr>
              <a:grpSpLocks/>
            </p:cNvGrpSpPr>
            <p:nvPr/>
          </p:nvGrpSpPr>
          <p:grpSpPr bwMode="auto">
            <a:xfrm>
              <a:off x="2562" y="1662"/>
              <a:ext cx="574" cy="667"/>
              <a:chOff x="1634" y="1525"/>
              <a:chExt cx="574" cy="667"/>
            </a:xfrm>
          </p:grpSpPr>
          <p:sp>
            <p:nvSpPr>
              <p:cNvPr id="74804" name="Freeform 52"/>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05" name="Freeform 53"/>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06" name="Freeform 54"/>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07" name="Freeform 55"/>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08" name="Freeform 56"/>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09" name="Freeform 57"/>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10" name="Freeform 58"/>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11" name="Freeform 59"/>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12" name="Freeform 60"/>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13" name="Freeform 61"/>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14" name="Freeform 62"/>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15" name="Freeform 63"/>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nvGrpSpPr>
            <p:cNvPr id="74777" name="Group 25"/>
            <p:cNvGrpSpPr>
              <a:grpSpLocks/>
            </p:cNvGrpSpPr>
            <p:nvPr/>
          </p:nvGrpSpPr>
          <p:grpSpPr bwMode="auto">
            <a:xfrm>
              <a:off x="2562" y="1344"/>
              <a:ext cx="574" cy="667"/>
              <a:chOff x="1634" y="1525"/>
              <a:chExt cx="574" cy="667"/>
            </a:xfrm>
          </p:grpSpPr>
          <p:sp>
            <p:nvSpPr>
              <p:cNvPr id="74778" name="Freeform 26"/>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79" name="Freeform 27"/>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80" name="Freeform 28"/>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81" name="Freeform 29"/>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82" name="Freeform 30"/>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83" name="Freeform 31"/>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84" name="Freeform 32"/>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85" name="Freeform 33"/>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86" name="Freeform 34"/>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87" name="Freeform 35"/>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88" name="Freeform 36"/>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789" name="Freeform 37"/>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grpSp>
        <p:nvGrpSpPr>
          <p:cNvPr id="74885" name="Group 133"/>
          <p:cNvGrpSpPr>
            <a:grpSpLocks/>
          </p:cNvGrpSpPr>
          <p:nvPr/>
        </p:nvGrpSpPr>
        <p:grpSpPr bwMode="auto">
          <a:xfrm>
            <a:off x="4979988" y="1774825"/>
            <a:ext cx="1049337" cy="1600200"/>
            <a:chOff x="1746" y="1714"/>
            <a:chExt cx="858" cy="1308"/>
          </a:xfrm>
        </p:grpSpPr>
        <p:grpSp>
          <p:nvGrpSpPr>
            <p:cNvPr id="74817" name="Group 65"/>
            <p:cNvGrpSpPr>
              <a:grpSpLocks/>
            </p:cNvGrpSpPr>
            <p:nvPr/>
          </p:nvGrpSpPr>
          <p:grpSpPr bwMode="auto">
            <a:xfrm>
              <a:off x="1746" y="2190"/>
              <a:ext cx="574" cy="667"/>
              <a:chOff x="1634" y="1525"/>
              <a:chExt cx="574" cy="667"/>
            </a:xfrm>
          </p:grpSpPr>
          <p:sp>
            <p:nvSpPr>
              <p:cNvPr id="74818" name="Freeform 66"/>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19" name="Freeform 67"/>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20" name="Freeform 68"/>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21" name="Freeform 69"/>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22" name="Freeform 70"/>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23" name="Freeform 71"/>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24" name="Freeform 72"/>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25" name="Freeform 73"/>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26" name="Freeform 74"/>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27" name="Freeform 75"/>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28" name="Freeform 76"/>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29" name="Freeform 77"/>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nvGrpSpPr>
            <p:cNvPr id="74830" name="Group 78"/>
            <p:cNvGrpSpPr>
              <a:grpSpLocks/>
            </p:cNvGrpSpPr>
            <p:nvPr/>
          </p:nvGrpSpPr>
          <p:grpSpPr bwMode="auto">
            <a:xfrm>
              <a:off x="2030" y="2355"/>
              <a:ext cx="574" cy="667"/>
              <a:chOff x="1634" y="1525"/>
              <a:chExt cx="574" cy="667"/>
            </a:xfrm>
          </p:grpSpPr>
          <p:sp>
            <p:nvSpPr>
              <p:cNvPr id="74831" name="Freeform 79"/>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32" name="Freeform 80"/>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33" name="Freeform 81"/>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34" name="Freeform 82"/>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35" name="Freeform 83"/>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36" name="Freeform 84"/>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37" name="Freeform 85"/>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38" name="Freeform 86"/>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39" name="Freeform 87"/>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40" name="Freeform 88"/>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41" name="Freeform 89"/>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42" name="Freeform 90"/>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nvGrpSpPr>
            <p:cNvPr id="74843" name="Group 91"/>
            <p:cNvGrpSpPr>
              <a:grpSpLocks/>
            </p:cNvGrpSpPr>
            <p:nvPr/>
          </p:nvGrpSpPr>
          <p:grpSpPr bwMode="auto">
            <a:xfrm>
              <a:off x="2030" y="2033"/>
              <a:ext cx="574" cy="667"/>
              <a:chOff x="1634" y="1525"/>
              <a:chExt cx="574" cy="667"/>
            </a:xfrm>
          </p:grpSpPr>
          <p:sp>
            <p:nvSpPr>
              <p:cNvPr id="74844" name="Freeform 92"/>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45" name="Freeform 93"/>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46" name="Freeform 94"/>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47" name="Freeform 95"/>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48" name="Freeform 96"/>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49" name="Freeform 97"/>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50" name="Freeform 98"/>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51" name="Freeform 99"/>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52" name="Freeform 100"/>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53" name="Freeform 101"/>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54" name="Freeform 102"/>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55" name="Freeform 103"/>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nvGrpSpPr>
            <p:cNvPr id="74856" name="Group 104"/>
            <p:cNvGrpSpPr>
              <a:grpSpLocks/>
            </p:cNvGrpSpPr>
            <p:nvPr/>
          </p:nvGrpSpPr>
          <p:grpSpPr bwMode="auto">
            <a:xfrm>
              <a:off x="2030" y="1714"/>
              <a:ext cx="574" cy="667"/>
              <a:chOff x="1634" y="1525"/>
              <a:chExt cx="574" cy="667"/>
            </a:xfrm>
          </p:grpSpPr>
          <p:sp>
            <p:nvSpPr>
              <p:cNvPr id="74857" name="Freeform 105"/>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58" name="Freeform 106"/>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59" name="Freeform 107"/>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60" name="Freeform 108"/>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61" name="Freeform 109"/>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62" name="Freeform 110"/>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63" name="Freeform 111"/>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64" name="Freeform 112"/>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65" name="Freeform 113"/>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66" name="Freeform 114"/>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67" name="Freeform 115"/>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68" name="Freeform 116"/>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grpSp>
        <p:nvGrpSpPr>
          <p:cNvPr id="74925" name="Group 173"/>
          <p:cNvGrpSpPr>
            <a:grpSpLocks/>
          </p:cNvGrpSpPr>
          <p:nvPr/>
        </p:nvGrpSpPr>
        <p:grpSpPr bwMode="auto">
          <a:xfrm>
            <a:off x="2813050" y="1758950"/>
            <a:ext cx="1392238" cy="1633538"/>
            <a:chOff x="2960" y="1162"/>
            <a:chExt cx="1139" cy="1336"/>
          </a:xfrm>
        </p:grpSpPr>
        <p:grpSp>
          <p:nvGrpSpPr>
            <p:cNvPr id="74872" name="Group 120"/>
            <p:cNvGrpSpPr>
              <a:grpSpLocks/>
            </p:cNvGrpSpPr>
            <p:nvPr/>
          </p:nvGrpSpPr>
          <p:grpSpPr bwMode="auto">
            <a:xfrm>
              <a:off x="2960" y="1491"/>
              <a:ext cx="574" cy="667"/>
              <a:chOff x="1634" y="1525"/>
              <a:chExt cx="574" cy="667"/>
            </a:xfrm>
          </p:grpSpPr>
          <p:sp>
            <p:nvSpPr>
              <p:cNvPr id="74873" name="Freeform 121"/>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74" name="Freeform 122"/>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75" name="Freeform 123"/>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76" name="Freeform 124"/>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77" name="Freeform 125"/>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78" name="Freeform 126"/>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79" name="Freeform 127"/>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80" name="Freeform 128"/>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81" name="Freeform 129"/>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82" name="Freeform 130"/>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83" name="Freeform 131"/>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84" name="Freeform 132"/>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nvGrpSpPr>
            <p:cNvPr id="74886" name="Group 134"/>
            <p:cNvGrpSpPr>
              <a:grpSpLocks/>
            </p:cNvGrpSpPr>
            <p:nvPr/>
          </p:nvGrpSpPr>
          <p:grpSpPr bwMode="auto">
            <a:xfrm>
              <a:off x="3244" y="1661"/>
              <a:ext cx="574" cy="667"/>
              <a:chOff x="1634" y="1525"/>
              <a:chExt cx="574" cy="667"/>
            </a:xfrm>
          </p:grpSpPr>
          <p:sp>
            <p:nvSpPr>
              <p:cNvPr id="74887" name="Freeform 135"/>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88" name="Freeform 136"/>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89" name="Freeform 137"/>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90" name="Freeform 138"/>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91" name="Freeform 139"/>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92" name="Freeform 140"/>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93" name="Freeform 141"/>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94" name="Freeform 142"/>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95" name="Freeform 143"/>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96" name="Freeform 144"/>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97" name="Freeform 145"/>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898" name="Freeform 146"/>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nvGrpSpPr>
            <p:cNvPr id="74899" name="Group 147"/>
            <p:cNvGrpSpPr>
              <a:grpSpLocks/>
            </p:cNvGrpSpPr>
            <p:nvPr/>
          </p:nvGrpSpPr>
          <p:grpSpPr bwMode="auto">
            <a:xfrm>
              <a:off x="3525" y="1831"/>
              <a:ext cx="574" cy="667"/>
              <a:chOff x="1634" y="1525"/>
              <a:chExt cx="574" cy="667"/>
            </a:xfrm>
          </p:grpSpPr>
          <p:sp>
            <p:nvSpPr>
              <p:cNvPr id="74900" name="Freeform 148"/>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01" name="Freeform 149"/>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02" name="Freeform 150"/>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03" name="Freeform 151"/>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04" name="Freeform 152"/>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05" name="Freeform 153"/>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06" name="Freeform 154"/>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07" name="Freeform 155"/>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08" name="Freeform 156"/>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09" name="Freeform 157"/>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10" name="Freeform 158"/>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11" name="Freeform 159"/>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nvGrpSpPr>
            <p:cNvPr id="74912" name="Group 160"/>
            <p:cNvGrpSpPr>
              <a:grpSpLocks/>
            </p:cNvGrpSpPr>
            <p:nvPr/>
          </p:nvGrpSpPr>
          <p:grpSpPr bwMode="auto">
            <a:xfrm>
              <a:off x="2960" y="1162"/>
              <a:ext cx="574" cy="667"/>
              <a:chOff x="1634" y="1525"/>
              <a:chExt cx="574" cy="667"/>
            </a:xfrm>
          </p:grpSpPr>
          <p:sp>
            <p:nvSpPr>
              <p:cNvPr id="74913" name="Freeform 161"/>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14" name="Freeform 162"/>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15" name="Freeform 163"/>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16" name="Freeform 164"/>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17" name="Freeform 165"/>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18" name="Freeform 166"/>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19" name="Freeform 167"/>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20" name="Freeform 168"/>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21" name="Freeform 169"/>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22" name="Freeform 170"/>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23" name="Freeform 171"/>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24" name="Freeform 172"/>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grpSp>
        <p:nvGrpSpPr>
          <p:cNvPr id="74982" name="Group 230"/>
          <p:cNvGrpSpPr>
            <a:grpSpLocks/>
          </p:cNvGrpSpPr>
          <p:nvPr/>
        </p:nvGrpSpPr>
        <p:grpSpPr bwMode="auto">
          <a:xfrm>
            <a:off x="6805613" y="1970088"/>
            <a:ext cx="1366837" cy="1209675"/>
            <a:chOff x="4167" y="1525"/>
            <a:chExt cx="981" cy="868"/>
          </a:xfrm>
        </p:grpSpPr>
        <p:grpSp>
          <p:nvGrpSpPr>
            <p:cNvPr id="74926" name="Group 174"/>
            <p:cNvGrpSpPr>
              <a:grpSpLocks/>
            </p:cNvGrpSpPr>
            <p:nvPr/>
          </p:nvGrpSpPr>
          <p:grpSpPr bwMode="auto">
            <a:xfrm>
              <a:off x="4665" y="1804"/>
              <a:ext cx="483" cy="585"/>
              <a:chOff x="1634" y="1525"/>
              <a:chExt cx="574" cy="667"/>
            </a:xfrm>
          </p:grpSpPr>
          <p:sp>
            <p:nvSpPr>
              <p:cNvPr id="74927" name="Freeform 175"/>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28" name="Freeform 176"/>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29" name="Freeform 177"/>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30" name="Freeform 178"/>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31" name="Freeform 179"/>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32" name="Freeform 180"/>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33" name="Freeform 181"/>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34" name="Freeform 182"/>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35" name="Freeform 183"/>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36" name="Freeform 184"/>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37" name="Freeform 185"/>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38" name="Freeform 186"/>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nvGrpSpPr>
            <p:cNvPr id="74939" name="Group 187"/>
            <p:cNvGrpSpPr>
              <a:grpSpLocks/>
            </p:cNvGrpSpPr>
            <p:nvPr/>
          </p:nvGrpSpPr>
          <p:grpSpPr bwMode="auto">
            <a:xfrm>
              <a:off x="4644" y="1525"/>
              <a:ext cx="504" cy="585"/>
              <a:chOff x="1634" y="1525"/>
              <a:chExt cx="574" cy="667"/>
            </a:xfrm>
          </p:grpSpPr>
          <p:sp>
            <p:nvSpPr>
              <p:cNvPr id="74940" name="Freeform 188"/>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41" name="Freeform 189"/>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42" name="Freeform 190"/>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43" name="Freeform 191"/>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44" name="Freeform 192"/>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45" name="Freeform 193"/>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46" name="Freeform 194"/>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47" name="Freeform 195"/>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48" name="Freeform 196"/>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49" name="Freeform 197"/>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50" name="Freeform 198"/>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51" name="Freeform 199"/>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nvGrpSpPr>
            <p:cNvPr id="74952" name="Group 200"/>
            <p:cNvGrpSpPr>
              <a:grpSpLocks/>
            </p:cNvGrpSpPr>
            <p:nvPr/>
          </p:nvGrpSpPr>
          <p:grpSpPr bwMode="auto">
            <a:xfrm>
              <a:off x="4406" y="1666"/>
              <a:ext cx="503" cy="586"/>
              <a:chOff x="1634" y="1525"/>
              <a:chExt cx="574" cy="667"/>
            </a:xfrm>
          </p:grpSpPr>
          <p:sp>
            <p:nvSpPr>
              <p:cNvPr id="74953" name="Freeform 201"/>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54" name="Freeform 202"/>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55" name="Freeform 203"/>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56" name="Freeform 204"/>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57" name="Freeform 205"/>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58" name="Freeform 206"/>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59" name="Freeform 207"/>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60" name="Freeform 208"/>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61" name="Freeform 209"/>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62" name="Freeform 210"/>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63" name="Freeform 211"/>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64" name="Freeform 212"/>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nvGrpSpPr>
            <p:cNvPr id="74965" name="Group 213"/>
            <p:cNvGrpSpPr>
              <a:grpSpLocks/>
            </p:cNvGrpSpPr>
            <p:nvPr/>
          </p:nvGrpSpPr>
          <p:grpSpPr bwMode="auto">
            <a:xfrm>
              <a:off x="4167" y="1808"/>
              <a:ext cx="504" cy="585"/>
              <a:chOff x="1634" y="1525"/>
              <a:chExt cx="574" cy="667"/>
            </a:xfrm>
          </p:grpSpPr>
          <p:sp>
            <p:nvSpPr>
              <p:cNvPr id="74966" name="Freeform 214"/>
              <p:cNvSpPr>
                <a:spLocks/>
              </p:cNvSpPr>
              <p:nvPr/>
            </p:nvSpPr>
            <p:spPr bwMode="auto">
              <a:xfrm flipH="1">
                <a:off x="1917" y="1697"/>
                <a:ext cx="285" cy="492"/>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C2E8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67" name="Freeform 215"/>
              <p:cNvSpPr>
                <a:spLocks/>
              </p:cNvSpPr>
              <p:nvPr/>
            </p:nvSpPr>
            <p:spPr bwMode="auto">
              <a:xfrm>
                <a:off x="1638" y="1527"/>
                <a:ext cx="570" cy="331"/>
              </a:xfrm>
              <a:custGeom>
                <a:avLst/>
                <a:gdLst>
                  <a:gd name="T0" fmla="*/ 216 w 438"/>
                  <a:gd name="T1" fmla="*/ 0 h 255"/>
                  <a:gd name="T2" fmla="*/ 0 w 438"/>
                  <a:gd name="T3" fmla="*/ 123 h 255"/>
                  <a:gd name="T4" fmla="*/ 216 w 438"/>
                  <a:gd name="T5" fmla="*/ 255 h 255"/>
                  <a:gd name="T6" fmla="*/ 438 w 438"/>
                  <a:gd name="T7" fmla="*/ 129 h 255"/>
                  <a:gd name="T8" fmla="*/ 216 w 438"/>
                  <a:gd name="T9" fmla="*/ 0 h 255"/>
                </a:gdLst>
                <a:ahLst/>
                <a:cxnLst>
                  <a:cxn ang="0">
                    <a:pos x="T0" y="T1"/>
                  </a:cxn>
                  <a:cxn ang="0">
                    <a:pos x="T2" y="T3"/>
                  </a:cxn>
                  <a:cxn ang="0">
                    <a:pos x="T4" y="T5"/>
                  </a:cxn>
                  <a:cxn ang="0">
                    <a:pos x="T6" y="T7"/>
                  </a:cxn>
                  <a:cxn ang="0">
                    <a:pos x="T8" y="T9"/>
                  </a:cxn>
                </a:cxnLst>
                <a:rect l="0" t="0" r="r" b="b"/>
                <a:pathLst>
                  <a:path w="438" h="255">
                    <a:moveTo>
                      <a:pt x="216" y="0"/>
                    </a:moveTo>
                    <a:lnTo>
                      <a:pt x="0" y="123"/>
                    </a:lnTo>
                    <a:lnTo>
                      <a:pt x="216" y="255"/>
                    </a:lnTo>
                    <a:lnTo>
                      <a:pt x="438" y="129"/>
                    </a:lnTo>
                    <a:lnTo>
                      <a:pt x="216" y="0"/>
                    </a:lnTo>
                    <a:close/>
                  </a:path>
                </a:pathLst>
              </a:custGeom>
              <a:solidFill>
                <a:srgbClr val="4ABB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68" name="Freeform 216"/>
              <p:cNvSpPr>
                <a:spLocks/>
              </p:cNvSpPr>
              <p:nvPr/>
            </p:nvSpPr>
            <p:spPr bwMode="auto">
              <a:xfrm>
                <a:off x="1634" y="1691"/>
                <a:ext cx="285" cy="491"/>
              </a:xfrm>
              <a:custGeom>
                <a:avLst/>
                <a:gdLst>
                  <a:gd name="T0" fmla="*/ 0 w 219"/>
                  <a:gd name="T1" fmla="*/ 0 h 378"/>
                  <a:gd name="T2" fmla="*/ 0 w 219"/>
                  <a:gd name="T3" fmla="*/ 252 h 378"/>
                  <a:gd name="T4" fmla="*/ 219 w 219"/>
                  <a:gd name="T5" fmla="*/ 378 h 378"/>
                  <a:gd name="T6" fmla="*/ 216 w 219"/>
                  <a:gd name="T7" fmla="*/ 126 h 378"/>
                  <a:gd name="T8" fmla="*/ 0 w 219"/>
                  <a:gd name="T9" fmla="*/ 0 h 378"/>
                </a:gdLst>
                <a:ahLst/>
                <a:cxnLst>
                  <a:cxn ang="0">
                    <a:pos x="T0" y="T1"/>
                  </a:cxn>
                  <a:cxn ang="0">
                    <a:pos x="T2" y="T3"/>
                  </a:cxn>
                  <a:cxn ang="0">
                    <a:pos x="T4" y="T5"/>
                  </a:cxn>
                  <a:cxn ang="0">
                    <a:pos x="T6" y="T7"/>
                  </a:cxn>
                  <a:cxn ang="0">
                    <a:pos x="T8" y="T9"/>
                  </a:cxn>
                </a:cxnLst>
                <a:rect l="0" t="0" r="r" b="b"/>
                <a:pathLst>
                  <a:path w="219" h="378">
                    <a:moveTo>
                      <a:pt x="0" y="0"/>
                    </a:moveTo>
                    <a:lnTo>
                      <a:pt x="0" y="252"/>
                    </a:lnTo>
                    <a:lnTo>
                      <a:pt x="219" y="378"/>
                    </a:lnTo>
                    <a:lnTo>
                      <a:pt x="216" y="126"/>
                    </a:lnTo>
                    <a:lnTo>
                      <a:pt x="0" y="0"/>
                    </a:lnTo>
                    <a:close/>
                  </a:path>
                </a:pathLst>
              </a:custGeom>
              <a:solidFill>
                <a:srgbClr val="80D0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69" name="Freeform 217"/>
              <p:cNvSpPr>
                <a:spLocks/>
              </p:cNvSpPr>
              <p:nvPr/>
            </p:nvSpPr>
            <p:spPr bwMode="auto">
              <a:xfrm>
                <a:off x="1638" y="1694"/>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70" name="Freeform 218"/>
              <p:cNvSpPr>
                <a:spLocks/>
              </p:cNvSpPr>
              <p:nvPr/>
            </p:nvSpPr>
            <p:spPr bwMode="auto">
              <a:xfrm>
                <a:off x="1638" y="1694"/>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71" name="Freeform 219"/>
              <p:cNvSpPr>
                <a:spLocks/>
              </p:cNvSpPr>
              <p:nvPr/>
            </p:nvSpPr>
            <p:spPr bwMode="auto">
              <a:xfrm>
                <a:off x="1638" y="2021"/>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72" name="Freeform 220"/>
              <p:cNvSpPr>
                <a:spLocks/>
              </p:cNvSpPr>
              <p:nvPr/>
            </p:nvSpPr>
            <p:spPr bwMode="auto">
              <a:xfrm>
                <a:off x="1638" y="1525"/>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73" name="Freeform 221"/>
              <p:cNvSpPr>
                <a:spLocks/>
              </p:cNvSpPr>
              <p:nvPr/>
            </p:nvSpPr>
            <p:spPr bwMode="auto">
              <a:xfrm>
                <a:off x="1917" y="1702"/>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74" name="Freeform 222"/>
              <p:cNvSpPr>
                <a:spLocks/>
              </p:cNvSpPr>
              <p:nvPr/>
            </p:nvSpPr>
            <p:spPr bwMode="auto">
              <a:xfrm>
                <a:off x="1917" y="2027"/>
                <a:ext cx="281" cy="164"/>
              </a:xfrm>
              <a:custGeom>
                <a:avLst/>
                <a:gdLst>
                  <a:gd name="T0" fmla="*/ 0 w 216"/>
                  <a:gd name="T1" fmla="*/ 126 h 126"/>
                  <a:gd name="T2" fmla="*/ 216 w 216"/>
                  <a:gd name="T3" fmla="*/ 0 h 126"/>
                </a:gdLst>
                <a:ahLst/>
                <a:cxnLst>
                  <a:cxn ang="0">
                    <a:pos x="T0" y="T1"/>
                  </a:cxn>
                  <a:cxn ang="0">
                    <a:pos x="T2" y="T3"/>
                  </a:cxn>
                </a:cxnLst>
                <a:rect l="0" t="0" r="r" b="b"/>
                <a:pathLst>
                  <a:path w="216" h="126">
                    <a:moveTo>
                      <a:pt x="0" y="126"/>
                    </a:moveTo>
                    <a:lnTo>
                      <a:pt x="216" y="0"/>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75" name="Freeform 223"/>
              <p:cNvSpPr>
                <a:spLocks/>
              </p:cNvSpPr>
              <p:nvPr/>
            </p:nvSpPr>
            <p:spPr bwMode="auto">
              <a:xfrm>
                <a:off x="1921" y="1525"/>
                <a:ext cx="277" cy="164"/>
              </a:xfrm>
              <a:custGeom>
                <a:avLst/>
                <a:gdLst>
                  <a:gd name="T0" fmla="*/ 0 w 213"/>
                  <a:gd name="T1" fmla="*/ 0 h 126"/>
                  <a:gd name="T2" fmla="*/ 213 w 213"/>
                  <a:gd name="T3" fmla="*/ 126 h 126"/>
                </a:gdLst>
                <a:ahLst/>
                <a:cxnLst>
                  <a:cxn ang="0">
                    <a:pos x="T0" y="T1"/>
                  </a:cxn>
                  <a:cxn ang="0">
                    <a:pos x="T2" y="T3"/>
                  </a:cxn>
                </a:cxnLst>
                <a:rect l="0" t="0" r="r" b="b"/>
                <a:pathLst>
                  <a:path w="213" h="126">
                    <a:moveTo>
                      <a:pt x="0" y="0"/>
                    </a:moveTo>
                    <a:lnTo>
                      <a:pt x="213" y="12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76" name="Freeform 224"/>
              <p:cNvSpPr>
                <a:spLocks/>
              </p:cNvSpPr>
              <p:nvPr/>
            </p:nvSpPr>
            <p:spPr bwMode="auto">
              <a:xfrm>
                <a:off x="1919" y="1852"/>
                <a:ext cx="2" cy="340"/>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74977" name="Freeform 225"/>
              <p:cNvSpPr>
                <a:spLocks/>
              </p:cNvSpPr>
              <p:nvPr/>
            </p:nvSpPr>
            <p:spPr bwMode="auto">
              <a:xfrm>
                <a:off x="2200" y="1695"/>
                <a:ext cx="2" cy="328"/>
              </a:xfrm>
              <a:custGeom>
                <a:avLst/>
                <a:gdLst>
                  <a:gd name="T0" fmla="*/ 0 w 2"/>
                  <a:gd name="T1" fmla="*/ 0 h 328"/>
                  <a:gd name="T2" fmla="*/ 2 w 2"/>
                  <a:gd name="T3" fmla="*/ 328 h 328"/>
                </a:gdLst>
                <a:ahLst/>
                <a:cxnLst>
                  <a:cxn ang="0">
                    <a:pos x="T0" y="T1"/>
                  </a:cxn>
                  <a:cxn ang="0">
                    <a:pos x="T2" y="T3"/>
                  </a:cxn>
                </a:cxnLst>
                <a:rect l="0" t="0" r="r" b="b"/>
                <a:pathLst>
                  <a:path w="2" h="328">
                    <a:moveTo>
                      <a:pt x="0" y="0"/>
                    </a:moveTo>
                    <a:lnTo>
                      <a:pt x="2" y="328"/>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grpSp>
      </p:grpSp>
      <p:sp>
        <p:nvSpPr>
          <p:cNvPr id="74980" name="Rectangle 228"/>
          <p:cNvSpPr>
            <a:spLocks noChangeArrowheads="1"/>
          </p:cNvSpPr>
          <p:nvPr/>
        </p:nvSpPr>
        <p:spPr bwMode="auto">
          <a:xfrm>
            <a:off x="1908175" y="5534025"/>
            <a:ext cx="532765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400">
                <a:solidFill>
                  <a:srgbClr val="000066"/>
                </a:solidFill>
              </a:rPr>
              <a:t>How many different ways are there?</a:t>
            </a:r>
          </a:p>
        </p:txBody>
      </p:sp>
      <p:sp>
        <p:nvSpPr>
          <p:cNvPr id="74981" name="Rectangle 229"/>
          <p:cNvSpPr>
            <a:spLocks noGrp="1" noChangeArrowheads="1"/>
          </p:cNvSpPr>
          <p:nvPr>
            <p:ph type="title" idx="4294967295"/>
          </p:nvPr>
        </p:nvSpPr>
        <p:spPr bwMode="auto">
          <a:xfrm>
            <a:off x="150813" y="150813"/>
            <a:ext cx="8229600" cy="1143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GB" sz="2800" b="1">
                <a:solidFill>
                  <a:srgbClr val="5B0091"/>
                </a:solidFill>
              </a:rPr>
              <a:t>2-D representations of 3-D objects </a:t>
            </a:r>
            <a:endParaRPr lang="en-GB" sz="2800"/>
          </a:p>
        </p:txBody>
      </p:sp>
    </p:spTree>
    <p:extLst>
      <p:ext uri="{BB962C8B-B14F-4D97-AF65-F5344CB8AC3E}">
        <p14:creationId xmlns:p14="http://schemas.microsoft.com/office/powerpoint/2010/main" val="2152900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492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499"/>
                                          </p:stCondLst>
                                        </p:cTn>
                                        <p:tgtEl>
                                          <p:spTgt spid="74885"/>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nodeType="afterEffect">
                                  <p:stCondLst>
                                    <p:cond delay="500"/>
                                  </p:stCondLst>
                                  <p:childTnLst>
                                    <p:set>
                                      <p:cBhvr>
                                        <p:cTn id="12" dur="1" fill="hold">
                                          <p:stCondLst>
                                            <p:cond delay="499"/>
                                          </p:stCondLst>
                                        </p:cTn>
                                        <p:tgtEl>
                                          <p:spTgt spid="74982"/>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grpId="0" nodeType="afterEffect">
                                  <p:stCondLst>
                                    <p:cond delay="500"/>
                                  </p:stCondLst>
                                  <p:childTnLst>
                                    <p:set>
                                      <p:cBhvr>
                                        <p:cTn id="15" dur="1" fill="hold">
                                          <p:stCondLst>
                                            <p:cond delay="499"/>
                                          </p:stCondLst>
                                        </p:cTn>
                                        <p:tgtEl>
                                          <p:spTgt spid="7487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475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4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autoUpdateAnimBg="0"/>
      <p:bldP spid="74870" grpId="0" animBg="1" autoUpdateAnimBg="0"/>
      <p:bldP spid="7498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extLst>
            <a:ext uri="{909E8E84-426E-40DD-AFC4-6F175D3DCCD1}">
              <a14:hiddenFill xmlns:a14="http://schemas.microsoft.com/office/drawing/2010/main">
                <a:solidFill>
                  <a:srgbClr val="FFFFFF"/>
                </a:solidFill>
              </a14:hiddenFill>
            </a:ext>
          </a:extLst>
        </p:spPr>
      </p:pic>
      <p:sp>
        <p:nvSpPr>
          <p:cNvPr id="76804" name="Text Box 4"/>
          <p:cNvSpPr txBox="1">
            <a:spLocks noChangeArrowheads="1"/>
          </p:cNvSpPr>
          <p:nvPr/>
        </p:nvSpPr>
        <p:spPr bwMode="auto">
          <a:xfrm>
            <a:off x="1373188" y="1196975"/>
            <a:ext cx="6399212" cy="646331"/>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dirty="0">
                <a:solidFill>
                  <a:srgbClr val="000066"/>
                </a:solidFill>
              </a:rPr>
              <a:t>How many </a:t>
            </a:r>
            <a:r>
              <a:rPr lang="en-GB" i="1" dirty="0">
                <a:solidFill>
                  <a:srgbClr val="000066"/>
                </a:solidFill>
              </a:rPr>
              <a:t>different</a:t>
            </a:r>
            <a:r>
              <a:rPr lang="en-GB" dirty="0">
                <a:solidFill>
                  <a:srgbClr val="000066"/>
                </a:solidFill>
              </a:rPr>
              <a:t> </a:t>
            </a:r>
            <a:r>
              <a:rPr lang="en-GB" dirty="0" smtClean="0">
                <a:solidFill>
                  <a:srgbClr val="000066"/>
                </a:solidFill>
              </a:rPr>
              <a:t>houses </a:t>
            </a:r>
            <a:r>
              <a:rPr lang="en-GB" dirty="0">
                <a:solidFill>
                  <a:srgbClr val="000066"/>
                </a:solidFill>
              </a:rPr>
              <a:t>can you make with four interlocking cubes?</a:t>
            </a:r>
          </a:p>
        </p:txBody>
      </p:sp>
      <p:sp>
        <p:nvSpPr>
          <p:cNvPr id="76805" name="Text Box 5"/>
          <p:cNvSpPr txBox="1">
            <a:spLocks noChangeArrowheads="1"/>
          </p:cNvSpPr>
          <p:nvPr/>
        </p:nvSpPr>
        <p:spPr bwMode="auto">
          <a:xfrm>
            <a:off x="677863" y="4983163"/>
            <a:ext cx="77041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dirty="0">
                <a:solidFill>
                  <a:srgbClr val="000066"/>
                </a:solidFill>
              </a:rPr>
              <a:t>Make as many </a:t>
            </a:r>
            <a:r>
              <a:rPr lang="en-US" dirty="0" smtClean="0">
                <a:solidFill>
                  <a:srgbClr val="000066"/>
                </a:solidFill>
              </a:rPr>
              <a:t>houses </a:t>
            </a:r>
            <a:r>
              <a:rPr lang="en-GB" dirty="0">
                <a:solidFill>
                  <a:srgbClr val="000066"/>
                </a:solidFill>
              </a:rPr>
              <a:t>as you can</a:t>
            </a:r>
            <a:r>
              <a:rPr lang="en-US" dirty="0">
                <a:solidFill>
                  <a:srgbClr val="000066"/>
                </a:solidFill>
              </a:rPr>
              <a:t> from four cubes</a:t>
            </a:r>
            <a:r>
              <a:rPr lang="en-GB" dirty="0">
                <a:solidFill>
                  <a:srgbClr val="000066"/>
                </a:solidFill>
              </a:rPr>
              <a:t> and draw each of them on isometric paper.</a:t>
            </a:r>
          </a:p>
        </p:txBody>
      </p:sp>
      <p:pic>
        <p:nvPicPr>
          <p:cNvPr id="76806" name="Picture 6"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6814" name="Object 14"/>
          <p:cNvGraphicFramePr>
            <a:graphicFrameLocks noChangeAspect="1"/>
          </p:cNvGraphicFramePr>
          <p:nvPr/>
        </p:nvGraphicFramePr>
        <p:xfrm>
          <a:off x="5149850" y="2492375"/>
          <a:ext cx="1582738" cy="1860550"/>
        </p:xfrm>
        <a:graphic>
          <a:graphicData uri="http://schemas.openxmlformats.org/presentationml/2006/ole">
            <mc:AlternateContent xmlns:mc="http://schemas.openxmlformats.org/markup-compatibility/2006">
              <mc:Choice xmlns:v="urn:schemas-microsoft-com:vml" Requires="v">
                <p:oleObj spid="_x0000_s3080" name="Image" r:id="rId6" imgW="2082540" imgH="2450794" progId="Photoshop.Image.7">
                  <p:embed/>
                </p:oleObj>
              </mc:Choice>
              <mc:Fallback>
                <p:oleObj name="Image" r:id="rId6" imgW="2082540" imgH="2450794" progId="Photoshop.Image.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9850" y="2492375"/>
                        <a:ext cx="1582738"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16" name="Object 16"/>
          <p:cNvGraphicFramePr>
            <a:graphicFrameLocks noChangeAspect="1"/>
          </p:cNvGraphicFramePr>
          <p:nvPr/>
        </p:nvGraphicFramePr>
        <p:xfrm>
          <a:off x="1547813" y="2781300"/>
          <a:ext cx="2016125" cy="1471613"/>
        </p:xfrm>
        <a:graphic>
          <a:graphicData uri="http://schemas.openxmlformats.org/presentationml/2006/ole">
            <mc:AlternateContent xmlns:mc="http://schemas.openxmlformats.org/markup-compatibility/2006">
              <mc:Choice xmlns:v="urn:schemas-microsoft-com:vml" Requires="v">
                <p:oleObj spid="_x0000_s3081" name="Image" r:id="rId8" imgW="2539683" imgH="1853315" progId="Photoshop.Image.7">
                  <p:embed/>
                </p:oleObj>
              </mc:Choice>
              <mc:Fallback>
                <p:oleObj name="Image" r:id="rId8" imgW="2539683" imgH="1853315" progId="Photoshop.Image.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813" y="2781300"/>
                        <a:ext cx="2016125" cy="147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17" name="Rectangle 17"/>
          <p:cNvSpPr>
            <a:spLocks noGrp="1" noChangeArrowheads="1"/>
          </p:cNvSpPr>
          <p:nvPr>
            <p:ph type="title" idx="4294967295"/>
          </p:nvPr>
        </p:nvSpPr>
        <p:spPr bwMode="auto">
          <a:xfrm>
            <a:off x="150813" y="150813"/>
            <a:ext cx="6942137" cy="685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GB" sz="2800" b="1" dirty="0">
                <a:solidFill>
                  <a:srgbClr val="5B0091"/>
                </a:solidFill>
              </a:rPr>
              <a:t>Making </a:t>
            </a:r>
            <a:r>
              <a:rPr lang="en-GB" sz="2800" b="1" dirty="0" smtClean="0">
                <a:solidFill>
                  <a:srgbClr val="5B0091"/>
                </a:solidFill>
              </a:rPr>
              <a:t>houses </a:t>
            </a:r>
            <a:r>
              <a:rPr lang="en-GB" sz="2800" b="1" dirty="0">
                <a:solidFill>
                  <a:srgbClr val="5B0091"/>
                </a:solidFill>
              </a:rPr>
              <a:t>with four cubes</a:t>
            </a:r>
            <a:endParaRPr lang="en-GB" sz="2800" dirty="0"/>
          </a:p>
        </p:txBody>
      </p:sp>
    </p:spTree>
    <p:extLst>
      <p:ext uri="{BB962C8B-B14F-4D97-AF65-F5344CB8AC3E}">
        <p14:creationId xmlns:p14="http://schemas.microsoft.com/office/powerpoint/2010/main" val="1873717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extLst>
            <a:ext uri="{909E8E84-426E-40DD-AFC4-6F175D3DCCD1}">
              <a14:hiddenFill xmlns:a14="http://schemas.microsoft.com/office/drawing/2010/main">
                <a:solidFill>
                  <a:srgbClr val="FFFFFF"/>
                </a:solidFill>
              </a14:hiddenFill>
            </a:ext>
          </a:extLst>
        </p:spPr>
      </p:pic>
      <p:pic>
        <p:nvPicPr>
          <p:cNvPr id="239622" name="Picture 6"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extLst>
            <a:ext uri="{909E8E84-426E-40DD-AFC4-6F175D3DCCD1}">
              <a14:hiddenFill xmlns:a14="http://schemas.microsoft.com/office/drawing/2010/main">
                <a:solidFill>
                  <a:srgbClr val="FFFFFF"/>
                </a:solidFill>
              </a14:hiddenFill>
            </a:ext>
          </a:extLst>
        </p:spPr>
      </p:pic>
      <p:sp>
        <p:nvSpPr>
          <p:cNvPr id="239625" name="Rectangle 9"/>
          <p:cNvSpPr>
            <a:spLocks noGrp="1" noChangeArrowheads="1"/>
          </p:cNvSpPr>
          <p:nvPr>
            <p:ph type="title" idx="4294967295"/>
          </p:nvPr>
        </p:nvSpPr>
        <p:spPr bwMode="auto">
          <a:xfrm>
            <a:off x="150813" y="150813"/>
            <a:ext cx="6942137" cy="685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GB" sz="2800" b="1" dirty="0">
                <a:solidFill>
                  <a:srgbClr val="5B0091"/>
                </a:solidFill>
              </a:rPr>
              <a:t>Making </a:t>
            </a:r>
            <a:r>
              <a:rPr lang="en-GB" sz="2800" b="1" dirty="0" smtClean="0">
                <a:solidFill>
                  <a:srgbClr val="5B0091"/>
                </a:solidFill>
              </a:rPr>
              <a:t>houses </a:t>
            </a:r>
            <a:r>
              <a:rPr lang="en-GB" sz="2800" b="1" dirty="0">
                <a:solidFill>
                  <a:srgbClr val="5B0091"/>
                </a:solidFill>
              </a:rPr>
              <a:t>with four cubes</a:t>
            </a:r>
            <a:endParaRPr lang="en-GB" sz="2800" dirty="0"/>
          </a:p>
        </p:txBody>
      </p:sp>
      <p:sp>
        <p:nvSpPr>
          <p:cNvPr id="239626" name="Text Box 10"/>
          <p:cNvSpPr txBox="1">
            <a:spLocks noChangeArrowheads="1"/>
          </p:cNvSpPr>
          <p:nvPr/>
        </p:nvSpPr>
        <p:spPr bwMode="auto">
          <a:xfrm>
            <a:off x="381000" y="1143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solidFill>
                  <a:srgbClr val="000066"/>
                </a:solidFill>
              </a:rPr>
              <a:t>You should have seven shapes </a:t>
            </a:r>
            <a:r>
              <a:rPr lang="en-US">
                <a:solidFill>
                  <a:srgbClr val="000066"/>
                </a:solidFill>
              </a:rPr>
              <a:t>altogether,</a:t>
            </a:r>
            <a:r>
              <a:rPr lang="en-GB">
                <a:solidFill>
                  <a:srgbClr val="000066"/>
                </a:solidFill>
              </a:rPr>
              <a:t> as follows:</a:t>
            </a:r>
          </a:p>
        </p:txBody>
      </p:sp>
      <p:graphicFrame>
        <p:nvGraphicFramePr>
          <p:cNvPr id="239627" name="Object 11"/>
          <p:cNvGraphicFramePr>
            <a:graphicFrameLocks noChangeAspect="1"/>
          </p:cNvGraphicFramePr>
          <p:nvPr/>
        </p:nvGraphicFramePr>
        <p:xfrm>
          <a:off x="7097713" y="2133600"/>
          <a:ext cx="1866900" cy="1811338"/>
        </p:xfrm>
        <a:graphic>
          <a:graphicData uri="http://schemas.openxmlformats.org/presentationml/2006/ole">
            <mc:AlternateContent xmlns:mc="http://schemas.openxmlformats.org/markup-compatibility/2006">
              <mc:Choice xmlns:v="urn:schemas-microsoft-com:vml" Requires="v">
                <p:oleObj spid="_x0000_s4116" name="Image" r:id="rId6" imgW="2539683" imgH="2463492" progId="Photoshop.Image.7">
                  <p:embed/>
                </p:oleObj>
              </mc:Choice>
              <mc:Fallback>
                <p:oleObj name="Image" r:id="rId6" imgW="2539683" imgH="2463492" progId="Photoshop.Image.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7713" y="2133600"/>
                        <a:ext cx="1866900"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9629" name="Object 13"/>
          <p:cNvGraphicFramePr>
            <a:graphicFrameLocks noChangeAspect="1"/>
          </p:cNvGraphicFramePr>
          <p:nvPr/>
        </p:nvGraphicFramePr>
        <p:xfrm>
          <a:off x="539750" y="2133600"/>
          <a:ext cx="1582738" cy="1860550"/>
        </p:xfrm>
        <a:graphic>
          <a:graphicData uri="http://schemas.openxmlformats.org/presentationml/2006/ole">
            <mc:AlternateContent xmlns:mc="http://schemas.openxmlformats.org/markup-compatibility/2006">
              <mc:Choice xmlns:v="urn:schemas-microsoft-com:vml" Requires="v">
                <p:oleObj spid="_x0000_s4117" name="Image" r:id="rId8" imgW="2082540" imgH="2450794" progId="Photoshop.Image.7">
                  <p:embed/>
                </p:oleObj>
              </mc:Choice>
              <mc:Fallback>
                <p:oleObj name="Image" r:id="rId8" imgW="2082540" imgH="2450794" progId="Photoshop.Image.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0" y="2133600"/>
                        <a:ext cx="1582738"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9630" name="Object 14"/>
          <p:cNvGraphicFramePr>
            <a:graphicFrameLocks noChangeAspect="1"/>
          </p:cNvGraphicFramePr>
          <p:nvPr/>
        </p:nvGraphicFramePr>
        <p:xfrm>
          <a:off x="2843213" y="2060575"/>
          <a:ext cx="1485900" cy="2489200"/>
        </p:xfrm>
        <a:graphic>
          <a:graphicData uri="http://schemas.openxmlformats.org/presentationml/2006/ole">
            <mc:AlternateContent xmlns:mc="http://schemas.openxmlformats.org/markup-compatibility/2006">
              <mc:Choice xmlns:v="urn:schemas-microsoft-com:vml" Requires="v">
                <p:oleObj spid="_x0000_s4118" name="Image" r:id="rId10" imgW="1955556" imgH="3276190" progId="Photoshop.Image.7">
                  <p:embed/>
                </p:oleObj>
              </mc:Choice>
              <mc:Fallback>
                <p:oleObj name="Image" r:id="rId10" imgW="1955556" imgH="3276190" progId="Photoshop.Image.7">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213" y="2060575"/>
                        <a:ext cx="1485900"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9631" name="Object 15"/>
          <p:cNvGraphicFramePr>
            <a:graphicFrameLocks noChangeAspect="1"/>
          </p:cNvGraphicFramePr>
          <p:nvPr/>
        </p:nvGraphicFramePr>
        <p:xfrm>
          <a:off x="4716463" y="2133600"/>
          <a:ext cx="1717675" cy="2333625"/>
        </p:xfrm>
        <a:graphic>
          <a:graphicData uri="http://schemas.openxmlformats.org/presentationml/2006/ole">
            <mc:AlternateContent xmlns:mc="http://schemas.openxmlformats.org/markup-compatibility/2006">
              <mc:Choice xmlns:v="urn:schemas-microsoft-com:vml" Requires="v">
                <p:oleObj spid="_x0000_s4119" name="Image" r:id="rId12" imgW="2260317" imgH="3073016" progId="Photoshop.Image.7">
                  <p:embed/>
                </p:oleObj>
              </mc:Choice>
              <mc:Fallback>
                <p:oleObj name="Image" r:id="rId12" imgW="2260317" imgH="3073016" progId="Photoshop.Image.7">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6463" y="2133600"/>
                        <a:ext cx="17176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9632" name="Object 16"/>
          <p:cNvGraphicFramePr>
            <a:graphicFrameLocks noChangeAspect="1"/>
          </p:cNvGraphicFramePr>
          <p:nvPr/>
        </p:nvGraphicFramePr>
        <p:xfrm>
          <a:off x="684213" y="4365625"/>
          <a:ext cx="2016125" cy="1471613"/>
        </p:xfrm>
        <a:graphic>
          <a:graphicData uri="http://schemas.openxmlformats.org/presentationml/2006/ole">
            <mc:AlternateContent xmlns:mc="http://schemas.openxmlformats.org/markup-compatibility/2006">
              <mc:Choice xmlns:v="urn:schemas-microsoft-com:vml" Requires="v">
                <p:oleObj spid="_x0000_s4120" name="Image" r:id="rId14" imgW="2539683" imgH="1853315" progId="Photoshop.Image.7">
                  <p:embed/>
                </p:oleObj>
              </mc:Choice>
              <mc:Fallback>
                <p:oleObj name="Image" r:id="rId14" imgW="2539683" imgH="1853315" progId="Photoshop.Image.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213" y="4365625"/>
                        <a:ext cx="2016125" cy="147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9628" name="Object 12"/>
          <p:cNvGraphicFramePr>
            <a:graphicFrameLocks noChangeAspect="1"/>
          </p:cNvGraphicFramePr>
          <p:nvPr/>
        </p:nvGraphicFramePr>
        <p:xfrm>
          <a:off x="6248400" y="4038600"/>
          <a:ext cx="1811338" cy="1671638"/>
        </p:xfrm>
        <a:graphic>
          <a:graphicData uri="http://schemas.openxmlformats.org/presentationml/2006/ole">
            <mc:AlternateContent xmlns:mc="http://schemas.openxmlformats.org/markup-compatibility/2006">
              <mc:Choice xmlns:v="urn:schemas-microsoft-com:vml" Requires="v">
                <p:oleObj spid="_x0000_s4121" name="Image" r:id="rId16" imgW="2463492" imgH="2273016" progId="Photoshop.Image.7">
                  <p:embed/>
                </p:oleObj>
              </mc:Choice>
              <mc:Fallback>
                <p:oleObj name="Image" r:id="rId16" imgW="2463492" imgH="2273016" progId="Photoshop.Image.7">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4038600"/>
                        <a:ext cx="1811338"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9637" name="Picture 21" descr="cubes copy"/>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48038" y="4652963"/>
            <a:ext cx="22479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970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626</Words>
  <Application>Microsoft Office PowerPoint</Application>
  <PresentationFormat>On-screen Show (4:3)</PresentationFormat>
  <Paragraphs>51</Paragraphs>
  <Slides>12</Slides>
  <Notes>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Image</vt:lpstr>
      <vt:lpstr>PowerPoint Presentation</vt:lpstr>
      <vt:lpstr>Geometry  Three Dimensions</vt:lpstr>
      <vt:lpstr>PowerPoint Presentation</vt:lpstr>
      <vt:lpstr>PowerPoint Presentation</vt:lpstr>
      <vt:lpstr>Drawing 3-D shapes on an isometric grid</vt:lpstr>
      <vt:lpstr>Drawing 3-D shapes on an isometric grid</vt:lpstr>
      <vt:lpstr>2-D representations of 3-D objects </vt:lpstr>
      <vt:lpstr>Making houses with four cubes</vt:lpstr>
      <vt:lpstr>Making houses with four cubes</vt:lpstr>
      <vt:lpstr>Making houses from five cubes </vt:lpstr>
      <vt:lpstr>PowerPoint Presentation</vt:lpstr>
      <vt:lpstr>Success Criteria</vt:lpstr>
    </vt:vector>
  </TitlesOfParts>
  <Company>Reporoa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Geometry  Three Dimensions</dc:title>
  <dc:creator>Pam Garnett</dc:creator>
  <cp:lastModifiedBy>Pam Garnett</cp:lastModifiedBy>
  <cp:revision>4</cp:revision>
  <dcterms:created xsi:type="dcterms:W3CDTF">2014-04-13T03:55:28Z</dcterms:created>
  <dcterms:modified xsi:type="dcterms:W3CDTF">2014-04-14T23:08:08Z</dcterms:modified>
</cp:coreProperties>
</file>