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62" r:id="rId3"/>
    <p:sldId id="264" r:id="rId4"/>
    <p:sldId id="263" r:id="rId5"/>
    <p:sldId id="266" r:id="rId6"/>
    <p:sldId id="258" r:id="rId7"/>
    <p:sldId id="268" r:id="rId8"/>
    <p:sldId id="267" r:id="rId9"/>
    <p:sldId id="269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CC"/>
    <a:srgbClr val="0FA5B9"/>
    <a:srgbClr val="ADB038"/>
    <a:srgbClr val="FFFF99"/>
    <a:srgbClr val="FF0000"/>
    <a:srgbClr val="35DBF1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54" autoAdjust="0"/>
    <p:restoredTop sz="86410"/>
  </p:normalViewPr>
  <p:slideViewPr>
    <p:cSldViewPr snapToGrid="0">
      <p:cViewPr>
        <p:scale>
          <a:sx n="50" d="100"/>
          <a:sy n="50" d="100"/>
        </p:scale>
        <p:origin x="-2442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8EFF6-55DC-4E99-88CE-C5B5A635B0B0}" type="datetimeFigureOut">
              <a:rPr lang="en-NZ" smtClean="0"/>
              <a:t>26/04/2014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52B58-85D1-4976-90C5-B33E357335C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17313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980FC-FF6F-443D-8EDE-0AA04FCE454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3A269-7348-4CAA-9749-50BE326A2D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6823720"/>
      </p:ext>
    </p:extLst>
  </p:cSld>
  <p:clrMapOvr>
    <a:masterClrMapping/>
  </p:clrMapOvr>
  <p:transition spd="med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5DFEF-01A9-44FF-8FF6-BC0671F532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6994449"/>
      </p:ext>
    </p:extLst>
  </p:cSld>
  <p:clrMapOvr>
    <a:masterClrMapping/>
  </p:clrMapOvr>
  <p:transition spd="med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EFA65-4E68-4884-A607-186A523FA6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0639545"/>
      </p:ext>
    </p:extLst>
  </p:cSld>
  <p:clrMapOvr>
    <a:masterClrMapping/>
  </p:clrMapOvr>
  <p:transition spd="med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43A35C-4987-453E-8D05-DDC753A2D1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6800299"/>
      </p:ext>
    </p:extLst>
  </p:cSld>
  <p:clrMapOvr>
    <a:masterClrMapping/>
  </p:clrMapOvr>
  <p:transition spd="med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26/04/2014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343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26/04/2014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147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26/04/2014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98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26/04/2014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149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26/04/2014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1208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26/04/2014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275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26/04/2014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12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63749-C805-4917-BA1D-5D17EF12C6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3385411"/>
      </p:ext>
    </p:extLst>
  </p:cSld>
  <p:clrMapOvr>
    <a:masterClrMapping/>
  </p:clrMapOvr>
  <p:transition spd="med">
    <p:blind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26/04/2014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018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26/04/2014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464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26/04/2014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0637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26/04/2014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5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335B8-7E56-4D28-98AA-E916537450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3820595"/>
      </p:ext>
    </p:extLst>
  </p:cSld>
  <p:clrMapOvr>
    <a:masterClrMapping/>
  </p:clrMapOvr>
  <p:transition spd="med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7B5A1-89A7-4773-8FF4-95A09AB770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1879810"/>
      </p:ext>
    </p:extLst>
  </p:cSld>
  <p:clrMapOvr>
    <a:masterClrMapping/>
  </p:clrMapOvr>
  <p:transition spd="med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F52AE-45E3-4B3F-ACE0-E0655592A9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2095425"/>
      </p:ext>
    </p:extLst>
  </p:cSld>
  <p:clrMapOvr>
    <a:masterClrMapping/>
  </p:clrMapOvr>
  <p:transition spd="med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DF85E-7112-44B4-8843-C6490B3651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8787854"/>
      </p:ext>
    </p:extLst>
  </p:cSld>
  <p:clrMapOvr>
    <a:masterClrMapping/>
  </p:clrMapOvr>
  <p:transition spd="med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5E151-F52E-4674-8CD9-34C46075F5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3612511"/>
      </p:ext>
    </p:extLst>
  </p:cSld>
  <p:clrMapOvr>
    <a:masterClrMapping/>
  </p:clrMapOvr>
  <p:transition spd="med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CA589-0DF8-4DDE-827E-8C52735C68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7248122"/>
      </p:ext>
    </p:extLst>
  </p:cSld>
  <p:clrMapOvr>
    <a:masterClrMapping/>
  </p:clrMapOvr>
  <p:transition spd="med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AB669-E5B0-4318-AB83-90FCAE18B1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6397521"/>
      </p:ext>
    </p:extLst>
  </p:cSld>
  <p:clrMapOvr>
    <a:masterClrMapping/>
  </p:clrMapOvr>
  <p:transition spd="med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8987AC-E1DC-4287-A764-E3890D0CF5A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blinds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E48396E-8B48-46F7-A905-C59284D394B7}" type="datetimeFigureOut">
              <a:rPr lang="en-N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26/04/2014</a:t>
            </a:fld>
            <a:endParaRPr lang="en-N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N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58778E1-3457-4307-9798-916573DEA896}" type="slidenum">
              <a:rPr lang="en-N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857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Comic Sans MS" panose="030F0702030302020204" pitchFamily="66" charset="0"/>
              </a:rPr>
              <a:t>3.2 Linear Programming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mic Sans MS" panose="030F0702030302020204" pitchFamily="66" charset="0"/>
              </a:rPr>
              <a:t>3 Credits</a:t>
            </a:r>
          </a:p>
          <a:p>
            <a:pPr eaLnBrk="1" hangingPunct="1"/>
            <a:r>
              <a:rPr lang="en-US" altLang="en-US" smtClean="0">
                <a:latin typeface="Comic Sans MS" panose="030F0702030302020204" pitchFamily="66" charset="0"/>
              </a:rPr>
              <a:t>AS 91574</a:t>
            </a:r>
          </a:p>
        </p:txBody>
      </p:sp>
    </p:spTree>
    <p:extLst>
      <p:ext uri="{BB962C8B-B14F-4D97-AF65-F5344CB8AC3E}">
        <p14:creationId xmlns:p14="http://schemas.microsoft.com/office/powerpoint/2010/main" val="1515961878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0424" y="2492896"/>
            <a:ext cx="8229600" cy="17362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NZ" dirty="0" smtClean="0">
                <a:solidFill>
                  <a:prstClr val="black"/>
                </a:solidFill>
              </a:rPr>
              <a:t>I can </a:t>
            </a:r>
            <a:r>
              <a:rPr lang="en-NZ" dirty="0" smtClean="0">
                <a:solidFill>
                  <a:prstClr val="black"/>
                </a:solidFill>
              </a:rPr>
              <a:t>plot linear equations</a:t>
            </a:r>
          </a:p>
          <a:p>
            <a:pPr fontAlgn="auto">
              <a:spcAft>
                <a:spcPts val="0"/>
              </a:spcAft>
            </a:pPr>
            <a:r>
              <a:rPr lang="en-NZ" dirty="0" smtClean="0">
                <a:solidFill>
                  <a:prstClr val="black"/>
                </a:solidFill>
              </a:rPr>
              <a:t>I</a:t>
            </a:r>
            <a:r>
              <a:rPr lang="en-NZ" dirty="0">
                <a:solidFill>
                  <a:prstClr val="black"/>
                </a:solidFill>
              </a:rPr>
              <a:t> </a:t>
            </a:r>
            <a:r>
              <a:rPr lang="en-NZ" dirty="0" smtClean="0">
                <a:solidFill>
                  <a:prstClr val="black"/>
                </a:solidFill>
              </a:rPr>
              <a:t>can find the points of intersection</a:t>
            </a:r>
            <a:endParaRPr lang="en-NZ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6302" y="404664"/>
            <a:ext cx="5989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</a:rPr>
              <a:t>Linear Programming</a:t>
            </a:r>
            <a:endParaRPr lang="en-US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328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GB" altLang="en-US" dirty="0" smtClean="0">
                <a:latin typeface="Comic Sans MS" pitchFamily="66" charset="0"/>
              </a:rPr>
              <a:t>try </a:t>
            </a:r>
            <a:r>
              <a:rPr lang="en-GB" altLang="en-US" dirty="0">
                <a:latin typeface="Comic Sans MS" pitchFamily="66" charset="0"/>
              </a:rPr>
              <a:t>these...</a:t>
            </a:r>
            <a:endParaRPr lang="en-GB" altLang="en-US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38200" y="1373188"/>
            <a:ext cx="777240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400" b="1" dirty="0">
                <a:latin typeface="Comic Sans MS" pitchFamily="66" charset="0"/>
              </a:rPr>
              <a:t>Draw axes with x from -4 to 4 and y from -8 to 6</a:t>
            </a:r>
          </a:p>
          <a:p>
            <a:pPr>
              <a:spcBef>
                <a:spcPct val="50000"/>
              </a:spcBef>
            </a:pPr>
            <a:r>
              <a:rPr lang="en-GB" altLang="en-US" sz="3600" b="1" dirty="0">
                <a:latin typeface="Comic Sans MS" pitchFamily="66" charset="0"/>
              </a:rPr>
              <a:t>Then plot the following graphs on the same axes…</a:t>
            </a:r>
            <a:endParaRPr lang="en-GB" altLang="en-US" sz="44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4400" b="1" dirty="0">
                <a:latin typeface="Comic Sans MS" pitchFamily="66" charset="0"/>
              </a:rPr>
              <a:t>a)  </a:t>
            </a:r>
            <a:r>
              <a:rPr lang="en-GB" altLang="en-US" sz="4400" b="1" dirty="0" smtClean="0">
                <a:latin typeface="Comic Sans MS" pitchFamily="66" charset="0"/>
              </a:rPr>
              <a:t>y=3x-4      </a:t>
            </a:r>
            <a:r>
              <a:rPr lang="en-GB" altLang="en-US" sz="4400" b="1" dirty="0">
                <a:latin typeface="Comic Sans MS" pitchFamily="66" charset="0"/>
              </a:rPr>
              <a:t>b) </a:t>
            </a:r>
            <a:r>
              <a:rPr lang="en-GB" altLang="en-US" sz="4400" b="1" dirty="0" smtClean="0">
                <a:latin typeface="Comic Sans MS" pitchFamily="66" charset="0"/>
              </a:rPr>
              <a:t>y=2x+1</a:t>
            </a:r>
            <a:endParaRPr lang="en-GB" altLang="en-US" sz="44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 sz="4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39533"/>
      </p:ext>
    </p:extLst>
  </p:cSld>
  <p:clrMapOvr>
    <a:masterClrMapping/>
  </p:clrMapOvr>
  <p:transition spd="med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4097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anose="030F0702030302020204" pitchFamily="66" charset="0"/>
              </a:rPr>
              <a:t>You need 3 points to plot a straight </a:t>
            </a:r>
          </a:p>
          <a:p>
            <a:endParaRPr lang="en-NZ" dirty="0">
              <a:latin typeface="Comic Sans MS" panose="030F0702030302020204" pitchFamily="66" charset="0"/>
            </a:endParaRPr>
          </a:p>
          <a:p>
            <a:r>
              <a:rPr lang="en-NZ" dirty="0" smtClean="0">
                <a:latin typeface="Comic Sans MS" panose="030F0702030302020204" pitchFamily="66" charset="0"/>
              </a:rPr>
              <a:t>a good start can be x = 0 and y = 0</a:t>
            </a:r>
          </a:p>
          <a:p>
            <a:endParaRPr lang="en-NZ" dirty="0">
              <a:latin typeface="Comic Sans MS" panose="030F0702030302020204" pitchFamily="66" charset="0"/>
            </a:endParaRPr>
          </a:p>
          <a:p>
            <a:r>
              <a:rPr lang="en-NZ" dirty="0" smtClean="0">
                <a:latin typeface="Comic Sans MS" panose="030F0702030302020204" pitchFamily="66" charset="0"/>
              </a:rPr>
              <a:t>for y = 2x + 1  this gives (0, 1) , (-0.5 , 0) and at random choose x = 1                   (1, 3)</a:t>
            </a:r>
          </a:p>
          <a:p>
            <a:endParaRPr lang="en-NZ" dirty="0">
              <a:latin typeface="Comic Sans MS" panose="030F0702030302020204" pitchFamily="66" charset="0"/>
            </a:endParaRPr>
          </a:p>
          <a:p>
            <a:endParaRPr lang="en-NZ" dirty="0" smtClean="0">
              <a:latin typeface="Comic Sans MS" panose="030F0702030302020204" pitchFamily="66" charset="0"/>
            </a:endParaRPr>
          </a:p>
          <a:p>
            <a:r>
              <a:rPr lang="en-NZ" dirty="0" smtClean="0">
                <a:latin typeface="Comic Sans MS" panose="030F0702030302020204" pitchFamily="66" charset="0"/>
              </a:rPr>
              <a:t>with y = 3x - 4               (0, -4) , (-1.3, 0)    and (1, -1)</a:t>
            </a:r>
            <a:endParaRPr lang="en-NZ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096348"/>
      </p:ext>
    </p:extLst>
  </p:cSld>
  <p:clrMapOvr>
    <a:masterClrMapping/>
  </p:clrMapOvr>
  <p:transition spd="med"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689100" y="501650"/>
            <a:ext cx="5657850" cy="5648325"/>
            <a:chOff x="1064" y="316"/>
            <a:chExt cx="3564" cy="3558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4100" name="Group 4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4101" name="Rectangle 5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2" name="Rectangle 6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3" name="Rectangle 7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4" name="Rectangle 8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5" name="Rectangle 9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6" name="Rectangle 10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7" name="Rectangle 11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8" name="Rectangle 12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9" name="Rectangle 13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0" name="Rectangle 14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1" name="Rectangle 15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2" name="Rectangle 16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3" name="Rectangle 17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4" name="Rectangle 18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5" name="Rectangle 19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6" name="Rectangle 20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7" name="Rectangle 21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8" name="Rectangle 22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0" name="Rectangle 24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1" name="Rectangle 25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2" name="Rectangle 26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3" name="Rectangle 27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4" name="Rectangle 28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5" name="Rectangle 29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6" name="Rectangle 30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7" name="Rectangle 31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8" name="Rectangle 32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9" name="Rectangle 33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0" name="Rectangle 34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1" name="Rectangle 35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2" name="Rectangle 36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3" name="Rectangle 37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4" name="Rectangle 38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5" name="Rectangle 39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6" name="Rectangle 40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7" name="Rectangle 41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8" name="Rectangle 42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9" name="Rectangle 43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0" name="Rectangle 44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1" name="Rectangle 45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2" name="Rectangle 46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3" name="Rectangle 47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4" name="Rectangle 48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5" name="Rectangle 49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6" name="Rectangle 50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7" name="Rectangle 51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8" name="Rectangle 52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9" name="Rectangle 53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0" name="Rectangle 54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1" name="Rectangle 55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2" name="Rectangle 56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3" name="Rectangle 57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4" name="Rectangle 58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5" name="Rectangle 59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6" name="Rectangle 60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7" name="Rectangle 61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8" name="Rectangle 62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9" name="Rectangle 63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0" name="Rectangle 64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1" name="Rectangle 65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2" name="Rectangle 66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3" name="Rectangle 67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4" name="Rectangle 68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5" name="Rectangle 69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6" name="Rectangle 70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7" name="Rectangle 71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8" name="Rectangle 72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9" name="Rectangle 73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0" name="Rectangle 74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1" name="Rectangle 75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2" name="Rectangle 76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3" name="Rectangle 77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4" name="Rectangle 78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5" name="Rectangle 79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6" name="Rectangle 80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7" name="Rectangle 81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8" name="Rectangle 82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9" name="Rectangle 83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0" name="Rectangle 84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1" name="Rectangle 85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2" name="Rectangle 86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3" name="Rectangle 87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4" name="Rectangle 88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5" name="Rectangle 89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6" name="Rectangle 90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7" name="Rectangle 91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8" name="Rectangle 92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9" name="Rectangle 93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0" name="Rectangle 94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1" name="Rectangle 95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2" name="Rectangle 96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3" name="Rectangle 97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4" name="Rectangle 98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5" name="Rectangle 99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6" name="Rectangle 100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7" name="Rectangle 101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8" name="Rectangle 102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9" name="Rectangle 103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0" name="Rectangle 104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1" name="Rectangle 105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2" name="Rectangle 106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3" name="Rectangle 107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4" name="Rectangle 108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5" name="Rectangle 109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6" name="Rectangle 110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7" name="Rectangle 111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8" name="Rectangle 112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9" name="Rectangle 113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0" name="Rectangle 114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1" name="Rectangle 115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2" name="Rectangle 116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3" name="Rectangle 117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4" name="Rectangle 118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5" name="Rectangle 119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6" name="Rectangle 120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7" name="Rectangle 121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8" name="Rectangle 122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9" name="Rectangle 123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0" name="Rectangle 124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1" name="Rectangle 125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2" name="Rectangle 126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3" name="Rectangle 127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4" name="Rectangle 128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5" name="Rectangle 129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6" name="Rectangle 130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7" name="Rectangle 131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8" name="Rectangle 132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9" name="Rectangle 133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0" name="Rectangle 134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1" name="Rectangle 135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2" name="Rectangle 136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3" name="Rectangle 137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4" name="Rectangle 138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5" name="Rectangle 139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6" name="Rectangle 140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7" name="Rectangle 141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8" name="Rectangle 142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9" name="Rectangle 143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0" name="Rectangle 144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1" name="Rectangle 145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2" name="Rectangle 146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3" name="Rectangle 147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4" name="Rectangle 148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5" name="Rectangle 149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6" name="Rectangle 150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7" name="Rectangle 151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8" name="Rectangle 152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9" name="Rectangle 153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1" name="Rectangle 155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2" name="Rectangle 156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3" name="Rectangle 157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4" name="Rectangle 158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5" name="Rectangle 159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7" name="Rectangle 161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8" name="Rectangle 162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9" name="Rectangle 163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0" name="Rectangle 164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1" name="Rectangle 165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3" name="Rectangle 167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4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6" name="Rectangle 170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7" name="Rectangle 171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8" name="Rectangle 172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9" name="Rectangle 173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0" name="Rectangle 174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2" name="Rectangle 176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3" name="Rectangle 177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4" name="Rectangle 178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5" name="Rectangle 179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6" name="Rectangle 180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7" name="Rectangle 181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8" name="Rectangle 182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9" name="Rectangle 183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0" name="Rectangle 184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1" name="Rectangle 185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2" name="Rectangle 186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3" name="Rectangle 187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4" name="Rectangle 188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5" name="Rectangle 189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6" name="Rectangle 190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7" name="Rectangle 191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8" name="Rectangle 192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9" name="Rectangle 193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0" name="Rectangle 194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1" name="Rectangle 195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2" name="Rectangle 196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3" name="Rectangle 197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4" name="Rectangle 198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5" name="Rectangle 199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6" name="Rectangle 200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7" name="Rectangle 201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8" name="Rectangle 202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9" name="Rectangle 203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0" name="Rectangle 204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1" name="Rectangle 205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2" name="Rectangle 206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3" name="Rectangle 207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4" name="Rectangle 208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5" name="Rectangle 209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6" name="Rectangle 210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7" name="Rectangle 211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8" name="Rectangle 212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9" name="Rectangle 213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0" name="Rectangle 214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1" name="Rectangle 215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2" name="Rectangle 216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3" name="Rectangle 217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4" name="Rectangle 218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5" name="Rectangle 219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6" name="Rectangle 220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7" name="Rectangle 221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8" name="Rectangle 222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9" name="Rectangle 223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0" name="Rectangle 224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1" name="Rectangle 225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2" name="Rectangle 226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3" name="Rectangle 227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4" name="Rectangle 228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5" name="Rectangle 229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6" name="Rectangle 230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7" name="Rectangle 231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8" name="Rectangle 232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9" name="Rectangle 233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0" name="Rectangle 234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1" name="Rectangle 235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2" name="Rectangle 236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3" name="Rectangle 237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4" name="Rectangle 238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5" name="Rectangle 239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6" name="Rectangle 240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7" name="Rectangle 241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8" name="Rectangle 242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9" name="Rectangle 243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0" name="Rectangle 244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1" name="Rectangle 245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2" name="Rectangle 246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3" name="Rectangle 247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4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5" name="Rectangle 249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6" name="Rectangle 250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7" name="Rectangle 251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8" name="Rectangle 252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9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0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1" name="Rectangle 255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2" name="Rectangle 256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3" name="Rectangle 257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4" name="Rectangle 258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5" name="Rectangle 259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6" name="Rectangle 260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7" name="Rectangle 261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8" name="Rectangle 262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9" name="Rectangle 263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0" name="Rectangle 264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1" name="Rectangle 265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2" name="Rectangle 266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3" name="Rectangle 267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4" name="Rectangle 268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5" name="Rectangle 269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6" name="Rectangle 270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7" name="Rectangle 271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8" name="Rectangle 272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9" name="Rectangle 273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0" name="Rectangle 274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1" name="Rectangle 275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2" name="Rectangle 276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3" name="Rectangle 277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4" name="Rectangle 278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5" name="Rectangle 279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6" name="Rectangle 280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7" name="Rectangle 281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8" name="Rectangle 282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9" name="Rectangle 283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0" name="Rectangle 284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1" name="Rectangle 285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2" name="Rectangle 286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3" name="Rectangle 287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4" name="Rectangle 288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5" name="Rectangle 289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6" name="Rectangle 290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7" name="Rectangle 291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8" name="Rectangle 292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9" name="Rectangle 293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0" name="Rectangle 294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1" name="Rectangle 295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2" name="Rectangle 296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3" name="Rectangle 297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4" name="Rectangle 298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5" name="Rectangle 299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6" name="Rectangle 300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7" name="Rectangle 301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8" name="Rectangle 302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9" name="Rectangle 303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0" name="Rectangle 304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1" name="Rectangle 305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2" name="Rectangle 306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3" name="Rectangle 307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4" name="Rectangle 308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5" name="Rectangle 309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6" name="Rectangle 310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7" name="Rectangle 311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8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9" name="Rectangle 313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0" name="Rectangle 314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1" name="Rectangle 315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2" name="Rectangle 316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3" name="Rectangle 317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4" name="Rectangle 318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5" name="Rectangle 319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6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7" name="Rectangle 321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8" name="Rectangle 322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0" name="Rectangle 324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1" name="Rectangle 325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2" name="Rectangle 326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3" name="Rectangle 327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4" name="Rectangle 328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5" name="Rectangle 329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6" name="Rectangle 330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7" name="Rectangle 331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8" name="Rectangle 332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9" name="Rectangle 333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0" name="Rectangle 334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1" name="Rectangle 335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2" name="Rectangle 336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3" name="Rectangle 337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4" name="Rectangle 338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5" name="Rectangle 339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6" name="Rectangle 340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7" name="Rectangle 341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8" name="Rectangle 342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9" name="Rectangle 343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0" name="Rectangle 344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1" name="Rectangle 345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2" name="Rectangle 346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3" name="Rectangle 347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4" name="Rectangle 348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5" name="Rectangle 349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6" name="Rectangle 350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7" name="Rectangle 351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8" name="Rectangle 352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9" name="Rectangle 353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0" name="Rectangle 354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1" name="Rectangle 355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2" name="Rectangle 356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3" name="Rectangle 357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4" name="Rectangle 358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5" name="Rectangle 359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6" name="Rectangle 360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7" name="Rectangle 361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8" name="Rectangle 362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9" name="Rectangle 363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0" name="Rectangle 364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1" name="Rectangle 365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2" name="Rectangle 366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3" name="Rectangle 367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4" name="Rectangle 368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5" name="Rectangle 369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6" name="Rectangle 370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7" name="Rectangle 371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8" name="Rectangle 372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9" name="Rectangle 373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0" name="Rectangle 374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1" name="Rectangle 375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2" name="Rectangle 376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3" name="Rectangle 377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4" name="Rectangle 378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5" name="Rectangle 379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6" name="Rectangle 380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7" name="Rectangle 381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8" name="Rectangle 382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9" name="Rectangle 383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0" name="Rectangle 384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1" name="Rectangle 385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2" name="Rectangle 386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3" name="Rectangle 387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4" name="Rectangle 388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5" name="Rectangle 389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6" name="Rectangle 390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7" name="Rectangle 391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8" name="Rectangle 392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9" name="Rectangle 393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0" name="Rectangle 394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1" name="Rectangle 395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2" name="Rectangle 396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3" name="Rectangle 397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4" name="Rectangle 398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5" name="Rectangle 399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6" name="Rectangle 400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7" name="Rectangle 401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8" name="Rectangle 402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9" name="Rectangle 403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500" name="Rectangle 404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  <p:sp>
            <p:nvSpPr>
              <p:cNvPr id="4501" name="Line 405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502" name="Line 406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4503" name="Text Box 407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504" name="Text Box 408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4505" name="Text Box 409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4506" name="Text Box 410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4507" name="Text Box 411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508" name="Text Box 412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4509" name="Text Box 413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4510" name="Text Box 414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4511" name="Text Box 415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4512" name="Text Box 416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4513" name="Text Box 417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4514" name="Text Box 418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4515" name="Text Box 419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4516" name="Text Box 420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4517" name="Text Box 421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4518" name="Text Box 422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4519" name="Text Box 423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4520" name="Text Box 424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4521" name="Text Box 425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4522" name="Text Box 426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4523" name="Text Box 427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4524" name="Text Box 428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-10</a:t>
              </a:r>
            </a:p>
          </p:txBody>
        </p:sp>
        <p:sp>
          <p:nvSpPr>
            <p:cNvPr id="4525" name="Text Box 429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4526" name="Text Box 430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4527" name="Text Box 431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4528" name="Text Box 432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4529" name="Text Box 433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530" name="Text Box 434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4531" name="Text Box 435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4532" name="Text Box 436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4533" name="Text Box 437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4534" name="Text Box 438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4535" name="Text Box 439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4536" name="Text Box 440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4537" name="Text Box 441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4538" name="Text Box 442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4539" name="Text Box 443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4540" name="Text Box 444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4541" name="Text Box 445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4542" name="Text Box 446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4543" name="Text Box 447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4544" name="Text Box 448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4545" name="Text Box 449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4546" name="Text Box 450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-10</a:t>
              </a:r>
            </a:p>
          </p:txBody>
        </p:sp>
      </p:grpSp>
      <p:grpSp>
        <p:nvGrpSpPr>
          <p:cNvPr id="4547" name="Group 451"/>
          <p:cNvGrpSpPr>
            <a:grpSpLocks/>
          </p:cNvGrpSpPr>
          <p:nvPr/>
        </p:nvGrpSpPr>
        <p:grpSpPr bwMode="auto">
          <a:xfrm>
            <a:off x="4381500" y="3168650"/>
            <a:ext cx="147638" cy="114300"/>
            <a:chOff x="972" y="1788"/>
            <a:chExt cx="93" cy="72"/>
          </a:xfrm>
        </p:grpSpPr>
        <p:sp>
          <p:nvSpPr>
            <p:cNvPr id="4548" name="Line 452"/>
            <p:cNvSpPr>
              <a:spLocks noChangeShapeType="1"/>
            </p:cNvSpPr>
            <p:nvPr/>
          </p:nvSpPr>
          <p:spPr bwMode="auto">
            <a:xfrm>
              <a:off x="984" y="1788"/>
              <a:ext cx="60" cy="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549" name="Line 453"/>
            <p:cNvSpPr>
              <a:spLocks noChangeShapeType="1"/>
            </p:cNvSpPr>
            <p:nvPr/>
          </p:nvSpPr>
          <p:spPr bwMode="auto">
            <a:xfrm flipV="1">
              <a:off x="972" y="1794"/>
              <a:ext cx="93" cy="6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550" name="Group 454"/>
          <p:cNvGrpSpPr>
            <a:grpSpLocks/>
          </p:cNvGrpSpPr>
          <p:nvPr/>
        </p:nvGrpSpPr>
        <p:grpSpPr bwMode="auto">
          <a:xfrm>
            <a:off x="5133975" y="1670050"/>
            <a:ext cx="147638" cy="114300"/>
            <a:chOff x="972" y="1788"/>
            <a:chExt cx="93" cy="72"/>
          </a:xfrm>
        </p:grpSpPr>
        <p:sp>
          <p:nvSpPr>
            <p:cNvPr id="4551" name="Line 455"/>
            <p:cNvSpPr>
              <a:spLocks noChangeShapeType="1"/>
            </p:cNvSpPr>
            <p:nvPr/>
          </p:nvSpPr>
          <p:spPr bwMode="auto">
            <a:xfrm>
              <a:off x="984" y="1788"/>
              <a:ext cx="60" cy="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552" name="Line 456"/>
            <p:cNvSpPr>
              <a:spLocks noChangeShapeType="1"/>
            </p:cNvSpPr>
            <p:nvPr/>
          </p:nvSpPr>
          <p:spPr bwMode="auto">
            <a:xfrm flipV="1">
              <a:off x="972" y="1794"/>
              <a:ext cx="93" cy="6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553" name="Group 457"/>
          <p:cNvGrpSpPr>
            <a:grpSpLocks/>
          </p:cNvGrpSpPr>
          <p:nvPr/>
        </p:nvGrpSpPr>
        <p:grpSpPr bwMode="auto">
          <a:xfrm>
            <a:off x="3394075" y="5160963"/>
            <a:ext cx="147638" cy="114300"/>
            <a:chOff x="972" y="1788"/>
            <a:chExt cx="93" cy="72"/>
          </a:xfrm>
        </p:grpSpPr>
        <p:sp>
          <p:nvSpPr>
            <p:cNvPr id="4554" name="Line 458"/>
            <p:cNvSpPr>
              <a:spLocks noChangeShapeType="1"/>
            </p:cNvSpPr>
            <p:nvPr/>
          </p:nvSpPr>
          <p:spPr bwMode="auto">
            <a:xfrm>
              <a:off x="984" y="1788"/>
              <a:ext cx="60" cy="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555" name="Line 459"/>
            <p:cNvSpPr>
              <a:spLocks noChangeShapeType="1"/>
            </p:cNvSpPr>
            <p:nvPr/>
          </p:nvSpPr>
          <p:spPr bwMode="auto">
            <a:xfrm flipV="1">
              <a:off x="972" y="1794"/>
              <a:ext cx="93" cy="6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570" name="Group 474"/>
          <p:cNvGrpSpPr>
            <a:grpSpLocks/>
          </p:cNvGrpSpPr>
          <p:nvPr/>
        </p:nvGrpSpPr>
        <p:grpSpPr bwMode="auto">
          <a:xfrm>
            <a:off x="4346575" y="4392613"/>
            <a:ext cx="209550" cy="152400"/>
            <a:chOff x="651" y="2560"/>
            <a:chExt cx="132" cy="96"/>
          </a:xfrm>
        </p:grpSpPr>
        <p:sp>
          <p:nvSpPr>
            <p:cNvPr id="4571" name="Line 475"/>
            <p:cNvSpPr>
              <a:spLocks noChangeShapeType="1"/>
            </p:cNvSpPr>
            <p:nvPr/>
          </p:nvSpPr>
          <p:spPr bwMode="auto">
            <a:xfrm>
              <a:off x="680" y="2560"/>
              <a:ext cx="72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572" name="Line 476"/>
            <p:cNvSpPr>
              <a:spLocks noChangeShapeType="1"/>
            </p:cNvSpPr>
            <p:nvPr/>
          </p:nvSpPr>
          <p:spPr bwMode="auto">
            <a:xfrm flipV="1">
              <a:off x="651" y="2568"/>
              <a:ext cx="132" cy="87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573" name="Group 477"/>
          <p:cNvGrpSpPr>
            <a:grpSpLocks/>
          </p:cNvGrpSpPr>
          <p:nvPr/>
        </p:nvGrpSpPr>
        <p:grpSpPr bwMode="auto">
          <a:xfrm>
            <a:off x="5357813" y="1400175"/>
            <a:ext cx="209550" cy="152400"/>
            <a:chOff x="651" y="2560"/>
            <a:chExt cx="132" cy="96"/>
          </a:xfrm>
        </p:grpSpPr>
        <p:sp>
          <p:nvSpPr>
            <p:cNvPr id="4574" name="Line 478"/>
            <p:cNvSpPr>
              <a:spLocks noChangeShapeType="1"/>
            </p:cNvSpPr>
            <p:nvPr/>
          </p:nvSpPr>
          <p:spPr bwMode="auto">
            <a:xfrm>
              <a:off x="680" y="2560"/>
              <a:ext cx="72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575" name="Line 479"/>
            <p:cNvSpPr>
              <a:spLocks noChangeShapeType="1"/>
            </p:cNvSpPr>
            <p:nvPr/>
          </p:nvSpPr>
          <p:spPr bwMode="auto">
            <a:xfrm flipV="1">
              <a:off x="651" y="2568"/>
              <a:ext cx="132" cy="87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576" name="Group 480"/>
          <p:cNvGrpSpPr>
            <a:grpSpLocks/>
          </p:cNvGrpSpPr>
          <p:nvPr/>
        </p:nvGrpSpPr>
        <p:grpSpPr bwMode="auto">
          <a:xfrm>
            <a:off x="3890963" y="5886450"/>
            <a:ext cx="209550" cy="152400"/>
            <a:chOff x="651" y="2560"/>
            <a:chExt cx="132" cy="96"/>
          </a:xfrm>
        </p:grpSpPr>
        <p:sp>
          <p:nvSpPr>
            <p:cNvPr id="4577" name="Line 481"/>
            <p:cNvSpPr>
              <a:spLocks noChangeShapeType="1"/>
            </p:cNvSpPr>
            <p:nvPr/>
          </p:nvSpPr>
          <p:spPr bwMode="auto">
            <a:xfrm>
              <a:off x="680" y="2560"/>
              <a:ext cx="72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578" name="Line 482"/>
            <p:cNvSpPr>
              <a:spLocks noChangeShapeType="1"/>
            </p:cNvSpPr>
            <p:nvPr/>
          </p:nvSpPr>
          <p:spPr bwMode="auto">
            <a:xfrm flipV="1">
              <a:off x="651" y="2568"/>
              <a:ext cx="132" cy="87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4591" name="Line 495"/>
          <p:cNvSpPr>
            <a:spLocks noChangeShapeType="1"/>
          </p:cNvSpPr>
          <p:nvPr/>
        </p:nvSpPr>
        <p:spPr bwMode="auto">
          <a:xfrm flipH="1">
            <a:off x="3376613" y="1219200"/>
            <a:ext cx="2090737" cy="41767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593" name="Line 497"/>
          <p:cNvSpPr>
            <a:spLocks noChangeShapeType="1"/>
          </p:cNvSpPr>
          <p:nvPr/>
        </p:nvSpPr>
        <p:spPr bwMode="auto">
          <a:xfrm flipH="1">
            <a:off x="3886200" y="1041400"/>
            <a:ext cx="1727200" cy="5232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599" name="Text Box 503"/>
          <p:cNvSpPr txBox="1">
            <a:spLocks noChangeArrowheads="1"/>
          </p:cNvSpPr>
          <p:nvPr/>
        </p:nvSpPr>
        <p:spPr bwMode="auto">
          <a:xfrm>
            <a:off x="7286625" y="1131888"/>
            <a:ext cx="1392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y = 2x + 1</a:t>
            </a:r>
          </a:p>
        </p:txBody>
      </p:sp>
      <p:sp>
        <p:nvSpPr>
          <p:cNvPr id="4601" name="Text Box 505"/>
          <p:cNvSpPr txBox="1">
            <a:spLocks noChangeArrowheads="1"/>
          </p:cNvSpPr>
          <p:nvPr/>
        </p:nvSpPr>
        <p:spPr bwMode="auto">
          <a:xfrm>
            <a:off x="334963" y="1133475"/>
            <a:ext cx="1408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accent1"/>
                </a:solidFill>
                <a:latin typeface="Comic Sans MS" pitchFamily="66" charset="0"/>
              </a:rPr>
              <a:t>y = 3x – 4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1" grpId="0" animBg="1"/>
      <p:bldP spid="4593" grpId="0" animBg="1"/>
      <p:bldP spid="4599" grpId="0" autoUpdateAnimBg="0"/>
      <p:bldP spid="460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6858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anose="030F0702030302020204" pitchFamily="66" charset="0"/>
              </a:rPr>
              <a:t>This time you need to rearrange the formula first (unless you can do it in your head?)</a:t>
            </a:r>
          </a:p>
          <a:p>
            <a:endParaRPr lang="en-NZ" dirty="0">
              <a:latin typeface="Comic Sans MS" panose="030F0702030302020204" pitchFamily="66" charset="0"/>
            </a:endParaRPr>
          </a:p>
          <a:p>
            <a:r>
              <a:rPr lang="en-NZ" dirty="0" smtClean="0">
                <a:latin typeface="Comic Sans MS" panose="030F0702030302020204" pitchFamily="66" charset="0"/>
              </a:rPr>
              <a:t>a good start can be x = 0 and y = 0</a:t>
            </a:r>
          </a:p>
          <a:p>
            <a:endParaRPr lang="en-NZ" dirty="0">
              <a:latin typeface="Comic Sans MS" panose="030F0702030302020204" pitchFamily="66" charset="0"/>
            </a:endParaRPr>
          </a:p>
          <a:p>
            <a:r>
              <a:rPr lang="en-NZ" dirty="0" smtClean="0">
                <a:latin typeface="Comic Sans MS" panose="030F0702030302020204" pitchFamily="66" charset="0"/>
              </a:rPr>
              <a:t>for 2y = x + 10  rearranges to y = 0.5x + 5</a:t>
            </a:r>
          </a:p>
          <a:p>
            <a:r>
              <a:rPr lang="en-NZ" dirty="0" smtClean="0">
                <a:latin typeface="Comic Sans MS" panose="030F0702030302020204" pitchFamily="66" charset="0"/>
              </a:rPr>
              <a:t>which gives (0, 5) , (-10 , 0) </a:t>
            </a:r>
          </a:p>
          <a:p>
            <a:r>
              <a:rPr lang="en-NZ" dirty="0" smtClean="0">
                <a:latin typeface="Comic Sans MS" panose="030F0702030302020204" pitchFamily="66" charset="0"/>
              </a:rPr>
              <a:t>and (almost) at random choose x = 2         (2, 7)</a:t>
            </a:r>
          </a:p>
          <a:p>
            <a:endParaRPr lang="en-NZ" dirty="0">
              <a:latin typeface="Comic Sans MS" panose="030F0702030302020204" pitchFamily="66" charset="0"/>
            </a:endParaRPr>
          </a:p>
          <a:p>
            <a:endParaRPr lang="en-NZ" dirty="0" smtClean="0">
              <a:latin typeface="Comic Sans MS" panose="030F0702030302020204" pitchFamily="66" charset="0"/>
            </a:endParaRPr>
          </a:p>
          <a:p>
            <a:r>
              <a:rPr lang="en-NZ" dirty="0" smtClean="0">
                <a:latin typeface="Comic Sans MS" panose="030F0702030302020204" pitchFamily="66" charset="0"/>
              </a:rPr>
              <a:t>with 0.5y = x – 2.5  rearrange to get  y = 2x - 5              </a:t>
            </a:r>
          </a:p>
          <a:p>
            <a:r>
              <a:rPr lang="en-NZ" dirty="0" smtClean="0">
                <a:latin typeface="Comic Sans MS" panose="030F0702030302020204" pitchFamily="66" charset="0"/>
              </a:rPr>
              <a:t> (0, -5) , (-2.5, 0)    and (3, 1)</a:t>
            </a:r>
            <a:endParaRPr lang="en-NZ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63878"/>
      </p:ext>
    </p:extLst>
  </p:cSld>
  <p:clrMapOvr>
    <a:masterClrMapping/>
  </p:clrMapOvr>
  <p:transition spd="med"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689100" y="501650"/>
            <a:ext cx="5657850" cy="5648325"/>
            <a:chOff x="1064" y="316"/>
            <a:chExt cx="3564" cy="3558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4100" name="Group 4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4101" name="Rectangle 5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2" name="Rectangle 6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3" name="Rectangle 7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4" name="Rectangle 8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5" name="Rectangle 9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6" name="Rectangle 10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7" name="Rectangle 11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8" name="Rectangle 12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09" name="Rectangle 13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0" name="Rectangle 14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1" name="Rectangle 15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2" name="Rectangle 16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3" name="Rectangle 17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4" name="Rectangle 18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5" name="Rectangle 19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6" name="Rectangle 20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7" name="Rectangle 21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8" name="Rectangle 22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1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0" name="Rectangle 24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1" name="Rectangle 25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2" name="Rectangle 26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3" name="Rectangle 27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4" name="Rectangle 28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5" name="Rectangle 29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6" name="Rectangle 30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7" name="Rectangle 31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8" name="Rectangle 32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29" name="Rectangle 33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0" name="Rectangle 34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1" name="Rectangle 35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2" name="Rectangle 36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3" name="Rectangle 37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4" name="Rectangle 38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5" name="Rectangle 39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6" name="Rectangle 40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7" name="Rectangle 41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8" name="Rectangle 42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39" name="Rectangle 43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0" name="Rectangle 44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1" name="Rectangle 45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2" name="Rectangle 46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3" name="Rectangle 47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4" name="Rectangle 48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5" name="Rectangle 49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6" name="Rectangle 50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7" name="Rectangle 51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8" name="Rectangle 52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49" name="Rectangle 53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0" name="Rectangle 54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1" name="Rectangle 55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2" name="Rectangle 56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3" name="Rectangle 57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4" name="Rectangle 58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5" name="Rectangle 59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6" name="Rectangle 60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7" name="Rectangle 61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8" name="Rectangle 62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59" name="Rectangle 63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0" name="Rectangle 64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1" name="Rectangle 65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2" name="Rectangle 66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3" name="Rectangle 67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4" name="Rectangle 68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5" name="Rectangle 69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6" name="Rectangle 70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7" name="Rectangle 71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8" name="Rectangle 72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69" name="Rectangle 73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0" name="Rectangle 74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1" name="Rectangle 75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2" name="Rectangle 76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3" name="Rectangle 77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4" name="Rectangle 78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5" name="Rectangle 79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6" name="Rectangle 80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7" name="Rectangle 81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8" name="Rectangle 82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79" name="Rectangle 83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0" name="Rectangle 84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1" name="Rectangle 85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2" name="Rectangle 86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3" name="Rectangle 87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4" name="Rectangle 88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5" name="Rectangle 89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6" name="Rectangle 90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7" name="Rectangle 91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8" name="Rectangle 92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89" name="Rectangle 93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0" name="Rectangle 94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1" name="Rectangle 95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2" name="Rectangle 96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3" name="Rectangle 97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4" name="Rectangle 98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5" name="Rectangle 99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6" name="Rectangle 100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7" name="Rectangle 101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8" name="Rectangle 102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199" name="Rectangle 103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0" name="Rectangle 104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1" name="Rectangle 105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2" name="Rectangle 106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3" name="Rectangle 107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4" name="Rectangle 108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5" name="Rectangle 109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6" name="Rectangle 110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7" name="Rectangle 111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8" name="Rectangle 112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09" name="Rectangle 113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0" name="Rectangle 114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1" name="Rectangle 115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2" name="Rectangle 116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3" name="Rectangle 117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4" name="Rectangle 118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5" name="Rectangle 119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6" name="Rectangle 120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7" name="Rectangle 121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8" name="Rectangle 122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19" name="Rectangle 123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0" name="Rectangle 124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1" name="Rectangle 125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2" name="Rectangle 126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3" name="Rectangle 127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4" name="Rectangle 128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5" name="Rectangle 129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6" name="Rectangle 130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7" name="Rectangle 131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8" name="Rectangle 132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29" name="Rectangle 133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0" name="Rectangle 134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1" name="Rectangle 135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2" name="Rectangle 136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3" name="Rectangle 137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4" name="Rectangle 138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5" name="Rectangle 139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6" name="Rectangle 140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7" name="Rectangle 141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8" name="Rectangle 142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39" name="Rectangle 143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0" name="Rectangle 144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1" name="Rectangle 145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2" name="Rectangle 146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3" name="Rectangle 147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4" name="Rectangle 148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5" name="Rectangle 149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6" name="Rectangle 150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7" name="Rectangle 151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8" name="Rectangle 152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49" name="Rectangle 153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1" name="Rectangle 155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2" name="Rectangle 156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3" name="Rectangle 157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4" name="Rectangle 158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5" name="Rectangle 159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7" name="Rectangle 161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8" name="Rectangle 162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59" name="Rectangle 163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0" name="Rectangle 164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1" name="Rectangle 165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3" name="Rectangle 167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4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6" name="Rectangle 170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7" name="Rectangle 171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8" name="Rectangle 172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69" name="Rectangle 173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0" name="Rectangle 174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2" name="Rectangle 176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3" name="Rectangle 177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4" name="Rectangle 178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5" name="Rectangle 179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6" name="Rectangle 180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7" name="Rectangle 181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8" name="Rectangle 182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79" name="Rectangle 183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0" name="Rectangle 184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1" name="Rectangle 185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2" name="Rectangle 186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3" name="Rectangle 187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4" name="Rectangle 188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5" name="Rectangle 189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6" name="Rectangle 190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7" name="Rectangle 191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8" name="Rectangle 192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89" name="Rectangle 193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0" name="Rectangle 194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1" name="Rectangle 195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2" name="Rectangle 196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3" name="Rectangle 197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4" name="Rectangle 198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5" name="Rectangle 199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6" name="Rectangle 200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7" name="Rectangle 201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8" name="Rectangle 202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299" name="Rectangle 203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0" name="Rectangle 204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1" name="Rectangle 205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2" name="Rectangle 206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3" name="Rectangle 207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4" name="Rectangle 208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5" name="Rectangle 209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6" name="Rectangle 210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7" name="Rectangle 211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8" name="Rectangle 212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09" name="Rectangle 213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0" name="Rectangle 214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1" name="Rectangle 215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2" name="Rectangle 216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3" name="Rectangle 217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4" name="Rectangle 218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5" name="Rectangle 219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6" name="Rectangle 220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7" name="Rectangle 221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8" name="Rectangle 222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19" name="Rectangle 223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0" name="Rectangle 224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1" name="Rectangle 225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2" name="Rectangle 226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3" name="Rectangle 227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4" name="Rectangle 228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5" name="Rectangle 229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6" name="Rectangle 230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7" name="Rectangle 231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8" name="Rectangle 232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29" name="Rectangle 233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0" name="Rectangle 234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1" name="Rectangle 235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2" name="Rectangle 236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3" name="Rectangle 237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4" name="Rectangle 238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5" name="Rectangle 239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6" name="Rectangle 240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7" name="Rectangle 241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8" name="Rectangle 242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39" name="Rectangle 243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0" name="Rectangle 244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1" name="Rectangle 245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2" name="Rectangle 246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3" name="Rectangle 247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4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5" name="Rectangle 249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6" name="Rectangle 250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7" name="Rectangle 251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8" name="Rectangle 252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49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0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1" name="Rectangle 255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2" name="Rectangle 256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3" name="Rectangle 257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4" name="Rectangle 258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5" name="Rectangle 259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6" name="Rectangle 260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7" name="Rectangle 261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8" name="Rectangle 262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59" name="Rectangle 263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0" name="Rectangle 264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1" name="Rectangle 265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2" name="Rectangle 266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3" name="Rectangle 267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4" name="Rectangle 268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5" name="Rectangle 269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6" name="Rectangle 270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7" name="Rectangle 271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8" name="Rectangle 272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69" name="Rectangle 273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0" name="Rectangle 274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1" name="Rectangle 275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2" name="Rectangle 276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3" name="Rectangle 277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4" name="Rectangle 278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5" name="Rectangle 279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6" name="Rectangle 280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7" name="Rectangle 281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8" name="Rectangle 282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79" name="Rectangle 283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0" name="Rectangle 284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1" name="Rectangle 285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2" name="Rectangle 286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3" name="Rectangle 287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4" name="Rectangle 288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5" name="Rectangle 289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6" name="Rectangle 290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7" name="Rectangle 291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8" name="Rectangle 292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89" name="Rectangle 293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0" name="Rectangle 294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1" name="Rectangle 295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2" name="Rectangle 296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3" name="Rectangle 297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4" name="Rectangle 298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5" name="Rectangle 299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6" name="Rectangle 300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7" name="Rectangle 301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8" name="Rectangle 302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399" name="Rectangle 303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0" name="Rectangle 304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1" name="Rectangle 305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2" name="Rectangle 306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3" name="Rectangle 307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4" name="Rectangle 308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5" name="Rectangle 309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6" name="Rectangle 310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7" name="Rectangle 311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8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09" name="Rectangle 313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0" name="Rectangle 314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1" name="Rectangle 315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2" name="Rectangle 316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3" name="Rectangle 317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4" name="Rectangle 318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5" name="Rectangle 319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6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7" name="Rectangle 321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8" name="Rectangle 322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1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0" name="Rectangle 324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1" name="Rectangle 325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2" name="Rectangle 326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3" name="Rectangle 327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4" name="Rectangle 328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5" name="Rectangle 329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6" name="Rectangle 330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7" name="Rectangle 331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8" name="Rectangle 332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29" name="Rectangle 333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0" name="Rectangle 334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1" name="Rectangle 335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2" name="Rectangle 336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3" name="Rectangle 337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4" name="Rectangle 338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5" name="Rectangle 339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6" name="Rectangle 340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7" name="Rectangle 341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8" name="Rectangle 342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39" name="Rectangle 343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0" name="Rectangle 344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1" name="Rectangle 345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2" name="Rectangle 346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3" name="Rectangle 347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4" name="Rectangle 348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5" name="Rectangle 349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6" name="Rectangle 350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7" name="Rectangle 351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8" name="Rectangle 352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49" name="Rectangle 353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0" name="Rectangle 354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1" name="Rectangle 355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2" name="Rectangle 356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3" name="Rectangle 357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4" name="Rectangle 358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5" name="Rectangle 359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6" name="Rectangle 360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7" name="Rectangle 361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8" name="Rectangle 362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59" name="Rectangle 363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0" name="Rectangle 364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1" name="Rectangle 365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2" name="Rectangle 366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3" name="Rectangle 367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4" name="Rectangle 368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5" name="Rectangle 369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6" name="Rectangle 370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7" name="Rectangle 371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8" name="Rectangle 372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69" name="Rectangle 373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0" name="Rectangle 374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1" name="Rectangle 375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2" name="Rectangle 376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3" name="Rectangle 377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4" name="Rectangle 378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5" name="Rectangle 379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6" name="Rectangle 380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7" name="Rectangle 381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8" name="Rectangle 382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79" name="Rectangle 383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0" name="Rectangle 384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1" name="Rectangle 385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2" name="Rectangle 386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3" name="Rectangle 387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4" name="Rectangle 388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5" name="Rectangle 389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6" name="Rectangle 390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7" name="Rectangle 391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8" name="Rectangle 392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89" name="Rectangle 393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0" name="Rectangle 394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1" name="Rectangle 395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2" name="Rectangle 396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3" name="Rectangle 397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4" name="Rectangle 398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5" name="Rectangle 399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6" name="Rectangle 400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7" name="Rectangle 401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8" name="Rectangle 402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499" name="Rectangle 403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4500" name="Rectangle 404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  <p:sp>
            <p:nvSpPr>
              <p:cNvPr id="4501" name="Line 405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502" name="Line 406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4503" name="Text Box 407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504" name="Text Box 408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4505" name="Text Box 409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4506" name="Text Box 410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4507" name="Text Box 411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508" name="Text Box 412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4509" name="Text Box 413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4510" name="Text Box 414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4511" name="Text Box 415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4512" name="Text Box 416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4513" name="Text Box 417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4514" name="Text Box 418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4515" name="Text Box 419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4516" name="Text Box 420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4517" name="Text Box 421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4518" name="Text Box 422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4519" name="Text Box 423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4520" name="Text Box 424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4521" name="Text Box 425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4522" name="Text Box 426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4523" name="Text Box 427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4524" name="Text Box 428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-10</a:t>
              </a:r>
            </a:p>
          </p:txBody>
        </p:sp>
        <p:sp>
          <p:nvSpPr>
            <p:cNvPr id="4525" name="Text Box 429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4526" name="Text Box 430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4527" name="Text Box 431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4528" name="Text Box 432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4529" name="Text Box 433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530" name="Text Box 434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4531" name="Text Box 435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4532" name="Text Box 436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4533" name="Text Box 437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4534" name="Text Box 438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4535" name="Text Box 439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4536" name="Text Box 440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4537" name="Text Box 441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4538" name="Text Box 442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-2</a:t>
              </a:r>
            </a:p>
          </p:txBody>
        </p:sp>
        <p:sp>
          <p:nvSpPr>
            <p:cNvPr id="4539" name="Text Box 443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4540" name="Text Box 444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-4</a:t>
              </a:r>
            </a:p>
          </p:txBody>
        </p:sp>
        <p:sp>
          <p:nvSpPr>
            <p:cNvPr id="4541" name="Text Box 445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-5</a:t>
              </a:r>
            </a:p>
          </p:txBody>
        </p:sp>
        <p:sp>
          <p:nvSpPr>
            <p:cNvPr id="4542" name="Text Box 446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-6</a:t>
              </a:r>
            </a:p>
          </p:txBody>
        </p:sp>
        <p:sp>
          <p:nvSpPr>
            <p:cNvPr id="4543" name="Text Box 447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-7</a:t>
              </a:r>
            </a:p>
          </p:txBody>
        </p:sp>
        <p:sp>
          <p:nvSpPr>
            <p:cNvPr id="4544" name="Text Box 448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-8</a:t>
              </a:r>
            </a:p>
          </p:txBody>
        </p:sp>
        <p:sp>
          <p:nvSpPr>
            <p:cNvPr id="4545" name="Text Box 449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-9</a:t>
              </a:r>
            </a:p>
          </p:txBody>
        </p:sp>
        <p:sp>
          <p:nvSpPr>
            <p:cNvPr id="4546" name="Text Box 450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000">
                  <a:latin typeface="Comic Sans MS" pitchFamily="66" charset="0"/>
                </a:rPr>
                <a:t>-10</a:t>
              </a:r>
            </a:p>
          </p:txBody>
        </p:sp>
      </p:grpSp>
      <p:grpSp>
        <p:nvGrpSpPr>
          <p:cNvPr id="4559" name="Group 463"/>
          <p:cNvGrpSpPr>
            <a:grpSpLocks/>
          </p:cNvGrpSpPr>
          <p:nvPr/>
        </p:nvGrpSpPr>
        <p:grpSpPr bwMode="auto">
          <a:xfrm>
            <a:off x="4394200" y="4667250"/>
            <a:ext cx="147638" cy="114300"/>
            <a:chOff x="972" y="1788"/>
            <a:chExt cx="93" cy="72"/>
          </a:xfrm>
        </p:grpSpPr>
        <p:sp>
          <p:nvSpPr>
            <p:cNvPr id="4560" name="Line 464"/>
            <p:cNvSpPr>
              <a:spLocks noChangeShapeType="1"/>
            </p:cNvSpPr>
            <p:nvPr/>
          </p:nvSpPr>
          <p:spPr bwMode="auto">
            <a:xfrm>
              <a:off x="984" y="1788"/>
              <a:ext cx="60" cy="72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561" name="Line 465"/>
            <p:cNvSpPr>
              <a:spLocks noChangeShapeType="1"/>
            </p:cNvSpPr>
            <p:nvPr/>
          </p:nvSpPr>
          <p:spPr bwMode="auto">
            <a:xfrm flipV="1">
              <a:off x="972" y="1794"/>
              <a:ext cx="93" cy="63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562" name="Group 466"/>
          <p:cNvGrpSpPr>
            <a:grpSpLocks/>
          </p:cNvGrpSpPr>
          <p:nvPr/>
        </p:nvGrpSpPr>
        <p:grpSpPr bwMode="auto">
          <a:xfrm>
            <a:off x="5892800" y="1665288"/>
            <a:ext cx="147638" cy="114300"/>
            <a:chOff x="972" y="1788"/>
            <a:chExt cx="93" cy="72"/>
          </a:xfrm>
        </p:grpSpPr>
        <p:sp>
          <p:nvSpPr>
            <p:cNvPr id="4563" name="Line 467"/>
            <p:cNvSpPr>
              <a:spLocks noChangeShapeType="1"/>
            </p:cNvSpPr>
            <p:nvPr/>
          </p:nvSpPr>
          <p:spPr bwMode="auto">
            <a:xfrm>
              <a:off x="984" y="1788"/>
              <a:ext cx="60" cy="72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564" name="Line 468"/>
            <p:cNvSpPr>
              <a:spLocks noChangeShapeType="1"/>
            </p:cNvSpPr>
            <p:nvPr/>
          </p:nvSpPr>
          <p:spPr bwMode="auto">
            <a:xfrm flipV="1">
              <a:off x="972" y="1794"/>
              <a:ext cx="93" cy="63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565" name="Group 469"/>
          <p:cNvGrpSpPr>
            <a:grpSpLocks/>
          </p:cNvGrpSpPr>
          <p:nvPr/>
        </p:nvGrpSpPr>
        <p:grpSpPr bwMode="auto">
          <a:xfrm>
            <a:off x="3898900" y="5681663"/>
            <a:ext cx="147638" cy="114300"/>
            <a:chOff x="972" y="1788"/>
            <a:chExt cx="93" cy="72"/>
          </a:xfrm>
        </p:grpSpPr>
        <p:sp>
          <p:nvSpPr>
            <p:cNvPr id="4566" name="Line 470"/>
            <p:cNvSpPr>
              <a:spLocks noChangeShapeType="1"/>
            </p:cNvSpPr>
            <p:nvPr/>
          </p:nvSpPr>
          <p:spPr bwMode="auto">
            <a:xfrm>
              <a:off x="984" y="1788"/>
              <a:ext cx="60" cy="72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567" name="Line 471"/>
            <p:cNvSpPr>
              <a:spLocks noChangeShapeType="1"/>
            </p:cNvSpPr>
            <p:nvPr/>
          </p:nvSpPr>
          <p:spPr bwMode="auto">
            <a:xfrm flipV="1">
              <a:off x="972" y="1794"/>
              <a:ext cx="93" cy="63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581" name="Group 485"/>
          <p:cNvGrpSpPr>
            <a:grpSpLocks/>
          </p:cNvGrpSpPr>
          <p:nvPr/>
        </p:nvGrpSpPr>
        <p:grpSpPr bwMode="auto">
          <a:xfrm>
            <a:off x="4375150" y="2168525"/>
            <a:ext cx="139700" cy="149225"/>
            <a:chOff x="704" y="2464"/>
            <a:chExt cx="88" cy="94"/>
          </a:xfrm>
        </p:grpSpPr>
        <p:sp>
          <p:nvSpPr>
            <p:cNvPr id="4582" name="Line 486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583" name="Line 487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584" name="Group 488"/>
          <p:cNvGrpSpPr>
            <a:grpSpLocks/>
          </p:cNvGrpSpPr>
          <p:nvPr/>
        </p:nvGrpSpPr>
        <p:grpSpPr bwMode="auto">
          <a:xfrm>
            <a:off x="6372225" y="1173163"/>
            <a:ext cx="139700" cy="149225"/>
            <a:chOff x="704" y="2464"/>
            <a:chExt cx="88" cy="94"/>
          </a:xfrm>
        </p:grpSpPr>
        <p:sp>
          <p:nvSpPr>
            <p:cNvPr id="4585" name="Line 489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586" name="Line 490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587" name="Group 491"/>
          <p:cNvGrpSpPr>
            <a:grpSpLocks/>
          </p:cNvGrpSpPr>
          <p:nvPr/>
        </p:nvGrpSpPr>
        <p:grpSpPr bwMode="auto">
          <a:xfrm>
            <a:off x="2405063" y="3159125"/>
            <a:ext cx="139700" cy="149225"/>
            <a:chOff x="704" y="2464"/>
            <a:chExt cx="88" cy="94"/>
          </a:xfrm>
        </p:grpSpPr>
        <p:sp>
          <p:nvSpPr>
            <p:cNvPr id="4588" name="Line 492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589" name="Line 493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4592" name="Line 496"/>
          <p:cNvSpPr>
            <a:spLocks noChangeShapeType="1"/>
          </p:cNvSpPr>
          <p:nvPr/>
        </p:nvSpPr>
        <p:spPr bwMode="auto">
          <a:xfrm flipH="1">
            <a:off x="3835400" y="1231900"/>
            <a:ext cx="2374900" cy="4775200"/>
          </a:xfrm>
          <a:prstGeom prst="line">
            <a:avLst/>
          </a:prstGeom>
          <a:noFill/>
          <a:ln w="1905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594" name="Line 498"/>
          <p:cNvSpPr>
            <a:spLocks noChangeShapeType="1"/>
          </p:cNvSpPr>
          <p:nvPr/>
        </p:nvSpPr>
        <p:spPr bwMode="auto">
          <a:xfrm flipH="1">
            <a:off x="1930400" y="990600"/>
            <a:ext cx="4978400" cy="2514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600" name="Text Box 504"/>
          <p:cNvSpPr txBox="1">
            <a:spLocks noChangeArrowheads="1"/>
          </p:cNvSpPr>
          <p:nvPr/>
        </p:nvSpPr>
        <p:spPr bwMode="auto">
          <a:xfrm>
            <a:off x="7339012" y="593725"/>
            <a:ext cx="1436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solidFill>
                  <a:srgbClr val="FF66FF"/>
                </a:solidFill>
                <a:latin typeface="Comic Sans MS" pitchFamily="66" charset="0"/>
              </a:rPr>
              <a:t>y = 2x - 5</a:t>
            </a:r>
          </a:p>
        </p:txBody>
      </p:sp>
      <p:sp>
        <p:nvSpPr>
          <p:cNvPr id="4602" name="Text Box 506"/>
          <p:cNvSpPr txBox="1">
            <a:spLocks noChangeArrowheads="1"/>
          </p:cNvSpPr>
          <p:nvPr/>
        </p:nvSpPr>
        <p:spPr bwMode="auto">
          <a:xfrm>
            <a:off x="0" y="593725"/>
            <a:ext cx="176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b="1" dirty="0">
                <a:solidFill>
                  <a:srgbClr val="FF0000"/>
                </a:solidFill>
                <a:latin typeface="Comic Sans MS" pitchFamily="66" charset="0"/>
              </a:rPr>
              <a:t>y = ½x + 5</a:t>
            </a:r>
          </a:p>
        </p:txBody>
      </p:sp>
    </p:spTree>
    <p:extLst>
      <p:ext uri="{BB962C8B-B14F-4D97-AF65-F5344CB8AC3E}">
        <p14:creationId xmlns:p14="http://schemas.microsoft.com/office/powerpoint/2010/main" val="1028177142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2" grpId="0" animBg="1"/>
      <p:bldP spid="4594" grpId="0" animBg="1"/>
      <p:bldP spid="4600" grpId="0" autoUpdateAnimBg="0"/>
      <p:bldP spid="46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590550"/>
            <a:ext cx="8134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anose="030F0702030302020204" pitchFamily="66" charset="0"/>
              </a:rPr>
              <a:t>Finding points of intersection</a:t>
            </a:r>
            <a:endParaRPr lang="en-NZ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786235"/>
            <a:ext cx="81724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anose="030F0702030302020204" pitchFamily="66" charset="0"/>
              </a:rPr>
              <a:t>use your calculator!</a:t>
            </a:r>
          </a:p>
          <a:p>
            <a:endParaRPr lang="en-NZ" dirty="0">
              <a:latin typeface="Comic Sans MS" panose="030F0702030302020204" pitchFamily="66" charset="0"/>
            </a:endParaRPr>
          </a:p>
          <a:p>
            <a:r>
              <a:rPr lang="en-NZ" dirty="0" smtClean="0">
                <a:latin typeface="Comic Sans MS" panose="030F0702030302020204" pitchFamily="66" charset="0"/>
              </a:rPr>
              <a:t>select Equations, Simultaneous and two unknowns</a:t>
            </a:r>
          </a:p>
          <a:p>
            <a:endParaRPr lang="en-NZ" dirty="0">
              <a:latin typeface="Comic Sans MS" panose="030F0702030302020204" pitchFamily="66" charset="0"/>
            </a:endParaRPr>
          </a:p>
          <a:p>
            <a:r>
              <a:rPr lang="en-NZ" dirty="0" smtClean="0">
                <a:latin typeface="Comic Sans MS" panose="030F0702030302020204" pitchFamily="66" charset="0"/>
              </a:rPr>
              <a:t>just like you did for 3.15! </a:t>
            </a:r>
            <a:r>
              <a:rPr lang="en-NZ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</a:p>
          <a:p>
            <a:endParaRPr lang="en-NZ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NZ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188x +  290y = 2315</a:t>
            </a:r>
          </a:p>
          <a:p>
            <a:r>
              <a:rPr lang="en-NZ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120x + 400y = 1800</a:t>
            </a:r>
          </a:p>
          <a:p>
            <a:endParaRPr lang="en-NZ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NZ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should give you x = 10 and y = 1.5</a:t>
            </a:r>
            <a:endParaRPr lang="en-NZ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364111"/>
      </p:ext>
    </p:extLst>
  </p:cSld>
  <p:clrMapOvr>
    <a:masterClrMapping/>
  </p:clrMapOvr>
  <p:transition spd="med"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1090" y="528935"/>
            <a:ext cx="7220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anose="030F0702030302020204" pitchFamily="66" charset="0"/>
              </a:rPr>
              <a:t>Success Criteria</a:t>
            </a:r>
            <a:endParaRPr lang="en-US" sz="5400" b="1" cap="all" spc="0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Smiley Face 7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30424" y="1654696"/>
            <a:ext cx="8229600" cy="21934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NZ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 can </a:t>
            </a:r>
            <a:r>
              <a:rPr lang="en-NZ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plot linear equations</a:t>
            </a:r>
          </a:p>
          <a:p>
            <a:pPr lvl="1" fontAlgn="auto">
              <a:spcAft>
                <a:spcPts val="0"/>
              </a:spcAft>
            </a:pPr>
            <a:r>
              <a:rPr lang="en-NZ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Nulake</a:t>
            </a:r>
            <a:r>
              <a:rPr lang="en-NZ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page 5 – 6</a:t>
            </a:r>
          </a:p>
          <a:p>
            <a:pPr lvl="1" fontAlgn="auto">
              <a:spcAft>
                <a:spcPts val="0"/>
              </a:spcAft>
            </a:pPr>
            <a:r>
              <a:rPr lang="en-NZ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work sheet</a:t>
            </a:r>
          </a:p>
          <a:p>
            <a:pPr marL="514350" indent="-457200" fontAlgn="auto">
              <a:spcAft>
                <a:spcPts val="0"/>
              </a:spcAft>
            </a:pPr>
            <a:r>
              <a:rPr lang="en-NZ" dirty="0">
                <a:solidFill>
                  <a:prstClr val="black"/>
                </a:solidFill>
                <a:latin typeface="Comic Sans MS" panose="030F0702030302020204" pitchFamily="66" charset="0"/>
              </a:rPr>
              <a:t>I can find the points of intersection</a:t>
            </a:r>
          </a:p>
          <a:p>
            <a:pPr marL="57150" indent="0" fontAlgn="auto">
              <a:spcAft>
                <a:spcPts val="0"/>
              </a:spcAft>
              <a:buNone/>
            </a:pPr>
            <a:endParaRPr lang="en-NZ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N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30740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451</Words>
  <Application>Microsoft Office PowerPoint</Application>
  <PresentationFormat>On-screen Show (4:3)</PresentationFormat>
  <Paragraphs>137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Comic Sans MS</vt:lpstr>
      <vt:lpstr>Symbol</vt:lpstr>
      <vt:lpstr>Default Design</vt:lpstr>
      <vt:lpstr>Office Theme</vt:lpstr>
      <vt:lpstr>3.2 Linear Programming</vt:lpstr>
      <vt:lpstr>PowerPoint Presentation</vt:lpstr>
      <vt:lpstr>try these...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Success Criteria</vt:lpstr>
    </vt:vector>
  </TitlesOfParts>
  <Company>Whiteboardmaths.com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Straight Line Graphs Drawing</dc:title>
  <dc:creator>Pam Garnett</dc:creator>
  <cp:lastModifiedBy>Pam Garnett</cp:lastModifiedBy>
  <cp:revision>31</cp:revision>
  <dcterms:created xsi:type="dcterms:W3CDTF">2003-09-30T18:36:46Z</dcterms:created>
  <dcterms:modified xsi:type="dcterms:W3CDTF">2014-04-26T07:30:02Z</dcterms:modified>
</cp:coreProperties>
</file>