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74" r:id="rId3"/>
    <p:sldId id="257" r:id="rId4"/>
    <p:sldId id="258" r:id="rId5"/>
    <p:sldId id="259" r:id="rId6"/>
    <p:sldId id="260" r:id="rId7"/>
    <p:sldId id="261" r:id="rId8"/>
    <p:sldId id="272" r:id="rId9"/>
    <p:sldId id="267" r:id="rId10"/>
    <p:sldId id="268" r:id="rId11"/>
    <p:sldId id="269" r:id="rId12"/>
    <p:sldId id="270" r:id="rId13"/>
    <p:sldId id="271" r:id="rId14"/>
    <p:sldId id="273" r:id="rId15"/>
    <p:sldId id="263" r:id="rId16"/>
    <p:sldId id="262" r:id="rId17"/>
    <p:sldId id="264" r:id="rId18"/>
    <p:sldId id="275" r:id="rId19"/>
    <p:sldId id="276" r:id="rId20"/>
    <p:sldId id="277" r:id="rId21"/>
    <p:sldId id="278" r:id="rId22"/>
    <p:sldId id="279" r:id="rId23"/>
  </p:sldIdLst>
  <p:sldSz cx="9144000" cy="6858000" type="screen4x3"/>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en-NZ"/>
          </a:p>
        </p:txBody>
      </p:sp>
      <p:sp>
        <p:nvSpPr>
          <p:cNvPr id="3" name="Date Placeholder 2"/>
          <p:cNvSpPr>
            <a:spLocks noGrp="1"/>
          </p:cNvSpPr>
          <p:nvPr>
            <p:ph type="dt" sz="quarter" idx="1"/>
          </p:nvPr>
        </p:nvSpPr>
        <p:spPr>
          <a:xfrm>
            <a:off x="3888210" y="0"/>
            <a:ext cx="2974552" cy="499824"/>
          </a:xfrm>
          <a:prstGeom prst="rect">
            <a:avLst/>
          </a:prstGeom>
        </p:spPr>
        <p:txBody>
          <a:bodyPr vert="horz" lIns="96341" tIns="48171" rIns="96341" bIns="48171" rtlCol="0"/>
          <a:lstStyle>
            <a:lvl1pPr algn="r">
              <a:defRPr sz="1300"/>
            </a:lvl1pPr>
          </a:lstStyle>
          <a:p>
            <a:fld id="{5E58D488-5010-454F-B9AC-73D80ECC6007}" type="datetimeFigureOut">
              <a:rPr lang="en-NZ" smtClean="0"/>
              <a:t>29/03/2014</a:t>
            </a:fld>
            <a:endParaRPr lang="en-NZ"/>
          </a:p>
        </p:txBody>
      </p:sp>
      <p:sp>
        <p:nvSpPr>
          <p:cNvPr id="4" name="Footer Placeholder 3"/>
          <p:cNvSpPr>
            <a:spLocks noGrp="1"/>
          </p:cNvSpPr>
          <p:nvPr>
            <p:ph type="ftr" sz="quarter" idx="2"/>
          </p:nvPr>
        </p:nvSpPr>
        <p:spPr>
          <a:xfrm>
            <a:off x="0" y="9494929"/>
            <a:ext cx="2974552" cy="499824"/>
          </a:xfrm>
          <a:prstGeom prst="rect">
            <a:avLst/>
          </a:prstGeom>
        </p:spPr>
        <p:txBody>
          <a:bodyPr vert="horz" lIns="96341" tIns="48171" rIns="96341" bIns="48171" rtlCol="0" anchor="b"/>
          <a:lstStyle>
            <a:lvl1pPr algn="l">
              <a:defRPr sz="1300"/>
            </a:lvl1pPr>
          </a:lstStyle>
          <a:p>
            <a:endParaRPr lang="en-NZ"/>
          </a:p>
        </p:txBody>
      </p:sp>
      <p:sp>
        <p:nvSpPr>
          <p:cNvPr id="5" name="Slide Number Placeholder 4"/>
          <p:cNvSpPr>
            <a:spLocks noGrp="1"/>
          </p:cNvSpPr>
          <p:nvPr>
            <p:ph type="sldNum" sz="quarter" idx="3"/>
          </p:nvPr>
        </p:nvSpPr>
        <p:spPr>
          <a:xfrm>
            <a:off x="3888210" y="9494929"/>
            <a:ext cx="2974552" cy="499824"/>
          </a:xfrm>
          <a:prstGeom prst="rect">
            <a:avLst/>
          </a:prstGeom>
        </p:spPr>
        <p:txBody>
          <a:bodyPr vert="horz" lIns="96341" tIns="48171" rIns="96341" bIns="48171" rtlCol="0" anchor="b"/>
          <a:lstStyle>
            <a:lvl1pPr algn="r">
              <a:defRPr sz="1300"/>
            </a:lvl1pPr>
          </a:lstStyle>
          <a:p>
            <a:fld id="{A92277C3-CFB5-4BD5-813E-CB09A7376FCF}" type="slidenum">
              <a:rPr lang="en-NZ" smtClean="0"/>
              <a:t>‹#›</a:t>
            </a:fld>
            <a:endParaRPr lang="en-NZ"/>
          </a:p>
        </p:txBody>
      </p:sp>
    </p:spTree>
    <p:extLst>
      <p:ext uri="{BB962C8B-B14F-4D97-AF65-F5344CB8AC3E}">
        <p14:creationId xmlns:p14="http://schemas.microsoft.com/office/powerpoint/2010/main" val="13269670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FA46DE5-A82E-4316-B362-5C39BDFD611A}" type="datetimeFigureOut">
              <a:rPr lang="en-NZ" smtClean="0"/>
              <a:t>29/03/2014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37654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FA46DE5-A82E-4316-B362-5C39BDFD611A}" type="datetimeFigureOut">
              <a:rPr lang="en-NZ" smtClean="0"/>
              <a:t>29/03/2014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22547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FA46DE5-A82E-4316-B362-5C39BDFD611A}" type="datetimeFigureOut">
              <a:rPr lang="en-NZ" smtClean="0"/>
              <a:t>29/03/2014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60523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FA46DE5-A82E-4316-B362-5C39BDFD611A}" type="datetimeFigureOut">
              <a:rPr lang="en-NZ" smtClean="0"/>
              <a:t>29/03/2014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419513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A46DE5-A82E-4316-B362-5C39BDFD611A}" type="datetimeFigureOut">
              <a:rPr lang="en-NZ" smtClean="0"/>
              <a:t>29/03/2014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296100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FA46DE5-A82E-4316-B362-5C39BDFD611A}" type="datetimeFigureOut">
              <a:rPr lang="en-NZ" smtClean="0"/>
              <a:t>29/03/2014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357245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FA46DE5-A82E-4316-B362-5C39BDFD611A}" type="datetimeFigureOut">
              <a:rPr lang="en-NZ" smtClean="0"/>
              <a:t>29/03/2014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144718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FA46DE5-A82E-4316-B362-5C39BDFD611A}" type="datetimeFigureOut">
              <a:rPr lang="en-NZ" smtClean="0"/>
              <a:t>29/03/2014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36184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46DE5-A82E-4316-B362-5C39BDFD611A}" type="datetimeFigureOut">
              <a:rPr lang="en-NZ" smtClean="0"/>
              <a:t>29/03/2014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67825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46DE5-A82E-4316-B362-5C39BDFD611A}" type="datetimeFigureOut">
              <a:rPr lang="en-NZ" smtClean="0"/>
              <a:t>29/03/2014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293303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46DE5-A82E-4316-B362-5C39BDFD611A}" type="datetimeFigureOut">
              <a:rPr lang="en-NZ" smtClean="0"/>
              <a:t>29/03/2014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D33057C-7866-48C3-893B-3898BF3544BC}" type="slidenum">
              <a:rPr lang="en-NZ" smtClean="0"/>
              <a:t>‹#›</a:t>
            </a:fld>
            <a:endParaRPr lang="en-NZ"/>
          </a:p>
        </p:txBody>
      </p:sp>
    </p:spTree>
    <p:extLst>
      <p:ext uri="{BB962C8B-B14F-4D97-AF65-F5344CB8AC3E}">
        <p14:creationId xmlns:p14="http://schemas.microsoft.com/office/powerpoint/2010/main" val="228438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46DE5-A82E-4316-B362-5C39BDFD611A}" type="datetimeFigureOut">
              <a:rPr lang="en-NZ" smtClean="0"/>
              <a:t>29/03/2014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3057C-7866-48C3-893B-3898BF3544BC}" type="slidenum">
              <a:rPr lang="en-NZ" smtClean="0"/>
              <a:t>‹#›</a:t>
            </a:fld>
            <a:endParaRPr lang="en-NZ"/>
          </a:p>
        </p:txBody>
      </p:sp>
    </p:spTree>
    <p:extLst>
      <p:ext uri="{BB962C8B-B14F-4D97-AF65-F5344CB8AC3E}">
        <p14:creationId xmlns:p14="http://schemas.microsoft.com/office/powerpoint/2010/main" val="187456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studyit.org.nz/subjects/maths/math1/11/subjectcontent/statisticsrevision.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shodor.org/interactivate/discussions/GraphingData/" TargetMode="External"/><Relationship Id="rId3" Type="http://schemas.openxmlformats.org/officeDocument/2006/relationships/hyperlink" Target="http://www.regentsprep.org/Regents/math/ALGEBRA/AD3/indexAD3.htm" TargetMode="External"/><Relationship Id="rId7" Type="http://schemas.openxmlformats.org/officeDocument/2006/relationships/hyperlink" Target="http://www.onlinemathlearning.com/scatter-plot.html" TargetMode="External"/><Relationship Id="rId2" Type="http://schemas.openxmlformats.org/officeDocument/2006/relationships/hyperlink" Target="http://www.bbc.co.uk/schools/gcsebitesize/maths/statistics/index.shtml" TargetMode="External"/><Relationship Id="rId1" Type="http://schemas.openxmlformats.org/officeDocument/2006/relationships/slideLayout" Target="../slideLayouts/slideLayout7.xml"/><Relationship Id="rId6" Type="http://schemas.openxmlformats.org/officeDocument/2006/relationships/hyperlink" Target="http://staff.argyll.epsb.ca/jreed/math9/strand4/scatterPlot.htm" TargetMode="External"/><Relationship Id="rId11" Type="http://schemas.openxmlformats.org/officeDocument/2006/relationships/hyperlink" Target="http://new.censusatschool.org.nz/resources/1-11/" TargetMode="External"/><Relationship Id="rId5" Type="http://schemas.openxmlformats.org/officeDocument/2006/relationships/hyperlink" Target="http://www.regentsprep.org/Regents/math/ALGEBRA/AD4/indexAD4.htm" TargetMode="External"/><Relationship Id="rId10" Type="http://schemas.openxmlformats.org/officeDocument/2006/relationships/hyperlink" Target="http://www.censusatschool.org.nz/resources/how-kids-learn/" TargetMode="External"/><Relationship Id="rId4" Type="http://schemas.openxmlformats.org/officeDocument/2006/relationships/hyperlink" Target="http://www.mathsteacher.com.au/year10/ch16_statistics/09_linebestfit/24line.htm" TargetMode="External"/><Relationship Id="rId9" Type="http://schemas.openxmlformats.org/officeDocument/2006/relationships/hyperlink" Target="http://www.censusatschool.org.nz/2005/documents/statistical-investigation.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1.11 Bivariate Data</a:t>
            </a:r>
            <a:endParaRPr lang="en-NZ" dirty="0"/>
          </a:p>
        </p:txBody>
      </p:sp>
      <p:sp>
        <p:nvSpPr>
          <p:cNvPr id="3" name="Subtitle 2"/>
          <p:cNvSpPr>
            <a:spLocks noGrp="1"/>
          </p:cNvSpPr>
          <p:nvPr>
            <p:ph type="subTitle" idx="1"/>
          </p:nvPr>
        </p:nvSpPr>
        <p:spPr/>
        <p:txBody>
          <a:bodyPr/>
          <a:lstStyle/>
          <a:p>
            <a:r>
              <a:rPr lang="en-NZ" dirty="0" smtClean="0"/>
              <a:t>Credits 3</a:t>
            </a:r>
          </a:p>
          <a:p>
            <a:r>
              <a:rPr lang="en-NZ" dirty="0" smtClean="0"/>
              <a:t>As91036</a:t>
            </a:r>
            <a:endParaRPr lang="en-NZ" dirty="0"/>
          </a:p>
        </p:txBody>
      </p:sp>
    </p:spTree>
    <p:extLst>
      <p:ext uri="{BB962C8B-B14F-4D97-AF65-F5344CB8AC3E}">
        <p14:creationId xmlns:p14="http://schemas.microsoft.com/office/powerpoint/2010/main" val="214512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5966"/>
          <a:stretch/>
        </p:blipFill>
        <p:spPr>
          <a:xfrm rot="5400000">
            <a:off x="1117544" y="363184"/>
            <a:ext cx="6830233" cy="6070600"/>
          </a:xfrm>
          <a:prstGeom prst="rect">
            <a:avLst/>
          </a:prstGeom>
        </p:spPr>
      </p:pic>
    </p:spTree>
    <p:extLst>
      <p:ext uri="{BB962C8B-B14F-4D97-AF65-F5344CB8AC3E}">
        <p14:creationId xmlns:p14="http://schemas.microsoft.com/office/powerpoint/2010/main" val="1190295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04664"/>
            <a:ext cx="923925" cy="1905000"/>
          </a:xfrm>
          <a:prstGeom prst="rect">
            <a:avLst/>
          </a:prstGeom>
        </p:spPr>
      </p:pic>
      <p:sp>
        <p:nvSpPr>
          <p:cNvPr id="3" name="TextBox 2"/>
          <p:cNvSpPr txBox="1"/>
          <p:nvPr/>
        </p:nvSpPr>
        <p:spPr>
          <a:xfrm>
            <a:off x="1699862" y="227567"/>
            <a:ext cx="6912768" cy="830997"/>
          </a:xfrm>
          <a:prstGeom prst="rect">
            <a:avLst/>
          </a:prstGeom>
          <a:noFill/>
        </p:spPr>
        <p:txBody>
          <a:bodyPr wrap="square" rtlCol="0">
            <a:spAutoFit/>
          </a:bodyPr>
          <a:lstStyle/>
          <a:p>
            <a:r>
              <a:rPr lang="en-NZ" sz="2400" b="1" dirty="0" smtClean="0"/>
              <a:t>Using your calculator to find summary statistics from a frequency table.</a:t>
            </a:r>
            <a:endParaRPr lang="en-NZ" sz="2400" b="1" dirty="0"/>
          </a:p>
        </p:txBody>
      </p:sp>
      <p:sp>
        <p:nvSpPr>
          <p:cNvPr id="4" name="Rectangle 3"/>
          <p:cNvSpPr/>
          <p:nvPr/>
        </p:nvSpPr>
        <p:spPr>
          <a:xfrm>
            <a:off x="1367002" y="1432501"/>
            <a:ext cx="7578487" cy="1754326"/>
          </a:xfrm>
          <a:prstGeom prst="rect">
            <a:avLst/>
          </a:prstGeom>
        </p:spPr>
        <p:txBody>
          <a:bodyPr wrap="square">
            <a:spAutoFit/>
          </a:bodyPr>
          <a:lstStyle/>
          <a:p>
            <a:pPr marL="285750" indent="-285750">
              <a:lnSpc>
                <a:spcPct val="150000"/>
              </a:lnSpc>
              <a:buFont typeface="Arial" panose="020B0604020202020204" pitchFamily="34" charset="0"/>
              <a:buChar char="•"/>
            </a:pPr>
            <a:r>
              <a:rPr lang="en-NZ" dirty="0"/>
              <a:t>Select 2 from the menu to get STAT.</a:t>
            </a:r>
          </a:p>
          <a:p>
            <a:pPr marL="285750" indent="-285750">
              <a:lnSpc>
                <a:spcPct val="150000"/>
              </a:lnSpc>
              <a:buFont typeface="Arial" panose="020B0604020202020204" pitchFamily="34" charset="0"/>
              <a:buChar char="•"/>
            </a:pPr>
            <a:r>
              <a:rPr lang="en-NZ" dirty="0"/>
              <a:t>Delete any existing data by pressing F6 F4 F1 {(more)  DEL_A  YES] and repeat if required</a:t>
            </a:r>
          </a:p>
          <a:p>
            <a:pPr marL="285750" indent="-285750">
              <a:lnSpc>
                <a:spcPct val="150000"/>
              </a:lnSpc>
              <a:buFont typeface="Arial" panose="020B0604020202020204" pitchFamily="34" charset="0"/>
              <a:buChar char="•"/>
            </a:pPr>
            <a:r>
              <a:rPr lang="en-NZ" dirty="0"/>
              <a:t>Move the cursor to column one and </a:t>
            </a:r>
            <a:r>
              <a:rPr lang="en-NZ" dirty="0" smtClean="0"/>
              <a:t>enter </a:t>
            </a:r>
            <a:r>
              <a:rPr lang="en-NZ" dirty="0"/>
              <a:t>the data </a:t>
            </a:r>
            <a:r>
              <a:rPr lang="en-NZ" dirty="0" smtClean="0"/>
              <a:t>values for </a:t>
            </a:r>
            <a:r>
              <a:rPr lang="en-NZ" dirty="0" err="1" smtClean="0"/>
              <a:t>Bullseyes</a:t>
            </a:r>
            <a:r>
              <a:rPr lang="en-NZ" dirty="0" smtClean="0"/>
              <a:t>.</a:t>
            </a:r>
          </a:p>
        </p:txBody>
      </p:sp>
      <p:graphicFrame>
        <p:nvGraphicFramePr>
          <p:cNvPr id="5" name="Table 4"/>
          <p:cNvGraphicFramePr>
            <a:graphicFrameLocks noGrp="1"/>
          </p:cNvGraphicFramePr>
          <p:nvPr>
            <p:extLst>
              <p:ext uri="{D42A27DB-BD31-4B8C-83A1-F6EECF244321}">
                <p14:modId xmlns:p14="http://schemas.microsoft.com/office/powerpoint/2010/main" val="4163311175"/>
              </p:ext>
            </p:extLst>
          </p:nvPr>
        </p:nvGraphicFramePr>
        <p:xfrm>
          <a:off x="1475656" y="3412403"/>
          <a:ext cx="6096000" cy="29667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NZ" dirty="0" err="1" smtClean="0"/>
                        <a:t>Bullseyes</a:t>
                      </a:r>
                      <a:endParaRPr lang="en-NZ" dirty="0"/>
                    </a:p>
                  </a:txBody>
                  <a:tcPr anchor="ctr"/>
                </a:tc>
                <a:tc>
                  <a:txBody>
                    <a:bodyPr/>
                    <a:lstStyle/>
                    <a:p>
                      <a:pPr algn="ctr"/>
                      <a:r>
                        <a:rPr lang="en-NZ" dirty="0" smtClean="0"/>
                        <a:t>frequency</a:t>
                      </a:r>
                      <a:endParaRPr lang="en-NZ" dirty="0"/>
                    </a:p>
                  </a:txBody>
                  <a:tcPr anchor="ctr"/>
                </a:tc>
              </a:tr>
              <a:tr h="370840">
                <a:tc>
                  <a:txBody>
                    <a:bodyPr/>
                    <a:lstStyle/>
                    <a:p>
                      <a:pPr algn="ctr"/>
                      <a:r>
                        <a:rPr lang="en-NZ" dirty="0" smtClean="0"/>
                        <a:t>0</a:t>
                      </a:r>
                      <a:endParaRPr lang="en-NZ" dirty="0"/>
                    </a:p>
                  </a:txBody>
                  <a:tcPr anchor="ctr"/>
                </a:tc>
                <a:tc>
                  <a:txBody>
                    <a:bodyPr/>
                    <a:lstStyle/>
                    <a:p>
                      <a:pPr algn="ctr"/>
                      <a:r>
                        <a:rPr lang="en-NZ" dirty="0" smtClean="0"/>
                        <a:t>2</a:t>
                      </a:r>
                      <a:endParaRPr lang="en-NZ" dirty="0"/>
                    </a:p>
                  </a:txBody>
                  <a:tcPr anchor="ctr"/>
                </a:tc>
              </a:tr>
              <a:tr h="370840">
                <a:tc>
                  <a:txBody>
                    <a:bodyPr/>
                    <a:lstStyle/>
                    <a:p>
                      <a:pPr algn="ctr"/>
                      <a:r>
                        <a:rPr lang="en-NZ" dirty="0" smtClean="0"/>
                        <a:t>1</a:t>
                      </a:r>
                      <a:endParaRPr lang="en-NZ" dirty="0"/>
                    </a:p>
                  </a:txBody>
                  <a:tcPr anchor="ctr"/>
                </a:tc>
                <a:tc>
                  <a:txBody>
                    <a:bodyPr/>
                    <a:lstStyle/>
                    <a:p>
                      <a:pPr algn="ctr"/>
                      <a:r>
                        <a:rPr lang="en-NZ" dirty="0" smtClean="0"/>
                        <a:t>3</a:t>
                      </a:r>
                      <a:endParaRPr lang="en-NZ" dirty="0"/>
                    </a:p>
                  </a:txBody>
                  <a:tcPr anchor="ctr"/>
                </a:tc>
              </a:tr>
              <a:tr h="370840">
                <a:tc>
                  <a:txBody>
                    <a:bodyPr/>
                    <a:lstStyle/>
                    <a:p>
                      <a:pPr algn="ctr"/>
                      <a:r>
                        <a:rPr lang="en-NZ" dirty="0" smtClean="0"/>
                        <a:t>2</a:t>
                      </a:r>
                      <a:endParaRPr lang="en-NZ" dirty="0"/>
                    </a:p>
                  </a:txBody>
                  <a:tcPr anchor="ctr"/>
                </a:tc>
                <a:tc>
                  <a:txBody>
                    <a:bodyPr/>
                    <a:lstStyle/>
                    <a:p>
                      <a:pPr algn="ctr"/>
                      <a:r>
                        <a:rPr lang="en-NZ" dirty="0" smtClean="0"/>
                        <a:t>4</a:t>
                      </a:r>
                      <a:endParaRPr lang="en-NZ" dirty="0"/>
                    </a:p>
                  </a:txBody>
                  <a:tcPr anchor="ctr"/>
                </a:tc>
              </a:tr>
              <a:tr h="370840">
                <a:tc>
                  <a:txBody>
                    <a:bodyPr/>
                    <a:lstStyle/>
                    <a:p>
                      <a:pPr algn="ctr"/>
                      <a:r>
                        <a:rPr lang="en-NZ" dirty="0" smtClean="0"/>
                        <a:t>3</a:t>
                      </a:r>
                      <a:endParaRPr lang="en-NZ" dirty="0"/>
                    </a:p>
                  </a:txBody>
                  <a:tcPr anchor="ctr"/>
                </a:tc>
                <a:tc>
                  <a:txBody>
                    <a:bodyPr/>
                    <a:lstStyle/>
                    <a:p>
                      <a:pPr algn="ctr"/>
                      <a:r>
                        <a:rPr lang="en-NZ" dirty="0" smtClean="0"/>
                        <a:t>7</a:t>
                      </a:r>
                      <a:endParaRPr lang="en-NZ" dirty="0"/>
                    </a:p>
                  </a:txBody>
                  <a:tcPr anchor="ctr"/>
                </a:tc>
              </a:tr>
              <a:tr h="370840">
                <a:tc>
                  <a:txBody>
                    <a:bodyPr/>
                    <a:lstStyle/>
                    <a:p>
                      <a:pPr algn="ctr"/>
                      <a:r>
                        <a:rPr lang="en-NZ" dirty="0" smtClean="0"/>
                        <a:t>4</a:t>
                      </a:r>
                      <a:endParaRPr lang="en-NZ" dirty="0"/>
                    </a:p>
                  </a:txBody>
                  <a:tcPr anchor="ctr"/>
                </a:tc>
                <a:tc>
                  <a:txBody>
                    <a:bodyPr/>
                    <a:lstStyle/>
                    <a:p>
                      <a:pPr algn="ctr"/>
                      <a:r>
                        <a:rPr lang="en-NZ" dirty="0" smtClean="0"/>
                        <a:t>6</a:t>
                      </a:r>
                      <a:endParaRPr lang="en-NZ" dirty="0"/>
                    </a:p>
                  </a:txBody>
                  <a:tcPr anchor="ctr"/>
                </a:tc>
              </a:tr>
              <a:tr h="370840">
                <a:tc>
                  <a:txBody>
                    <a:bodyPr/>
                    <a:lstStyle/>
                    <a:p>
                      <a:pPr algn="ctr"/>
                      <a:r>
                        <a:rPr lang="en-NZ" dirty="0" smtClean="0"/>
                        <a:t>5</a:t>
                      </a:r>
                      <a:endParaRPr lang="en-NZ" dirty="0"/>
                    </a:p>
                  </a:txBody>
                  <a:tcPr anchor="ctr"/>
                </a:tc>
                <a:tc>
                  <a:txBody>
                    <a:bodyPr/>
                    <a:lstStyle/>
                    <a:p>
                      <a:pPr algn="ctr"/>
                      <a:r>
                        <a:rPr lang="en-NZ" dirty="0" smtClean="0"/>
                        <a:t>3</a:t>
                      </a:r>
                      <a:endParaRPr lang="en-NZ" dirty="0"/>
                    </a:p>
                  </a:txBody>
                  <a:tcPr anchor="ctr"/>
                </a:tc>
              </a:tr>
              <a:tr h="370840">
                <a:tc>
                  <a:txBody>
                    <a:bodyPr/>
                    <a:lstStyle/>
                    <a:p>
                      <a:pPr algn="ctr"/>
                      <a:r>
                        <a:rPr lang="en-NZ" dirty="0" smtClean="0"/>
                        <a:t>total</a:t>
                      </a:r>
                      <a:endParaRPr lang="en-NZ" dirty="0"/>
                    </a:p>
                  </a:txBody>
                  <a:tcPr anchor="ctr"/>
                </a:tc>
                <a:tc>
                  <a:txBody>
                    <a:bodyPr/>
                    <a:lstStyle/>
                    <a:p>
                      <a:pPr algn="ctr"/>
                      <a:r>
                        <a:rPr lang="en-NZ" dirty="0" smtClean="0"/>
                        <a:t>35</a:t>
                      </a:r>
                      <a:endParaRPr lang="en-NZ" dirty="0"/>
                    </a:p>
                  </a:txBody>
                  <a:tcPr anchor="ctr"/>
                </a:tc>
              </a:tr>
            </a:tbl>
          </a:graphicData>
        </a:graphic>
      </p:graphicFrame>
    </p:spTree>
    <p:extLst>
      <p:ext uri="{BB962C8B-B14F-4D97-AF65-F5344CB8AC3E}">
        <p14:creationId xmlns:p14="http://schemas.microsoft.com/office/powerpoint/2010/main" val="590669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04664"/>
            <a:ext cx="923925" cy="1905000"/>
          </a:xfrm>
          <a:prstGeom prst="rect">
            <a:avLst/>
          </a:prstGeom>
        </p:spPr>
      </p:pic>
      <p:sp>
        <p:nvSpPr>
          <p:cNvPr id="3" name="TextBox 2"/>
          <p:cNvSpPr txBox="1"/>
          <p:nvPr/>
        </p:nvSpPr>
        <p:spPr>
          <a:xfrm>
            <a:off x="1699862" y="631776"/>
            <a:ext cx="6912768" cy="830997"/>
          </a:xfrm>
          <a:prstGeom prst="rect">
            <a:avLst/>
          </a:prstGeom>
          <a:noFill/>
        </p:spPr>
        <p:txBody>
          <a:bodyPr wrap="square" rtlCol="0">
            <a:spAutoFit/>
          </a:bodyPr>
          <a:lstStyle/>
          <a:p>
            <a:r>
              <a:rPr lang="en-NZ" sz="2400" b="1" dirty="0" smtClean="0"/>
              <a:t>Using your calculator to find summary statistics from a frequency table.</a:t>
            </a:r>
            <a:endParaRPr lang="en-NZ" sz="2400" b="1" dirty="0"/>
          </a:p>
        </p:txBody>
      </p:sp>
      <p:sp>
        <p:nvSpPr>
          <p:cNvPr id="4" name="Rectangle 3"/>
          <p:cNvSpPr/>
          <p:nvPr/>
        </p:nvSpPr>
        <p:spPr>
          <a:xfrm>
            <a:off x="1475656" y="1628800"/>
            <a:ext cx="6912768" cy="4662815"/>
          </a:xfrm>
          <a:prstGeom prst="rect">
            <a:avLst/>
          </a:prstGeom>
        </p:spPr>
        <p:txBody>
          <a:bodyPr wrap="square">
            <a:spAutoFit/>
          </a:bodyPr>
          <a:lstStyle/>
          <a:p>
            <a:pPr marL="285750" indent="-285750">
              <a:lnSpc>
                <a:spcPct val="150000"/>
              </a:lnSpc>
              <a:buFont typeface="Arial" panose="020B0604020202020204" pitchFamily="34" charset="0"/>
              <a:buChar char="•"/>
            </a:pPr>
            <a:r>
              <a:rPr lang="en-NZ" dirty="0" smtClean="0"/>
              <a:t>Move </a:t>
            </a:r>
            <a:r>
              <a:rPr lang="en-NZ" dirty="0"/>
              <a:t>the cursor to column </a:t>
            </a:r>
            <a:r>
              <a:rPr lang="en-NZ" dirty="0" smtClean="0"/>
              <a:t>two </a:t>
            </a:r>
            <a:r>
              <a:rPr lang="en-NZ" dirty="0"/>
              <a:t>and </a:t>
            </a:r>
            <a:r>
              <a:rPr lang="en-NZ" dirty="0" smtClean="0"/>
              <a:t>enter </a:t>
            </a:r>
            <a:r>
              <a:rPr lang="en-NZ" dirty="0"/>
              <a:t>the </a:t>
            </a:r>
            <a:r>
              <a:rPr lang="en-NZ" dirty="0" smtClean="0"/>
              <a:t>frequency.</a:t>
            </a:r>
          </a:p>
          <a:p>
            <a:pPr>
              <a:lnSpc>
                <a:spcPct val="150000"/>
              </a:lnSpc>
            </a:pPr>
            <a:endParaRPr lang="en-NZ" dirty="0" smtClean="0"/>
          </a:p>
          <a:p>
            <a:pPr>
              <a:lnSpc>
                <a:spcPct val="150000"/>
              </a:lnSpc>
            </a:pPr>
            <a:endParaRPr lang="en-NZ" dirty="0"/>
          </a:p>
          <a:p>
            <a:pPr>
              <a:lnSpc>
                <a:spcPct val="150000"/>
              </a:lnSpc>
            </a:pPr>
            <a:endParaRPr lang="en-NZ" dirty="0" smtClean="0"/>
          </a:p>
          <a:p>
            <a:pPr>
              <a:lnSpc>
                <a:spcPct val="150000"/>
              </a:lnSpc>
            </a:pPr>
            <a:endParaRPr lang="en-NZ" dirty="0"/>
          </a:p>
          <a:p>
            <a:pPr>
              <a:lnSpc>
                <a:spcPct val="150000"/>
              </a:lnSpc>
            </a:pPr>
            <a:endParaRPr lang="en-NZ" dirty="0" smtClean="0"/>
          </a:p>
          <a:p>
            <a:pPr>
              <a:lnSpc>
                <a:spcPct val="150000"/>
              </a:lnSpc>
            </a:pPr>
            <a:endParaRPr lang="en-NZ" dirty="0"/>
          </a:p>
          <a:p>
            <a:pPr marL="285750" indent="-285750">
              <a:lnSpc>
                <a:spcPct val="150000"/>
              </a:lnSpc>
              <a:buFont typeface="Arial" panose="020B0604020202020204" pitchFamily="34" charset="0"/>
              <a:buChar char="•"/>
            </a:pPr>
            <a:r>
              <a:rPr lang="en-NZ" dirty="0"/>
              <a:t>Select F2 F6 (CALC, SET) and check that 1Var </a:t>
            </a:r>
            <a:r>
              <a:rPr lang="en-NZ" dirty="0" err="1"/>
              <a:t>Xlist</a:t>
            </a:r>
            <a:r>
              <a:rPr lang="en-NZ" dirty="0"/>
              <a:t>: list1   and 1Var </a:t>
            </a:r>
            <a:r>
              <a:rPr lang="en-NZ" dirty="0" err="1"/>
              <a:t>Freq</a:t>
            </a:r>
            <a:r>
              <a:rPr lang="en-NZ" dirty="0"/>
              <a:t>: 1</a:t>
            </a:r>
          </a:p>
          <a:p>
            <a:pPr marL="285750" indent="-285750">
              <a:lnSpc>
                <a:spcPct val="150000"/>
              </a:lnSpc>
              <a:buFont typeface="Arial" panose="020B0604020202020204" pitchFamily="34" charset="0"/>
              <a:buChar char="•"/>
            </a:pPr>
            <a:r>
              <a:rPr lang="en-NZ" dirty="0"/>
              <a:t>Then press EXE  F1</a:t>
            </a:r>
          </a:p>
          <a:p>
            <a:pPr marL="285750" indent="-285750">
              <a:lnSpc>
                <a:spcPct val="150000"/>
              </a:lnSpc>
              <a:buFont typeface="Arial" panose="020B0604020202020204" pitchFamily="34" charset="0"/>
              <a:buChar char="•"/>
            </a:pPr>
            <a:r>
              <a:rPr lang="en-NZ" dirty="0"/>
              <a:t>Scrolling down what summary statistics have you been given? </a:t>
            </a:r>
          </a:p>
        </p:txBody>
      </p:sp>
      <p:graphicFrame>
        <p:nvGraphicFramePr>
          <p:cNvPr id="5" name="Table 4"/>
          <p:cNvGraphicFramePr>
            <a:graphicFrameLocks noGrp="1"/>
          </p:cNvGraphicFramePr>
          <p:nvPr>
            <p:extLst>
              <p:ext uri="{D42A27DB-BD31-4B8C-83A1-F6EECF244321}">
                <p14:modId xmlns:p14="http://schemas.microsoft.com/office/powerpoint/2010/main" val="2265521370"/>
              </p:ext>
            </p:extLst>
          </p:nvPr>
        </p:nvGraphicFramePr>
        <p:xfrm>
          <a:off x="1541782" y="2302970"/>
          <a:ext cx="6096000" cy="2194560"/>
        </p:xfrm>
        <a:graphic>
          <a:graphicData uri="http://schemas.openxmlformats.org/drawingml/2006/table">
            <a:tbl>
              <a:tblPr firstRow="1" bandRow="1">
                <a:tableStyleId>{5940675A-B579-460E-94D1-54222C63F5DA}</a:tableStyleId>
              </a:tblPr>
              <a:tblGrid>
                <a:gridCol w="3048000"/>
                <a:gridCol w="3048000"/>
              </a:tblGrid>
              <a:tr h="257767">
                <a:tc>
                  <a:txBody>
                    <a:bodyPr/>
                    <a:lstStyle/>
                    <a:p>
                      <a:pPr algn="ctr"/>
                      <a:r>
                        <a:rPr lang="en-NZ" sz="1200" dirty="0" err="1" smtClean="0"/>
                        <a:t>Bullseyes</a:t>
                      </a:r>
                      <a:endParaRPr lang="en-NZ" sz="1200" dirty="0"/>
                    </a:p>
                  </a:txBody>
                  <a:tcPr anchor="ctr"/>
                </a:tc>
                <a:tc>
                  <a:txBody>
                    <a:bodyPr/>
                    <a:lstStyle/>
                    <a:p>
                      <a:pPr algn="ctr"/>
                      <a:r>
                        <a:rPr lang="en-NZ" sz="1200" dirty="0" smtClean="0"/>
                        <a:t>frequency</a:t>
                      </a:r>
                      <a:endParaRPr lang="en-NZ" sz="1200" dirty="0"/>
                    </a:p>
                  </a:txBody>
                  <a:tcPr anchor="ctr"/>
                </a:tc>
              </a:tr>
              <a:tr h="257767">
                <a:tc>
                  <a:txBody>
                    <a:bodyPr/>
                    <a:lstStyle/>
                    <a:p>
                      <a:pPr algn="ctr"/>
                      <a:r>
                        <a:rPr lang="en-NZ" sz="1200" dirty="0" smtClean="0"/>
                        <a:t>0</a:t>
                      </a:r>
                      <a:endParaRPr lang="en-NZ" sz="1200" dirty="0"/>
                    </a:p>
                  </a:txBody>
                  <a:tcPr anchor="ctr"/>
                </a:tc>
                <a:tc>
                  <a:txBody>
                    <a:bodyPr/>
                    <a:lstStyle/>
                    <a:p>
                      <a:pPr algn="ctr"/>
                      <a:r>
                        <a:rPr lang="en-NZ" sz="1200" dirty="0" smtClean="0"/>
                        <a:t>2</a:t>
                      </a:r>
                      <a:endParaRPr lang="en-NZ" sz="1200" dirty="0"/>
                    </a:p>
                  </a:txBody>
                  <a:tcPr anchor="ctr"/>
                </a:tc>
              </a:tr>
              <a:tr h="257767">
                <a:tc>
                  <a:txBody>
                    <a:bodyPr/>
                    <a:lstStyle/>
                    <a:p>
                      <a:pPr algn="ctr"/>
                      <a:r>
                        <a:rPr lang="en-NZ" sz="1200" dirty="0" smtClean="0"/>
                        <a:t>1</a:t>
                      </a:r>
                      <a:endParaRPr lang="en-NZ" sz="1200" dirty="0"/>
                    </a:p>
                  </a:txBody>
                  <a:tcPr anchor="ctr"/>
                </a:tc>
                <a:tc>
                  <a:txBody>
                    <a:bodyPr/>
                    <a:lstStyle/>
                    <a:p>
                      <a:pPr algn="ctr"/>
                      <a:r>
                        <a:rPr lang="en-NZ" sz="1200" dirty="0" smtClean="0"/>
                        <a:t>3</a:t>
                      </a:r>
                      <a:endParaRPr lang="en-NZ" sz="1200" dirty="0"/>
                    </a:p>
                  </a:txBody>
                  <a:tcPr anchor="ctr"/>
                </a:tc>
              </a:tr>
              <a:tr h="257767">
                <a:tc>
                  <a:txBody>
                    <a:bodyPr/>
                    <a:lstStyle/>
                    <a:p>
                      <a:pPr algn="ctr"/>
                      <a:r>
                        <a:rPr lang="en-NZ" sz="1200" dirty="0" smtClean="0"/>
                        <a:t>2</a:t>
                      </a:r>
                      <a:endParaRPr lang="en-NZ" sz="1200" dirty="0"/>
                    </a:p>
                  </a:txBody>
                  <a:tcPr anchor="ctr"/>
                </a:tc>
                <a:tc>
                  <a:txBody>
                    <a:bodyPr/>
                    <a:lstStyle/>
                    <a:p>
                      <a:pPr algn="ctr"/>
                      <a:r>
                        <a:rPr lang="en-NZ" sz="1200" dirty="0" smtClean="0"/>
                        <a:t>4</a:t>
                      </a:r>
                      <a:endParaRPr lang="en-NZ" sz="1200" dirty="0"/>
                    </a:p>
                  </a:txBody>
                  <a:tcPr anchor="ctr"/>
                </a:tc>
              </a:tr>
              <a:tr h="257767">
                <a:tc>
                  <a:txBody>
                    <a:bodyPr/>
                    <a:lstStyle/>
                    <a:p>
                      <a:pPr algn="ctr"/>
                      <a:r>
                        <a:rPr lang="en-NZ" sz="1200" dirty="0" smtClean="0"/>
                        <a:t>3</a:t>
                      </a:r>
                      <a:endParaRPr lang="en-NZ" sz="1200" dirty="0"/>
                    </a:p>
                  </a:txBody>
                  <a:tcPr anchor="ctr"/>
                </a:tc>
                <a:tc>
                  <a:txBody>
                    <a:bodyPr/>
                    <a:lstStyle/>
                    <a:p>
                      <a:pPr algn="ctr"/>
                      <a:r>
                        <a:rPr lang="en-NZ" sz="1200" dirty="0" smtClean="0"/>
                        <a:t>7</a:t>
                      </a:r>
                      <a:endParaRPr lang="en-NZ" sz="1200" dirty="0"/>
                    </a:p>
                  </a:txBody>
                  <a:tcPr anchor="ctr"/>
                </a:tc>
              </a:tr>
              <a:tr h="257767">
                <a:tc>
                  <a:txBody>
                    <a:bodyPr/>
                    <a:lstStyle/>
                    <a:p>
                      <a:pPr algn="ctr"/>
                      <a:r>
                        <a:rPr lang="en-NZ" sz="1200" dirty="0" smtClean="0"/>
                        <a:t>4</a:t>
                      </a:r>
                      <a:endParaRPr lang="en-NZ" sz="1200" dirty="0"/>
                    </a:p>
                  </a:txBody>
                  <a:tcPr anchor="ctr"/>
                </a:tc>
                <a:tc>
                  <a:txBody>
                    <a:bodyPr/>
                    <a:lstStyle/>
                    <a:p>
                      <a:pPr algn="ctr"/>
                      <a:r>
                        <a:rPr lang="en-NZ" sz="1200" dirty="0" smtClean="0"/>
                        <a:t>6</a:t>
                      </a:r>
                      <a:endParaRPr lang="en-NZ" sz="1200" dirty="0"/>
                    </a:p>
                  </a:txBody>
                  <a:tcPr anchor="ctr"/>
                </a:tc>
              </a:tr>
              <a:tr h="257767">
                <a:tc>
                  <a:txBody>
                    <a:bodyPr/>
                    <a:lstStyle/>
                    <a:p>
                      <a:pPr algn="ctr"/>
                      <a:r>
                        <a:rPr lang="en-NZ" sz="1200" dirty="0" smtClean="0"/>
                        <a:t>5</a:t>
                      </a:r>
                      <a:endParaRPr lang="en-NZ" sz="1200" dirty="0"/>
                    </a:p>
                  </a:txBody>
                  <a:tcPr anchor="ctr"/>
                </a:tc>
                <a:tc>
                  <a:txBody>
                    <a:bodyPr/>
                    <a:lstStyle/>
                    <a:p>
                      <a:pPr algn="ctr"/>
                      <a:r>
                        <a:rPr lang="en-NZ" sz="1200" dirty="0" smtClean="0"/>
                        <a:t>3</a:t>
                      </a:r>
                      <a:endParaRPr lang="en-NZ" sz="1200" dirty="0"/>
                    </a:p>
                  </a:txBody>
                  <a:tcPr anchor="ctr"/>
                </a:tc>
              </a:tr>
              <a:tr h="257767">
                <a:tc>
                  <a:txBody>
                    <a:bodyPr/>
                    <a:lstStyle/>
                    <a:p>
                      <a:pPr algn="ctr"/>
                      <a:r>
                        <a:rPr lang="en-NZ" sz="1200" dirty="0" smtClean="0"/>
                        <a:t>total</a:t>
                      </a:r>
                      <a:endParaRPr lang="en-NZ" sz="1200" dirty="0"/>
                    </a:p>
                  </a:txBody>
                  <a:tcPr anchor="ctr"/>
                </a:tc>
                <a:tc>
                  <a:txBody>
                    <a:bodyPr/>
                    <a:lstStyle/>
                    <a:p>
                      <a:pPr algn="ctr"/>
                      <a:r>
                        <a:rPr lang="en-NZ" sz="1200" dirty="0" smtClean="0"/>
                        <a:t>35</a:t>
                      </a:r>
                      <a:endParaRPr lang="en-NZ" sz="1200" dirty="0"/>
                    </a:p>
                  </a:txBody>
                  <a:tcPr anchor="ctr"/>
                </a:tc>
              </a:tr>
            </a:tbl>
          </a:graphicData>
        </a:graphic>
      </p:graphicFrame>
    </p:spTree>
    <p:extLst>
      <p:ext uri="{BB962C8B-B14F-4D97-AF65-F5344CB8AC3E}">
        <p14:creationId xmlns:p14="http://schemas.microsoft.com/office/powerpoint/2010/main" val="2801877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04664"/>
            <a:ext cx="923925" cy="1905000"/>
          </a:xfrm>
          <a:prstGeom prst="rect">
            <a:avLst/>
          </a:prstGeom>
        </p:spPr>
      </p:pic>
      <p:sp>
        <p:nvSpPr>
          <p:cNvPr id="3" name="TextBox 2"/>
          <p:cNvSpPr txBox="1"/>
          <p:nvPr/>
        </p:nvSpPr>
        <p:spPr>
          <a:xfrm>
            <a:off x="1699862" y="631776"/>
            <a:ext cx="6912768" cy="830997"/>
          </a:xfrm>
          <a:prstGeom prst="rect">
            <a:avLst/>
          </a:prstGeom>
          <a:noFill/>
        </p:spPr>
        <p:txBody>
          <a:bodyPr wrap="square" rtlCol="0">
            <a:spAutoFit/>
          </a:bodyPr>
          <a:lstStyle/>
          <a:p>
            <a:r>
              <a:rPr lang="en-NZ" sz="2400" b="1" dirty="0" smtClean="0"/>
              <a:t>Using your calculator to find summary statistics from a frequency table.</a:t>
            </a:r>
            <a:endParaRPr lang="en-NZ" sz="2400" b="1" dirty="0"/>
          </a:p>
        </p:txBody>
      </p:sp>
      <p:sp>
        <p:nvSpPr>
          <p:cNvPr id="4" name="Rectangle 3"/>
          <p:cNvSpPr/>
          <p:nvPr/>
        </p:nvSpPr>
        <p:spPr>
          <a:xfrm>
            <a:off x="899592" y="4406604"/>
            <a:ext cx="7920880" cy="1338828"/>
          </a:xfrm>
          <a:prstGeom prst="rect">
            <a:avLst/>
          </a:prstGeom>
        </p:spPr>
        <p:txBody>
          <a:bodyPr wrap="square">
            <a:spAutoFit/>
          </a:bodyPr>
          <a:lstStyle/>
          <a:p>
            <a:pPr marL="285750" indent="-285750">
              <a:lnSpc>
                <a:spcPct val="150000"/>
              </a:lnSpc>
              <a:buFont typeface="Arial" panose="020B0604020202020204" pitchFamily="34" charset="0"/>
              <a:buChar char="•"/>
            </a:pPr>
            <a:r>
              <a:rPr lang="en-NZ" dirty="0" smtClean="0"/>
              <a:t>Select </a:t>
            </a:r>
            <a:r>
              <a:rPr lang="en-NZ" dirty="0"/>
              <a:t>F2 F6 (CALC, SET) and check that 1Var </a:t>
            </a:r>
            <a:r>
              <a:rPr lang="en-NZ" dirty="0" err="1"/>
              <a:t>Xlist</a:t>
            </a:r>
            <a:r>
              <a:rPr lang="en-NZ" dirty="0"/>
              <a:t>: list1   and 1Var </a:t>
            </a:r>
            <a:r>
              <a:rPr lang="en-NZ" dirty="0" err="1"/>
              <a:t>Freq</a:t>
            </a:r>
            <a:r>
              <a:rPr lang="en-NZ" dirty="0"/>
              <a:t>: </a:t>
            </a:r>
            <a:r>
              <a:rPr lang="en-NZ" dirty="0" smtClean="0"/>
              <a:t>list2</a:t>
            </a:r>
            <a:endParaRPr lang="en-NZ" dirty="0"/>
          </a:p>
          <a:p>
            <a:pPr marL="285750" indent="-285750">
              <a:lnSpc>
                <a:spcPct val="150000"/>
              </a:lnSpc>
              <a:buFont typeface="Arial" panose="020B0604020202020204" pitchFamily="34" charset="0"/>
              <a:buChar char="•"/>
            </a:pPr>
            <a:r>
              <a:rPr lang="en-NZ" dirty="0"/>
              <a:t>Then press EXE  F1</a:t>
            </a:r>
          </a:p>
          <a:p>
            <a:pPr marL="285750" indent="-285750">
              <a:lnSpc>
                <a:spcPct val="150000"/>
              </a:lnSpc>
              <a:buFont typeface="Arial" panose="020B0604020202020204" pitchFamily="34" charset="0"/>
              <a:buChar char="•"/>
            </a:pPr>
            <a:r>
              <a:rPr lang="en-NZ" dirty="0"/>
              <a:t>Scrolling down what summary statistics have you been given? </a:t>
            </a:r>
          </a:p>
        </p:txBody>
      </p:sp>
      <p:graphicFrame>
        <p:nvGraphicFramePr>
          <p:cNvPr id="5" name="Table 4"/>
          <p:cNvGraphicFramePr>
            <a:graphicFrameLocks noGrp="1"/>
          </p:cNvGraphicFramePr>
          <p:nvPr>
            <p:extLst>
              <p:ext uri="{D42A27DB-BD31-4B8C-83A1-F6EECF244321}">
                <p14:modId xmlns:p14="http://schemas.microsoft.com/office/powerpoint/2010/main" val="1680170805"/>
              </p:ext>
            </p:extLst>
          </p:nvPr>
        </p:nvGraphicFramePr>
        <p:xfrm>
          <a:off x="1699862" y="1380828"/>
          <a:ext cx="6096000" cy="29667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NZ" dirty="0" err="1" smtClean="0"/>
                        <a:t>Bullseyes</a:t>
                      </a:r>
                      <a:endParaRPr lang="en-NZ" dirty="0"/>
                    </a:p>
                  </a:txBody>
                  <a:tcPr anchor="ctr"/>
                </a:tc>
                <a:tc>
                  <a:txBody>
                    <a:bodyPr/>
                    <a:lstStyle/>
                    <a:p>
                      <a:pPr algn="ctr"/>
                      <a:r>
                        <a:rPr lang="en-NZ" dirty="0" smtClean="0"/>
                        <a:t>frequency</a:t>
                      </a:r>
                      <a:endParaRPr lang="en-NZ" dirty="0"/>
                    </a:p>
                  </a:txBody>
                  <a:tcPr anchor="ctr"/>
                </a:tc>
              </a:tr>
              <a:tr h="370840">
                <a:tc>
                  <a:txBody>
                    <a:bodyPr/>
                    <a:lstStyle/>
                    <a:p>
                      <a:pPr algn="ctr"/>
                      <a:r>
                        <a:rPr lang="en-NZ" dirty="0" smtClean="0"/>
                        <a:t>0</a:t>
                      </a:r>
                      <a:endParaRPr lang="en-NZ" dirty="0"/>
                    </a:p>
                  </a:txBody>
                  <a:tcPr anchor="ctr"/>
                </a:tc>
                <a:tc>
                  <a:txBody>
                    <a:bodyPr/>
                    <a:lstStyle/>
                    <a:p>
                      <a:pPr algn="ctr"/>
                      <a:r>
                        <a:rPr lang="en-NZ" dirty="0" smtClean="0"/>
                        <a:t>2</a:t>
                      </a:r>
                      <a:endParaRPr lang="en-NZ" dirty="0"/>
                    </a:p>
                  </a:txBody>
                  <a:tcPr anchor="ctr"/>
                </a:tc>
              </a:tr>
              <a:tr h="370840">
                <a:tc>
                  <a:txBody>
                    <a:bodyPr/>
                    <a:lstStyle/>
                    <a:p>
                      <a:pPr algn="ctr"/>
                      <a:r>
                        <a:rPr lang="en-NZ" dirty="0" smtClean="0"/>
                        <a:t>1</a:t>
                      </a:r>
                      <a:endParaRPr lang="en-NZ" dirty="0"/>
                    </a:p>
                  </a:txBody>
                  <a:tcPr anchor="ctr"/>
                </a:tc>
                <a:tc>
                  <a:txBody>
                    <a:bodyPr/>
                    <a:lstStyle/>
                    <a:p>
                      <a:pPr algn="ctr"/>
                      <a:r>
                        <a:rPr lang="en-NZ" dirty="0" smtClean="0"/>
                        <a:t>3</a:t>
                      </a:r>
                      <a:endParaRPr lang="en-NZ" dirty="0"/>
                    </a:p>
                  </a:txBody>
                  <a:tcPr anchor="ctr"/>
                </a:tc>
              </a:tr>
              <a:tr h="370840">
                <a:tc>
                  <a:txBody>
                    <a:bodyPr/>
                    <a:lstStyle/>
                    <a:p>
                      <a:pPr algn="ctr"/>
                      <a:r>
                        <a:rPr lang="en-NZ" dirty="0" smtClean="0"/>
                        <a:t>2</a:t>
                      </a:r>
                      <a:endParaRPr lang="en-NZ" dirty="0"/>
                    </a:p>
                  </a:txBody>
                  <a:tcPr anchor="ctr"/>
                </a:tc>
                <a:tc>
                  <a:txBody>
                    <a:bodyPr/>
                    <a:lstStyle/>
                    <a:p>
                      <a:pPr algn="ctr"/>
                      <a:r>
                        <a:rPr lang="en-NZ" dirty="0" smtClean="0"/>
                        <a:t>4</a:t>
                      </a:r>
                      <a:endParaRPr lang="en-NZ" dirty="0"/>
                    </a:p>
                  </a:txBody>
                  <a:tcPr anchor="ctr"/>
                </a:tc>
              </a:tr>
              <a:tr h="370840">
                <a:tc>
                  <a:txBody>
                    <a:bodyPr/>
                    <a:lstStyle/>
                    <a:p>
                      <a:pPr algn="ctr"/>
                      <a:r>
                        <a:rPr lang="en-NZ" dirty="0" smtClean="0"/>
                        <a:t>3</a:t>
                      </a:r>
                      <a:endParaRPr lang="en-NZ" dirty="0"/>
                    </a:p>
                  </a:txBody>
                  <a:tcPr anchor="ctr"/>
                </a:tc>
                <a:tc>
                  <a:txBody>
                    <a:bodyPr/>
                    <a:lstStyle/>
                    <a:p>
                      <a:pPr algn="ctr"/>
                      <a:r>
                        <a:rPr lang="en-NZ" dirty="0" smtClean="0"/>
                        <a:t>7</a:t>
                      </a:r>
                      <a:endParaRPr lang="en-NZ" dirty="0"/>
                    </a:p>
                  </a:txBody>
                  <a:tcPr anchor="ctr"/>
                </a:tc>
              </a:tr>
              <a:tr h="370840">
                <a:tc>
                  <a:txBody>
                    <a:bodyPr/>
                    <a:lstStyle/>
                    <a:p>
                      <a:pPr algn="ctr"/>
                      <a:r>
                        <a:rPr lang="en-NZ" dirty="0" smtClean="0"/>
                        <a:t>4</a:t>
                      </a:r>
                      <a:endParaRPr lang="en-NZ" dirty="0"/>
                    </a:p>
                  </a:txBody>
                  <a:tcPr anchor="ctr"/>
                </a:tc>
                <a:tc>
                  <a:txBody>
                    <a:bodyPr/>
                    <a:lstStyle/>
                    <a:p>
                      <a:pPr algn="ctr"/>
                      <a:r>
                        <a:rPr lang="en-NZ" dirty="0" smtClean="0"/>
                        <a:t>6</a:t>
                      </a:r>
                      <a:endParaRPr lang="en-NZ" dirty="0"/>
                    </a:p>
                  </a:txBody>
                  <a:tcPr anchor="ctr"/>
                </a:tc>
              </a:tr>
              <a:tr h="370840">
                <a:tc>
                  <a:txBody>
                    <a:bodyPr/>
                    <a:lstStyle/>
                    <a:p>
                      <a:pPr algn="ctr"/>
                      <a:r>
                        <a:rPr lang="en-NZ" dirty="0" smtClean="0"/>
                        <a:t>5</a:t>
                      </a:r>
                      <a:endParaRPr lang="en-NZ" dirty="0"/>
                    </a:p>
                  </a:txBody>
                  <a:tcPr anchor="ctr"/>
                </a:tc>
                <a:tc>
                  <a:txBody>
                    <a:bodyPr/>
                    <a:lstStyle/>
                    <a:p>
                      <a:pPr algn="ctr"/>
                      <a:r>
                        <a:rPr lang="en-NZ" dirty="0" smtClean="0"/>
                        <a:t>3</a:t>
                      </a:r>
                      <a:endParaRPr lang="en-NZ" dirty="0"/>
                    </a:p>
                  </a:txBody>
                  <a:tcPr anchor="ctr"/>
                </a:tc>
              </a:tr>
              <a:tr h="370840">
                <a:tc>
                  <a:txBody>
                    <a:bodyPr/>
                    <a:lstStyle/>
                    <a:p>
                      <a:pPr algn="ctr"/>
                      <a:r>
                        <a:rPr lang="en-NZ" dirty="0" smtClean="0"/>
                        <a:t>total</a:t>
                      </a:r>
                      <a:endParaRPr lang="en-NZ" dirty="0"/>
                    </a:p>
                  </a:txBody>
                  <a:tcPr anchor="ctr"/>
                </a:tc>
                <a:tc>
                  <a:txBody>
                    <a:bodyPr/>
                    <a:lstStyle/>
                    <a:p>
                      <a:pPr algn="ctr"/>
                      <a:r>
                        <a:rPr lang="en-NZ" dirty="0" smtClean="0"/>
                        <a:t>35</a:t>
                      </a:r>
                      <a:endParaRPr lang="en-NZ" dirty="0"/>
                    </a:p>
                  </a:txBody>
                  <a:tcPr anchor="ctr"/>
                </a:tc>
              </a:tr>
            </a:tbl>
          </a:graphicData>
        </a:graphic>
      </p:graphicFrame>
    </p:spTree>
    <p:extLst>
      <p:ext uri="{BB962C8B-B14F-4D97-AF65-F5344CB8AC3E}">
        <p14:creationId xmlns:p14="http://schemas.microsoft.com/office/powerpoint/2010/main" val="2785159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Success Criteria</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Smiley Face 5"/>
          <p:cNvSpPr/>
          <p:nvPr/>
        </p:nvSpPr>
        <p:spPr>
          <a:xfrm>
            <a:off x="1043608" y="4684170"/>
            <a:ext cx="1080120" cy="1152128"/>
          </a:xfrm>
          <a:prstGeom prst="smileyFace">
            <a:avLst/>
          </a:prstGeom>
          <a:solidFill>
            <a:srgbClr val="00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Smiley Face 6"/>
          <p:cNvSpPr/>
          <p:nvPr/>
        </p:nvSpPr>
        <p:spPr>
          <a:xfrm>
            <a:off x="3774198" y="4653136"/>
            <a:ext cx="1080120" cy="1152128"/>
          </a:xfrm>
          <a:prstGeom prst="smileyFace">
            <a:avLst>
              <a:gd name="adj" fmla="val 874"/>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Smiley Face 7"/>
          <p:cNvSpPr/>
          <p:nvPr/>
        </p:nvSpPr>
        <p:spPr>
          <a:xfrm>
            <a:off x="6660232" y="4684170"/>
            <a:ext cx="1080120" cy="1152128"/>
          </a:xfrm>
          <a:prstGeom prst="smileyFace">
            <a:avLst>
              <a:gd name="adj" fmla="val -4653"/>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Content Placeholder 2"/>
          <p:cNvSpPr txBox="1">
            <a:spLocks/>
          </p:cNvSpPr>
          <p:nvPr/>
        </p:nvSpPr>
        <p:spPr>
          <a:xfrm>
            <a:off x="343998" y="1484784"/>
            <a:ext cx="8229600" cy="316835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NZ" dirty="0" smtClean="0"/>
              <a:t>I can find summary statistics</a:t>
            </a:r>
          </a:p>
          <a:p>
            <a:pPr marL="0" indent="0">
              <a:buNone/>
            </a:pPr>
            <a:r>
              <a:rPr lang="en-NZ" sz="2500" b="1" dirty="0" err="1" smtClean="0">
                <a:solidFill>
                  <a:srgbClr val="7030A0"/>
                </a:solidFill>
              </a:rPr>
              <a:t>Nulake</a:t>
            </a:r>
            <a:r>
              <a:rPr lang="en-NZ" sz="2500" b="1" dirty="0" smtClean="0">
                <a:solidFill>
                  <a:srgbClr val="7030A0"/>
                </a:solidFill>
              </a:rPr>
              <a:t> questions 1, 4, 7, 10          find  mean, mode, median</a:t>
            </a:r>
          </a:p>
          <a:p>
            <a:pPr marL="0" indent="0">
              <a:buNone/>
            </a:pPr>
            <a:r>
              <a:rPr lang="en-NZ" sz="2500" b="1" dirty="0">
                <a:solidFill>
                  <a:srgbClr val="7030A0"/>
                </a:solidFill>
              </a:rPr>
              <a:t> </a:t>
            </a:r>
            <a:r>
              <a:rPr lang="en-NZ" sz="2500" b="1" dirty="0" smtClean="0">
                <a:solidFill>
                  <a:srgbClr val="7030A0"/>
                </a:solidFill>
              </a:rPr>
              <a:t>                                 18, 21, 24, 27     LQ, UQ median</a:t>
            </a:r>
          </a:p>
          <a:p>
            <a:pPr marL="0" indent="0">
              <a:buNone/>
            </a:pPr>
            <a:r>
              <a:rPr lang="en-NZ" sz="2500" b="1" dirty="0" smtClean="0">
                <a:solidFill>
                  <a:srgbClr val="7030A0"/>
                </a:solidFill>
              </a:rPr>
              <a:t>our data             find mean, median, mode, LQ, UQ</a:t>
            </a:r>
          </a:p>
          <a:p>
            <a:pPr marL="0" indent="0">
              <a:buNone/>
            </a:pPr>
            <a:r>
              <a:rPr lang="en-NZ" sz="2500" b="1" dirty="0">
                <a:solidFill>
                  <a:srgbClr val="7030A0"/>
                </a:solidFill>
              </a:rPr>
              <a:t> </a:t>
            </a:r>
            <a:r>
              <a:rPr lang="en-NZ" sz="2500" b="1" dirty="0" smtClean="0">
                <a:solidFill>
                  <a:srgbClr val="7030A0"/>
                </a:solidFill>
              </a:rPr>
              <a:t>                                 30, 32, 33, 35, 38    using a frequency table</a:t>
            </a:r>
          </a:p>
          <a:p>
            <a:pPr marL="0" indent="0">
              <a:buNone/>
            </a:pPr>
            <a:r>
              <a:rPr lang="en-NZ" sz="2500" b="1" dirty="0">
                <a:solidFill>
                  <a:srgbClr val="7030A0"/>
                </a:solidFill>
              </a:rPr>
              <a:t> </a:t>
            </a:r>
            <a:r>
              <a:rPr lang="en-NZ" sz="2500" b="1" dirty="0" smtClean="0">
                <a:solidFill>
                  <a:srgbClr val="7030A0"/>
                </a:solidFill>
              </a:rPr>
              <a:t>                                39 – 45       using a grouped frequency table</a:t>
            </a:r>
            <a:endParaRPr lang="en-NZ" dirty="0"/>
          </a:p>
        </p:txBody>
      </p:sp>
    </p:spTree>
    <p:extLst>
      <p:ext uri="{BB962C8B-B14F-4D97-AF65-F5344CB8AC3E}">
        <p14:creationId xmlns:p14="http://schemas.microsoft.com/office/powerpoint/2010/main" val="92645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095" y="2505670"/>
            <a:ext cx="8197822"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Statistical Enquiry Cycle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Rectangle 2"/>
          <p:cNvSpPr/>
          <p:nvPr/>
        </p:nvSpPr>
        <p:spPr>
          <a:xfrm>
            <a:off x="1397226" y="3933056"/>
            <a:ext cx="6349559"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how to write a report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01296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96752"/>
            <a:ext cx="7560840" cy="3939540"/>
          </a:xfrm>
          <a:prstGeom prst="rect">
            <a:avLst/>
          </a:prstGeom>
        </p:spPr>
        <p:txBody>
          <a:bodyPr wrap="square">
            <a:spAutoFit/>
          </a:bodyPr>
          <a:lstStyle/>
          <a:p>
            <a:r>
              <a:rPr lang="en-NZ" sz="2200" dirty="0" smtClean="0"/>
              <a:t>Make sure that you are familiar with the statistical enquiry cycle which involves: </a:t>
            </a:r>
          </a:p>
          <a:p>
            <a:pPr marL="800100" lvl="1" indent="-342900">
              <a:spcAft>
                <a:spcPts val="600"/>
              </a:spcAft>
              <a:buFont typeface="Arial" panose="020B0604020202020204" pitchFamily="34" charset="0"/>
              <a:buChar char="•"/>
            </a:pPr>
            <a:r>
              <a:rPr lang="en-NZ" sz="2200" dirty="0" smtClean="0"/>
              <a:t>planning and conducting an investigation involving bivariate numerical data</a:t>
            </a:r>
          </a:p>
          <a:p>
            <a:pPr marL="800100" lvl="1" indent="-342900">
              <a:spcAft>
                <a:spcPts val="600"/>
              </a:spcAft>
              <a:buFont typeface="Arial" panose="020B0604020202020204" pitchFamily="34" charset="0"/>
              <a:buChar char="•"/>
            </a:pPr>
            <a:r>
              <a:rPr lang="en-NZ" sz="2200" dirty="0" smtClean="0"/>
              <a:t>working with a given relationship question</a:t>
            </a:r>
          </a:p>
          <a:p>
            <a:pPr marL="800100" lvl="1" indent="-342900">
              <a:spcAft>
                <a:spcPts val="600"/>
              </a:spcAft>
              <a:buFont typeface="Arial" panose="020B0604020202020204" pitchFamily="34" charset="0"/>
              <a:buChar char="•"/>
            </a:pPr>
            <a:r>
              <a:rPr lang="en-NZ" sz="2200" dirty="0" smtClean="0"/>
              <a:t>determining appropriate variables and measures</a:t>
            </a:r>
          </a:p>
          <a:p>
            <a:pPr marL="800100" lvl="1" indent="-342900">
              <a:spcAft>
                <a:spcPts val="600"/>
              </a:spcAft>
              <a:buFont typeface="Arial" panose="020B0604020202020204" pitchFamily="34" charset="0"/>
              <a:buChar char="•"/>
            </a:pPr>
            <a:r>
              <a:rPr lang="en-NZ" sz="2200" dirty="0" smtClean="0"/>
              <a:t>managing sources of variation</a:t>
            </a:r>
          </a:p>
          <a:p>
            <a:pPr marL="800100" lvl="1" indent="-342900">
              <a:spcAft>
                <a:spcPts val="600"/>
              </a:spcAft>
              <a:buFont typeface="Arial" panose="020B0604020202020204" pitchFamily="34" charset="0"/>
              <a:buChar char="•"/>
            </a:pPr>
            <a:r>
              <a:rPr lang="en-NZ" sz="2200" dirty="0" smtClean="0"/>
              <a:t>gathering data</a:t>
            </a:r>
          </a:p>
          <a:p>
            <a:pPr marL="800100" lvl="1" indent="-342900">
              <a:spcAft>
                <a:spcPts val="600"/>
              </a:spcAft>
              <a:buFont typeface="Arial" panose="020B0604020202020204" pitchFamily="34" charset="0"/>
              <a:buChar char="•"/>
            </a:pPr>
            <a:r>
              <a:rPr lang="en-NZ" sz="2200" dirty="0" smtClean="0"/>
              <a:t>selecting and using appropriate display(s)</a:t>
            </a:r>
          </a:p>
          <a:p>
            <a:pPr marL="800100" lvl="1" indent="-342900">
              <a:spcAft>
                <a:spcPts val="600"/>
              </a:spcAft>
              <a:buFont typeface="Arial" panose="020B0604020202020204" pitchFamily="34" charset="0"/>
              <a:buChar char="•"/>
            </a:pPr>
            <a:r>
              <a:rPr lang="en-NZ" sz="2200" dirty="0" smtClean="0"/>
              <a:t>communicating relationship(s) in the data in a conclusion.</a:t>
            </a:r>
            <a:endParaRPr lang="en-NZ" sz="2200" dirty="0"/>
          </a:p>
        </p:txBody>
      </p:sp>
    </p:spTree>
    <p:extLst>
      <p:ext uri="{BB962C8B-B14F-4D97-AF65-F5344CB8AC3E}">
        <p14:creationId xmlns:p14="http://schemas.microsoft.com/office/powerpoint/2010/main" val="855965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58" y="234801"/>
            <a:ext cx="620683" cy="6093976"/>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a:t>
            </a:r>
          </a:p>
          <a:p>
            <a:pPr algn="ctr"/>
            <a:endParaRPr lang="en-US"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1040579" y="1772816"/>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lan</a:t>
            </a:r>
            <a:endParaRPr lang="en-NZ" sz="2500" dirty="0">
              <a:latin typeface="Comic Sans MS" panose="030F0702030302020204" pitchFamily="66" charset="0"/>
            </a:endParaRPr>
          </a:p>
        </p:txBody>
      </p:sp>
      <p:sp>
        <p:nvSpPr>
          <p:cNvPr id="4" name="TextBox 3"/>
          <p:cNvSpPr txBox="1"/>
          <p:nvPr/>
        </p:nvSpPr>
        <p:spPr>
          <a:xfrm>
            <a:off x="1018784" y="476672"/>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roblem</a:t>
            </a:r>
            <a:endParaRPr lang="en-NZ" sz="2500" dirty="0">
              <a:latin typeface="Comic Sans MS" panose="030F0702030302020204" pitchFamily="66" charset="0"/>
            </a:endParaRPr>
          </a:p>
        </p:txBody>
      </p:sp>
      <p:sp>
        <p:nvSpPr>
          <p:cNvPr id="5" name="TextBox 4"/>
          <p:cNvSpPr txBox="1"/>
          <p:nvPr/>
        </p:nvSpPr>
        <p:spPr>
          <a:xfrm>
            <a:off x="1115616" y="3043262"/>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ata</a:t>
            </a:r>
            <a:endParaRPr lang="en-NZ" sz="2500" dirty="0">
              <a:latin typeface="Comic Sans MS" panose="030F0702030302020204" pitchFamily="66" charset="0"/>
            </a:endParaRPr>
          </a:p>
        </p:txBody>
      </p:sp>
      <p:sp>
        <p:nvSpPr>
          <p:cNvPr id="6" name="TextBox 5"/>
          <p:cNvSpPr txBox="1"/>
          <p:nvPr/>
        </p:nvSpPr>
        <p:spPr>
          <a:xfrm>
            <a:off x="1080861" y="4408659"/>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nalysis</a:t>
            </a:r>
            <a:endParaRPr lang="en-NZ" sz="2500" dirty="0">
              <a:latin typeface="Comic Sans MS" panose="030F0702030302020204" pitchFamily="66" charset="0"/>
            </a:endParaRPr>
          </a:p>
        </p:txBody>
      </p:sp>
      <p:sp>
        <p:nvSpPr>
          <p:cNvPr id="7" name="TextBox 6"/>
          <p:cNvSpPr txBox="1"/>
          <p:nvPr/>
        </p:nvSpPr>
        <p:spPr>
          <a:xfrm>
            <a:off x="1040579" y="5661248"/>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onclusion</a:t>
            </a:r>
            <a:endParaRPr lang="en-NZ" sz="2500" dirty="0">
              <a:latin typeface="Comic Sans MS" panose="030F0702030302020204" pitchFamily="66" charset="0"/>
            </a:endParaRPr>
          </a:p>
        </p:txBody>
      </p:sp>
      <p:sp>
        <p:nvSpPr>
          <p:cNvPr id="8" name="TextBox 7"/>
          <p:cNvSpPr txBox="1"/>
          <p:nvPr/>
        </p:nvSpPr>
        <p:spPr>
          <a:xfrm>
            <a:off x="2483768" y="392033"/>
            <a:ext cx="5616624"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en-NZ" dirty="0"/>
              <a:t>why did I choose to look at this </a:t>
            </a:r>
            <a:r>
              <a:rPr lang="en-NZ" dirty="0" smtClean="0"/>
              <a:t>problem</a:t>
            </a:r>
          </a:p>
          <a:p>
            <a:pPr marL="285750" indent="-285750">
              <a:buFont typeface="Arial" panose="020B0604020202020204" pitchFamily="34" charset="0"/>
              <a:buChar char="•"/>
            </a:pPr>
            <a:r>
              <a:rPr lang="en-NZ" dirty="0" smtClean="0"/>
              <a:t>what do I want to find out</a:t>
            </a:r>
          </a:p>
        </p:txBody>
      </p:sp>
      <p:sp>
        <p:nvSpPr>
          <p:cNvPr id="9" name="TextBox 8"/>
          <p:cNvSpPr txBox="1"/>
          <p:nvPr/>
        </p:nvSpPr>
        <p:spPr>
          <a:xfrm>
            <a:off x="2424538" y="1172651"/>
            <a:ext cx="5616624"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what data do I need to collect</a:t>
            </a:r>
          </a:p>
          <a:p>
            <a:pPr marL="285750" indent="-285750">
              <a:buFont typeface="Arial" panose="020B0604020202020204" pitchFamily="34" charset="0"/>
              <a:buChar char="•"/>
            </a:pPr>
            <a:r>
              <a:rPr lang="en-NZ" dirty="0" smtClean="0"/>
              <a:t>who am I collecting my data from (and why)</a:t>
            </a:r>
          </a:p>
          <a:p>
            <a:pPr marL="285750" indent="-285750">
              <a:buFont typeface="Arial" panose="020B0604020202020204" pitchFamily="34" charset="0"/>
              <a:buChar char="•"/>
            </a:pPr>
            <a:r>
              <a:rPr lang="en-NZ" dirty="0" smtClean="0"/>
              <a:t>how large should my sample be</a:t>
            </a:r>
          </a:p>
          <a:p>
            <a:pPr marL="285750" indent="-285750">
              <a:buFont typeface="Arial" panose="020B0604020202020204" pitchFamily="34" charset="0"/>
              <a:buChar char="•"/>
            </a:pPr>
            <a:r>
              <a:rPr lang="en-NZ" dirty="0" smtClean="0"/>
              <a:t>how am I going to analyse my data</a:t>
            </a:r>
            <a:endParaRPr lang="en-NZ" dirty="0"/>
          </a:p>
        </p:txBody>
      </p:sp>
      <p:sp>
        <p:nvSpPr>
          <p:cNvPr id="10" name="TextBox 9"/>
          <p:cNvSpPr txBox="1"/>
          <p:nvPr/>
        </p:nvSpPr>
        <p:spPr>
          <a:xfrm>
            <a:off x="2375857" y="2492896"/>
            <a:ext cx="5616624"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Collect</a:t>
            </a:r>
          </a:p>
          <a:p>
            <a:pPr marL="285750" indent="-285750">
              <a:buFont typeface="Arial" panose="020B0604020202020204" pitchFamily="34" charset="0"/>
              <a:buChar char="•"/>
            </a:pPr>
            <a:r>
              <a:rPr lang="en-NZ" dirty="0" smtClean="0"/>
              <a:t>Clean</a:t>
            </a:r>
          </a:p>
          <a:p>
            <a:pPr marL="285750" indent="-285750">
              <a:buFont typeface="Arial" panose="020B0604020202020204" pitchFamily="34" charset="0"/>
              <a:buChar char="•"/>
            </a:pPr>
            <a:r>
              <a:rPr lang="en-NZ" dirty="0" smtClean="0"/>
              <a:t>display (</a:t>
            </a:r>
            <a:r>
              <a:rPr lang="en-NZ" dirty="0" err="1" smtClean="0"/>
              <a:t>iNZight</a:t>
            </a:r>
            <a:r>
              <a:rPr lang="en-NZ" dirty="0" smtClean="0"/>
              <a:t>)</a:t>
            </a:r>
            <a:endParaRPr lang="en-NZ" dirty="0"/>
          </a:p>
        </p:txBody>
      </p:sp>
      <p:sp>
        <p:nvSpPr>
          <p:cNvPr id="11" name="TextBox 10"/>
          <p:cNvSpPr txBox="1"/>
          <p:nvPr/>
        </p:nvSpPr>
        <p:spPr>
          <a:xfrm>
            <a:off x="2362537" y="3520316"/>
            <a:ext cx="5616624" cy="203132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summary statistics</a:t>
            </a:r>
          </a:p>
          <a:p>
            <a:pPr marL="285750" indent="-285750">
              <a:buFont typeface="Arial" panose="020B0604020202020204" pitchFamily="34" charset="0"/>
              <a:buChar char="•"/>
            </a:pPr>
            <a:r>
              <a:rPr lang="en-NZ" dirty="0" smtClean="0"/>
              <a:t>trend </a:t>
            </a:r>
            <a:r>
              <a:rPr lang="en-NZ" dirty="0" smtClean="0"/>
              <a:t>line</a:t>
            </a:r>
          </a:p>
          <a:p>
            <a:pPr marL="285750" indent="-285750">
              <a:buFont typeface="Arial" panose="020B0604020202020204" pitchFamily="34" charset="0"/>
              <a:buChar char="•"/>
            </a:pPr>
            <a:r>
              <a:rPr lang="en-NZ" smtClean="0"/>
              <a:t>prediction</a:t>
            </a:r>
            <a:endParaRPr lang="en-NZ" dirty="0" smtClean="0"/>
          </a:p>
          <a:p>
            <a:pPr marL="285750" indent="-285750">
              <a:buFont typeface="Arial" panose="020B0604020202020204" pitchFamily="34" charset="0"/>
              <a:buChar char="•"/>
            </a:pPr>
            <a:r>
              <a:rPr lang="en-NZ" dirty="0" smtClean="0"/>
              <a:t>association  - strong/moderate/weak correlation</a:t>
            </a:r>
          </a:p>
          <a:p>
            <a:pPr marL="285750" indent="-285750">
              <a:buFont typeface="Arial" panose="020B0604020202020204" pitchFamily="34" charset="0"/>
              <a:buChar char="•"/>
            </a:pPr>
            <a:r>
              <a:rPr lang="en-NZ" dirty="0" smtClean="0"/>
              <a:t>scatter       evenly distributed along the trend line?</a:t>
            </a:r>
          </a:p>
          <a:p>
            <a:pPr marL="285750" indent="-285750">
              <a:buFont typeface="Arial" panose="020B0604020202020204" pitchFamily="34" charset="0"/>
              <a:buChar char="•"/>
            </a:pPr>
            <a:r>
              <a:rPr lang="en-NZ" dirty="0" smtClean="0"/>
              <a:t>outliers</a:t>
            </a:r>
          </a:p>
          <a:p>
            <a:pPr marL="285750" indent="-285750">
              <a:buFont typeface="Arial" panose="020B0604020202020204" pitchFamily="34" charset="0"/>
              <a:buChar char="•"/>
            </a:pPr>
            <a:r>
              <a:rPr lang="en-NZ" dirty="0" smtClean="0"/>
              <a:t>grouping      does the data form clusters anywhere?</a:t>
            </a:r>
            <a:endParaRPr lang="en-NZ" dirty="0"/>
          </a:p>
        </p:txBody>
      </p:sp>
      <p:sp>
        <p:nvSpPr>
          <p:cNvPr id="12" name="TextBox 11"/>
          <p:cNvSpPr txBox="1"/>
          <p:nvPr/>
        </p:nvSpPr>
        <p:spPr>
          <a:xfrm>
            <a:off x="2486135" y="5661248"/>
            <a:ext cx="62623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Answer the question you set at the beginning</a:t>
            </a:r>
          </a:p>
          <a:p>
            <a:pPr marL="285750" indent="-285750">
              <a:buFont typeface="Arial" panose="020B0604020202020204" pitchFamily="34" charset="0"/>
              <a:buChar char="•"/>
            </a:pPr>
            <a:r>
              <a:rPr lang="en-NZ" dirty="0" smtClean="0"/>
              <a:t>refer back to your results</a:t>
            </a:r>
          </a:p>
          <a:p>
            <a:pPr marL="285750" indent="-285750">
              <a:buFont typeface="Arial" panose="020B0604020202020204" pitchFamily="34" charset="0"/>
              <a:buChar char="•"/>
            </a:pPr>
            <a:r>
              <a:rPr lang="en-NZ" dirty="0" smtClean="0"/>
              <a:t>suggest how you might improve or extend your investigation</a:t>
            </a:r>
            <a:endParaRPr lang="en-NZ" dirty="0"/>
          </a:p>
        </p:txBody>
      </p:sp>
    </p:spTree>
    <p:extLst>
      <p:ext uri="{BB962C8B-B14F-4D97-AF65-F5344CB8AC3E}">
        <p14:creationId xmlns:p14="http://schemas.microsoft.com/office/powerpoint/2010/main" val="411675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221" y="234801"/>
            <a:ext cx="55335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t>
            </a:r>
          </a:p>
        </p:txBody>
      </p:sp>
      <p:sp>
        <p:nvSpPr>
          <p:cNvPr id="4" name="TextBox 3"/>
          <p:cNvSpPr txBox="1"/>
          <p:nvPr/>
        </p:nvSpPr>
        <p:spPr>
          <a:xfrm>
            <a:off x="1018784" y="476672"/>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roblem</a:t>
            </a:r>
            <a:endParaRPr lang="en-NZ" sz="2500" dirty="0">
              <a:latin typeface="Comic Sans MS" panose="030F0702030302020204" pitchFamily="66" charset="0"/>
            </a:endParaRPr>
          </a:p>
        </p:txBody>
      </p:sp>
      <p:sp>
        <p:nvSpPr>
          <p:cNvPr id="8" name="TextBox 7"/>
          <p:cNvSpPr txBox="1"/>
          <p:nvPr/>
        </p:nvSpPr>
        <p:spPr>
          <a:xfrm>
            <a:off x="755576" y="1268760"/>
            <a:ext cx="5616624"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en-NZ"/>
              <a:t>why did I choose to look at this </a:t>
            </a:r>
            <a:r>
              <a:rPr lang="en-NZ" smtClean="0"/>
              <a:t>problem</a:t>
            </a:r>
          </a:p>
          <a:p>
            <a:pPr marL="285750" indent="-285750">
              <a:buFont typeface="Arial" panose="020B0604020202020204" pitchFamily="34" charset="0"/>
              <a:buChar char="•"/>
            </a:pPr>
            <a:r>
              <a:rPr lang="en-NZ" dirty="0" smtClean="0"/>
              <a:t>what do I want to find out</a:t>
            </a:r>
          </a:p>
        </p:txBody>
      </p:sp>
      <p:sp>
        <p:nvSpPr>
          <p:cNvPr id="13" name="TextBox 12"/>
          <p:cNvSpPr txBox="1"/>
          <p:nvPr/>
        </p:nvSpPr>
        <p:spPr>
          <a:xfrm>
            <a:off x="469437" y="4703078"/>
            <a:ext cx="8064896" cy="369332"/>
          </a:xfrm>
          <a:prstGeom prst="rect">
            <a:avLst/>
          </a:prstGeom>
          <a:noFill/>
        </p:spPr>
        <p:txBody>
          <a:bodyPr wrap="square" rtlCol="0">
            <a:spAutoFit/>
          </a:bodyPr>
          <a:lstStyle/>
          <a:p>
            <a:r>
              <a:rPr lang="en-NZ" dirty="0" smtClean="0"/>
              <a:t>I wonder if there is a relationship between _________________  and ___________.</a:t>
            </a:r>
            <a:endParaRPr lang="en-NZ" dirty="0"/>
          </a:p>
        </p:txBody>
      </p:sp>
      <p:sp>
        <p:nvSpPr>
          <p:cNvPr id="14" name="TextBox 13"/>
          <p:cNvSpPr txBox="1"/>
          <p:nvPr/>
        </p:nvSpPr>
        <p:spPr>
          <a:xfrm>
            <a:off x="539552" y="2492896"/>
            <a:ext cx="8136904" cy="1754326"/>
          </a:xfrm>
          <a:prstGeom prst="rect">
            <a:avLst/>
          </a:prstGeom>
          <a:noFill/>
        </p:spPr>
        <p:txBody>
          <a:bodyPr wrap="square" rtlCol="0">
            <a:spAutoFit/>
          </a:bodyPr>
          <a:lstStyle/>
          <a:p>
            <a:r>
              <a:rPr lang="en-NZ" dirty="0" smtClean="0"/>
              <a:t>I have been given . . . . . . . . . and am interested in looking at whether there is a connection between  . . . . . . . .   and  . . . . . . . . </a:t>
            </a:r>
          </a:p>
          <a:p>
            <a:endParaRPr lang="en-NZ" dirty="0" smtClean="0"/>
          </a:p>
          <a:p>
            <a:r>
              <a:rPr lang="en-NZ" dirty="0" smtClean="0"/>
              <a:t>I have been looking at . . . . . . . . . . . and am interested in finding out if there is a connection between . . . . . . . . . .   and  . . . . . . . . . </a:t>
            </a:r>
          </a:p>
          <a:p>
            <a:endParaRPr lang="en-NZ" dirty="0"/>
          </a:p>
        </p:txBody>
      </p:sp>
      <p:sp>
        <p:nvSpPr>
          <p:cNvPr id="15" name="Rectangle 14"/>
          <p:cNvSpPr/>
          <p:nvPr/>
        </p:nvSpPr>
        <p:spPr>
          <a:xfrm>
            <a:off x="344369" y="1943926"/>
            <a:ext cx="854209" cy="553998"/>
          </a:xfrm>
          <a:prstGeom prst="rect">
            <a:avLst/>
          </a:prstGeom>
          <a:noFill/>
        </p:spPr>
        <p:txBody>
          <a:bodyPr wrap="none" lIns="91440" tIns="45720" rIns="91440" bIns="45720">
            <a:spAutoFit/>
          </a:bodyPr>
          <a:lstStyle/>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why</a:t>
            </a:r>
          </a:p>
        </p:txBody>
      </p:sp>
      <p:sp>
        <p:nvSpPr>
          <p:cNvPr id="16" name="Rectangle 15"/>
          <p:cNvSpPr/>
          <p:nvPr/>
        </p:nvSpPr>
        <p:spPr>
          <a:xfrm>
            <a:off x="351602" y="3964414"/>
            <a:ext cx="997004" cy="553998"/>
          </a:xfrm>
          <a:prstGeom prst="rect">
            <a:avLst/>
          </a:prstGeom>
          <a:noFill/>
        </p:spPr>
        <p:txBody>
          <a:bodyPr wrap="none" lIns="91440" tIns="45720" rIns="91440" bIns="45720">
            <a:spAutoFit/>
          </a:bodyPr>
          <a:lstStyle/>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what</a:t>
            </a:r>
          </a:p>
        </p:txBody>
      </p:sp>
    </p:spTree>
    <p:extLst>
      <p:ext uri="{BB962C8B-B14F-4D97-AF65-F5344CB8AC3E}">
        <p14:creationId xmlns:p14="http://schemas.microsoft.com/office/powerpoint/2010/main" val="211720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221" y="234801"/>
            <a:ext cx="55335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t>
            </a:r>
          </a:p>
        </p:txBody>
      </p:sp>
      <p:sp>
        <p:nvSpPr>
          <p:cNvPr id="3" name="TextBox 2"/>
          <p:cNvSpPr txBox="1"/>
          <p:nvPr/>
        </p:nvSpPr>
        <p:spPr>
          <a:xfrm>
            <a:off x="1072627" y="457939"/>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lan</a:t>
            </a:r>
            <a:endParaRPr lang="en-NZ" sz="2500" dirty="0">
              <a:latin typeface="Comic Sans MS" panose="030F0702030302020204" pitchFamily="66" charset="0"/>
            </a:endParaRPr>
          </a:p>
        </p:txBody>
      </p:sp>
      <p:sp>
        <p:nvSpPr>
          <p:cNvPr id="13" name="TextBox 12"/>
          <p:cNvSpPr txBox="1"/>
          <p:nvPr/>
        </p:nvSpPr>
        <p:spPr>
          <a:xfrm>
            <a:off x="645221" y="1165052"/>
            <a:ext cx="5616624" cy="175432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what data do I need to collect</a:t>
            </a:r>
          </a:p>
          <a:p>
            <a:pPr marL="285750" indent="-285750">
              <a:buFont typeface="Arial" panose="020B0604020202020204" pitchFamily="34" charset="0"/>
              <a:buChar char="•"/>
            </a:pPr>
            <a:r>
              <a:rPr lang="en-NZ" dirty="0" smtClean="0"/>
              <a:t>should </a:t>
            </a:r>
            <a:r>
              <a:rPr lang="en-NZ" dirty="0"/>
              <a:t>I</a:t>
            </a:r>
            <a:r>
              <a:rPr lang="en-NZ" dirty="0" smtClean="0"/>
              <a:t> collect primary data or use secondary data?</a:t>
            </a:r>
          </a:p>
          <a:p>
            <a:pPr marL="285750" indent="-285750">
              <a:buFont typeface="Arial" panose="020B0604020202020204" pitchFamily="34" charset="0"/>
              <a:buChar char="•"/>
            </a:pPr>
            <a:r>
              <a:rPr lang="en-NZ" dirty="0" smtClean="0"/>
              <a:t>who am I collecting my data from (and why)</a:t>
            </a:r>
          </a:p>
          <a:p>
            <a:pPr marL="285750" indent="-285750">
              <a:buFont typeface="Arial" panose="020B0604020202020204" pitchFamily="34" charset="0"/>
              <a:buChar char="•"/>
            </a:pPr>
            <a:r>
              <a:rPr lang="en-NZ" dirty="0" smtClean="0"/>
              <a:t>how large should my sample be</a:t>
            </a:r>
          </a:p>
          <a:p>
            <a:pPr marL="285750" indent="-285750">
              <a:buFont typeface="Arial" panose="020B0604020202020204" pitchFamily="34" charset="0"/>
              <a:buChar char="•"/>
            </a:pPr>
            <a:r>
              <a:rPr lang="en-NZ" dirty="0" smtClean="0"/>
              <a:t>how am I taking my sample (sampling techniques)</a:t>
            </a:r>
          </a:p>
          <a:p>
            <a:pPr marL="285750" indent="-285750">
              <a:buFont typeface="Arial" panose="020B0604020202020204" pitchFamily="34" charset="0"/>
              <a:buChar char="•"/>
            </a:pPr>
            <a:r>
              <a:rPr lang="en-NZ" dirty="0" smtClean="0"/>
              <a:t>how am I going to analyse my data</a:t>
            </a:r>
            <a:endParaRPr lang="en-NZ" dirty="0"/>
          </a:p>
        </p:txBody>
      </p:sp>
    </p:spTree>
    <p:extLst>
      <p:ext uri="{BB962C8B-B14F-4D97-AF65-F5344CB8AC3E}">
        <p14:creationId xmlns:p14="http://schemas.microsoft.com/office/powerpoint/2010/main" val="158713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158" y="2505670"/>
            <a:ext cx="867570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Achieved, Merit or Excellence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124889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58" y="234801"/>
            <a:ext cx="62068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a:t>
            </a:r>
          </a:p>
        </p:txBody>
      </p:sp>
      <p:sp>
        <p:nvSpPr>
          <p:cNvPr id="3" name="TextBox 2"/>
          <p:cNvSpPr txBox="1"/>
          <p:nvPr/>
        </p:nvSpPr>
        <p:spPr>
          <a:xfrm>
            <a:off x="1072627" y="457939"/>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ata</a:t>
            </a:r>
            <a:endParaRPr lang="en-NZ" sz="2500" dirty="0">
              <a:latin typeface="Comic Sans MS" panose="030F0702030302020204" pitchFamily="66" charset="0"/>
            </a:endParaRPr>
          </a:p>
        </p:txBody>
      </p:sp>
      <p:sp>
        <p:nvSpPr>
          <p:cNvPr id="5" name="TextBox 4"/>
          <p:cNvSpPr txBox="1"/>
          <p:nvPr/>
        </p:nvSpPr>
        <p:spPr>
          <a:xfrm>
            <a:off x="611558" y="1158131"/>
            <a:ext cx="5616624"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Collect – fair and consistent</a:t>
            </a:r>
          </a:p>
          <a:p>
            <a:pPr marL="285750" indent="-285750">
              <a:buFont typeface="Arial" panose="020B0604020202020204" pitchFamily="34" charset="0"/>
              <a:buChar char="•"/>
            </a:pPr>
            <a:r>
              <a:rPr lang="en-NZ" dirty="0" smtClean="0"/>
              <a:t>Clean – justify any data you remove</a:t>
            </a:r>
          </a:p>
          <a:p>
            <a:pPr marL="285750" indent="-285750">
              <a:buFont typeface="Arial" panose="020B0604020202020204" pitchFamily="34" charset="0"/>
              <a:buChar char="•"/>
            </a:pPr>
            <a:r>
              <a:rPr lang="en-NZ" dirty="0" smtClean="0"/>
              <a:t>display (</a:t>
            </a:r>
            <a:r>
              <a:rPr lang="en-NZ" dirty="0" err="1" smtClean="0"/>
              <a:t>iNZight</a:t>
            </a:r>
            <a:r>
              <a:rPr lang="en-NZ" dirty="0" smtClean="0"/>
              <a:t>)</a:t>
            </a:r>
            <a:endParaRPr lang="en-NZ" dirty="0"/>
          </a:p>
        </p:txBody>
      </p:sp>
    </p:spTree>
    <p:extLst>
      <p:ext uri="{BB962C8B-B14F-4D97-AF65-F5344CB8AC3E}">
        <p14:creationId xmlns:p14="http://schemas.microsoft.com/office/powerpoint/2010/main" val="69076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58" y="234801"/>
            <a:ext cx="62068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a:t>
            </a:r>
          </a:p>
        </p:txBody>
      </p:sp>
      <p:sp>
        <p:nvSpPr>
          <p:cNvPr id="3" name="TextBox 2"/>
          <p:cNvSpPr txBox="1"/>
          <p:nvPr/>
        </p:nvSpPr>
        <p:spPr>
          <a:xfrm>
            <a:off x="1072627" y="457939"/>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nalyse</a:t>
            </a:r>
            <a:endParaRPr lang="en-NZ" sz="2500" dirty="0">
              <a:latin typeface="Comic Sans MS" panose="030F0702030302020204" pitchFamily="66" charset="0"/>
            </a:endParaRPr>
          </a:p>
        </p:txBody>
      </p:sp>
      <p:sp>
        <p:nvSpPr>
          <p:cNvPr id="6" name="TextBox 5"/>
          <p:cNvSpPr txBox="1"/>
          <p:nvPr/>
        </p:nvSpPr>
        <p:spPr>
          <a:xfrm>
            <a:off x="611558" y="1139925"/>
            <a:ext cx="5616624" cy="203132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summary statistics</a:t>
            </a:r>
          </a:p>
          <a:p>
            <a:pPr marL="285750" indent="-285750">
              <a:buFont typeface="Arial" panose="020B0604020202020204" pitchFamily="34" charset="0"/>
              <a:buChar char="•"/>
            </a:pPr>
            <a:r>
              <a:rPr lang="en-NZ" dirty="0" smtClean="0"/>
              <a:t>trend line    - also known as regression </a:t>
            </a:r>
            <a:r>
              <a:rPr lang="en-NZ" dirty="0" smtClean="0"/>
              <a:t>lines</a:t>
            </a:r>
          </a:p>
          <a:p>
            <a:pPr marL="285750" indent="-285750">
              <a:buFont typeface="Arial" panose="020B0604020202020204" pitchFamily="34" charset="0"/>
              <a:buChar char="•"/>
            </a:pPr>
            <a:r>
              <a:rPr lang="en-NZ" dirty="0" smtClean="0"/>
              <a:t>prediction</a:t>
            </a:r>
            <a:endParaRPr lang="en-NZ" dirty="0" smtClean="0"/>
          </a:p>
          <a:p>
            <a:pPr marL="285750" indent="-285750">
              <a:buFont typeface="Arial" panose="020B0604020202020204" pitchFamily="34" charset="0"/>
              <a:buChar char="•"/>
            </a:pPr>
            <a:r>
              <a:rPr lang="en-NZ" dirty="0" smtClean="0"/>
              <a:t>association  - strong/moderate/weak correlation</a:t>
            </a:r>
          </a:p>
          <a:p>
            <a:pPr marL="285750" indent="-285750">
              <a:buFont typeface="Arial" panose="020B0604020202020204" pitchFamily="34" charset="0"/>
              <a:buChar char="•"/>
            </a:pPr>
            <a:r>
              <a:rPr lang="en-NZ" dirty="0" smtClean="0"/>
              <a:t>scatter       evenly distributed along the trend line?</a:t>
            </a:r>
          </a:p>
          <a:p>
            <a:pPr marL="285750" indent="-285750">
              <a:buFont typeface="Arial" panose="020B0604020202020204" pitchFamily="34" charset="0"/>
              <a:buChar char="•"/>
            </a:pPr>
            <a:r>
              <a:rPr lang="en-NZ" dirty="0" smtClean="0"/>
              <a:t>outliers</a:t>
            </a:r>
          </a:p>
          <a:p>
            <a:pPr marL="285750" indent="-285750">
              <a:buFont typeface="Arial" panose="020B0604020202020204" pitchFamily="34" charset="0"/>
              <a:buChar char="•"/>
            </a:pPr>
            <a:r>
              <a:rPr lang="en-NZ" dirty="0" smtClean="0"/>
              <a:t>grouping      does the data form clusters anywhere?</a:t>
            </a:r>
            <a:endParaRPr lang="en-NZ" dirty="0"/>
          </a:p>
        </p:txBody>
      </p:sp>
    </p:spTree>
    <p:extLst>
      <p:ext uri="{BB962C8B-B14F-4D97-AF65-F5344CB8AC3E}">
        <p14:creationId xmlns:p14="http://schemas.microsoft.com/office/powerpoint/2010/main" val="303069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023" y="234801"/>
            <a:ext cx="55175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
            </a:r>
          </a:p>
        </p:txBody>
      </p:sp>
      <p:sp>
        <p:nvSpPr>
          <p:cNvPr id="3" name="TextBox 2"/>
          <p:cNvSpPr txBox="1"/>
          <p:nvPr/>
        </p:nvSpPr>
        <p:spPr>
          <a:xfrm>
            <a:off x="1072627" y="457939"/>
            <a:ext cx="1656184" cy="477054"/>
          </a:xfrm>
          <a:prstGeom prst="rect">
            <a:avLst/>
          </a:prstGeom>
          <a:noFill/>
        </p:spPr>
        <p:txBody>
          <a:bodyPr wrap="square" rtlCol="0">
            <a:spAutoFit/>
          </a:bodyPr>
          <a:lstStyle/>
          <a:p>
            <a:r>
              <a:rPr lang="en-NZ" sz="2500" dirty="0" err="1" smtClean="0">
                <a:latin typeface="Comic Sans MS" panose="030F0702030302020204" pitchFamily="66" charset="0"/>
              </a:rPr>
              <a:t>onclusion</a:t>
            </a:r>
            <a:endParaRPr lang="en-NZ" sz="2500" dirty="0">
              <a:latin typeface="Comic Sans MS" panose="030F0702030302020204" pitchFamily="66" charset="0"/>
            </a:endParaRPr>
          </a:p>
        </p:txBody>
      </p:sp>
      <p:sp>
        <p:nvSpPr>
          <p:cNvPr id="5" name="TextBox 4"/>
          <p:cNvSpPr txBox="1"/>
          <p:nvPr/>
        </p:nvSpPr>
        <p:spPr>
          <a:xfrm>
            <a:off x="646023" y="1158131"/>
            <a:ext cx="626233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NZ" dirty="0" smtClean="0"/>
              <a:t>Answer the question you set at the beginning</a:t>
            </a:r>
          </a:p>
          <a:p>
            <a:pPr marL="285750" indent="-285750">
              <a:buFont typeface="Arial" panose="020B0604020202020204" pitchFamily="34" charset="0"/>
              <a:buChar char="•"/>
            </a:pPr>
            <a:r>
              <a:rPr lang="en-NZ" dirty="0" smtClean="0"/>
              <a:t>refer back to your results</a:t>
            </a:r>
          </a:p>
          <a:p>
            <a:pPr marL="285750" indent="-285750">
              <a:buFont typeface="Arial" panose="020B0604020202020204" pitchFamily="34" charset="0"/>
              <a:buChar char="•"/>
            </a:pPr>
            <a:r>
              <a:rPr lang="en-NZ" dirty="0" smtClean="0"/>
              <a:t>suggest how you might improve or extend your investigation</a:t>
            </a:r>
            <a:endParaRPr lang="en-NZ" dirty="0"/>
          </a:p>
        </p:txBody>
      </p:sp>
      <p:sp>
        <p:nvSpPr>
          <p:cNvPr id="4" name="TextBox 3"/>
          <p:cNvSpPr txBox="1"/>
          <p:nvPr/>
        </p:nvSpPr>
        <p:spPr>
          <a:xfrm>
            <a:off x="539552" y="2780928"/>
            <a:ext cx="8136904" cy="1754326"/>
          </a:xfrm>
          <a:prstGeom prst="rect">
            <a:avLst/>
          </a:prstGeom>
          <a:noFill/>
        </p:spPr>
        <p:txBody>
          <a:bodyPr wrap="square" rtlCol="0">
            <a:spAutoFit/>
          </a:bodyPr>
          <a:lstStyle/>
          <a:p>
            <a:r>
              <a:rPr lang="en-NZ" dirty="0" smtClean="0">
                <a:solidFill>
                  <a:srgbClr val="00B0F0"/>
                </a:solidFill>
                <a:latin typeface="Comic Sans MS" panose="030F0702030302020204" pitchFamily="66" charset="0"/>
              </a:rPr>
              <a:t>from my analysis I have found that . . . . . . . . </a:t>
            </a:r>
          </a:p>
          <a:p>
            <a:endParaRPr lang="en-NZ" dirty="0">
              <a:solidFill>
                <a:srgbClr val="00B0F0"/>
              </a:solidFill>
              <a:latin typeface="Comic Sans MS" panose="030F0702030302020204" pitchFamily="66" charset="0"/>
            </a:endParaRPr>
          </a:p>
          <a:p>
            <a:endParaRPr lang="en-NZ" dirty="0" smtClean="0">
              <a:solidFill>
                <a:srgbClr val="00B0F0"/>
              </a:solidFill>
              <a:latin typeface="Comic Sans MS" panose="030F0702030302020204" pitchFamily="66" charset="0"/>
            </a:endParaRPr>
          </a:p>
          <a:p>
            <a:r>
              <a:rPr lang="en-NZ" dirty="0" smtClean="0">
                <a:solidFill>
                  <a:srgbClr val="00B0F0"/>
                </a:solidFill>
                <a:latin typeface="Comic Sans MS" panose="030F0702030302020204" pitchFamily="66" charset="0"/>
              </a:rPr>
              <a:t>To improve my investigation I could . . . . . . . . . </a:t>
            </a:r>
          </a:p>
          <a:p>
            <a:endParaRPr lang="en-NZ" dirty="0">
              <a:solidFill>
                <a:srgbClr val="00B0F0"/>
              </a:solidFill>
              <a:latin typeface="Comic Sans MS" panose="030F0702030302020204" pitchFamily="66" charset="0"/>
            </a:endParaRPr>
          </a:p>
          <a:p>
            <a:r>
              <a:rPr lang="en-NZ" dirty="0">
                <a:solidFill>
                  <a:srgbClr val="00B0F0"/>
                </a:solidFill>
                <a:latin typeface="Comic Sans MS" panose="030F0702030302020204" pitchFamily="66" charset="0"/>
              </a:rPr>
              <a:t>T</a:t>
            </a:r>
            <a:r>
              <a:rPr lang="en-NZ" dirty="0" smtClean="0">
                <a:solidFill>
                  <a:srgbClr val="00B0F0"/>
                </a:solidFill>
                <a:latin typeface="Comic Sans MS" panose="030F0702030302020204" pitchFamily="66" charset="0"/>
              </a:rPr>
              <a:t>o extend my investigation I could</a:t>
            </a:r>
            <a:endParaRPr lang="en-NZ"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233001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88" y="836712"/>
            <a:ext cx="8928992" cy="5078313"/>
          </a:xfrm>
          <a:prstGeom prst="rect">
            <a:avLst/>
          </a:prstGeom>
        </p:spPr>
        <p:txBody>
          <a:bodyPr wrap="square">
            <a:spAutoFit/>
          </a:bodyPr>
          <a:lstStyle/>
          <a:p>
            <a:r>
              <a:rPr lang="en-NZ" b="1" dirty="0" smtClean="0"/>
              <a:t>Achievement</a:t>
            </a:r>
          </a:p>
          <a:p>
            <a:endParaRPr lang="en-NZ" b="1" dirty="0" smtClean="0"/>
          </a:p>
          <a:p>
            <a:r>
              <a:rPr lang="en-NZ" dirty="0" smtClean="0"/>
              <a:t>You need to use investigate bivariate numerical data using the statistical enquiry cycle. (See </a:t>
            </a:r>
            <a:r>
              <a:rPr lang="en-NZ" dirty="0" smtClean="0">
                <a:hlinkClick r:id="rId2"/>
              </a:rPr>
              <a:t>Statistics revision</a:t>
            </a:r>
            <a:r>
              <a:rPr lang="en-NZ" dirty="0" smtClean="0"/>
              <a:t>).</a:t>
            </a:r>
          </a:p>
          <a:p>
            <a:r>
              <a:rPr lang="en-NZ" dirty="0" smtClean="0"/>
              <a:t>Numerical data: </a:t>
            </a:r>
          </a:p>
          <a:p>
            <a:pPr lvl="1"/>
            <a:r>
              <a:rPr lang="en-NZ" dirty="0" smtClean="0"/>
              <a:t>the x variable or explanatory variable may be a continuous or discrete numerical variable, </a:t>
            </a:r>
            <a:r>
              <a:rPr lang="en-NZ" dirty="0" err="1" smtClean="0"/>
              <a:t>eg</a:t>
            </a:r>
            <a:r>
              <a:rPr lang="en-NZ" dirty="0" smtClean="0"/>
              <a:t> the different lengths set for a pendulum in an experiment, or the number of books in a back-pack in a survey</a:t>
            </a:r>
          </a:p>
          <a:p>
            <a:pPr lvl="1"/>
            <a:r>
              <a:rPr lang="en-NZ" dirty="0" smtClean="0"/>
              <a:t>the y-variable or response variable must be a numerical variable where the numbers measure the quantity of interest.</a:t>
            </a:r>
          </a:p>
          <a:p>
            <a:r>
              <a:rPr lang="en-NZ" dirty="0" smtClean="0"/>
              <a:t>Make sure that you are familiar with the statistical enquiry cycle which involves: </a:t>
            </a:r>
          </a:p>
          <a:p>
            <a:pPr lvl="1"/>
            <a:r>
              <a:rPr lang="en-NZ" dirty="0" smtClean="0"/>
              <a:t>planning and conducting an investigation involving bivariate numerical data</a:t>
            </a:r>
          </a:p>
          <a:p>
            <a:pPr lvl="1"/>
            <a:r>
              <a:rPr lang="en-NZ" dirty="0" smtClean="0"/>
              <a:t>working with a given relationship question</a:t>
            </a:r>
          </a:p>
          <a:p>
            <a:pPr lvl="1"/>
            <a:r>
              <a:rPr lang="en-NZ" dirty="0" smtClean="0"/>
              <a:t>determining appropriate variables and measures</a:t>
            </a:r>
          </a:p>
          <a:p>
            <a:pPr lvl="1"/>
            <a:r>
              <a:rPr lang="en-NZ" dirty="0" smtClean="0"/>
              <a:t>managing sources of variation</a:t>
            </a:r>
          </a:p>
          <a:p>
            <a:pPr lvl="1"/>
            <a:r>
              <a:rPr lang="en-NZ" dirty="0" smtClean="0"/>
              <a:t>gathering data</a:t>
            </a:r>
          </a:p>
          <a:p>
            <a:pPr lvl="1"/>
            <a:r>
              <a:rPr lang="en-NZ" dirty="0" smtClean="0"/>
              <a:t>selecting and using appropriate display(s)</a:t>
            </a:r>
          </a:p>
          <a:p>
            <a:pPr lvl="1"/>
            <a:r>
              <a:rPr lang="en-NZ" dirty="0" smtClean="0"/>
              <a:t>communicating relationship(s) in the data in a conclusion.</a:t>
            </a:r>
            <a:endParaRPr lang="en-NZ" dirty="0"/>
          </a:p>
        </p:txBody>
      </p:sp>
    </p:spTree>
    <p:extLst>
      <p:ext uri="{BB962C8B-B14F-4D97-AF65-F5344CB8AC3E}">
        <p14:creationId xmlns:p14="http://schemas.microsoft.com/office/powerpoint/2010/main" val="2562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340768"/>
            <a:ext cx="8784976" cy="3477875"/>
          </a:xfrm>
          <a:prstGeom prst="rect">
            <a:avLst/>
          </a:prstGeom>
        </p:spPr>
        <p:txBody>
          <a:bodyPr wrap="square">
            <a:spAutoFit/>
          </a:bodyPr>
          <a:lstStyle/>
          <a:p>
            <a:r>
              <a:rPr lang="en-NZ" sz="2200" b="1" dirty="0" smtClean="0"/>
              <a:t>Achievement with merit</a:t>
            </a:r>
          </a:p>
          <a:p>
            <a:endParaRPr lang="en-NZ" sz="2200" b="1" dirty="0" smtClean="0"/>
          </a:p>
          <a:p>
            <a:r>
              <a:rPr lang="en-NZ" sz="2200" dirty="0" smtClean="0"/>
              <a:t>Make sure that you can meet the criteria for achievement </a:t>
            </a:r>
          </a:p>
          <a:p>
            <a:endParaRPr lang="en-NZ" sz="2200" dirty="0" smtClean="0"/>
          </a:p>
          <a:p>
            <a:r>
              <a:rPr lang="en-NZ" sz="2200" dirty="0" smtClean="0"/>
              <a:t>You need to investigate bivariate numerical data using the statistical enquiry cycle with justification.</a:t>
            </a:r>
          </a:p>
          <a:p>
            <a:r>
              <a:rPr lang="en-NZ" sz="2200" dirty="0" smtClean="0"/>
              <a:t>This involves linking aspects of the statistical enquiry cycle to the context and the population. Justification also involves making supporting statements which refer to evidence such as summary statistics, data values, trends or features of visual displays.</a:t>
            </a:r>
            <a:endParaRPr lang="en-NZ" sz="2200" dirty="0"/>
          </a:p>
        </p:txBody>
      </p:sp>
    </p:spTree>
    <p:extLst>
      <p:ext uri="{BB962C8B-B14F-4D97-AF65-F5344CB8AC3E}">
        <p14:creationId xmlns:p14="http://schemas.microsoft.com/office/powerpoint/2010/main" val="201864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59340"/>
            <a:ext cx="8784976" cy="2800767"/>
          </a:xfrm>
          <a:prstGeom prst="rect">
            <a:avLst/>
          </a:prstGeom>
        </p:spPr>
        <p:txBody>
          <a:bodyPr wrap="square">
            <a:spAutoFit/>
          </a:bodyPr>
          <a:lstStyle/>
          <a:p>
            <a:r>
              <a:rPr lang="en-NZ" sz="2200" b="1" dirty="0" smtClean="0"/>
              <a:t>Achievement with excellence</a:t>
            </a:r>
          </a:p>
          <a:p>
            <a:endParaRPr lang="en-NZ" sz="2200" b="1" dirty="0" smtClean="0"/>
          </a:p>
          <a:p>
            <a:r>
              <a:rPr lang="en-NZ" sz="2200" dirty="0" smtClean="0"/>
              <a:t>Make sure that you can meet the criteria for merit</a:t>
            </a:r>
          </a:p>
          <a:p>
            <a:r>
              <a:rPr lang="en-NZ" sz="2200" dirty="0" smtClean="0"/>
              <a:t>You need investigate bivariate numerical data using the statistical enquiry cycle with statistical insight. </a:t>
            </a:r>
          </a:p>
          <a:p>
            <a:r>
              <a:rPr lang="en-NZ" sz="2200" dirty="0" smtClean="0"/>
              <a:t>This means integrating statistical and contextual knowledge throughout the statistical enquiry, reflecting about the process and may involve considering other explanations.</a:t>
            </a:r>
            <a:endParaRPr lang="en-NZ" sz="2200" dirty="0"/>
          </a:p>
        </p:txBody>
      </p:sp>
    </p:spTree>
    <p:extLst>
      <p:ext uri="{BB962C8B-B14F-4D97-AF65-F5344CB8AC3E}">
        <p14:creationId xmlns:p14="http://schemas.microsoft.com/office/powerpoint/2010/main" val="108529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5325" y="2967335"/>
            <a:ext cx="687335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What we need to study</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06991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7776864" cy="4154984"/>
          </a:xfrm>
          <a:prstGeom prst="rect">
            <a:avLst/>
          </a:prstGeom>
        </p:spPr>
        <p:txBody>
          <a:bodyPr wrap="square">
            <a:spAutoFit/>
          </a:bodyPr>
          <a:lstStyle/>
          <a:p>
            <a:r>
              <a:rPr lang="en-NZ" sz="2200" b="1" dirty="0" smtClean="0"/>
              <a:t>Statistics Revision</a:t>
            </a:r>
          </a:p>
          <a:p>
            <a:endParaRPr lang="en-NZ" sz="2200" b="1" dirty="0" smtClean="0"/>
          </a:p>
          <a:p>
            <a:r>
              <a:rPr lang="en-NZ" sz="2200" dirty="0" err="1" smtClean="0">
                <a:hlinkClick r:id="rId2"/>
              </a:rPr>
              <a:t>Bitesize</a:t>
            </a:r>
            <a:r>
              <a:rPr lang="en-NZ" sz="2200" dirty="0" smtClean="0">
                <a:hlinkClick r:id="rId2"/>
              </a:rPr>
              <a:t> revision – Statistics</a:t>
            </a:r>
            <a:endParaRPr lang="en-NZ" sz="2200" dirty="0" smtClean="0"/>
          </a:p>
          <a:p>
            <a:r>
              <a:rPr lang="en-NZ" sz="2200" dirty="0" smtClean="0">
                <a:hlinkClick r:id="rId3"/>
              </a:rPr>
              <a:t>Displaying data</a:t>
            </a:r>
            <a:endParaRPr lang="en-NZ" sz="2200" dirty="0" smtClean="0"/>
          </a:p>
          <a:p>
            <a:r>
              <a:rPr lang="en-NZ" sz="2200" dirty="0" smtClean="0">
                <a:hlinkClick r:id="rId4"/>
              </a:rPr>
              <a:t>Line of best fit</a:t>
            </a:r>
            <a:endParaRPr lang="en-NZ" sz="2200" dirty="0" smtClean="0"/>
          </a:p>
          <a:p>
            <a:r>
              <a:rPr lang="en-NZ" sz="2200" dirty="0" smtClean="0">
                <a:hlinkClick r:id="rId5"/>
              </a:rPr>
              <a:t>Regents Prep: Scatter plots and line of best fit</a:t>
            </a:r>
            <a:endParaRPr lang="en-NZ" sz="2200" dirty="0" smtClean="0"/>
          </a:p>
          <a:p>
            <a:r>
              <a:rPr lang="en-NZ" sz="2200" dirty="0" smtClean="0">
                <a:hlinkClick r:id="rId6"/>
              </a:rPr>
              <a:t>Interactive: Scatter Plot and line of best fit</a:t>
            </a:r>
            <a:endParaRPr lang="en-NZ" sz="2200" dirty="0" smtClean="0"/>
          </a:p>
          <a:p>
            <a:r>
              <a:rPr lang="en-NZ" sz="2200" dirty="0" err="1" smtClean="0">
                <a:hlinkClick r:id="rId7"/>
              </a:rPr>
              <a:t>Onlinemathlearning</a:t>
            </a:r>
            <a:r>
              <a:rPr lang="en-NZ" sz="2200" dirty="0" smtClean="0">
                <a:hlinkClick r:id="rId7"/>
              </a:rPr>
              <a:t>: Scatter plot and the line of best fit</a:t>
            </a:r>
            <a:endParaRPr lang="en-NZ" sz="2200" dirty="0" smtClean="0"/>
          </a:p>
          <a:p>
            <a:r>
              <a:rPr lang="en-NZ" sz="2200" dirty="0" smtClean="0">
                <a:hlinkClick r:id="rId8"/>
              </a:rPr>
              <a:t>Graphing and interpreting bivariate data</a:t>
            </a:r>
            <a:endParaRPr lang="en-NZ" sz="2200" dirty="0" smtClean="0"/>
          </a:p>
          <a:p>
            <a:r>
              <a:rPr lang="en-NZ" sz="2200" dirty="0" smtClean="0">
                <a:hlinkClick r:id="rId9"/>
              </a:rPr>
              <a:t>Statistical Enquiry Cycle</a:t>
            </a:r>
            <a:endParaRPr lang="en-NZ" sz="2200" dirty="0" smtClean="0"/>
          </a:p>
          <a:p>
            <a:r>
              <a:rPr lang="en-NZ" sz="2200" dirty="0" smtClean="0">
                <a:hlinkClick r:id="rId10"/>
              </a:rPr>
              <a:t>How kids learn – the statistical enquiry cycle</a:t>
            </a:r>
            <a:endParaRPr lang="en-NZ" sz="2200" dirty="0" smtClean="0"/>
          </a:p>
          <a:p>
            <a:r>
              <a:rPr lang="en-NZ" sz="2200" dirty="0" err="1" smtClean="0">
                <a:hlinkClick r:id="rId11"/>
              </a:rPr>
              <a:t>CensusAtSchool</a:t>
            </a:r>
            <a:endParaRPr lang="en-NZ" sz="2200" dirty="0"/>
          </a:p>
        </p:txBody>
      </p:sp>
    </p:spTree>
    <p:extLst>
      <p:ext uri="{BB962C8B-B14F-4D97-AF65-F5344CB8AC3E}">
        <p14:creationId xmlns:p14="http://schemas.microsoft.com/office/powerpoint/2010/main" val="218172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2"/>
          <p:cNvSpPr txBox="1">
            <a:spLocks/>
          </p:cNvSpPr>
          <p:nvPr/>
        </p:nvSpPr>
        <p:spPr>
          <a:xfrm>
            <a:off x="330424" y="3068960"/>
            <a:ext cx="8229600" cy="15121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NZ" dirty="0" smtClean="0"/>
              <a:t>I can find summary statistics</a:t>
            </a:r>
          </a:p>
          <a:p>
            <a:pPr marL="0" indent="0">
              <a:buFont typeface="Arial" panose="020B0604020202020204" pitchFamily="34" charset="0"/>
              <a:buNone/>
            </a:pPr>
            <a:endParaRPr lang="en-NZ" dirty="0"/>
          </a:p>
        </p:txBody>
      </p:sp>
      <p:sp>
        <p:nvSpPr>
          <p:cNvPr id="5" name="Title 3"/>
          <p:cNvSpPr txBox="1">
            <a:spLocks/>
          </p:cNvSpPr>
          <p:nvPr/>
        </p:nvSpPr>
        <p:spPr>
          <a:xfrm>
            <a:off x="323528" y="1698903"/>
            <a:ext cx="3795205" cy="553998"/>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Learning objectives</a:t>
            </a:r>
            <a:endParaRPr lang="en-US" sz="3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Rectangle 5"/>
          <p:cNvSpPr/>
          <p:nvPr/>
        </p:nvSpPr>
        <p:spPr>
          <a:xfrm>
            <a:off x="1612949" y="404664"/>
            <a:ext cx="56362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Summary Statistics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48030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04664"/>
            <a:ext cx="923925" cy="1905000"/>
          </a:xfrm>
          <a:prstGeom prst="rect">
            <a:avLst/>
          </a:prstGeom>
        </p:spPr>
      </p:pic>
      <p:sp>
        <p:nvSpPr>
          <p:cNvPr id="3" name="TextBox 2"/>
          <p:cNvSpPr txBox="1"/>
          <p:nvPr/>
        </p:nvSpPr>
        <p:spPr>
          <a:xfrm>
            <a:off x="1699862" y="631776"/>
            <a:ext cx="6912768" cy="461665"/>
          </a:xfrm>
          <a:prstGeom prst="rect">
            <a:avLst/>
          </a:prstGeom>
          <a:noFill/>
        </p:spPr>
        <p:txBody>
          <a:bodyPr wrap="square" rtlCol="0">
            <a:spAutoFit/>
          </a:bodyPr>
          <a:lstStyle/>
          <a:p>
            <a:r>
              <a:rPr lang="en-NZ" sz="2400" b="1" dirty="0" smtClean="0"/>
              <a:t>Using your calculator to find summary statistics.</a:t>
            </a:r>
            <a:endParaRPr lang="en-NZ" sz="2400" b="1" dirty="0"/>
          </a:p>
        </p:txBody>
      </p:sp>
      <p:sp>
        <p:nvSpPr>
          <p:cNvPr id="4" name="Rectangle 3"/>
          <p:cNvSpPr/>
          <p:nvPr/>
        </p:nvSpPr>
        <p:spPr>
          <a:xfrm>
            <a:off x="1475656" y="1628800"/>
            <a:ext cx="6912768" cy="4408899"/>
          </a:xfrm>
          <a:prstGeom prst="rect">
            <a:avLst/>
          </a:prstGeom>
        </p:spPr>
        <p:txBody>
          <a:bodyPr wrap="square">
            <a:spAutoFit/>
          </a:bodyPr>
          <a:lstStyle/>
          <a:p>
            <a:pPr marL="285750" indent="-285750">
              <a:lnSpc>
                <a:spcPct val="150000"/>
              </a:lnSpc>
              <a:buFont typeface="Arial" panose="020B0604020202020204" pitchFamily="34" charset="0"/>
              <a:buChar char="•"/>
            </a:pPr>
            <a:r>
              <a:rPr lang="en-NZ" dirty="0"/>
              <a:t>Select 2 from the menu to get STAT.</a:t>
            </a:r>
          </a:p>
          <a:p>
            <a:pPr marL="285750" indent="-285750">
              <a:lnSpc>
                <a:spcPct val="150000"/>
              </a:lnSpc>
              <a:buFont typeface="Arial" panose="020B0604020202020204" pitchFamily="34" charset="0"/>
              <a:buChar char="•"/>
            </a:pPr>
            <a:r>
              <a:rPr lang="en-NZ" dirty="0"/>
              <a:t>Delete any existing data by pressing F6 F4 F1 {(more)  DEL_A  YES] and repeat if required</a:t>
            </a:r>
          </a:p>
          <a:p>
            <a:pPr marL="285750" indent="-285750">
              <a:lnSpc>
                <a:spcPct val="150000"/>
              </a:lnSpc>
              <a:buFont typeface="Arial" panose="020B0604020202020204" pitchFamily="34" charset="0"/>
              <a:buChar char="•"/>
            </a:pPr>
            <a:r>
              <a:rPr lang="en-NZ" dirty="0"/>
              <a:t>Move the cursor to column one and </a:t>
            </a:r>
            <a:r>
              <a:rPr lang="en-NZ" dirty="0" smtClean="0"/>
              <a:t>enter </a:t>
            </a:r>
            <a:r>
              <a:rPr lang="en-NZ" dirty="0"/>
              <a:t>the data values</a:t>
            </a:r>
            <a:r>
              <a:rPr lang="en-NZ" dirty="0" smtClean="0"/>
              <a:t>.</a:t>
            </a:r>
          </a:p>
          <a:p>
            <a:pPr>
              <a:lnSpc>
                <a:spcPct val="150000"/>
              </a:lnSpc>
            </a:pPr>
            <a:r>
              <a:rPr lang="en-NZ" sz="2500" b="1" dirty="0" smtClean="0"/>
              <a:t>12, 15, 21, 14, 13, 12, 11, 24, 19, 17, 18, 17, 21, 12, </a:t>
            </a:r>
            <a:endParaRPr lang="en-NZ" sz="2500" b="1" dirty="0"/>
          </a:p>
          <a:p>
            <a:pPr>
              <a:lnSpc>
                <a:spcPct val="150000"/>
              </a:lnSpc>
            </a:pPr>
            <a:endParaRPr lang="en-NZ" dirty="0"/>
          </a:p>
          <a:p>
            <a:pPr marL="285750" indent="-285750">
              <a:lnSpc>
                <a:spcPct val="150000"/>
              </a:lnSpc>
              <a:buFont typeface="Arial" panose="020B0604020202020204" pitchFamily="34" charset="0"/>
              <a:buChar char="•"/>
            </a:pPr>
            <a:r>
              <a:rPr lang="en-NZ" dirty="0"/>
              <a:t>Select F2 F6 (CALC, SET) and check that 1Var </a:t>
            </a:r>
            <a:r>
              <a:rPr lang="en-NZ" dirty="0" err="1"/>
              <a:t>Xlist</a:t>
            </a:r>
            <a:r>
              <a:rPr lang="en-NZ" dirty="0"/>
              <a:t>: list1   and 1Var </a:t>
            </a:r>
            <a:r>
              <a:rPr lang="en-NZ" dirty="0" err="1"/>
              <a:t>Freq</a:t>
            </a:r>
            <a:r>
              <a:rPr lang="en-NZ" dirty="0"/>
              <a:t>: 1</a:t>
            </a:r>
          </a:p>
          <a:p>
            <a:pPr marL="285750" indent="-285750">
              <a:lnSpc>
                <a:spcPct val="150000"/>
              </a:lnSpc>
              <a:buFont typeface="Arial" panose="020B0604020202020204" pitchFamily="34" charset="0"/>
              <a:buChar char="•"/>
            </a:pPr>
            <a:r>
              <a:rPr lang="en-NZ" dirty="0"/>
              <a:t>Then press EXE  F1</a:t>
            </a:r>
          </a:p>
          <a:p>
            <a:pPr marL="285750" indent="-285750">
              <a:lnSpc>
                <a:spcPct val="150000"/>
              </a:lnSpc>
              <a:buFont typeface="Arial" panose="020B0604020202020204" pitchFamily="34" charset="0"/>
              <a:buChar char="•"/>
            </a:pPr>
            <a:r>
              <a:rPr lang="en-NZ" dirty="0"/>
              <a:t>Scrolling down what summary statistics have you been given? </a:t>
            </a:r>
          </a:p>
        </p:txBody>
      </p:sp>
    </p:spTree>
    <p:extLst>
      <p:ext uri="{BB962C8B-B14F-4D97-AF65-F5344CB8AC3E}">
        <p14:creationId xmlns:p14="http://schemas.microsoft.com/office/powerpoint/2010/main" val="379343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1187</Words>
  <Application>Microsoft Office PowerPoint</Application>
  <PresentationFormat>On-screen Show (4:3)</PresentationFormat>
  <Paragraphs>214</Paragraphs>
  <Slides>22</Slides>
  <Notes>0</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1.11 Bivariate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 Criteria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Bivariate Data</dc:title>
  <dc:creator>Pam Garnett</dc:creator>
  <cp:lastModifiedBy>Pam Garnett</cp:lastModifiedBy>
  <cp:revision>12</cp:revision>
  <cp:lastPrinted>2014-03-23T03:21:50Z</cp:lastPrinted>
  <dcterms:created xsi:type="dcterms:W3CDTF">2014-03-19T07:51:28Z</dcterms:created>
  <dcterms:modified xsi:type="dcterms:W3CDTF">2014-03-29T08:49:33Z</dcterms:modified>
</cp:coreProperties>
</file>